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8" r:id="rId1"/>
  </p:sldMasterIdLst>
  <p:notesMasterIdLst>
    <p:notesMasterId r:id="rId70"/>
  </p:notesMasterIdLst>
  <p:sldIdLst>
    <p:sldId id="446" r:id="rId2"/>
    <p:sldId id="445" r:id="rId3"/>
    <p:sldId id="301" r:id="rId4"/>
    <p:sldId id="300" r:id="rId5"/>
    <p:sldId id="299" r:id="rId6"/>
    <p:sldId id="308" r:id="rId7"/>
    <p:sldId id="311" r:id="rId8"/>
    <p:sldId id="313" r:id="rId9"/>
    <p:sldId id="448" r:id="rId10"/>
    <p:sldId id="449" r:id="rId11"/>
    <p:sldId id="447" r:id="rId12"/>
    <p:sldId id="450" r:id="rId13"/>
    <p:sldId id="315" r:id="rId14"/>
    <p:sldId id="322" r:id="rId15"/>
    <p:sldId id="321" r:id="rId16"/>
    <p:sldId id="320" r:id="rId17"/>
    <p:sldId id="319" r:id="rId18"/>
    <p:sldId id="318" r:id="rId19"/>
    <p:sldId id="451" r:id="rId20"/>
    <p:sldId id="452" r:id="rId21"/>
    <p:sldId id="453" r:id="rId22"/>
    <p:sldId id="454" r:id="rId23"/>
    <p:sldId id="317" r:id="rId24"/>
    <p:sldId id="456" r:id="rId25"/>
    <p:sldId id="459" r:id="rId26"/>
    <p:sldId id="316" r:id="rId27"/>
    <p:sldId id="314" r:id="rId28"/>
    <p:sldId id="460" r:id="rId29"/>
    <p:sldId id="457" r:id="rId30"/>
    <p:sldId id="461" r:id="rId31"/>
    <p:sldId id="458" r:id="rId32"/>
    <p:sldId id="462" r:id="rId33"/>
    <p:sldId id="463" r:id="rId34"/>
    <p:sldId id="464" r:id="rId35"/>
    <p:sldId id="465" r:id="rId36"/>
    <p:sldId id="312" r:id="rId37"/>
    <p:sldId id="455" r:id="rId38"/>
    <p:sldId id="328" r:id="rId39"/>
    <p:sldId id="327" r:id="rId40"/>
    <p:sldId id="326" r:id="rId41"/>
    <p:sldId id="325" r:id="rId42"/>
    <p:sldId id="466" r:id="rId43"/>
    <p:sldId id="467" r:id="rId44"/>
    <p:sldId id="468" r:id="rId45"/>
    <p:sldId id="324" r:id="rId46"/>
    <p:sldId id="470" r:id="rId47"/>
    <p:sldId id="323" r:id="rId48"/>
    <p:sldId id="310" r:id="rId49"/>
    <p:sldId id="309" r:id="rId50"/>
    <p:sldId id="329" r:id="rId51"/>
    <p:sldId id="471" r:id="rId52"/>
    <p:sldId id="473" r:id="rId53"/>
    <p:sldId id="472" r:id="rId54"/>
    <p:sldId id="474" r:id="rId55"/>
    <p:sldId id="334" r:id="rId56"/>
    <p:sldId id="475" r:id="rId57"/>
    <p:sldId id="338" r:id="rId58"/>
    <p:sldId id="346" r:id="rId59"/>
    <p:sldId id="345" r:id="rId60"/>
    <p:sldId id="344" r:id="rId61"/>
    <p:sldId id="443" r:id="rId62"/>
    <p:sldId id="476" r:id="rId63"/>
    <p:sldId id="477" r:id="rId64"/>
    <p:sldId id="480" r:id="rId65"/>
    <p:sldId id="481" r:id="rId66"/>
    <p:sldId id="482" r:id="rId67"/>
    <p:sldId id="478" r:id="rId68"/>
    <p:sldId id="479" r:id="rId69"/>
  </p:sldIdLst>
  <p:sldSz cx="9144000" cy="6858000" type="screen4x3"/>
  <p:notesSz cx="6858000" cy="9144000"/>
  <p:custDataLst>
    <p:tags r:id="rId71"/>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09" autoAdjust="0"/>
  </p:normalViewPr>
  <p:slideViewPr>
    <p:cSldViewPr>
      <p:cViewPr varScale="1">
        <p:scale>
          <a:sx n="70" d="100"/>
          <a:sy n="70" d="100"/>
        </p:scale>
        <p:origin x="-5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85DF36C-A403-423E-AB19-FB3A3E3AD18C}" type="datetimeFigureOut">
              <a:rPr lang="ar-EG" smtClean="0"/>
              <a:pPr/>
              <a:t>22/02/1435</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DD5B94-1636-4F63-9D2C-219219973998}" type="slidenum">
              <a:rPr lang="ar-EG" smtClean="0"/>
              <a:pPr/>
              <a:t>‹#›</a:t>
            </a:fld>
            <a:endParaRPr lang="ar-EG"/>
          </a:p>
        </p:txBody>
      </p:sp>
    </p:spTree>
    <p:extLst>
      <p:ext uri="{BB962C8B-B14F-4D97-AF65-F5344CB8AC3E}">
        <p14:creationId xmlns:p14="http://schemas.microsoft.com/office/powerpoint/2010/main" val="25475494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0DD5B94-1636-4F63-9D2C-219219973998}" type="slidenum">
              <a:rPr lang="ar-EG" smtClean="0"/>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0DD5B94-1636-4F63-9D2C-219219973998}" type="slidenum">
              <a:rPr lang="ar-EG" smtClean="0"/>
              <a:pPr/>
              <a:t>2</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عنصر نائب للتاريخ 29"/>
          <p:cNvSpPr>
            <a:spLocks noGrp="1"/>
          </p:cNvSpPr>
          <p:nvPr>
            <p:ph type="dt" sz="half" idx="10"/>
          </p:nvPr>
        </p:nvSpPr>
        <p:spPr/>
        <p:txBody>
          <a:bodyPr/>
          <a:lstStyle/>
          <a:p>
            <a:pPr>
              <a:defRPr/>
            </a:pPr>
            <a:fld id="{25F7C029-94A2-446B-9628-1550A2272558}" type="datetimeFigureOut">
              <a:rPr lang="ar-SA" smtClean="0"/>
              <a:pPr>
                <a:defRPr/>
              </a:pPr>
              <a:t>22/02/1435</a:t>
            </a:fld>
            <a:endParaRPr lang="ar-SA" dirty="0"/>
          </a:p>
        </p:txBody>
      </p:sp>
      <p:sp>
        <p:nvSpPr>
          <p:cNvPr id="19" name="عنصر نائب للتذييل 18"/>
          <p:cNvSpPr>
            <a:spLocks noGrp="1"/>
          </p:cNvSpPr>
          <p:nvPr>
            <p:ph type="ftr" sz="quarter" idx="11"/>
          </p:nvPr>
        </p:nvSpPr>
        <p:spPr/>
        <p:txBody>
          <a:bodyPr/>
          <a:lstStyle/>
          <a:p>
            <a:pPr>
              <a:defRPr/>
            </a:pPr>
            <a:endParaRPr lang="ar-SA" dirty="0"/>
          </a:p>
        </p:txBody>
      </p:sp>
      <p:sp>
        <p:nvSpPr>
          <p:cNvPr id="27" name="عنصر نائب لرقم الشريحة 26"/>
          <p:cNvSpPr>
            <a:spLocks noGrp="1"/>
          </p:cNvSpPr>
          <p:nvPr>
            <p:ph type="sldNum" sz="quarter" idx="12"/>
          </p:nvPr>
        </p:nvSpPr>
        <p:spPr/>
        <p:txBody>
          <a:bodyPr/>
          <a:lstStyle/>
          <a:p>
            <a:pPr>
              <a:defRPr/>
            </a:pPr>
            <a:fld id="{49F007AA-1546-4C80-92CE-ED0B8C73FB9A}"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en-US" smtClean="0"/>
              <a:t>Click to edit Master title style</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1A754548-7339-4338-B7E7-FA23E09D7987}" type="datetimeFigureOut">
              <a:rPr lang="ar-SA" smtClean="0"/>
              <a:pPr>
                <a:defRPr/>
              </a:pPr>
              <a:t>22/02/1435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A0688DF4-F89E-4259-B1D2-37D508226BE9}" type="slidenum">
              <a:rPr lang="ar-SA" smtClean="0"/>
              <a:pPr>
                <a:defRPr/>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CB5FA32E-9F72-4C87-A5E4-50DE1AC62F71}" type="datetimeFigureOut">
              <a:rPr lang="ar-SA" smtClean="0"/>
              <a:pPr>
                <a:defRPr/>
              </a:pPr>
              <a:t>22/02/1435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5F280AC-B2C4-449D-8F44-207722787269}" type="slidenum">
              <a:rPr lang="ar-SA" smtClean="0"/>
              <a:pPr>
                <a:defRPr/>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en-US" smtClean="0"/>
              <a:t>Click to edit Master title style</a:t>
            </a:r>
            <a:endParaRPr kumimoji="0" lang="en-US"/>
          </a:p>
        </p:txBody>
      </p:sp>
      <p:sp>
        <p:nvSpPr>
          <p:cNvPr id="3" name="عنصر نائب للمحتوى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C296BA06-4D05-4E35-9710-0F4D9BF612DD}" type="datetimeFigureOut">
              <a:rPr lang="ar-SA" smtClean="0"/>
              <a:pPr>
                <a:defRPr/>
              </a:pPr>
              <a:t>22/02/1435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4B4B46E-9E2A-42E8-BC7A-D8133EC90B51}" type="slidenum">
              <a:rPr lang="ar-SA" smtClean="0"/>
              <a:pPr>
                <a:defRPr/>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عنصر نائب للتاريخ 3"/>
          <p:cNvSpPr>
            <a:spLocks noGrp="1"/>
          </p:cNvSpPr>
          <p:nvPr>
            <p:ph type="dt" sz="half" idx="10"/>
          </p:nvPr>
        </p:nvSpPr>
        <p:spPr/>
        <p:txBody>
          <a:bodyPr/>
          <a:lstStyle/>
          <a:p>
            <a:pPr>
              <a:defRPr/>
            </a:pPr>
            <a:fld id="{E0AFB48D-A38F-4934-90BE-8ECA26E998CD}" type="datetimeFigureOut">
              <a:rPr lang="ar-SA" smtClean="0"/>
              <a:pPr>
                <a:defRPr/>
              </a:pPr>
              <a:t>22/02/1435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5C9847F-8DEE-488C-87DC-40672F9CB4A8}"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عنصر نائب للتاريخ 4"/>
          <p:cNvSpPr>
            <a:spLocks noGrp="1"/>
          </p:cNvSpPr>
          <p:nvPr>
            <p:ph type="dt" sz="half" idx="10"/>
          </p:nvPr>
        </p:nvSpPr>
        <p:spPr/>
        <p:txBody>
          <a:bodyPr/>
          <a:lstStyle/>
          <a:p>
            <a:pPr>
              <a:defRPr/>
            </a:pPr>
            <a:fld id="{FA3B916B-05E3-48CA-960E-1B96FE34341C}" type="datetimeFigureOut">
              <a:rPr lang="ar-SA" smtClean="0"/>
              <a:pPr>
                <a:defRPr/>
              </a:pPr>
              <a:t>22/02/1435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p:txBody>
          <a:bodyPr/>
          <a:lstStyle/>
          <a:p>
            <a:pPr>
              <a:defRPr/>
            </a:pPr>
            <a:fld id="{50C4C230-9CE2-44F4-A623-1B576EEB9B11}" type="slidenum">
              <a:rPr lang="ar-SA" smtClean="0"/>
              <a:pPr>
                <a:defRPr/>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عنصر نائب للتاريخ 6"/>
          <p:cNvSpPr>
            <a:spLocks noGrp="1"/>
          </p:cNvSpPr>
          <p:nvPr>
            <p:ph type="dt" sz="half" idx="10"/>
          </p:nvPr>
        </p:nvSpPr>
        <p:spPr/>
        <p:txBody>
          <a:bodyPr/>
          <a:lstStyle/>
          <a:p>
            <a:pPr>
              <a:defRPr/>
            </a:pPr>
            <a:fld id="{60501D8A-8101-4E0C-BBFE-A58A78CC9857}" type="datetimeFigureOut">
              <a:rPr lang="ar-SA" smtClean="0"/>
              <a:pPr>
                <a:defRPr/>
              </a:pPr>
              <a:t>22/02/1435</a:t>
            </a:fld>
            <a:endParaRPr lang="ar-SA" dirty="0"/>
          </a:p>
        </p:txBody>
      </p:sp>
      <p:sp>
        <p:nvSpPr>
          <p:cNvPr id="8" name="عنصر نائب للتذييل 7"/>
          <p:cNvSpPr>
            <a:spLocks noGrp="1"/>
          </p:cNvSpPr>
          <p:nvPr>
            <p:ph type="ftr" sz="quarter" idx="11"/>
          </p:nvPr>
        </p:nvSpPr>
        <p:spPr/>
        <p:txBody>
          <a:bodyPr/>
          <a:lstStyle/>
          <a:p>
            <a:pPr>
              <a:defRPr/>
            </a:pPr>
            <a:endParaRPr lang="ar-SA" dirty="0"/>
          </a:p>
        </p:txBody>
      </p:sp>
      <p:sp>
        <p:nvSpPr>
          <p:cNvPr id="9" name="عنصر نائب لرقم الشريحة 8"/>
          <p:cNvSpPr>
            <a:spLocks noGrp="1"/>
          </p:cNvSpPr>
          <p:nvPr>
            <p:ph type="sldNum" sz="quarter" idx="12"/>
          </p:nvPr>
        </p:nvSpPr>
        <p:spPr/>
        <p:txBody>
          <a:bodyPr/>
          <a:lstStyle/>
          <a:p>
            <a:pPr>
              <a:defRPr/>
            </a:pPr>
            <a:fld id="{35EA978B-95BC-44FA-9007-796B6028C6CF}" type="slidenum">
              <a:rPr lang="ar-SA" smtClean="0"/>
              <a:pPr>
                <a:defRPr/>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عنصر نائب للتاريخ 2"/>
          <p:cNvSpPr>
            <a:spLocks noGrp="1"/>
          </p:cNvSpPr>
          <p:nvPr>
            <p:ph type="dt" sz="half" idx="10"/>
          </p:nvPr>
        </p:nvSpPr>
        <p:spPr/>
        <p:txBody>
          <a:bodyPr/>
          <a:lstStyle/>
          <a:p>
            <a:pPr>
              <a:defRPr/>
            </a:pPr>
            <a:fld id="{9F19ED50-193B-4BAB-BEDB-9A84BBF841C5}" type="datetimeFigureOut">
              <a:rPr lang="ar-SA" smtClean="0"/>
              <a:pPr>
                <a:defRPr/>
              </a:pPr>
              <a:t>22/02/1435</a:t>
            </a:fld>
            <a:endParaRPr lang="ar-SA" dirty="0"/>
          </a:p>
        </p:txBody>
      </p:sp>
      <p:sp>
        <p:nvSpPr>
          <p:cNvPr id="4" name="عنصر نائب للتذييل 3"/>
          <p:cNvSpPr>
            <a:spLocks noGrp="1"/>
          </p:cNvSpPr>
          <p:nvPr>
            <p:ph type="ftr" sz="quarter" idx="11"/>
          </p:nvPr>
        </p:nvSpPr>
        <p:spPr/>
        <p:txBody>
          <a:bodyPr/>
          <a:lstStyle/>
          <a:p>
            <a:pPr>
              <a:defRPr/>
            </a:pPr>
            <a:endParaRPr lang="ar-SA" dirty="0"/>
          </a:p>
        </p:txBody>
      </p:sp>
      <p:sp>
        <p:nvSpPr>
          <p:cNvPr id="5" name="عنصر نائب لرقم الشريحة 4"/>
          <p:cNvSpPr>
            <a:spLocks noGrp="1"/>
          </p:cNvSpPr>
          <p:nvPr>
            <p:ph type="sldNum" sz="quarter" idx="12"/>
          </p:nvPr>
        </p:nvSpPr>
        <p:spPr/>
        <p:txBody>
          <a:bodyPr/>
          <a:lstStyle/>
          <a:p>
            <a:pPr>
              <a:defRPr/>
            </a:pPr>
            <a:fld id="{30612225-C88D-4928-9BB2-BF2B5D419C55}" type="slidenum">
              <a:rPr lang="ar-SA" smtClean="0"/>
              <a:pPr>
                <a:defRPr/>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BFFEA133-2424-4CB4-8298-EC64A3585BFA}" type="datetimeFigureOut">
              <a:rPr lang="ar-SA" smtClean="0"/>
              <a:pPr>
                <a:defRPr/>
              </a:pPr>
              <a:t>22/02/1435</a:t>
            </a:fld>
            <a:endParaRPr lang="ar-SA" dirty="0"/>
          </a:p>
        </p:txBody>
      </p:sp>
      <p:sp>
        <p:nvSpPr>
          <p:cNvPr id="3" name="عنصر نائب للتذييل 2"/>
          <p:cNvSpPr>
            <a:spLocks noGrp="1"/>
          </p:cNvSpPr>
          <p:nvPr>
            <p:ph type="ftr" sz="quarter" idx="11"/>
          </p:nvPr>
        </p:nvSpPr>
        <p:spPr/>
        <p:txBody>
          <a:bodyPr/>
          <a:lstStyle/>
          <a:p>
            <a:pPr>
              <a:defRPr/>
            </a:pPr>
            <a:endParaRPr lang="ar-SA" dirty="0"/>
          </a:p>
        </p:txBody>
      </p:sp>
      <p:sp>
        <p:nvSpPr>
          <p:cNvPr id="4" name="عنصر نائب لرقم الشريحة 3"/>
          <p:cNvSpPr>
            <a:spLocks noGrp="1"/>
          </p:cNvSpPr>
          <p:nvPr>
            <p:ph type="sldNum" sz="quarter" idx="12"/>
          </p:nvPr>
        </p:nvSpPr>
        <p:spPr/>
        <p:txBody>
          <a:bodyPr/>
          <a:lstStyle/>
          <a:p>
            <a:pPr>
              <a:defRPr/>
            </a:pPr>
            <a:fld id="{19033EA5-0D49-4CD8-B0D4-4340E43B89F3}" type="slidenum">
              <a:rPr lang="ar-SA" smtClean="0"/>
              <a:pPr>
                <a:defRPr/>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عنصر نائب للتاريخ 4"/>
          <p:cNvSpPr>
            <a:spLocks noGrp="1"/>
          </p:cNvSpPr>
          <p:nvPr>
            <p:ph type="dt" sz="half" idx="10"/>
          </p:nvPr>
        </p:nvSpPr>
        <p:spPr/>
        <p:txBody>
          <a:bodyPr/>
          <a:lstStyle/>
          <a:p>
            <a:pPr>
              <a:defRPr/>
            </a:pPr>
            <a:fld id="{F55C62FF-AF0B-48D9-9ADC-4E40A2970CD3}" type="datetimeFigureOut">
              <a:rPr lang="ar-SA" smtClean="0"/>
              <a:pPr>
                <a:defRPr/>
              </a:pPr>
              <a:t>22/02/1435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p:txBody>
          <a:bodyPr/>
          <a:lstStyle/>
          <a:p>
            <a:pPr>
              <a:defRPr/>
            </a:pPr>
            <a:fld id="{565ECC88-A218-4415-9F78-EDFE5E2798C3}" type="slidenum">
              <a:rPr lang="ar-SA" smtClean="0"/>
              <a:pPr>
                <a:defRPr/>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عنصر نائب للتاريخ 4"/>
          <p:cNvSpPr>
            <a:spLocks noGrp="1"/>
          </p:cNvSpPr>
          <p:nvPr>
            <p:ph type="dt" sz="half" idx="10"/>
          </p:nvPr>
        </p:nvSpPr>
        <p:spPr/>
        <p:txBody>
          <a:bodyPr/>
          <a:lstStyle/>
          <a:p>
            <a:pPr>
              <a:defRPr/>
            </a:pPr>
            <a:fld id="{FAABF80E-CA0C-4E39-AEF2-FA70315A3A29}" type="datetimeFigureOut">
              <a:rPr lang="ar-SA" smtClean="0"/>
              <a:pPr>
                <a:defRPr/>
              </a:pPr>
              <a:t>22/02/1435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pPr>
              <a:defRPr/>
            </a:pPr>
            <a:fld id="{73C7B0FE-97C4-4EF7-8AFE-E86FDF9E4263}" type="slidenum">
              <a:rPr lang="ar-SA" smtClean="0"/>
              <a:pPr>
                <a:defRPr/>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3C14D26-EA6D-40C6-AB47-AB3D93953D8B}" type="datetimeFigureOut">
              <a:rPr lang="ar-SA" smtClean="0"/>
              <a:pPr>
                <a:defRPr/>
              </a:pPr>
              <a:t>22/02/1435</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AFEDB15-EA90-484A-9977-71B1FA1E10FF}" type="slidenum">
              <a:rPr lang="ar-SA" smtClean="0"/>
              <a:pPr>
                <a:defRPr/>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45.xml"/><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slide" Target="slide11.xml"/><Relationship Id="rId5" Type="http://schemas.openxmlformats.org/officeDocument/2006/relationships/audio" Target="../media/audio2.wav"/><Relationship Id="rId10" Type="http://schemas.openxmlformats.org/officeDocument/2006/relationships/slide" Target="slide36.xml"/><Relationship Id="rId4" Type="http://schemas.openxmlformats.org/officeDocument/2006/relationships/image" Target="../media/image3.png"/><Relationship Id="rId9" Type="http://schemas.openxmlformats.org/officeDocument/2006/relationships/slide" Target="slide55.xml"/><Relationship Id="rId1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3.png"/><Relationship Id="rId5" Type="http://schemas.openxmlformats.org/officeDocument/2006/relationships/audio" Target="../media/audio3.wav"/><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40.png"/><Relationship Id="rId4" Type="http://schemas.openxmlformats.org/officeDocument/2006/relationships/audio" Target="../media/audio2.wav"/><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49.png"/><Relationship Id="rId4" Type="http://schemas.openxmlformats.org/officeDocument/2006/relationships/audio" Target="../media/audio2.wav"/><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53.png"/><Relationship Id="rId5" Type="http://schemas.openxmlformats.org/officeDocument/2006/relationships/audio" Target="../media/audio3.wav"/><Relationship Id="rId10" Type="http://schemas.openxmlformats.org/officeDocument/2006/relationships/image" Target="../media/image52.png"/><Relationship Id="rId4" Type="http://schemas.openxmlformats.org/officeDocument/2006/relationships/audio" Target="../media/audio2.wav"/><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3.png"/><Relationship Id="rId21" Type="http://schemas.openxmlformats.org/officeDocument/2006/relationships/image" Target="../media/image67.png"/><Relationship Id="rId7" Type="http://schemas.openxmlformats.org/officeDocument/2006/relationships/image" Target="../media/image4.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audio" Target="../media/audio1.wav"/><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57.png"/><Relationship Id="rId5" Type="http://schemas.openxmlformats.org/officeDocument/2006/relationships/audio" Target="../media/audio3.wav"/><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audio" Target="../media/audio2.wav"/><Relationship Id="rId9" Type="http://schemas.openxmlformats.org/officeDocument/2006/relationships/image" Target="../media/image55.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7.png"/><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3.png"/><Relationship Id="rId21" Type="http://schemas.openxmlformats.org/officeDocument/2006/relationships/image" Target="../media/image81.png"/><Relationship Id="rId7" Type="http://schemas.openxmlformats.org/officeDocument/2006/relationships/image" Target="../media/image4.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audio" Target="../media/audio1.wav"/><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audio" Target="../media/audio3.wav"/><Relationship Id="rId15" Type="http://schemas.openxmlformats.org/officeDocument/2006/relationships/image" Target="../media/image75.png"/><Relationship Id="rId23" Type="http://schemas.openxmlformats.org/officeDocument/2006/relationships/image" Target="../media/image83.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audio" Target="../media/audio2.wav"/><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89.png"/><Relationship Id="rId4" Type="http://schemas.openxmlformats.org/officeDocument/2006/relationships/audio" Target="../media/audio2.wav"/><Relationship Id="rId9"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image" Target="../media/image98.png"/><Relationship Id="rId5" Type="http://schemas.openxmlformats.org/officeDocument/2006/relationships/audio" Target="../media/audio2.wav"/><Relationship Id="rId10" Type="http://schemas.openxmlformats.org/officeDocument/2006/relationships/image" Target="../media/image97.wmf"/><Relationship Id="rId4" Type="http://schemas.openxmlformats.org/officeDocument/2006/relationships/image" Target="../media/image3.png"/><Relationship Id="rId9"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03.png"/><Relationship Id="rId5" Type="http://schemas.openxmlformats.org/officeDocument/2006/relationships/audio" Target="../media/audio3.wav"/><Relationship Id="rId10" Type="http://schemas.openxmlformats.org/officeDocument/2006/relationships/image" Target="../media/image102.png"/><Relationship Id="rId4" Type="http://schemas.openxmlformats.org/officeDocument/2006/relationships/audio" Target="../media/audio2.wav"/><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08.png"/><Relationship Id="rId5" Type="http://schemas.openxmlformats.org/officeDocument/2006/relationships/audio" Target="../media/audio3.wav"/><Relationship Id="rId10" Type="http://schemas.openxmlformats.org/officeDocument/2006/relationships/image" Target="../media/image107.png"/><Relationship Id="rId4" Type="http://schemas.openxmlformats.org/officeDocument/2006/relationships/audio" Target="../media/audio2.wav"/><Relationship Id="rId9" Type="http://schemas.openxmlformats.org/officeDocument/2006/relationships/image" Target="../media/image106.png"/></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12.png"/><Relationship Id="rId5" Type="http://schemas.openxmlformats.org/officeDocument/2006/relationships/audio" Target="../media/audio3.wav"/><Relationship Id="rId10" Type="http://schemas.openxmlformats.org/officeDocument/2006/relationships/image" Target="../media/image111.png"/><Relationship Id="rId4" Type="http://schemas.openxmlformats.org/officeDocument/2006/relationships/audio" Target="../media/audio2.wav"/><Relationship Id="rId9" Type="http://schemas.openxmlformats.org/officeDocument/2006/relationships/image" Target="../media/image110.png"/><Relationship Id="rId14" Type="http://schemas.openxmlformats.org/officeDocument/2006/relationships/image" Target="../media/image115.png"/></Relationships>
</file>

<file path=ppt/slides/_rels/slide3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19.png"/><Relationship Id="rId5" Type="http://schemas.openxmlformats.org/officeDocument/2006/relationships/audio" Target="../media/audio3.wav"/><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audio" Target="../media/audio2.wav"/><Relationship Id="rId9" Type="http://schemas.openxmlformats.org/officeDocument/2006/relationships/image" Target="../media/image117.png"/><Relationship Id="rId14" Type="http://schemas.openxmlformats.org/officeDocument/2006/relationships/image" Target="../media/image122.png"/></Relationships>
</file>

<file path=ppt/slides/_rels/slide3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8.png"/><Relationship Id="rId18" Type="http://schemas.openxmlformats.org/officeDocument/2006/relationships/image" Target="../media/image133.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audio" Target="../media/audio1.wav"/><Relationship Id="rId16" Type="http://schemas.openxmlformats.org/officeDocument/2006/relationships/image" Target="../media/image131.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26.png"/><Relationship Id="rId5" Type="http://schemas.openxmlformats.org/officeDocument/2006/relationships/audio" Target="../media/audio3.wav"/><Relationship Id="rId15" Type="http://schemas.openxmlformats.org/officeDocument/2006/relationships/image" Target="../media/image130.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audio" Target="../media/audio2.wav"/><Relationship Id="rId9" Type="http://schemas.openxmlformats.org/officeDocument/2006/relationships/image" Target="../media/image124.png"/><Relationship Id="rId14" Type="http://schemas.openxmlformats.org/officeDocument/2006/relationships/image" Target="../media/image129.png"/></Relationships>
</file>

<file path=ppt/slides/_rels/slide3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audio" Target="../media/audio1.wav"/><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37.png"/><Relationship Id="rId5" Type="http://schemas.openxmlformats.org/officeDocument/2006/relationships/audio" Target="../media/audio3.wav"/><Relationship Id="rId15" Type="http://schemas.openxmlformats.org/officeDocument/2006/relationships/image" Target="../media/image141.png"/><Relationship Id="rId10" Type="http://schemas.openxmlformats.org/officeDocument/2006/relationships/image" Target="../media/image136.png"/><Relationship Id="rId19" Type="http://schemas.openxmlformats.org/officeDocument/2006/relationships/image" Target="../media/image145.png"/><Relationship Id="rId4" Type="http://schemas.openxmlformats.org/officeDocument/2006/relationships/audio" Target="../media/audio2.wav"/><Relationship Id="rId9" Type="http://schemas.openxmlformats.org/officeDocument/2006/relationships/image" Target="../media/image135.png"/><Relationship Id="rId14" Type="http://schemas.openxmlformats.org/officeDocument/2006/relationships/image" Target="../media/image140.png"/></Relationships>
</file>

<file path=ppt/slides/_rels/slide36.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49.png"/><Relationship Id="rId4" Type="http://schemas.openxmlformats.org/officeDocument/2006/relationships/audio" Target="../media/audio2.wav"/><Relationship Id="rId9" Type="http://schemas.openxmlformats.org/officeDocument/2006/relationships/image" Target="../media/image148.png"/></Relationships>
</file>

<file path=ppt/slides/_rels/slide3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4.bin"/><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55.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audio" Target="../media/audio3.wav"/><Relationship Id="rId11" Type="http://schemas.openxmlformats.org/officeDocument/2006/relationships/image" Target="../media/image154.png"/><Relationship Id="rId5" Type="http://schemas.openxmlformats.org/officeDocument/2006/relationships/audio" Target="../media/audio2.wav"/><Relationship Id="rId10" Type="http://schemas.openxmlformats.org/officeDocument/2006/relationships/image" Target="../media/image153.png"/><Relationship Id="rId4" Type="http://schemas.openxmlformats.org/officeDocument/2006/relationships/image" Target="../media/image3.png"/><Relationship Id="rId9" Type="http://schemas.openxmlformats.org/officeDocument/2006/relationships/image" Target="../media/image152.png"/><Relationship Id="rId14" Type="http://schemas.openxmlformats.org/officeDocument/2006/relationships/image" Target="../media/image151.wmf"/></Relationships>
</file>

<file path=ppt/slides/_rels/slide39.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59.png"/></Relationships>
</file>

<file path=ppt/slides/_rels/slide4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6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63.png"/><Relationship Id="rId5" Type="http://schemas.openxmlformats.org/officeDocument/2006/relationships/audio" Target="../media/audio3.wav"/><Relationship Id="rId10" Type="http://schemas.openxmlformats.org/officeDocument/2006/relationships/image" Target="../media/image162.png"/><Relationship Id="rId4" Type="http://schemas.openxmlformats.org/officeDocument/2006/relationships/audio" Target="../media/audio2.wav"/><Relationship Id="rId9" Type="http://schemas.openxmlformats.org/officeDocument/2006/relationships/image" Target="../media/image161.png"/></Relationships>
</file>

<file path=ppt/slides/_rels/slide43.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6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68.png"/><Relationship Id="rId5" Type="http://schemas.openxmlformats.org/officeDocument/2006/relationships/audio" Target="../media/audio3.wav"/><Relationship Id="rId10" Type="http://schemas.openxmlformats.org/officeDocument/2006/relationships/image" Target="../media/image167.png"/><Relationship Id="rId4" Type="http://schemas.openxmlformats.org/officeDocument/2006/relationships/audio" Target="../media/audio2.wav"/><Relationship Id="rId9" Type="http://schemas.openxmlformats.org/officeDocument/2006/relationships/image" Target="../media/image166.png"/></Relationships>
</file>

<file path=ppt/slides/_rels/slide44.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7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74.png"/><Relationship Id="rId5" Type="http://schemas.openxmlformats.org/officeDocument/2006/relationships/audio" Target="../media/audio3.wav"/><Relationship Id="rId15" Type="http://schemas.openxmlformats.org/officeDocument/2006/relationships/image" Target="../media/image178.png"/><Relationship Id="rId10" Type="http://schemas.openxmlformats.org/officeDocument/2006/relationships/image" Target="../media/image173.png"/><Relationship Id="rId4" Type="http://schemas.openxmlformats.org/officeDocument/2006/relationships/audio" Target="../media/audio2.wav"/><Relationship Id="rId9" Type="http://schemas.openxmlformats.org/officeDocument/2006/relationships/image" Target="../media/image172.png"/><Relationship Id="rId14" Type="http://schemas.openxmlformats.org/officeDocument/2006/relationships/image" Target="../media/image177.png"/></Relationships>
</file>

<file path=ppt/slides/_rels/slide45.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80.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8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audio" Target="../media/audio3.wav"/><Relationship Id="rId11" Type="http://schemas.openxmlformats.org/officeDocument/2006/relationships/image" Target="../media/image182.png"/><Relationship Id="rId5" Type="http://schemas.openxmlformats.org/officeDocument/2006/relationships/audio" Target="../media/audio2.wav"/><Relationship Id="rId10" Type="http://schemas.openxmlformats.org/officeDocument/2006/relationships/image" Target="../media/image181.wmf"/><Relationship Id="rId4" Type="http://schemas.openxmlformats.org/officeDocument/2006/relationships/image" Target="../media/image3.png"/><Relationship Id="rId9"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86.png"/><Relationship Id="rId4" Type="http://schemas.openxmlformats.org/officeDocument/2006/relationships/audio" Target="../media/audio2.wav"/><Relationship Id="rId9" Type="http://schemas.openxmlformats.org/officeDocument/2006/relationships/image" Target="../media/image185.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audio" Target="../media/audio3.wav"/><Relationship Id="rId11" Type="http://schemas.openxmlformats.org/officeDocument/2006/relationships/image" Target="../media/image188.png"/><Relationship Id="rId5" Type="http://schemas.openxmlformats.org/officeDocument/2006/relationships/audio" Target="../media/audio2.wav"/><Relationship Id="rId10" Type="http://schemas.openxmlformats.org/officeDocument/2006/relationships/image" Target="../media/image187.wmf"/><Relationship Id="rId4" Type="http://schemas.openxmlformats.org/officeDocument/2006/relationships/image" Target="../media/image3.png"/><Relationship Id="rId9"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9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92.png"/></Relationships>
</file>

<file path=ppt/slides/_rels/slide51.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97.png"/><Relationship Id="rId2" Type="http://schemas.openxmlformats.org/officeDocument/2006/relationships/audio" Target="../media/audio1.wav"/><Relationship Id="rId16"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96.png"/><Relationship Id="rId5" Type="http://schemas.openxmlformats.org/officeDocument/2006/relationships/audio" Target="../media/audio3.wav"/><Relationship Id="rId15" Type="http://schemas.openxmlformats.org/officeDocument/2006/relationships/image" Target="../media/image200.png"/><Relationship Id="rId10" Type="http://schemas.openxmlformats.org/officeDocument/2006/relationships/image" Target="../media/image195.png"/><Relationship Id="rId4" Type="http://schemas.openxmlformats.org/officeDocument/2006/relationships/audio" Target="../media/audio2.wav"/><Relationship Id="rId9" Type="http://schemas.openxmlformats.org/officeDocument/2006/relationships/image" Target="../media/image194.png"/><Relationship Id="rId14" Type="http://schemas.openxmlformats.org/officeDocument/2006/relationships/image" Target="../media/image199.png"/></Relationships>
</file>

<file path=ppt/slides/_rels/slide5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0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05.png"/><Relationship Id="rId5" Type="http://schemas.openxmlformats.org/officeDocument/2006/relationships/audio" Target="../media/audio3.wav"/><Relationship Id="rId15" Type="http://schemas.openxmlformats.org/officeDocument/2006/relationships/image" Target="../media/image209.png"/><Relationship Id="rId10" Type="http://schemas.openxmlformats.org/officeDocument/2006/relationships/image" Target="../media/image204.png"/><Relationship Id="rId4" Type="http://schemas.openxmlformats.org/officeDocument/2006/relationships/audio" Target="../media/audio2.wav"/><Relationship Id="rId9" Type="http://schemas.openxmlformats.org/officeDocument/2006/relationships/image" Target="../media/image203.png"/><Relationship Id="rId14" Type="http://schemas.openxmlformats.org/officeDocument/2006/relationships/image" Target="../media/image208.png"/></Relationships>
</file>

<file path=ppt/slides/_rels/slide5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13.png"/></Relationships>
</file>

<file path=ppt/slides/_rels/slide56.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17.png"/><Relationship Id="rId5" Type="http://schemas.openxmlformats.org/officeDocument/2006/relationships/audio" Target="../media/audio3.wav"/><Relationship Id="rId10" Type="http://schemas.openxmlformats.org/officeDocument/2006/relationships/image" Target="../media/image216.png"/><Relationship Id="rId4" Type="http://schemas.openxmlformats.org/officeDocument/2006/relationships/audio" Target="../media/audio2.wav"/><Relationship Id="rId9" Type="http://schemas.openxmlformats.org/officeDocument/2006/relationships/image" Target="../media/image215.png"/></Relationships>
</file>

<file path=ppt/slides/_rels/slide5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21.png"/></Relationships>
</file>

<file path=ppt/slides/_rels/slide59.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24.png"/><Relationship Id="rId4" Type="http://schemas.openxmlformats.org/officeDocument/2006/relationships/audio" Target="../media/audio2.wav"/><Relationship Id="rId9" Type="http://schemas.openxmlformats.org/officeDocument/2006/relationships/image" Target="../media/image22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audio" Target="../media/audio3.wav"/><Relationship Id="rId11" Type="http://schemas.openxmlformats.org/officeDocument/2006/relationships/oleObject" Target="../embeddings/oleObject2.bin"/><Relationship Id="rId5" Type="http://schemas.openxmlformats.org/officeDocument/2006/relationships/audio" Target="../media/audio2.wav"/><Relationship Id="rId10" Type="http://schemas.openxmlformats.org/officeDocument/2006/relationships/image" Target="../media/image13.wmf"/><Relationship Id="rId4" Type="http://schemas.openxmlformats.org/officeDocument/2006/relationships/image" Target="../media/image3.png"/><Relationship Id="rId9" Type="http://schemas.openxmlformats.org/officeDocument/2006/relationships/oleObject" Target="../embeddings/oleObject1.bin"/><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29.png"/><Relationship Id="rId5" Type="http://schemas.openxmlformats.org/officeDocument/2006/relationships/audio" Target="../media/audio3.wav"/><Relationship Id="rId10" Type="http://schemas.openxmlformats.org/officeDocument/2006/relationships/image" Target="../media/image228.png"/><Relationship Id="rId4" Type="http://schemas.openxmlformats.org/officeDocument/2006/relationships/audio" Target="../media/audio2.wav"/><Relationship Id="rId9" Type="http://schemas.openxmlformats.org/officeDocument/2006/relationships/image" Target="../media/image227.png"/></Relationships>
</file>

<file path=ppt/slides/_rels/slide62.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33.png"/><Relationship Id="rId5" Type="http://schemas.openxmlformats.org/officeDocument/2006/relationships/audio" Target="../media/audio3.wav"/><Relationship Id="rId10" Type="http://schemas.openxmlformats.org/officeDocument/2006/relationships/image" Target="../media/image232.png"/><Relationship Id="rId4" Type="http://schemas.openxmlformats.org/officeDocument/2006/relationships/audio" Target="../media/audio2.wav"/><Relationship Id="rId9" Type="http://schemas.openxmlformats.org/officeDocument/2006/relationships/image" Target="../media/image231.png"/></Relationships>
</file>

<file path=ppt/slides/_rels/slide63.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9.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3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37.png"/><Relationship Id="rId5" Type="http://schemas.openxmlformats.org/officeDocument/2006/relationships/audio" Target="../media/audio3.wav"/><Relationship Id="rId10" Type="http://schemas.openxmlformats.org/officeDocument/2006/relationships/image" Target="../media/image236.png"/><Relationship Id="rId4" Type="http://schemas.openxmlformats.org/officeDocument/2006/relationships/audio" Target="../media/audio2.wav"/><Relationship Id="rId9" Type="http://schemas.openxmlformats.org/officeDocument/2006/relationships/image" Target="../media/image235.png"/><Relationship Id="rId14" Type="http://schemas.openxmlformats.org/officeDocument/2006/relationships/image" Target="../media/image240.png"/></Relationships>
</file>

<file path=ppt/slides/_rels/slide6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5.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audio" Target="../media/audio1.wav"/><Relationship Id="rId16" Type="http://schemas.openxmlformats.org/officeDocument/2006/relationships/image" Target="../media/image248.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3.png"/><Relationship Id="rId5" Type="http://schemas.openxmlformats.org/officeDocument/2006/relationships/audio" Target="../media/audio3.wav"/><Relationship Id="rId15" Type="http://schemas.openxmlformats.org/officeDocument/2006/relationships/image" Target="../media/image247.png"/><Relationship Id="rId10" Type="http://schemas.openxmlformats.org/officeDocument/2006/relationships/image" Target="../media/image242.png"/><Relationship Id="rId4" Type="http://schemas.openxmlformats.org/officeDocument/2006/relationships/audio" Target="../media/audio2.wav"/><Relationship Id="rId9" Type="http://schemas.openxmlformats.org/officeDocument/2006/relationships/image" Target="../media/image241.png"/><Relationship Id="rId14" Type="http://schemas.openxmlformats.org/officeDocument/2006/relationships/image" Target="../media/image246.png"/></Relationships>
</file>

<file path=ppt/slides/_rels/slide65.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5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5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52.png"/><Relationship Id="rId5" Type="http://schemas.openxmlformats.org/officeDocument/2006/relationships/audio" Target="../media/audio3.wav"/><Relationship Id="rId10" Type="http://schemas.openxmlformats.org/officeDocument/2006/relationships/image" Target="../media/image251.png"/><Relationship Id="rId4" Type="http://schemas.openxmlformats.org/officeDocument/2006/relationships/audio" Target="../media/audio2.wav"/><Relationship Id="rId9" Type="http://schemas.openxmlformats.org/officeDocument/2006/relationships/image" Target="../media/image250.png"/></Relationships>
</file>

<file path=ppt/slides/_rels/slide66.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60.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59.png"/><Relationship Id="rId2" Type="http://schemas.openxmlformats.org/officeDocument/2006/relationships/audio" Target="../media/audio1.wav"/><Relationship Id="rId16" Type="http://schemas.openxmlformats.org/officeDocument/2006/relationships/image" Target="../media/image263.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58.png"/><Relationship Id="rId5" Type="http://schemas.openxmlformats.org/officeDocument/2006/relationships/audio" Target="../media/audio3.wav"/><Relationship Id="rId15" Type="http://schemas.openxmlformats.org/officeDocument/2006/relationships/image" Target="../media/image262.png"/><Relationship Id="rId10" Type="http://schemas.openxmlformats.org/officeDocument/2006/relationships/image" Target="../media/image257.png"/><Relationship Id="rId4" Type="http://schemas.openxmlformats.org/officeDocument/2006/relationships/audio" Target="../media/audio2.wav"/><Relationship Id="rId9" Type="http://schemas.openxmlformats.org/officeDocument/2006/relationships/image" Target="../media/image256.png"/><Relationship Id="rId14" Type="http://schemas.openxmlformats.org/officeDocument/2006/relationships/image" Target="../media/image261.png"/></Relationships>
</file>

<file path=ppt/slides/_rels/slide67.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6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6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66.png"/><Relationship Id="rId5" Type="http://schemas.openxmlformats.org/officeDocument/2006/relationships/audio" Target="../media/audio3.wav"/><Relationship Id="rId10" Type="http://schemas.openxmlformats.org/officeDocument/2006/relationships/image" Target="../media/image265.png"/><Relationship Id="rId4" Type="http://schemas.openxmlformats.org/officeDocument/2006/relationships/audio" Target="../media/audio2.wav"/><Relationship Id="rId9" Type="http://schemas.openxmlformats.org/officeDocument/2006/relationships/image" Target="../media/image264.png"/><Relationship Id="rId14" Type="http://schemas.openxmlformats.org/officeDocument/2006/relationships/image" Target="../media/image26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2.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6.png"/><Relationship Id="rId5" Type="http://schemas.openxmlformats.org/officeDocument/2006/relationships/audio" Target="../media/audio3.wav"/><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sp>
        <p:nvSpPr>
          <p:cNvPr id="29" name="مستطيل مستدير الزوايا 28">
            <a:hlinkClick r:id="rId8" action="ppaction://hlinksldjump"/>
          </p:cNvPr>
          <p:cNvSpPr/>
          <p:nvPr/>
        </p:nvSpPr>
        <p:spPr>
          <a:xfrm>
            <a:off x="4797112" y="3048000"/>
            <a:ext cx="2405081" cy="750099"/>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000" b="1" dirty="0" smtClean="0"/>
              <a:t>المتتابعات والمتسلسلات الهندسية</a:t>
            </a:r>
            <a:endParaRPr lang="ar-EG" sz="2000" b="1" dirty="0"/>
          </a:p>
        </p:txBody>
      </p:sp>
      <p:sp>
        <p:nvSpPr>
          <p:cNvPr id="30" name="مستطيل مستدير الزوايا 29">
            <a:hlinkClick r:id="rId9" action="ppaction://hlinksldjump"/>
          </p:cNvPr>
          <p:cNvSpPr/>
          <p:nvPr/>
        </p:nvSpPr>
        <p:spPr>
          <a:xfrm>
            <a:off x="3379800" y="4876800"/>
            <a:ext cx="2428860" cy="750099"/>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000" b="1" dirty="0" smtClean="0"/>
              <a:t>البرهان والاستقراء الرياضي </a:t>
            </a:r>
            <a:endParaRPr lang="ar-EG" sz="2000" b="1" dirty="0"/>
          </a:p>
        </p:txBody>
      </p:sp>
      <p:sp>
        <p:nvSpPr>
          <p:cNvPr id="31" name="مستطيل مستدير الزوايا 30">
            <a:hlinkClick r:id="rId10" action="ppaction://hlinksldjump"/>
          </p:cNvPr>
          <p:cNvSpPr/>
          <p:nvPr/>
        </p:nvSpPr>
        <p:spPr>
          <a:xfrm>
            <a:off x="2071048" y="3047998"/>
            <a:ext cx="2405081" cy="750099"/>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t>المتسلسلات الهندسية غير المنتهية </a:t>
            </a:r>
            <a:endParaRPr lang="ar-EG" sz="2400" b="1" dirty="0"/>
          </a:p>
        </p:txBody>
      </p:sp>
      <p:sp>
        <p:nvSpPr>
          <p:cNvPr id="32" name="مستطيل مستدير الزوايا 31">
            <a:hlinkClick r:id="rId11" action="ppaction://hlinksldjump"/>
          </p:cNvPr>
          <p:cNvSpPr/>
          <p:nvPr/>
        </p:nvSpPr>
        <p:spPr>
          <a:xfrm>
            <a:off x="2071048" y="2147248"/>
            <a:ext cx="2405081" cy="750099"/>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000" b="1" dirty="0" smtClean="0"/>
              <a:t>المتتابعات والمتسلسلات الحسابية </a:t>
            </a:r>
            <a:endParaRPr lang="ar-EG" sz="2000" b="1" dirty="0"/>
          </a:p>
        </p:txBody>
      </p:sp>
      <p:sp>
        <p:nvSpPr>
          <p:cNvPr id="33" name="مستطيل مستدير الزوايا 32">
            <a:hlinkClick r:id="rId12" action="ppaction://hlinksldjump"/>
          </p:cNvPr>
          <p:cNvSpPr/>
          <p:nvPr/>
        </p:nvSpPr>
        <p:spPr>
          <a:xfrm>
            <a:off x="4757719" y="2143147"/>
            <a:ext cx="2405081" cy="71960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000" b="1" dirty="0" smtClean="0"/>
              <a:t>المتتابعات بوصفها دوال </a:t>
            </a:r>
            <a:endParaRPr lang="ar-EG" sz="2000" b="1" dirty="0"/>
          </a:p>
        </p:txBody>
      </p:sp>
      <p:sp>
        <p:nvSpPr>
          <p:cNvPr id="34" name="مستطيل مستدير الزوايا 33">
            <a:hlinkClick r:id="rId13" action="ppaction://hlinksldjump"/>
          </p:cNvPr>
          <p:cNvSpPr/>
          <p:nvPr/>
        </p:nvSpPr>
        <p:spPr>
          <a:xfrm>
            <a:off x="3403579" y="3962400"/>
            <a:ext cx="2405081" cy="750099"/>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t>نظرية ذات الحدين </a:t>
            </a:r>
            <a:endParaRPr lang="ar-EG" sz="2400" b="1" dirty="0"/>
          </a:p>
        </p:txBody>
      </p:sp>
      <p:sp>
        <p:nvSpPr>
          <p:cNvPr id="68" name="مستطيل مستدير الزوايا 67">
            <a:hlinkClick r:id="rId14" action="ppaction://hlinksldjump"/>
          </p:cNvPr>
          <p:cNvSpPr/>
          <p:nvPr/>
        </p:nvSpPr>
        <p:spPr>
          <a:xfrm>
            <a:off x="2680648" y="1219200"/>
            <a:ext cx="3850944" cy="81693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smtClean="0"/>
              <a:t>المتتابعات والمتسلسلات</a:t>
            </a:r>
            <a:endParaRPr lang="ar-EG"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8"/>
                                        </p:tgtEl>
                                        <p:attrNameLst>
                                          <p:attrName>ppt_y</p:attrName>
                                        </p:attrNameLst>
                                      </p:cBhvr>
                                      <p:tavLst>
                                        <p:tav tm="0">
                                          <p:val>
                                            <p:strVal val="#ppt_y"/>
                                          </p:val>
                                        </p:tav>
                                        <p:tav tm="100000">
                                          <p:val>
                                            <p:strVal val="#ppt_y"/>
                                          </p:val>
                                        </p:tav>
                                      </p:tavLst>
                                    </p:anim>
                                    <p:animEffect transition="in" filter="fade">
                                      <p:cBhvr>
                                        <p:cTn id="10" dur="1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3"/>
                                        </p:tgtEl>
                                        <p:attrNameLst>
                                          <p:attrName>ppt_y</p:attrName>
                                        </p:attrNameLst>
                                      </p:cBhvr>
                                      <p:tavLst>
                                        <p:tav tm="0">
                                          <p:val>
                                            <p:strVal val="#ppt_y"/>
                                          </p:val>
                                        </p:tav>
                                        <p:tav tm="100000">
                                          <p:val>
                                            <p:strVal val="#ppt_y"/>
                                          </p:val>
                                        </p:tav>
                                      </p:tavLst>
                                    </p:anim>
                                    <p:animEffect transition="in" filter="fade">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2"/>
                                        </p:tgtEl>
                                        <p:attrNameLst>
                                          <p:attrName>ppt_y</p:attrName>
                                        </p:attrNameLst>
                                      </p:cBhvr>
                                      <p:tavLst>
                                        <p:tav tm="0">
                                          <p:val>
                                            <p:strVal val="#ppt_y"/>
                                          </p:val>
                                        </p:tav>
                                        <p:tav tm="100000">
                                          <p:val>
                                            <p:strVal val="#ppt_y"/>
                                          </p:val>
                                        </p:tav>
                                      </p:tavLst>
                                    </p:anim>
                                    <p:animEffect transition="in" filter="fade">
                                      <p:cBhvr>
                                        <p:cTn id="26" dur="10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9"/>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9"/>
                                        </p:tgtEl>
                                        <p:attrNameLst>
                                          <p:attrName>ppt_y</p:attrName>
                                        </p:attrNameLst>
                                      </p:cBhvr>
                                      <p:tavLst>
                                        <p:tav tm="0">
                                          <p:val>
                                            <p:strVal val="#ppt_y"/>
                                          </p:val>
                                        </p:tav>
                                        <p:tav tm="100000">
                                          <p:val>
                                            <p:strVal val="#ppt_y"/>
                                          </p:val>
                                        </p:tav>
                                      </p:tavLst>
                                    </p:anim>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1"/>
                                        </p:tgtEl>
                                        <p:attrNameLst>
                                          <p:attrName>ppt_y</p:attrName>
                                        </p:attrNameLst>
                                      </p:cBhvr>
                                      <p:tavLst>
                                        <p:tav tm="0">
                                          <p:val>
                                            <p:strVal val="#ppt_y"/>
                                          </p:val>
                                        </p:tav>
                                        <p:tav tm="100000">
                                          <p:val>
                                            <p:strVal val="#ppt_y"/>
                                          </p:val>
                                        </p:tav>
                                      </p:tavLst>
                                    </p:anim>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4"/>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4"/>
                                        </p:tgtEl>
                                        <p:attrNameLst>
                                          <p:attrName>ppt_y</p:attrName>
                                        </p:attrNameLst>
                                      </p:cBhvr>
                                      <p:tavLst>
                                        <p:tav tm="0">
                                          <p:val>
                                            <p:strVal val="#ppt_y"/>
                                          </p:val>
                                        </p:tav>
                                        <p:tav tm="100000">
                                          <p:val>
                                            <p:strVal val="#ppt_y"/>
                                          </p:val>
                                        </p:tav>
                                      </p:tavLst>
                                    </p:anim>
                                    <p:animEffect transition="in" filter="fade">
                                      <p:cBhvr>
                                        <p:cTn id="50" dur="1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0"/>
                                        </p:tgtEl>
                                        <p:attrNameLst>
                                          <p:attrName>ppt_y</p:attrName>
                                        </p:attrNameLst>
                                      </p:cBhvr>
                                      <p:tavLst>
                                        <p:tav tm="0">
                                          <p:val>
                                            <p:strVal val="#ppt_y"/>
                                          </p:val>
                                        </p:tav>
                                        <p:tav tm="100000">
                                          <p:val>
                                            <p:strVal val="#ppt_y"/>
                                          </p:val>
                                        </p:tav>
                                      </p:tavLst>
                                    </p:anim>
                                    <p:animEffect transition="in" filter="fade">
                                      <p:cBhvr>
                                        <p:cTn id="5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6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71462"/>
            <a:ext cx="1295400" cy="936600"/>
          </a:xfrm>
          <a:prstGeom prst="rect">
            <a:avLst/>
          </a:prstGeom>
          <a:noFill/>
          <a:ln w="9525">
            <a:noFill/>
            <a:miter lim="800000"/>
            <a:headEnd/>
            <a:tailEnd/>
          </a:ln>
        </p:spPr>
      </p:pic>
      <p:pic>
        <p:nvPicPr>
          <p:cNvPr id="1689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57" y="775648"/>
            <a:ext cx="8622983" cy="77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6834192" y="1635456"/>
            <a:ext cx="2005008"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ذلك</a:t>
            </a:r>
          </a:p>
        </p:txBody>
      </p:sp>
      <p:sp>
        <p:nvSpPr>
          <p:cNvPr id="11" name="مربع نص 10"/>
          <p:cNvSpPr txBox="1"/>
          <p:nvPr/>
        </p:nvSpPr>
        <p:spPr>
          <a:xfrm>
            <a:off x="3657600" y="1649104"/>
            <a:ext cx="16002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هندسية</a:t>
            </a:r>
          </a:p>
        </p:txBody>
      </p:sp>
      <p:sp>
        <p:nvSpPr>
          <p:cNvPr id="12" name="مربع نص 11"/>
          <p:cNvSpPr txBox="1"/>
          <p:nvPr/>
        </p:nvSpPr>
        <p:spPr>
          <a:xfrm>
            <a:off x="838200" y="1627496"/>
            <a:ext cx="16002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حسابية</a:t>
            </a:r>
          </a:p>
        </p:txBody>
      </p:sp>
      <p:pic>
        <p:nvPicPr>
          <p:cNvPr id="16896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196152"/>
            <a:ext cx="8499471" cy="106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6453192" y="3210580"/>
            <a:ext cx="2005008"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نعم</a:t>
            </a:r>
          </a:p>
        </p:txBody>
      </p:sp>
      <p:sp>
        <p:nvSpPr>
          <p:cNvPr id="14" name="مربع نص 13"/>
          <p:cNvSpPr txBox="1"/>
          <p:nvPr/>
        </p:nvSpPr>
        <p:spPr>
          <a:xfrm>
            <a:off x="928616" y="3259831"/>
            <a:ext cx="16002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نعم</a:t>
            </a:r>
          </a:p>
        </p:txBody>
      </p:sp>
      <p:pic>
        <p:nvPicPr>
          <p:cNvPr id="16896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2143" y="3858904"/>
            <a:ext cx="4187850" cy="47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1820" y="4384344"/>
            <a:ext cx="3273580" cy="84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278" y="5310111"/>
            <a:ext cx="3897922" cy="82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5272" y="3858904"/>
            <a:ext cx="2881313" cy="44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0680" y="4552950"/>
            <a:ext cx="217932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1984" y="5410200"/>
            <a:ext cx="2904363" cy="71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500"/>
                                        <p:tgtEl>
                                          <p:spTgt spid="1689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9"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6"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2">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8963"/>
                                        </p:tgtEl>
                                        <p:attrNameLst>
                                          <p:attrName>style.visibility</p:attrName>
                                        </p:attrNameLst>
                                      </p:cBhvr>
                                      <p:to>
                                        <p:strVal val="visible"/>
                                      </p:to>
                                    </p:set>
                                    <p:animEffect transition="in" filter="fade">
                                      <p:cBhvr>
                                        <p:cTn id="33" dur="500"/>
                                        <p:tgtEl>
                                          <p:spTgt spid="168963"/>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38"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3">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5"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14">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8964"/>
                                        </p:tgtEl>
                                        <p:attrNameLst>
                                          <p:attrName>style.visibility</p:attrName>
                                        </p:attrNameLst>
                                      </p:cBhvr>
                                      <p:to>
                                        <p:strVal val="visible"/>
                                      </p:to>
                                    </p:set>
                                    <p:animEffect transition="in" filter="fade">
                                      <p:cBhvr>
                                        <p:cTn id="52" dur="500"/>
                                        <p:tgtEl>
                                          <p:spTgt spid="1689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8967"/>
                                        </p:tgtEl>
                                        <p:attrNameLst>
                                          <p:attrName>style.visibility</p:attrName>
                                        </p:attrNameLst>
                                      </p:cBhvr>
                                      <p:to>
                                        <p:strVal val="visible"/>
                                      </p:to>
                                    </p:set>
                                    <p:animEffect transition="in" filter="fade">
                                      <p:cBhvr>
                                        <p:cTn id="57" dur="500"/>
                                        <p:tgtEl>
                                          <p:spTgt spid="16896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8965"/>
                                        </p:tgtEl>
                                        <p:attrNameLst>
                                          <p:attrName>style.visibility</p:attrName>
                                        </p:attrNameLst>
                                      </p:cBhvr>
                                      <p:to>
                                        <p:strVal val="visible"/>
                                      </p:to>
                                    </p:set>
                                    <p:animEffect transition="in" filter="fade">
                                      <p:cBhvr>
                                        <p:cTn id="62" dur="500"/>
                                        <p:tgtEl>
                                          <p:spTgt spid="16896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8968"/>
                                        </p:tgtEl>
                                        <p:attrNameLst>
                                          <p:attrName>style.visibility</p:attrName>
                                        </p:attrNameLst>
                                      </p:cBhvr>
                                      <p:to>
                                        <p:strVal val="visible"/>
                                      </p:to>
                                    </p:set>
                                    <p:animEffect transition="in" filter="fade">
                                      <p:cBhvr>
                                        <p:cTn id="67" dur="500"/>
                                        <p:tgtEl>
                                          <p:spTgt spid="16896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8966"/>
                                        </p:tgtEl>
                                        <p:attrNameLst>
                                          <p:attrName>style.visibility</p:attrName>
                                        </p:attrNameLst>
                                      </p:cBhvr>
                                      <p:to>
                                        <p:strVal val="visible"/>
                                      </p:to>
                                    </p:set>
                                    <p:animEffect transition="in" filter="fade">
                                      <p:cBhvr>
                                        <p:cTn id="72" dur="500"/>
                                        <p:tgtEl>
                                          <p:spTgt spid="1689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8969"/>
                                        </p:tgtEl>
                                        <p:attrNameLst>
                                          <p:attrName>style.visibility</p:attrName>
                                        </p:attrNameLst>
                                      </p:cBhvr>
                                      <p:to>
                                        <p:strVal val="visible"/>
                                      </p:to>
                                    </p:set>
                                    <p:animEffect transition="in" filter="fade">
                                      <p:cBhvr>
                                        <p:cTn id="77" dur="500"/>
                                        <p:tgtEl>
                                          <p:spTgt spid="168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71462"/>
            <a:ext cx="1295400" cy="936600"/>
          </a:xfrm>
          <a:prstGeom prst="rect">
            <a:avLst/>
          </a:prstGeom>
          <a:noFill/>
          <a:ln w="9525">
            <a:noFill/>
            <a:miter lim="800000"/>
            <a:headEnd/>
            <a:tailEnd/>
          </a:ln>
        </p:spPr>
      </p:pic>
      <p:pic>
        <p:nvPicPr>
          <p:cNvPr id="1699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51" y="2905887"/>
            <a:ext cx="7940898" cy="82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106" y="3909492"/>
            <a:ext cx="7586381" cy="61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6628" y="1828800"/>
            <a:ext cx="2370744" cy="9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1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fade">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6"/>
                                        </p:tgtEl>
                                        <p:attrNameLst>
                                          <p:attrName>style.visibility</p:attrName>
                                        </p:attrNameLst>
                                      </p:cBhvr>
                                      <p:to>
                                        <p:strVal val="visible"/>
                                      </p:to>
                                    </p:set>
                                    <p:animEffect transition="in" filter="fade">
                                      <p:cBhvr>
                                        <p:cTn id="12" dur="500"/>
                                        <p:tgtEl>
                                          <p:spTgt spid="169986"/>
                                        </p:tgtEl>
                                      </p:cBhvr>
                                    </p:animEffect>
                                  </p:childTnLst>
                                </p:cTn>
                              </p:par>
                              <p:par>
                                <p:cTn id="13" presetID="10" presetClass="entr" presetSubtype="0" fill="hold" nodeType="withEffect">
                                  <p:stCondLst>
                                    <p:cond delay="0"/>
                                  </p:stCondLst>
                                  <p:childTnLst>
                                    <p:set>
                                      <p:cBhvr>
                                        <p:cTn id="14" dur="1" fill="hold">
                                          <p:stCondLst>
                                            <p:cond delay="0"/>
                                          </p:stCondLst>
                                        </p:cTn>
                                        <p:tgtEl>
                                          <p:spTgt spid="169987"/>
                                        </p:tgtEl>
                                        <p:attrNameLst>
                                          <p:attrName>style.visibility</p:attrName>
                                        </p:attrNameLst>
                                      </p:cBhvr>
                                      <p:to>
                                        <p:strVal val="visible"/>
                                      </p:to>
                                    </p:set>
                                    <p:animEffect transition="in" filter="fade">
                                      <p:cBhvr>
                                        <p:cTn id="15" dur="500"/>
                                        <p:tgtEl>
                                          <p:spTgt spid="16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المتتابعات والمتسلسلات الحسابية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71462"/>
            <a:ext cx="1295400" cy="936600"/>
          </a:xfrm>
          <a:prstGeom prst="rect">
            <a:avLst/>
          </a:prstGeom>
          <a:noFill/>
          <a:ln w="9525">
            <a:noFill/>
            <a:miter lim="800000"/>
            <a:headEnd/>
            <a:tailEnd/>
          </a:ln>
        </p:spPr>
      </p:pic>
      <p:sp>
        <p:nvSpPr>
          <p:cNvPr id="10" name="مستطيل 9"/>
          <p:cNvSpPr/>
          <p:nvPr/>
        </p:nvSpPr>
        <p:spPr>
          <a:xfrm>
            <a:off x="428596" y="798498"/>
            <a:ext cx="8501122" cy="3416320"/>
          </a:xfrm>
          <a:prstGeom prst="rect">
            <a:avLst/>
          </a:prstGeom>
        </p:spPr>
        <p:txBody>
          <a:bodyPr wrap="square">
            <a:spAutoFit/>
          </a:bodyPr>
          <a:lstStyle/>
          <a:p>
            <a:r>
              <a:rPr lang="ar-EG" sz="2400" b="1" dirty="0" smtClean="0">
                <a:solidFill>
                  <a:schemeClr val="bg1"/>
                </a:solidFill>
              </a:rPr>
              <a:t>لقد استعملت صيغة النقطة والميل في الدرس 1 - 6 لإيجاد قيمة حد معين في متتابعة</a:t>
            </a:r>
          </a:p>
          <a:p>
            <a:r>
              <a:rPr lang="ar-EG" sz="2400" b="1" dirty="0" smtClean="0">
                <a:solidFill>
                  <a:schemeClr val="bg1"/>
                </a:solidFill>
              </a:rPr>
              <a:t>حسابية. ويمكنك إيجاد معادلة تستطيع من خلالها إيجاد أي حد من حدود متتابعة حسابية باستعمال الأسلوب نفسه.</a:t>
            </a:r>
          </a:p>
          <a:p>
            <a:r>
              <a:rPr lang="ar-EG" sz="2400" b="1" dirty="0" smtClean="0">
                <a:solidFill>
                  <a:schemeClr val="bg1"/>
                </a:solidFill>
              </a:rPr>
              <a:t>ففي المتتابعة الحسابية </a:t>
            </a:r>
            <a:r>
              <a:rPr lang="en-US" sz="2400" b="1" dirty="0" smtClean="0">
                <a:solidFill>
                  <a:schemeClr val="bg1"/>
                </a:solidFill>
              </a:rPr>
              <a:t>a1 , a2 , a3 , … , an </a:t>
            </a:r>
            <a:r>
              <a:rPr lang="ar-EG" sz="2400" b="1" dirty="0" smtClean="0">
                <a:solidFill>
                  <a:schemeClr val="bg1"/>
                </a:solidFill>
              </a:rPr>
              <a:t>التي أساسها </a:t>
            </a:r>
            <a:r>
              <a:rPr lang="en-US" sz="2400" b="1" dirty="0" smtClean="0">
                <a:solidFill>
                  <a:schemeClr val="bg1"/>
                </a:solidFill>
              </a:rPr>
              <a:t>d </a:t>
            </a:r>
            <a:r>
              <a:rPr lang="ar-EG" sz="2400" b="1" dirty="0" smtClean="0">
                <a:solidFill>
                  <a:schemeClr val="bg1"/>
                </a:solidFill>
              </a:rPr>
              <a:t>يكون:</a:t>
            </a:r>
          </a:p>
          <a:p>
            <a:r>
              <a:rPr lang="es-ES" sz="2400" b="1" dirty="0" smtClean="0">
                <a:solidFill>
                  <a:schemeClr val="bg1"/>
                </a:solidFill>
              </a:rPr>
              <a:t>( y - y1) = m (x - x1)</a:t>
            </a:r>
            <a:r>
              <a:rPr lang="ar-EG" sz="2400" b="1" dirty="0" smtClean="0">
                <a:solidFill>
                  <a:schemeClr val="bg1"/>
                </a:solidFill>
              </a:rPr>
              <a:t>            صيغة الميل والنقطة </a:t>
            </a:r>
            <a:endParaRPr lang="es-ES" sz="2400" b="1" dirty="0" smtClean="0">
              <a:solidFill>
                <a:schemeClr val="bg1"/>
              </a:solidFill>
            </a:endParaRPr>
          </a:p>
          <a:p>
            <a:r>
              <a:rPr lang="en-US" sz="2400" b="1" dirty="0" smtClean="0">
                <a:solidFill>
                  <a:srgbClr val="CC66FF"/>
                </a:solidFill>
              </a:rPr>
              <a:t>(x, y) = (n, an), (x1, y1) = (1, a1), m = d </a:t>
            </a:r>
            <a:r>
              <a:rPr lang="en-US" sz="2400" b="1" dirty="0" smtClean="0">
                <a:solidFill>
                  <a:schemeClr val="bg1"/>
                </a:solidFill>
              </a:rPr>
              <a:t>( an - a1) = d(n - 1)</a:t>
            </a:r>
          </a:p>
          <a:p>
            <a:r>
              <a:rPr lang="pt-BR" sz="2400" b="1" dirty="0" smtClean="0">
                <a:solidFill>
                  <a:schemeClr val="bg1"/>
                </a:solidFill>
              </a:rPr>
              <a:t>a n = a1 + d (n - 1)</a:t>
            </a:r>
            <a:r>
              <a:rPr lang="ar-EG" sz="2400" b="1" dirty="0" smtClean="0">
                <a:solidFill>
                  <a:schemeClr val="bg1"/>
                </a:solidFill>
              </a:rPr>
              <a:t>              بجمع </a:t>
            </a:r>
            <a:r>
              <a:rPr lang="en-US" sz="2400" b="1" dirty="0" smtClean="0">
                <a:solidFill>
                  <a:schemeClr val="bg1"/>
                </a:solidFill>
              </a:rPr>
              <a:t>a1 </a:t>
            </a:r>
            <a:r>
              <a:rPr lang="ar-EG" sz="2400" b="1" dirty="0" smtClean="0">
                <a:solidFill>
                  <a:schemeClr val="bg1"/>
                </a:solidFill>
              </a:rPr>
              <a:t> للطرفين </a:t>
            </a:r>
            <a:endParaRPr lang="pt-BR" sz="2400" b="1" dirty="0" smtClean="0">
              <a:solidFill>
                <a:schemeClr val="bg1"/>
              </a:solidFill>
            </a:endParaRPr>
          </a:p>
          <a:p>
            <a:r>
              <a:rPr lang="ar-EG" sz="2400" b="1" dirty="0" smtClean="0">
                <a:solidFill>
                  <a:schemeClr val="bg1"/>
                </a:solidFill>
              </a:rPr>
              <a:t>ويمكنك استعمال هذه الصيغة لإيجاد قيمة أي حد من حدود المتتابعة الحسابية، وذلك بمعرفة الحد الأول والأساس.</a:t>
            </a:r>
            <a:endParaRPr lang="ar-EG" sz="2400" b="1" dirty="0">
              <a:solidFill>
                <a:schemeClr val="bg1"/>
              </a:solidFill>
            </a:endParaRPr>
          </a:p>
        </p:txBody>
      </p:sp>
      <p:pic>
        <p:nvPicPr>
          <p:cNvPr id="63491" name="Picture 3"/>
          <p:cNvPicPr>
            <a:picLocks noChangeAspect="1" noChangeArrowheads="1"/>
          </p:cNvPicPr>
          <p:nvPr/>
        </p:nvPicPr>
        <p:blipFill>
          <a:blip r:embed="rId8" cstate="print"/>
          <a:srcRect/>
          <a:stretch>
            <a:fillRect/>
          </a:stretch>
        </p:blipFill>
        <p:spPr bwMode="auto">
          <a:xfrm>
            <a:off x="428596" y="4214818"/>
            <a:ext cx="7924813" cy="1779040"/>
          </a:xfrm>
          <a:prstGeom prst="rect">
            <a:avLst/>
          </a:prstGeom>
          <a:ln>
            <a:noFill/>
          </a:ln>
          <a:effectLst>
            <a:softEdge rad="112500"/>
          </a:effectLst>
        </p:spPr>
      </p:pic>
    </p:spTree>
    <p:extLst>
      <p:ext uri="{BB962C8B-B14F-4D97-AF65-F5344CB8AC3E}">
        <p14:creationId xmlns:p14="http://schemas.microsoft.com/office/powerpoint/2010/main" val="234040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to="" calcmode="lin" valueType="num">
                                      <p:cBhvr>
                                        <p:cTn id="19" dur="1" fill="hold"/>
                                        <p:tgtEl>
                                          <p:spTgt spid="634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ايجاد حد معين في متتابعة حسابية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285852" y="901843"/>
            <a:ext cx="7643866"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EG" sz="2400" b="1" dirty="0" smtClean="0">
                <a:solidFill>
                  <a:schemeClr val="bg1"/>
                </a:solidFill>
              </a:rPr>
              <a:t>أوجد الحد الثاني عشر في المتتابعة: … , 30 , 23 , 16 , 9</a:t>
            </a:r>
          </a:p>
          <a:p>
            <a:r>
              <a:rPr lang="ar-EG" sz="2800" b="1" dirty="0" smtClean="0">
                <a:solidFill>
                  <a:schemeClr val="bg1"/>
                </a:solidFill>
              </a:rPr>
              <a:t>الخطوة الأولى  </a:t>
            </a:r>
            <a:r>
              <a:rPr lang="ar-EG" sz="2400" b="1" dirty="0" smtClean="0">
                <a:solidFill>
                  <a:schemeClr val="bg1"/>
                </a:solidFill>
              </a:rPr>
              <a:t>أوجد أساس المتتابعة.</a:t>
            </a:r>
          </a:p>
          <a:p>
            <a:r>
              <a:rPr lang="ar-EG" sz="2400" dirty="0" smtClean="0">
                <a:solidFill>
                  <a:schemeClr val="bg1"/>
                </a:solidFill>
              </a:rPr>
              <a:t>16 - 9 = 7 23 - 16 = 7 30 - 23 = 7</a:t>
            </a:r>
          </a:p>
          <a:p>
            <a:r>
              <a:rPr lang="ar-EG" sz="2400" dirty="0" smtClean="0">
                <a:solidFill>
                  <a:schemeClr val="bg1"/>
                </a:solidFill>
              </a:rPr>
              <a:t>إذن </a:t>
            </a:r>
            <a:r>
              <a:rPr lang="en-US" sz="2400" dirty="0" smtClean="0">
                <a:solidFill>
                  <a:schemeClr val="bg1"/>
                </a:solidFill>
              </a:rPr>
              <a:t>d = 7</a:t>
            </a:r>
          </a:p>
          <a:p>
            <a:r>
              <a:rPr lang="ar-EG" sz="2400" dirty="0" smtClean="0">
                <a:solidFill>
                  <a:schemeClr val="bg1"/>
                </a:solidFill>
              </a:rPr>
              <a:t></a:t>
            </a:r>
            <a:r>
              <a:rPr lang="ar-EG" sz="2800" b="1" dirty="0" smtClean="0">
                <a:solidFill>
                  <a:schemeClr val="bg1"/>
                </a:solidFill>
              </a:rPr>
              <a:t>الخطوة الثانية </a:t>
            </a:r>
            <a:r>
              <a:rPr lang="ar-EG" sz="2400" b="1" dirty="0" smtClean="0">
                <a:solidFill>
                  <a:schemeClr val="bg1"/>
                </a:solidFill>
              </a:rPr>
              <a:t>أوجد الحد الثاني عشر.</a:t>
            </a:r>
          </a:p>
          <a:p>
            <a:r>
              <a:rPr lang="en-US" sz="2400" b="1" dirty="0" smtClean="0">
                <a:solidFill>
                  <a:schemeClr val="bg1"/>
                </a:solidFill>
              </a:rPr>
              <a:t> a n = a1 + (n - 1)d</a:t>
            </a:r>
            <a:r>
              <a:rPr lang="ar-EG" sz="2400" b="1" dirty="0" smtClean="0">
                <a:solidFill>
                  <a:schemeClr val="bg1"/>
                </a:solidFill>
              </a:rPr>
              <a:t>الحد النوني في المتتابعة الحسابية </a:t>
            </a:r>
            <a:endParaRPr lang="en-US" sz="2400" b="1" dirty="0" smtClean="0">
              <a:solidFill>
                <a:schemeClr val="bg1"/>
              </a:solidFill>
            </a:endParaRPr>
          </a:p>
          <a:p>
            <a:r>
              <a:rPr lang="pt-BR" sz="2400" b="1" dirty="0" smtClean="0">
                <a:solidFill>
                  <a:schemeClr val="bg1"/>
                </a:solidFill>
              </a:rPr>
              <a:t>a 1 = 9 , d = 7 , n = 12 a 12 = 9 + (12 - 1)(7)</a:t>
            </a:r>
          </a:p>
          <a:p>
            <a:r>
              <a:rPr lang="ar-EG" sz="2400" b="1" dirty="0" smtClean="0">
                <a:solidFill>
                  <a:schemeClr val="bg1"/>
                </a:solidFill>
              </a:rPr>
              <a:t>9+ 77 = 86</a:t>
            </a:r>
            <a:endParaRPr lang="ar-EG" sz="2400" dirty="0">
              <a:solidFill>
                <a:schemeClr val="bg1"/>
              </a:solidFill>
            </a:endParaRPr>
          </a:p>
        </p:txBody>
      </p:sp>
      <p:sp>
        <p:nvSpPr>
          <p:cNvPr id="11" name="مستطيل 10"/>
          <p:cNvSpPr/>
          <p:nvPr/>
        </p:nvSpPr>
        <p:spPr>
          <a:xfrm>
            <a:off x="1285852" y="4143380"/>
            <a:ext cx="7572396" cy="984885"/>
          </a:xfrm>
          <a:prstGeom prst="rect">
            <a:avLst/>
          </a:prstGeom>
        </p:spPr>
        <p:txBody>
          <a:bodyPr wrap="square">
            <a:spAutoFit/>
          </a:bodyPr>
          <a:lstStyle/>
          <a:p>
            <a:r>
              <a:rPr lang="ar-EG" sz="2000" b="1" dirty="0" smtClean="0">
                <a:solidFill>
                  <a:schemeClr val="bg1"/>
                </a:solidFill>
              </a:rPr>
              <a:t>أوجد الحد المطلوب في كل من المتتابعتين الحسابيتين الآتيتين:</a:t>
            </a:r>
          </a:p>
          <a:p>
            <a:endParaRPr lang="ar-EG" sz="2000" b="1" dirty="0" smtClean="0">
              <a:solidFill>
                <a:schemeClr val="bg1"/>
              </a:solidFill>
            </a:endParaRPr>
          </a:p>
          <a:p>
            <a:endParaRPr lang="ar-EG" b="1" dirty="0" smtClean="0"/>
          </a:p>
        </p:txBody>
      </p:sp>
      <p:pic>
        <p:nvPicPr>
          <p:cNvPr id="64515" name="Picture 3"/>
          <p:cNvPicPr>
            <a:picLocks noChangeAspect="1" noChangeArrowheads="1"/>
          </p:cNvPicPr>
          <p:nvPr/>
        </p:nvPicPr>
        <p:blipFill>
          <a:blip r:embed="rId8" cstate="print">
            <a:clrChange>
              <a:clrFrom>
                <a:srgbClr val="FFFFFF"/>
              </a:clrFrom>
              <a:clrTo>
                <a:srgbClr val="FFFFFF">
                  <a:alpha val="0"/>
                </a:srgbClr>
              </a:clrTo>
            </a:clrChange>
            <a:lum bright="-40000" contrast="10000"/>
          </a:blip>
          <a:srcRect/>
          <a:stretch>
            <a:fillRect/>
          </a:stretch>
        </p:blipFill>
        <p:spPr bwMode="auto">
          <a:xfrm>
            <a:off x="4394132" y="4572008"/>
            <a:ext cx="4297442" cy="500066"/>
          </a:xfrm>
          <a:prstGeom prst="rect">
            <a:avLst/>
          </a:prstGeom>
          <a:noFill/>
          <a:ln w="9525">
            <a:noFill/>
            <a:miter lim="800000"/>
            <a:headEnd/>
            <a:tailEnd/>
          </a:ln>
          <a:effectLst/>
        </p:spPr>
      </p:pic>
      <p:pic>
        <p:nvPicPr>
          <p:cNvPr id="64516" name="Picture 4"/>
          <p:cNvPicPr>
            <a:picLocks noChangeAspect="1" noChangeArrowheads="1"/>
          </p:cNvPicPr>
          <p:nvPr/>
        </p:nvPicPr>
        <p:blipFill>
          <a:blip r:embed="rId9" cstate="print">
            <a:clrChange>
              <a:clrFrom>
                <a:srgbClr val="FFFFFF"/>
              </a:clrFrom>
              <a:clrTo>
                <a:srgbClr val="FFFFFF">
                  <a:alpha val="0"/>
                </a:srgbClr>
              </a:clrTo>
            </a:clrChange>
            <a:lum bright="-40000" contrast="10000"/>
          </a:blip>
          <a:srcRect/>
          <a:stretch>
            <a:fillRect/>
          </a:stretch>
        </p:blipFill>
        <p:spPr bwMode="auto">
          <a:xfrm>
            <a:off x="4457715" y="5072074"/>
            <a:ext cx="4329127" cy="5000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4516"/>
                                        </p:tgtEl>
                                        <p:attrNameLst>
                                          <p:attrName>style.visibility</p:attrName>
                                        </p:attrNameLst>
                                      </p:cBhvr>
                                      <p:to>
                                        <p:strVal val="visible"/>
                                      </p:to>
                                    </p:set>
                                    <p:anim to="" calcmode="lin" valueType="num">
                                      <p:cBhvr>
                                        <p:cTn id="19" dur="1" fill="hold"/>
                                        <p:tgtEl>
                                          <p:spTgt spid="6451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64515"/>
                                        </p:tgtEl>
                                        <p:attrNameLst>
                                          <p:attrName>style.visibility</p:attrName>
                                        </p:attrNameLst>
                                      </p:cBhvr>
                                      <p:to>
                                        <p:strVal val="visible"/>
                                      </p:to>
                                    </p:set>
                                    <p:anim to="" calcmode="lin" valueType="num">
                                      <p:cBhvr>
                                        <p:cTn id="24" dur="1" fill="hold"/>
                                        <p:tgtEl>
                                          <p:spTgt spid="645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كتابة صيغة للحد النوني في المتتابعات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65538" name="Picture 2"/>
          <p:cNvPicPr>
            <a:picLocks noChangeAspect="1" noChangeArrowheads="1"/>
          </p:cNvPicPr>
          <p:nvPr/>
        </p:nvPicPr>
        <p:blipFill>
          <a:blip r:embed="rId8" cstate="print">
            <a:clrChange>
              <a:clrFrom>
                <a:srgbClr val="FFFFFF"/>
              </a:clrFrom>
              <a:clrTo>
                <a:srgbClr val="FFFFFF">
                  <a:alpha val="0"/>
                </a:srgbClr>
              </a:clrTo>
            </a:clrChange>
            <a:lum bright="-30000" contrast="40000"/>
          </a:blip>
          <a:srcRect/>
          <a:stretch>
            <a:fillRect/>
          </a:stretch>
        </p:blipFill>
        <p:spPr bwMode="auto">
          <a:xfrm>
            <a:off x="214282" y="714356"/>
            <a:ext cx="8729687" cy="56253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5538"/>
                                        </p:tgtEl>
                                        <p:attrNameLst>
                                          <p:attrName>style.visibility</p:attrName>
                                        </p:attrNameLst>
                                      </p:cBhvr>
                                      <p:to>
                                        <p:strVal val="visible"/>
                                      </p:to>
                                    </p:set>
                                    <p:animEffect transition="in" filter="strips(downLeft)">
                                      <p:cBhvr>
                                        <p:cTn id="14"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المتسلسلات الحسابية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0"/>
            <a:ext cx="1144885" cy="954071"/>
          </a:xfrm>
          <a:prstGeom prst="rect">
            <a:avLst/>
          </a:prstGeom>
          <a:noFill/>
          <a:ln w="9525">
            <a:noFill/>
            <a:miter lim="800000"/>
            <a:headEnd/>
            <a:tailEnd/>
          </a:ln>
        </p:spPr>
      </p:pic>
      <p:sp>
        <p:nvSpPr>
          <p:cNvPr id="10" name="مستطيل 9"/>
          <p:cNvSpPr/>
          <p:nvPr/>
        </p:nvSpPr>
        <p:spPr>
          <a:xfrm>
            <a:off x="214282" y="642918"/>
            <a:ext cx="8715436" cy="2062103"/>
          </a:xfrm>
          <a:prstGeom prst="rect">
            <a:avLst/>
          </a:prstGeom>
        </p:spPr>
        <p:txBody>
          <a:bodyPr wrap="square">
            <a:spAutoFit/>
          </a:bodyPr>
          <a:lstStyle/>
          <a:p>
            <a:r>
              <a:rPr lang="ar-EG" sz="3200" b="1" dirty="0" smtClean="0">
                <a:solidFill>
                  <a:schemeClr val="bg1"/>
                </a:solidFill>
              </a:rPr>
              <a:t>يمكن الحصول على المتسلسلة بوضع إشارة الجمع بين حدود المتتابعة. لذا،فالمتسلسلة الحسابية هي مجموع حدود متتابعة حسابية. ويسمى ناتج جمع الحدود </a:t>
            </a:r>
            <a:r>
              <a:rPr lang="en-US" sz="3200" b="1" dirty="0" smtClean="0">
                <a:solidFill>
                  <a:schemeClr val="bg1"/>
                </a:solidFill>
              </a:rPr>
              <a:t> n </a:t>
            </a:r>
            <a:r>
              <a:rPr lang="ar-EG" sz="3200" b="1" dirty="0" smtClean="0">
                <a:solidFill>
                  <a:schemeClr val="bg1"/>
                </a:solidFill>
              </a:rPr>
              <a:t>الأولى من المتسلسلة</a:t>
            </a:r>
          </a:p>
          <a:p>
            <a:r>
              <a:rPr lang="ar-EG" sz="3200" b="1" dirty="0" smtClean="0">
                <a:solidFill>
                  <a:schemeClr val="bg1"/>
                </a:solidFill>
              </a:rPr>
              <a:t>المجموع الجزئي ويرمز له بالرمز .</a:t>
            </a:r>
            <a:endParaRPr lang="ar-EG" sz="3200" dirty="0">
              <a:solidFill>
                <a:schemeClr val="bg1"/>
              </a:solidFill>
            </a:endParaRPr>
          </a:p>
        </p:txBody>
      </p:sp>
      <p:pic>
        <p:nvPicPr>
          <p:cNvPr id="66562" name="Picture 2"/>
          <p:cNvPicPr>
            <a:picLocks noChangeAspect="1" noChangeArrowheads="1"/>
          </p:cNvPicPr>
          <p:nvPr/>
        </p:nvPicPr>
        <p:blipFill>
          <a:blip r:embed="rId8" cstate="print"/>
          <a:srcRect l="946" t="2975" r="1577" b="3234"/>
          <a:stretch>
            <a:fillRect/>
          </a:stretch>
        </p:blipFill>
        <p:spPr bwMode="auto">
          <a:xfrm>
            <a:off x="857224" y="2786058"/>
            <a:ext cx="7358114" cy="2071702"/>
          </a:xfrm>
          <a:prstGeom prst="rect">
            <a:avLst/>
          </a:prstGeom>
          <a:noFill/>
          <a:ln w="9525">
            <a:noFill/>
            <a:miter lim="800000"/>
            <a:headEnd/>
            <a:tailEnd/>
          </a:ln>
          <a:effectLst/>
        </p:spPr>
      </p:pic>
      <p:sp>
        <p:nvSpPr>
          <p:cNvPr id="11" name="مستطيل 10"/>
          <p:cNvSpPr/>
          <p:nvPr/>
        </p:nvSpPr>
        <p:spPr>
          <a:xfrm>
            <a:off x="71406" y="4857760"/>
            <a:ext cx="8643998" cy="954107"/>
          </a:xfrm>
          <a:prstGeom prst="rect">
            <a:avLst/>
          </a:prstGeom>
        </p:spPr>
        <p:txBody>
          <a:bodyPr wrap="square">
            <a:spAutoFit/>
          </a:bodyPr>
          <a:lstStyle/>
          <a:p>
            <a:r>
              <a:rPr lang="ar-EG" sz="2800" b="1" dirty="0" smtClean="0">
                <a:solidFill>
                  <a:schemeClr val="bg1"/>
                </a:solidFill>
              </a:rPr>
              <a:t>في بعض الأحيان، لا بد من إيجاد إحدى القيم </a:t>
            </a:r>
            <a:r>
              <a:rPr lang="en-US" sz="2800" b="1" dirty="0" smtClean="0">
                <a:solidFill>
                  <a:schemeClr val="bg1"/>
                </a:solidFill>
              </a:rPr>
              <a:t>a1, an, n ، </a:t>
            </a:r>
            <a:r>
              <a:rPr lang="ar-EG" sz="2800" b="1" dirty="0" smtClean="0">
                <a:solidFill>
                  <a:schemeClr val="bg1"/>
                </a:solidFill>
              </a:rPr>
              <a:t>قبل إيجاد مجموع المتسلسلة الحسابية. وفي هذه الحالة استعمل صيغة الحد النوني.</a:t>
            </a:r>
            <a:endParaRPr lang="ar-EG" sz="2800" b="1" dirty="0">
              <a:solidFill>
                <a:schemeClr val="bg1"/>
              </a:solidFill>
            </a:endParaRPr>
          </a:p>
        </p:txBody>
      </p:sp>
      <p:sp>
        <p:nvSpPr>
          <p:cNvPr id="12" name="شمس 11"/>
          <p:cNvSpPr/>
          <p:nvPr/>
        </p:nvSpPr>
        <p:spPr>
          <a:xfrm>
            <a:off x="8358214" y="2857496"/>
            <a:ext cx="500066" cy="192882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شمس 12"/>
          <p:cNvSpPr/>
          <p:nvPr/>
        </p:nvSpPr>
        <p:spPr>
          <a:xfrm>
            <a:off x="285720" y="2857496"/>
            <a:ext cx="500066" cy="192882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6562"/>
                                        </p:tgtEl>
                                        <p:attrNameLst>
                                          <p:attrName>style.visibility</p:attrName>
                                        </p:attrNameLst>
                                      </p:cBhvr>
                                      <p:to>
                                        <p:strVal val="visible"/>
                                      </p:to>
                                    </p:set>
                                    <p:anim to="" calcmode="lin" valueType="num">
                                      <p:cBhvr>
                                        <p:cTn id="19" dur="1" fill="hold"/>
                                        <p:tgtEl>
                                          <p:spTgt spid="6656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to="" calcmode="lin" valueType="num">
                                      <p:cBhvr>
                                        <p:cTn id="29" dur="1" fill="hold"/>
                                        <p:tgtEl>
                                          <p:spTgt spid="12"/>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استعمال صيغ الجمع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67586" name="Picture 2"/>
          <p:cNvPicPr>
            <a:picLocks noChangeAspect="1" noChangeArrowheads="1"/>
          </p:cNvPicPr>
          <p:nvPr/>
        </p:nvPicPr>
        <p:blipFill>
          <a:blip r:embed="rId8" cstate="print">
            <a:clrChange>
              <a:clrFrom>
                <a:srgbClr val="FFFFFF"/>
              </a:clrFrom>
              <a:clrTo>
                <a:srgbClr val="FFFFFF">
                  <a:alpha val="0"/>
                </a:srgbClr>
              </a:clrTo>
            </a:clrChange>
            <a:lum bright="-30000" contrast="20000"/>
          </a:blip>
          <a:srcRect/>
          <a:stretch>
            <a:fillRect/>
          </a:stretch>
        </p:blipFill>
        <p:spPr bwMode="auto">
          <a:xfrm>
            <a:off x="285720" y="766452"/>
            <a:ext cx="8501122" cy="48771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67586"/>
                                        </p:tgtEl>
                                        <p:attrNameLst>
                                          <p:attrName>style.visibility</p:attrName>
                                        </p:attrNameLst>
                                      </p:cBhvr>
                                      <p:to>
                                        <p:strVal val="visible"/>
                                      </p:to>
                                    </p:set>
                                    <p:anim to="" calcmode="lin" valueType="num">
                                      <p:cBhvr>
                                        <p:cTn id="14" dur="1" fill="hold"/>
                                        <p:tgtEl>
                                          <p:spTgt spid="67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إيجاد الحدود الثلاثة الأولى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68610"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2000232" y="928670"/>
            <a:ext cx="6786610" cy="2214578"/>
          </a:xfrm>
          <a:prstGeom prst="rect">
            <a:avLst/>
          </a:prstGeom>
          <a:noFill/>
          <a:ln w="9525">
            <a:noFill/>
            <a:miter lim="800000"/>
            <a:headEnd/>
            <a:tailEnd/>
          </a:ln>
          <a:effectLst/>
        </p:spPr>
      </p:pic>
      <p:pic>
        <p:nvPicPr>
          <p:cNvPr id="68611"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2295542" y="2786058"/>
            <a:ext cx="6491300" cy="2000264"/>
          </a:xfrm>
          <a:prstGeom prst="rect">
            <a:avLst/>
          </a:prstGeom>
          <a:noFill/>
          <a:ln w="9525">
            <a:noFill/>
            <a:miter lim="800000"/>
            <a:headEnd/>
            <a:tailEnd/>
          </a:ln>
          <a:effectLst/>
        </p:spPr>
      </p:pic>
      <p:pic>
        <p:nvPicPr>
          <p:cNvPr id="68612" name="Picture 4"/>
          <p:cNvPicPr>
            <a:picLocks noChangeAspect="1" noChangeArrowheads="1"/>
          </p:cNvPicPr>
          <p:nvPr/>
        </p:nvPicPr>
        <p:blipFill>
          <a:blip r:embed="rId10" cstate="print">
            <a:clrChange>
              <a:clrFrom>
                <a:srgbClr val="FFFFFF"/>
              </a:clrFrom>
              <a:clrTo>
                <a:srgbClr val="FFFFFF">
                  <a:alpha val="0"/>
                </a:srgbClr>
              </a:clrTo>
            </a:clrChange>
            <a:lum bright="-30000" contrast="10000"/>
          </a:blip>
          <a:srcRect/>
          <a:stretch>
            <a:fillRect/>
          </a:stretch>
        </p:blipFill>
        <p:spPr bwMode="auto">
          <a:xfrm>
            <a:off x="4000496" y="4714884"/>
            <a:ext cx="4314833" cy="15001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8610"/>
                                        </p:tgtEl>
                                        <p:attrNameLst>
                                          <p:attrName>style.visibility</p:attrName>
                                        </p:attrNameLst>
                                      </p:cBhvr>
                                      <p:to>
                                        <p:strVal val="visible"/>
                                      </p:to>
                                    </p:set>
                                    <p:animEffect transition="in" filter="strips(downLeft)">
                                      <p:cBhvr>
                                        <p:cTn id="14" dur="500"/>
                                        <p:tgtEl>
                                          <p:spTgt spid="686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8611"/>
                                        </p:tgtEl>
                                        <p:attrNameLst>
                                          <p:attrName>style.visibility</p:attrName>
                                        </p:attrNameLst>
                                      </p:cBhvr>
                                      <p:to>
                                        <p:strVal val="visible"/>
                                      </p:to>
                                    </p:set>
                                    <p:animEffect transition="in" filter="strips(downLeft)">
                                      <p:cBhvr>
                                        <p:cTn id="19" dur="500"/>
                                        <p:tgtEl>
                                          <p:spTgt spid="686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8612"/>
                                        </p:tgtEl>
                                        <p:attrNameLst>
                                          <p:attrName>style.visibility</p:attrName>
                                        </p:attrNameLst>
                                      </p:cBhvr>
                                      <p:to>
                                        <p:strVal val="visible"/>
                                      </p:to>
                                    </p:set>
                                    <p:animEffect transition="in" filter="strips(downLeft)">
                                      <p:cBhvr>
                                        <p:cTn id="24"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مجموع المتسلسلة</a:t>
            </a:r>
            <a:endParaRPr lang="ar-SA"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142976" y="714356"/>
            <a:ext cx="7858180" cy="461665"/>
          </a:xfrm>
          <a:prstGeom prst="rect">
            <a:avLst/>
          </a:prstGeom>
        </p:spPr>
        <p:txBody>
          <a:bodyPr wrap="square">
            <a:spAutoFit/>
          </a:bodyPr>
          <a:lstStyle/>
          <a:p>
            <a:pPr algn="ctr"/>
            <a:r>
              <a:rPr lang="ar-EG" sz="2400" b="1" dirty="0" smtClean="0">
                <a:solidFill>
                  <a:schemeClr val="bg1"/>
                </a:solidFill>
              </a:rPr>
              <a:t>يمكن كتابة مجموع حدود المتسلسلة بصورة مختصرة باستعمال رمز المجموع.</a:t>
            </a:r>
            <a:endParaRPr lang="ar-EG" sz="2400" b="1" dirty="0">
              <a:solidFill>
                <a:schemeClr val="bg1"/>
              </a:solidFill>
            </a:endParaRPr>
          </a:p>
        </p:txBody>
      </p:sp>
      <p:pic>
        <p:nvPicPr>
          <p:cNvPr id="69634" name="Picture 2"/>
          <p:cNvPicPr>
            <a:picLocks noChangeAspect="1" noChangeArrowheads="1"/>
          </p:cNvPicPr>
          <p:nvPr/>
        </p:nvPicPr>
        <p:blipFill>
          <a:blip r:embed="rId8" cstate="print"/>
          <a:srcRect/>
          <a:stretch>
            <a:fillRect/>
          </a:stretch>
        </p:blipFill>
        <p:spPr bwMode="auto">
          <a:xfrm>
            <a:off x="357158" y="1142984"/>
            <a:ext cx="8501122" cy="2714644"/>
          </a:xfrm>
          <a:prstGeom prst="rect">
            <a:avLst/>
          </a:prstGeom>
          <a:ln>
            <a:noFill/>
          </a:ln>
          <a:effectLst>
            <a:softEdge rad="112500"/>
          </a:effectLst>
        </p:spPr>
      </p:pic>
      <p:pic>
        <p:nvPicPr>
          <p:cNvPr id="69635" name="Picture 3"/>
          <p:cNvPicPr>
            <a:picLocks noChangeAspect="1" noChangeArrowheads="1"/>
          </p:cNvPicPr>
          <p:nvPr/>
        </p:nvPicPr>
        <p:blipFill>
          <a:blip r:embed="rId9" cstate="print"/>
          <a:srcRect/>
          <a:stretch>
            <a:fillRect/>
          </a:stretch>
        </p:blipFill>
        <p:spPr bwMode="auto">
          <a:xfrm>
            <a:off x="428596" y="3752570"/>
            <a:ext cx="8286808" cy="1176628"/>
          </a:xfrm>
          <a:prstGeom prst="rect">
            <a:avLst/>
          </a:prstGeom>
          <a:noFill/>
          <a:ln w="9525">
            <a:noFill/>
            <a:miter lim="800000"/>
            <a:headEnd/>
            <a:tailEnd/>
          </a:ln>
          <a:effectLst/>
        </p:spPr>
      </p:pic>
      <p:pic>
        <p:nvPicPr>
          <p:cNvPr id="69636" name="Picture 4"/>
          <p:cNvPicPr>
            <a:picLocks noChangeAspect="1" noChangeArrowheads="1"/>
          </p:cNvPicPr>
          <p:nvPr/>
        </p:nvPicPr>
        <p:blipFill>
          <a:blip r:embed="rId10" cstate="print">
            <a:duotone>
              <a:prstClr val="black"/>
              <a:srgbClr val="0066FF">
                <a:tint val="45000"/>
                <a:satMod val="400000"/>
              </a:srgbClr>
            </a:duotone>
          </a:blip>
          <a:srcRect/>
          <a:stretch>
            <a:fillRect/>
          </a:stretch>
        </p:blipFill>
        <p:spPr bwMode="auto">
          <a:xfrm>
            <a:off x="4857752" y="4929198"/>
            <a:ext cx="3857652" cy="1428760"/>
          </a:xfrm>
          <a:prstGeom prst="rect">
            <a:avLst/>
          </a:prstGeom>
          <a:noFill/>
          <a:ln w="9525">
            <a:noFill/>
            <a:miter lim="800000"/>
            <a:headEnd/>
            <a:tailEnd/>
          </a:ln>
          <a:effectLst/>
        </p:spPr>
      </p:pic>
      <p:pic>
        <p:nvPicPr>
          <p:cNvPr id="69637" name="Picture 5"/>
          <p:cNvPicPr>
            <a:picLocks noChangeAspect="1" noChangeArrowheads="1"/>
          </p:cNvPicPr>
          <p:nvPr/>
        </p:nvPicPr>
        <p:blipFill>
          <a:blip r:embed="rId11" cstate="print">
            <a:duotone>
              <a:prstClr val="black"/>
              <a:srgbClr val="00B0F0">
                <a:tint val="45000"/>
                <a:satMod val="400000"/>
              </a:srgbClr>
            </a:duotone>
          </a:blip>
          <a:srcRect/>
          <a:stretch>
            <a:fillRect/>
          </a:stretch>
        </p:blipFill>
        <p:spPr bwMode="auto">
          <a:xfrm>
            <a:off x="419095" y="4929198"/>
            <a:ext cx="4438657" cy="14139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9634"/>
                                        </p:tgtEl>
                                        <p:attrNameLst>
                                          <p:attrName>style.visibility</p:attrName>
                                        </p:attrNameLst>
                                      </p:cBhvr>
                                      <p:to>
                                        <p:strVal val="visible"/>
                                      </p:to>
                                    </p:set>
                                    <p:animEffect transition="in" filter="strips(downLeft)">
                                      <p:cBhvr>
                                        <p:cTn id="19" dur="500"/>
                                        <p:tgtEl>
                                          <p:spTgt spid="6963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9635"/>
                                        </p:tgtEl>
                                        <p:attrNameLst>
                                          <p:attrName>style.visibility</p:attrName>
                                        </p:attrNameLst>
                                      </p:cBhvr>
                                      <p:to>
                                        <p:strVal val="visible"/>
                                      </p:to>
                                    </p:set>
                                    <p:animEffect transition="in" filter="strips(downLeft)">
                                      <p:cBhvr>
                                        <p:cTn id="24" dur="500"/>
                                        <p:tgtEl>
                                          <p:spTgt spid="696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69636"/>
                                        </p:tgtEl>
                                        <p:attrNameLst>
                                          <p:attrName>style.visibility</p:attrName>
                                        </p:attrNameLst>
                                      </p:cBhvr>
                                      <p:to>
                                        <p:strVal val="visible"/>
                                      </p:to>
                                    </p:set>
                                    <p:animEffect transition="in" filter="strips(downLeft)">
                                      <p:cBhvr>
                                        <p:cTn id="29" dur="500"/>
                                        <p:tgtEl>
                                          <p:spTgt spid="6963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69637"/>
                                        </p:tgtEl>
                                        <p:attrNameLst>
                                          <p:attrName>style.visibility</p:attrName>
                                        </p:attrNameLst>
                                      </p:cBhvr>
                                      <p:to>
                                        <p:strVal val="visible"/>
                                      </p:to>
                                    </p:set>
                                    <p:animEffect transition="in" filter="strips(downLeft)">
                                      <p:cBhvr>
                                        <p:cTn id="34"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76200"/>
            <a:ext cx="884775" cy="737314"/>
          </a:xfrm>
          <a:prstGeom prst="rect">
            <a:avLst/>
          </a:prstGeom>
          <a:noFill/>
          <a:ln w="9525">
            <a:noFill/>
            <a:miter lim="800000"/>
            <a:headEnd/>
            <a:tailEnd/>
          </a:ln>
        </p:spPr>
      </p:pic>
      <p:pic>
        <p:nvPicPr>
          <p:cNvPr id="870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0344" y="76200"/>
            <a:ext cx="20288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587" y="786452"/>
            <a:ext cx="8320613"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9560" y="1801504"/>
            <a:ext cx="3162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1448" y="2133600"/>
            <a:ext cx="2133600"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2757" y="2538697"/>
            <a:ext cx="1666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621" y="2541896"/>
            <a:ext cx="676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4760" y="1779896"/>
            <a:ext cx="22288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886" y="2971800"/>
            <a:ext cx="8544821" cy="103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592" y="4183380"/>
            <a:ext cx="2577465"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1"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8262" y="4101152"/>
            <a:ext cx="1906905" cy="27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2"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8596" y="4113235"/>
            <a:ext cx="7239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3"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8749" y="4454692"/>
            <a:ext cx="2189798" cy="3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4"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 y="4871398"/>
            <a:ext cx="1809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5"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7104" y="5658040"/>
            <a:ext cx="1774889" cy="43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1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5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fade">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45"/>
                                        </p:tgtEl>
                                        <p:attrNameLst>
                                          <p:attrName>style.visibility</p:attrName>
                                        </p:attrNameLst>
                                      </p:cBhvr>
                                      <p:to>
                                        <p:strVal val="visible"/>
                                      </p:to>
                                    </p:set>
                                    <p:animEffect transition="in" filter="fade">
                                      <p:cBhvr>
                                        <p:cTn id="17" dur="500"/>
                                        <p:tgtEl>
                                          <p:spTgt spid="870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fade">
                                      <p:cBhvr>
                                        <p:cTn id="22" dur="500"/>
                                        <p:tgtEl>
                                          <p:spTgt spid="87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7"/>
                                        </p:tgtEl>
                                        <p:attrNameLst>
                                          <p:attrName>style.visibility</p:attrName>
                                        </p:attrNameLst>
                                      </p:cBhvr>
                                      <p:to>
                                        <p:strVal val="visible"/>
                                      </p:to>
                                    </p:set>
                                    <p:animEffect transition="in" filter="fade">
                                      <p:cBhvr>
                                        <p:cTn id="27" dur="500"/>
                                        <p:tgtEl>
                                          <p:spTgt spid="870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48"/>
                                        </p:tgtEl>
                                        <p:attrNameLst>
                                          <p:attrName>style.visibility</p:attrName>
                                        </p:attrNameLst>
                                      </p:cBhvr>
                                      <p:to>
                                        <p:strVal val="visible"/>
                                      </p:to>
                                    </p:set>
                                    <p:animEffect transition="in" filter="fade">
                                      <p:cBhvr>
                                        <p:cTn id="32" dur="500"/>
                                        <p:tgtEl>
                                          <p:spTgt spid="870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049"/>
                                        </p:tgtEl>
                                        <p:attrNameLst>
                                          <p:attrName>style.visibility</p:attrName>
                                        </p:attrNameLst>
                                      </p:cBhvr>
                                      <p:to>
                                        <p:strVal val="visible"/>
                                      </p:to>
                                    </p:set>
                                    <p:animEffect transition="in" filter="fade">
                                      <p:cBhvr>
                                        <p:cTn id="37" dur="500"/>
                                        <p:tgtEl>
                                          <p:spTgt spid="870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050"/>
                                        </p:tgtEl>
                                        <p:attrNameLst>
                                          <p:attrName>style.visibility</p:attrName>
                                        </p:attrNameLst>
                                      </p:cBhvr>
                                      <p:to>
                                        <p:strVal val="visible"/>
                                      </p:to>
                                    </p:set>
                                    <p:animEffect transition="in" filter="fade">
                                      <p:cBhvr>
                                        <p:cTn id="42" dur="500"/>
                                        <p:tgtEl>
                                          <p:spTgt spid="870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051"/>
                                        </p:tgtEl>
                                        <p:attrNameLst>
                                          <p:attrName>style.visibility</p:attrName>
                                        </p:attrNameLst>
                                      </p:cBhvr>
                                      <p:to>
                                        <p:strVal val="visible"/>
                                      </p:to>
                                    </p:set>
                                    <p:animEffect transition="in" filter="fade">
                                      <p:cBhvr>
                                        <p:cTn id="47" dur="500"/>
                                        <p:tgtEl>
                                          <p:spTgt spid="870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7052"/>
                                        </p:tgtEl>
                                        <p:attrNameLst>
                                          <p:attrName>style.visibility</p:attrName>
                                        </p:attrNameLst>
                                      </p:cBhvr>
                                      <p:to>
                                        <p:strVal val="visible"/>
                                      </p:to>
                                    </p:set>
                                    <p:animEffect transition="in" filter="fade">
                                      <p:cBhvr>
                                        <p:cTn id="52" dur="500"/>
                                        <p:tgtEl>
                                          <p:spTgt spid="870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7053"/>
                                        </p:tgtEl>
                                        <p:attrNameLst>
                                          <p:attrName>style.visibility</p:attrName>
                                        </p:attrNameLst>
                                      </p:cBhvr>
                                      <p:to>
                                        <p:strVal val="visible"/>
                                      </p:to>
                                    </p:set>
                                    <p:animEffect transition="in" filter="fade">
                                      <p:cBhvr>
                                        <p:cTn id="57" dur="500"/>
                                        <p:tgtEl>
                                          <p:spTgt spid="870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7054"/>
                                        </p:tgtEl>
                                        <p:attrNameLst>
                                          <p:attrName>style.visibility</p:attrName>
                                        </p:attrNameLst>
                                      </p:cBhvr>
                                      <p:to>
                                        <p:strVal val="visible"/>
                                      </p:to>
                                    </p:set>
                                    <p:animEffect transition="in" filter="fade">
                                      <p:cBhvr>
                                        <p:cTn id="62" dur="500"/>
                                        <p:tgtEl>
                                          <p:spTgt spid="870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055"/>
                                        </p:tgtEl>
                                        <p:attrNameLst>
                                          <p:attrName>style.visibility</p:attrName>
                                        </p:attrNameLst>
                                      </p:cBhvr>
                                      <p:to>
                                        <p:strVal val="visible"/>
                                      </p:to>
                                    </p:set>
                                    <p:animEffect transition="in" filter="fade">
                                      <p:cBhvr>
                                        <p:cTn id="67"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0245"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pic>
        <p:nvPicPr>
          <p:cNvPr id="1658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962" y="2895600"/>
            <a:ext cx="6174077" cy="12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3083" y="1601955"/>
            <a:ext cx="1441360" cy="124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1629" y="4324064"/>
            <a:ext cx="4420742" cy="10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fade">
                                      <p:cBhvr>
                                        <p:cTn id="7" dur="500"/>
                                        <p:tgtEl>
                                          <p:spTgt spid="1658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0"/>
                                        </p:tgtEl>
                                        <p:attrNameLst>
                                          <p:attrName>style.visibility</p:attrName>
                                        </p:attrNameLst>
                                      </p:cBhvr>
                                      <p:to>
                                        <p:strVal val="visible"/>
                                      </p:to>
                                    </p:set>
                                    <p:animEffect transition="in" filter="fade">
                                      <p:cBhvr>
                                        <p:cTn id="12" dur="500"/>
                                        <p:tgtEl>
                                          <p:spTgt spid="1658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2"/>
                                        </p:tgtEl>
                                        <p:attrNameLst>
                                          <p:attrName>style.visibility</p:attrName>
                                        </p:attrNameLst>
                                      </p:cBhvr>
                                      <p:to>
                                        <p:strVal val="visible"/>
                                      </p:to>
                                    </p:set>
                                    <p:animEffect transition="in" filter="fade">
                                      <p:cBhvr>
                                        <p:cTn id="1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3648" y="62552"/>
            <a:ext cx="973253" cy="811045"/>
          </a:xfrm>
          <a:prstGeom prst="rect">
            <a:avLst/>
          </a:prstGeom>
          <a:noFill/>
          <a:ln w="9525">
            <a:noFill/>
            <a:miter lim="800000"/>
            <a:headEnd/>
            <a:tailEnd/>
          </a:ln>
        </p:spPr>
      </p:pic>
      <p:pic>
        <p:nvPicPr>
          <p:cNvPr id="880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852" y="762000"/>
            <a:ext cx="7664292" cy="102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677" y="1981200"/>
            <a:ext cx="1060323" cy="31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0470" y="1932296"/>
            <a:ext cx="1952378" cy="36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2424752"/>
            <a:ext cx="1694212" cy="32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0714" y="2833048"/>
            <a:ext cx="9715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6579" y="2819400"/>
            <a:ext cx="852869" cy="2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44337" y="3210932"/>
            <a:ext cx="1371505" cy="2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752" y="1905000"/>
            <a:ext cx="898970" cy="34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4"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9104" y="1905000"/>
            <a:ext cx="1695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5"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525" y="2375848"/>
            <a:ext cx="17430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6"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 y="2895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7"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6584" y="2895600"/>
            <a:ext cx="8001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8"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9048" y="3255985"/>
            <a:ext cx="1066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9"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58337" y="3628616"/>
            <a:ext cx="4229767" cy="4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14766" y="4038600"/>
            <a:ext cx="2548234" cy="5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1" name="Picture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064" y="4111146"/>
            <a:ext cx="3308900" cy="38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2" name="Picture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2972" y="4572010"/>
            <a:ext cx="3155076" cy="161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3" name="Picture 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9632" y="4572000"/>
            <a:ext cx="2483168" cy="8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4" name="Picture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57109" y="5681091"/>
            <a:ext cx="1867091" cy="41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48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7"/>
                                        </p:tgtEl>
                                        <p:attrNameLst>
                                          <p:attrName>style.visibility</p:attrName>
                                        </p:attrNameLst>
                                      </p:cBhvr>
                                      <p:to>
                                        <p:strVal val="visible"/>
                                      </p:to>
                                    </p:set>
                                    <p:animEffect transition="in" filter="fade">
                                      <p:cBhvr>
                                        <p:cTn id="12" dur="500"/>
                                        <p:tgtEl>
                                          <p:spTgt spid="880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fade">
                                      <p:cBhvr>
                                        <p:cTn id="17" dur="500"/>
                                        <p:tgtEl>
                                          <p:spTgt spid="880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9"/>
                                        </p:tgtEl>
                                        <p:attrNameLst>
                                          <p:attrName>style.visibility</p:attrName>
                                        </p:attrNameLst>
                                      </p:cBhvr>
                                      <p:to>
                                        <p:strVal val="visible"/>
                                      </p:to>
                                    </p:set>
                                    <p:animEffect transition="in" filter="fade">
                                      <p:cBhvr>
                                        <p:cTn id="22" dur="500"/>
                                        <p:tgtEl>
                                          <p:spTgt spid="880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70"/>
                                        </p:tgtEl>
                                        <p:attrNameLst>
                                          <p:attrName>style.visibility</p:attrName>
                                        </p:attrNameLst>
                                      </p:cBhvr>
                                      <p:to>
                                        <p:strVal val="visible"/>
                                      </p:to>
                                    </p:set>
                                    <p:animEffect transition="in" filter="fade">
                                      <p:cBhvr>
                                        <p:cTn id="27" dur="500"/>
                                        <p:tgtEl>
                                          <p:spTgt spid="880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71"/>
                                        </p:tgtEl>
                                        <p:attrNameLst>
                                          <p:attrName>style.visibility</p:attrName>
                                        </p:attrNameLst>
                                      </p:cBhvr>
                                      <p:to>
                                        <p:strVal val="visible"/>
                                      </p:to>
                                    </p:set>
                                    <p:animEffect transition="in" filter="fade">
                                      <p:cBhvr>
                                        <p:cTn id="32" dur="500"/>
                                        <p:tgtEl>
                                          <p:spTgt spid="880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072"/>
                                        </p:tgtEl>
                                        <p:attrNameLst>
                                          <p:attrName>style.visibility</p:attrName>
                                        </p:attrNameLst>
                                      </p:cBhvr>
                                      <p:to>
                                        <p:strVal val="visible"/>
                                      </p:to>
                                    </p:set>
                                    <p:animEffect transition="in" filter="fade">
                                      <p:cBhvr>
                                        <p:cTn id="37" dur="500"/>
                                        <p:tgtEl>
                                          <p:spTgt spid="880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073"/>
                                        </p:tgtEl>
                                        <p:attrNameLst>
                                          <p:attrName>style.visibility</p:attrName>
                                        </p:attrNameLst>
                                      </p:cBhvr>
                                      <p:to>
                                        <p:strVal val="visible"/>
                                      </p:to>
                                    </p:set>
                                    <p:animEffect transition="in" filter="fade">
                                      <p:cBhvr>
                                        <p:cTn id="42" dur="500"/>
                                        <p:tgtEl>
                                          <p:spTgt spid="880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074"/>
                                        </p:tgtEl>
                                        <p:attrNameLst>
                                          <p:attrName>style.visibility</p:attrName>
                                        </p:attrNameLst>
                                      </p:cBhvr>
                                      <p:to>
                                        <p:strVal val="visible"/>
                                      </p:to>
                                    </p:set>
                                    <p:animEffect transition="in" filter="fade">
                                      <p:cBhvr>
                                        <p:cTn id="47" dur="500"/>
                                        <p:tgtEl>
                                          <p:spTgt spid="880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075"/>
                                        </p:tgtEl>
                                        <p:attrNameLst>
                                          <p:attrName>style.visibility</p:attrName>
                                        </p:attrNameLst>
                                      </p:cBhvr>
                                      <p:to>
                                        <p:strVal val="visible"/>
                                      </p:to>
                                    </p:set>
                                    <p:animEffect transition="in" filter="fade">
                                      <p:cBhvr>
                                        <p:cTn id="52" dur="500"/>
                                        <p:tgtEl>
                                          <p:spTgt spid="8807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8076"/>
                                        </p:tgtEl>
                                        <p:attrNameLst>
                                          <p:attrName>style.visibility</p:attrName>
                                        </p:attrNameLst>
                                      </p:cBhvr>
                                      <p:to>
                                        <p:strVal val="visible"/>
                                      </p:to>
                                    </p:set>
                                    <p:animEffect transition="in" filter="fade">
                                      <p:cBhvr>
                                        <p:cTn id="57" dur="500"/>
                                        <p:tgtEl>
                                          <p:spTgt spid="8807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8077"/>
                                        </p:tgtEl>
                                        <p:attrNameLst>
                                          <p:attrName>style.visibility</p:attrName>
                                        </p:attrNameLst>
                                      </p:cBhvr>
                                      <p:to>
                                        <p:strVal val="visible"/>
                                      </p:to>
                                    </p:set>
                                    <p:animEffect transition="in" filter="fade">
                                      <p:cBhvr>
                                        <p:cTn id="62" dur="500"/>
                                        <p:tgtEl>
                                          <p:spTgt spid="880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8078"/>
                                        </p:tgtEl>
                                        <p:attrNameLst>
                                          <p:attrName>style.visibility</p:attrName>
                                        </p:attrNameLst>
                                      </p:cBhvr>
                                      <p:to>
                                        <p:strVal val="visible"/>
                                      </p:to>
                                    </p:set>
                                    <p:animEffect transition="in" filter="fade">
                                      <p:cBhvr>
                                        <p:cTn id="67" dur="500"/>
                                        <p:tgtEl>
                                          <p:spTgt spid="8807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8079"/>
                                        </p:tgtEl>
                                        <p:attrNameLst>
                                          <p:attrName>style.visibility</p:attrName>
                                        </p:attrNameLst>
                                      </p:cBhvr>
                                      <p:to>
                                        <p:strVal val="visible"/>
                                      </p:to>
                                    </p:set>
                                    <p:animEffect transition="in" filter="fade">
                                      <p:cBhvr>
                                        <p:cTn id="72" dur="500"/>
                                        <p:tgtEl>
                                          <p:spTgt spid="8807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8080"/>
                                        </p:tgtEl>
                                        <p:attrNameLst>
                                          <p:attrName>style.visibility</p:attrName>
                                        </p:attrNameLst>
                                      </p:cBhvr>
                                      <p:to>
                                        <p:strVal val="visible"/>
                                      </p:to>
                                    </p:set>
                                    <p:animEffect transition="in" filter="fade">
                                      <p:cBhvr>
                                        <p:cTn id="77" dur="500"/>
                                        <p:tgtEl>
                                          <p:spTgt spid="880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8082"/>
                                        </p:tgtEl>
                                        <p:attrNameLst>
                                          <p:attrName>style.visibility</p:attrName>
                                        </p:attrNameLst>
                                      </p:cBhvr>
                                      <p:to>
                                        <p:strVal val="visible"/>
                                      </p:to>
                                    </p:set>
                                    <p:animEffect transition="in" filter="fade">
                                      <p:cBhvr>
                                        <p:cTn id="82" dur="500"/>
                                        <p:tgtEl>
                                          <p:spTgt spid="8808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8081"/>
                                        </p:tgtEl>
                                        <p:attrNameLst>
                                          <p:attrName>style.visibility</p:attrName>
                                        </p:attrNameLst>
                                      </p:cBhvr>
                                      <p:to>
                                        <p:strVal val="visible"/>
                                      </p:to>
                                    </p:set>
                                    <p:animEffect transition="in" filter="fade">
                                      <p:cBhvr>
                                        <p:cTn id="87" dur="500"/>
                                        <p:tgtEl>
                                          <p:spTgt spid="8808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8083"/>
                                        </p:tgtEl>
                                        <p:attrNameLst>
                                          <p:attrName>style.visibility</p:attrName>
                                        </p:attrNameLst>
                                      </p:cBhvr>
                                      <p:to>
                                        <p:strVal val="visible"/>
                                      </p:to>
                                    </p:set>
                                    <p:animEffect transition="in" filter="fade">
                                      <p:cBhvr>
                                        <p:cTn id="92" dur="500"/>
                                        <p:tgtEl>
                                          <p:spTgt spid="8808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8084"/>
                                        </p:tgtEl>
                                        <p:attrNameLst>
                                          <p:attrName>style.visibility</p:attrName>
                                        </p:attrNameLst>
                                      </p:cBhvr>
                                      <p:to>
                                        <p:strVal val="visible"/>
                                      </p:to>
                                    </p:set>
                                    <p:animEffect transition="in" filter="fade">
                                      <p:cBhvr>
                                        <p:cTn id="97" dur="500"/>
                                        <p:tgtEl>
                                          <p:spTgt spid="88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2400" y="76200"/>
            <a:ext cx="884775" cy="737314"/>
          </a:xfrm>
          <a:prstGeom prst="rect">
            <a:avLst/>
          </a:prstGeom>
          <a:noFill/>
          <a:ln w="9525">
            <a:noFill/>
            <a:miter lim="800000"/>
            <a:headEnd/>
            <a:tailEnd/>
          </a:ln>
        </p:spPr>
      </p:pic>
      <p:pic>
        <p:nvPicPr>
          <p:cNvPr id="890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294" y="810904"/>
            <a:ext cx="8309706" cy="51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338262"/>
            <a:ext cx="3300413"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48" y="1309048"/>
            <a:ext cx="3090863" cy="359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48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fade">
                                      <p:cBhvr>
                                        <p:cTn id="12" dur="500"/>
                                        <p:tgtEl>
                                          <p:spTgt spid="890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gtEl>
                                        <p:attrNameLst>
                                          <p:attrName>style.visibility</p:attrName>
                                        </p:attrNameLst>
                                      </p:cBhvr>
                                      <p:to>
                                        <p:strVal val="visible"/>
                                      </p:to>
                                    </p:set>
                                    <p:animEffect transition="in" filter="fade">
                                      <p:cBhvr>
                                        <p:cTn id="17"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2400" y="76200"/>
            <a:ext cx="884775" cy="737314"/>
          </a:xfrm>
          <a:prstGeom prst="rect">
            <a:avLst/>
          </a:prstGeom>
          <a:noFill/>
          <a:ln w="9525">
            <a:noFill/>
            <a:miter lim="800000"/>
            <a:headEnd/>
            <a:tailEnd/>
          </a:ln>
        </p:spPr>
      </p:pic>
      <p:pic>
        <p:nvPicPr>
          <p:cNvPr id="901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075" y="1676400"/>
            <a:ext cx="2293525" cy="97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450" y="2792104"/>
            <a:ext cx="8033100" cy="132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gtEl>
                                        <p:attrNameLst>
                                          <p:attrName>style.visibility</p:attrName>
                                        </p:attrNameLst>
                                      </p:cBhvr>
                                      <p:to>
                                        <p:strVal val="visible"/>
                                      </p:to>
                                    </p:set>
                                    <p:animEffect transition="in" filter="fade">
                                      <p:cBhvr>
                                        <p:cTn id="12"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المتتابعات والمتسلسلات الهندسية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32" y="71414"/>
            <a:ext cx="866772" cy="1079500"/>
          </a:xfrm>
          <a:prstGeom prst="rect">
            <a:avLst/>
          </a:prstGeom>
          <a:noFill/>
          <a:ln w="9525">
            <a:noFill/>
            <a:miter lim="800000"/>
            <a:headEnd/>
            <a:tailEnd/>
          </a:ln>
        </p:spPr>
      </p:pic>
      <p:sp>
        <p:nvSpPr>
          <p:cNvPr id="10" name="مستطيل 9"/>
          <p:cNvSpPr/>
          <p:nvPr/>
        </p:nvSpPr>
        <p:spPr>
          <a:xfrm>
            <a:off x="285720" y="714356"/>
            <a:ext cx="8572560" cy="954107"/>
          </a:xfrm>
          <a:prstGeom prst="rect">
            <a:avLst/>
          </a:prstGeom>
        </p:spPr>
        <p:txBody>
          <a:bodyPr wrap="square">
            <a:spAutoFit/>
          </a:bodyPr>
          <a:lstStyle/>
          <a:p>
            <a:r>
              <a:rPr lang="ar-EG" sz="2800" b="1" dirty="0" smtClean="0">
                <a:solidFill>
                  <a:schemeClr val="bg1"/>
                </a:solidFill>
              </a:rPr>
              <a:t>كما هو الحال في المتتابعات الحسابية، فإن للمتتابعات الهندسية صيغة للحد النوني تستعمل لإيجاد قيمة أي حد من حدودها.</a:t>
            </a:r>
            <a:endParaRPr lang="ar-EG" sz="2800" b="1" dirty="0">
              <a:solidFill>
                <a:schemeClr val="bg1"/>
              </a:solidFill>
            </a:endParaRPr>
          </a:p>
        </p:txBody>
      </p:sp>
      <p:pic>
        <p:nvPicPr>
          <p:cNvPr id="70658" name="Picture 2"/>
          <p:cNvPicPr>
            <a:picLocks noChangeAspect="1" noChangeArrowheads="1"/>
          </p:cNvPicPr>
          <p:nvPr/>
        </p:nvPicPr>
        <p:blipFill>
          <a:blip r:embed="rId8" cstate="print"/>
          <a:srcRect/>
          <a:stretch>
            <a:fillRect/>
          </a:stretch>
        </p:blipFill>
        <p:spPr bwMode="auto">
          <a:xfrm>
            <a:off x="753258" y="1643050"/>
            <a:ext cx="8024018" cy="1785950"/>
          </a:xfrm>
          <a:prstGeom prst="rect">
            <a:avLst/>
          </a:prstGeom>
          <a:noFill/>
          <a:ln w="9525">
            <a:noFill/>
            <a:miter lim="800000"/>
            <a:headEnd/>
            <a:tailEnd/>
          </a:ln>
          <a:effectLst/>
        </p:spPr>
      </p:pic>
      <p:sp>
        <p:nvSpPr>
          <p:cNvPr id="11" name="مستطيل 10"/>
          <p:cNvSpPr/>
          <p:nvPr/>
        </p:nvSpPr>
        <p:spPr>
          <a:xfrm>
            <a:off x="3500430" y="3571876"/>
            <a:ext cx="5286380" cy="461665"/>
          </a:xfrm>
          <a:prstGeom prst="rect">
            <a:avLst/>
          </a:prstGeom>
        </p:spPr>
        <p:txBody>
          <a:bodyPr wrap="square">
            <a:spAutoFit/>
          </a:bodyPr>
          <a:lstStyle/>
          <a:p>
            <a:r>
              <a:rPr lang="ar-EG" sz="2400" b="1" dirty="0" smtClean="0">
                <a:solidFill>
                  <a:schemeClr val="bg1"/>
                </a:solidFill>
              </a:rPr>
              <a:t>- اكتب معادلة الحد النوني للمتتابعة الهندسية الآتية </a:t>
            </a:r>
            <a:endParaRPr lang="ar-EG" sz="2400" dirty="0">
              <a:solidFill>
                <a:schemeClr val="bg1"/>
              </a:solidFill>
            </a:endParaRPr>
          </a:p>
        </p:txBody>
      </p:sp>
      <p:pic>
        <p:nvPicPr>
          <p:cNvPr id="70659"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2500298" y="4000504"/>
            <a:ext cx="6110305" cy="20475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70658"/>
                                        </p:tgtEl>
                                        <p:attrNameLst>
                                          <p:attrName>style.visibility</p:attrName>
                                        </p:attrNameLst>
                                      </p:cBhvr>
                                      <p:to>
                                        <p:strVal val="visible"/>
                                      </p:to>
                                    </p:set>
                                    <p:anim to="" calcmode="lin" valueType="num">
                                      <p:cBhvr>
                                        <p:cTn id="19" dur="1" fill="hold"/>
                                        <p:tgtEl>
                                          <p:spTgt spid="7065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0659"/>
                                        </p:tgtEl>
                                        <p:attrNameLst>
                                          <p:attrName>style.visibility</p:attrName>
                                        </p:attrNameLst>
                                      </p:cBhvr>
                                      <p:to>
                                        <p:strVal val="visible"/>
                                      </p:to>
                                    </p:set>
                                    <p:anim to="" calcmode="lin" valueType="num">
                                      <p:cBhvr>
                                        <p:cTn id="29" dur="1" fill="hold"/>
                                        <p:tgtEl>
                                          <p:spTgt spid="706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11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496" y="804982"/>
            <a:ext cx="8375700" cy="421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21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453" y="838200"/>
            <a:ext cx="7851347" cy="507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3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chemeClr val="bg1"/>
                </a:solidFill>
                <a:latin typeface="ae_Dimnah" pitchFamily="18" charset="-78"/>
                <a:cs typeface="ae_Dimnah" pitchFamily="18" charset="-78"/>
              </a:rPr>
              <a:t>الأوساط الهندسية</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42908" y="71414"/>
            <a:ext cx="1295400" cy="1079500"/>
          </a:xfrm>
          <a:prstGeom prst="rect">
            <a:avLst/>
          </a:prstGeom>
          <a:noFill/>
          <a:ln w="9525">
            <a:noFill/>
            <a:miter lim="800000"/>
            <a:headEnd/>
            <a:tailEnd/>
          </a:ln>
        </p:spPr>
      </p:pic>
      <p:sp>
        <p:nvSpPr>
          <p:cNvPr id="10" name="مستطيل 9"/>
          <p:cNvSpPr/>
          <p:nvPr/>
        </p:nvSpPr>
        <p:spPr>
          <a:xfrm>
            <a:off x="1214430" y="714356"/>
            <a:ext cx="721522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EG" sz="2000" b="1" dirty="0" smtClean="0">
                <a:solidFill>
                  <a:schemeClr val="bg1"/>
                </a:solidFill>
              </a:rPr>
              <a:t>الأوساط الهندسية هي الحدود الواقعة بين حدين غير متتاليين في متتابعة هندسية، </a:t>
            </a:r>
          </a:p>
          <a:p>
            <a:r>
              <a:rPr lang="ar-EG" sz="2000" b="1" dirty="0" smtClean="0">
                <a:solidFill>
                  <a:schemeClr val="bg1"/>
                </a:solidFill>
              </a:rPr>
              <a:t>ويمكن استعمال أساس المتتابعة الهندسية لإيجاد الأوساط الهندسية.</a:t>
            </a:r>
            <a:endParaRPr lang="ar-EG" sz="2000" b="1" dirty="0">
              <a:solidFill>
                <a:schemeClr val="bg1"/>
              </a:solidFill>
            </a:endParaRPr>
          </a:p>
        </p:txBody>
      </p:sp>
      <p:sp>
        <p:nvSpPr>
          <p:cNvPr id="11" name="مستطيل 10"/>
          <p:cNvSpPr/>
          <p:nvPr/>
        </p:nvSpPr>
        <p:spPr>
          <a:xfrm>
            <a:off x="357158" y="1500174"/>
            <a:ext cx="8429684" cy="415498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ar-EG" sz="2000" b="1" dirty="0" smtClean="0">
                <a:solidFill>
                  <a:schemeClr val="bg1"/>
                </a:solidFill>
              </a:rPr>
              <a:t>أوجد ثلاثة أوساط هندسية بين العددين 1250 , 2</a:t>
            </a:r>
          </a:p>
          <a:p>
            <a:r>
              <a:rPr lang="ar-EG" sz="2000" b="1" dirty="0" smtClean="0">
                <a:solidFill>
                  <a:srgbClr val="CC66FF"/>
                </a:solidFill>
              </a:rPr>
              <a:t> الخطوة الأولى  </a:t>
            </a:r>
            <a:r>
              <a:rPr lang="ar-EG" sz="2000" dirty="0" smtClean="0">
                <a:solidFill>
                  <a:schemeClr val="bg1"/>
                </a:solidFill>
              </a:rPr>
              <a:t>: - </a:t>
            </a:r>
            <a:r>
              <a:rPr lang="ar-EG" sz="2000" b="1" dirty="0" smtClean="0">
                <a:solidFill>
                  <a:schemeClr val="bg1"/>
                </a:solidFill>
              </a:rPr>
              <a:t>بما أنه يوجد ثلاثة أوساط هندسية بين الحد الأول والحد الأخير، فإن عدد حدود المتتابعة هو   </a:t>
            </a:r>
            <a:r>
              <a:rPr lang="ar-EG" sz="2000" dirty="0" smtClean="0">
                <a:solidFill>
                  <a:schemeClr val="bg1"/>
                </a:solidFill>
              </a:rPr>
              <a:t>5 = 2 + 3 ، ولذلك يكون </a:t>
            </a:r>
            <a:r>
              <a:rPr lang="en-US" sz="2000" i="1" dirty="0" smtClean="0">
                <a:solidFill>
                  <a:schemeClr val="bg1"/>
                </a:solidFill>
              </a:rPr>
              <a:t>n = 5</a:t>
            </a:r>
          </a:p>
          <a:p>
            <a:r>
              <a:rPr lang="ar-EG" sz="2000" dirty="0" smtClean="0">
                <a:solidFill>
                  <a:schemeClr val="bg1"/>
                </a:solidFill>
              </a:rPr>
              <a:t> </a:t>
            </a:r>
            <a:r>
              <a:rPr lang="ar-EG" sz="2000" b="1" dirty="0" smtClean="0">
                <a:solidFill>
                  <a:srgbClr val="CC66FF"/>
                </a:solidFill>
              </a:rPr>
              <a:t>الخطوة الثانية  </a:t>
            </a:r>
            <a:r>
              <a:rPr lang="ar-EG" sz="2000" dirty="0" smtClean="0">
                <a:solidFill>
                  <a:schemeClr val="bg1"/>
                </a:solidFill>
              </a:rPr>
              <a:t>: -  </a:t>
            </a:r>
            <a:r>
              <a:rPr lang="ar-EG" sz="2000" b="1" dirty="0" smtClean="0">
                <a:solidFill>
                  <a:schemeClr val="bg1"/>
                </a:solidFill>
              </a:rPr>
              <a:t>أوجد قيمة   </a:t>
            </a:r>
            <a:r>
              <a:rPr lang="en-US" sz="2000" b="1" i="1" dirty="0" smtClean="0">
                <a:solidFill>
                  <a:schemeClr val="bg1"/>
                </a:solidFill>
              </a:rPr>
              <a:t>r</a:t>
            </a:r>
          </a:p>
          <a:p>
            <a:r>
              <a:rPr lang="ar-EG" sz="2000" b="1" i="1" dirty="0" smtClean="0">
                <a:solidFill>
                  <a:schemeClr val="bg1"/>
                </a:solidFill>
              </a:rPr>
              <a:t> </a:t>
            </a:r>
            <a:r>
              <a:rPr lang="pt-BR" sz="2000" b="1" dirty="0" smtClean="0">
                <a:solidFill>
                  <a:schemeClr val="bg1"/>
                </a:solidFill>
              </a:rPr>
              <a:t>a n = a1 r n – 1</a:t>
            </a:r>
            <a:r>
              <a:rPr lang="ar-EG" sz="2000" b="1" dirty="0" smtClean="0">
                <a:solidFill>
                  <a:schemeClr val="bg1"/>
                </a:solidFill>
              </a:rPr>
              <a:t>                     الحد النوني في المتتابعة الهندسية </a:t>
            </a:r>
            <a:endParaRPr lang="pt-BR" sz="2000" b="1" dirty="0" smtClean="0">
              <a:solidFill>
                <a:schemeClr val="bg1"/>
              </a:solidFill>
            </a:endParaRPr>
          </a:p>
          <a:p>
            <a:r>
              <a:rPr lang="pt-BR" sz="2000" b="1" dirty="0" smtClean="0">
                <a:solidFill>
                  <a:schemeClr val="bg1"/>
                </a:solidFill>
              </a:rPr>
              <a:t>an = 1250 , a1 = 2 , n = 5 </a:t>
            </a:r>
            <a:r>
              <a:rPr lang="en-US" sz="2000" b="1" dirty="0" smtClean="0">
                <a:solidFill>
                  <a:schemeClr val="bg1"/>
                </a:solidFill>
              </a:rPr>
              <a:t>                        </a:t>
            </a:r>
            <a:r>
              <a:rPr lang="pt-BR" sz="2000" b="1" dirty="0" smtClean="0">
                <a:solidFill>
                  <a:schemeClr val="bg1"/>
                </a:solidFill>
              </a:rPr>
              <a:t>1250 = 2 r 5 - 1</a:t>
            </a:r>
          </a:p>
          <a:p>
            <a:r>
              <a:rPr lang="en-US" sz="2000" b="1" dirty="0" smtClean="0">
                <a:solidFill>
                  <a:schemeClr val="bg1"/>
                </a:solidFill>
              </a:rPr>
              <a:t> </a:t>
            </a:r>
            <a:r>
              <a:rPr lang="ar-EG" sz="2000" b="1" dirty="0" smtClean="0">
                <a:solidFill>
                  <a:schemeClr val="bg1"/>
                </a:solidFill>
              </a:rPr>
              <a:t> </a:t>
            </a:r>
            <a:r>
              <a:rPr lang="en-US" sz="2000" b="1" dirty="0" smtClean="0">
                <a:solidFill>
                  <a:schemeClr val="bg1"/>
                </a:solidFill>
              </a:rPr>
              <a:t>± 5 = r </a:t>
            </a:r>
            <a:r>
              <a:rPr lang="ar-EG" sz="2000" b="1" dirty="0" smtClean="0">
                <a:solidFill>
                  <a:schemeClr val="bg1"/>
                </a:solidFill>
              </a:rPr>
              <a:t>                                  </a:t>
            </a:r>
            <a:endParaRPr lang="en-US" sz="2000" b="1" dirty="0" smtClean="0">
              <a:solidFill>
                <a:schemeClr val="bg1"/>
              </a:solidFill>
            </a:endParaRPr>
          </a:p>
          <a:p>
            <a:r>
              <a:rPr lang="ar-EG" sz="2000" dirty="0" smtClean="0">
                <a:solidFill>
                  <a:schemeClr val="bg1"/>
                </a:solidFill>
              </a:rPr>
              <a:t> </a:t>
            </a:r>
            <a:r>
              <a:rPr lang="ar-EG" sz="2400" b="1" dirty="0" smtClean="0">
                <a:solidFill>
                  <a:srgbClr val="CC66FF"/>
                </a:solidFill>
              </a:rPr>
              <a:t>الخطوة الثالثة               </a:t>
            </a:r>
            <a:r>
              <a:rPr lang="ar-EG" sz="2000" b="1" dirty="0" smtClean="0">
                <a:solidFill>
                  <a:schemeClr val="bg1"/>
                </a:solidFill>
              </a:rPr>
              <a:t>استعمل </a:t>
            </a:r>
            <a:r>
              <a:rPr lang="en-US" sz="2000" b="1" dirty="0" smtClean="0">
                <a:solidFill>
                  <a:schemeClr val="bg1"/>
                </a:solidFill>
              </a:rPr>
              <a:t>r </a:t>
            </a:r>
            <a:r>
              <a:rPr lang="ar-EG" sz="2000" b="1" dirty="0" smtClean="0">
                <a:solidFill>
                  <a:schemeClr val="bg1"/>
                </a:solidFill>
              </a:rPr>
              <a:t>لإيجاد الأوساط الهندسية الثلاثة:</a:t>
            </a:r>
          </a:p>
          <a:p>
            <a:endParaRPr lang="ar-EG" sz="2000" b="1" dirty="0" smtClean="0">
              <a:solidFill>
                <a:schemeClr val="bg1"/>
              </a:solidFill>
            </a:endParaRPr>
          </a:p>
          <a:p>
            <a:endParaRPr lang="ar-EG" sz="2000" b="1" dirty="0" smtClean="0">
              <a:solidFill>
                <a:schemeClr val="bg1"/>
              </a:solidFill>
            </a:endParaRPr>
          </a:p>
          <a:p>
            <a:endParaRPr lang="ar-EG" sz="2000" b="1" dirty="0" smtClean="0">
              <a:solidFill>
                <a:schemeClr val="bg1"/>
              </a:solidFill>
            </a:endParaRPr>
          </a:p>
          <a:p>
            <a:endParaRPr lang="ar-EG" sz="2000" b="1" dirty="0" smtClean="0">
              <a:solidFill>
                <a:schemeClr val="bg1"/>
              </a:solidFill>
            </a:endParaRPr>
          </a:p>
          <a:p>
            <a:endParaRPr lang="ar-EG" sz="2000" dirty="0">
              <a:solidFill>
                <a:schemeClr val="bg1"/>
              </a:solidFill>
            </a:endParaRPr>
          </a:p>
        </p:txBody>
      </p:sp>
      <p:pic>
        <p:nvPicPr>
          <p:cNvPr id="71682"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1500166" y="4533912"/>
            <a:ext cx="6725254" cy="752476"/>
          </a:xfrm>
          <a:prstGeom prst="rect">
            <a:avLst/>
          </a:prstGeom>
          <a:noFill/>
          <a:ln w="9525">
            <a:noFill/>
            <a:miter lim="800000"/>
            <a:headEnd/>
            <a:tailEnd/>
          </a:ln>
          <a:effectLst/>
        </p:spPr>
      </p:pic>
      <p:sp>
        <p:nvSpPr>
          <p:cNvPr id="12" name="مستطيل 11"/>
          <p:cNvSpPr/>
          <p:nvPr/>
        </p:nvSpPr>
        <p:spPr>
          <a:xfrm>
            <a:off x="857224" y="5753417"/>
            <a:ext cx="74295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ar-EG" sz="2400" b="1" dirty="0" smtClean="0">
                <a:solidFill>
                  <a:schemeClr val="bg1"/>
                </a:solidFill>
              </a:rPr>
              <a:t>إذن، الأوساط الهندسية هي : 250 - , 50 , 10 - أو 250 , 50 ,</a:t>
            </a:r>
            <a:endParaRPr lang="ar-EG"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dirty="0" smtClean="0">
                <a:solidFill>
                  <a:schemeClr val="bg1"/>
                </a:solidFill>
                <a:latin typeface="ae_Cortoba" pitchFamily="18" charset="-78"/>
                <a:cs typeface="ae_Cortoba" pitchFamily="18" charset="-78"/>
              </a:rPr>
              <a:t>المتسلسلة الهندسية</a:t>
            </a:r>
            <a:endParaRPr lang="ar-SA" sz="3200" dirty="0">
              <a:solidFill>
                <a:srgbClr val="C00000"/>
              </a:solidFill>
              <a:effectLst>
                <a:outerShdw blurRad="38100" dist="38100" dir="2700000" algn="tl">
                  <a:srgbClr val="000000">
                    <a:alpha val="43137"/>
                  </a:srgbClr>
                </a:outerShdw>
              </a:effectLst>
              <a:latin typeface="ae_Cortoba" pitchFamily="18" charset="-78"/>
              <a:cs typeface="ae_Cortoba"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500034" y="758121"/>
            <a:ext cx="8429684" cy="138499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r-EG" sz="2800" b="1" dirty="0" smtClean="0">
                <a:solidFill>
                  <a:schemeClr val="bg1"/>
                </a:solidFill>
              </a:rPr>
              <a:t>المتسلسلة الهندسية هي مجموع حدود المتتابعة الهندسية. ويرمز لمجموع أول </a:t>
            </a:r>
            <a:r>
              <a:rPr lang="en-US" sz="2800" b="1" dirty="0" smtClean="0">
                <a:solidFill>
                  <a:schemeClr val="bg1"/>
                </a:solidFill>
              </a:rPr>
              <a:t>n </a:t>
            </a:r>
            <a:r>
              <a:rPr lang="ar-EG" sz="2800" b="1" dirty="0" smtClean="0">
                <a:solidFill>
                  <a:schemeClr val="bg1"/>
                </a:solidFill>
              </a:rPr>
              <a:t> حدا في المتسلسلة بالرمز          ويمكن إيجاده باستعمال أي من الصيغتين الآتيتين:</a:t>
            </a:r>
            <a:endParaRPr lang="ar-EG" sz="2400" b="1" dirty="0">
              <a:solidFill>
                <a:schemeClr val="bg1"/>
              </a:solidFill>
            </a:endParaRPr>
          </a:p>
        </p:txBody>
      </p:sp>
      <p:graphicFrame>
        <p:nvGraphicFramePr>
          <p:cNvPr id="11" name="كائن 10"/>
          <p:cNvGraphicFramePr>
            <a:graphicFrameLocks noChangeAspect="1"/>
          </p:cNvGraphicFramePr>
          <p:nvPr/>
        </p:nvGraphicFramePr>
        <p:xfrm>
          <a:off x="3500430" y="1142984"/>
          <a:ext cx="500066" cy="642942"/>
        </p:xfrm>
        <a:graphic>
          <a:graphicData uri="http://schemas.openxmlformats.org/presentationml/2006/ole">
            <mc:AlternateContent xmlns:mc="http://schemas.openxmlformats.org/markup-compatibility/2006">
              <mc:Choice xmlns:v="urn:schemas-microsoft-com:vml" Requires="v">
                <p:oleObj spid="_x0000_s70700" name="Equation" r:id="rId9" imgW="177480" imgH="253800" progId="Equation.3">
                  <p:embed/>
                </p:oleObj>
              </mc:Choice>
              <mc:Fallback>
                <p:oleObj name="Equation" r:id="rId9" imgW="177480" imgH="2538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0430" y="1142984"/>
                        <a:ext cx="50006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659" name="Picture 3"/>
          <p:cNvPicPr>
            <a:picLocks noChangeAspect="1" noChangeArrowheads="1"/>
          </p:cNvPicPr>
          <p:nvPr/>
        </p:nvPicPr>
        <p:blipFill>
          <a:blip r:embed="rId11" cstate="print"/>
          <a:srcRect/>
          <a:stretch>
            <a:fillRect/>
          </a:stretch>
        </p:blipFill>
        <p:spPr bwMode="auto">
          <a:xfrm>
            <a:off x="571472" y="2285992"/>
            <a:ext cx="8429684" cy="3929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24" presetClass="entr" presetSubtype="0" fill="hold" nodeType="withEffect">
                                  <p:stCondLst>
                                    <p:cond delay="0"/>
                                  </p:stCondLst>
                                  <p:childTnLst>
                                    <p:set>
                                      <p:cBhvr>
                                        <p:cTn id="21" dur="1" fill="hold">
                                          <p:stCondLst>
                                            <p:cond delay="0"/>
                                          </p:stCondLst>
                                        </p:cTn>
                                        <p:tgtEl>
                                          <p:spTgt spid="70659"/>
                                        </p:tgtEl>
                                        <p:attrNameLst>
                                          <p:attrName>style.visibility</p:attrName>
                                        </p:attrNameLst>
                                      </p:cBhvr>
                                      <p:to>
                                        <p:strVal val="visible"/>
                                      </p:to>
                                    </p:set>
                                    <p:anim to="" calcmode="lin" valueType="num">
                                      <p:cBhvr>
                                        <p:cTn id="22" dur="1" fill="hold"/>
                                        <p:tgtEl>
                                          <p:spTgt spid="706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31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096" y="797256"/>
            <a:ext cx="8534400" cy="518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1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42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3552" y="748352"/>
            <a:ext cx="46577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2348" y="726743"/>
            <a:ext cx="1828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581400"/>
            <a:ext cx="5829242" cy="227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226" y="1613848"/>
            <a:ext cx="8256270" cy="166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9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fade">
                                      <p:cBhvr>
                                        <p:cTn id="12" dur="500"/>
                                        <p:tgtEl>
                                          <p:spTgt spid="94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13"/>
                                        </p:tgtEl>
                                        <p:attrNameLst>
                                          <p:attrName>style.visibility</p:attrName>
                                        </p:attrNameLst>
                                      </p:cBhvr>
                                      <p:to>
                                        <p:strVal val="visible"/>
                                      </p:to>
                                    </p:set>
                                    <p:animEffect transition="in" filter="fade">
                                      <p:cBhvr>
                                        <p:cTn id="17" dur="500"/>
                                        <p:tgtEl>
                                          <p:spTgt spid="94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12"/>
                                        </p:tgtEl>
                                        <p:attrNameLst>
                                          <p:attrName>style.visibility</p:attrName>
                                        </p:attrNameLst>
                                      </p:cBhvr>
                                      <p:to>
                                        <p:strVal val="visible"/>
                                      </p:to>
                                    </p:set>
                                    <p:animEffect transition="in" filter="fade">
                                      <p:cBhvr>
                                        <p:cTn id="2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المتتابعات  بوصـفــها  دوال</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428612" y="965658"/>
            <a:ext cx="835823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EG" sz="2400" b="1" dirty="0" smtClean="0">
                <a:solidFill>
                  <a:srgbClr val="FF0000"/>
                </a:solidFill>
              </a:rPr>
              <a:t>المتتابعة مجموعة من الأعداد مر </a:t>
            </a:r>
            <a:r>
              <a:rPr lang="ar-EG" sz="2400" b="1" dirty="0" err="1" smtClean="0">
                <a:solidFill>
                  <a:srgbClr val="FF0000"/>
                </a:solidFill>
              </a:rPr>
              <a:t>ّ</a:t>
            </a:r>
            <a:r>
              <a:rPr lang="ar-EG" sz="2400" b="1" dirty="0" smtClean="0">
                <a:solidFill>
                  <a:srgbClr val="FF0000"/>
                </a:solidFill>
              </a:rPr>
              <a:t> تبة في نمط محدد أو ترتيب معين </a:t>
            </a:r>
            <a:r>
              <a:rPr lang="ar-EG" sz="2400" b="1" dirty="0" err="1" smtClean="0">
                <a:solidFill>
                  <a:srgbClr val="FF0000"/>
                </a:solidFill>
              </a:rPr>
              <a:t>و</a:t>
            </a:r>
            <a:r>
              <a:rPr lang="ar-EG" sz="2400" b="1" dirty="0" smtClean="0">
                <a:solidFill>
                  <a:srgbClr val="FF0000"/>
                </a:solidFill>
              </a:rPr>
              <a:t> ُ يسمى كل عدد في المتتابعة حدا. ويمكن للمتتابعة أن تكون منتهية أي لها عدد محدد من الحدود مثل: 6 , 4 , 2 , 0 , 2-، أو</a:t>
            </a:r>
          </a:p>
          <a:p>
            <a:r>
              <a:rPr lang="ar-EG" sz="2400" b="1" dirty="0" smtClean="0">
                <a:solidFill>
                  <a:srgbClr val="FF0000"/>
                </a:solidFill>
              </a:rPr>
              <a:t>غير منتهية حيث تستمر إلى ما لانهاية مثل … , 3 , 2 , 1 , 0. و يرمز للحد الأول في المتتابعة بالرمز </a:t>
            </a:r>
            <a:r>
              <a:rPr lang="en-US" sz="2400" b="1" dirty="0" smtClean="0">
                <a:solidFill>
                  <a:srgbClr val="FF0000"/>
                </a:solidFill>
              </a:rPr>
              <a:t>a1 ، </a:t>
            </a:r>
            <a:r>
              <a:rPr lang="ar-EG" sz="2400" b="1" dirty="0" smtClean="0">
                <a:solidFill>
                  <a:srgbClr val="FF0000"/>
                </a:solidFill>
              </a:rPr>
              <a:t>وللحد الثاني بالرمز </a:t>
            </a:r>
            <a:r>
              <a:rPr lang="en-US" sz="2400" b="1" dirty="0" smtClean="0">
                <a:solidFill>
                  <a:srgbClr val="FF0000"/>
                </a:solidFill>
              </a:rPr>
              <a:t>a2 ، </a:t>
            </a:r>
            <a:r>
              <a:rPr lang="ar-EG" sz="2400" b="1" dirty="0" smtClean="0">
                <a:solidFill>
                  <a:srgbClr val="FF0000"/>
                </a:solidFill>
              </a:rPr>
              <a:t>وهكذا.</a:t>
            </a:r>
            <a:endParaRPr lang="ar-EG" sz="2400" b="1" dirty="0">
              <a:solidFill>
                <a:srgbClr val="FF0000"/>
              </a:solidFill>
            </a:endParaRPr>
          </a:p>
        </p:txBody>
      </p:sp>
      <p:pic>
        <p:nvPicPr>
          <p:cNvPr id="58370" name="Picture 2"/>
          <p:cNvPicPr>
            <a:picLocks noChangeAspect="1" noChangeArrowheads="1"/>
          </p:cNvPicPr>
          <p:nvPr/>
        </p:nvPicPr>
        <p:blipFill>
          <a:blip r:embed="rId8" cstate="print"/>
          <a:srcRect/>
          <a:stretch>
            <a:fillRect/>
          </a:stretch>
        </p:blipFill>
        <p:spPr bwMode="auto">
          <a:xfrm>
            <a:off x="357158" y="2786058"/>
            <a:ext cx="8501122" cy="34813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58370"/>
                                        </p:tgtEl>
                                        <p:attrNameLst>
                                          <p:attrName>style.visibility</p:attrName>
                                        </p:attrNameLst>
                                      </p:cBhvr>
                                      <p:to>
                                        <p:strVal val="visible"/>
                                      </p:to>
                                    </p:set>
                                    <p:anim to="" calcmode="lin" valueType="num">
                                      <p:cBhvr>
                                        <p:cTn id="19" dur="1" fill="hold"/>
                                        <p:tgtEl>
                                          <p:spTgt spid="583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52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827" y="805896"/>
            <a:ext cx="8290022" cy="548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4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62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 y="788017"/>
            <a:ext cx="84677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041" y="103496"/>
            <a:ext cx="1970818" cy="5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685800" y="1853625"/>
            <a:ext cx="4475924"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3 , 3</a:t>
            </a:r>
            <a:r>
              <a:rPr lang="en-US" sz="3200" b="1" baseline="30000" dirty="0" smtClean="0">
                <a:solidFill>
                  <a:srgbClr val="FF0000"/>
                </a:solidFill>
                <a:latin typeface="ae_Cortoba" pitchFamily="18" charset="-78"/>
                <a:cs typeface="ae_Cortoba" pitchFamily="18" charset="-78"/>
              </a:rPr>
              <a:t>2</a:t>
            </a:r>
            <a:r>
              <a:rPr lang="en-US" sz="3200" b="1" dirty="0" smtClean="0">
                <a:solidFill>
                  <a:srgbClr val="FF0000"/>
                </a:solidFill>
                <a:latin typeface="ae_Cortoba" pitchFamily="18" charset="-78"/>
                <a:cs typeface="ae_Cortoba" pitchFamily="18" charset="-78"/>
              </a:rPr>
              <a:t> , 3</a:t>
            </a:r>
            <a:r>
              <a:rPr lang="en-US" sz="3200" b="1" baseline="30000" dirty="0">
                <a:solidFill>
                  <a:srgbClr val="FF0000"/>
                </a:solidFill>
                <a:latin typeface="ae_Cortoba" pitchFamily="18" charset="-78"/>
                <a:cs typeface="ae_Cortoba" pitchFamily="18" charset="-78"/>
              </a:rPr>
              <a:t>3</a:t>
            </a:r>
            <a:r>
              <a:rPr lang="en-US" sz="3200" b="1" dirty="0" smtClean="0">
                <a:solidFill>
                  <a:srgbClr val="FF0000"/>
                </a:solidFill>
                <a:latin typeface="ae_Cortoba" pitchFamily="18" charset="-78"/>
                <a:cs typeface="ae_Cortoba" pitchFamily="18" charset="-78"/>
              </a:rPr>
              <a:t> , … , 3</a:t>
            </a:r>
            <a:r>
              <a:rPr lang="en-US" sz="3200" b="1" baseline="30000" dirty="0">
                <a:solidFill>
                  <a:srgbClr val="FF0000"/>
                </a:solidFill>
                <a:latin typeface="ae_Cortoba" pitchFamily="18" charset="-78"/>
                <a:cs typeface="ae_Cortoba" pitchFamily="18" charset="-78"/>
              </a:rPr>
              <a:t>7</a:t>
            </a:r>
            <a:endParaRPr lang="ar-SA" sz="3200" b="1" baseline="30000" dirty="0">
              <a:solidFill>
                <a:srgbClr val="FF0000"/>
              </a:solidFill>
              <a:latin typeface="ae_Cortoba" pitchFamily="18" charset="-78"/>
              <a:cs typeface="ae_Cortoba" pitchFamily="18" charset="-78"/>
            </a:endParaRPr>
          </a:p>
        </p:txBody>
      </p:sp>
      <p:sp>
        <p:nvSpPr>
          <p:cNvPr id="12" name="مربع نص 11"/>
          <p:cNvSpPr txBox="1"/>
          <p:nvPr/>
        </p:nvSpPr>
        <p:spPr>
          <a:xfrm>
            <a:off x="990600" y="2438400"/>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7</a:t>
            </a:r>
            <a:r>
              <a:rPr lang="en-US" sz="3200" b="1" dirty="0" smtClean="0">
                <a:solidFill>
                  <a:srgbClr val="FF0000"/>
                </a:solidFill>
                <a:latin typeface="ae_Cortoba" pitchFamily="18" charset="-78"/>
                <a:cs typeface="ae_Cortoba" pitchFamily="18" charset="-78"/>
              </a:rPr>
              <a:t> = a</a:t>
            </a:r>
            <a:r>
              <a:rPr lang="en-US" sz="3200" b="1" baseline="-25000" dirty="0">
                <a:solidFill>
                  <a:srgbClr val="FF0000"/>
                </a:solidFill>
                <a:latin typeface="ae_Cortoba" pitchFamily="18" charset="-78"/>
                <a:cs typeface="ae_Cortoba" pitchFamily="18" charset="-78"/>
              </a:rPr>
              <a:t>1</a:t>
            </a:r>
            <a:r>
              <a:rPr lang="en-US" sz="3200" b="1" dirty="0" smtClean="0">
                <a:solidFill>
                  <a:srgbClr val="FF0000"/>
                </a:solidFill>
                <a:latin typeface="ae_Cortoba" pitchFamily="18" charset="-78"/>
                <a:cs typeface="ae_Cortoba" pitchFamily="18" charset="-78"/>
              </a:rPr>
              <a:t> r</a:t>
            </a:r>
            <a:r>
              <a:rPr lang="en-US" sz="3200" b="1" baseline="30000" dirty="0">
                <a:solidFill>
                  <a:srgbClr val="FF0000"/>
                </a:solidFill>
                <a:latin typeface="ae_Cortoba" pitchFamily="18" charset="-78"/>
                <a:cs typeface="ae_Cortoba" pitchFamily="18" charset="-78"/>
              </a:rPr>
              <a:t>6</a:t>
            </a:r>
            <a:endParaRPr lang="ar-SA" sz="3200" b="1" baseline="30000" dirty="0">
              <a:solidFill>
                <a:srgbClr val="FF0000"/>
              </a:solidFill>
              <a:latin typeface="ae_Cortoba" pitchFamily="18" charset="-78"/>
              <a:cs typeface="ae_Cortoba" pitchFamily="18" charset="-78"/>
            </a:endParaRPr>
          </a:p>
        </p:txBody>
      </p:sp>
      <p:sp>
        <p:nvSpPr>
          <p:cNvPr id="13" name="مربع نص 12"/>
          <p:cNvSpPr txBox="1"/>
          <p:nvPr/>
        </p:nvSpPr>
        <p:spPr>
          <a:xfrm>
            <a:off x="3550676" y="2424752"/>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7</a:t>
            </a:r>
            <a:r>
              <a:rPr lang="en-US" sz="3200" b="1" dirty="0" smtClean="0">
                <a:solidFill>
                  <a:srgbClr val="FF0000"/>
                </a:solidFill>
                <a:latin typeface="ae_Cortoba" pitchFamily="18" charset="-78"/>
                <a:cs typeface="ae_Cortoba" pitchFamily="18" charset="-78"/>
              </a:rPr>
              <a:t> = 3  (3)</a:t>
            </a:r>
            <a:r>
              <a:rPr lang="en-US" sz="3200" b="1" baseline="30000" dirty="0" smtClean="0">
                <a:solidFill>
                  <a:srgbClr val="FF0000"/>
                </a:solidFill>
                <a:latin typeface="ae_Cortoba" pitchFamily="18" charset="-78"/>
                <a:cs typeface="ae_Cortoba" pitchFamily="18" charset="-78"/>
              </a:rPr>
              <a:t>6</a:t>
            </a:r>
            <a:endParaRPr lang="ar-SA" sz="3200" b="1" baseline="30000" dirty="0">
              <a:solidFill>
                <a:srgbClr val="FF0000"/>
              </a:solidFill>
              <a:latin typeface="ae_Cortoba" pitchFamily="18" charset="-78"/>
              <a:cs typeface="ae_Cortoba" pitchFamily="18" charset="-78"/>
            </a:endParaRPr>
          </a:p>
        </p:txBody>
      </p:sp>
      <p:sp>
        <p:nvSpPr>
          <p:cNvPr id="14" name="مربع نص 13"/>
          <p:cNvSpPr txBox="1"/>
          <p:nvPr/>
        </p:nvSpPr>
        <p:spPr>
          <a:xfrm>
            <a:off x="6110752" y="2411104"/>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7</a:t>
            </a:r>
            <a:r>
              <a:rPr lang="en-US" sz="3200" b="1" dirty="0" smtClean="0">
                <a:solidFill>
                  <a:srgbClr val="FF0000"/>
                </a:solidFill>
                <a:latin typeface="ae_Cortoba" pitchFamily="18" charset="-78"/>
                <a:cs typeface="ae_Cortoba" pitchFamily="18" charset="-78"/>
              </a:rPr>
              <a:t> = 2187</a:t>
            </a:r>
            <a:endParaRPr lang="ar-SA" sz="3200" b="1" baseline="30000" dirty="0">
              <a:solidFill>
                <a:srgbClr val="FF0000"/>
              </a:solidFill>
              <a:latin typeface="ae_Cortoba" pitchFamily="18" charset="-78"/>
              <a:cs typeface="ae_Cortoba" pitchFamily="18" charset="-78"/>
            </a:endParaRPr>
          </a:p>
        </p:txBody>
      </p:sp>
      <p:sp>
        <p:nvSpPr>
          <p:cNvPr id="16" name="مربع نص 15"/>
          <p:cNvSpPr txBox="1"/>
          <p:nvPr/>
        </p:nvSpPr>
        <p:spPr>
          <a:xfrm>
            <a:off x="6531867" y="4087504"/>
            <a:ext cx="2526542"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n</a:t>
            </a:r>
            <a:r>
              <a:rPr lang="en-US" sz="3200" b="1" dirty="0" smtClean="0">
                <a:solidFill>
                  <a:srgbClr val="FF0000"/>
                </a:solidFill>
                <a:latin typeface="ae_Cortoba" pitchFamily="18" charset="-78"/>
                <a:cs typeface="ae_Cortoba" pitchFamily="18" charset="-78"/>
              </a:rPr>
              <a:t> = 2  (2)</a:t>
            </a:r>
            <a:r>
              <a:rPr lang="en-US" sz="3200" b="1" baseline="30000" dirty="0" smtClean="0">
                <a:solidFill>
                  <a:srgbClr val="FF0000"/>
                </a:solidFill>
                <a:latin typeface="ae_Cortoba" pitchFamily="18" charset="-78"/>
                <a:cs typeface="ae_Cortoba" pitchFamily="18" charset="-78"/>
              </a:rPr>
              <a:t>n - 1</a:t>
            </a:r>
            <a:endParaRPr lang="ar-SA" sz="3200" b="1" baseline="30000" dirty="0">
              <a:solidFill>
                <a:srgbClr val="FF0000"/>
              </a:solidFill>
              <a:latin typeface="ae_Cortoba" pitchFamily="18" charset="-78"/>
              <a:cs typeface="ae_Cortoba" pitchFamily="18" charset="-78"/>
            </a:endParaRPr>
          </a:p>
        </p:txBody>
      </p:sp>
      <p:sp>
        <p:nvSpPr>
          <p:cNvPr id="17" name="مربع نص 16"/>
          <p:cNvSpPr txBox="1"/>
          <p:nvPr/>
        </p:nvSpPr>
        <p:spPr>
          <a:xfrm>
            <a:off x="3101852" y="4136408"/>
            <a:ext cx="277919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n</a:t>
            </a:r>
            <a:r>
              <a:rPr lang="en-US" sz="3200" b="1" dirty="0" smtClean="0">
                <a:solidFill>
                  <a:srgbClr val="FF0000"/>
                </a:solidFill>
                <a:latin typeface="ae_Cortoba" pitchFamily="18" charset="-78"/>
                <a:cs typeface="ae_Cortoba" pitchFamily="18" charset="-78"/>
              </a:rPr>
              <a:t> = -4  (-4)</a:t>
            </a:r>
            <a:r>
              <a:rPr lang="en-US" sz="3200" b="1" baseline="30000" dirty="0" smtClean="0">
                <a:solidFill>
                  <a:srgbClr val="FF0000"/>
                </a:solidFill>
                <a:latin typeface="ae_Cortoba" pitchFamily="18" charset="-78"/>
                <a:cs typeface="ae_Cortoba" pitchFamily="18" charset="-78"/>
              </a:rPr>
              <a:t>n - 1</a:t>
            </a:r>
            <a:endParaRPr lang="ar-SA" sz="3200" b="1" baseline="30000" dirty="0">
              <a:solidFill>
                <a:srgbClr val="FF0000"/>
              </a:solidFill>
              <a:latin typeface="ae_Cortoba" pitchFamily="18" charset="-78"/>
              <a:cs typeface="ae_Cortoba" pitchFamily="18" charset="-78"/>
            </a:endParaRPr>
          </a:p>
        </p:txBody>
      </p:sp>
      <p:pic>
        <p:nvPicPr>
          <p:cNvPr id="9626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767" y="3175308"/>
            <a:ext cx="8413433"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255156" y="4114800"/>
            <a:ext cx="277919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n</a:t>
            </a:r>
            <a:r>
              <a:rPr lang="en-US" sz="3200" b="1" dirty="0" smtClean="0">
                <a:solidFill>
                  <a:srgbClr val="FF0000"/>
                </a:solidFill>
                <a:latin typeface="ae_Cortoba" pitchFamily="18" charset="-78"/>
                <a:cs typeface="ae_Cortoba" pitchFamily="18" charset="-78"/>
              </a:rPr>
              <a:t> = ¾ (3)</a:t>
            </a:r>
            <a:r>
              <a:rPr lang="en-US" sz="3200" b="1" baseline="30000" dirty="0" smtClean="0">
                <a:solidFill>
                  <a:srgbClr val="FF0000"/>
                </a:solidFill>
                <a:latin typeface="ae_Cortoba" pitchFamily="18" charset="-78"/>
                <a:cs typeface="ae_Cortoba" pitchFamily="18" charset="-78"/>
              </a:rPr>
              <a:t>n - 1</a:t>
            </a:r>
            <a:endParaRPr lang="ar-SA" sz="3200" b="1" baseline="30000" dirty="0">
              <a:solidFill>
                <a:srgbClr val="FF0000"/>
              </a:solidFill>
              <a:latin typeface="ae_Cortoba" pitchFamily="18" charset="-78"/>
              <a:cs typeface="ae_Cortoba" pitchFamily="18" charset="-78"/>
            </a:endParaRPr>
          </a:p>
        </p:txBody>
      </p:sp>
      <p:pic>
        <p:nvPicPr>
          <p:cNvPr id="9626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298" y="4773304"/>
            <a:ext cx="8056150" cy="100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مربع نص 20"/>
          <p:cNvSpPr txBox="1"/>
          <p:nvPr/>
        </p:nvSpPr>
        <p:spPr>
          <a:xfrm>
            <a:off x="5603544" y="5698881"/>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1 , 4 , 16</a:t>
            </a:r>
            <a:endParaRPr lang="ar-SA" sz="3200" b="1" baseline="30000" dirty="0">
              <a:solidFill>
                <a:srgbClr val="FF0000"/>
              </a:solidFill>
              <a:latin typeface="ae_Cortoba" pitchFamily="18" charset="-78"/>
              <a:cs typeface="ae_Cortoba" pitchFamily="18" charset="-78"/>
            </a:endParaRPr>
          </a:p>
        </p:txBody>
      </p:sp>
      <p:sp>
        <p:nvSpPr>
          <p:cNvPr id="22" name="مربع نص 21"/>
          <p:cNvSpPr txBox="1"/>
          <p:nvPr/>
        </p:nvSpPr>
        <p:spPr>
          <a:xfrm>
            <a:off x="353704" y="5742296"/>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1 , 5 , 25</a:t>
            </a:r>
            <a:endParaRPr lang="ar-SA" sz="3200" b="1" baseline="30000" dirty="0">
              <a:solidFill>
                <a:srgbClr val="FF0000"/>
              </a:solidFill>
              <a:latin typeface="ae_Cortoba" pitchFamily="18" charset="-78"/>
              <a:cs typeface="ae_Cortoba" pitchFamily="18" charset="-78"/>
            </a:endParaRPr>
          </a:p>
        </p:txBody>
      </p:sp>
    </p:spTree>
    <p:extLst>
      <p:ext uri="{BB962C8B-B14F-4D97-AF65-F5344CB8AC3E}">
        <p14:creationId xmlns:p14="http://schemas.microsoft.com/office/powerpoint/2010/main" val="18509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5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4">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6262"/>
                                        </p:tgtEl>
                                        <p:attrNameLst>
                                          <p:attrName>style.visibility</p:attrName>
                                        </p:attrNameLst>
                                      </p:cBhvr>
                                      <p:to>
                                        <p:strVal val="visible"/>
                                      </p:to>
                                    </p:set>
                                    <p:animEffect transition="in" filter="fade">
                                      <p:cBhvr>
                                        <p:cTn id="40" dur="500"/>
                                        <p:tgtEl>
                                          <p:spTgt spid="96262"/>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5"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16">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2"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17">
                                            <p:txEl>
                                              <p:pRg st="0" end="0"/>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59"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61" dur="80"/>
                                        <p:tgtEl>
                                          <p:spTgt spid="19">
                                            <p:txEl>
                                              <p:pRg st="0" end="0"/>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6263"/>
                                        </p:tgtEl>
                                        <p:attrNameLst>
                                          <p:attrName>style.visibility</p:attrName>
                                        </p:attrNameLst>
                                      </p:cBhvr>
                                      <p:to>
                                        <p:strVal val="visible"/>
                                      </p:to>
                                    </p:set>
                                    <p:animEffect transition="in" filter="fade">
                                      <p:cBhvr>
                                        <p:cTn id="66" dur="500"/>
                                        <p:tgtEl>
                                          <p:spTgt spid="96263"/>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1"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21">
                                            <p:txEl>
                                              <p:pRg st="0" end="0"/>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nodeType="clickEffect">
                                  <p:stCondLst>
                                    <p:cond delay="0"/>
                                  </p:stCondLst>
                                  <p:iterate type="lt">
                                    <p:tmPct val="50000"/>
                                  </p:iterate>
                                  <p:childTnLst>
                                    <p:set>
                                      <p:cBhvr>
                                        <p:cTn id="77"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8"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80" dur="80"/>
                                        <p:tgtEl>
                                          <p:spTgt spid="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72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997" y="789296"/>
            <a:ext cx="4817555" cy="48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069" y="1295400"/>
            <a:ext cx="8275483" cy="8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9352" y="2178681"/>
            <a:ext cx="21526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9515" y="2720666"/>
            <a:ext cx="21431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904" y="2209800"/>
            <a:ext cx="23431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4031" y="2852098"/>
            <a:ext cx="21145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368" y="4481009"/>
            <a:ext cx="8643938" cy="11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5603544" y="5698881"/>
            <a:ext cx="305711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a:solidFill>
                  <a:srgbClr val="FF0000"/>
                </a:solidFill>
                <a:latin typeface="ae_Cortoba" pitchFamily="18" charset="-78"/>
                <a:cs typeface="ae_Cortoba" pitchFamily="18" charset="-78"/>
              </a:rPr>
              <a:t>1</a:t>
            </a:r>
            <a:r>
              <a:rPr lang="en-US" sz="3200" b="1" dirty="0" smtClean="0">
                <a:solidFill>
                  <a:srgbClr val="FF0000"/>
                </a:solidFill>
                <a:latin typeface="ae_Cortoba" pitchFamily="18" charset="-78"/>
                <a:cs typeface="ae_Cortoba" pitchFamily="18" charset="-78"/>
              </a:rPr>
              <a:t> = 1/16 </a:t>
            </a:r>
            <a:endParaRPr lang="ar-SA" sz="3200" b="1" baseline="30000" dirty="0">
              <a:solidFill>
                <a:srgbClr val="FF0000"/>
              </a:solidFill>
              <a:latin typeface="ae_Cortoba" pitchFamily="18" charset="-78"/>
              <a:cs typeface="ae_Cortoba" pitchFamily="18" charset="-78"/>
            </a:endParaRPr>
          </a:p>
        </p:txBody>
      </p:sp>
      <p:sp>
        <p:nvSpPr>
          <p:cNvPr id="16" name="مربع نص 15"/>
          <p:cNvSpPr txBox="1"/>
          <p:nvPr/>
        </p:nvSpPr>
        <p:spPr>
          <a:xfrm>
            <a:off x="733834" y="5742296"/>
            <a:ext cx="229685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a:solidFill>
                  <a:srgbClr val="FF0000"/>
                </a:solidFill>
                <a:latin typeface="ae_Cortoba" pitchFamily="18" charset="-78"/>
                <a:cs typeface="ae_Cortoba" pitchFamily="18" charset="-78"/>
              </a:rPr>
              <a:t>1</a:t>
            </a:r>
            <a:r>
              <a:rPr lang="en-US" sz="3200" b="1" dirty="0" smtClean="0">
                <a:solidFill>
                  <a:srgbClr val="FF0000"/>
                </a:solidFill>
                <a:latin typeface="ae_Cortoba" pitchFamily="18" charset="-78"/>
                <a:cs typeface="ae_Cortoba" pitchFamily="18" charset="-78"/>
              </a:rPr>
              <a:t> = 512</a:t>
            </a:r>
            <a:endParaRPr lang="ar-SA" sz="3200" b="1" baseline="30000" dirty="0">
              <a:solidFill>
                <a:srgbClr val="FF0000"/>
              </a:solidFill>
              <a:latin typeface="ae_Cortoba" pitchFamily="18" charset="-78"/>
              <a:cs typeface="ae_Cortoba" pitchFamily="18" charset="-78"/>
            </a:endParaRPr>
          </a:p>
        </p:txBody>
      </p:sp>
    </p:spTree>
    <p:extLst>
      <p:ext uri="{BB962C8B-B14F-4D97-AF65-F5344CB8AC3E}">
        <p14:creationId xmlns:p14="http://schemas.microsoft.com/office/powerpoint/2010/main" val="38336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fade">
                                      <p:cBhvr>
                                        <p:cTn id="12" dur="500"/>
                                        <p:tgtEl>
                                          <p:spTgt spid="97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4"/>
                                        </p:tgtEl>
                                        <p:attrNameLst>
                                          <p:attrName>style.visibility</p:attrName>
                                        </p:attrNameLst>
                                      </p:cBhvr>
                                      <p:to>
                                        <p:strVal val="visible"/>
                                      </p:to>
                                    </p:set>
                                    <p:animEffect transition="in" filter="fade">
                                      <p:cBhvr>
                                        <p:cTn id="17" dur="500"/>
                                        <p:tgtEl>
                                          <p:spTgt spid="972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5"/>
                                        </p:tgtEl>
                                        <p:attrNameLst>
                                          <p:attrName>style.visibility</p:attrName>
                                        </p:attrNameLst>
                                      </p:cBhvr>
                                      <p:to>
                                        <p:strVal val="visible"/>
                                      </p:to>
                                    </p:set>
                                    <p:animEffect transition="in" filter="fade">
                                      <p:cBhvr>
                                        <p:cTn id="22" dur="500"/>
                                        <p:tgtEl>
                                          <p:spTgt spid="972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6"/>
                                        </p:tgtEl>
                                        <p:attrNameLst>
                                          <p:attrName>style.visibility</p:attrName>
                                        </p:attrNameLst>
                                      </p:cBhvr>
                                      <p:to>
                                        <p:strVal val="visible"/>
                                      </p:to>
                                    </p:set>
                                    <p:animEffect transition="in" filter="fade">
                                      <p:cBhvr>
                                        <p:cTn id="27" dur="500"/>
                                        <p:tgtEl>
                                          <p:spTgt spid="972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287"/>
                                        </p:tgtEl>
                                        <p:attrNameLst>
                                          <p:attrName>style.visibility</p:attrName>
                                        </p:attrNameLst>
                                      </p:cBhvr>
                                      <p:to>
                                        <p:strVal val="visible"/>
                                      </p:to>
                                    </p:set>
                                    <p:animEffect transition="in" filter="fade">
                                      <p:cBhvr>
                                        <p:cTn id="32" dur="500"/>
                                        <p:tgtEl>
                                          <p:spTgt spid="972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288"/>
                                        </p:tgtEl>
                                        <p:attrNameLst>
                                          <p:attrName>style.visibility</p:attrName>
                                        </p:attrNameLst>
                                      </p:cBhvr>
                                      <p:to>
                                        <p:strVal val="visible"/>
                                      </p:to>
                                    </p:set>
                                    <p:animEffect transition="in" filter="fade">
                                      <p:cBhvr>
                                        <p:cTn id="37" dur="500"/>
                                        <p:tgtEl>
                                          <p:spTgt spid="97288"/>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42"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5">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9"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983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051" y="62294"/>
            <a:ext cx="4517898" cy="5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38399"/>
          <a:stretch/>
        </p:blipFill>
        <p:spPr bwMode="auto">
          <a:xfrm>
            <a:off x="3026392" y="790059"/>
            <a:ext cx="5835968" cy="128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56086" t="72875"/>
          <a:stretch/>
        </p:blipFill>
        <p:spPr bwMode="auto">
          <a:xfrm>
            <a:off x="1552020" y="1644228"/>
            <a:ext cx="2562780" cy="56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5455041" y="2057400"/>
            <a:ext cx="3180524"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FF0000"/>
                </a:solidFill>
                <a:latin typeface="ae_Cortoba" pitchFamily="18" charset="-78"/>
                <a:cs typeface="ae_Cortoba" pitchFamily="18" charset="-78"/>
              </a:rPr>
              <a:t>غير ذلك لا يوجد أساس</a:t>
            </a:r>
            <a:endParaRPr lang="ar-SA" sz="2800" b="1" baseline="30000" dirty="0">
              <a:solidFill>
                <a:srgbClr val="FF0000"/>
              </a:solidFill>
              <a:latin typeface="ae_Cortoba" pitchFamily="18" charset="-78"/>
              <a:cs typeface="ae_Cortoba" pitchFamily="18" charset="-78"/>
            </a:endParaRPr>
          </a:p>
        </p:txBody>
      </p:sp>
      <p:sp>
        <p:nvSpPr>
          <p:cNvPr id="12" name="مربع نص 11"/>
          <p:cNvSpPr txBox="1"/>
          <p:nvPr/>
        </p:nvSpPr>
        <p:spPr>
          <a:xfrm>
            <a:off x="685800" y="2057400"/>
            <a:ext cx="3561524"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FF0000"/>
                </a:solidFill>
                <a:latin typeface="ae_Cortoba" pitchFamily="18" charset="-78"/>
                <a:cs typeface="ae_Cortoba" pitchFamily="18" charset="-78"/>
              </a:rPr>
              <a:t>حسابية يوجد فرق ثابت </a:t>
            </a:r>
            <a:r>
              <a:rPr lang="en-US" sz="2800" b="1" dirty="0" smtClean="0">
                <a:solidFill>
                  <a:srgbClr val="FF0000"/>
                </a:solidFill>
                <a:latin typeface="ae_Cortoba" pitchFamily="18" charset="-78"/>
                <a:cs typeface="ae_Cortoba" pitchFamily="18" charset="-78"/>
              </a:rPr>
              <a:t>½ </a:t>
            </a:r>
            <a:endParaRPr lang="ar-SA" sz="2800" b="1" baseline="30000" dirty="0">
              <a:solidFill>
                <a:srgbClr val="FF0000"/>
              </a:solidFill>
              <a:latin typeface="ae_Cortoba" pitchFamily="18" charset="-78"/>
              <a:cs typeface="ae_Cortoba" pitchFamily="18" charset="-78"/>
            </a:endParaRPr>
          </a:p>
        </p:txBody>
      </p:sp>
      <p:pic>
        <p:nvPicPr>
          <p:cNvPr id="9830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252" y="2652263"/>
            <a:ext cx="8401908" cy="11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3019" y="4106839"/>
            <a:ext cx="6016181" cy="180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064" y="4599296"/>
            <a:ext cx="22955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9875" y="4980296"/>
            <a:ext cx="1047750" cy="27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157" y="5441945"/>
            <a:ext cx="2074545" cy="7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7056" y="5763890"/>
            <a:ext cx="922020" cy="34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6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308"/>
                                        </p:tgtEl>
                                        <p:attrNameLst>
                                          <p:attrName>style.visibility</p:attrName>
                                        </p:attrNameLst>
                                      </p:cBhvr>
                                      <p:to>
                                        <p:strVal val="visible"/>
                                      </p:to>
                                    </p:set>
                                    <p:animEffect transition="in" filter="fade">
                                      <p:cBhvr>
                                        <p:cTn id="26" dur="500"/>
                                        <p:tgtEl>
                                          <p:spTgt spid="983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8309"/>
                                        </p:tgtEl>
                                        <p:attrNameLst>
                                          <p:attrName>style.visibility</p:attrName>
                                        </p:attrNameLst>
                                      </p:cBhvr>
                                      <p:to>
                                        <p:strVal val="visible"/>
                                      </p:to>
                                    </p:set>
                                    <p:animEffect transition="in" filter="fade">
                                      <p:cBhvr>
                                        <p:cTn id="31" dur="500"/>
                                        <p:tgtEl>
                                          <p:spTgt spid="9830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8310"/>
                                        </p:tgtEl>
                                        <p:attrNameLst>
                                          <p:attrName>style.visibility</p:attrName>
                                        </p:attrNameLst>
                                      </p:cBhvr>
                                      <p:to>
                                        <p:strVal val="visible"/>
                                      </p:to>
                                    </p:set>
                                    <p:animEffect transition="in" filter="fade">
                                      <p:cBhvr>
                                        <p:cTn id="36" dur="500"/>
                                        <p:tgtEl>
                                          <p:spTgt spid="983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8311"/>
                                        </p:tgtEl>
                                        <p:attrNameLst>
                                          <p:attrName>style.visibility</p:attrName>
                                        </p:attrNameLst>
                                      </p:cBhvr>
                                      <p:to>
                                        <p:strVal val="visible"/>
                                      </p:to>
                                    </p:set>
                                    <p:animEffect transition="in" filter="fade">
                                      <p:cBhvr>
                                        <p:cTn id="41" dur="500"/>
                                        <p:tgtEl>
                                          <p:spTgt spid="983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8312"/>
                                        </p:tgtEl>
                                        <p:attrNameLst>
                                          <p:attrName>style.visibility</p:attrName>
                                        </p:attrNameLst>
                                      </p:cBhvr>
                                      <p:to>
                                        <p:strVal val="visible"/>
                                      </p:to>
                                    </p:set>
                                    <p:animEffect transition="in" filter="fade">
                                      <p:cBhvr>
                                        <p:cTn id="46" dur="500"/>
                                        <p:tgtEl>
                                          <p:spTgt spid="983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8313"/>
                                        </p:tgtEl>
                                        <p:attrNameLst>
                                          <p:attrName>style.visibility</p:attrName>
                                        </p:attrNameLst>
                                      </p:cBhvr>
                                      <p:to>
                                        <p:strVal val="visible"/>
                                      </p:to>
                                    </p:set>
                                    <p:animEffect transition="in" filter="fade">
                                      <p:cBhvr>
                                        <p:cTn id="51"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051" y="62294"/>
            <a:ext cx="4517898" cy="5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8024" y="762000"/>
            <a:ext cx="5970080" cy="18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112" y="1357952"/>
            <a:ext cx="1952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9648" y="1336344"/>
            <a:ext cx="181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1854" y="1717636"/>
            <a:ext cx="933546" cy="31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190" y="2229489"/>
            <a:ext cx="297561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0894" y="2733036"/>
            <a:ext cx="24622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8863" y="2854656"/>
            <a:ext cx="1090289" cy="32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7"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1" y="3456338"/>
            <a:ext cx="5486400" cy="5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8"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6063" y="3276600"/>
            <a:ext cx="2003089" cy="7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9"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1265" y="3989696"/>
            <a:ext cx="2420303" cy="217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39282" y="4024952"/>
            <a:ext cx="3384966" cy="22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6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fade">
                                      <p:cBhvr>
                                        <p:cTn id="12" dur="500"/>
                                        <p:tgtEl>
                                          <p:spTgt spid="99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2"/>
                                        </p:tgtEl>
                                        <p:attrNameLst>
                                          <p:attrName>style.visibility</p:attrName>
                                        </p:attrNameLst>
                                      </p:cBhvr>
                                      <p:to>
                                        <p:strVal val="visible"/>
                                      </p:to>
                                    </p:set>
                                    <p:animEffect transition="in" filter="fade">
                                      <p:cBhvr>
                                        <p:cTn id="17" dur="500"/>
                                        <p:tgtEl>
                                          <p:spTgt spid="993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3"/>
                                        </p:tgtEl>
                                        <p:attrNameLst>
                                          <p:attrName>style.visibility</p:attrName>
                                        </p:attrNameLst>
                                      </p:cBhvr>
                                      <p:to>
                                        <p:strVal val="visible"/>
                                      </p:to>
                                    </p:set>
                                    <p:animEffect transition="in" filter="fade">
                                      <p:cBhvr>
                                        <p:cTn id="22" dur="500"/>
                                        <p:tgtEl>
                                          <p:spTgt spid="993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4"/>
                                        </p:tgtEl>
                                        <p:attrNameLst>
                                          <p:attrName>style.visibility</p:attrName>
                                        </p:attrNameLst>
                                      </p:cBhvr>
                                      <p:to>
                                        <p:strVal val="visible"/>
                                      </p:to>
                                    </p:set>
                                    <p:animEffect transition="in" filter="fade">
                                      <p:cBhvr>
                                        <p:cTn id="27" dur="500"/>
                                        <p:tgtEl>
                                          <p:spTgt spid="993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335"/>
                                        </p:tgtEl>
                                        <p:attrNameLst>
                                          <p:attrName>style.visibility</p:attrName>
                                        </p:attrNameLst>
                                      </p:cBhvr>
                                      <p:to>
                                        <p:strVal val="visible"/>
                                      </p:to>
                                    </p:set>
                                    <p:animEffect transition="in" filter="fade">
                                      <p:cBhvr>
                                        <p:cTn id="32" dur="500"/>
                                        <p:tgtEl>
                                          <p:spTgt spid="993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336"/>
                                        </p:tgtEl>
                                        <p:attrNameLst>
                                          <p:attrName>style.visibility</p:attrName>
                                        </p:attrNameLst>
                                      </p:cBhvr>
                                      <p:to>
                                        <p:strVal val="visible"/>
                                      </p:to>
                                    </p:set>
                                    <p:animEffect transition="in" filter="fade">
                                      <p:cBhvr>
                                        <p:cTn id="37" dur="500"/>
                                        <p:tgtEl>
                                          <p:spTgt spid="993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337"/>
                                        </p:tgtEl>
                                        <p:attrNameLst>
                                          <p:attrName>style.visibility</p:attrName>
                                        </p:attrNameLst>
                                      </p:cBhvr>
                                      <p:to>
                                        <p:strVal val="visible"/>
                                      </p:to>
                                    </p:set>
                                    <p:animEffect transition="in" filter="fade">
                                      <p:cBhvr>
                                        <p:cTn id="42" dur="500"/>
                                        <p:tgtEl>
                                          <p:spTgt spid="993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338"/>
                                        </p:tgtEl>
                                        <p:attrNameLst>
                                          <p:attrName>style.visibility</p:attrName>
                                        </p:attrNameLst>
                                      </p:cBhvr>
                                      <p:to>
                                        <p:strVal val="visible"/>
                                      </p:to>
                                    </p:set>
                                    <p:animEffect transition="in" filter="fade">
                                      <p:cBhvr>
                                        <p:cTn id="47" dur="500"/>
                                        <p:tgtEl>
                                          <p:spTgt spid="993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339"/>
                                        </p:tgtEl>
                                        <p:attrNameLst>
                                          <p:attrName>style.visibility</p:attrName>
                                        </p:attrNameLst>
                                      </p:cBhvr>
                                      <p:to>
                                        <p:strVal val="visible"/>
                                      </p:to>
                                    </p:set>
                                    <p:animEffect transition="in" filter="fade">
                                      <p:cBhvr>
                                        <p:cTn id="52" dur="500"/>
                                        <p:tgtEl>
                                          <p:spTgt spid="993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9340"/>
                                        </p:tgtEl>
                                        <p:attrNameLst>
                                          <p:attrName>style.visibility</p:attrName>
                                        </p:attrNameLst>
                                      </p:cBhvr>
                                      <p:to>
                                        <p:strVal val="visible"/>
                                      </p:to>
                                    </p:set>
                                    <p:animEffect transition="in" filter="fade">
                                      <p:cBhvr>
                                        <p:cTn id="57" dur="5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0"/>
            <a:ext cx="973253" cy="811045"/>
          </a:xfrm>
          <a:prstGeom prst="rect">
            <a:avLst/>
          </a:prstGeom>
          <a:noFill/>
          <a:ln w="9525">
            <a:noFill/>
            <a:miter lim="800000"/>
            <a:headEnd/>
            <a:tailEnd/>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051" y="62294"/>
            <a:ext cx="4517898" cy="5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816" y="789296"/>
            <a:ext cx="6884032" cy="4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4938" y="1360956"/>
            <a:ext cx="1059862" cy="40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6409" y="1347308"/>
            <a:ext cx="1129591" cy="39047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0282" y="1368596"/>
            <a:ext cx="1199318" cy="46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2184" y="1371600"/>
            <a:ext cx="1213264" cy="3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9952" y="1847083"/>
            <a:ext cx="6744576" cy="1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2318360" y="2424752"/>
            <a:ext cx="2296856" cy="584775"/>
          </a:xfrm>
          <a:prstGeom prst="rect">
            <a:avLst/>
          </a:prstGeom>
          <a:noFill/>
        </p:spPr>
        <p:txBody>
          <a:bodyPr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8</a:t>
            </a:r>
            <a:r>
              <a:rPr lang="en-US" sz="3200" b="1" dirty="0" smtClean="0">
                <a:solidFill>
                  <a:srgbClr val="FF0000"/>
                </a:solidFill>
                <a:latin typeface="ae_Cortoba" pitchFamily="18" charset="-78"/>
                <a:cs typeface="ae_Cortoba" pitchFamily="18" charset="-78"/>
              </a:rPr>
              <a:t> = 512</a:t>
            </a:r>
            <a:endParaRPr lang="ar-SA" sz="3200" b="1" baseline="30000" dirty="0">
              <a:solidFill>
                <a:srgbClr val="FF0000"/>
              </a:solidFill>
              <a:latin typeface="ae_Cortoba" pitchFamily="18" charset="-78"/>
              <a:cs typeface="ae_Cortoba" pitchFamily="18" charset="-78"/>
            </a:endParaRPr>
          </a:p>
        </p:txBody>
      </p:sp>
      <p:sp>
        <p:nvSpPr>
          <p:cNvPr id="17" name="مربع نص 16"/>
          <p:cNvSpPr txBox="1"/>
          <p:nvPr/>
        </p:nvSpPr>
        <p:spPr>
          <a:xfrm>
            <a:off x="2286000" y="2982977"/>
            <a:ext cx="3124832" cy="584775"/>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a</a:t>
            </a:r>
            <a:r>
              <a:rPr lang="en-US" sz="3200" b="1" baseline="-25000" dirty="0" smtClean="0">
                <a:solidFill>
                  <a:srgbClr val="FF0000"/>
                </a:solidFill>
                <a:latin typeface="ae_Cortoba" pitchFamily="18" charset="-78"/>
                <a:cs typeface="ae_Cortoba" pitchFamily="18" charset="-78"/>
              </a:rPr>
              <a:t>10</a:t>
            </a:r>
            <a:r>
              <a:rPr lang="en-US" sz="3200" b="1" dirty="0" smtClean="0">
                <a:solidFill>
                  <a:srgbClr val="FF0000"/>
                </a:solidFill>
                <a:latin typeface="ae_Cortoba" pitchFamily="18" charset="-78"/>
                <a:cs typeface="ae_Cortoba" pitchFamily="18" charset="-78"/>
              </a:rPr>
              <a:t> = 1048576</a:t>
            </a:r>
            <a:endParaRPr lang="ar-SA" sz="3200" b="1" baseline="30000" dirty="0">
              <a:solidFill>
                <a:srgbClr val="FF0000"/>
              </a:solidFill>
              <a:latin typeface="ae_Cortoba" pitchFamily="18" charset="-78"/>
              <a:cs typeface="ae_Cortoba" pitchFamily="18" charset="-78"/>
            </a:endParaRPr>
          </a:p>
        </p:txBody>
      </p:sp>
      <p:pic>
        <p:nvPicPr>
          <p:cNvPr id="100361"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5168" y="3651874"/>
            <a:ext cx="6884032" cy="51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2"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104" y="4231944"/>
            <a:ext cx="3688080" cy="38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3"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1056" y="4254352"/>
            <a:ext cx="3625844" cy="45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4"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7322" y="4876800"/>
            <a:ext cx="1478230" cy="40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ربع نص 22"/>
          <p:cNvSpPr txBox="1"/>
          <p:nvPr/>
        </p:nvSpPr>
        <p:spPr>
          <a:xfrm>
            <a:off x="4321160" y="4811777"/>
            <a:ext cx="3124832" cy="584775"/>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22412.65</a:t>
            </a:r>
            <a:endParaRPr lang="ar-SA" sz="3200" b="1" baseline="30000" dirty="0">
              <a:solidFill>
                <a:srgbClr val="FF0000"/>
              </a:solidFill>
              <a:latin typeface="ae_Cortoba" pitchFamily="18" charset="-78"/>
              <a:cs typeface="ae_Cortoba" pitchFamily="18" charset="-78"/>
            </a:endParaRPr>
          </a:p>
        </p:txBody>
      </p:sp>
      <p:pic>
        <p:nvPicPr>
          <p:cNvPr id="100366"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49704" y="5367818"/>
            <a:ext cx="2440472" cy="92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7"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46816" y="5348708"/>
            <a:ext cx="2872784" cy="96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مربع نص 25"/>
          <p:cNvSpPr txBox="1"/>
          <p:nvPr/>
        </p:nvSpPr>
        <p:spPr>
          <a:xfrm>
            <a:off x="5234210" y="5663625"/>
            <a:ext cx="1603533" cy="584775"/>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FF0000"/>
                </a:solidFill>
                <a:latin typeface="ae_Cortoba" pitchFamily="18" charset="-78"/>
                <a:cs typeface="ae_Cortoba" pitchFamily="18" charset="-78"/>
              </a:rPr>
              <a:t>765</a:t>
            </a:r>
            <a:endParaRPr lang="ar-SA" sz="3200" b="1" baseline="30000" dirty="0">
              <a:solidFill>
                <a:srgbClr val="FF0000"/>
              </a:solidFill>
              <a:latin typeface="ae_Cortoba" pitchFamily="18" charset="-78"/>
              <a:cs typeface="ae_Cortoba" pitchFamily="18" charset="-78"/>
            </a:endParaRPr>
          </a:p>
        </p:txBody>
      </p:sp>
      <p:sp>
        <p:nvSpPr>
          <p:cNvPr id="27" name="مربع نص 26"/>
          <p:cNvSpPr txBox="1"/>
          <p:nvPr/>
        </p:nvSpPr>
        <p:spPr>
          <a:xfrm>
            <a:off x="228600" y="5562600"/>
            <a:ext cx="1603533" cy="584775"/>
          </a:xfrm>
          <a:prstGeom prst="rect">
            <a:avLst/>
          </a:prstGeom>
          <a:noFill/>
        </p:spPr>
        <p:txBody>
          <a:bodyPr wrap="square" rtlCol="1">
            <a:spAutoFit/>
          </a:bodyPr>
          <a:lstStyle/>
          <a:p>
            <a:pPr algn="ctr" fontAlgn="auto">
              <a:spcBef>
                <a:spcPts val="0"/>
              </a:spcBef>
              <a:spcAft>
                <a:spcPts val="0"/>
              </a:spcAft>
              <a:defRPr/>
            </a:pPr>
            <a:r>
              <a:rPr lang="en-US" sz="3200" b="1" dirty="0">
                <a:solidFill>
                  <a:srgbClr val="FF0000"/>
                </a:solidFill>
                <a:latin typeface="ae_Cortoba" pitchFamily="18" charset="-78"/>
                <a:cs typeface="ae_Cortoba" pitchFamily="18" charset="-78"/>
              </a:rPr>
              <a:t>4</a:t>
            </a:r>
            <a:endParaRPr lang="ar-SA" sz="3200" b="1" baseline="30000" dirty="0">
              <a:solidFill>
                <a:srgbClr val="FF0000"/>
              </a:solidFill>
              <a:latin typeface="ae_Cortoba" pitchFamily="18" charset="-78"/>
              <a:cs typeface="ae_Cortoba" pitchFamily="18" charset="-78"/>
            </a:endParaRPr>
          </a:p>
        </p:txBody>
      </p:sp>
    </p:spTree>
    <p:extLst>
      <p:ext uri="{BB962C8B-B14F-4D97-AF65-F5344CB8AC3E}">
        <p14:creationId xmlns:p14="http://schemas.microsoft.com/office/powerpoint/2010/main" val="9844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fade">
                                      <p:cBhvr>
                                        <p:cTn id="12" dur="500"/>
                                        <p:tgtEl>
                                          <p:spTgt spid="1003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fade">
                                      <p:cBhvr>
                                        <p:cTn id="17" dur="500"/>
                                        <p:tgtEl>
                                          <p:spTgt spid="1003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357"/>
                                        </p:tgtEl>
                                        <p:attrNameLst>
                                          <p:attrName>style.visibility</p:attrName>
                                        </p:attrNameLst>
                                      </p:cBhvr>
                                      <p:to>
                                        <p:strVal val="visible"/>
                                      </p:to>
                                    </p:set>
                                    <p:animEffect transition="in" filter="fade">
                                      <p:cBhvr>
                                        <p:cTn id="22" dur="500"/>
                                        <p:tgtEl>
                                          <p:spTgt spid="1003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358"/>
                                        </p:tgtEl>
                                        <p:attrNameLst>
                                          <p:attrName>style.visibility</p:attrName>
                                        </p:attrNameLst>
                                      </p:cBhvr>
                                      <p:to>
                                        <p:strVal val="visible"/>
                                      </p:to>
                                    </p:set>
                                    <p:animEffect transition="in" filter="fade">
                                      <p:cBhvr>
                                        <p:cTn id="27" dur="500"/>
                                        <p:tgtEl>
                                          <p:spTgt spid="1003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359"/>
                                        </p:tgtEl>
                                        <p:attrNameLst>
                                          <p:attrName>style.visibility</p:attrName>
                                        </p:attrNameLst>
                                      </p:cBhvr>
                                      <p:to>
                                        <p:strVal val="visible"/>
                                      </p:to>
                                    </p:set>
                                    <p:animEffect transition="in" filter="fade">
                                      <p:cBhvr>
                                        <p:cTn id="32" dur="500"/>
                                        <p:tgtEl>
                                          <p:spTgt spid="100359"/>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3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6">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44"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17">
                                            <p:txEl>
                                              <p:pRg st="0" end="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0361"/>
                                        </p:tgtEl>
                                        <p:attrNameLst>
                                          <p:attrName>style.visibility</p:attrName>
                                        </p:attrNameLst>
                                      </p:cBhvr>
                                      <p:to>
                                        <p:strVal val="visible"/>
                                      </p:to>
                                    </p:set>
                                    <p:animEffect transition="in" filter="fade">
                                      <p:cBhvr>
                                        <p:cTn id="51" dur="500"/>
                                        <p:tgtEl>
                                          <p:spTgt spid="1003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0362"/>
                                        </p:tgtEl>
                                        <p:attrNameLst>
                                          <p:attrName>style.visibility</p:attrName>
                                        </p:attrNameLst>
                                      </p:cBhvr>
                                      <p:to>
                                        <p:strVal val="visible"/>
                                      </p:to>
                                    </p:set>
                                    <p:animEffect transition="in" filter="fade">
                                      <p:cBhvr>
                                        <p:cTn id="56" dur="500"/>
                                        <p:tgtEl>
                                          <p:spTgt spid="10036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0363"/>
                                        </p:tgtEl>
                                        <p:attrNameLst>
                                          <p:attrName>style.visibility</p:attrName>
                                        </p:attrNameLst>
                                      </p:cBhvr>
                                      <p:to>
                                        <p:strVal val="visible"/>
                                      </p:to>
                                    </p:set>
                                    <p:animEffect transition="in" filter="fade">
                                      <p:cBhvr>
                                        <p:cTn id="61" dur="500"/>
                                        <p:tgtEl>
                                          <p:spTgt spid="1003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0364"/>
                                        </p:tgtEl>
                                        <p:attrNameLst>
                                          <p:attrName>style.visibility</p:attrName>
                                        </p:attrNameLst>
                                      </p:cBhvr>
                                      <p:to>
                                        <p:strVal val="visible"/>
                                      </p:to>
                                    </p:set>
                                    <p:animEffect transition="in" filter="fade">
                                      <p:cBhvr>
                                        <p:cTn id="66" dur="500"/>
                                        <p:tgtEl>
                                          <p:spTgt spid="100364"/>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71"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23">
                                            <p:txEl>
                                              <p:pRg st="0" end="0"/>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0366"/>
                                        </p:tgtEl>
                                        <p:attrNameLst>
                                          <p:attrName>style.visibility</p:attrName>
                                        </p:attrNameLst>
                                      </p:cBhvr>
                                      <p:to>
                                        <p:strVal val="visible"/>
                                      </p:to>
                                    </p:set>
                                    <p:animEffect transition="in" filter="fade">
                                      <p:cBhvr>
                                        <p:cTn id="78" dur="500"/>
                                        <p:tgtEl>
                                          <p:spTgt spid="100366"/>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83"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85" dur="80"/>
                                        <p:tgtEl>
                                          <p:spTgt spid="26">
                                            <p:txEl>
                                              <p:pRg st="0" end="0"/>
                                            </p:tx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00367"/>
                                        </p:tgtEl>
                                        <p:attrNameLst>
                                          <p:attrName>style.visibility</p:attrName>
                                        </p:attrNameLst>
                                      </p:cBhvr>
                                      <p:to>
                                        <p:strVal val="visible"/>
                                      </p:to>
                                    </p:set>
                                    <p:animEffect transition="in" filter="fade">
                                      <p:cBhvr>
                                        <p:cTn id="90" dur="500"/>
                                        <p:tgtEl>
                                          <p:spTgt spid="100367"/>
                                        </p:tgtEl>
                                      </p:cBhvr>
                                    </p:animEffec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nodeType="clickEffect">
                                  <p:stCondLst>
                                    <p:cond delay="0"/>
                                  </p:stCondLst>
                                  <p:iterate type="lt">
                                    <p:tmPct val="50000"/>
                                  </p:iterate>
                                  <p:childTnLst>
                                    <p:set>
                                      <p:cBhvr>
                                        <p:cTn id="94" dur="1" fill="hold">
                                          <p:stCondLst>
                                            <p:cond delay="0"/>
                                          </p:stCondLst>
                                        </p:cTn>
                                        <p:tgtEl>
                                          <p:spTgt spid="27">
                                            <p:txEl>
                                              <p:pRg st="0" end="0"/>
                                            </p:txEl>
                                          </p:spTgt>
                                        </p:tgtEl>
                                        <p:attrNameLst>
                                          <p:attrName>style.visibility</p:attrName>
                                        </p:attrNameLst>
                                      </p:cBhvr>
                                      <p:to>
                                        <p:strVal val="visible"/>
                                      </p:to>
                                    </p:set>
                                    <p:anim calcmode="discrete" valueType="clr">
                                      <p:cBhvr override="childStyle">
                                        <p:cTn id="95" dur="80"/>
                                        <p:tgtEl>
                                          <p:spTgt spid="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27">
                                            <p:txEl>
                                              <p:pRg st="0" end="0"/>
                                            </p:txEl>
                                          </p:spTgt>
                                        </p:tgtEl>
                                        <p:attrNameLst>
                                          <p:attrName>fillcolor</p:attrName>
                                        </p:attrNameLst>
                                      </p:cBhvr>
                                      <p:tavLst>
                                        <p:tav tm="0">
                                          <p:val>
                                            <p:clrVal>
                                              <a:schemeClr val="accent2"/>
                                            </p:clrVal>
                                          </p:val>
                                        </p:tav>
                                        <p:tav tm="50000">
                                          <p:val>
                                            <p:clrVal>
                                              <a:schemeClr val="hlink"/>
                                            </p:clrVal>
                                          </p:val>
                                        </p:tav>
                                      </p:tavLst>
                                    </p:anim>
                                    <p:set>
                                      <p:cBhvr>
                                        <p:cTn id="97" dur="80"/>
                                        <p:tgtEl>
                                          <p:spTgt spid="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2424" y="0"/>
            <a:ext cx="1295400" cy="1079500"/>
          </a:xfrm>
          <a:prstGeom prst="rect">
            <a:avLst/>
          </a:prstGeom>
          <a:noFill/>
          <a:ln w="9525">
            <a:noFill/>
            <a:miter lim="800000"/>
            <a:headEnd/>
            <a:tailEnd/>
          </a:ln>
        </p:spPr>
      </p:pic>
      <p:pic>
        <p:nvPicPr>
          <p:cNvPr id="1013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73" y="3048000"/>
            <a:ext cx="828665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9565" y="4038171"/>
            <a:ext cx="6412166" cy="7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0744" y="1703696"/>
            <a:ext cx="2942512" cy="117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المتسلسلات الهندسية الغير منتهية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2424" y="0"/>
            <a:ext cx="1295400" cy="1079500"/>
          </a:xfrm>
          <a:prstGeom prst="rect">
            <a:avLst/>
          </a:prstGeom>
          <a:noFill/>
          <a:ln w="9525">
            <a:noFill/>
            <a:miter lim="800000"/>
            <a:headEnd/>
            <a:tailEnd/>
          </a:ln>
        </p:spPr>
      </p:pic>
      <p:sp>
        <p:nvSpPr>
          <p:cNvPr id="10" name="مستطيل 9"/>
          <p:cNvSpPr/>
          <p:nvPr/>
        </p:nvSpPr>
        <p:spPr>
          <a:xfrm>
            <a:off x="642910" y="642918"/>
            <a:ext cx="8286808"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ar-EG" sz="2400" b="1" dirty="0" smtClean="0">
                <a:solidFill>
                  <a:srgbClr val="FF0000"/>
                </a:solidFill>
              </a:rPr>
              <a:t>المتسلسلة الهندسية غير المنتهية هي التي لها عدد لا نهائي من الحدود، وإذا كان مجموعها عددا حقيقيا؛ فإن المتسلسلة تكون متقاربة؛ لأن مجموعها يقترب من عدد حقيقي، أما إذا لم يكن للمتسلسلة مجموع، فإنها  تسمى متسلسلة متباعدة.</a:t>
            </a:r>
            <a:endParaRPr lang="ar-EG" sz="2400" b="1" dirty="0">
              <a:solidFill>
                <a:srgbClr val="FF0000"/>
              </a:solidFill>
            </a:endParaRPr>
          </a:p>
        </p:txBody>
      </p:sp>
      <p:pic>
        <p:nvPicPr>
          <p:cNvPr id="71682" name="Picture 2"/>
          <p:cNvPicPr>
            <a:picLocks noChangeAspect="1" noChangeArrowheads="1"/>
          </p:cNvPicPr>
          <p:nvPr/>
        </p:nvPicPr>
        <p:blipFill>
          <a:blip r:embed="rId8" cstate="print"/>
          <a:srcRect l="857"/>
          <a:stretch>
            <a:fillRect/>
          </a:stretch>
        </p:blipFill>
        <p:spPr bwMode="auto">
          <a:xfrm>
            <a:off x="642910" y="2000240"/>
            <a:ext cx="8267717" cy="4286280"/>
          </a:xfrm>
          <a:prstGeom prst="rect">
            <a:avLst/>
          </a:prstGeom>
          <a:noFill/>
          <a:ln w="9525">
            <a:noFill/>
            <a:miter lim="800000"/>
            <a:headEnd/>
            <a:tailEnd/>
          </a:ln>
          <a:effectLst/>
        </p:spPr>
      </p:pic>
    </p:spTree>
    <p:extLst>
      <p:ext uri="{BB962C8B-B14F-4D97-AF65-F5344CB8AC3E}">
        <p14:creationId xmlns:p14="http://schemas.microsoft.com/office/powerpoint/2010/main" val="39180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1682"/>
                                        </p:tgtEl>
                                        <p:attrNameLst>
                                          <p:attrName>style.visibility</p:attrName>
                                        </p:attrNameLst>
                                      </p:cBhvr>
                                      <p:to>
                                        <p:strVal val="visible"/>
                                      </p:to>
                                    </p:set>
                                    <p:animEffect transition="in" filter="strips(downLeft)">
                                      <p:cBhvr>
                                        <p:cTn id="19"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أمثلة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3143240" y="714356"/>
            <a:ext cx="5761514" cy="461665"/>
          </a:xfrm>
          <a:prstGeom prst="rect">
            <a:avLst/>
          </a:prstGeom>
        </p:spPr>
        <p:txBody>
          <a:bodyPr wrap="none">
            <a:spAutoFit/>
          </a:bodyPr>
          <a:lstStyle/>
          <a:p>
            <a:r>
              <a:rPr lang="ar-EG" sz="2400" b="1" dirty="0" smtClean="0">
                <a:solidFill>
                  <a:srgbClr val="FF0000"/>
                </a:solidFill>
              </a:rPr>
              <a:t>حدد أي المتسلسلتين الآتيتين متقاربة، وأيهما متباعدة:</a:t>
            </a:r>
            <a:endParaRPr lang="ar-EG" sz="2400" dirty="0">
              <a:solidFill>
                <a:srgbClr val="FF0000"/>
              </a:solidFill>
            </a:endParaRPr>
          </a:p>
        </p:txBody>
      </p:sp>
      <p:pic>
        <p:nvPicPr>
          <p:cNvPr id="72706" name="Picture 2"/>
          <p:cNvPicPr>
            <a:picLocks noChangeAspect="1" noChangeArrowheads="1"/>
          </p:cNvPicPr>
          <p:nvPr/>
        </p:nvPicPr>
        <p:blipFill>
          <a:blip r:embed="rId9" cstate="print">
            <a:clrChange>
              <a:clrFrom>
                <a:srgbClr val="FFFFFF"/>
              </a:clrFrom>
              <a:clrTo>
                <a:srgbClr val="FFFFFF">
                  <a:alpha val="0"/>
                </a:srgbClr>
              </a:clrTo>
            </a:clrChange>
            <a:lum bright="-10000"/>
          </a:blip>
          <a:srcRect/>
          <a:stretch>
            <a:fillRect/>
          </a:stretch>
        </p:blipFill>
        <p:spPr bwMode="auto">
          <a:xfrm>
            <a:off x="5357818" y="928670"/>
            <a:ext cx="3329000" cy="637031"/>
          </a:xfrm>
          <a:prstGeom prst="rect">
            <a:avLst/>
          </a:prstGeom>
          <a:noFill/>
          <a:ln w="9525">
            <a:noFill/>
            <a:miter lim="800000"/>
            <a:headEnd/>
            <a:tailEnd/>
          </a:ln>
          <a:effectLst/>
        </p:spPr>
      </p:pic>
      <p:pic>
        <p:nvPicPr>
          <p:cNvPr id="72707" name="Picture 3"/>
          <p:cNvPicPr>
            <a:picLocks noChangeAspect="1" noChangeArrowheads="1"/>
          </p:cNvPicPr>
          <p:nvPr/>
        </p:nvPicPr>
        <p:blipFill>
          <a:blip r:embed="rId10" cstate="print">
            <a:clrChange>
              <a:clrFrom>
                <a:srgbClr val="FFFFFF"/>
              </a:clrFrom>
              <a:clrTo>
                <a:srgbClr val="FFFFFF">
                  <a:alpha val="0"/>
                </a:srgbClr>
              </a:clrTo>
            </a:clrChange>
            <a:lum bright="-30000" contrast="10000"/>
          </a:blip>
          <a:srcRect/>
          <a:stretch>
            <a:fillRect/>
          </a:stretch>
        </p:blipFill>
        <p:spPr bwMode="auto">
          <a:xfrm>
            <a:off x="2714612" y="1357298"/>
            <a:ext cx="5472127" cy="904357"/>
          </a:xfrm>
          <a:prstGeom prst="rect">
            <a:avLst/>
          </a:prstGeom>
          <a:noFill/>
          <a:ln w="9525">
            <a:noFill/>
            <a:miter lim="800000"/>
            <a:headEnd/>
            <a:tailEnd/>
          </a:ln>
          <a:effectLst/>
        </p:spPr>
      </p:pic>
      <p:pic>
        <p:nvPicPr>
          <p:cNvPr id="72708" name="Picture 4"/>
          <p:cNvPicPr>
            <a:picLocks noChangeAspect="1" noChangeArrowheads="1"/>
          </p:cNvPicPr>
          <p:nvPr/>
        </p:nvPicPr>
        <p:blipFill>
          <a:blip r:embed="rId11" cstate="print">
            <a:clrChange>
              <a:clrFrom>
                <a:srgbClr val="FFFFFF"/>
              </a:clrFrom>
              <a:clrTo>
                <a:srgbClr val="FFFFFF">
                  <a:alpha val="0"/>
                </a:srgbClr>
              </a:clrTo>
            </a:clrChange>
            <a:lum bright="-30000" contrast="10000"/>
          </a:blip>
          <a:srcRect/>
          <a:stretch>
            <a:fillRect/>
          </a:stretch>
        </p:blipFill>
        <p:spPr bwMode="auto">
          <a:xfrm>
            <a:off x="3100401" y="2143116"/>
            <a:ext cx="5472127" cy="1164614"/>
          </a:xfrm>
          <a:prstGeom prst="rect">
            <a:avLst/>
          </a:prstGeom>
          <a:noFill/>
          <a:ln w="9525">
            <a:noFill/>
            <a:miter lim="800000"/>
            <a:headEnd/>
            <a:tailEnd/>
          </a:ln>
          <a:effectLst/>
        </p:spPr>
      </p:pic>
      <p:pic>
        <p:nvPicPr>
          <p:cNvPr id="72709" name="Picture 5"/>
          <p:cNvPicPr>
            <a:picLocks noChangeAspect="1" noChangeArrowheads="1"/>
          </p:cNvPicPr>
          <p:nvPr/>
        </p:nvPicPr>
        <p:blipFill>
          <a:blip r:embed="rId12" cstate="print"/>
          <a:srcRect/>
          <a:stretch>
            <a:fillRect/>
          </a:stretch>
        </p:blipFill>
        <p:spPr bwMode="auto">
          <a:xfrm>
            <a:off x="1090629" y="3112615"/>
            <a:ext cx="7696213" cy="1745145"/>
          </a:xfrm>
          <a:prstGeom prst="rect">
            <a:avLst/>
          </a:prstGeom>
          <a:ln>
            <a:solidFill>
              <a:schemeClr val="bg1">
                <a:lumMod val="95000"/>
                <a:lumOff val="5000"/>
              </a:schemeClr>
            </a:solidFill>
          </a:ln>
          <a:effectLst>
            <a:softEdge rad="112500"/>
          </a:effectLst>
        </p:spPr>
      </p:pic>
      <p:sp>
        <p:nvSpPr>
          <p:cNvPr id="14" name="مستطيل 13"/>
          <p:cNvSpPr/>
          <p:nvPr/>
        </p:nvSpPr>
        <p:spPr>
          <a:xfrm>
            <a:off x="500034" y="4857760"/>
            <a:ext cx="8286808"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ar-EG" sz="2000" b="1" dirty="0" smtClean="0">
                <a:solidFill>
                  <a:srgbClr val="FF0000"/>
                </a:solidFill>
              </a:rPr>
              <a:t>وعندما تكون المتسلسلة الهندسية اللانهائية متباعدة،              </a:t>
            </a:r>
            <a:r>
              <a:rPr lang="ar-EG" sz="2000" b="1" i="1" dirty="0" smtClean="0">
                <a:solidFill>
                  <a:srgbClr val="FF0000"/>
                </a:solidFill>
              </a:rPr>
              <a:t> </a:t>
            </a:r>
            <a:r>
              <a:rPr lang="ar-EG" sz="2000" b="1" dirty="0" smtClean="0">
                <a:solidFill>
                  <a:srgbClr val="FF0000"/>
                </a:solidFill>
              </a:rPr>
              <a:t>لا يوجد مجموع لحدود المتسلسلة لأن قيمة  </a:t>
            </a:r>
            <a:r>
              <a:rPr lang="en-US" sz="2000" b="1" i="1" dirty="0" smtClean="0">
                <a:solidFill>
                  <a:srgbClr val="FF0000"/>
                </a:solidFill>
              </a:rPr>
              <a:t>r n </a:t>
            </a:r>
            <a:r>
              <a:rPr lang="ar-EG" sz="2000" b="1" i="1" dirty="0" smtClean="0">
                <a:solidFill>
                  <a:srgbClr val="FF0000"/>
                </a:solidFill>
              </a:rPr>
              <a:t>تزداد بلا حدود مع زيادة . </a:t>
            </a:r>
            <a:r>
              <a:rPr lang="en-US" sz="2000" b="1" i="1" dirty="0" smtClean="0">
                <a:solidFill>
                  <a:srgbClr val="FF0000"/>
                </a:solidFill>
              </a:rPr>
              <a:t>N </a:t>
            </a:r>
            <a:r>
              <a:rPr lang="ar-EG" sz="2000" b="1" i="1" dirty="0" smtClean="0">
                <a:solidFill>
                  <a:srgbClr val="FF0000"/>
                </a:solidFill>
              </a:rPr>
              <a:t> </a:t>
            </a:r>
            <a:r>
              <a:rPr lang="ar-EG" sz="2000" b="1" dirty="0" smtClean="0">
                <a:solidFill>
                  <a:srgbClr val="FF0000"/>
                </a:solidFill>
              </a:rPr>
              <a:t>والجدول المجاور </a:t>
            </a:r>
            <a:r>
              <a:rPr lang="ar-EG" sz="2000" b="1" dirty="0" err="1" smtClean="0">
                <a:solidFill>
                  <a:srgbClr val="FF0000"/>
                </a:solidFill>
              </a:rPr>
              <a:t>يو</a:t>
            </a:r>
            <a:r>
              <a:rPr lang="ar-EG" sz="2000" b="1" dirty="0" smtClean="0">
                <a:solidFill>
                  <a:srgbClr val="FF0000"/>
                </a:solidFill>
              </a:rPr>
              <a:t> ّ ضح المجاميع الجزئية للمتسلسلة الهندسية المتباعدة … + 64 + 16 + 4 ، حيث كلما زادت قيمة </a:t>
            </a:r>
            <a:r>
              <a:rPr lang="en-US" sz="2000" b="1" i="1" dirty="0" smtClean="0">
                <a:solidFill>
                  <a:srgbClr val="FF0000"/>
                </a:solidFill>
              </a:rPr>
              <a:t>n، </a:t>
            </a:r>
            <a:r>
              <a:rPr lang="ar-EG" sz="2000" b="1" i="1" dirty="0" smtClean="0">
                <a:solidFill>
                  <a:srgbClr val="FF0000"/>
                </a:solidFill>
              </a:rPr>
              <a:t>فإن </a:t>
            </a:r>
            <a:r>
              <a:rPr lang="en-US" sz="2000" b="1" i="1" dirty="0" err="1" smtClean="0">
                <a:solidFill>
                  <a:srgbClr val="FF0000"/>
                </a:solidFill>
              </a:rPr>
              <a:t>Sn</a:t>
            </a:r>
            <a:r>
              <a:rPr lang="en-US" sz="2000" b="1" i="1" dirty="0" smtClean="0">
                <a:solidFill>
                  <a:srgbClr val="FF0000"/>
                </a:solidFill>
              </a:rPr>
              <a:t> </a:t>
            </a:r>
            <a:r>
              <a:rPr lang="ar-EG" sz="2000" b="1" i="1" dirty="0" smtClean="0">
                <a:solidFill>
                  <a:srgbClr val="FF0000"/>
                </a:solidFill>
              </a:rPr>
              <a:t>تزداد بسرعة كبيرة جدا.</a:t>
            </a:r>
            <a:endParaRPr lang="ar-EG" sz="2000" b="1" dirty="0">
              <a:solidFill>
                <a:srgbClr val="FF0000"/>
              </a:solidFill>
            </a:endParaRPr>
          </a:p>
        </p:txBody>
      </p:sp>
      <p:graphicFrame>
        <p:nvGraphicFramePr>
          <p:cNvPr id="16" name="كائن 15"/>
          <p:cNvGraphicFramePr>
            <a:graphicFrameLocks noChangeAspect="1"/>
          </p:cNvGraphicFramePr>
          <p:nvPr/>
        </p:nvGraphicFramePr>
        <p:xfrm>
          <a:off x="3357554" y="4786322"/>
          <a:ext cx="1138244" cy="520703"/>
        </p:xfrm>
        <a:graphic>
          <a:graphicData uri="http://schemas.openxmlformats.org/presentationml/2006/ole">
            <mc:AlternateContent xmlns:mc="http://schemas.openxmlformats.org/markup-compatibility/2006">
              <mc:Choice xmlns:v="urn:schemas-microsoft-com:vml" Requires="v">
                <p:oleObj spid="_x0000_s72753" name="Equation" r:id="rId13" imgW="419040" imgH="279360" progId="Equation.3">
                  <p:embed/>
                </p:oleObj>
              </mc:Choice>
              <mc:Fallback>
                <p:oleObj name="Equation" r:id="rId13" imgW="419040" imgH="27936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7554" y="4786322"/>
                        <a:ext cx="1138244" cy="52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72706"/>
                                        </p:tgtEl>
                                        <p:attrNameLst>
                                          <p:attrName>style.visibility</p:attrName>
                                        </p:attrNameLst>
                                      </p:cBhvr>
                                      <p:to>
                                        <p:strVal val="visible"/>
                                      </p:to>
                                    </p:set>
                                    <p:anim to="" calcmode="lin" valueType="num">
                                      <p:cBhvr>
                                        <p:cTn id="19" dur="1" fill="hold"/>
                                        <p:tgtEl>
                                          <p:spTgt spid="7270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2707"/>
                                        </p:tgtEl>
                                        <p:attrNameLst>
                                          <p:attrName>style.visibility</p:attrName>
                                        </p:attrNameLst>
                                      </p:cBhvr>
                                      <p:to>
                                        <p:strVal val="visible"/>
                                      </p:to>
                                    </p:set>
                                    <p:anim to="" calcmode="lin" valueType="num">
                                      <p:cBhvr>
                                        <p:cTn id="24" dur="1" fill="hold"/>
                                        <p:tgtEl>
                                          <p:spTgt spid="7270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2708"/>
                                        </p:tgtEl>
                                        <p:attrNameLst>
                                          <p:attrName>style.visibility</p:attrName>
                                        </p:attrNameLst>
                                      </p:cBhvr>
                                      <p:to>
                                        <p:strVal val="visible"/>
                                      </p:to>
                                    </p:set>
                                    <p:anim to="" calcmode="lin" valueType="num">
                                      <p:cBhvr>
                                        <p:cTn id="29" dur="1" fill="hold"/>
                                        <p:tgtEl>
                                          <p:spTgt spid="72708"/>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72709"/>
                                        </p:tgtEl>
                                        <p:attrNameLst>
                                          <p:attrName>style.visibility</p:attrName>
                                        </p:attrNameLst>
                                      </p:cBhvr>
                                      <p:to>
                                        <p:strVal val="visible"/>
                                      </p:to>
                                    </p:set>
                                    <p:anim to="" calcmode="lin" valueType="num">
                                      <p:cBhvr>
                                        <p:cTn id="34" dur="1" fill="hold"/>
                                        <p:tgtEl>
                                          <p:spTgt spid="72709"/>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73730" name="Picture 2"/>
          <p:cNvPicPr>
            <a:picLocks noChangeAspect="1" noChangeArrowheads="1"/>
          </p:cNvPicPr>
          <p:nvPr/>
        </p:nvPicPr>
        <p:blipFill>
          <a:blip r:embed="rId8" cstate="print">
            <a:clrChange>
              <a:clrFrom>
                <a:srgbClr val="FFFFFF"/>
              </a:clrFrom>
              <a:clrTo>
                <a:srgbClr val="FFFFFF">
                  <a:alpha val="0"/>
                </a:srgbClr>
              </a:clrTo>
            </a:clrChange>
            <a:lum bright="-40000" contrast="10000"/>
          </a:blip>
          <a:srcRect/>
          <a:stretch>
            <a:fillRect/>
          </a:stretch>
        </p:blipFill>
        <p:spPr bwMode="auto">
          <a:xfrm>
            <a:off x="2071670" y="659019"/>
            <a:ext cx="6572264" cy="5627501"/>
          </a:xfrm>
          <a:prstGeom prst="rect">
            <a:avLst/>
          </a:prstGeom>
          <a:noFill/>
          <a:ln w="9525">
            <a:noFill/>
            <a:miter lim="800000"/>
            <a:headEnd/>
            <a:tailEnd/>
          </a:ln>
          <a:effectLst/>
        </p:spPr>
      </p:pic>
      <p:sp>
        <p:nvSpPr>
          <p:cNvPr id="10" name="شمس 9"/>
          <p:cNvSpPr/>
          <p:nvPr/>
        </p:nvSpPr>
        <p:spPr>
          <a:xfrm>
            <a:off x="428596" y="1285860"/>
            <a:ext cx="2000264" cy="471490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73730"/>
                                        </p:tgtEl>
                                        <p:attrNameLst>
                                          <p:attrName>style.visibility</p:attrName>
                                        </p:attrNameLst>
                                      </p:cBhvr>
                                      <p:to>
                                        <p:strVal val="visible"/>
                                      </p:to>
                                    </p:set>
                                    <p:anim to="" calcmode="lin" valueType="num">
                                      <p:cBhvr>
                                        <p:cTn id="14" dur="1" fill="hold"/>
                                        <p:tgtEl>
                                          <p:spTgt spid="7373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المتتابعة الحسابية</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1" name="مستطيل 10"/>
          <p:cNvSpPr/>
          <p:nvPr/>
        </p:nvSpPr>
        <p:spPr>
          <a:xfrm>
            <a:off x="0" y="859208"/>
            <a:ext cx="8858280" cy="1569660"/>
          </a:xfrm>
          <a:prstGeom prst="rect">
            <a:avLst/>
          </a:prstGeom>
        </p:spPr>
        <p:txBody>
          <a:bodyPr wrap="square">
            <a:spAutoFit/>
          </a:bodyPr>
          <a:lstStyle/>
          <a:p>
            <a:r>
              <a:rPr lang="ar-EG" sz="2400" b="1" dirty="0" smtClean="0">
                <a:solidFill>
                  <a:srgbClr val="0066FF"/>
                </a:solidFill>
              </a:rPr>
              <a:t>يحدد كل حد في المتتابعة الحسابية، بإضافة قيمة ثابتة إلى الحد الذي يسبقه. </a:t>
            </a:r>
          </a:p>
          <a:p>
            <a:r>
              <a:rPr lang="ar-EG" sz="2400" b="1" dirty="0" smtClean="0">
                <a:solidFill>
                  <a:srgbClr val="0066FF"/>
                </a:solidFill>
              </a:rPr>
              <a:t>و </a:t>
            </a:r>
            <a:r>
              <a:rPr lang="ar-EG" sz="2400" b="1" dirty="0" err="1" smtClean="0">
                <a:solidFill>
                  <a:srgbClr val="0066FF"/>
                </a:solidFill>
              </a:rPr>
              <a:t>ُ</a:t>
            </a:r>
            <a:r>
              <a:rPr lang="ar-EG" sz="2400" b="1" dirty="0" smtClean="0">
                <a:solidFill>
                  <a:srgbClr val="0066FF"/>
                </a:solidFill>
              </a:rPr>
              <a:t> تسمى القيمة الثابتة الفرق المشترك أو الأساس. فالمتتابعة: 15 , 12 , 9 , 6 , 3 هي متتابعة حسابية؛ لأن لحدودها فرقا مشتركا (ثابتا) حيث يزيد كل حد على الحد الذي يسبقه بمقدار 3 .</a:t>
            </a:r>
            <a:endParaRPr lang="ar-EG" sz="2400" b="1" dirty="0">
              <a:solidFill>
                <a:srgbClr val="0066FF"/>
              </a:solidFill>
            </a:endParaRPr>
          </a:p>
        </p:txBody>
      </p:sp>
      <p:pic>
        <p:nvPicPr>
          <p:cNvPr id="59394" name="Picture 2"/>
          <p:cNvPicPr>
            <a:picLocks noChangeAspect="1" noChangeArrowheads="1"/>
          </p:cNvPicPr>
          <p:nvPr/>
        </p:nvPicPr>
        <p:blipFill>
          <a:blip r:embed="rId8" cstate="print">
            <a:clrChange>
              <a:clrFrom>
                <a:srgbClr val="FFFFFF"/>
              </a:clrFrom>
              <a:clrTo>
                <a:srgbClr val="FFFFFF">
                  <a:alpha val="0"/>
                </a:srgbClr>
              </a:clrTo>
            </a:clrChange>
            <a:duotone>
              <a:prstClr val="black"/>
              <a:srgbClr val="CC66FF">
                <a:tint val="45000"/>
                <a:satMod val="400000"/>
              </a:srgbClr>
            </a:duotone>
          </a:blip>
          <a:srcRect/>
          <a:stretch>
            <a:fillRect/>
          </a:stretch>
        </p:blipFill>
        <p:spPr bwMode="auto">
          <a:xfrm>
            <a:off x="2643174" y="1928802"/>
            <a:ext cx="3400449" cy="857256"/>
          </a:xfrm>
          <a:prstGeom prst="rect">
            <a:avLst/>
          </a:prstGeom>
          <a:noFill/>
          <a:ln w="9525">
            <a:noFill/>
            <a:miter lim="800000"/>
            <a:headEnd/>
            <a:tailEnd/>
          </a:ln>
          <a:effectLst/>
        </p:spPr>
      </p:pic>
      <p:pic>
        <p:nvPicPr>
          <p:cNvPr id="59395" name="Picture 3"/>
          <p:cNvPicPr>
            <a:picLocks noChangeAspect="1" noChangeArrowheads="1"/>
          </p:cNvPicPr>
          <p:nvPr/>
        </p:nvPicPr>
        <p:blipFill>
          <a:blip r:embed="rId9" cstate="print">
            <a:clrChange>
              <a:clrFrom>
                <a:srgbClr val="FFFFFF"/>
              </a:clrFrom>
              <a:clrTo>
                <a:srgbClr val="FFFFFF">
                  <a:alpha val="0"/>
                </a:srgbClr>
              </a:clrTo>
            </a:clrChange>
            <a:lum bright="-40000" contrast="20000"/>
          </a:blip>
          <a:srcRect/>
          <a:stretch>
            <a:fillRect/>
          </a:stretch>
        </p:blipFill>
        <p:spPr bwMode="auto">
          <a:xfrm>
            <a:off x="1071538" y="3180434"/>
            <a:ext cx="7610493" cy="2606020"/>
          </a:xfrm>
          <a:prstGeom prst="rect">
            <a:avLst/>
          </a:prstGeom>
          <a:noFill/>
          <a:ln w="9525">
            <a:noFill/>
            <a:miter lim="800000"/>
            <a:headEnd/>
            <a:tailEnd/>
          </a:ln>
          <a:effectLst/>
        </p:spPr>
      </p:pic>
      <p:sp>
        <p:nvSpPr>
          <p:cNvPr id="13" name="مربع نص 12"/>
          <p:cNvSpPr txBox="1"/>
          <p:nvPr/>
        </p:nvSpPr>
        <p:spPr>
          <a:xfrm>
            <a:off x="7520845" y="2500306"/>
            <a:ext cx="1194559" cy="584775"/>
          </a:xfrm>
          <a:prstGeom prst="rect">
            <a:avLst/>
          </a:prstGeom>
          <a:noFill/>
        </p:spPr>
        <p:txBody>
          <a:bodyPr wrap="none" rtlCol="1">
            <a:spAutoFit/>
          </a:bodyPr>
          <a:lstStyle/>
          <a:p>
            <a:r>
              <a:rPr lang="ar-EG" sz="3200" dirty="0" smtClean="0">
                <a:solidFill>
                  <a:srgbClr val="000000"/>
                </a:solidFill>
              </a:rPr>
              <a:t>مثال 1 </a:t>
            </a:r>
            <a:endParaRPr lang="ar-EG" sz="3200" dirty="0">
              <a:solidFill>
                <a:srgbClr val="000000"/>
              </a:solidFill>
            </a:endParaRPr>
          </a:p>
        </p:txBody>
      </p:sp>
      <p:sp>
        <p:nvSpPr>
          <p:cNvPr id="14" name="مستطيل 13"/>
          <p:cNvSpPr/>
          <p:nvPr/>
        </p:nvSpPr>
        <p:spPr>
          <a:xfrm>
            <a:off x="1547906" y="5786454"/>
            <a:ext cx="6659195" cy="523220"/>
          </a:xfrm>
          <a:prstGeom prst="rect">
            <a:avLst/>
          </a:prstGeom>
        </p:spPr>
        <p:txBody>
          <a:bodyPr wrap="none">
            <a:spAutoFit/>
          </a:bodyPr>
          <a:lstStyle/>
          <a:p>
            <a:r>
              <a:rPr lang="ar-EG" sz="2800" b="1" dirty="0" smtClean="0">
                <a:solidFill>
                  <a:srgbClr val="000000"/>
                </a:solidFill>
              </a:rPr>
              <a:t>يمكنك استعمال أساس المتتابعة الحسابية لإيجاد حدودها.</a:t>
            </a:r>
            <a:endParaRPr lang="ar-EG"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59394"/>
                                        </p:tgtEl>
                                        <p:attrNameLst>
                                          <p:attrName>style.visibility</p:attrName>
                                        </p:attrNameLst>
                                      </p:cBhvr>
                                      <p:to>
                                        <p:strVal val="visible"/>
                                      </p:to>
                                    </p:set>
                                    <p:anim to="" calcmode="lin" valueType="num">
                                      <p:cBhvr>
                                        <p:cTn id="19" dur="1" fill="hold"/>
                                        <p:tgtEl>
                                          <p:spTgt spid="5939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to="" calcmode="lin" valueType="num">
                                      <p:cBhvr>
                                        <p:cTn id="24" dur="1" fill="hold"/>
                                        <p:tgtEl>
                                          <p:spTgt spid="13"/>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9395"/>
                                        </p:tgtEl>
                                        <p:attrNameLst>
                                          <p:attrName>style.visibility</p:attrName>
                                        </p:attrNameLst>
                                      </p:cBhvr>
                                      <p:to>
                                        <p:strVal val="visible"/>
                                      </p:to>
                                    </p:set>
                                    <p:anim to="" calcmode="lin" valueType="num">
                                      <p:cBhvr>
                                        <p:cTn id="29" dur="1" fill="hold"/>
                                        <p:tgtEl>
                                          <p:spTgt spid="59395"/>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to="" calcmode="lin" valueType="num">
                                      <p:cBhvr>
                                        <p:cTn id="34"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357158" y="714356"/>
            <a:ext cx="8572560" cy="1384995"/>
          </a:xfrm>
          <a:prstGeom prst="rect">
            <a:avLst/>
          </a:prstGeom>
        </p:spPr>
        <p:txBody>
          <a:bodyPr wrap="square">
            <a:spAutoFit/>
          </a:bodyPr>
          <a:lstStyle/>
          <a:p>
            <a:r>
              <a:rPr lang="ar-EG" sz="2800" b="1" dirty="0" smtClean="0">
                <a:solidFill>
                  <a:srgbClr val="FF0000"/>
                </a:solidFill>
              </a:rPr>
              <a:t>يمكن استعمال رمز المجموع لتمثيل المتسلسلات الهندسية غير المنتهية، وهي التي تستمر حدودها إلى ما لانهاية ؛ أي أنها تستمر دون توقف، </a:t>
            </a:r>
            <a:r>
              <a:rPr lang="ar-EG" sz="2800" b="1" dirty="0" err="1" smtClean="0">
                <a:solidFill>
                  <a:srgbClr val="FF0000"/>
                </a:solidFill>
              </a:rPr>
              <a:t>و</a:t>
            </a:r>
            <a:r>
              <a:rPr lang="ar-EG" sz="2800" b="1" dirty="0" smtClean="0">
                <a:solidFill>
                  <a:srgbClr val="FF0000"/>
                </a:solidFill>
              </a:rPr>
              <a:t> ُ يستعمل الرمز . فوق رمز المجموع للدلالة على ذلك.</a:t>
            </a:r>
            <a:endParaRPr lang="ar-EG" sz="2800" b="1" dirty="0">
              <a:solidFill>
                <a:srgbClr val="FF0000"/>
              </a:solidFill>
            </a:endParaRPr>
          </a:p>
        </p:txBody>
      </p:sp>
      <p:pic>
        <p:nvPicPr>
          <p:cNvPr id="83970" name="Picture 2"/>
          <p:cNvPicPr>
            <a:picLocks noChangeAspect="1" noChangeArrowheads="1"/>
          </p:cNvPicPr>
          <p:nvPr/>
        </p:nvPicPr>
        <p:blipFill>
          <a:blip r:embed="rId8" cstate="print">
            <a:clrChange>
              <a:clrFrom>
                <a:srgbClr val="FFFFFF"/>
              </a:clrFrom>
              <a:clrTo>
                <a:srgbClr val="FFFFFF">
                  <a:alpha val="0"/>
                </a:srgbClr>
              </a:clrTo>
            </a:clrChange>
            <a:lum bright="-30000" contrast="20000"/>
          </a:blip>
          <a:srcRect/>
          <a:stretch>
            <a:fillRect/>
          </a:stretch>
        </p:blipFill>
        <p:spPr bwMode="auto">
          <a:xfrm>
            <a:off x="2714612" y="2143116"/>
            <a:ext cx="6010288" cy="2798368"/>
          </a:xfrm>
          <a:prstGeom prst="rect">
            <a:avLst/>
          </a:prstGeom>
          <a:noFill/>
          <a:ln w="9525">
            <a:noFill/>
            <a:miter lim="800000"/>
            <a:headEnd/>
            <a:tailEnd/>
          </a:ln>
          <a:effectLst/>
        </p:spPr>
      </p:pic>
      <p:sp>
        <p:nvSpPr>
          <p:cNvPr id="11" name="مستطيل 10"/>
          <p:cNvSpPr/>
          <p:nvPr/>
        </p:nvSpPr>
        <p:spPr>
          <a:xfrm>
            <a:off x="357190" y="4985105"/>
            <a:ext cx="850109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2000" b="1" dirty="0" smtClean="0">
                <a:solidFill>
                  <a:srgbClr val="FF0000"/>
                </a:solidFill>
              </a:rPr>
              <a:t>الكسر العشري الدوري هو مجموع متسلسلة هندسية لا نهائية. فعلى سبيل المثال</a:t>
            </a:r>
          </a:p>
          <a:p>
            <a:r>
              <a:rPr lang="ar-EG" sz="2000" b="1" dirty="0" smtClean="0">
                <a:solidFill>
                  <a:srgbClr val="FF0000"/>
                </a:solidFill>
              </a:rPr>
              <a:t>… + 0.000045 + 0.0045 + 0.45 = … 0.454545 = 0.45 . ويمكن استعمال صيغة مجموع المتسلسلة الهندسية اللانهائية لتحويل هذا الكسر العشري الدوري إلى كسر اعتيادي.</a:t>
            </a:r>
            <a:endParaRPr lang="ar-EG"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 to="" calcmode="lin" valueType="num">
                                      <p:cBhvr>
                                        <p:cTn id="12" dur="1" fill="hold"/>
                                        <p:tgtEl>
                                          <p:spTgt spid="8397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84994"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2643207" y="642918"/>
            <a:ext cx="6286511" cy="3162305"/>
          </a:xfrm>
          <a:prstGeom prst="rect">
            <a:avLst/>
          </a:prstGeom>
          <a:noFill/>
          <a:ln w="9525">
            <a:noFill/>
            <a:miter lim="800000"/>
            <a:headEnd/>
            <a:tailEnd/>
          </a:ln>
          <a:effectLst/>
        </p:spPr>
      </p:pic>
      <p:pic>
        <p:nvPicPr>
          <p:cNvPr id="84995" name="Picture 3"/>
          <p:cNvPicPr>
            <a:picLocks noChangeAspect="1" noChangeArrowheads="1"/>
          </p:cNvPicPr>
          <p:nvPr/>
        </p:nvPicPr>
        <p:blipFill>
          <a:blip r:embed="rId9" cstate="print">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2000232" y="3638108"/>
            <a:ext cx="7000924" cy="2862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to="" calcmode="lin" valueType="num">
                                      <p:cBhvr>
                                        <p:cTn id="7" dur="1" fill="hold"/>
                                        <p:tgtEl>
                                          <p:spTgt spid="849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4995"/>
                                        </p:tgtEl>
                                        <p:attrNameLst>
                                          <p:attrName>style.visibility</p:attrName>
                                        </p:attrNameLst>
                                      </p:cBhvr>
                                      <p:to>
                                        <p:strVal val="visible"/>
                                      </p:to>
                                    </p:set>
                                    <p:anim to="" calcmode="lin" valueType="num">
                                      <p:cBhvr>
                                        <p:cTn id="12" dur="1" fill="hold"/>
                                        <p:tgtEl>
                                          <p:spTgt spid="849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33778" y="27296"/>
            <a:ext cx="973253" cy="811045"/>
          </a:xfrm>
          <a:prstGeom prst="rect">
            <a:avLst/>
          </a:prstGeom>
          <a:noFill/>
          <a:ln w="9525">
            <a:noFill/>
            <a:miter lim="800000"/>
            <a:headEnd/>
            <a:tailEnd/>
          </a:ln>
        </p:spPr>
      </p:pic>
      <p:pic>
        <p:nvPicPr>
          <p:cNvPr id="870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8611" y="76200"/>
            <a:ext cx="2384690" cy="57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7848" y="748352"/>
            <a:ext cx="5704999" cy="51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069" y="1281752"/>
            <a:ext cx="8277201" cy="49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6236079" y="1779155"/>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متقاربة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14" name="مربع نص 13"/>
          <p:cNvSpPr txBox="1"/>
          <p:nvPr/>
        </p:nvSpPr>
        <p:spPr>
          <a:xfrm>
            <a:off x="673479" y="1828800"/>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متباعدة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pic>
        <p:nvPicPr>
          <p:cNvPr id="870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698" y="2272352"/>
            <a:ext cx="8494110" cy="120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6297304" y="3457864"/>
            <a:ext cx="1993521" cy="531091"/>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880</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17" name="مربع نص 16"/>
          <p:cNvSpPr txBox="1"/>
          <p:nvPr/>
        </p:nvSpPr>
        <p:spPr>
          <a:xfrm>
            <a:off x="734704" y="3507509"/>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p:pic>
        <p:nvPicPr>
          <p:cNvPr id="8704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699" y="3962400"/>
            <a:ext cx="8491838" cy="12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6297304" y="5245720"/>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mn-lt"/>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20" name="مربع نص 19"/>
          <p:cNvSpPr txBox="1"/>
          <p:nvPr/>
        </p:nvSpPr>
        <p:spPr>
          <a:xfrm>
            <a:off x="734704" y="5295365"/>
            <a:ext cx="1993521" cy="531091"/>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- 1 </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202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5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fade">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1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4"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7045"/>
                                        </p:tgtEl>
                                        <p:attrNameLst>
                                          <p:attrName>style.visibility</p:attrName>
                                        </p:attrNameLst>
                                      </p:cBhvr>
                                      <p:to>
                                        <p:strVal val="visible"/>
                                      </p:to>
                                    </p:set>
                                    <p:animEffect transition="in" filter="fade">
                                      <p:cBhvr>
                                        <p:cTn id="31" dur="500"/>
                                        <p:tgtEl>
                                          <p:spTgt spid="87045"/>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36"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6">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43"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7">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50"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19">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57"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59" dur="80"/>
                                        <p:tgtEl>
                                          <p:spTgt spid="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33778" y="27296"/>
            <a:ext cx="973253" cy="811045"/>
          </a:xfrm>
          <a:prstGeom prst="rect">
            <a:avLst/>
          </a:prstGeom>
          <a:noFill/>
          <a:ln w="9525">
            <a:noFill/>
            <a:miter lim="800000"/>
            <a:headEnd/>
            <a:tailEnd/>
          </a:ln>
        </p:spPr>
      </p:pic>
      <p:pic>
        <p:nvPicPr>
          <p:cNvPr id="880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54" y="748352"/>
            <a:ext cx="8660189" cy="118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5110727" y="1926608"/>
            <a:ext cx="3665921"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0.35    ,   0.0035  , ….</a:t>
            </a:r>
            <a:endParaRPr lang="ar-SA" sz="2800" b="1" dirty="0">
              <a:solidFill>
                <a:srgbClr val="C00000"/>
              </a:solidFill>
              <a:effectLst>
                <a:outerShdw blurRad="38100" dist="38100" dir="2700000" algn="tl">
                  <a:srgbClr val="000000">
                    <a:alpha val="43137"/>
                  </a:srgbClr>
                </a:outerShdw>
              </a:effectLst>
              <a:latin typeface="+mn-lt"/>
              <a:cs typeface="+mn-cs"/>
            </a:endParaRPr>
          </a:p>
        </p:txBody>
      </p:sp>
      <mc:AlternateContent xmlns:mc="http://schemas.openxmlformats.org/markup-compatibility/2006">
        <mc:Choice xmlns:a14="http://schemas.microsoft.com/office/drawing/2010/main" Requires="a14">
          <p:sp>
            <p:nvSpPr>
              <p:cNvPr id="3" name="مربع نص 2"/>
              <p:cNvSpPr txBox="1"/>
              <p:nvPr/>
            </p:nvSpPr>
            <p:spPr>
              <a:xfrm>
                <a:off x="5396552" y="2438400"/>
                <a:ext cx="2270403" cy="1018997"/>
              </a:xfrm>
              <a:prstGeom prst="rect">
                <a:avLst/>
              </a:prstGeom>
              <a:noFill/>
            </p:spPr>
            <p:txBody>
              <a:bodyPr wrap="square" rtlCol="1">
                <a:spAutoFit/>
              </a:bodyPr>
              <a:lstStyle/>
              <a:p>
                <a:pPr algn="l"/>
                <a:r>
                  <a:rPr lang="en-US" sz="3200" b="1" dirty="0" smtClean="0">
                    <a:solidFill>
                      <a:srgbClr val="FF0000"/>
                    </a:solidFill>
                  </a:rPr>
                  <a:t> s = </a:t>
                </a:r>
                <a14:m>
                  <m:oMath xmlns:m="http://schemas.openxmlformats.org/officeDocument/2006/math">
                    <m:f>
                      <m:fPr>
                        <m:ctrlPr>
                          <a:rPr lang="ar-EG" sz="3200" b="1" i="1" smtClean="0">
                            <a:solidFill>
                              <a:srgbClr val="FF0000"/>
                            </a:solidFill>
                            <a:latin typeface="Cambria Math"/>
                          </a:rPr>
                        </m:ctrlPr>
                      </m:fPr>
                      <m:num>
                        <m:r>
                          <a:rPr lang="ar-EG" sz="3200" b="1" i="1" smtClean="0">
                            <a:solidFill>
                              <a:srgbClr val="FF0000"/>
                            </a:solidFill>
                            <a:latin typeface="Cambria Math"/>
                          </a:rPr>
                          <m:t>𝟎</m:t>
                        </m:r>
                        <m:r>
                          <a:rPr lang="ar-EG" sz="3200" b="1" i="1" smtClean="0">
                            <a:solidFill>
                              <a:srgbClr val="FF0000"/>
                            </a:solidFill>
                            <a:latin typeface="Cambria Math"/>
                          </a:rPr>
                          <m:t>.</m:t>
                        </m:r>
                        <m:r>
                          <a:rPr lang="ar-EG" sz="3200" b="1" i="1" smtClean="0">
                            <a:solidFill>
                              <a:srgbClr val="FF0000"/>
                            </a:solidFill>
                            <a:latin typeface="Cambria Math"/>
                          </a:rPr>
                          <m:t>𝟑𝟓</m:t>
                        </m:r>
                      </m:num>
                      <m:den>
                        <m:r>
                          <a:rPr lang="ar-EG" sz="3200" b="1" i="1" smtClean="0">
                            <a:solidFill>
                              <a:srgbClr val="FF0000"/>
                            </a:solidFill>
                            <a:latin typeface="Cambria Math"/>
                          </a:rPr>
                          <m:t>𝟏</m:t>
                        </m:r>
                        <m:r>
                          <a:rPr lang="ar-EG" sz="3200" b="1" i="1" smtClean="0">
                            <a:solidFill>
                              <a:srgbClr val="FF0000"/>
                            </a:solidFill>
                            <a:latin typeface="Cambria Math"/>
                          </a:rPr>
                          <m:t> − </m:t>
                        </m:r>
                        <m:f>
                          <m:fPr>
                            <m:ctrlPr>
                              <a:rPr lang="ar-EG" sz="3200" b="1" i="1" smtClean="0">
                                <a:solidFill>
                                  <a:srgbClr val="FF0000"/>
                                </a:solidFill>
                                <a:latin typeface="Cambria Math"/>
                              </a:rPr>
                            </m:ctrlPr>
                          </m:fPr>
                          <m:num>
                            <m:r>
                              <a:rPr lang="ar-EG" sz="3200" b="1" i="1" smtClean="0">
                                <a:solidFill>
                                  <a:srgbClr val="FF0000"/>
                                </a:solidFill>
                                <a:latin typeface="Cambria Math"/>
                              </a:rPr>
                              <m:t>𝟏</m:t>
                            </m:r>
                          </m:num>
                          <m:den>
                            <m:r>
                              <a:rPr lang="ar-EG" sz="3200" b="1" i="1" smtClean="0">
                                <a:solidFill>
                                  <a:srgbClr val="FF0000"/>
                                </a:solidFill>
                                <a:latin typeface="Cambria Math"/>
                              </a:rPr>
                              <m:t>𝟏𝟎𝟎</m:t>
                            </m:r>
                          </m:den>
                        </m:f>
                      </m:den>
                    </m:f>
                  </m:oMath>
                </a14:m>
                <a:endParaRPr lang="ar-EG" sz="3200" b="1" dirty="0"/>
              </a:p>
            </p:txBody>
          </p:sp>
        </mc:Choice>
        <mc:Fallback>
          <p:sp>
            <p:nvSpPr>
              <p:cNvPr id="3" name="مربع نص 2"/>
              <p:cNvSpPr txBox="1">
                <a:spLocks noRot="1" noChangeAspect="1" noMove="1" noResize="1" noEditPoints="1" noAdjustHandles="1" noChangeArrowheads="1" noChangeShapeType="1" noTextEdit="1"/>
              </p:cNvSpPr>
              <p:nvPr/>
            </p:nvSpPr>
            <p:spPr>
              <a:xfrm>
                <a:off x="5396552" y="2438400"/>
                <a:ext cx="2270403" cy="1018997"/>
              </a:xfrm>
              <a:prstGeom prst="rect">
                <a:avLst/>
              </a:prstGeom>
              <a:blipFill rotWithShape="1">
                <a:blip r:embed="rId9"/>
                <a:stretch>
                  <a:fillRect l="-1609"/>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4" name="مربع نص 13"/>
              <p:cNvSpPr txBox="1"/>
              <p:nvPr/>
            </p:nvSpPr>
            <p:spPr>
              <a:xfrm>
                <a:off x="7287904" y="2375848"/>
                <a:ext cx="1262093" cy="900824"/>
              </a:xfrm>
              <a:prstGeom prst="rect">
                <a:avLst/>
              </a:prstGeom>
              <a:noFill/>
            </p:spPr>
            <p:txBody>
              <a:bodyPr wrap="square" rtlCol="1">
                <a:spAutoFit/>
              </a:bodyPr>
              <a:lstStyle/>
              <a:p>
                <a:pPr algn="ctr" fontAlgn="auto">
                  <a:spcBef>
                    <a:spcPts val="0"/>
                  </a:spcBef>
                  <a:spcAft>
                    <a:spcPts val="0"/>
                  </a:spcAft>
                  <a:defRPr/>
                </a:pPr>
                <a:r>
                  <a:rPr lang="en-US" sz="36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t>𝟑𝟓</m:t>
                        </m:r>
                      </m:num>
                      <m:den>
                        <m: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t>𝟗𝟗</m:t>
                        </m:r>
                      </m:den>
                    </m:f>
                  </m:oMath>
                </a14:m>
                <a:endParaRPr lang="ar-SA" sz="36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14" name="مربع نص 13"/>
              <p:cNvSpPr txBox="1">
                <a:spLocks noRot="1" noChangeAspect="1" noMove="1" noResize="1" noEditPoints="1" noAdjustHandles="1" noChangeArrowheads="1" noChangeShapeType="1" noTextEdit="1"/>
              </p:cNvSpPr>
              <p:nvPr/>
            </p:nvSpPr>
            <p:spPr>
              <a:xfrm>
                <a:off x="7287904" y="2375848"/>
                <a:ext cx="1262093" cy="900824"/>
              </a:xfrm>
              <a:prstGeom prst="rect">
                <a:avLst/>
              </a:prstGeom>
              <a:blipFill rotWithShape="1">
                <a:blip r:embed="rId10"/>
                <a:stretch>
                  <a:fillRect l="-2415" b="-17568"/>
                </a:stretch>
              </a:blipFill>
            </p:spPr>
            <p:txBody>
              <a:bodyPr/>
              <a:lstStyle/>
              <a:p>
                <a:r>
                  <a:rPr lang="ar-EG">
                    <a:noFill/>
                  </a:rPr>
                  <a:t> </a:t>
                </a:r>
              </a:p>
            </p:txBody>
          </p:sp>
        </mc:Fallback>
      </mc:AlternateContent>
      <p:sp>
        <p:nvSpPr>
          <p:cNvPr id="15" name="مربع نص 14"/>
          <p:cNvSpPr txBox="1"/>
          <p:nvPr/>
        </p:nvSpPr>
        <p:spPr>
          <a:xfrm>
            <a:off x="304800" y="1932296"/>
            <a:ext cx="3886200"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0.642  ,  0.000642  , ….</a:t>
            </a:r>
            <a:endParaRPr lang="ar-SA" sz="2800" b="1" dirty="0">
              <a:solidFill>
                <a:srgbClr val="C00000"/>
              </a:solidFill>
              <a:effectLst>
                <a:outerShdw blurRad="38100" dist="38100" dir="2700000" algn="tl">
                  <a:srgbClr val="000000">
                    <a:alpha val="43137"/>
                  </a:srgbClr>
                </a:outerShdw>
              </a:effectLst>
              <a:latin typeface="+mn-lt"/>
              <a:cs typeface="+mn-cs"/>
            </a:endParaRPr>
          </a:p>
        </p:txBody>
      </p:sp>
      <mc:AlternateContent xmlns:mc="http://schemas.openxmlformats.org/markup-compatibility/2006">
        <mc:Choice xmlns:a14="http://schemas.microsoft.com/office/drawing/2010/main" Requires="a14">
          <p:sp>
            <p:nvSpPr>
              <p:cNvPr id="16" name="مربع نص 15"/>
              <p:cNvSpPr txBox="1"/>
              <p:nvPr/>
            </p:nvSpPr>
            <p:spPr>
              <a:xfrm>
                <a:off x="666825" y="2444088"/>
                <a:ext cx="2270403" cy="1018997"/>
              </a:xfrm>
              <a:prstGeom prst="rect">
                <a:avLst/>
              </a:prstGeom>
              <a:noFill/>
            </p:spPr>
            <p:txBody>
              <a:bodyPr wrap="square" rtlCol="1">
                <a:spAutoFit/>
              </a:bodyPr>
              <a:lstStyle/>
              <a:p>
                <a:pPr algn="l"/>
                <a:r>
                  <a:rPr lang="en-US" sz="3200" b="1" dirty="0" smtClean="0">
                    <a:solidFill>
                      <a:srgbClr val="FF0000"/>
                    </a:solidFill>
                  </a:rPr>
                  <a:t> s = </a:t>
                </a:r>
                <a14:m>
                  <m:oMath xmlns:m="http://schemas.openxmlformats.org/officeDocument/2006/math">
                    <m:f>
                      <m:fPr>
                        <m:ctrlPr>
                          <a:rPr lang="ar-EG" sz="3200" b="1" i="1" smtClean="0">
                            <a:solidFill>
                              <a:srgbClr val="FF0000"/>
                            </a:solidFill>
                            <a:latin typeface="Cambria Math"/>
                          </a:rPr>
                        </m:ctrlPr>
                      </m:fPr>
                      <m:num>
                        <m:r>
                          <a:rPr lang="ar-EG" sz="3200" b="1" i="1" smtClean="0">
                            <a:solidFill>
                              <a:srgbClr val="FF0000"/>
                            </a:solidFill>
                            <a:latin typeface="Cambria Math"/>
                          </a:rPr>
                          <m:t>𝟎</m:t>
                        </m:r>
                        <m:r>
                          <a:rPr lang="ar-EG" sz="3200" b="1" i="1" smtClean="0">
                            <a:solidFill>
                              <a:srgbClr val="FF0000"/>
                            </a:solidFill>
                            <a:latin typeface="Cambria Math"/>
                          </a:rPr>
                          <m:t>.</m:t>
                        </m:r>
                        <m:r>
                          <a:rPr lang="ar-EG" sz="3200" b="1" i="1" smtClean="0">
                            <a:solidFill>
                              <a:srgbClr val="FF0000"/>
                            </a:solidFill>
                            <a:latin typeface="Cambria Math"/>
                          </a:rPr>
                          <m:t>𝟔𝟒𝟐</m:t>
                        </m:r>
                      </m:num>
                      <m:den>
                        <m:r>
                          <a:rPr lang="ar-EG" sz="3200" b="1" i="1" smtClean="0">
                            <a:solidFill>
                              <a:srgbClr val="FF0000"/>
                            </a:solidFill>
                            <a:latin typeface="Cambria Math"/>
                          </a:rPr>
                          <m:t>𝟏</m:t>
                        </m:r>
                        <m:r>
                          <a:rPr lang="ar-EG" sz="3200" b="1" i="1" smtClean="0">
                            <a:solidFill>
                              <a:srgbClr val="FF0000"/>
                            </a:solidFill>
                            <a:latin typeface="Cambria Math"/>
                          </a:rPr>
                          <m:t> − </m:t>
                        </m:r>
                        <m:f>
                          <m:fPr>
                            <m:ctrlPr>
                              <a:rPr lang="ar-EG" sz="3200" b="1" i="1" smtClean="0">
                                <a:solidFill>
                                  <a:srgbClr val="FF0000"/>
                                </a:solidFill>
                                <a:latin typeface="Cambria Math"/>
                              </a:rPr>
                            </m:ctrlPr>
                          </m:fPr>
                          <m:num>
                            <m:r>
                              <a:rPr lang="ar-EG" sz="3200" b="1" i="1" smtClean="0">
                                <a:solidFill>
                                  <a:srgbClr val="FF0000"/>
                                </a:solidFill>
                                <a:latin typeface="Cambria Math"/>
                              </a:rPr>
                              <m:t>𝟏</m:t>
                            </m:r>
                          </m:num>
                          <m:den>
                            <m:r>
                              <a:rPr lang="ar-EG" sz="3200" b="1" i="1" smtClean="0">
                                <a:solidFill>
                                  <a:srgbClr val="FF0000"/>
                                </a:solidFill>
                                <a:latin typeface="Cambria Math"/>
                              </a:rPr>
                              <m:t>𝟏𝟎𝟎</m:t>
                            </m:r>
                          </m:den>
                        </m:f>
                      </m:den>
                    </m:f>
                  </m:oMath>
                </a14:m>
                <a:endParaRPr lang="ar-EG" sz="3200" b="1" dirty="0"/>
              </a:p>
            </p:txBody>
          </p:sp>
        </mc:Choice>
        <mc:Fallback>
          <p:sp>
            <p:nvSpPr>
              <p:cNvPr id="16" name="مربع نص 15"/>
              <p:cNvSpPr txBox="1">
                <a:spLocks noRot="1" noChangeAspect="1" noMove="1" noResize="1" noEditPoints="1" noAdjustHandles="1" noChangeArrowheads="1" noChangeShapeType="1" noTextEdit="1"/>
              </p:cNvSpPr>
              <p:nvPr/>
            </p:nvSpPr>
            <p:spPr>
              <a:xfrm>
                <a:off x="666825" y="2444088"/>
                <a:ext cx="2270403" cy="1018997"/>
              </a:xfrm>
              <a:prstGeom prst="rect">
                <a:avLst/>
              </a:prstGeom>
              <a:blipFill rotWithShape="1">
                <a:blip r:embed="rId11"/>
                <a:stretch>
                  <a:fillRect l="-1609"/>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7" name="مربع نص 16"/>
              <p:cNvSpPr txBox="1"/>
              <p:nvPr/>
            </p:nvSpPr>
            <p:spPr>
              <a:xfrm>
                <a:off x="2558177" y="2381536"/>
                <a:ext cx="1262093" cy="900824"/>
              </a:xfrm>
              <a:prstGeom prst="rect">
                <a:avLst/>
              </a:prstGeom>
              <a:noFill/>
            </p:spPr>
            <p:txBody>
              <a:bodyPr wrap="square" rtlCol="1">
                <a:spAutoFit/>
              </a:bodyPr>
              <a:lstStyle/>
              <a:p>
                <a:pPr algn="ctr" fontAlgn="auto">
                  <a:spcBef>
                    <a:spcPts val="0"/>
                  </a:spcBef>
                  <a:spcAft>
                    <a:spcPts val="0"/>
                  </a:spcAft>
                  <a:defRPr/>
                </a:pPr>
                <a:r>
                  <a:rPr lang="en-US" sz="36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𝟐𝟏𝟒</m:t>
                        </m:r>
                      </m:num>
                      <m:den>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𝟑𝟑𝟑</m:t>
                        </m:r>
                      </m:den>
                    </m:f>
                  </m:oMath>
                </a14:m>
                <a:endParaRPr lang="ar-SA" sz="36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17" name="مربع نص 16"/>
              <p:cNvSpPr txBox="1">
                <a:spLocks noRot="1" noChangeAspect="1" noMove="1" noResize="1" noEditPoints="1" noAdjustHandles="1" noChangeArrowheads="1" noChangeShapeType="1" noTextEdit="1"/>
              </p:cNvSpPr>
              <p:nvPr/>
            </p:nvSpPr>
            <p:spPr>
              <a:xfrm>
                <a:off x="2558177" y="2381536"/>
                <a:ext cx="1262093" cy="900824"/>
              </a:xfrm>
              <a:prstGeom prst="rect">
                <a:avLst/>
              </a:prstGeom>
              <a:blipFill rotWithShape="1">
                <a:blip r:embed="rId12"/>
                <a:stretch>
                  <a:fillRect l="-10145" b="-17007"/>
                </a:stretch>
              </a:blipFill>
            </p:spPr>
            <p:txBody>
              <a:bodyPr/>
              <a:lstStyle/>
              <a:p>
                <a:r>
                  <a:rPr lang="ar-EG">
                    <a:noFill/>
                  </a:rPr>
                  <a:t> </a:t>
                </a:r>
              </a:p>
            </p:txBody>
          </p:sp>
        </mc:Fallback>
      </mc:AlternateContent>
      <p:pic>
        <p:nvPicPr>
          <p:cNvPr id="8806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191" y="3477904"/>
            <a:ext cx="8448009" cy="106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4572000" y="3534064"/>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متباعدة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20" name="مربع نص 19"/>
          <p:cNvSpPr txBox="1"/>
          <p:nvPr/>
        </p:nvSpPr>
        <p:spPr>
          <a:xfrm>
            <a:off x="-317121" y="3583709"/>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متباعدة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21" name="مربع نص 20"/>
          <p:cNvSpPr txBox="1"/>
          <p:nvPr/>
        </p:nvSpPr>
        <p:spPr>
          <a:xfrm>
            <a:off x="5245479" y="4419600"/>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متقاربة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22" name="مربع نص 21"/>
          <p:cNvSpPr txBox="1"/>
          <p:nvPr/>
        </p:nvSpPr>
        <p:spPr>
          <a:xfrm>
            <a:off x="356358" y="4469245"/>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متباعدة</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7617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4"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1"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5">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43"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7">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8068"/>
                                        </p:tgtEl>
                                        <p:attrNameLst>
                                          <p:attrName>style.visibility</p:attrName>
                                        </p:attrNameLst>
                                      </p:cBhvr>
                                      <p:to>
                                        <p:strVal val="visible"/>
                                      </p:to>
                                    </p:set>
                                    <p:animEffect transition="in" filter="fade">
                                      <p:cBhvr>
                                        <p:cTn id="50" dur="500"/>
                                        <p:tgtEl>
                                          <p:spTgt spid="88068"/>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55"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19">
                                            <p:txEl>
                                              <p:pRg st="0" end="0"/>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62"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20">
                                            <p:txEl>
                                              <p:pRg st="0" end="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69"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71" dur="80"/>
                                        <p:tgtEl>
                                          <p:spTgt spid="21">
                                            <p:txEl>
                                              <p:pRg st="0" end="0"/>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nodeType="clickEffect">
                                  <p:stCondLst>
                                    <p:cond delay="0"/>
                                  </p:stCondLst>
                                  <p:iterate type="lt">
                                    <p:tmPct val="50000"/>
                                  </p:iterate>
                                  <p:childTnLst>
                                    <p:set>
                                      <p:cBhvr>
                                        <p:cTn id="75"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6"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78" dur="80"/>
                                        <p:tgtEl>
                                          <p:spTgt spid="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33778" y="27296"/>
            <a:ext cx="973253" cy="811045"/>
          </a:xfrm>
          <a:prstGeom prst="rect">
            <a:avLst/>
          </a:prstGeom>
          <a:noFill/>
          <a:ln w="9525">
            <a:noFill/>
            <a:miter lim="800000"/>
            <a:headEnd/>
            <a:tailEnd/>
          </a:ln>
        </p:spPr>
      </p:pic>
      <p:pic>
        <p:nvPicPr>
          <p:cNvPr id="890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745" y="851848"/>
            <a:ext cx="8355807" cy="16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3810000" y="1371600"/>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12" name="مربع نص 11"/>
          <p:cNvSpPr txBox="1"/>
          <p:nvPr/>
        </p:nvSpPr>
        <p:spPr>
          <a:xfrm>
            <a:off x="381000" y="1066800"/>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13" name="مربع نص 12"/>
          <p:cNvSpPr txBox="1"/>
          <p:nvPr/>
        </p:nvSpPr>
        <p:spPr>
          <a:xfrm>
            <a:off x="4725727" y="1969861"/>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24/5 </a:t>
            </a:r>
            <a:endParaRPr lang="ar-SA" sz="2800" b="1" dirty="0">
              <a:solidFill>
                <a:srgbClr val="C00000"/>
              </a:solidFill>
              <a:effectLst>
                <a:outerShdw blurRad="38100" dist="38100" dir="2700000" algn="tl">
                  <a:srgbClr val="000000">
                    <a:alpha val="43137"/>
                  </a:srgbClr>
                </a:outerShdw>
              </a:effectLst>
              <a:latin typeface="+mn-lt"/>
              <a:cs typeface="+mn-cs"/>
            </a:endParaRPr>
          </a:p>
        </p:txBody>
      </p:sp>
      <p:sp>
        <p:nvSpPr>
          <p:cNvPr id="14" name="مربع نص 13"/>
          <p:cNvSpPr txBox="1"/>
          <p:nvPr/>
        </p:nvSpPr>
        <p:spPr>
          <a:xfrm>
            <a:off x="216279" y="1711656"/>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p:pic>
        <p:nvPicPr>
          <p:cNvPr id="890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112" y="2645392"/>
            <a:ext cx="8581073"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6705600" y="3595048"/>
            <a:ext cx="1993521" cy="531091"/>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غير موجود</a:t>
            </a:r>
            <a:endParaRPr lang="ar-SA" sz="2800" b="1" dirty="0">
              <a:solidFill>
                <a:srgbClr val="C00000"/>
              </a:solidFill>
              <a:effectLst>
                <a:outerShdw blurRad="38100" dist="38100" dir="2700000" algn="tl">
                  <a:srgbClr val="000000">
                    <a:alpha val="43137"/>
                  </a:srgbClr>
                </a:outerShdw>
              </a:effectLst>
              <a:latin typeface="+mn-lt"/>
              <a:cs typeface="+mn-cs"/>
            </a:endParaRPr>
          </a:p>
        </p:txBody>
      </p:sp>
      <mc:AlternateContent xmlns:mc="http://schemas.openxmlformats.org/markup-compatibility/2006">
        <mc:Choice xmlns:a14="http://schemas.microsoft.com/office/drawing/2010/main" Requires="a14">
          <p:sp>
            <p:nvSpPr>
              <p:cNvPr id="16" name="مربع نص 15"/>
              <p:cNvSpPr txBox="1"/>
              <p:nvPr/>
            </p:nvSpPr>
            <p:spPr>
              <a:xfrm>
                <a:off x="3665560" y="3428928"/>
                <a:ext cx="1262093" cy="900824"/>
              </a:xfrm>
              <a:prstGeom prst="rect">
                <a:avLst/>
              </a:prstGeom>
              <a:noFill/>
            </p:spPr>
            <p:txBody>
              <a:bodyPr wrap="square" rtlCol="1">
                <a:spAutoFit/>
              </a:bodyPr>
              <a:lstStyle/>
              <a:p>
                <a:pPr algn="ctr" fontAlgn="auto">
                  <a:spcBef>
                    <a:spcPts val="0"/>
                  </a:spcBef>
                  <a:spcAft>
                    <a:spcPts val="0"/>
                  </a:spcAft>
                  <a:defRPr/>
                </a:pPr>
                <a:r>
                  <a:rPr lang="en-US" sz="36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t>𝟑𝟓</m:t>
                        </m:r>
                      </m:num>
                      <m:den>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𝟏𝟐</m:t>
                        </m:r>
                      </m:den>
                    </m:f>
                  </m:oMath>
                </a14:m>
                <a:endParaRPr lang="ar-SA" sz="36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16" name="مربع نص 15"/>
              <p:cNvSpPr txBox="1">
                <a:spLocks noRot="1" noChangeAspect="1" noMove="1" noResize="1" noEditPoints="1" noAdjustHandles="1" noChangeArrowheads="1" noChangeShapeType="1" noTextEdit="1"/>
              </p:cNvSpPr>
              <p:nvPr/>
            </p:nvSpPr>
            <p:spPr>
              <a:xfrm>
                <a:off x="3665560" y="3428928"/>
                <a:ext cx="1262093" cy="900824"/>
              </a:xfrm>
              <a:prstGeom prst="rect">
                <a:avLst/>
              </a:prstGeom>
              <a:blipFill rotWithShape="1">
                <a:blip r:embed="rId10"/>
                <a:stretch>
                  <a:fillRect l="-1932" b="-17568"/>
                </a:stretch>
              </a:blipFill>
            </p:spPr>
            <p:txBody>
              <a:bodyPr/>
              <a:lstStyle/>
              <a:p>
                <a:r>
                  <a:rPr lang="ar-EG">
                    <a:noFill/>
                  </a:rPr>
                  <a:t> </a:t>
                </a:r>
              </a:p>
            </p:txBody>
          </p:sp>
        </mc:Fallback>
      </mc:AlternateContent>
      <p:sp>
        <p:nvSpPr>
          <p:cNvPr id="18" name="مربع نص 17"/>
          <p:cNvSpPr txBox="1"/>
          <p:nvPr/>
        </p:nvSpPr>
        <p:spPr>
          <a:xfrm>
            <a:off x="443552" y="3581400"/>
            <a:ext cx="1568784" cy="584200"/>
          </a:xfrm>
          <a:prstGeom prst="rect">
            <a:avLst/>
          </a:prstGeom>
          <a:noFill/>
        </p:spPr>
        <p:txBody>
          <a:bodyPr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16</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890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689" y="4407952"/>
            <a:ext cx="8355807" cy="114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7560" y="2041848"/>
            <a:ext cx="74961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1" name="مربع نص 20"/>
              <p:cNvSpPr txBox="1"/>
              <p:nvPr/>
            </p:nvSpPr>
            <p:spPr>
              <a:xfrm>
                <a:off x="6633139" y="5334000"/>
                <a:ext cx="1262093" cy="810991"/>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2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𝟓𝟑</m:t>
                        </m:r>
                      </m:num>
                      <m:den>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𝟏𝟔𝟓</m:t>
                        </m:r>
                      </m:den>
                    </m:f>
                  </m:oMath>
                </a14:m>
                <a:endParaRPr lang="ar-SA" sz="32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21" name="مربع نص 20"/>
              <p:cNvSpPr txBox="1">
                <a:spLocks noRot="1" noChangeAspect="1" noMove="1" noResize="1" noEditPoints="1" noAdjustHandles="1" noChangeArrowheads="1" noChangeShapeType="1" noTextEdit="1"/>
              </p:cNvSpPr>
              <p:nvPr/>
            </p:nvSpPr>
            <p:spPr>
              <a:xfrm>
                <a:off x="6633139" y="5334000"/>
                <a:ext cx="1262093" cy="810991"/>
              </a:xfrm>
              <a:prstGeom prst="rect">
                <a:avLst/>
              </a:prstGeom>
              <a:blipFill rotWithShape="1">
                <a:blip r:embed="rId13"/>
                <a:stretch>
                  <a:fillRect l="-3865" b="-17293"/>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22" name="مربع نص 21"/>
              <p:cNvSpPr txBox="1"/>
              <p:nvPr/>
            </p:nvSpPr>
            <p:spPr>
              <a:xfrm>
                <a:off x="3081307" y="5334000"/>
                <a:ext cx="1262093" cy="803682"/>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2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𝟏𝟔𝟒</m:t>
                        </m:r>
                      </m:num>
                      <m:den>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𝟑𝟑</m:t>
                        </m:r>
                      </m:den>
                    </m:f>
                  </m:oMath>
                </a14:m>
                <a:endParaRPr lang="ar-SA" sz="32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22" name="مربع نص 21"/>
              <p:cNvSpPr txBox="1">
                <a:spLocks noRot="1" noChangeAspect="1" noMove="1" noResize="1" noEditPoints="1" noAdjustHandles="1" noChangeArrowheads="1" noChangeShapeType="1" noTextEdit="1"/>
              </p:cNvSpPr>
              <p:nvPr/>
            </p:nvSpPr>
            <p:spPr>
              <a:xfrm>
                <a:off x="3081307" y="5334000"/>
                <a:ext cx="1262093" cy="803682"/>
              </a:xfrm>
              <a:prstGeom prst="rect">
                <a:avLst/>
              </a:prstGeom>
              <a:blipFill rotWithShape="1">
                <a:blip r:embed="rId14"/>
                <a:stretch>
                  <a:fillRect l="-3365" b="-17424"/>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23" name="مربع نص 22"/>
              <p:cNvSpPr txBox="1"/>
              <p:nvPr/>
            </p:nvSpPr>
            <p:spPr>
              <a:xfrm>
                <a:off x="1143000" y="5334000"/>
                <a:ext cx="1600200" cy="803682"/>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2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𝟔𝟎𝟏</m:t>
                        </m:r>
                      </m:num>
                      <m:den>
                        <m:r>
                          <a:rPr lang="en-US" sz="32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𝟒𝟗𝟓𝟎</m:t>
                        </m:r>
                      </m:den>
                    </m:f>
                  </m:oMath>
                </a14:m>
                <a:endParaRPr lang="ar-SA" sz="32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23" name="مربع نص 22"/>
              <p:cNvSpPr txBox="1">
                <a:spLocks noRot="1" noChangeAspect="1" noMove="1" noResize="1" noEditPoints="1" noAdjustHandles="1" noChangeArrowheads="1" noChangeShapeType="1" noTextEdit="1"/>
              </p:cNvSpPr>
              <p:nvPr/>
            </p:nvSpPr>
            <p:spPr>
              <a:xfrm>
                <a:off x="1143000" y="5334000"/>
                <a:ext cx="1600200" cy="803682"/>
              </a:xfrm>
              <a:prstGeom prst="rect">
                <a:avLst/>
              </a:prstGeom>
              <a:blipFill rotWithShape="1">
                <a:blip r:embed="rId15"/>
                <a:stretch>
                  <a:fillRect b="-17424"/>
                </a:stretch>
              </a:blipFill>
            </p:spPr>
            <p:txBody>
              <a:bodyPr/>
              <a:lstStyle/>
              <a:p>
                <a:r>
                  <a:rPr lang="ar-EG">
                    <a:noFill/>
                  </a:rPr>
                  <a:t> </a:t>
                </a:r>
              </a:p>
            </p:txBody>
          </p:sp>
        </mc:Fallback>
      </mc:AlternateContent>
    </p:spTree>
    <p:extLst>
      <p:ext uri="{BB962C8B-B14F-4D97-AF65-F5344CB8AC3E}">
        <p14:creationId xmlns:p14="http://schemas.microsoft.com/office/powerpoint/2010/main" val="7617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4">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9091"/>
                                        </p:tgtEl>
                                        <p:attrNameLst>
                                          <p:attrName>style.visibility</p:attrName>
                                        </p:attrNameLst>
                                      </p:cBhvr>
                                      <p:to>
                                        <p:strVal val="visible"/>
                                      </p:to>
                                    </p:set>
                                    <p:animEffect transition="in" filter="fade">
                                      <p:cBhvr>
                                        <p:cTn id="40" dur="500"/>
                                        <p:tgtEl>
                                          <p:spTgt spid="89091"/>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45"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15">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5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16">
                                            <p:txEl>
                                              <p:pRg st="0" end="0"/>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59"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61" dur="80"/>
                                        <p:tgtEl>
                                          <p:spTgt spid="18">
                                            <p:txEl>
                                              <p:pRg st="0" end="0"/>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9092"/>
                                        </p:tgtEl>
                                        <p:attrNameLst>
                                          <p:attrName>style.visibility</p:attrName>
                                        </p:attrNameLst>
                                      </p:cBhvr>
                                      <p:to>
                                        <p:strVal val="visible"/>
                                      </p:to>
                                    </p:set>
                                    <p:animEffect transition="in" filter="fade">
                                      <p:cBhvr>
                                        <p:cTn id="66" dur="500"/>
                                        <p:tgtEl>
                                          <p:spTgt spid="89092"/>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1"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21">
                                            <p:txEl>
                                              <p:pRg st="0" end="0"/>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nodeType="clickEffect">
                                  <p:stCondLst>
                                    <p:cond delay="0"/>
                                  </p:stCondLst>
                                  <p:iterate type="lt">
                                    <p:tmPct val="50000"/>
                                  </p:iterate>
                                  <p:childTnLst>
                                    <p:set>
                                      <p:cBhvr>
                                        <p:cTn id="77"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8"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80" dur="80"/>
                                        <p:tgtEl>
                                          <p:spTgt spid="22">
                                            <p:txEl>
                                              <p:pRg st="0" end="0"/>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nodeType="clickEffect">
                                  <p:stCondLst>
                                    <p:cond delay="0"/>
                                  </p:stCondLst>
                                  <p:iterate type="lt">
                                    <p:tmPct val="50000"/>
                                  </p:iterate>
                                  <p:childTnLst>
                                    <p:set>
                                      <p:cBhvr>
                                        <p:cTn id="84"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85"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87" dur="80"/>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84008"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189" y="3170972"/>
            <a:ext cx="5731623" cy="132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09"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6189" y="1869744"/>
            <a:ext cx="2611622" cy="109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09"/>
                                        </p:tgtEl>
                                        <p:attrNameLst>
                                          <p:attrName>style.visibility</p:attrName>
                                        </p:attrNameLst>
                                      </p:cBhvr>
                                      <p:to>
                                        <p:strVal val="visible"/>
                                      </p:to>
                                    </p:set>
                                    <p:animEffect transition="in" filter="fade">
                                      <p:cBhvr>
                                        <p:cTn id="7" dur="500"/>
                                        <p:tgtEl>
                                          <p:spTgt spid="840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08"/>
                                        </p:tgtEl>
                                        <p:attrNameLst>
                                          <p:attrName>style.visibility</p:attrName>
                                        </p:attrNameLst>
                                      </p:cBhvr>
                                      <p:to>
                                        <p:strVal val="visible"/>
                                      </p:to>
                                    </p:set>
                                    <p:animEffect transition="in" filter="fade">
                                      <p:cBhvr>
                                        <p:cTn id="12" dur="500"/>
                                        <p:tgtEl>
                                          <p:spTgt spid="84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نظرية ذات الحدين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6114713" y="782405"/>
            <a:ext cx="2739853" cy="646331"/>
          </a:xfrm>
          <a:prstGeom prst="rect">
            <a:avLst/>
          </a:prstGeom>
        </p:spPr>
        <p:txBody>
          <a:bodyPr wrap="none">
            <a:spAutoFit/>
          </a:bodyPr>
          <a:lstStyle/>
          <a:p>
            <a:r>
              <a:rPr lang="ar-EG" sz="3600" b="1" dirty="0" smtClean="0">
                <a:solidFill>
                  <a:srgbClr val="FF0000"/>
                </a:solidFill>
                <a:latin typeface="ae_Dimnah" pitchFamily="18" charset="-78"/>
                <a:cs typeface="ae_Dimnah" pitchFamily="18" charset="-78"/>
              </a:rPr>
              <a:t>1- مثلث باسكال.</a:t>
            </a:r>
            <a:endParaRPr lang="ar-EG" sz="3600" dirty="0">
              <a:solidFill>
                <a:srgbClr val="FF0000"/>
              </a:solidFill>
              <a:latin typeface="ae_Dimnah" pitchFamily="18" charset="-78"/>
              <a:cs typeface="ae_Dimnah" pitchFamily="18" charset="-78"/>
            </a:endParaRPr>
          </a:p>
        </p:txBody>
      </p:sp>
      <p:sp>
        <p:nvSpPr>
          <p:cNvPr id="11" name="مستطيل 10"/>
          <p:cNvSpPr/>
          <p:nvPr/>
        </p:nvSpPr>
        <p:spPr>
          <a:xfrm>
            <a:off x="785786" y="1357298"/>
            <a:ext cx="785814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EG" sz="2400" b="1" dirty="0" smtClean="0">
                <a:solidFill>
                  <a:srgbClr val="FF0000"/>
                </a:solidFill>
              </a:rPr>
              <a:t>اكتشف الصينيون في القرن الثالث عشر الميلادي نمطا من الأعداد </a:t>
            </a:r>
            <a:r>
              <a:rPr lang="ar-EG" sz="2400" b="1" dirty="0" err="1" smtClean="0">
                <a:solidFill>
                  <a:srgbClr val="FF0000"/>
                </a:solidFill>
              </a:rPr>
              <a:t>ُ</a:t>
            </a:r>
            <a:r>
              <a:rPr lang="ar-EG" sz="2400" b="1" dirty="0" smtClean="0">
                <a:solidFill>
                  <a:srgbClr val="FF0000"/>
                </a:solidFill>
              </a:rPr>
              <a:t> سمِّي لاحقا مثلث باسكال. ويمكن استعماله لإيجاد معاملات مفكوك المقدار</a:t>
            </a:r>
            <a:endParaRPr lang="ar-EG" sz="2000" b="1" dirty="0">
              <a:solidFill>
                <a:srgbClr val="FF0000"/>
              </a:solidFill>
            </a:endParaRPr>
          </a:p>
        </p:txBody>
      </p:sp>
      <p:graphicFrame>
        <p:nvGraphicFramePr>
          <p:cNvPr id="12" name="كائن 11"/>
          <p:cNvGraphicFramePr>
            <a:graphicFrameLocks noChangeAspect="1"/>
          </p:cNvGraphicFramePr>
          <p:nvPr/>
        </p:nvGraphicFramePr>
        <p:xfrm>
          <a:off x="1500166" y="1652576"/>
          <a:ext cx="1084268" cy="561978"/>
        </p:xfrm>
        <a:graphic>
          <a:graphicData uri="http://schemas.openxmlformats.org/presentationml/2006/ole">
            <mc:AlternateContent xmlns:mc="http://schemas.openxmlformats.org/markup-compatibility/2006">
              <mc:Choice xmlns:v="urn:schemas-microsoft-com:vml" Requires="v">
                <p:oleObj spid="_x0000_s91142" name="Equation" r:id="rId9" imgW="596880" imgH="266400" progId="Equation.3">
                  <p:embed/>
                </p:oleObj>
              </mc:Choice>
              <mc:Fallback>
                <p:oleObj name="Equation" r:id="rId9" imgW="596880" imgH="266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166" y="1652576"/>
                        <a:ext cx="1084268" cy="561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3971" name="Picture 3"/>
          <p:cNvPicPr>
            <a:picLocks noChangeAspect="1" noChangeArrowheads="1"/>
          </p:cNvPicPr>
          <p:nvPr/>
        </p:nvPicPr>
        <p:blipFill>
          <a:blip r:embed="rId11" cstate="print">
            <a:clrChange>
              <a:clrFrom>
                <a:srgbClr val="FFFFFF"/>
              </a:clrFrom>
              <a:clrTo>
                <a:srgbClr val="FFFFFF">
                  <a:alpha val="0"/>
                </a:srgbClr>
              </a:clrTo>
            </a:clrChange>
            <a:lum bright="-30000" contrast="10000"/>
          </a:blip>
          <a:srcRect/>
          <a:stretch>
            <a:fillRect/>
          </a:stretch>
        </p:blipFill>
        <p:spPr bwMode="auto">
          <a:xfrm>
            <a:off x="857224" y="2285992"/>
            <a:ext cx="7732137" cy="2643206"/>
          </a:xfrm>
          <a:prstGeom prst="rect">
            <a:avLst/>
          </a:prstGeom>
          <a:noFill/>
          <a:ln w="9525">
            <a:noFill/>
            <a:miter lim="800000"/>
            <a:headEnd/>
            <a:tailEnd/>
          </a:ln>
          <a:effectLst/>
        </p:spPr>
      </p:pic>
      <p:pic>
        <p:nvPicPr>
          <p:cNvPr id="83972" name="Picture 4"/>
          <p:cNvPicPr>
            <a:picLocks noChangeAspect="1" noChangeArrowheads="1"/>
          </p:cNvPicPr>
          <p:nvPr/>
        </p:nvPicPr>
        <p:blipFill>
          <a:blip r:embed="rId12" cstate="print">
            <a:clrChange>
              <a:clrFrom>
                <a:srgbClr val="FFFFFF"/>
              </a:clrFrom>
              <a:clrTo>
                <a:srgbClr val="FFFFFF">
                  <a:alpha val="0"/>
                </a:srgbClr>
              </a:clrTo>
            </a:clrChange>
            <a:lum bright="-30000" contrast="10000"/>
          </a:blip>
          <a:srcRect/>
          <a:stretch>
            <a:fillRect/>
          </a:stretch>
        </p:blipFill>
        <p:spPr bwMode="auto">
          <a:xfrm>
            <a:off x="1214414" y="5143512"/>
            <a:ext cx="6481781" cy="932862"/>
          </a:xfrm>
          <a:prstGeom prst="rect">
            <a:avLst/>
          </a:prstGeom>
          <a:noFill/>
          <a:ln w="9525">
            <a:noFill/>
            <a:miter lim="800000"/>
            <a:headEnd/>
            <a:tailEnd/>
          </a:ln>
          <a:effectLst/>
        </p:spPr>
      </p:pic>
    </p:spTree>
    <p:extLst>
      <p:ext uri="{BB962C8B-B14F-4D97-AF65-F5344CB8AC3E}">
        <p14:creationId xmlns:p14="http://schemas.microsoft.com/office/powerpoint/2010/main" val="41616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3971"/>
                                        </p:tgtEl>
                                        <p:attrNameLst>
                                          <p:attrName>style.visibility</p:attrName>
                                        </p:attrNameLst>
                                      </p:cBhvr>
                                      <p:to>
                                        <p:strVal val="visible"/>
                                      </p:to>
                                    </p:set>
                                    <p:anim to="" calcmode="lin" valueType="num">
                                      <p:cBhvr>
                                        <p:cTn id="24" dur="1" fill="hold"/>
                                        <p:tgtEl>
                                          <p:spTgt spid="83971"/>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3972"/>
                                        </p:tgtEl>
                                        <p:attrNameLst>
                                          <p:attrName>style.visibility</p:attrName>
                                        </p:attrNameLst>
                                      </p:cBhvr>
                                      <p:to>
                                        <p:strVal val="visible"/>
                                      </p:to>
                                    </p:set>
                                    <p:anim to="" calcmode="lin" valueType="num">
                                      <p:cBhvr>
                                        <p:cTn id="29" dur="1" fill="hold"/>
                                        <p:tgtEl>
                                          <p:spTgt spid="839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32" y="142852"/>
            <a:ext cx="1144885" cy="954071"/>
          </a:xfrm>
          <a:prstGeom prst="rect">
            <a:avLst/>
          </a:prstGeom>
          <a:noFill/>
          <a:ln w="9525">
            <a:noFill/>
            <a:miter lim="800000"/>
            <a:headEnd/>
            <a:tailEnd/>
          </a:ln>
        </p:spPr>
      </p:pic>
      <p:sp>
        <p:nvSpPr>
          <p:cNvPr id="10" name="مستطيل 9"/>
          <p:cNvSpPr/>
          <p:nvPr/>
        </p:nvSpPr>
        <p:spPr>
          <a:xfrm>
            <a:off x="1214414" y="714356"/>
            <a:ext cx="7715304"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ar-EG" sz="2000" b="1" dirty="0" smtClean="0">
                <a:solidFill>
                  <a:srgbClr val="FF0000"/>
                </a:solidFill>
              </a:rPr>
              <a:t>أوجد احتمال اختيار 6 مختصين من المنطقة الأولى، واثنين من المنطقة الثانية وذلك بإيجاد مفكوك  </a:t>
            </a:r>
            <a:r>
              <a:rPr lang="en-US" sz="2000" b="1" dirty="0" smtClean="0">
                <a:solidFill>
                  <a:srgbClr val="FF0000"/>
                </a:solidFill>
              </a:rPr>
              <a:t>(</a:t>
            </a:r>
            <a:r>
              <a:rPr lang="en-US" sz="2000" b="1" i="1" dirty="0" smtClean="0">
                <a:solidFill>
                  <a:srgbClr val="FF0000"/>
                </a:solidFill>
              </a:rPr>
              <a:t>a + b)8</a:t>
            </a:r>
          </a:p>
          <a:p>
            <a:r>
              <a:rPr lang="ar-EG" sz="2000" b="1" dirty="0" smtClean="0">
                <a:solidFill>
                  <a:srgbClr val="FF0000"/>
                </a:solidFill>
              </a:rPr>
              <a:t>اكتب ثلاثة صفوف إضافية، مستعملا النمط أعلاه.</a:t>
            </a:r>
            <a:endParaRPr lang="ar-EG" sz="2000" b="1" dirty="0">
              <a:solidFill>
                <a:srgbClr val="FF0000"/>
              </a:solidFill>
            </a:endParaRPr>
          </a:p>
        </p:txBody>
      </p:sp>
      <p:pic>
        <p:nvPicPr>
          <p:cNvPr id="84994"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500034" y="1857363"/>
            <a:ext cx="8429685" cy="2286017"/>
          </a:xfrm>
          <a:prstGeom prst="rect">
            <a:avLst/>
          </a:prstGeom>
          <a:noFill/>
          <a:ln w="9525">
            <a:noFill/>
            <a:miter lim="800000"/>
            <a:headEnd/>
            <a:tailEnd/>
          </a:ln>
          <a:effectLst/>
        </p:spPr>
      </p:pic>
      <p:sp>
        <p:nvSpPr>
          <p:cNvPr id="11" name="مستطيل 10"/>
          <p:cNvSpPr/>
          <p:nvPr/>
        </p:nvSpPr>
        <p:spPr>
          <a:xfrm>
            <a:off x="428596" y="4500570"/>
            <a:ext cx="8429684" cy="1323439"/>
          </a:xfrm>
          <a:prstGeom prst="rect">
            <a:avLst/>
          </a:prstGeom>
        </p:spPr>
        <p:txBody>
          <a:bodyPr wrap="square">
            <a:spAutoFit/>
          </a:bodyPr>
          <a:lstStyle/>
          <a:p>
            <a:r>
              <a:rPr lang="ar-EG" sz="2000" b="1" dirty="0" smtClean="0">
                <a:solidFill>
                  <a:srgbClr val="FF0000"/>
                </a:solidFill>
              </a:rPr>
              <a:t>بجمع قيم معاملات كثيرة الحدود، نجد أنه يوجد 256 توفيقا من مختصين المنطقتين يمكن استئجارهم.</a:t>
            </a:r>
          </a:p>
          <a:p>
            <a:r>
              <a:rPr lang="ar-EG" sz="2000" b="1" dirty="0" smtClean="0">
                <a:solidFill>
                  <a:srgbClr val="FF0000"/>
                </a:solidFill>
              </a:rPr>
              <a:t>ويمثل العدد 28 في المقدار:            </a:t>
            </a:r>
            <a:r>
              <a:rPr lang="ar-EG" sz="2000" b="1" i="1" dirty="0" smtClean="0">
                <a:solidFill>
                  <a:srgbClr val="FF0000"/>
                </a:solidFill>
              </a:rPr>
              <a:t>عدد التوفيقات التي فيها 6 مختصين من المنطقة الأولى واثنين من </a:t>
            </a:r>
            <a:r>
              <a:rPr lang="ar-EG" sz="2000" b="1" dirty="0" smtClean="0">
                <a:solidFill>
                  <a:srgbClr val="FF0000"/>
                </a:solidFill>
              </a:rPr>
              <a:t>المنطقة الثانية، لذلك فإن احتمال استئجار 6 مختصين من المنطقة الأولى، واثنين من المنطقة الثانية أو           % 11 تقريبا.</a:t>
            </a:r>
            <a:endParaRPr lang="ar-EG" sz="2000" b="1" dirty="0">
              <a:solidFill>
                <a:srgbClr val="FF0000"/>
              </a:solidFill>
            </a:endParaRPr>
          </a:p>
        </p:txBody>
      </p:sp>
      <p:pic>
        <p:nvPicPr>
          <p:cNvPr id="84995"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5786446" y="4786322"/>
            <a:ext cx="771527" cy="423583"/>
          </a:xfrm>
          <a:prstGeom prst="rect">
            <a:avLst/>
          </a:prstGeom>
          <a:noFill/>
          <a:ln w="9525">
            <a:noFill/>
            <a:miter lim="800000"/>
            <a:headEnd/>
            <a:tailEnd/>
          </a:ln>
          <a:effectLst/>
        </p:spPr>
      </p:pic>
      <p:pic>
        <p:nvPicPr>
          <p:cNvPr id="84996" name="Picture 4"/>
          <p:cNvPicPr>
            <a:picLocks noChangeAspect="1" noChangeArrowheads="1"/>
          </p:cNvPicPr>
          <p:nvPr/>
        </p:nvPicPr>
        <p:blipFill>
          <a:blip r:embed="rId10" cstate="print">
            <a:clrChange>
              <a:clrFrom>
                <a:srgbClr val="FFFFFF"/>
              </a:clrFrom>
              <a:clrTo>
                <a:srgbClr val="FFFFFF">
                  <a:alpha val="0"/>
                </a:srgbClr>
              </a:clrTo>
            </a:clrChange>
            <a:lum bright="-30000" contrast="10000"/>
          </a:blip>
          <a:srcRect/>
          <a:stretch>
            <a:fillRect/>
          </a:stretch>
        </p:blipFill>
        <p:spPr bwMode="auto">
          <a:xfrm>
            <a:off x="7358082" y="5367354"/>
            <a:ext cx="571502" cy="7048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4994"/>
                                        </p:tgtEl>
                                        <p:attrNameLst>
                                          <p:attrName>style.visibility</p:attrName>
                                        </p:attrNameLst>
                                      </p:cBhvr>
                                      <p:to>
                                        <p:strVal val="visible"/>
                                      </p:to>
                                    </p:set>
                                    <p:animEffect transition="in" filter="strips(downLeft)">
                                      <p:cBhvr>
                                        <p:cTn id="12" dur="500"/>
                                        <p:tgtEl>
                                          <p:spTgt spid="8499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4996"/>
                                        </p:tgtEl>
                                        <p:attrNameLst>
                                          <p:attrName>style.visibility</p:attrName>
                                        </p:attrNameLst>
                                      </p:cBhvr>
                                      <p:to>
                                        <p:strVal val="visible"/>
                                      </p:to>
                                    </p:set>
                                    <p:animEffect transition="in" filter="strips(downLeft)">
                                      <p:cBhvr>
                                        <p:cTn id="22"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نظرية ذات الحدين</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357290" y="714356"/>
            <a:ext cx="7572412" cy="1077218"/>
          </a:xfrm>
          <a:prstGeom prst="rect">
            <a:avLst/>
          </a:prstGeom>
        </p:spPr>
        <p:txBody>
          <a:bodyPr wrap="square">
            <a:spAutoFit/>
          </a:bodyPr>
          <a:lstStyle/>
          <a:p>
            <a:r>
              <a:rPr lang="ar-EG" sz="3200" b="1" dirty="0" smtClean="0">
                <a:solidFill>
                  <a:srgbClr val="FF0000"/>
                </a:solidFill>
              </a:rPr>
              <a:t>يمكن استعمال نظرية ذات الحدين؛ لإيجاد مفكوك ذات الحدين بدلا من استعمال مثلث باسكال  تذكر أن </a:t>
            </a:r>
            <a:endParaRPr lang="ar-EG" sz="3200" b="1" dirty="0">
              <a:solidFill>
                <a:srgbClr val="FF0000"/>
              </a:solidFill>
            </a:endParaRPr>
          </a:p>
        </p:txBody>
      </p:sp>
      <p:graphicFrame>
        <p:nvGraphicFramePr>
          <p:cNvPr id="11" name="كائن 10"/>
          <p:cNvGraphicFramePr>
            <a:graphicFrameLocks noChangeAspect="1"/>
          </p:cNvGraphicFramePr>
          <p:nvPr/>
        </p:nvGraphicFramePr>
        <p:xfrm>
          <a:off x="485752" y="1071546"/>
          <a:ext cx="2300298" cy="766766"/>
        </p:xfrm>
        <a:graphic>
          <a:graphicData uri="http://schemas.openxmlformats.org/presentationml/2006/ole">
            <mc:AlternateContent xmlns:mc="http://schemas.openxmlformats.org/markup-compatibility/2006">
              <mc:Choice xmlns:v="urn:schemas-microsoft-com:vml" Requires="v">
                <p:oleObj spid="_x0000_s86060" name="Equation" r:id="rId9" imgW="799920" imgH="266400" progId="Equation.3">
                  <p:embed/>
                </p:oleObj>
              </mc:Choice>
              <mc:Fallback>
                <p:oleObj name="Equation" r:id="rId9" imgW="799920" imgH="2664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52" y="1071546"/>
                        <a:ext cx="2300298" cy="766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6020" name="Picture 4"/>
          <p:cNvPicPr>
            <a:picLocks noChangeAspect="1" noChangeArrowheads="1"/>
          </p:cNvPicPr>
          <p:nvPr/>
        </p:nvPicPr>
        <p:blipFill>
          <a:blip r:embed="rId11" cstate="print"/>
          <a:srcRect l="1161" t="3947" r="2476" b="5262"/>
          <a:stretch>
            <a:fillRect/>
          </a:stretch>
        </p:blipFill>
        <p:spPr bwMode="auto">
          <a:xfrm>
            <a:off x="857224" y="2088892"/>
            <a:ext cx="7929618" cy="2197364"/>
          </a:xfrm>
          <a:prstGeom prst="rect">
            <a:avLst/>
          </a:prstGeom>
          <a:noFill/>
          <a:ln w="9525">
            <a:noFill/>
            <a:miter lim="800000"/>
            <a:headEnd/>
            <a:tailEnd/>
          </a:ln>
          <a:effectLst/>
        </p:spPr>
      </p:pic>
      <p:sp>
        <p:nvSpPr>
          <p:cNvPr id="12" name="مستطيل 11"/>
          <p:cNvSpPr/>
          <p:nvPr/>
        </p:nvSpPr>
        <p:spPr>
          <a:xfrm>
            <a:off x="857256" y="4689471"/>
            <a:ext cx="792958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ar-EG" sz="2800" b="1" dirty="0" smtClean="0">
                <a:solidFill>
                  <a:srgbClr val="FF0000"/>
                </a:solidFill>
              </a:rPr>
              <a:t>عند استعمال النظرية استبدل </a:t>
            </a:r>
            <a:r>
              <a:rPr lang="en-US" sz="2800" b="1" dirty="0" smtClean="0">
                <a:solidFill>
                  <a:srgbClr val="FF0000"/>
                </a:solidFill>
              </a:rPr>
              <a:t>n </a:t>
            </a:r>
            <a:r>
              <a:rPr lang="ar-EG" sz="2800" b="1" dirty="0" smtClean="0">
                <a:solidFill>
                  <a:srgbClr val="FF0000"/>
                </a:solidFill>
              </a:rPr>
              <a:t> بقيمة الأُس. ولاحظ كيف ستتبع الحدود النمط نفسه في مثلث باسكال، وكيف تتماثل المعاملات.</a:t>
            </a:r>
            <a:endParaRPr lang="ar-EG"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 to="" calcmode="lin" valueType="num">
                                      <p:cBhvr>
                                        <p:cTn id="17" dur="1" fill="hold"/>
                                        <p:tgtEl>
                                          <p:spTgt spid="8602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5641008" y="857232"/>
            <a:ext cx="3109569"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ar-EG" sz="2800" b="1" dirty="0" smtClean="0">
                <a:solidFill>
                  <a:srgbClr val="FF0000"/>
                </a:solidFill>
              </a:rPr>
              <a:t>أوجد مفكوك . </a:t>
            </a:r>
            <a:r>
              <a:rPr lang="en-US" sz="2800" b="1" dirty="0" smtClean="0">
                <a:solidFill>
                  <a:srgbClr val="FF0000"/>
                </a:solidFill>
              </a:rPr>
              <a:t>(a + b)</a:t>
            </a:r>
            <a:r>
              <a:rPr lang="en-US" sz="2800" b="1" baseline="30000" dirty="0" smtClean="0">
                <a:solidFill>
                  <a:srgbClr val="FF0000"/>
                </a:solidFill>
              </a:rPr>
              <a:t>7</a:t>
            </a:r>
            <a:endParaRPr lang="ar-EG" sz="2800" baseline="30000" dirty="0">
              <a:solidFill>
                <a:srgbClr val="FF0000"/>
              </a:solidFill>
            </a:endParaRPr>
          </a:p>
        </p:txBody>
      </p:sp>
      <p:sp>
        <p:nvSpPr>
          <p:cNvPr id="11" name="مستطيل 10"/>
          <p:cNvSpPr/>
          <p:nvPr/>
        </p:nvSpPr>
        <p:spPr>
          <a:xfrm>
            <a:off x="3357554" y="1383557"/>
            <a:ext cx="457201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2400" b="1" dirty="0" smtClean="0">
                <a:solidFill>
                  <a:srgbClr val="FF0000"/>
                </a:solidFill>
              </a:rPr>
              <a:t>الطريقة الأولى باستخدام نظرية التوافيق </a:t>
            </a:r>
          </a:p>
          <a:p>
            <a:r>
              <a:rPr lang="ar-EG" sz="2400" b="1" dirty="0" smtClean="0">
                <a:solidFill>
                  <a:srgbClr val="FF0000"/>
                </a:solidFill>
              </a:rPr>
              <a:t>استبدل </a:t>
            </a:r>
            <a:r>
              <a:rPr lang="en-US" sz="2400" b="1" dirty="0" smtClean="0">
                <a:solidFill>
                  <a:srgbClr val="FF0000"/>
                </a:solidFill>
              </a:rPr>
              <a:t>7</a:t>
            </a:r>
            <a:r>
              <a:rPr lang="ar-EG" sz="2400" b="1" dirty="0" smtClean="0">
                <a:solidFill>
                  <a:srgbClr val="FF0000"/>
                </a:solidFill>
              </a:rPr>
              <a:t> </a:t>
            </a:r>
            <a:r>
              <a:rPr lang="ar-EG" sz="2400" b="1" dirty="0" smtClean="0">
                <a:solidFill>
                  <a:srgbClr val="FF0000"/>
                </a:solidFill>
              </a:rPr>
              <a:t>مكان </a:t>
            </a:r>
            <a:r>
              <a:rPr lang="en-US" sz="2400" b="1" dirty="0" smtClean="0">
                <a:solidFill>
                  <a:srgbClr val="FF0000"/>
                </a:solidFill>
              </a:rPr>
              <a:t> n </a:t>
            </a:r>
            <a:r>
              <a:rPr lang="ar-EG" sz="2400" b="1" dirty="0" smtClean="0">
                <a:solidFill>
                  <a:srgbClr val="FF0000"/>
                </a:solidFill>
              </a:rPr>
              <a:t>في نظرية ذات الحدين .</a:t>
            </a:r>
            <a:endParaRPr lang="ar-EG" sz="2400" b="1" dirty="0">
              <a:solidFill>
                <a:srgbClr val="FF0000"/>
              </a:solidFill>
            </a:endParaRPr>
          </a:p>
        </p:txBody>
      </p:sp>
      <p:sp>
        <p:nvSpPr>
          <p:cNvPr id="12" name="مربع نص 11"/>
          <p:cNvSpPr txBox="1"/>
          <p:nvPr/>
        </p:nvSpPr>
        <p:spPr>
          <a:xfrm>
            <a:off x="7981785" y="1571612"/>
            <a:ext cx="704039" cy="523220"/>
          </a:xfrm>
          <a:prstGeom prst="rect">
            <a:avLst/>
          </a:prstGeom>
          <a:noFill/>
        </p:spPr>
        <p:txBody>
          <a:bodyPr wrap="none" rtlCol="1">
            <a:spAutoFit/>
          </a:bodyPr>
          <a:lstStyle/>
          <a:p>
            <a:r>
              <a:rPr lang="ar-EG" sz="2800" b="1" dirty="0" smtClean="0">
                <a:solidFill>
                  <a:srgbClr val="0066FF"/>
                </a:solidFill>
              </a:rPr>
              <a:t>الحل</a:t>
            </a:r>
            <a:endParaRPr lang="ar-EG" sz="2800" b="1" dirty="0">
              <a:solidFill>
                <a:srgbClr val="0066FF"/>
              </a:solidFill>
            </a:endParaRPr>
          </a:p>
        </p:txBody>
      </p:sp>
      <p:pic>
        <p:nvPicPr>
          <p:cNvPr id="90114" name="Picture 2"/>
          <p:cNvPicPr>
            <a:picLocks noChangeAspect="1" noChangeArrowheads="1"/>
          </p:cNvPicPr>
          <p:nvPr/>
        </p:nvPicPr>
        <p:blipFill>
          <a:blip r:embed="rId8" cstate="print">
            <a:clrChange>
              <a:clrFrom>
                <a:srgbClr val="FFFFFF"/>
              </a:clrFrom>
              <a:clrTo>
                <a:srgbClr val="FFFFFF">
                  <a:alpha val="0"/>
                </a:srgbClr>
              </a:clrTo>
            </a:clrChange>
            <a:lum bright="-30000" contrast="20000"/>
          </a:blip>
          <a:srcRect/>
          <a:stretch>
            <a:fillRect/>
          </a:stretch>
        </p:blipFill>
        <p:spPr bwMode="auto">
          <a:xfrm>
            <a:off x="357158" y="2283406"/>
            <a:ext cx="8520131" cy="1574222"/>
          </a:xfrm>
          <a:prstGeom prst="rect">
            <a:avLst/>
          </a:prstGeom>
          <a:noFill/>
          <a:ln w="9525">
            <a:noFill/>
            <a:miter lim="800000"/>
            <a:headEnd/>
            <a:tailEnd/>
          </a:ln>
          <a:effectLst/>
        </p:spPr>
      </p:pic>
      <p:sp>
        <p:nvSpPr>
          <p:cNvPr id="14" name="مستطيل 13"/>
          <p:cNvSpPr/>
          <p:nvPr/>
        </p:nvSpPr>
        <p:spPr>
          <a:xfrm>
            <a:off x="714348" y="4286256"/>
            <a:ext cx="8143932" cy="830997"/>
          </a:xfrm>
          <a:prstGeom prst="rect">
            <a:avLst/>
          </a:prstGeom>
        </p:spPr>
        <p:txBody>
          <a:bodyPr wrap="square">
            <a:spAutoFit/>
          </a:bodyPr>
          <a:lstStyle/>
          <a:p>
            <a:r>
              <a:rPr lang="ar-EG" sz="2400" b="1" dirty="0" smtClean="0">
                <a:solidFill>
                  <a:schemeClr val="bg1"/>
                </a:solidFill>
              </a:rPr>
              <a:t>استعمل نظرية ذات الحدين لإيجاد القوى ، وبدلا من إيجاد المعاملات باستعمال التوافيق، استعمل الصف السابع من مثلث باسكال.</a:t>
            </a:r>
            <a:endParaRPr lang="ar-EG" sz="2400" b="1" dirty="0">
              <a:solidFill>
                <a:schemeClr val="bg1"/>
              </a:solidFill>
            </a:endParaRPr>
          </a:p>
        </p:txBody>
      </p:sp>
      <p:sp>
        <p:nvSpPr>
          <p:cNvPr id="15" name="مستطيل 14"/>
          <p:cNvSpPr/>
          <p:nvPr/>
        </p:nvSpPr>
        <p:spPr>
          <a:xfrm>
            <a:off x="3357554" y="3824591"/>
            <a:ext cx="461216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EG" sz="2400" b="1" dirty="0" smtClean="0">
                <a:solidFill>
                  <a:schemeClr val="bg1"/>
                </a:solidFill>
              </a:rPr>
              <a:t>الطريقة الثانية  باستعمال نظرية ذات الحدين </a:t>
            </a:r>
          </a:p>
        </p:txBody>
      </p:sp>
      <p:pic>
        <p:nvPicPr>
          <p:cNvPr id="90115" name="Picture 3"/>
          <p:cNvPicPr>
            <a:picLocks noChangeAspect="1" noChangeArrowheads="1"/>
          </p:cNvPicPr>
          <p:nvPr/>
        </p:nvPicPr>
        <p:blipFill>
          <a:blip r:embed="rId9" cstate="print">
            <a:clrChange>
              <a:clrFrom>
                <a:srgbClr val="FFFFFF"/>
              </a:clrFrom>
              <a:clrTo>
                <a:srgbClr val="FFFFFF">
                  <a:alpha val="0"/>
                </a:srgbClr>
              </a:clrTo>
            </a:clrChange>
            <a:lum bright="-30000" contrast="20000"/>
          </a:blip>
          <a:srcRect/>
          <a:stretch>
            <a:fillRect/>
          </a:stretch>
        </p:blipFill>
        <p:spPr bwMode="auto">
          <a:xfrm>
            <a:off x="2071705" y="5000636"/>
            <a:ext cx="6500823" cy="12163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0114"/>
                                        </p:tgtEl>
                                        <p:attrNameLst>
                                          <p:attrName>style.visibility</p:attrName>
                                        </p:attrNameLst>
                                      </p:cBhvr>
                                      <p:to>
                                        <p:strVal val="visible"/>
                                      </p:to>
                                    </p:set>
                                    <p:anim to="" calcmode="lin" valueType="num">
                                      <p:cBhvr>
                                        <p:cTn id="29" dur="1" fill="hold"/>
                                        <p:tgtEl>
                                          <p:spTgt spid="9011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to="" calcmode="lin" valueType="num">
                                      <p:cBhvr>
                                        <p:cTn id="34" dur="1" fill="hold"/>
                                        <p:tgtEl>
                                          <p:spTgt spid="15"/>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1" fill="hold"/>
                                        <p:tgtEl>
                                          <p:spTgt spid="14"/>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90115"/>
                                        </p:tgtEl>
                                        <p:attrNameLst>
                                          <p:attrName>style.visibility</p:attrName>
                                        </p:attrNameLst>
                                      </p:cBhvr>
                                      <p:to>
                                        <p:strVal val="visible"/>
                                      </p:to>
                                    </p:set>
                                    <p:anim to="" calcmode="lin" valueType="num">
                                      <p:cBhvr>
                                        <p:cTn id="44" dur="1" fill="hold"/>
                                        <p:tgtEl>
                                          <p:spTgt spid="901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تمثيل المتتابعة الحسابية بيانياً</a:t>
            </a: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1" name="مستطيل 10"/>
          <p:cNvSpPr/>
          <p:nvPr/>
        </p:nvSpPr>
        <p:spPr>
          <a:xfrm>
            <a:off x="357158" y="739202"/>
            <a:ext cx="8572560" cy="2677656"/>
          </a:xfrm>
          <a:prstGeom prst="rect">
            <a:avLst/>
          </a:prstGeom>
          <a:solidFill>
            <a:schemeClr val="accent2"/>
          </a:solidFill>
          <a:ln>
            <a:solidFill>
              <a:schemeClr val="accent1"/>
            </a:solidFill>
          </a:ln>
        </p:spPr>
        <p:txBody>
          <a:bodyPr wrap="square">
            <a:spAutoFit/>
          </a:bodyPr>
          <a:lstStyle/>
          <a:p>
            <a:r>
              <a:rPr lang="ar-EG" sz="2400" b="1" dirty="0" smtClean="0">
                <a:solidFill>
                  <a:srgbClr val="000000"/>
                </a:solidFill>
              </a:rPr>
              <a:t>في المتتابعة الحسابية:</a:t>
            </a:r>
            <a:r>
              <a:rPr lang="en-US" sz="2400" b="1" dirty="0" smtClean="0">
                <a:solidFill>
                  <a:srgbClr val="000000"/>
                </a:solidFill>
              </a:rPr>
              <a:t>18, 14 , 10 , ……………….</a:t>
            </a:r>
            <a:endParaRPr lang="ar-EG" sz="2400" b="1" dirty="0" smtClean="0">
              <a:solidFill>
                <a:srgbClr val="000000"/>
              </a:solidFill>
            </a:endParaRPr>
          </a:p>
          <a:p>
            <a:r>
              <a:rPr lang="en-US" sz="2400" b="1" dirty="0" smtClean="0">
                <a:solidFill>
                  <a:srgbClr val="000000"/>
                </a:solidFill>
              </a:rPr>
              <a:t>a) </a:t>
            </a:r>
            <a:r>
              <a:rPr lang="ar-EG" sz="2400" b="1" dirty="0" smtClean="0">
                <a:solidFill>
                  <a:srgbClr val="000000"/>
                </a:solidFill>
              </a:rPr>
              <a:t>أوجد الحدود الأربعة التالية في هذه المتتابعة.</a:t>
            </a:r>
          </a:p>
          <a:p>
            <a:r>
              <a:rPr lang="ar-EG" sz="2400" b="1" dirty="0" smtClean="0">
                <a:solidFill>
                  <a:srgbClr val="000000"/>
                </a:solidFill>
              </a:rPr>
              <a:t></a:t>
            </a:r>
            <a:r>
              <a:rPr lang="ar-EG" sz="2400" b="1" dirty="0" smtClean="0">
                <a:solidFill>
                  <a:srgbClr val="FFFF00"/>
                </a:solidFill>
              </a:rPr>
              <a:t>الخطوة الأولى </a:t>
            </a:r>
            <a:r>
              <a:rPr lang="ar-EG" sz="2400" b="1" dirty="0" smtClean="0">
                <a:solidFill>
                  <a:srgbClr val="000000"/>
                </a:solidFill>
              </a:rPr>
              <a:t>:- لحساب أساس المتتابعة اطرح أي حد من حدود المتتابعة من الحد اللاحق له مباشرة. فأساس المتتابعة المعطاة هو 4- = 14 - 10 . و </a:t>
            </a:r>
            <a:r>
              <a:rPr lang="ar-EG" sz="2400" b="1" dirty="0" err="1" smtClean="0">
                <a:solidFill>
                  <a:srgbClr val="000000"/>
                </a:solidFill>
              </a:rPr>
              <a:t>ُ</a:t>
            </a:r>
            <a:r>
              <a:rPr lang="ar-EG" sz="2400" b="1" dirty="0" smtClean="0">
                <a:solidFill>
                  <a:srgbClr val="000000"/>
                </a:solidFill>
              </a:rPr>
              <a:t> يم </a:t>
            </a:r>
            <a:r>
              <a:rPr lang="ar-EG" sz="2400" b="1" dirty="0" err="1" smtClean="0">
                <a:solidFill>
                  <a:srgbClr val="000000"/>
                </a:solidFill>
              </a:rPr>
              <a:t>ّ</a:t>
            </a:r>
            <a:r>
              <a:rPr lang="ar-EG" sz="2400" b="1" dirty="0" smtClean="0">
                <a:solidFill>
                  <a:srgbClr val="000000"/>
                </a:solidFill>
              </a:rPr>
              <a:t> ثل هذا العدد الفرق المشترك بين حدود المتتابعة.</a:t>
            </a:r>
          </a:p>
          <a:p>
            <a:r>
              <a:rPr lang="ar-EG" sz="2400" b="1" dirty="0" smtClean="0">
                <a:solidFill>
                  <a:srgbClr val="FFFF00"/>
                </a:solidFill>
              </a:rPr>
              <a:t>الخطوة الثانية </a:t>
            </a:r>
            <a:r>
              <a:rPr lang="ar-EG" sz="2400" b="1" dirty="0" smtClean="0">
                <a:solidFill>
                  <a:srgbClr val="000000"/>
                </a:solidFill>
              </a:rPr>
              <a:t>:-  لإيجاد الحد التالي. أضف 4- للحد الأخير المعطى.</a:t>
            </a:r>
          </a:p>
          <a:p>
            <a:r>
              <a:rPr lang="ar-EG" sz="2400" b="1" dirty="0" smtClean="0">
                <a:solidFill>
                  <a:srgbClr val="000000"/>
                </a:solidFill>
              </a:rPr>
              <a:t> وهكذا أضف 4- لكل حد من الحدود التالية.</a:t>
            </a:r>
            <a:endParaRPr lang="ar-EG" sz="2400" b="1" dirty="0">
              <a:solidFill>
                <a:srgbClr val="000000"/>
              </a:solidFill>
            </a:endParaRPr>
          </a:p>
        </p:txBody>
      </p:sp>
      <p:sp>
        <p:nvSpPr>
          <p:cNvPr id="12" name="مستطيل 11"/>
          <p:cNvSpPr/>
          <p:nvPr/>
        </p:nvSpPr>
        <p:spPr>
          <a:xfrm>
            <a:off x="357158" y="3528956"/>
            <a:ext cx="5449066"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ar-EG" sz="2000" b="1" dirty="0" smtClean="0">
                <a:solidFill>
                  <a:schemeClr val="bg1"/>
                </a:solidFill>
              </a:rPr>
              <a:t>إذن، الحدود الأربعة التالية للمتتابعة هي: </a:t>
            </a:r>
            <a:r>
              <a:rPr lang="en-US" sz="2000" b="1" dirty="0" smtClean="0">
                <a:solidFill>
                  <a:schemeClr val="bg1"/>
                </a:solidFill>
              </a:rPr>
              <a:t>6</a:t>
            </a:r>
            <a:r>
              <a:rPr lang="ar-EG" sz="2000" b="1" dirty="0" smtClean="0">
                <a:solidFill>
                  <a:schemeClr val="bg1"/>
                </a:solidFill>
              </a:rPr>
              <a:t>- , </a:t>
            </a:r>
            <a:r>
              <a:rPr lang="en-US" sz="2000" b="1" dirty="0" smtClean="0">
                <a:solidFill>
                  <a:schemeClr val="bg1"/>
                </a:solidFill>
              </a:rPr>
              <a:t>2 </a:t>
            </a:r>
            <a:r>
              <a:rPr lang="ar-EG" sz="2000" b="1" dirty="0" smtClean="0">
                <a:solidFill>
                  <a:schemeClr val="bg1"/>
                </a:solidFill>
              </a:rPr>
              <a:t>- , </a:t>
            </a:r>
            <a:r>
              <a:rPr lang="en-US" sz="2000" b="1" dirty="0" smtClean="0">
                <a:solidFill>
                  <a:schemeClr val="bg1"/>
                </a:solidFill>
              </a:rPr>
              <a:t>2 </a:t>
            </a:r>
            <a:r>
              <a:rPr lang="ar-EG" sz="2000" b="1" dirty="0" smtClean="0">
                <a:solidFill>
                  <a:schemeClr val="bg1"/>
                </a:solidFill>
              </a:rPr>
              <a:t> ,</a:t>
            </a:r>
            <a:r>
              <a:rPr lang="en-US" sz="2000" b="1" dirty="0" smtClean="0">
                <a:solidFill>
                  <a:schemeClr val="bg1"/>
                </a:solidFill>
              </a:rPr>
              <a:t>6</a:t>
            </a:r>
            <a:endParaRPr lang="ar-EG" sz="2000" b="1" dirty="0">
              <a:solidFill>
                <a:schemeClr val="bg1"/>
              </a:solidFill>
            </a:endParaRPr>
          </a:p>
        </p:txBody>
      </p:sp>
      <p:pic>
        <p:nvPicPr>
          <p:cNvPr id="60418" name="Picture 2"/>
          <p:cNvPicPr>
            <a:picLocks noChangeAspect="1" noChangeArrowheads="1"/>
          </p:cNvPicPr>
          <p:nvPr/>
        </p:nvPicPr>
        <p:blipFill>
          <a:blip r:embed="rId8" cstate="print">
            <a:clrChange>
              <a:clrFrom>
                <a:srgbClr val="FFFFFF"/>
              </a:clrFrom>
              <a:clrTo>
                <a:srgbClr val="FFFFFF">
                  <a:alpha val="0"/>
                </a:srgbClr>
              </a:clrTo>
            </a:clrChange>
            <a:lum bright="-40000"/>
          </a:blip>
          <a:stretch>
            <a:fillRect/>
          </a:stretch>
        </p:blipFill>
        <p:spPr bwMode="auto">
          <a:xfrm>
            <a:off x="5643570" y="3357562"/>
            <a:ext cx="3295655" cy="778310"/>
          </a:xfrm>
          <a:prstGeom prst="rect">
            <a:avLst/>
          </a:prstGeom>
          <a:noFill/>
          <a:ln>
            <a:noFill/>
          </a:ln>
        </p:spPr>
      </p:pic>
      <p:sp>
        <p:nvSpPr>
          <p:cNvPr id="13" name="مستطيل 12"/>
          <p:cNvSpPr/>
          <p:nvPr/>
        </p:nvSpPr>
        <p:spPr>
          <a:xfrm>
            <a:off x="3214678" y="4083800"/>
            <a:ext cx="5572164"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ar-EG" sz="2000" b="1" dirty="0" smtClean="0">
                <a:solidFill>
                  <a:schemeClr val="bg1"/>
                </a:solidFill>
              </a:rPr>
              <a:t>مجال المتتابعة هو المجموعة  {.., 7 , 6 , 5 , 4 , 3 , 2 , 1}</a:t>
            </a:r>
          </a:p>
          <a:p>
            <a:r>
              <a:rPr lang="ar-EG" sz="2000" b="1" dirty="0" smtClean="0">
                <a:solidFill>
                  <a:schemeClr val="bg1"/>
                </a:solidFill>
              </a:rPr>
              <a:t>ومدى المتتابعة هو المجموعة:</a:t>
            </a:r>
          </a:p>
          <a:p>
            <a:r>
              <a:rPr lang="ar-EG" sz="2000" b="1" dirty="0" smtClean="0">
                <a:solidFill>
                  <a:schemeClr val="bg1"/>
                </a:solidFill>
              </a:rPr>
              <a:t>                  {...., 6- , 2- , 2 , 6 , 10 , 14 , 18 }</a:t>
            </a:r>
          </a:p>
          <a:p>
            <a:r>
              <a:rPr lang="ar-EG" sz="2000" b="1" dirty="0" smtClean="0">
                <a:solidFill>
                  <a:schemeClr val="bg1"/>
                </a:solidFill>
              </a:rPr>
              <a:t>ولذلك </a:t>
            </a:r>
            <a:r>
              <a:rPr lang="ar-EG" sz="2000" b="1" dirty="0" err="1" smtClean="0">
                <a:solidFill>
                  <a:schemeClr val="bg1"/>
                </a:solidFill>
              </a:rPr>
              <a:t>ُ</a:t>
            </a:r>
            <a:r>
              <a:rPr lang="ar-EG" sz="2000" b="1" dirty="0" smtClean="0">
                <a:solidFill>
                  <a:schemeClr val="bg1"/>
                </a:solidFill>
              </a:rPr>
              <a:t> تمثل هذه الحدود من المتتابعة بيانيا بالشكل المجاور.</a:t>
            </a:r>
            <a:endParaRPr lang="ar-EG" sz="2000" b="1" dirty="0">
              <a:solidFill>
                <a:schemeClr val="bg1"/>
              </a:solidFill>
            </a:endParaRPr>
          </a:p>
        </p:txBody>
      </p:sp>
      <p:pic>
        <p:nvPicPr>
          <p:cNvPr id="60419" name="Picture 3"/>
          <p:cNvPicPr>
            <a:picLocks noChangeAspect="1" noChangeArrowheads="1"/>
          </p:cNvPicPr>
          <p:nvPr/>
        </p:nvPicPr>
        <p:blipFill>
          <a:blip r:embed="rId9" cstate="print"/>
          <a:srcRect/>
          <a:stretch>
            <a:fillRect/>
          </a:stretch>
        </p:blipFill>
        <p:spPr bwMode="auto">
          <a:xfrm>
            <a:off x="142844" y="3929066"/>
            <a:ext cx="3143272" cy="1714512"/>
          </a:xfrm>
          <a:prstGeom prst="rect">
            <a:avLst/>
          </a:prstGeom>
          <a:ln>
            <a:noFill/>
          </a:ln>
          <a:effectLst>
            <a:softEdge rad="112500"/>
          </a:effectLst>
        </p:spPr>
      </p:pic>
      <p:sp>
        <p:nvSpPr>
          <p:cNvPr id="15" name="مستطيل 14"/>
          <p:cNvSpPr/>
          <p:nvPr/>
        </p:nvSpPr>
        <p:spPr>
          <a:xfrm>
            <a:off x="214282" y="5568751"/>
            <a:ext cx="885831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ar-EG" b="1" dirty="0" smtClean="0">
                <a:solidFill>
                  <a:schemeClr val="bg1"/>
                </a:solidFill>
              </a:rPr>
              <a:t>لاحظ أن النقاط التي </a:t>
            </a:r>
            <a:r>
              <a:rPr lang="ar-EG" b="1" dirty="0" err="1" smtClean="0">
                <a:solidFill>
                  <a:schemeClr val="bg1"/>
                </a:solidFill>
              </a:rPr>
              <a:t>ُ</a:t>
            </a:r>
            <a:r>
              <a:rPr lang="ar-EG" b="1" dirty="0" smtClean="0">
                <a:solidFill>
                  <a:schemeClr val="bg1"/>
                </a:solidFill>
              </a:rPr>
              <a:t> تم </a:t>
            </a:r>
            <a:r>
              <a:rPr lang="ar-EG" b="1" dirty="0" err="1" smtClean="0">
                <a:solidFill>
                  <a:schemeClr val="bg1"/>
                </a:solidFill>
              </a:rPr>
              <a:t>ّ</a:t>
            </a:r>
            <a:r>
              <a:rPr lang="ar-EG" b="1" dirty="0" smtClean="0">
                <a:solidFill>
                  <a:schemeClr val="bg1"/>
                </a:solidFill>
              </a:rPr>
              <a:t> ثل حدود المتتابعة الحسابية تقع على مستقيم واحد، </a:t>
            </a:r>
            <a:r>
              <a:rPr lang="ar-EG" b="1" dirty="0" err="1" smtClean="0">
                <a:solidFill>
                  <a:schemeClr val="bg1"/>
                </a:solidFill>
              </a:rPr>
              <a:t>م</a:t>
            </a:r>
            <a:r>
              <a:rPr lang="ar-EG" b="1" dirty="0" smtClean="0">
                <a:solidFill>
                  <a:schemeClr val="bg1"/>
                </a:solidFill>
              </a:rPr>
              <a:t> ّ ما يعني أن المتتابعة الحسابية هي دالة</a:t>
            </a:r>
          </a:p>
          <a:p>
            <a:r>
              <a:rPr lang="ar-EG" b="1" dirty="0" smtClean="0">
                <a:solidFill>
                  <a:schemeClr val="bg1"/>
                </a:solidFill>
              </a:rPr>
              <a:t>خطية </a:t>
            </a:r>
            <a:r>
              <a:rPr lang="ar-EG" b="1" dirty="0" err="1" smtClean="0">
                <a:solidFill>
                  <a:schemeClr val="bg1"/>
                </a:solidFill>
              </a:rPr>
              <a:t>متغ</a:t>
            </a:r>
            <a:r>
              <a:rPr lang="ar-EG" b="1" dirty="0" smtClean="0">
                <a:solidFill>
                  <a:schemeClr val="bg1"/>
                </a:solidFill>
              </a:rPr>
              <a:t> ّ يرها المستقل هو رقم الحد </a:t>
            </a:r>
            <a:r>
              <a:rPr lang="en-US" b="1" i="1" dirty="0" smtClean="0">
                <a:solidFill>
                  <a:schemeClr val="bg1"/>
                </a:solidFill>
              </a:rPr>
              <a:t>n </a:t>
            </a:r>
            <a:r>
              <a:rPr lang="ar-EG" b="1" i="1" dirty="0" err="1" smtClean="0">
                <a:solidFill>
                  <a:schemeClr val="bg1"/>
                </a:solidFill>
              </a:rPr>
              <a:t>ومتغ</a:t>
            </a:r>
            <a:r>
              <a:rPr lang="ar-EG" b="1" i="1" dirty="0" smtClean="0">
                <a:solidFill>
                  <a:schemeClr val="bg1"/>
                </a:solidFill>
              </a:rPr>
              <a:t> ّ يرها التابع هو الحد </a:t>
            </a:r>
            <a:r>
              <a:rPr lang="en-US" b="1" i="1" dirty="0" smtClean="0">
                <a:solidFill>
                  <a:schemeClr val="bg1"/>
                </a:solidFill>
              </a:rPr>
              <a:t>an </a:t>
            </a:r>
            <a:r>
              <a:rPr lang="ar-EG" b="1" i="1" dirty="0" smtClean="0">
                <a:solidFill>
                  <a:schemeClr val="bg1"/>
                </a:solidFill>
              </a:rPr>
              <a:t>والميل هو أساسها الذي هو الفرق الثابت.</a:t>
            </a:r>
            <a:endParaRPr lang="ar-EG"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0418"/>
                                        </p:tgtEl>
                                        <p:attrNameLst>
                                          <p:attrName>style.visibility</p:attrName>
                                        </p:attrNameLst>
                                      </p:cBhvr>
                                      <p:to>
                                        <p:strVal val="visible"/>
                                      </p:to>
                                    </p:set>
                                    <p:anim to="" calcmode="lin" valueType="num">
                                      <p:cBhvr>
                                        <p:cTn id="19" dur="1" fill="hold"/>
                                        <p:tgtEl>
                                          <p:spTgt spid="6041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to="" calcmode="lin" valueType="num">
                                      <p:cBhvr>
                                        <p:cTn id="29" dur="1" fill="hold"/>
                                        <p:tgtEl>
                                          <p:spTgt spid="13"/>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60419"/>
                                        </p:tgtEl>
                                        <p:attrNameLst>
                                          <p:attrName>style.visibility</p:attrName>
                                        </p:attrNameLst>
                                      </p:cBhvr>
                                      <p:to>
                                        <p:strVal val="visible"/>
                                      </p:to>
                                    </p:set>
                                    <p:anim to="" calcmode="lin" valueType="num">
                                      <p:cBhvr>
                                        <p:cTn id="34" dur="1" fill="hold"/>
                                        <p:tgtEl>
                                          <p:spTgt spid="604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785786" y="688943"/>
            <a:ext cx="821537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ar-EG" sz="2800" b="1" dirty="0" smtClean="0">
                <a:solidFill>
                  <a:schemeClr val="bg1"/>
                </a:solidFill>
              </a:rPr>
              <a:t>عندما يكون معاملا الحدين في ذات الحدين غير العدد 1، فإن المعاملات </a:t>
            </a:r>
          </a:p>
          <a:p>
            <a:r>
              <a:rPr lang="ar-EG" sz="2800" b="1" dirty="0" smtClean="0">
                <a:solidFill>
                  <a:schemeClr val="bg1"/>
                </a:solidFill>
              </a:rPr>
              <a:t>لن تكون متماثلة. وفي مثل هذه الحالة استعمل نظرية ذات الحدين.</a:t>
            </a:r>
            <a:endParaRPr lang="ar-EG" sz="2800" b="1" dirty="0">
              <a:solidFill>
                <a:schemeClr val="bg1"/>
              </a:solidFill>
            </a:endParaRPr>
          </a:p>
        </p:txBody>
      </p:sp>
      <p:pic>
        <p:nvPicPr>
          <p:cNvPr id="91138"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428596" y="1785926"/>
            <a:ext cx="8382018" cy="1896260"/>
          </a:xfrm>
          <a:prstGeom prst="rect">
            <a:avLst/>
          </a:prstGeom>
          <a:noFill/>
          <a:ln w="9525">
            <a:noFill/>
            <a:miter lim="800000"/>
            <a:headEnd/>
            <a:tailEnd/>
          </a:ln>
          <a:effectLst/>
        </p:spPr>
      </p:pic>
      <p:pic>
        <p:nvPicPr>
          <p:cNvPr id="91139" name="Picture 3"/>
          <p:cNvPicPr>
            <a:picLocks noChangeAspect="1" noChangeArrowheads="1"/>
          </p:cNvPicPr>
          <p:nvPr/>
        </p:nvPicPr>
        <p:blipFill>
          <a:blip r:embed="rId9" cstate="print">
            <a:clrChange>
              <a:clrFrom>
                <a:srgbClr val="FFFFFF"/>
              </a:clrFrom>
              <a:clrTo>
                <a:srgbClr val="FFFFFF">
                  <a:alpha val="0"/>
                </a:srgbClr>
              </a:clrTo>
            </a:clrChange>
            <a:lum bright="-30000" contrast="20000"/>
          </a:blip>
          <a:srcRect/>
          <a:stretch>
            <a:fillRect/>
          </a:stretch>
        </p:blipFill>
        <p:spPr bwMode="auto">
          <a:xfrm>
            <a:off x="500034" y="3643314"/>
            <a:ext cx="8267719" cy="2578583"/>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to="" calcmode="lin" valueType="num">
                                      <p:cBhvr>
                                        <p:cTn id="19" dur="1" fill="hold"/>
                                        <p:tgtEl>
                                          <p:spTgt spid="9113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1139"/>
                                        </p:tgtEl>
                                        <p:attrNameLst>
                                          <p:attrName>style.visibility</p:attrName>
                                        </p:attrNameLst>
                                      </p:cBhvr>
                                      <p:to>
                                        <p:strVal val="visible"/>
                                      </p:to>
                                    </p:set>
                                    <p:anim to="" calcmode="lin" valueType="num">
                                      <p:cBhvr>
                                        <p:cTn id="24" dur="1" fill="hold"/>
                                        <p:tgtEl>
                                          <p:spTgt spid="911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01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315" y="40944"/>
            <a:ext cx="2205933" cy="63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1360" y="789296"/>
            <a:ext cx="2616232" cy="44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1496" y="1242153"/>
            <a:ext cx="1871494" cy="61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569993" y="1269588"/>
            <a:ext cx="6606455" cy="954107"/>
          </a:xfrm>
          <a:prstGeom prst="rect">
            <a:avLst/>
          </a:prstGeom>
          <a:noFill/>
        </p:spPr>
        <p:txBody>
          <a:bodyPr wrap="square" rtlCol="1">
            <a:spAutoFit/>
          </a:bodyPr>
          <a:lstStyle/>
          <a:p>
            <a:pPr algn="l"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g</a:t>
            </a:r>
            <a:r>
              <a:rPr lang="en-US" sz="2800" b="1" baseline="30000"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9</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+ 7 g</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6</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h + 21 g</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5</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h</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2</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+ 35 g</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4</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h</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+ 35 g</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h</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4</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+ 21 g</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2</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h</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5</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+ 7 gh</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6</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h</a:t>
            </a:r>
            <a:r>
              <a:rPr lang="en-US" sz="2800" b="1" baseline="30000"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7</a:t>
            </a:r>
            <a:endParaRPr lang="ar-SA"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01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7400" y="2348552"/>
            <a:ext cx="1729248" cy="5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519752" y="2411104"/>
            <a:ext cx="6606455" cy="523220"/>
          </a:xfrm>
          <a:prstGeom prst="rect">
            <a:avLst/>
          </a:prstGeom>
          <a:noFill/>
        </p:spPr>
        <p:txBody>
          <a:bodyPr wrap="square" rtlCol="1">
            <a:spAutoFit/>
          </a:bodyPr>
          <a:lstStyle/>
          <a:p>
            <a:pPr algn="l"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x</a:t>
            </a:r>
            <a:r>
              <a:rPr lang="en-US" sz="2800" b="1" baseline="30000"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5</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+ 15 x</a:t>
            </a:r>
            <a:r>
              <a:rPr lang="en-US" sz="2800" b="1" baseline="30000"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4</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+ 90 x</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+ 270 x</a:t>
            </a:r>
            <a:r>
              <a:rPr lang="en-US"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2</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+ 405 x + 243</a:t>
            </a:r>
            <a:endParaRPr lang="ar-SA" sz="28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011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4306" y="3088944"/>
            <a:ext cx="2024894" cy="50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9"/>
          <p:cNvSpPr txBox="1"/>
          <p:nvPr/>
        </p:nvSpPr>
        <p:spPr>
          <a:xfrm>
            <a:off x="429904" y="3096904"/>
            <a:ext cx="6606455" cy="52322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l" fontAlgn="auto">
              <a:spcBef>
                <a:spcPts val="0"/>
              </a:spcBef>
              <a:spcAft>
                <a:spcPts val="0"/>
              </a:spcAft>
              <a:defRPr/>
            </a:pPr>
            <a:r>
              <a:rPr lang="en-US" sz="2800" b="1" dirty="0" smtClean="0">
                <a:ln w="50800"/>
                <a:solidFill>
                  <a:srgbClr val="FF0000"/>
                </a:solidFill>
                <a:latin typeface="ae_Dimnah" pitchFamily="18" charset="-78"/>
                <a:cs typeface="ae_Dimnah" pitchFamily="18" charset="-78"/>
              </a:rPr>
              <a:t>y</a:t>
            </a:r>
            <a:r>
              <a:rPr lang="en-US" sz="2800" b="1" baseline="30000" dirty="0" smtClean="0">
                <a:ln w="50800"/>
                <a:solidFill>
                  <a:srgbClr val="FF0000"/>
                </a:solidFill>
                <a:latin typeface="ae_Dimnah" pitchFamily="18" charset="-78"/>
                <a:cs typeface="ae_Dimnah" pitchFamily="18" charset="-78"/>
              </a:rPr>
              <a:t>4</a:t>
            </a:r>
            <a:r>
              <a:rPr lang="en-US" sz="2800" b="1" dirty="0" smtClean="0">
                <a:ln w="50800"/>
                <a:solidFill>
                  <a:srgbClr val="FF0000"/>
                </a:solidFill>
                <a:latin typeface="ae_Dimnah" pitchFamily="18" charset="-78"/>
                <a:cs typeface="ae_Dimnah" pitchFamily="18" charset="-78"/>
              </a:rPr>
              <a:t> - 16 y</a:t>
            </a:r>
            <a:r>
              <a:rPr lang="en-US" sz="2800" b="1" baseline="30000" dirty="0" smtClean="0">
                <a:ln w="50800"/>
                <a:solidFill>
                  <a:srgbClr val="FF0000"/>
                </a:solidFill>
                <a:latin typeface="ae_Dimnah" pitchFamily="18" charset="-78"/>
                <a:cs typeface="ae_Dimnah" pitchFamily="18" charset="-78"/>
              </a:rPr>
              <a:t>3</a:t>
            </a:r>
            <a:r>
              <a:rPr lang="en-US" sz="2800" b="1" dirty="0" smtClean="0">
                <a:ln w="50800"/>
                <a:solidFill>
                  <a:srgbClr val="FF0000"/>
                </a:solidFill>
                <a:latin typeface="ae_Dimnah" pitchFamily="18" charset="-78"/>
                <a:cs typeface="ae_Dimnah" pitchFamily="18" charset="-78"/>
              </a:rPr>
              <a:t> z + 96 y</a:t>
            </a:r>
            <a:r>
              <a:rPr lang="en-US" sz="2800" b="1" baseline="30000" dirty="0" smtClean="0">
                <a:ln w="50800"/>
                <a:solidFill>
                  <a:srgbClr val="FF0000"/>
                </a:solidFill>
                <a:latin typeface="ae_Dimnah" pitchFamily="18" charset="-78"/>
                <a:cs typeface="ae_Dimnah" pitchFamily="18" charset="-78"/>
              </a:rPr>
              <a:t>2</a:t>
            </a:r>
            <a:r>
              <a:rPr lang="en-US" sz="2800" b="1" dirty="0" smtClean="0">
                <a:ln w="50800"/>
                <a:solidFill>
                  <a:srgbClr val="FF0000"/>
                </a:solidFill>
                <a:latin typeface="ae_Dimnah" pitchFamily="18" charset="-78"/>
                <a:cs typeface="ae_Dimnah" pitchFamily="18" charset="-78"/>
              </a:rPr>
              <a:t>z</a:t>
            </a:r>
            <a:r>
              <a:rPr lang="en-US" sz="2800" b="1" baseline="30000" dirty="0" smtClean="0">
                <a:ln w="50800"/>
                <a:solidFill>
                  <a:srgbClr val="FF0000"/>
                </a:solidFill>
                <a:latin typeface="ae_Dimnah" pitchFamily="18" charset="-78"/>
                <a:cs typeface="ae_Dimnah" pitchFamily="18" charset="-78"/>
              </a:rPr>
              <a:t>2</a:t>
            </a:r>
            <a:r>
              <a:rPr lang="en-US" sz="2800" b="1" dirty="0" smtClean="0">
                <a:ln w="50800"/>
                <a:solidFill>
                  <a:srgbClr val="FF0000"/>
                </a:solidFill>
                <a:latin typeface="ae_Dimnah" pitchFamily="18" charset="-78"/>
                <a:cs typeface="ae_Dimnah" pitchFamily="18" charset="-78"/>
              </a:rPr>
              <a:t> - 256 y z</a:t>
            </a:r>
            <a:r>
              <a:rPr lang="en-US" sz="2800" b="1" baseline="30000" dirty="0" smtClean="0">
                <a:ln w="50800"/>
                <a:solidFill>
                  <a:srgbClr val="FF0000"/>
                </a:solidFill>
                <a:latin typeface="ae_Dimnah" pitchFamily="18" charset="-78"/>
                <a:cs typeface="ae_Dimnah" pitchFamily="18" charset="-78"/>
              </a:rPr>
              <a:t>3</a:t>
            </a:r>
            <a:r>
              <a:rPr lang="en-US" sz="2800" b="1" dirty="0" smtClean="0">
                <a:ln w="50800"/>
                <a:solidFill>
                  <a:srgbClr val="FF0000"/>
                </a:solidFill>
                <a:latin typeface="ae_Dimnah" pitchFamily="18" charset="-78"/>
                <a:cs typeface="ae_Dimnah" pitchFamily="18" charset="-78"/>
              </a:rPr>
              <a:t> + 256 z</a:t>
            </a:r>
            <a:r>
              <a:rPr lang="en-US" sz="2800" b="1" baseline="30000" dirty="0" smtClean="0">
                <a:ln w="50800"/>
                <a:solidFill>
                  <a:srgbClr val="FF0000"/>
                </a:solidFill>
                <a:latin typeface="ae_Dimnah" pitchFamily="18" charset="-78"/>
                <a:cs typeface="ae_Dimnah" pitchFamily="18" charset="-78"/>
              </a:rPr>
              <a:t>4</a:t>
            </a:r>
            <a:r>
              <a:rPr lang="en-US" sz="2800" b="1" dirty="0" smtClean="0">
                <a:ln w="50800"/>
                <a:solidFill>
                  <a:srgbClr val="FF0000"/>
                </a:solidFill>
                <a:latin typeface="ae_Dimnah" pitchFamily="18" charset="-78"/>
                <a:cs typeface="ae_Dimnah" pitchFamily="18" charset="-78"/>
              </a:rPr>
              <a:t> </a:t>
            </a:r>
            <a:endParaRPr lang="ar-SA" sz="2800" b="1" baseline="30000" dirty="0">
              <a:ln w="50800"/>
              <a:solidFill>
                <a:srgbClr val="FF0000"/>
              </a:solidFill>
              <a:latin typeface="ae_Dimnah" pitchFamily="18" charset="-78"/>
              <a:cs typeface="ae_Dimnah" pitchFamily="18" charset="-78"/>
            </a:endParaRPr>
          </a:p>
        </p:txBody>
      </p:sp>
      <p:pic>
        <p:nvPicPr>
          <p:cNvPr id="9012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868" y="3667945"/>
            <a:ext cx="8551641" cy="87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6951" y="4589668"/>
            <a:ext cx="4460272" cy="56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2"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5323808"/>
            <a:ext cx="1336929" cy="77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3"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17061" y="5410200"/>
            <a:ext cx="1797939" cy="42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9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5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6"/>
                                        </p:tgtEl>
                                        <p:attrNameLst>
                                          <p:attrName>style.visibility</p:attrName>
                                        </p:attrNameLst>
                                      </p:cBhvr>
                                      <p:to>
                                        <p:strVal val="visible"/>
                                      </p:to>
                                    </p:set>
                                    <p:animEffect transition="in" filter="fade">
                                      <p:cBhvr>
                                        <p:cTn id="12" dur="500"/>
                                        <p:tgtEl>
                                          <p:spTgt spid="90116"/>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1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6">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0118"/>
                                        </p:tgtEl>
                                        <p:attrNameLst>
                                          <p:attrName>style.visibility</p:attrName>
                                        </p:attrNameLst>
                                      </p:cBhvr>
                                      <p:to>
                                        <p:strVal val="visible"/>
                                      </p:to>
                                    </p:set>
                                    <p:animEffect transition="in" filter="fade">
                                      <p:cBhvr>
                                        <p:cTn id="24" dur="500"/>
                                        <p:tgtEl>
                                          <p:spTgt spid="90118"/>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29"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8">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0119"/>
                                        </p:tgtEl>
                                        <p:attrNameLst>
                                          <p:attrName>style.visibility</p:attrName>
                                        </p:attrNameLst>
                                      </p:cBhvr>
                                      <p:to>
                                        <p:strVal val="visible"/>
                                      </p:to>
                                    </p:set>
                                    <p:animEffect transition="in" filter="fade">
                                      <p:cBhvr>
                                        <p:cTn id="36" dur="500"/>
                                        <p:tgtEl>
                                          <p:spTgt spid="90119"/>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41"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0">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0120"/>
                                        </p:tgtEl>
                                        <p:attrNameLst>
                                          <p:attrName>style.visibility</p:attrName>
                                        </p:attrNameLst>
                                      </p:cBhvr>
                                      <p:to>
                                        <p:strVal val="visible"/>
                                      </p:to>
                                    </p:set>
                                    <p:animEffect transition="in" filter="fade">
                                      <p:cBhvr>
                                        <p:cTn id="48" dur="500"/>
                                        <p:tgtEl>
                                          <p:spTgt spid="901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0121"/>
                                        </p:tgtEl>
                                        <p:attrNameLst>
                                          <p:attrName>style.visibility</p:attrName>
                                        </p:attrNameLst>
                                      </p:cBhvr>
                                      <p:to>
                                        <p:strVal val="visible"/>
                                      </p:to>
                                    </p:set>
                                    <p:animEffect transition="in" filter="fade">
                                      <p:cBhvr>
                                        <p:cTn id="53" dur="500"/>
                                        <p:tgtEl>
                                          <p:spTgt spid="901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0122"/>
                                        </p:tgtEl>
                                        <p:attrNameLst>
                                          <p:attrName>style.visibility</p:attrName>
                                        </p:attrNameLst>
                                      </p:cBhvr>
                                      <p:to>
                                        <p:strVal val="visible"/>
                                      </p:to>
                                    </p:set>
                                    <p:animEffect transition="in" filter="fade">
                                      <p:cBhvr>
                                        <p:cTn id="58" dur="500"/>
                                        <p:tgtEl>
                                          <p:spTgt spid="901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0123"/>
                                        </p:tgtEl>
                                        <p:attrNameLst>
                                          <p:attrName>style.visibility</p:attrName>
                                        </p:attrNameLst>
                                      </p:cBhvr>
                                      <p:to>
                                        <p:strVal val="visible"/>
                                      </p:to>
                                    </p:set>
                                    <p:animEffect transition="in" filter="fade">
                                      <p:cBhvr>
                                        <p:cTn id="63"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21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904" y="775648"/>
            <a:ext cx="4880944" cy="51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4013" y="1357952"/>
            <a:ext cx="4908835" cy="57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1" name="مربع نص 10"/>
              <p:cNvSpPr txBox="1"/>
              <p:nvPr/>
            </p:nvSpPr>
            <p:spPr>
              <a:xfrm>
                <a:off x="242668" y="1710396"/>
                <a:ext cx="5724394" cy="765722"/>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l" fontAlgn="auto">
                  <a:spcBef>
                    <a:spcPts val="0"/>
                  </a:spcBef>
                  <a:spcAft>
                    <a:spcPts val="0"/>
                  </a:spcAft>
                  <a:defRPr/>
                </a:pPr>
                <a14:m>
                  <m:oMath xmlns:m="http://schemas.openxmlformats.org/officeDocument/2006/math">
                    <m:box>
                      <m:boxPr>
                        <m:ctrlPr>
                          <a:rPr lang="en-US" sz="2800" b="1" i="1" dirty="0" smtClean="0">
                            <a:ln w="50800"/>
                            <a:solidFill>
                              <a:srgbClr val="FF0000"/>
                            </a:solidFill>
                            <a:latin typeface="Cambria Math"/>
                            <a:cs typeface="ae_Dimnah" pitchFamily="18" charset="-78"/>
                          </a:rPr>
                        </m:ctrlPr>
                      </m:boxPr>
                      <m:e>
                        <m:f>
                          <m:fPr>
                            <m:ctrlPr>
                              <a:rPr lang="en-US" sz="2800" b="1" i="1" dirty="0" smtClean="0">
                                <a:ln w="50800"/>
                                <a:solidFill>
                                  <a:srgbClr val="FF0000"/>
                                </a:solidFill>
                                <a:latin typeface="Cambria Math"/>
                                <a:cs typeface="ae_Dimnah" pitchFamily="18" charset="-78"/>
                              </a:rPr>
                            </m:ctrlPr>
                          </m:fPr>
                          <m:num>
                            <m:r>
                              <a:rPr lang="en-US" sz="2800" b="1" i="1" dirty="0" smtClean="0">
                                <a:ln w="50800"/>
                                <a:solidFill>
                                  <a:srgbClr val="FF0000"/>
                                </a:solidFill>
                                <a:latin typeface="Cambria Math"/>
                                <a:cs typeface="ae_Dimnah" pitchFamily="18" charset="-78"/>
                              </a:rPr>
                              <m:t>𝟓</m:t>
                            </m:r>
                            <m:r>
                              <a:rPr lang="en-US" sz="2800" b="1" i="1" dirty="0" smtClean="0">
                                <a:ln w="50800"/>
                                <a:solidFill>
                                  <a:srgbClr val="FF0000"/>
                                </a:solidFill>
                                <a:latin typeface="Cambria Math"/>
                                <a:cs typeface="ae_Dimnah" pitchFamily="18" charset="-78"/>
                              </a:rPr>
                              <m:t>!</m:t>
                            </m:r>
                          </m:num>
                          <m:den>
                            <m:r>
                              <a:rPr lang="en-US" sz="2800" b="1" i="1" dirty="0" smtClean="0">
                                <a:ln w="50800"/>
                                <a:solidFill>
                                  <a:srgbClr val="FF0000"/>
                                </a:solidFill>
                                <a:latin typeface="Cambria Math"/>
                                <a:cs typeface="ae_Dimnah" pitchFamily="18" charset="-78"/>
                              </a:rPr>
                              <m:t>𝟔</m:t>
                            </m:r>
                            <m:r>
                              <a:rPr lang="en-US" sz="2800" b="1" i="1" dirty="0" smtClean="0">
                                <a:ln w="50800"/>
                                <a:solidFill>
                                  <a:srgbClr val="FF0000"/>
                                </a:solidFill>
                                <a:latin typeface="Cambria Math"/>
                                <a:cs typeface="ae_Dimnah" pitchFamily="18" charset="-78"/>
                              </a:rPr>
                              <m:t>!</m:t>
                            </m:r>
                            <m:d>
                              <m:dPr>
                                <m:ctrlPr>
                                  <a:rPr lang="en-US" sz="2800" b="1" i="1" dirty="0" smtClean="0">
                                    <a:ln w="50800"/>
                                    <a:solidFill>
                                      <a:srgbClr val="FF0000"/>
                                    </a:solidFill>
                                    <a:latin typeface="Cambria Math"/>
                                    <a:cs typeface="ae_Dimnah" pitchFamily="18" charset="-78"/>
                                  </a:rPr>
                                </m:ctrlPr>
                              </m:dPr>
                              <m:e>
                                <m:r>
                                  <a:rPr lang="en-US" sz="2800" b="1" i="1" dirty="0" smtClean="0">
                                    <a:ln w="50800"/>
                                    <a:solidFill>
                                      <a:srgbClr val="FF0000"/>
                                    </a:solidFill>
                                    <a:latin typeface="Cambria Math"/>
                                    <a:cs typeface="ae_Dimnah" pitchFamily="18" charset="-78"/>
                                  </a:rPr>
                                  <m:t>𝟖</m:t>
                                </m:r>
                                <m:r>
                                  <a:rPr lang="en-US" sz="2800" b="1" i="1" dirty="0" smtClean="0">
                                    <a:ln w="50800"/>
                                    <a:solidFill>
                                      <a:srgbClr val="FF0000"/>
                                    </a:solidFill>
                                    <a:latin typeface="Cambria Math"/>
                                    <a:cs typeface="ae_Dimnah" pitchFamily="18" charset="-78"/>
                                  </a:rPr>
                                  <m:t>−</m:t>
                                </m:r>
                                <m:r>
                                  <a:rPr lang="en-US" sz="2800" b="1" i="1" dirty="0" smtClean="0">
                                    <a:ln w="50800"/>
                                    <a:solidFill>
                                      <a:srgbClr val="FF0000"/>
                                    </a:solidFill>
                                    <a:latin typeface="Cambria Math"/>
                                    <a:cs typeface="ae_Dimnah" pitchFamily="18" charset="-78"/>
                                  </a:rPr>
                                  <m:t>𝟓</m:t>
                                </m:r>
                              </m:e>
                            </m:d>
                            <m:r>
                              <a:rPr lang="en-US" sz="2800" b="1" i="1" dirty="0" smtClean="0">
                                <a:ln w="50800"/>
                                <a:solidFill>
                                  <a:srgbClr val="FF0000"/>
                                </a:solidFill>
                                <a:latin typeface="Cambria Math"/>
                                <a:cs typeface="ae_Dimnah" pitchFamily="18" charset="-78"/>
                              </a:rPr>
                              <m:t>!</m:t>
                            </m:r>
                          </m:den>
                        </m:f>
                      </m:e>
                    </m:box>
                  </m:oMath>
                </a14:m>
                <a:r>
                  <a:rPr lang="en-US" sz="2800" b="1" dirty="0" smtClean="0">
                    <a:ln w="50800"/>
                    <a:solidFill>
                      <a:srgbClr val="FF0000"/>
                    </a:solidFill>
                    <a:latin typeface="ae_Dimnah" pitchFamily="18" charset="-78"/>
                    <a:cs typeface="ae_Dimnah" pitchFamily="18" charset="-78"/>
                  </a:rPr>
                  <a:t> (2c)</a:t>
                </a:r>
                <a:r>
                  <a:rPr lang="en-US" sz="2800" b="1" baseline="30000" dirty="0" smtClean="0">
                    <a:ln w="50800"/>
                    <a:solidFill>
                      <a:srgbClr val="FF0000"/>
                    </a:solidFill>
                    <a:latin typeface="ae_Dimnah" pitchFamily="18" charset="-78"/>
                    <a:cs typeface="ae_Dimnah" pitchFamily="18" charset="-78"/>
                  </a:rPr>
                  <a:t>3</a:t>
                </a:r>
                <a:r>
                  <a:rPr lang="en-US" sz="2800" b="1" dirty="0" smtClean="0">
                    <a:ln w="50800"/>
                    <a:solidFill>
                      <a:srgbClr val="FF0000"/>
                    </a:solidFill>
                    <a:latin typeface="ae_Dimnah" pitchFamily="18" charset="-78"/>
                    <a:cs typeface="ae_Dimnah" pitchFamily="18" charset="-78"/>
                  </a:rPr>
                  <a:t>(-3b)</a:t>
                </a:r>
                <a:r>
                  <a:rPr lang="en-US" sz="2800" b="1" baseline="30000" dirty="0" smtClean="0">
                    <a:ln w="50800"/>
                    <a:solidFill>
                      <a:srgbClr val="FF0000"/>
                    </a:solidFill>
                    <a:latin typeface="ae_Dimnah" pitchFamily="18" charset="-78"/>
                    <a:cs typeface="ae_Dimnah" pitchFamily="18" charset="-78"/>
                  </a:rPr>
                  <a:t>5</a:t>
                </a:r>
                <a:r>
                  <a:rPr lang="en-US" sz="2800" b="1" dirty="0" smtClean="0">
                    <a:ln w="50800"/>
                    <a:solidFill>
                      <a:srgbClr val="FF0000"/>
                    </a:solidFill>
                    <a:latin typeface="ae_Dimnah" pitchFamily="18" charset="-78"/>
                    <a:cs typeface="ae_Dimnah" pitchFamily="18" charset="-78"/>
                  </a:rPr>
                  <a:t> = - 108864 c</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ln w="50800"/>
                    <a:solidFill>
                      <a:srgbClr val="FF0000"/>
                    </a:solidFill>
                    <a:latin typeface="ae_Dimnah" pitchFamily="18" charset="-78"/>
                    <a:cs typeface="ae_Dimnah" pitchFamily="18" charset="-78"/>
                  </a:rPr>
                  <a:t> b</a:t>
                </a:r>
                <a:r>
                  <a:rPr lang="en-US" sz="2800" b="1" baseline="30000" dirty="0" smtClean="0">
                    <a:ln w="50800"/>
                    <a:solidFill>
                      <a:srgbClr val="FF0000"/>
                    </a:solidFill>
                    <a:latin typeface="ae_Dimnah" pitchFamily="18" charset="-78"/>
                    <a:cs typeface="ae_Dimnah" pitchFamily="18" charset="-78"/>
                  </a:rPr>
                  <a:t>5</a:t>
                </a:r>
                <a:endParaRPr lang="ar-SA" sz="2800" b="1" baseline="30000" dirty="0">
                  <a:ln w="50800"/>
                  <a:solidFill>
                    <a:srgbClr val="FF0000"/>
                  </a:solidFill>
                  <a:latin typeface="ae_Dimnah" pitchFamily="18" charset="-78"/>
                  <a:cs typeface="ae_Dimnah" pitchFamily="18" charset="-78"/>
                </a:endParaRPr>
              </a:p>
            </p:txBody>
          </p:sp>
        </mc:Choice>
        <mc:Fallback>
          <p:sp>
            <p:nvSpPr>
              <p:cNvPr id="11" name="مربع نص 10"/>
              <p:cNvSpPr txBox="1">
                <a:spLocks noRot="1" noChangeAspect="1" noMove="1" noResize="1" noEditPoints="1" noAdjustHandles="1" noChangeArrowheads="1" noChangeShapeType="1" noTextEdit="1"/>
              </p:cNvSpPr>
              <p:nvPr/>
            </p:nvSpPr>
            <p:spPr>
              <a:xfrm>
                <a:off x="242668" y="1710396"/>
                <a:ext cx="5724394" cy="765722"/>
              </a:xfrm>
              <a:prstGeom prst="rect">
                <a:avLst/>
              </a:prstGeom>
              <a:blipFill rotWithShape="1">
                <a:blip r:embed="rId10"/>
                <a:stretch>
                  <a:fillRect t="-800"/>
                </a:stretch>
              </a:blipFill>
            </p:spPr>
            <p:txBody>
              <a:bodyPr/>
              <a:lstStyle/>
              <a:p>
                <a:r>
                  <a:rPr lang="ar-EG">
                    <a:noFill/>
                  </a:rPr>
                  <a:t> </a:t>
                </a:r>
              </a:p>
            </p:txBody>
          </p:sp>
        </mc:Fallback>
      </mc:AlternateContent>
      <p:pic>
        <p:nvPicPr>
          <p:cNvPr id="9216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4507" y="2604448"/>
            <a:ext cx="5123597" cy="61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3" name="مربع نص 12"/>
              <p:cNvSpPr txBox="1"/>
              <p:nvPr/>
            </p:nvSpPr>
            <p:spPr>
              <a:xfrm>
                <a:off x="214532" y="2667000"/>
                <a:ext cx="3375357" cy="765722"/>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l" fontAlgn="auto">
                  <a:spcBef>
                    <a:spcPts val="0"/>
                  </a:spcBef>
                  <a:spcAft>
                    <a:spcPts val="0"/>
                  </a:spcAft>
                  <a:defRPr/>
                </a:pPr>
                <a14:m>
                  <m:oMath xmlns:m="http://schemas.openxmlformats.org/officeDocument/2006/math">
                    <m:box>
                      <m:boxPr>
                        <m:ctrlPr>
                          <a:rPr lang="en-US" sz="2800" b="1" i="1" dirty="0" smtClean="0">
                            <a:ln w="50800"/>
                            <a:solidFill>
                              <a:srgbClr val="FF0000"/>
                            </a:solidFill>
                            <a:latin typeface="Cambria Math"/>
                            <a:cs typeface="ae_Dimnah" pitchFamily="18" charset="-78"/>
                          </a:rPr>
                        </m:ctrlPr>
                      </m:boxPr>
                      <m:e>
                        <m:f>
                          <m:fPr>
                            <m:ctrlPr>
                              <a:rPr lang="en-US" sz="2800" b="1" i="1" dirty="0" smtClean="0">
                                <a:ln w="50800"/>
                                <a:solidFill>
                                  <a:srgbClr val="FF0000"/>
                                </a:solidFill>
                                <a:latin typeface="Cambria Math"/>
                                <a:cs typeface="ae_Dimnah" pitchFamily="18" charset="-78"/>
                              </a:rPr>
                            </m:ctrlPr>
                          </m:fPr>
                          <m:num>
                            <m:r>
                              <a:rPr lang="en-US" sz="2800" b="1" i="1" dirty="0" smtClean="0">
                                <a:ln w="50800"/>
                                <a:solidFill>
                                  <a:srgbClr val="FF0000"/>
                                </a:solidFill>
                                <a:latin typeface="Cambria Math"/>
                                <a:cs typeface="ae_Dimnah" pitchFamily="18" charset="-78"/>
                              </a:rPr>
                              <m:t>𝟓</m:t>
                            </m:r>
                            <m:r>
                              <a:rPr lang="en-US" sz="2800" b="1" i="1" dirty="0" smtClean="0">
                                <a:ln w="50800"/>
                                <a:solidFill>
                                  <a:srgbClr val="FF0000"/>
                                </a:solidFill>
                                <a:latin typeface="Cambria Math"/>
                                <a:cs typeface="ae_Dimnah" pitchFamily="18" charset="-78"/>
                              </a:rPr>
                              <m:t>!</m:t>
                            </m:r>
                          </m:num>
                          <m:den>
                            <m:r>
                              <a:rPr lang="en-US" sz="2800" b="1" i="1" dirty="0" smtClean="0">
                                <a:ln w="50800"/>
                                <a:solidFill>
                                  <a:srgbClr val="FF0000"/>
                                </a:solidFill>
                                <a:latin typeface="Cambria Math"/>
                                <a:cs typeface="ae_Dimnah" pitchFamily="18" charset="-78"/>
                              </a:rPr>
                              <m:t>𝟓</m:t>
                            </m:r>
                            <m:r>
                              <a:rPr lang="en-US" sz="2800" b="1" i="1" dirty="0" smtClean="0">
                                <a:ln w="50800"/>
                                <a:solidFill>
                                  <a:srgbClr val="FF0000"/>
                                </a:solidFill>
                                <a:latin typeface="Cambria Math"/>
                                <a:cs typeface="ae_Dimnah" pitchFamily="18" charset="-78"/>
                              </a:rPr>
                              <m:t>!</m:t>
                            </m:r>
                            <m:d>
                              <m:dPr>
                                <m:ctrlPr>
                                  <a:rPr lang="en-US" sz="2800" b="1" i="1" dirty="0" smtClean="0">
                                    <a:ln w="50800"/>
                                    <a:solidFill>
                                      <a:srgbClr val="FF0000"/>
                                    </a:solidFill>
                                    <a:latin typeface="Cambria Math"/>
                                    <a:cs typeface="ae_Dimnah" pitchFamily="18" charset="-78"/>
                                  </a:rPr>
                                </m:ctrlPr>
                              </m:dPr>
                              <m:e>
                                <m:r>
                                  <a:rPr lang="en-US" sz="2800" b="1" i="1" dirty="0" smtClean="0">
                                    <a:ln w="50800"/>
                                    <a:solidFill>
                                      <a:srgbClr val="FF0000"/>
                                    </a:solidFill>
                                    <a:latin typeface="Cambria Math"/>
                                    <a:cs typeface="ae_Dimnah" pitchFamily="18" charset="-78"/>
                                  </a:rPr>
                                  <m:t>𝟎</m:t>
                                </m:r>
                              </m:e>
                            </m:d>
                            <m:r>
                              <a:rPr lang="en-US" sz="2800" b="1" i="1" dirty="0" smtClean="0">
                                <a:ln w="50800"/>
                                <a:solidFill>
                                  <a:srgbClr val="FF0000"/>
                                </a:solidFill>
                                <a:latin typeface="Cambria Math"/>
                                <a:cs typeface="ae_Dimnah" pitchFamily="18" charset="-78"/>
                              </a:rPr>
                              <m:t>!</m:t>
                            </m:r>
                          </m:den>
                        </m:f>
                      </m:e>
                    </m:box>
                  </m:oMath>
                </a14:m>
                <a:r>
                  <a:rPr lang="en-US" sz="2800" b="1" dirty="0" smtClean="0">
                    <a:ln w="50800"/>
                    <a:solidFill>
                      <a:srgbClr val="FF0000"/>
                    </a:solidFill>
                    <a:latin typeface="ae_Dimnah" pitchFamily="18" charset="-78"/>
                    <a:cs typeface="ae_Dimnah" pitchFamily="18" charset="-78"/>
                  </a:rPr>
                  <a:t> (5x)</a:t>
                </a:r>
                <a:r>
                  <a:rPr lang="en-US" sz="2800" b="1" baseline="30000" dirty="0" smtClean="0">
                    <a:ln w="50800"/>
                    <a:solidFill>
                      <a:srgbClr val="FF0000"/>
                    </a:solidFill>
                    <a:latin typeface="ae_Dimnah" pitchFamily="18" charset="-78"/>
                    <a:cs typeface="ae_Dimnah" pitchFamily="18" charset="-78"/>
                  </a:rPr>
                  <a:t>0</a:t>
                </a:r>
                <a:r>
                  <a:rPr lang="en-US" sz="2800" b="1" dirty="0" smtClean="0">
                    <a:ln w="50800"/>
                    <a:solidFill>
                      <a:srgbClr val="FF0000"/>
                    </a:solidFill>
                    <a:latin typeface="ae_Dimnah" pitchFamily="18" charset="-78"/>
                    <a:cs typeface="ae_Dimnah" pitchFamily="18" charset="-78"/>
                  </a:rPr>
                  <a:t>(y)</a:t>
                </a:r>
                <a:r>
                  <a:rPr lang="en-US" sz="2800" b="1" baseline="30000" dirty="0" smtClean="0">
                    <a:ln w="50800"/>
                    <a:solidFill>
                      <a:srgbClr val="FF0000"/>
                    </a:solidFill>
                    <a:latin typeface="ae_Dimnah" pitchFamily="18" charset="-78"/>
                    <a:cs typeface="ae_Dimnah" pitchFamily="18" charset="-78"/>
                  </a:rPr>
                  <a:t>5</a:t>
                </a:r>
                <a:r>
                  <a:rPr lang="en-US" sz="2800" b="1" dirty="0" smtClean="0">
                    <a:ln w="50800"/>
                    <a:solidFill>
                      <a:srgbClr val="FF0000"/>
                    </a:solidFill>
                    <a:latin typeface="ae_Dimnah" pitchFamily="18" charset="-78"/>
                    <a:cs typeface="ae_Dimnah" pitchFamily="18" charset="-78"/>
                  </a:rPr>
                  <a:t> = y</a:t>
                </a:r>
                <a:r>
                  <a:rPr lang="en-US" sz="2800" b="1" baseline="30000" dirty="0" smtClean="0">
                    <a:ln w="50800"/>
                    <a:solidFill>
                      <a:srgbClr val="FF0000"/>
                    </a:solidFill>
                    <a:latin typeface="ae_Dimnah" pitchFamily="18" charset="-78"/>
                    <a:cs typeface="ae_Dimnah" pitchFamily="18" charset="-78"/>
                  </a:rPr>
                  <a:t>5</a:t>
                </a:r>
                <a:endParaRPr lang="ar-SA" sz="2800" b="1" baseline="30000" dirty="0">
                  <a:ln w="50800"/>
                  <a:solidFill>
                    <a:srgbClr val="FF0000"/>
                  </a:solidFill>
                  <a:latin typeface="ae_Dimnah" pitchFamily="18" charset="-78"/>
                  <a:cs typeface="ae_Dimnah" pitchFamily="18" charset="-78"/>
                </a:endParaRPr>
              </a:p>
            </p:txBody>
          </p:sp>
        </mc:Choice>
        <mc:Fallback>
          <p:sp>
            <p:nvSpPr>
              <p:cNvPr id="13" name="مربع نص 12"/>
              <p:cNvSpPr txBox="1">
                <a:spLocks noRot="1" noChangeAspect="1" noMove="1" noResize="1" noEditPoints="1" noAdjustHandles="1" noChangeArrowheads="1" noChangeShapeType="1" noTextEdit="1"/>
              </p:cNvSpPr>
              <p:nvPr/>
            </p:nvSpPr>
            <p:spPr>
              <a:xfrm>
                <a:off x="214532" y="2667000"/>
                <a:ext cx="3375357" cy="765722"/>
              </a:xfrm>
              <a:prstGeom prst="rect">
                <a:avLst/>
              </a:prstGeom>
              <a:blipFill rotWithShape="1">
                <a:blip r:embed="rId12"/>
                <a:stretch>
                  <a:fillRect/>
                </a:stretch>
              </a:blipFill>
            </p:spPr>
            <p:txBody>
              <a:bodyPr/>
              <a:lstStyle/>
              <a:p>
                <a:r>
                  <a:rPr lang="ar-EG">
                    <a:noFill/>
                  </a:rPr>
                  <a:t> </a:t>
                </a:r>
              </a:p>
            </p:txBody>
          </p:sp>
        </mc:Fallback>
      </mc:AlternateContent>
      <p:pic>
        <p:nvPicPr>
          <p:cNvPr id="9216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032" y="3464154"/>
            <a:ext cx="5062236" cy="72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5" name="مربع نص 14"/>
              <p:cNvSpPr txBox="1"/>
              <p:nvPr/>
            </p:nvSpPr>
            <p:spPr>
              <a:xfrm>
                <a:off x="214532" y="3653878"/>
                <a:ext cx="3886200" cy="765722"/>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l" fontAlgn="auto">
                  <a:spcBef>
                    <a:spcPts val="0"/>
                  </a:spcBef>
                  <a:spcAft>
                    <a:spcPts val="0"/>
                  </a:spcAft>
                  <a:defRPr/>
                </a:pPr>
                <a14:m>
                  <m:oMath xmlns:m="http://schemas.openxmlformats.org/officeDocument/2006/math">
                    <m:box>
                      <m:boxPr>
                        <m:ctrlPr>
                          <a:rPr lang="en-US" sz="2800" b="1" i="1" dirty="0" smtClean="0">
                            <a:ln w="50800"/>
                            <a:solidFill>
                              <a:srgbClr val="FF0000"/>
                            </a:solidFill>
                            <a:latin typeface="Cambria Math"/>
                            <a:cs typeface="ae_Dimnah" pitchFamily="18" charset="-78"/>
                          </a:rPr>
                        </m:ctrlPr>
                      </m:boxPr>
                      <m:e>
                        <m:f>
                          <m:fPr>
                            <m:ctrlPr>
                              <a:rPr lang="en-US" sz="2800" b="1" i="1" dirty="0" smtClean="0">
                                <a:ln w="50800"/>
                                <a:solidFill>
                                  <a:srgbClr val="FF0000"/>
                                </a:solidFill>
                                <a:latin typeface="Cambria Math"/>
                                <a:cs typeface="ae_Dimnah" pitchFamily="18" charset="-78"/>
                              </a:rPr>
                            </m:ctrlPr>
                          </m:fPr>
                          <m:num>
                            <m:r>
                              <a:rPr lang="en-US" sz="2800" b="1" i="1" dirty="0" smtClean="0">
                                <a:ln w="50800"/>
                                <a:solidFill>
                                  <a:srgbClr val="FF0000"/>
                                </a:solidFill>
                                <a:latin typeface="Cambria Math"/>
                                <a:cs typeface="ae_Dimnah" pitchFamily="18" charset="-78"/>
                              </a:rPr>
                              <m:t>𝟓</m:t>
                            </m:r>
                            <m:r>
                              <a:rPr lang="en-US" sz="2800" b="1" i="1" dirty="0" smtClean="0">
                                <a:ln w="50800"/>
                                <a:solidFill>
                                  <a:srgbClr val="FF0000"/>
                                </a:solidFill>
                                <a:latin typeface="Cambria Math"/>
                                <a:cs typeface="ae_Dimnah" pitchFamily="18" charset="-78"/>
                              </a:rPr>
                              <m:t>!</m:t>
                            </m:r>
                          </m:num>
                          <m:den>
                            <m:r>
                              <a:rPr lang="en-US" sz="2800" b="1" i="1" dirty="0" smtClean="0">
                                <a:ln w="50800"/>
                                <a:solidFill>
                                  <a:srgbClr val="FF0000"/>
                                </a:solidFill>
                                <a:latin typeface="Cambria Math"/>
                                <a:cs typeface="ae_Dimnah" pitchFamily="18" charset="-78"/>
                              </a:rPr>
                              <m:t>𝟓</m:t>
                            </m:r>
                            <m:r>
                              <a:rPr lang="en-US" sz="2800" b="1" i="1" dirty="0" smtClean="0">
                                <a:ln w="50800"/>
                                <a:solidFill>
                                  <a:srgbClr val="FF0000"/>
                                </a:solidFill>
                                <a:latin typeface="Cambria Math"/>
                                <a:cs typeface="ae_Dimnah" pitchFamily="18" charset="-78"/>
                              </a:rPr>
                              <m:t>!</m:t>
                            </m:r>
                            <m:d>
                              <m:dPr>
                                <m:ctrlPr>
                                  <a:rPr lang="en-US" sz="2800" b="1" i="1" dirty="0" smtClean="0">
                                    <a:ln w="50800"/>
                                    <a:solidFill>
                                      <a:srgbClr val="FF0000"/>
                                    </a:solidFill>
                                    <a:latin typeface="Cambria Math"/>
                                    <a:cs typeface="ae_Dimnah" pitchFamily="18" charset="-78"/>
                                  </a:rPr>
                                </m:ctrlPr>
                              </m:dPr>
                              <m:e>
                                <m:r>
                                  <a:rPr lang="en-US" sz="2800" b="1" i="1" dirty="0" smtClean="0">
                                    <a:ln w="50800"/>
                                    <a:solidFill>
                                      <a:srgbClr val="FF0000"/>
                                    </a:solidFill>
                                    <a:latin typeface="Cambria Math"/>
                                    <a:cs typeface="ae_Dimnah" pitchFamily="18" charset="-78"/>
                                  </a:rPr>
                                  <m:t>𝟎</m:t>
                                </m:r>
                              </m:e>
                            </m:d>
                            <m:r>
                              <a:rPr lang="en-US" sz="2800" b="1" i="1" dirty="0" smtClean="0">
                                <a:ln w="50800"/>
                                <a:solidFill>
                                  <a:srgbClr val="FF0000"/>
                                </a:solidFill>
                                <a:latin typeface="Cambria Math"/>
                                <a:cs typeface="ae_Dimnah" pitchFamily="18" charset="-78"/>
                              </a:rPr>
                              <m:t>!</m:t>
                            </m:r>
                          </m:den>
                        </m:f>
                      </m:e>
                    </m:box>
                  </m:oMath>
                </a14:m>
                <a:r>
                  <a:rPr lang="en-US" sz="2800" b="1" dirty="0" smtClean="0">
                    <a:ln w="50800"/>
                    <a:solidFill>
                      <a:srgbClr val="FF0000"/>
                    </a:solidFill>
                    <a:latin typeface="ae_Dimnah" pitchFamily="18" charset="-78"/>
                    <a:cs typeface="ae_Dimnah" pitchFamily="18" charset="-78"/>
                  </a:rPr>
                  <a:t> (3a)</a:t>
                </a:r>
                <a:r>
                  <a:rPr lang="en-US" sz="2800" b="1" baseline="30000" dirty="0" smtClean="0">
                    <a:ln w="50800"/>
                    <a:solidFill>
                      <a:srgbClr val="FF0000"/>
                    </a:solidFill>
                    <a:latin typeface="ae_Dimnah" pitchFamily="18" charset="-78"/>
                    <a:cs typeface="ae_Dimnah" pitchFamily="18" charset="-78"/>
                  </a:rPr>
                  <a:t>5</a:t>
                </a:r>
                <a:r>
                  <a:rPr lang="en-US" sz="2800" b="1" dirty="0" smtClean="0">
                    <a:ln w="50800"/>
                    <a:solidFill>
                      <a:srgbClr val="FF0000"/>
                    </a:solidFill>
                    <a:latin typeface="ae_Dimnah" pitchFamily="18" charset="-78"/>
                    <a:cs typeface="ae_Dimnah" pitchFamily="18" charset="-78"/>
                  </a:rPr>
                  <a:t>(8b)</a:t>
                </a:r>
                <a:r>
                  <a:rPr lang="en-US" sz="2800" b="1" baseline="30000" dirty="0" smtClean="0">
                    <a:ln w="50800"/>
                    <a:solidFill>
                      <a:srgbClr val="FF0000"/>
                    </a:solidFill>
                    <a:latin typeface="ae_Dimnah" pitchFamily="18" charset="-78"/>
                    <a:cs typeface="ae_Dimnah" pitchFamily="18" charset="-78"/>
                  </a:rPr>
                  <a:t>0</a:t>
                </a:r>
                <a:r>
                  <a:rPr lang="en-US" sz="2800" b="1" dirty="0" smtClean="0">
                    <a:ln w="50800"/>
                    <a:solidFill>
                      <a:srgbClr val="FF0000"/>
                    </a:solidFill>
                    <a:latin typeface="ae_Dimnah" pitchFamily="18" charset="-78"/>
                    <a:cs typeface="ae_Dimnah" pitchFamily="18" charset="-78"/>
                  </a:rPr>
                  <a:t> = 243 a</a:t>
                </a:r>
                <a:r>
                  <a:rPr lang="en-US" sz="2800" b="1" baseline="30000" dirty="0" smtClean="0">
                    <a:ln w="50800"/>
                    <a:solidFill>
                      <a:srgbClr val="FF0000"/>
                    </a:solidFill>
                    <a:latin typeface="ae_Dimnah" pitchFamily="18" charset="-78"/>
                    <a:cs typeface="ae_Dimnah" pitchFamily="18" charset="-78"/>
                  </a:rPr>
                  <a:t>5</a:t>
                </a:r>
                <a:endParaRPr lang="ar-SA" sz="2800" b="1" baseline="30000" dirty="0">
                  <a:ln w="50800"/>
                  <a:solidFill>
                    <a:srgbClr val="FF0000"/>
                  </a:solidFill>
                  <a:latin typeface="ae_Dimnah" pitchFamily="18" charset="-78"/>
                  <a:cs typeface="ae_Dimnah" pitchFamily="18" charset="-78"/>
                </a:endParaRPr>
              </a:p>
            </p:txBody>
          </p:sp>
        </mc:Choice>
        <mc:Fallback>
          <p:sp>
            <p:nvSpPr>
              <p:cNvPr id="15" name="مربع نص 14"/>
              <p:cNvSpPr txBox="1">
                <a:spLocks noRot="1" noChangeAspect="1" noMove="1" noResize="1" noEditPoints="1" noAdjustHandles="1" noChangeArrowheads="1" noChangeShapeType="1" noTextEdit="1"/>
              </p:cNvSpPr>
              <p:nvPr/>
            </p:nvSpPr>
            <p:spPr>
              <a:xfrm>
                <a:off x="214532" y="3653878"/>
                <a:ext cx="3886200" cy="765722"/>
              </a:xfrm>
              <a:prstGeom prst="rect">
                <a:avLst/>
              </a:prstGeom>
              <a:blipFill rotWithShape="1">
                <a:blip r:embed="rId14"/>
                <a:stretch>
                  <a:fillRect/>
                </a:stretch>
              </a:blipFill>
            </p:spPr>
            <p:txBody>
              <a:bodyPr/>
              <a:lstStyle/>
              <a:p>
                <a:r>
                  <a:rPr lang="ar-EG">
                    <a:noFill/>
                  </a:rPr>
                  <a:t> </a:t>
                </a:r>
              </a:p>
            </p:txBody>
          </p:sp>
        </mc:Fallback>
      </mc:AlternateContent>
      <p:pic>
        <p:nvPicPr>
          <p:cNvPr id="92168"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936" y="4478473"/>
            <a:ext cx="8581073"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fade">
                                      <p:cBhvr>
                                        <p:cTn id="12" dur="500"/>
                                        <p:tgtEl>
                                          <p:spTgt spid="9216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7"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2165"/>
                                        </p:tgtEl>
                                        <p:attrNameLst>
                                          <p:attrName>style.visibility</p:attrName>
                                        </p:attrNameLst>
                                      </p:cBhvr>
                                      <p:to>
                                        <p:strVal val="visible"/>
                                      </p:to>
                                    </p:set>
                                    <p:animEffect transition="in" filter="fade">
                                      <p:cBhvr>
                                        <p:cTn id="24" dur="500"/>
                                        <p:tgtEl>
                                          <p:spTgt spid="92165"/>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9"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3">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66"/>
                                        </p:tgtEl>
                                        <p:attrNameLst>
                                          <p:attrName>style.visibility</p:attrName>
                                        </p:attrNameLst>
                                      </p:cBhvr>
                                      <p:to>
                                        <p:strVal val="visible"/>
                                      </p:to>
                                    </p:set>
                                    <p:animEffect transition="in" filter="fade">
                                      <p:cBhvr>
                                        <p:cTn id="36" dur="500"/>
                                        <p:tgtEl>
                                          <p:spTgt spid="92166"/>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41"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5">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2168"/>
                                        </p:tgtEl>
                                        <p:attrNameLst>
                                          <p:attrName>style.visibility</p:attrName>
                                        </p:attrNameLst>
                                      </p:cBhvr>
                                      <p:to>
                                        <p:strVal val="visible"/>
                                      </p:to>
                                    </p:set>
                                    <p:animEffect transition="in" filter="fade">
                                      <p:cBhvr>
                                        <p:cTn id="48"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31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3" y="748352"/>
            <a:ext cx="8444865" cy="553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42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315" y="838186"/>
            <a:ext cx="8675370" cy="537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059160" cy="882633"/>
          </a:xfrm>
          <a:prstGeom prst="rect">
            <a:avLst/>
          </a:prstGeom>
          <a:noFill/>
          <a:ln w="9525">
            <a:noFill/>
            <a:miter lim="800000"/>
            <a:headEnd/>
            <a:tailEnd/>
          </a:ln>
        </p:spPr>
      </p:pic>
      <p:pic>
        <p:nvPicPr>
          <p:cNvPr id="952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9001" y="3068574"/>
            <a:ext cx="6845999" cy="11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5272" y="1815152"/>
            <a:ext cx="3055345" cy="11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5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4"/>
                                        </p:tgtEl>
                                        <p:attrNameLst>
                                          <p:attrName>style.visibility</p:attrName>
                                        </p:attrNameLst>
                                      </p:cBhvr>
                                      <p:to>
                                        <p:strVal val="visible"/>
                                      </p:to>
                                    </p:set>
                                    <p:animEffect transition="in" filter="fade">
                                      <p:cBhvr>
                                        <p:cTn id="12"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الاستقراء الرياضي</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059160" cy="882633"/>
          </a:xfrm>
          <a:prstGeom prst="rect">
            <a:avLst/>
          </a:prstGeom>
          <a:noFill/>
          <a:ln w="9525">
            <a:noFill/>
            <a:miter lim="800000"/>
            <a:headEnd/>
            <a:tailEnd/>
          </a:ln>
        </p:spPr>
      </p:pic>
      <p:sp>
        <p:nvSpPr>
          <p:cNvPr id="10" name="مستطيل 9"/>
          <p:cNvSpPr/>
          <p:nvPr/>
        </p:nvSpPr>
        <p:spPr>
          <a:xfrm>
            <a:off x="785786" y="785794"/>
            <a:ext cx="8215370" cy="461665"/>
          </a:xfrm>
          <a:prstGeom prst="rect">
            <a:avLst/>
          </a:prstGeom>
        </p:spPr>
        <p:txBody>
          <a:bodyPr wrap="square">
            <a:spAutoFit/>
          </a:bodyPr>
          <a:lstStyle/>
          <a:p>
            <a:r>
              <a:rPr lang="ar-EG" sz="2400" dirty="0" smtClean="0">
                <a:solidFill>
                  <a:schemeClr val="bg1"/>
                </a:solidFill>
                <a:latin typeface="ae_Dimnah" pitchFamily="18" charset="-78"/>
                <a:cs typeface="ae_Dimnah" pitchFamily="18" charset="-78"/>
              </a:rPr>
              <a:t>الاستقراء الرياضي هو أسلوب لبرهنة الجمل الرياضية المتعلقة بالأعداد الطبيعة.</a:t>
            </a:r>
            <a:endParaRPr lang="ar-EG" sz="2400" dirty="0">
              <a:solidFill>
                <a:schemeClr val="bg1"/>
              </a:solidFill>
              <a:latin typeface="ae_Dimnah" pitchFamily="18" charset="-78"/>
              <a:cs typeface="ae_Dimnah" pitchFamily="18" charset="-78"/>
            </a:endParaRPr>
          </a:p>
        </p:txBody>
      </p:sp>
      <p:pic>
        <p:nvPicPr>
          <p:cNvPr id="92162" name="Picture 2"/>
          <p:cNvPicPr>
            <a:picLocks noChangeAspect="1" noChangeArrowheads="1"/>
          </p:cNvPicPr>
          <p:nvPr/>
        </p:nvPicPr>
        <p:blipFill>
          <a:blip r:embed="rId8" cstate="print"/>
          <a:srcRect/>
          <a:stretch>
            <a:fillRect/>
          </a:stretch>
        </p:blipFill>
        <p:spPr bwMode="auto">
          <a:xfrm>
            <a:off x="785786" y="1285860"/>
            <a:ext cx="7991489" cy="2159862"/>
          </a:xfrm>
          <a:prstGeom prst="rect">
            <a:avLst/>
          </a:prstGeom>
          <a:ln>
            <a:noFill/>
          </a:ln>
          <a:effectLst>
            <a:softEdge rad="112500"/>
          </a:effectLst>
        </p:spPr>
      </p:pic>
      <p:pic>
        <p:nvPicPr>
          <p:cNvPr id="92163"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3214678" y="3500438"/>
            <a:ext cx="5083761" cy="785818"/>
          </a:xfrm>
          <a:prstGeom prst="rect">
            <a:avLst/>
          </a:prstGeom>
          <a:noFill/>
          <a:ln w="9525">
            <a:noFill/>
            <a:miter lim="800000"/>
            <a:headEnd/>
            <a:tailEnd/>
          </a:ln>
          <a:effectLst/>
        </p:spPr>
      </p:pic>
      <p:pic>
        <p:nvPicPr>
          <p:cNvPr id="92164" name="Picture 4"/>
          <p:cNvPicPr>
            <a:picLocks noChangeAspect="1" noChangeArrowheads="1"/>
          </p:cNvPicPr>
          <p:nvPr/>
        </p:nvPicPr>
        <p:blipFill>
          <a:blip r:embed="rId10" cstate="print">
            <a:clrChange>
              <a:clrFrom>
                <a:srgbClr val="FFFFFF"/>
              </a:clrFrom>
              <a:clrTo>
                <a:srgbClr val="FFFFFF">
                  <a:alpha val="0"/>
                </a:srgbClr>
              </a:clrTo>
            </a:clrChange>
            <a:lum bright="-30000" contrast="10000"/>
          </a:blip>
          <a:srcRect/>
          <a:stretch>
            <a:fillRect/>
          </a:stretch>
        </p:blipFill>
        <p:spPr bwMode="auto">
          <a:xfrm>
            <a:off x="2831664" y="4214818"/>
            <a:ext cx="5764650" cy="500066"/>
          </a:xfrm>
          <a:prstGeom prst="rect">
            <a:avLst/>
          </a:prstGeom>
          <a:noFill/>
          <a:ln w="9525">
            <a:noFill/>
            <a:miter lim="800000"/>
            <a:headEnd/>
            <a:tailEnd/>
          </a:ln>
          <a:effectLst/>
        </p:spPr>
      </p:pic>
      <p:pic>
        <p:nvPicPr>
          <p:cNvPr id="92165" name="Picture 5"/>
          <p:cNvPicPr>
            <a:picLocks noChangeAspect="1" noChangeArrowheads="1"/>
          </p:cNvPicPr>
          <p:nvPr/>
        </p:nvPicPr>
        <p:blipFill>
          <a:blip r:embed="rId11" cstate="print">
            <a:clrChange>
              <a:clrFrom>
                <a:srgbClr val="FFFFFF"/>
              </a:clrFrom>
              <a:clrTo>
                <a:srgbClr val="FFFFFF">
                  <a:alpha val="0"/>
                </a:srgbClr>
              </a:clrTo>
            </a:clrChange>
            <a:lum bright="-30000" contrast="10000"/>
          </a:blip>
          <a:srcRect/>
          <a:stretch>
            <a:fillRect/>
          </a:stretch>
        </p:blipFill>
        <p:spPr bwMode="auto">
          <a:xfrm>
            <a:off x="2125307" y="4643445"/>
            <a:ext cx="5366097" cy="642943"/>
          </a:xfrm>
          <a:prstGeom prst="rect">
            <a:avLst/>
          </a:prstGeom>
          <a:noFill/>
          <a:ln w="9525">
            <a:noFill/>
            <a:miter lim="800000"/>
            <a:headEnd/>
            <a:tailEnd/>
          </a:ln>
          <a:effectLst/>
        </p:spPr>
      </p:pic>
      <p:pic>
        <p:nvPicPr>
          <p:cNvPr id="92166" name="Picture 6"/>
          <p:cNvPicPr>
            <a:picLocks noChangeAspect="1" noChangeArrowheads="1"/>
          </p:cNvPicPr>
          <p:nvPr/>
        </p:nvPicPr>
        <p:blipFill>
          <a:blip r:embed="rId12" cstate="print">
            <a:clrChange>
              <a:clrFrom>
                <a:srgbClr val="FFFFFF"/>
              </a:clrFrom>
              <a:clrTo>
                <a:srgbClr val="FFFFFF">
                  <a:alpha val="0"/>
                </a:srgbClr>
              </a:clrTo>
            </a:clrChange>
            <a:lum bright="-30000" contrast="10000"/>
          </a:blip>
          <a:srcRect/>
          <a:stretch>
            <a:fillRect/>
          </a:stretch>
        </p:blipFill>
        <p:spPr bwMode="auto">
          <a:xfrm>
            <a:off x="571472" y="5214950"/>
            <a:ext cx="8029631" cy="714380"/>
          </a:xfrm>
          <a:prstGeom prst="rect">
            <a:avLst/>
          </a:prstGeom>
          <a:noFill/>
          <a:ln w="9525">
            <a:noFill/>
            <a:miter lim="800000"/>
            <a:headEnd/>
            <a:tailEnd/>
          </a:ln>
          <a:effectLst/>
        </p:spPr>
      </p:pic>
    </p:spTree>
    <p:extLst>
      <p:ext uri="{BB962C8B-B14F-4D97-AF65-F5344CB8AC3E}">
        <p14:creationId xmlns:p14="http://schemas.microsoft.com/office/powerpoint/2010/main" val="5928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2162"/>
                                        </p:tgtEl>
                                        <p:attrNameLst>
                                          <p:attrName>style.visibility</p:attrName>
                                        </p:attrNameLst>
                                      </p:cBhvr>
                                      <p:to>
                                        <p:strVal val="visible"/>
                                      </p:to>
                                    </p:set>
                                    <p:anim to="" calcmode="lin" valueType="num">
                                      <p:cBhvr>
                                        <p:cTn id="19" dur="1" fill="hold"/>
                                        <p:tgtEl>
                                          <p:spTgt spid="9216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163"/>
                                        </p:tgtEl>
                                        <p:attrNameLst>
                                          <p:attrName>style.visibility</p:attrName>
                                        </p:attrNameLst>
                                      </p:cBhvr>
                                      <p:to>
                                        <p:strVal val="visible"/>
                                      </p:to>
                                    </p:set>
                                    <p:anim to="" calcmode="lin" valueType="num">
                                      <p:cBhvr>
                                        <p:cTn id="24" dur="1" fill="hold"/>
                                        <p:tgtEl>
                                          <p:spTgt spid="92163"/>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2164"/>
                                        </p:tgtEl>
                                        <p:attrNameLst>
                                          <p:attrName>style.visibility</p:attrName>
                                        </p:attrNameLst>
                                      </p:cBhvr>
                                      <p:to>
                                        <p:strVal val="visible"/>
                                      </p:to>
                                    </p:set>
                                    <p:anim to="" calcmode="lin" valueType="num">
                                      <p:cBhvr>
                                        <p:cTn id="29" dur="1" fill="hold"/>
                                        <p:tgtEl>
                                          <p:spTgt spid="9216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92165"/>
                                        </p:tgtEl>
                                        <p:attrNameLst>
                                          <p:attrName>style.visibility</p:attrName>
                                        </p:attrNameLst>
                                      </p:cBhvr>
                                      <p:to>
                                        <p:strVal val="visible"/>
                                      </p:to>
                                    </p:set>
                                    <p:anim to="" calcmode="lin" valueType="num">
                                      <p:cBhvr>
                                        <p:cTn id="34" dur="1" fill="hold"/>
                                        <p:tgtEl>
                                          <p:spTgt spid="92165"/>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2166"/>
                                        </p:tgtEl>
                                        <p:attrNameLst>
                                          <p:attrName>style.visibility</p:attrName>
                                        </p:attrNameLst>
                                      </p:cBhvr>
                                      <p:to>
                                        <p:strVal val="visible"/>
                                      </p:to>
                                    </p:set>
                                    <p:anim to="" calcmode="lin" valueType="num">
                                      <p:cBhvr>
                                        <p:cTn id="39" dur="1" fill="hold"/>
                                        <p:tgtEl>
                                          <p:spTgt spid="921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تابع حل المثال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3186" name="Picture 2"/>
          <p:cNvPicPr>
            <a:picLocks noChangeAspect="1" noChangeArrowheads="1"/>
          </p:cNvPicPr>
          <p:nvPr/>
        </p:nvPicPr>
        <p:blipFill>
          <a:blip r:embed="rId8" cstate="print">
            <a:clrChange>
              <a:clrFrom>
                <a:srgbClr val="FFFFFF"/>
              </a:clrFrom>
              <a:clrTo>
                <a:srgbClr val="FFFFFF">
                  <a:alpha val="0"/>
                </a:srgbClr>
              </a:clrTo>
            </a:clrChange>
            <a:lum bright="-30000" contrast="20000"/>
          </a:blip>
          <a:srcRect/>
          <a:stretch>
            <a:fillRect/>
          </a:stretch>
        </p:blipFill>
        <p:spPr bwMode="auto">
          <a:xfrm>
            <a:off x="214282" y="714355"/>
            <a:ext cx="8705870" cy="4225325"/>
          </a:xfrm>
          <a:prstGeom prst="rect">
            <a:avLst/>
          </a:prstGeom>
          <a:noFill/>
          <a:ln w="9525">
            <a:noFill/>
            <a:miter lim="800000"/>
            <a:headEnd/>
            <a:tailEnd/>
          </a:ln>
          <a:effectLst/>
        </p:spPr>
      </p:pic>
      <p:sp>
        <p:nvSpPr>
          <p:cNvPr id="10" name="مستطيل 9"/>
          <p:cNvSpPr/>
          <p:nvPr/>
        </p:nvSpPr>
        <p:spPr>
          <a:xfrm>
            <a:off x="428596" y="4929198"/>
            <a:ext cx="821533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2400" b="1" dirty="0" smtClean="0">
                <a:solidFill>
                  <a:schemeClr val="bg1"/>
                </a:solidFill>
              </a:rPr>
              <a:t>العبارة الأخيرة هي الطرف الأيمن من المعادلة المطلوب إثباتها عندما </a:t>
            </a:r>
            <a:r>
              <a:rPr lang="en-US" sz="2400" b="1" dirty="0" smtClean="0">
                <a:solidFill>
                  <a:schemeClr val="bg1"/>
                </a:solidFill>
              </a:rPr>
              <a:t>n = k + 1 ، </a:t>
            </a:r>
            <a:r>
              <a:rPr lang="ar-EG" sz="2400" b="1" dirty="0" smtClean="0">
                <a:solidFill>
                  <a:schemeClr val="bg1"/>
                </a:solidFill>
              </a:rPr>
              <a:t>وبهذا فإن العلاقة الصحيحة عند جميع الأعداد الطبيعية </a:t>
            </a:r>
            <a:r>
              <a:rPr lang="en-US" sz="2400" b="1" dirty="0" smtClean="0">
                <a:solidFill>
                  <a:schemeClr val="bg1"/>
                </a:solidFill>
              </a:rPr>
              <a:t>n</a:t>
            </a:r>
            <a:endParaRPr lang="ar-EG"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3186"/>
                                        </p:tgtEl>
                                        <p:attrNameLst>
                                          <p:attrName>style.visibility</p:attrName>
                                        </p:attrNameLst>
                                      </p:cBhvr>
                                      <p:to>
                                        <p:strVal val="visible"/>
                                      </p:to>
                                    </p:set>
                                    <p:anim to="" calcmode="lin" valueType="num">
                                      <p:cBhvr>
                                        <p:cTn id="14" dur="1" fill="hold"/>
                                        <p:tgtEl>
                                          <p:spTgt spid="9318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SA" sz="3200" b="1" dirty="0" smtClean="0">
                <a:solidFill>
                  <a:srgbClr val="FF0000"/>
                </a:solidFill>
                <a:latin typeface="ae_Dimnah" pitchFamily="18" charset="-78"/>
                <a:cs typeface="ae_Dimnah" pitchFamily="18" charset="-78"/>
              </a:rPr>
              <a:t>عنوان</a:t>
            </a:r>
            <a:r>
              <a:rPr lang="ar-SA" sz="3200" b="1" dirty="0">
                <a:solidFill>
                  <a:srgbClr val="FF0000"/>
                </a:solidFill>
                <a:latin typeface="ae_Dimnah" pitchFamily="18" charset="-78"/>
                <a:cs typeface="ae_Dimnah" pitchFamily="18" charset="-78"/>
              </a:rPr>
              <a:t> الدرس</a:t>
            </a: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357290" y="714356"/>
            <a:ext cx="7286644"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ar-EG" sz="2400" b="1" dirty="0" smtClean="0">
                <a:solidFill>
                  <a:schemeClr val="bg1"/>
                </a:solidFill>
              </a:rPr>
              <a:t>وكما في برهان المجموع فإن الاستقراء الرياضي يمكن استعماله أيضا لبرهنة قابلية القسمة.</a:t>
            </a:r>
            <a:endParaRPr lang="ar-EG" sz="2400" b="1" dirty="0">
              <a:solidFill>
                <a:schemeClr val="bg1"/>
              </a:solidFill>
            </a:endParaRPr>
          </a:p>
        </p:txBody>
      </p:sp>
      <p:pic>
        <p:nvPicPr>
          <p:cNvPr id="94211" name="Picture 3"/>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500034" y="1643049"/>
            <a:ext cx="8172470" cy="2665573"/>
          </a:xfrm>
          <a:prstGeom prst="rect">
            <a:avLst/>
          </a:prstGeom>
          <a:noFill/>
          <a:ln w="9525">
            <a:noFill/>
            <a:miter lim="800000"/>
            <a:headEnd/>
            <a:tailEnd/>
          </a:ln>
          <a:effectLst/>
        </p:spPr>
      </p:pic>
      <p:pic>
        <p:nvPicPr>
          <p:cNvPr id="94213" name="Picture 5"/>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2357422" y="4286257"/>
            <a:ext cx="6210321" cy="18981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4211"/>
                                        </p:tgtEl>
                                        <p:attrNameLst>
                                          <p:attrName>style.visibility</p:attrName>
                                        </p:attrNameLst>
                                      </p:cBhvr>
                                      <p:to>
                                        <p:strVal val="visible"/>
                                      </p:to>
                                    </p:set>
                                    <p:anim to="" calcmode="lin" valueType="num">
                                      <p:cBhvr>
                                        <p:cTn id="19" dur="1" fill="hold"/>
                                        <p:tgtEl>
                                          <p:spTgt spid="942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4213"/>
                                        </p:tgtEl>
                                        <p:attrNameLst>
                                          <p:attrName>style.visibility</p:attrName>
                                        </p:attrNameLst>
                                      </p:cBhvr>
                                      <p:to>
                                        <p:strVal val="visible"/>
                                      </p:to>
                                    </p:set>
                                    <p:anim to="" calcmode="lin" valueType="num">
                                      <p:cBhvr>
                                        <p:cTn id="24" dur="1" fill="hold"/>
                                        <p:tgtEl>
                                          <p:spTgt spid="942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تابع حل المثال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5234"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4132381" y="857232"/>
            <a:ext cx="4716351" cy="1357322"/>
          </a:xfrm>
          <a:prstGeom prst="rect">
            <a:avLst/>
          </a:prstGeom>
          <a:noFill/>
          <a:ln w="9525">
            <a:noFill/>
            <a:miter lim="800000"/>
            <a:headEnd/>
            <a:tailEnd/>
          </a:ln>
          <a:effectLst/>
        </p:spPr>
      </p:pic>
      <p:pic>
        <p:nvPicPr>
          <p:cNvPr id="95235"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1128724" y="2236795"/>
            <a:ext cx="7586680" cy="1406519"/>
          </a:xfrm>
          <a:prstGeom prst="rect">
            <a:avLst/>
          </a:prstGeom>
          <a:noFill/>
          <a:ln w="9525">
            <a:noFill/>
            <a:miter lim="800000"/>
            <a:headEnd/>
            <a:tailEnd/>
          </a:ln>
          <a:effectLst/>
        </p:spPr>
      </p:pic>
      <p:sp>
        <p:nvSpPr>
          <p:cNvPr id="11" name="مستطيل 10"/>
          <p:cNvSpPr/>
          <p:nvPr/>
        </p:nvSpPr>
        <p:spPr>
          <a:xfrm>
            <a:off x="928662" y="4669705"/>
            <a:ext cx="7858148"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EG" sz="2400" b="1" dirty="0" smtClean="0">
                <a:solidFill>
                  <a:schemeClr val="bg1"/>
                </a:solidFill>
              </a:rPr>
              <a:t>يمكن إثبات خطأ جملة رياضية من خلال الاستقراء الرياضي، وأسهل طريقة لعمل ذلك هي إيجاد مثال مضاد تكون عنده الجملة الرياضية خاطئة.</a:t>
            </a:r>
            <a:endParaRPr lang="ar-EG" sz="2400" b="1" dirty="0">
              <a:solidFill>
                <a:schemeClr val="bg1"/>
              </a:solidFill>
            </a:endParaRPr>
          </a:p>
        </p:txBody>
      </p:sp>
      <p:pic>
        <p:nvPicPr>
          <p:cNvPr id="95236" name="Picture 4"/>
          <p:cNvPicPr>
            <a:picLocks noChangeAspect="1" noChangeArrowheads="1"/>
          </p:cNvPicPr>
          <p:nvPr/>
        </p:nvPicPr>
        <p:blipFill>
          <a:blip r:embed="rId10" cstate="print">
            <a:duotone>
              <a:prstClr val="black"/>
              <a:srgbClr val="FFFF00">
                <a:tint val="45000"/>
                <a:satMod val="400000"/>
              </a:srgbClr>
            </a:duotone>
          </a:blip>
          <a:srcRect/>
          <a:stretch>
            <a:fillRect/>
          </a:stretch>
        </p:blipFill>
        <p:spPr bwMode="auto">
          <a:xfrm>
            <a:off x="3071802" y="3786190"/>
            <a:ext cx="5386403" cy="77641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5234"/>
                                        </p:tgtEl>
                                        <p:attrNameLst>
                                          <p:attrName>style.visibility</p:attrName>
                                        </p:attrNameLst>
                                      </p:cBhvr>
                                      <p:to>
                                        <p:strVal val="visible"/>
                                      </p:to>
                                    </p:set>
                                    <p:anim to="" calcmode="lin" valueType="num">
                                      <p:cBhvr>
                                        <p:cTn id="14" dur="1" fill="hold"/>
                                        <p:tgtEl>
                                          <p:spTgt spid="9523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5235"/>
                                        </p:tgtEl>
                                        <p:attrNameLst>
                                          <p:attrName>style.visibility</p:attrName>
                                        </p:attrNameLst>
                                      </p:cBhvr>
                                      <p:to>
                                        <p:strVal val="visible"/>
                                      </p:to>
                                    </p:set>
                                    <p:anim to="" calcmode="lin" valueType="num">
                                      <p:cBhvr>
                                        <p:cTn id="19" dur="1" fill="hold"/>
                                        <p:tgtEl>
                                          <p:spTgt spid="9523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5236"/>
                                        </p:tgtEl>
                                        <p:attrNameLst>
                                          <p:attrName>style.visibility</p:attrName>
                                        </p:attrNameLst>
                                      </p:cBhvr>
                                      <p:to>
                                        <p:strVal val="visible"/>
                                      </p:to>
                                    </p:set>
                                    <p:anim to="" calcmode="lin" valueType="num">
                                      <p:cBhvr>
                                        <p:cTn id="24" dur="1" fill="hold"/>
                                        <p:tgtEl>
                                          <p:spTgt spid="95236"/>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to="" calcmode="lin" valueType="num">
                                      <p:cBhvr>
                                        <p:cTn id="29"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المتتابعة الهندسية</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0"/>
            <a:ext cx="1295400" cy="1079500"/>
          </a:xfrm>
          <a:prstGeom prst="rect">
            <a:avLst/>
          </a:prstGeom>
          <a:noFill/>
          <a:ln w="9525">
            <a:noFill/>
            <a:miter lim="800000"/>
            <a:headEnd/>
            <a:tailEnd/>
          </a:ln>
        </p:spPr>
      </p:pic>
      <p:sp>
        <p:nvSpPr>
          <p:cNvPr id="10" name="مستطيل 9"/>
          <p:cNvSpPr/>
          <p:nvPr/>
        </p:nvSpPr>
        <p:spPr>
          <a:xfrm>
            <a:off x="357158" y="785794"/>
            <a:ext cx="8572560" cy="267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ar-EG" sz="2400" b="1" dirty="0" smtClean="0">
                <a:solidFill>
                  <a:schemeClr val="bg1"/>
                </a:solidFill>
              </a:rPr>
              <a:t>المتتابعة الهندسية  نوع آخر من المتتابعات، يمكن الحصول على أي حد من حدودها</a:t>
            </a:r>
          </a:p>
          <a:p>
            <a:r>
              <a:rPr lang="ar-EG" sz="2400" b="1" dirty="0" smtClean="0">
                <a:solidFill>
                  <a:schemeClr val="bg1"/>
                </a:solidFill>
              </a:rPr>
              <a:t>بضرب الحد السابق له في عدد ثابت يسمى أساس المتتابعة الهندسية أو النسبة المشتركة للمتتابعة.</a:t>
            </a:r>
          </a:p>
          <a:p>
            <a:r>
              <a:rPr lang="ar-EG" sz="2400" b="1" dirty="0" smtClean="0">
                <a:solidFill>
                  <a:schemeClr val="bg1"/>
                </a:solidFill>
              </a:rPr>
              <a:t> متتابعة هندسية؛ لأن النسبة بين لاحظ أن المتتابعة 16 , 4 , 1 ,</a:t>
            </a:r>
          </a:p>
          <a:p>
            <a:r>
              <a:rPr lang="ar-EG" sz="2400" b="1" dirty="0" smtClean="0">
                <a:solidFill>
                  <a:schemeClr val="bg1"/>
                </a:solidFill>
              </a:rPr>
              <a:t>كل حد والحد السابق له مباشرة هي نسبة ثابتة، أي أن كل حد في</a:t>
            </a:r>
          </a:p>
          <a:p>
            <a:r>
              <a:rPr lang="ar-EG" sz="2400" b="1" dirty="0" smtClean="0">
                <a:solidFill>
                  <a:schemeClr val="bg1"/>
                </a:solidFill>
              </a:rPr>
              <a:t>المتتابعة هو 4 أمثال الحد السابق له مباشرة.</a:t>
            </a:r>
          </a:p>
          <a:p>
            <a:endParaRPr lang="ar-EG" sz="2400" b="1" dirty="0">
              <a:solidFill>
                <a:schemeClr val="bg1"/>
              </a:solidFill>
            </a:endParaRPr>
          </a:p>
        </p:txBody>
      </p:sp>
      <p:graphicFrame>
        <p:nvGraphicFramePr>
          <p:cNvPr id="11" name="كائن 10"/>
          <p:cNvGraphicFramePr>
            <a:graphicFrameLocks noChangeAspect="1"/>
          </p:cNvGraphicFramePr>
          <p:nvPr/>
        </p:nvGraphicFramePr>
        <p:xfrm>
          <a:off x="1857356" y="2214554"/>
          <a:ext cx="563566" cy="631619"/>
        </p:xfrm>
        <a:graphic>
          <a:graphicData uri="http://schemas.openxmlformats.org/presentationml/2006/ole">
            <mc:AlternateContent xmlns:mc="http://schemas.openxmlformats.org/markup-compatibility/2006">
              <mc:Choice xmlns:v="urn:schemas-microsoft-com:vml" Requires="v">
                <p:oleObj spid="_x0000_s61524" name="Equation" r:id="rId9" imgW="126720" imgH="228600" progId="Equation.3">
                  <p:embed/>
                </p:oleObj>
              </mc:Choice>
              <mc:Fallback>
                <p:oleObj name="Equation" r:id="rId9" imgW="126720" imgH="2286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356" y="2214554"/>
                        <a:ext cx="563566" cy="63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كائن 11"/>
          <p:cNvGraphicFramePr>
            <a:graphicFrameLocks noChangeAspect="1"/>
          </p:cNvGraphicFramePr>
          <p:nvPr/>
        </p:nvGraphicFramePr>
        <p:xfrm>
          <a:off x="1142976" y="2214554"/>
          <a:ext cx="642942" cy="1071570"/>
        </p:xfrm>
        <a:graphic>
          <a:graphicData uri="http://schemas.openxmlformats.org/presentationml/2006/ole">
            <mc:AlternateContent xmlns:mc="http://schemas.openxmlformats.org/markup-compatibility/2006">
              <mc:Choice xmlns:v="urn:schemas-microsoft-com:vml" Requires="v">
                <p:oleObj spid="_x0000_s61525" name="Equation" r:id="rId11" imgW="152280" imgH="342720" progId="Equation.3">
                  <p:embed/>
                </p:oleObj>
              </mc:Choice>
              <mc:Fallback>
                <p:oleObj name="Equation" r:id="rId11" imgW="152280" imgH="342720"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2976" y="2214554"/>
                        <a:ext cx="642942"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44" name="Picture 4"/>
          <p:cNvPicPr>
            <a:picLocks noChangeAspect="1" noChangeArrowheads="1"/>
          </p:cNvPicPr>
          <p:nvPr/>
        </p:nvPicPr>
        <p:blipFill>
          <a:blip r:embed="rId13" cstate="print">
            <a:clrChange>
              <a:clrFrom>
                <a:srgbClr val="FFFFFF"/>
              </a:clrFrom>
              <a:clrTo>
                <a:srgbClr val="FFFFFF">
                  <a:alpha val="0"/>
                </a:srgbClr>
              </a:clrTo>
            </a:clrChange>
            <a:lum bright="-40000" contrast="20000"/>
          </a:blip>
          <a:srcRect/>
          <a:stretch>
            <a:fillRect/>
          </a:stretch>
        </p:blipFill>
        <p:spPr bwMode="auto">
          <a:xfrm>
            <a:off x="1643042" y="2714620"/>
            <a:ext cx="2857520" cy="747713"/>
          </a:xfrm>
          <a:prstGeom prst="rect">
            <a:avLst/>
          </a:prstGeom>
          <a:noFill/>
          <a:ln w="9525">
            <a:noFill/>
            <a:miter lim="800000"/>
            <a:headEnd/>
            <a:tailEnd/>
          </a:ln>
          <a:effectLst/>
        </p:spPr>
      </p:pic>
      <p:pic>
        <p:nvPicPr>
          <p:cNvPr id="61445" name="Picture 5"/>
          <p:cNvPicPr>
            <a:picLocks noChangeAspect="1" noChangeArrowheads="1"/>
          </p:cNvPicPr>
          <p:nvPr/>
        </p:nvPicPr>
        <p:blipFill>
          <a:blip r:embed="rId14" cstate="print">
            <a:clrChange>
              <a:clrFrom>
                <a:srgbClr val="FFFFFF"/>
              </a:clrFrom>
              <a:clrTo>
                <a:srgbClr val="FFFFFF">
                  <a:alpha val="0"/>
                </a:srgbClr>
              </a:clrTo>
            </a:clrChange>
            <a:lum bright="-40000" contrast="20000"/>
          </a:blip>
          <a:srcRect/>
          <a:stretch>
            <a:fillRect/>
          </a:stretch>
        </p:blipFill>
        <p:spPr bwMode="auto">
          <a:xfrm>
            <a:off x="2857489" y="3500438"/>
            <a:ext cx="5286411" cy="2857520"/>
          </a:xfrm>
          <a:prstGeom prst="rect">
            <a:avLst/>
          </a:prstGeom>
          <a:noFill/>
          <a:ln w="9525">
            <a:noFill/>
            <a:miter lim="800000"/>
            <a:headEnd/>
            <a:tailEnd/>
          </a:ln>
          <a:effectLst/>
        </p:spPr>
      </p:pic>
      <p:sp>
        <p:nvSpPr>
          <p:cNvPr id="14" name="مربع نص 13"/>
          <p:cNvSpPr txBox="1"/>
          <p:nvPr/>
        </p:nvSpPr>
        <p:spPr>
          <a:xfrm>
            <a:off x="7779137" y="4334540"/>
            <a:ext cx="1079143" cy="523220"/>
          </a:xfrm>
          <a:prstGeom prst="rect">
            <a:avLst/>
          </a:prstGeom>
          <a:noFill/>
        </p:spPr>
        <p:txBody>
          <a:bodyPr wrap="none" rtlCol="1">
            <a:spAutoFit/>
          </a:bodyPr>
          <a:lstStyle/>
          <a:p>
            <a:r>
              <a:rPr lang="ar-EG" sz="2800" b="1" dirty="0" smtClean="0">
                <a:solidFill>
                  <a:schemeClr val="bg1"/>
                </a:solidFill>
              </a:rPr>
              <a:t>مثال 1 </a:t>
            </a:r>
            <a:endParaRPr lang="ar-EG" sz="2800" b="1" dirty="0">
              <a:solidFill>
                <a:schemeClr val="bg1"/>
              </a:solidFill>
            </a:endParaRPr>
          </a:p>
        </p:txBody>
      </p:sp>
      <p:sp>
        <p:nvSpPr>
          <p:cNvPr id="15" name="مستطيل 14"/>
          <p:cNvSpPr/>
          <p:nvPr/>
        </p:nvSpPr>
        <p:spPr>
          <a:xfrm>
            <a:off x="214282" y="3643314"/>
            <a:ext cx="2786082" cy="2246769"/>
          </a:xfrm>
          <a:prstGeom prst="rect">
            <a:avLst/>
          </a:prstGeom>
        </p:spPr>
        <p:txBody>
          <a:bodyPr wrap="square">
            <a:spAutoFit/>
          </a:bodyPr>
          <a:lstStyle/>
          <a:p>
            <a:r>
              <a:rPr lang="ar-EG" sz="2800" b="1" dirty="0" smtClean="0">
                <a:solidFill>
                  <a:schemeClr val="bg1"/>
                </a:solidFill>
              </a:rPr>
              <a:t>يمكن استعمال أساس المتتابعة الهندسية (النسبة المشتركة) لإيجاد حدود أخرى من حدود المتتابعة.</a:t>
            </a:r>
            <a:endParaRPr lang="ar-EG"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61444"/>
                                        </p:tgtEl>
                                        <p:attrNameLst>
                                          <p:attrName>style.visibility</p:attrName>
                                        </p:attrNameLst>
                                      </p:cBhvr>
                                      <p:to>
                                        <p:strVal val="visible"/>
                                      </p:to>
                                    </p:set>
                                    <p:anim to="" calcmode="lin" valueType="num">
                                      <p:cBhvr>
                                        <p:cTn id="29" dur="1" fill="hold"/>
                                        <p:tgtEl>
                                          <p:spTgt spid="6144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to="" calcmode="lin" valueType="num">
                                      <p:cBhvr>
                                        <p:cTn id="34" dur="1" fill="hold"/>
                                        <p:tgtEl>
                                          <p:spTgt spid="1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61445"/>
                                        </p:tgtEl>
                                        <p:attrNameLst>
                                          <p:attrName>style.visibility</p:attrName>
                                        </p:attrNameLst>
                                      </p:cBhvr>
                                      <p:to>
                                        <p:strVal val="visible"/>
                                      </p:to>
                                    </p:set>
                                    <p:anim to="" calcmode="lin" valueType="num">
                                      <p:cBhvr>
                                        <p:cTn id="39" dur="1" fill="hold"/>
                                        <p:tgtEl>
                                          <p:spTgt spid="61445"/>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to="" calcmode="lin" valueType="num">
                                      <p:cBhvr>
                                        <p:cTn id="44"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6258"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89848" y="1231560"/>
            <a:ext cx="8863580" cy="37214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6258"/>
                                        </p:tgtEl>
                                        <p:attrNameLst>
                                          <p:attrName>style.visibility</p:attrName>
                                        </p:attrNameLst>
                                      </p:cBhvr>
                                      <p:to>
                                        <p:strVal val="visible"/>
                                      </p:to>
                                    </p:set>
                                    <p:anim to="" calcmode="lin" valueType="num">
                                      <p:cBhvr>
                                        <p:cTn id="14" dur="1" fill="hold"/>
                                        <p:tgtEl>
                                          <p:spTgt spid="962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62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712" y="27296"/>
            <a:ext cx="2332711" cy="64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5" y="1281753"/>
            <a:ext cx="7477125" cy="367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776640"/>
            <a:ext cx="4487933" cy="4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8275" y="4966648"/>
            <a:ext cx="62674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5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fade">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59"/>
                                        </p:tgtEl>
                                        <p:attrNameLst>
                                          <p:attrName>style.visibility</p:attrName>
                                        </p:attrNameLst>
                                      </p:cBhvr>
                                      <p:to>
                                        <p:strVal val="visible"/>
                                      </p:to>
                                    </p:set>
                                    <p:animEffect transition="in" filter="fade">
                                      <p:cBhvr>
                                        <p:cTn id="17" dur="500"/>
                                        <p:tgtEl>
                                          <p:spTgt spid="96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61"/>
                                        </p:tgtEl>
                                        <p:attrNameLst>
                                          <p:attrName>style.visibility</p:attrName>
                                        </p:attrNameLst>
                                      </p:cBhvr>
                                      <p:to>
                                        <p:strVal val="visible"/>
                                      </p:to>
                                    </p:set>
                                    <p:animEffect transition="in" filter="fade">
                                      <p:cBhvr>
                                        <p:cTn id="2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72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9763" y="762000"/>
            <a:ext cx="5215637" cy="87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5723" y="1551296"/>
            <a:ext cx="74009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528249"/>
            <a:ext cx="6710795" cy="242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63152"/>
            <a:ext cx="5545581"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2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fade">
                                      <p:cBhvr>
                                        <p:cTn id="12" dur="500"/>
                                        <p:tgtEl>
                                          <p:spTgt spid="97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4"/>
                                        </p:tgtEl>
                                        <p:attrNameLst>
                                          <p:attrName>style.visibility</p:attrName>
                                        </p:attrNameLst>
                                      </p:cBhvr>
                                      <p:to>
                                        <p:strVal val="visible"/>
                                      </p:to>
                                    </p:set>
                                    <p:animEffect transition="in" filter="fade">
                                      <p:cBhvr>
                                        <p:cTn id="17" dur="500"/>
                                        <p:tgtEl>
                                          <p:spTgt spid="972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5"/>
                                        </p:tgtEl>
                                        <p:attrNameLst>
                                          <p:attrName>style.visibility</p:attrName>
                                        </p:attrNameLst>
                                      </p:cBhvr>
                                      <p:to>
                                        <p:strVal val="visible"/>
                                      </p:to>
                                    </p:set>
                                    <p:animEffect transition="in" filter="fade">
                                      <p:cBhvr>
                                        <p:cTn id="22"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83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416" y="48904"/>
            <a:ext cx="2950464" cy="5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43843"/>
          <a:stretch/>
        </p:blipFill>
        <p:spPr bwMode="auto">
          <a:xfrm>
            <a:off x="3749285" y="762000"/>
            <a:ext cx="5117211" cy="133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5191408" y="1336344"/>
            <a:ext cx="1568784"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لا يوجد</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
        <p:nvSpPr>
          <p:cNvPr id="11" name="مربع نص 10"/>
          <p:cNvSpPr txBox="1"/>
          <p:nvPr/>
        </p:nvSpPr>
        <p:spPr>
          <a:xfrm>
            <a:off x="767558" y="1357952"/>
            <a:ext cx="1568784" cy="584200"/>
          </a:xfrm>
          <a:prstGeom prst="rect">
            <a:avLst/>
          </a:prstGeom>
          <a:noFill/>
        </p:spPr>
        <p:txBody>
          <a:bodyPr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8</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2"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49666" t="62116"/>
          <a:stretch/>
        </p:blipFill>
        <p:spPr bwMode="auto">
          <a:xfrm>
            <a:off x="2352264" y="1197947"/>
            <a:ext cx="2575677" cy="9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223448"/>
            <a:ext cx="5527510" cy="9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13"/>
          <p:cNvSpPr txBox="1"/>
          <p:nvPr/>
        </p:nvSpPr>
        <p:spPr>
          <a:xfrm>
            <a:off x="519752" y="2514600"/>
            <a:ext cx="4007184" cy="584775"/>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54   ,   45  ,  36   ,   27</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830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6590" y="3187382"/>
            <a:ext cx="6782610" cy="9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945816" y="3454400"/>
            <a:ext cx="1568784" cy="584200"/>
          </a:xfrm>
          <a:prstGeom prst="rect">
            <a:avLst/>
          </a:prstGeom>
          <a:noFill/>
        </p:spPr>
        <p:txBody>
          <a:bodyPr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129</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831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230013"/>
            <a:ext cx="7562674" cy="10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4903976"/>
            <a:ext cx="1333057" cy="5062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0307" y="5625152"/>
            <a:ext cx="5752541" cy="5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9"/>
          <p:cNvSpPr txBox="1"/>
          <p:nvPr/>
        </p:nvSpPr>
        <p:spPr>
          <a:xfrm>
            <a:off x="685800" y="5587425"/>
            <a:ext cx="2286000" cy="584775"/>
          </a:xfrm>
          <a:prstGeom prst="rect">
            <a:avLst/>
          </a:prstGeom>
          <a:noFill/>
        </p:spPr>
        <p:txBody>
          <a:bodyPr wrap="square"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-5 , -1 ,  3 , 7</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Tree>
    <p:extLst>
      <p:ext uri="{BB962C8B-B14F-4D97-AF65-F5344CB8AC3E}">
        <p14:creationId xmlns:p14="http://schemas.microsoft.com/office/powerpoint/2010/main" val="1339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4"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1">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8308"/>
                                        </p:tgtEl>
                                        <p:attrNameLst>
                                          <p:attrName>style.visibility</p:attrName>
                                        </p:attrNameLst>
                                      </p:cBhvr>
                                      <p:to>
                                        <p:strVal val="visible"/>
                                      </p:to>
                                    </p:set>
                                    <p:animEffect transition="in" filter="fade">
                                      <p:cBhvr>
                                        <p:cTn id="31" dur="500"/>
                                        <p:tgtEl>
                                          <p:spTgt spid="98308"/>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6"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4">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3"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6">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8309"/>
                                        </p:tgtEl>
                                        <p:attrNameLst>
                                          <p:attrName>style.visibility</p:attrName>
                                        </p:attrNameLst>
                                      </p:cBhvr>
                                      <p:to>
                                        <p:strVal val="visible"/>
                                      </p:to>
                                    </p:set>
                                    <p:animEffect transition="in" filter="fade">
                                      <p:cBhvr>
                                        <p:cTn id="50" dur="500"/>
                                        <p:tgtEl>
                                          <p:spTgt spid="9830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8310"/>
                                        </p:tgtEl>
                                        <p:attrNameLst>
                                          <p:attrName>style.visibility</p:attrName>
                                        </p:attrNameLst>
                                      </p:cBhvr>
                                      <p:to>
                                        <p:strVal val="visible"/>
                                      </p:to>
                                    </p:set>
                                    <p:animEffect transition="in" filter="fade">
                                      <p:cBhvr>
                                        <p:cTn id="55" dur="500"/>
                                        <p:tgtEl>
                                          <p:spTgt spid="98310"/>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60"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83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416" y="48904"/>
            <a:ext cx="2950464" cy="5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6122" y="838200"/>
            <a:ext cx="5033078" cy="92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1860216" y="1143000"/>
            <a:ext cx="1568784" cy="584200"/>
          </a:xfrm>
          <a:prstGeom prst="rect">
            <a:avLst/>
          </a:prstGeom>
          <a:noFill/>
        </p:spPr>
        <p:txBody>
          <a:bodyPr rtlCol="1">
            <a:spAutoFit/>
          </a:bodyPr>
          <a:lstStyle/>
          <a:p>
            <a:pPr algn="ctr" fontAlgn="auto">
              <a:spcBef>
                <a:spcPts val="0"/>
              </a:spcBef>
              <a:spcAft>
                <a:spcPts val="0"/>
              </a:spcAft>
              <a:defRPr/>
            </a:pPr>
            <a:r>
              <a:rPr lang="en-US"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231</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933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0104" y="1877704"/>
            <a:ext cx="6819376" cy="50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2329710"/>
            <a:ext cx="1980270" cy="66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7930" y="2445968"/>
            <a:ext cx="1129591" cy="69727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8801" y="3306824"/>
            <a:ext cx="5020399" cy="54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762000" y="3200400"/>
            <a:ext cx="2286000"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24 , 69 , 384</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933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3346" y="3858830"/>
            <a:ext cx="5071110" cy="103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8" name="مربع نص 17"/>
              <p:cNvSpPr txBox="1"/>
              <p:nvPr/>
            </p:nvSpPr>
            <p:spPr>
              <a:xfrm>
                <a:off x="2201841" y="4038600"/>
                <a:ext cx="1545446" cy="898708"/>
              </a:xfrm>
              <a:prstGeom prst="rect">
                <a:avLst/>
              </a:prstGeom>
              <a:noFill/>
            </p:spPr>
            <p:txBody>
              <a:bodyPr wrap="square" rtlCol="1">
                <a:spAutoFit/>
              </a:bodyPr>
              <a:lstStyle/>
              <a:p>
                <a:pPr algn="ctr" fontAlgn="auto">
                  <a:spcBef>
                    <a:spcPts val="0"/>
                  </a:spcBef>
                  <a:spcAft>
                    <a:spcPts val="0"/>
                  </a:spcAft>
                  <a:defRPr/>
                </a:pPr>
                <a:r>
                  <a:rPr lang="en-US" sz="36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𝟏𝟎𝟓𝟓</m:t>
                        </m:r>
                      </m:num>
                      <m:den>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𝟐𝟕</m:t>
                        </m:r>
                      </m:den>
                    </m:f>
                  </m:oMath>
                </a14:m>
                <a:endParaRPr lang="ar-SA" sz="36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18" name="مربع نص 17"/>
              <p:cNvSpPr txBox="1">
                <a:spLocks noRot="1" noChangeAspect="1" noMove="1" noResize="1" noEditPoints="1" noAdjustHandles="1" noChangeArrowheads="1" noChangeShapeType="1" noTextEdit="1"/>
              </p:cNvSpPr>
              <p:nvPr/>
            </p:nvSpPr>
            <p:spPr>
              <a:xfrm>
                <a:off x="2201841" y="4038600"/>
                <a:ext cx="1545446" cy="898708"/>
              </a:xfrm>
              <a:prstGeom prst="rect">
                <a:avLst/>
              </a:prstGeom>
              <a:blipFill rotWithShape="1">
                <a:blip r:embed="rId15"/>
                <a:stretch>
                  <a:fillRect l="-5512" b="-17687"/>
                </a:stretch>
              </a:blipFill>
            </p:spPr>
            <p:txBody>
              <a:bodyPr/>
              <a:lstStyle/>
              <a:p>
                <a:r>
                  <a:rPr lang="ar-EG">
                    <a:noFill/>
                  </a:rPr>
                  <a:t> </a:t>
                </a:r>
              </a:p>
            </p:txBody>
          </p:sp>
        </mc:Fallback>
      </mc:AlternateContent>
      <p:pic>
        <p:nvPicPr>
          <p:cNvPr id="99337"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5840" y="4946727"/>
            <a:ext cx="5163312" cy="133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19"/>
          <p:cNvSpPr txBox="1"/>
          <p:nvPr/>
        </p:nvSpPr>
        <p:spPr>
          <a:xfrm>
            <a:off x="5439792" y="5572780"/>
            <a:ext cx="1342008"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220</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99338"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6344" y="5565474"/>
            <a:ext cx="4211558" cy="5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21"/>
          <p:cNvSpPr txBox="1"/>
          <p:nvPr/>
        </p:nvSpPr>
        <p:spPr>
          <a:xfrm>
            <a:off x="152400" y="5562600"/>
            <a:ext cx="1342008"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136</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Tree>
    <p:extLst>
      <p:ext uri="{BB962C8B-B14F-4D97-AF65-F5344CB8AC3E}">
        <p14:creationId xmlns:p14="http://schemas.microsoft.com/office/powerpoint/2010/main" val="2838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9331"/>
                                        </p:tgtEl>
                                        <p:attrNameLst>
                                          <p:attrName>style.visibility</p:attrName>
                                        </p:attrNameLst>
                                      </p:cBhvr>
                                      <p:to>
                                        <p:strVal val="visible"/>
                                      </p:to>
                                    </p:set>
                                    <p:animEffect transition="in" filter="fade">
                                      <p:cBhvr>
                                        <p:cTn id="19" dur="500"/>
                                        <p:tgtEl>
                                          <p:spTgt spid="993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9332"/>
                                        </p:tgtEl>
                                        <p:attrNameLst>
                                          <p:attrName>style.visibility</p:attrName>
                                        </p:attrNameLst>
                                      </p:cBhvr>
                                      <p:to>
                                        <p:strVal val="visible"/>
                                      </p:to>
                                    </p:set>
                                    <p:animEffect transition="in" filter="fade">
                                      <p:cBhvr>
                                        <p:cTn id="24" dur="500"/>
                                        <p:tgtEl>
                                          <p:spTgt spid="993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9334"/>
                                        </p:tgtEl>
                                        <p:attrNameLst>
                                          <p:attrName>style.visibility</p:attrName>
                                        </p:attrNameLst>
                                      </p:cBhvr>
                                      <p:to>
                                        <p:strVal val="visible"/>
                                      </p:to>
                                    </p:set>
                                    <p:animEffect transition="in" filter="fade">
                                      <p:cBhvr>
                                        <p:cTn id="29" dur="500"/>
                                        <p:tgtEl>
                                          <p:spTgt spid="99334"/>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34"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6">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9336"/>
                                        </p:tgtEl>
                                        <p:attrNameLst>
                                          <p:attrName>style.visibility</p:attrName>
                                        </p:attrNameLst>
                                      </p:cBhvr>
                                      <p:to>
                                        <p:strVal val="visible"/>
                                      </p:to>
                                    </p:set>
                                    <p:animEffect transition="in" filter="fade">
                                      <p:cBhvr>
                                        <p:cTn id="41" dur="500"/>
                                        <p:tgtEl>
                                          <p:spTgt spid="99336"/>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46"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18">
                                            <p:txEl>
                                              <p:pRg st="0" end="0"/>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9337"/>
                                        </p:tgtEl>
                                        <p:attrNameLst>
                                          <p:attrName>style.visibility</p:attrName>
                                        </p:attrNameLst>
                                      </p:cBhvr>
                                      <p:to>
                                        <p:strVal val="visible"/>
                                      </p:to>
                                    </p:set>
                                    <p:animEffect transition="in" filter="fade">
                                      <p:cBhvr>
                                        <p:cTn id="53" dur="500"/>
                                        <p:tgtEl>
                                          <p:spTgt spid="99337"/>
                                        </p:tgtEl>
                                      </p:cBhvr>
                                    </p:animEffec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58"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20">
                                            <p:txEl>
                                              <p:pRg st="0" end="0"/>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9338"/>
                                        </p:tgtEl>
                                        <p:attrNameLst>
                                          <p:attrName>style.visibility</p:attrName>
                                        </p:attrNameLst>
                                      </p:cBhvr>
                                      <p:to>
                                        <p:strVal val="visible"/>
                                      </p:to>
                                    </p:set>
                                    <p:animEffect transition="in" filter="fade">
                                      <p:cBhvr>
                                        <p:cTn id="65" dur="500"/>
                                        <p:tgtEl>
                                          <p:spTgt spid="99338"/>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0"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72" dur="80"/>
                                        <p:tgtEl>
                                          <p:spTgt spid="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83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416" y="48904"/>
            <a:ext cx="2950464" cy="5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290" y="914400"/>
            <a:ext cx="5983910" cy="5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مربع نص 9"/>
              <p:cNvSpPr txBox="1"/>
              <p:nvPr/>
            </p:nvSpPr>
            <p:spPr>
              <a:xfrm>
                <a:off x="1197754" y="713096"/>
                <a:ext cx="1545446" cy="898708"/>
              </a:xfrm>
              <a:prstGeom prst="rect">
                <a:avLst/>
              </a:prstGeom>
              <a:noFill/>
            </p:spPr>
            <p:txBody>
              <a:bodyPr wrap="square" rtlCol="1">
                <a:spAutoFit/>
              </a:bodyPr>
              <a:lstStyle/>
              <a:p>
                <a:pPr algn="ctr" fontAlgn="auto">
                  <a:spcBef>
                    <a:spcPts val="0"/>
                  </a:spcBef>
                  <a:spcAft>
                    <a:spcPts val="0"/>
                  </a:spcAft>
                  <a:defRPr/>
                </a:pPr>
                <a:r>
                  <a:rPr lang="en-US" sz="3600" b="1" dirty="0" smtClean="0">
                    <a:solidFill>
                      <a:srgbClr val="C00000"/>
                    </a:solidFill>
                    <a:effectLst>
                      <a:outerShdw blurRad="38100" dist="38100" dir="2700000" algn="tl">
                        <a:srgbClr val="000000">
                          <a:alpha val="43137"/>
                        </a:srgbClr>
                      </a:outerShdw>
                    </a:effectLst>
                    <a:latin typeface="+mn-lt"/>
                    <a:cs typeface="+mn-cs"/>
                  </a:rPr>
                  <a:t>= </a:t>
                </a:r>
                <a14:m>
                  <m:oMath xmlns:m="http://schemas.openxmlformats.org/officeDocument/2006/math">
                    <m:f>
                      <m:fPr>
                        <m:ctrlPr>
                          <a:rPr lang="en-US" sz="3600" b="1" i="1" dirty="0">
                            <a:solidFill>
                              <a:srgbClr val="C00000"/>
                            </a:solidFill>
                            <a:effectLst>
                              <a:outerShdw blurRad="38100" dist="38100" dir="2700000" algn="tl">
                                <a:srgbClr val="000000">
                                  <a:alpha val="43137"/>
                                </a:srgbClr>
                              </a:outerShdw>
                            </a:effectLst>
                            <a:latin typeface="Cambria Math"/>
                            <a:cs typeface="ae_Dimnah" pitchFamily="18" charset="-78"/>
                          </a:rPr>
                        </m:ctrlPr>
                      </m:fPr>
                      <m:num>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𝟔𝟓</m:t>
                        </m:r>
                      </m:num>
                      <m:den>
                        <m:r>
                          <a:rPr lang="en-US" sz="3600" b="1" i="1" dirty="0" smtClean="0">
                            <a:solidFill>
                              <a:srgbClr val="C00000"/>
                            </a:solidFill>
                            <a:effectLst>
                              <a:outerShdw blurRad="38100" dist="38100" dir="2700000" algn="tl">
                                <a:srgbClr val="000000">
                                  <a:alpha val="43137"/>
                                </a:srgbClr>
                              </a:outerShdw>
                            </a:effectLst>
                            <a:latin typeface="Cambria Math"/>
                            <a:cs typeface="ae_Dimnah" pitchFamily="18" charset="-78"/>
                          </a:rPr>
                          <m:t>𝟗𝟗</m:t>
                        </m:r>
                      </m:den>
                    </m:f>
                  </m:oMath>
                </a14:m>
                <a:endParaRPr lang="ar-SA" sz="3600" b="1" dirty="0">
                  <a:solidFill>
                    <a:srgbClr val="C00000"/>
                  </a:solidFill>
                  <a:effectLst>
                    <a:outerShdw blurRad="38100" dist="38100" dir="2700000" algn="tl">
                      <a:srgbClr val="000000">
                        <a:alpha val="43137"/>
                      </a:srgbClr>
                    </a:outerShdw>
                  </a:effectLst>
                  <a:latin typeface="+mn-lt"/>
                  <a:cs typeface="+mn-cs"/>
                </a:endParaRPr>
              </a:p>
            </p:txBody>
          </p:sp>
        </mc:Choice>
        <mc:Fallback>
          <p:sp>
            <p:nvSpPr>
              <p:cNvPr id="10" name="مربع نص 9"/>
              <p:cNvSpPr txBox="1">
                <a:spLocks noRot="1" noChangeAspect="1" noMove="1" noResize="1" noEditPoints="1" noAdjustHandles="1" noChangeArrowheads="1" noChangeShapeType="1" noTextEdit="1"/>
              </p:cNvSpPr>
              <p:nvPr/>
            </p:nvSpPr>
            <p:spPr>
              <a:xfrm>
                <a:off x="1197754" y="713096"/>
                <a:ext cx="1545446" cy="898708"/>
              </a:xfrm>
              <a:prstGeom prst="rect">
                <a:avLst/>
              </a:prstGeom>
              <a:blipFill rotWithShape="1">
                <a:blip r:embed="rId10"/>
                <a:stretch>
                  <a:fillRect b="-18367"/>
                </a:stretch>
              </a:blipFill>
            </p:spPr>
            <p:txBody>
              <a:bodyPr/>
              <a:lstStyle/>
              <a:p>
                <a:r>
                  <a:rPr lang="ar-EG">
                    <a:noFill/>
                  </a:rPr>
                  <a:t> </a:t>
                </a:r>
              </a:p>
            </p:txBody>
          </p:sp>
        </mc:Fallback>
      </mc:AlternateContent>
      <p:pic>
        <p:nvPicPr>
          <p:cNvPr id="10035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7304" y="1475096"/>
            <a:ext cx="6364244" cy="258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1295401" y="2184724"/>
            <a:ext cx="3525836"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-1 , 2 ,  11 , 38  , 119</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
        <p:nvSpPr>
          <p:cNvPr id="14" name="مربع نص 13"/>
          <p:cNvSpPr txBox="1"/>
          <p:nvPr/>
        </p:nvSpPr>
        <p:spPr>
          <a:xfrm>
            <a:off x="1330656" y="2815932"/>
            <a:ext cx="3525836"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4 , 5 ,  7 , 10  , 14</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
        <p:nvSpPr>
          <p:cNvPr id="15" name="مربع نص 14"/>
          <p:cNvSpPr txBox="1"/>
          <p:nvPr/>
        </p:nvSpPr>
        <p:spPr>
          <a:xfrm>
            <a:off x="595952" y="4076076"/>
            <a:ext cx="6934200"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16 a</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4</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96 a</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b + 216 a</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2</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b</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2</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216 a b</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+ 81 b</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4</a:t>
            </a:r>
            <a:endParaRPr lang="ar-SA"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0035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7256" y="4633531"/>
            <a:ext cx="4149090" cy="85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2071" y="5644450"/>
            <a:ext cx="4690777" cy="51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1970476" y="4953000"/>
            <a:ext cx="2372923"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1215</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
        <p:nvSpPr>
          <p:cNvPr id="19" name="مربع نص 18"/>
          <p:cNvSpPr txBox="1"/>
          <p:nvPr/>
        </p:nvSpPr>
        <p:spPr>
          <a:xfrm>
            <a:off x="1828800" y="5572780"/>
            <a:ext cx="2372923" cy="523220"/>
          </a:xfrm>
          <a:prstGeom prst="rect">
            <a:avLst/>
          </a:prstGeom>
          <a:noFill/>
        </p:spPr>
        <p:txBody>
          <a:bodyPr wrap="square" rtlCol="1">
            <a:spAutoFit/>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84 c</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6</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d</a:t>
            </a:r>
            <a:r>
              <a:rPr lang="en-US"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rPr>
              <a:t>3</a:t>
            </a:r>
            <a:endParaRPr lang="ar-SA" sz="3200" b="1" baseline="30000"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spTree>
    <p:extLst>
      <p:ext uri="{BB962C8B-B14F-4D97-AF65-F5344CB8AC3E}">
        <p14:creationId xmlns:p14="http://schemas.microsoft.com/office/powerpoint/2010/main" val="2838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0355"/>
                                        </p:tgtEl>
                                        <p:attrNameLst>
                                          <p:attrName>style.visibility</p:attrName>
                                        </p:attrNameLst>
                                      </p:cBhvr>
                                      <p:to>
                                        <p:strVal val="visible"/>
                                      </p:to>
                                    </p:set>
                                    <p:animEffect transition="in" filter="fade">
                                      <p:cBhvr>
                                        <p:cTn id="19" dur="500"/>
                                        <p:tgtEl>
                                          <p:spTgt spid="10035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4"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1"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4">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8"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5">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357"/>
                                        </p:tgtEl>
                                        <p:attrNameLst>
                                          <p:attrName>style.visibility</p:attrName>
                                        </p:attrNameLst>
                                      </p:cBhvr>
                                      <p:to>
                                        <p:strVal val="visible"/>
                                      </p:to>
                                    </p:set>
                                    <p:animEffect transition="in" filter="fade">
                                      <p:cBhvr>
                                        <p:cTn id="45" dur="500"/>
                                        <p:tgtEl>
                                          <p:spTgt spid="100357"/>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50"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18">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0358"/>
                                        </p:tgtEl>
                                        <p:attrNameLst>
                                          <p:attrName>style.visibility</p:attrName>
                                        </p:attrNameLst>
                                      </p:cBhvr>
                                      <p:to>
                                        <p:strVal val="visible"/>
                                      </p:to>
                                    </p:set>
                                    <p:animEffect transition="in" filter="fade">
                                      <p:cBhvr>
                                        <p:cTn id="57" dur="500"/>
                                        <p:tgtEl>
                                          <p:spTgt spid="100358"/>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6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013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39" y="21608"/>
            <a:ext cx="3638522" cy="6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9726" y="810904"/>
            <a:ext cx="4323122" cy="59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0256" y="1371600"/>
            <a:ext cx="4652744" cy="141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5555" y="1966664"/>
            <a:ext cx="1031972" cy="4880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819400"/>
            <a:ext cx="3611898" cy="93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0648" y="2950192"/>
            <a:ext cx="1299309" cy="5230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5437" y="4010899"/>
            <a:ext cx="4853053" cy="111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5"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7268" y="3585934"/>
            <a:ext cx="1432589" cy="258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6"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7818" y="5309578"/>
            <a:ext cx="2468364" cy="55782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500"/>
                                        <p:tgtEl>
                                          <p:spTgt spid="101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0"/>
                                        </p:tgtEl>
                                        <p:attrNameLst>
                                          <p:attrName>style.visibility</p:attrName>
                                        </p:attrNameLst>
                                      </p:cBhvr>
                                      <p:to>
                                        <p:strVal val="visible"/>
                                      </p:to>
                                    </p:set>
                                    <p:animEffect transition="in" filter="fade">
                                      <p:cBhvr>
                                        <p:cTn id="12" dur="500"/>
                                        <p:tgtEl>
                                          <p:spTgt spid="101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81"/>
                                        </p:tgtEl>
                                        <p:attrNameLst>
                                          <p:attrName>style.visibility</p:attrName>
                                        </p:attrNameLst>
                                      </p:cBhvr>
                                      <p:to>
                                        <p:strVal val="visible"/>
                                      </p:to>
                                    </p:set>
                                    <p:animEffect transition="in" filter="fade">
                                      <p:cBhvr>
                                        <p:cTn id="17" dur="500"/>
                                        <p:tgtEl>
                                          <p:spTgt spid="101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384"/>
                                        </p:tgtEl>
                                        <p:attrNameLst>
                                          <p:attrName>style.visibility</p:attrName>
                                        </p:attrNameLst>
                                      </p:cBhvr>
                                      <p:to>
                                        <p:strVal val="visible"/>
                                      </p:to>
                                    </p:set>
                                    <p:animEffect transition="in" filter="fade">
                                      <p:cBhvr>
                                        <p:cTn id="22" dur="500"/>
                                        <p:tgtEl>
                                          <p:spTgt spid="1013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385"/>
                                        </p:tgtEl>
                                        <p:attrNameLst>
                                          <p:attrName>style.visibility</p:attrName>
                                        </p:attrNameLst>
                                      </p:cBhvr>
                                      <p:to>
                                        <p:strVal val="visible"/>
                                      </p:to>
                                    </p:set>
                                    <p:animEffect transition="in" filter="fade">
                                      <p:cBhvr>
                                        <p:cTn id="27" dur="500"/>
                                        <p:tgtEl>
                                          <p:spTgt spid="101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386"/>
                                        </p:tgtEl>
                                        <p:attrNameLst>
                                          <p:attrName>style.visibility</p:attrName>
                                        </p:attrNameLst>
                                      </p:cBhvr>
                                      <p:to>
                                        <p:strVal val="visible"/>
                                      </p:to>
                                    </p:set>
                                    <p:animEffect transition="in" filter="fade">
                                      <p:cBhvr>
                                        <p:cTn id="32" dur="5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39" y="21608"/>
            <a:ext cx="3638522" cy="6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544" y="801560"/>
            <a:ext cx="7099554" cy="191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456" y="2160896"/>
            <a:ext cx="1595372" cy="46020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1250" y="3429000"/>
            <a:ext cx="5647950" cy="5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248" y="3543270"/>
            <a:ext cx="2510200" cy="82405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301" y="4738810"/>
            <a:ext cx="5679643" cy="9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7"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9102" y="4967410"/>
            <a:ext cx="948298" cy="50204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fade">
                                      <p:cBhvr>
                                        <p:cTn id="12" dur="500"/>
                                        <p:tgtEl>
                                          <p:spTgt spid="1024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fade">
                                      <p:cBhvr>
                                        <p:cTn id="17" dur="500"/>
                                        <p:tgtEl>
                                          <p:spTgt spid="1024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05"/>
                                        </p:tgtEl>
                                        <p:attrNameLst>
                                          <p:attrName>style.visibility</p:attrName>
                                        </p:attrNameLst>
                                      </p:cBhvr>
                                      <p:to>
                                        <p:strVal val="visible"/>
                                      </p:to>
                                    </p:set>
                                    <p:animEffect transition="in" filter="fade">
                                      <p:cBhvr>
                                        <p:cTn id="22" dur="500"/>
                                        <p:tgtEl>
                                          <p:spTgt spid="1024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06"/>
                                        </p:tgtEl>
                                        <p:attrNameLst>
                                          <p:attrName>style.visibility</p:attrName>
                                        </p:attrNameLst>
                                      </p:cBhvr>
                                      <p:to>
                                        <p:strVal val="visible"/>
                                      </p:to>
                                    </p:set>
                                    <p:animEffect transition="in" filter="fade">
                                      <p:cBhvr>
                                        <p:cTn id="27" dur="500"/>
                                        <p:tgtEl>
                                          <p:spTgt spid="1024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07"/>
                                        </p:tgtEl>
                                        <p:attrNameLst>
                                          <p:attrName>style.visibility</p:attrName>
                                        </p:attrNameLst>
                                      </p:cBhvr>
                                      <p:to>
                                        <p:strVal val="visible"/>
                                      </p:to>
                                    </p:set>
                                    <p:animEffect transition="in" filter="fade">
                                      <p:cBhvr>
                                        <p:cTn id="32"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Tree>
    <p:extLst>
      <p:ext uri="{BB962C8B-B14F-4D97-AF65-F5344CB8AC3E}">
        <p14:creationId xmlns:p14="http://schemas.microsoft.com/office/powerpoint/2010/main" val="1339589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تمثيل المتتابعة الهندسية بيانياً</a:t>
            </a: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62466" name="Picture 2"/>
          <p:cNvPicPr>
            <a:picLocks noChangeAspect="1" noChangeArrowheads="1"/>
          </p:cNvPicPr>
          <p:nvPr/>
        </p:nvPicPr>
        <p:blipFill>
          <a:blip r:embed="rId8" cstate="print">
            <a:clrChange>
              <a:clrFrom>
                <a:srgbClr val="FFFFFF"/>
              </a:clrFrom>
              <a:clrTo>
                <a:srgbClr val="FFFFFF">
                  <a:alpha val="0"/>
                </a:srgbClr>
              </a:clrTo>
            </a:clrChange>
            <a:lum bright="-40000" contrast="10000"/>
          </a:blip>
          <a:srcRect/>
          <a:stretch>
            <a:fillRect/>
          </a:stretch>
        </p:blipFill>
        <p:spPr bwMode="auto">
          <a:xfrm>
            <a:off x="3386158" y="857231"/>
            <a:ext cx="5543560" cy="4857785"/>
          </a:xfrm>
          <a:prstGeom prst="rect">
            <a:avLst/>
          </a:prstGeom>
          <a:noFill/>
          <a:ln w="9525">
            <a:noFill/>
            <a:miter lim="800000"/>
            <a:headEnd/>
            <a:tailEnd/>
          </a:ln>
          <a:effectLst/>
        </p:spPr>
      </p:pic>
      <p:pic>
        <p:nvPicPr>
          <p:cNvPr id="62468" name="Picture 4"/>
          <p:cNvPicPr>
            <a:picLocks noChangeAspect="1" noChangeArrowheads="1"/>
          </p:cNvPicPr>
          <p:nvPr/>
        </p:nvPicPr>
        <p:blipFill>
          <a:blip r:embed="rId9" cstate="print"/>
          <a:srcRect/>
          <a:stretch>
            <a:fillRect/>
          </a:stretch>
        </p:blipFill>
        <p:spPr bwMode="auto">
          <a:xfrm>
            <a:off x="642910" y="2786058"/>
            <a:ext cx="2738446" cy="27042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62466"/>
                                        </p:tgtEl>
                                        <p:attrNameLst>
                                          <p:attrName>style.visibility</p:attrName>
                                        </p:attrNameLst>
                                      </p:cBhvr>
                                      <p:to>
                                        <p:strVal val="visible"/>
                                      </p:to>
                                    </p:set>
                                    <p:anim to="" calcmode="lin" valueType="num">
                                      <p:cBhvr>
                                        <p:cTn id="14" dur="1" fill="hold"/>
                                        <p:tgtEl>
                                          <p:spTgt spid="6246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to="" calcmode="lin" valueType="num">
                                      <p:cBhvr>
                                        <p:cTn id="19" dur="1" fill="hold"/>
                                        <p:tgtEl>
                                          <p:spTgt spid="624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71462"/>
            <a:ext cx="1295400" cy="936600"/>
          </a:xfrm>
          <a:prstGeom prst="rect">
            <a:avLst/>
          </a:prstGeom>
          <a:noFill/>
          <a:ln w="9525">
            <a:noFill/>
            <a:miter lim="800000"/>
            <a:headEnd/>
            <a:tailEnd/>
          </a:ln>
        </p:spPr>
      </p:pic>
      <p:pic>
        <p:nvPicPr>
          <p:cNvPr id="1669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8627" y="734704"/>
            <a:ext cx="21431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069" y="1357952"/>
            <a:ext cx="8240227" cy="96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5508008" y="2311400"/>
            <a:ext cx="32004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الفرق ثابت </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-12</a:t>
            </a: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نعم</a:t>
            </a:r>
          </a:p>
        </p:txBody>
      </p:sp>
      <p:sp>
        <p:nvSpPr>
          <p:cNvPr id="14" name="مربع نص 13"/>
          <p:cNvSpPr txBox="1"/>
          <p:nvPr/>
        </p:nvSpPr>
        <p:spPr>
          <a:xfrm>
            <a:off x="381000" y="2362200"/>
            <a:ext cx="32004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الفرق ثابت </a:t>
            </a:r>
            <a:r>
              <a:rPr lang="en-US"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7</a:t>
            </a: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 نعم</a:t>
            </a:r>
          </a:p>
        </p:txBody>
      </p:sp>
      <p:pic>
        <p:nvPicPr>
          <p:cNvPr id="16691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958152"/>
            <a:ext cx="8252079"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699" y="3916597"/>
            <a:ext cx="7711440" cy="233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fade">
                                      <p:cBhvr>
                                        <p:cTn id="7" dur="5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915"/>
                                        </p:tgtEl>
                                        <p:attrNameLst>
                                          <p:attrName>style.visibility</p:attrName>
                                        </p:attrNameLst>
                                      </p:cBhvr>
                                      <p:to>
                                        <p:strVal val="visible"/>
                                      </p:to>
                                    </p:set>
                                    <p:animEffect transition="in" filter="fade">
                                      <p:cBhvr>
                                        <p:cTn id="12" dur="500"/>
                                        <p:tgtEl>
                                          <p:spTgt spid="16691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1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4"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6916"/>
                                        </p:tgtEl>
                                        <p:attrNameLst>
                                          <p:attrName>style.visibility</p:attrName>
                                        </p:attrNameLst>
                                      </p:cBhvr>
                                      <p:to>
                                        <p:strVal val="visible"/>
                                      </p:to>
                                    </p:set>
                                    <p:animEffect transition="in" filter="fade">
                                      <p:cBhvr>
                                        <p:cTn id="31" dur="500"/>
                                        <p:tgtEl>
                                          <p:spTgt spid="1669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6917"/>
                                        </p:tgtEl>
                                        <p:attrNameLst>
                                          <p:attrName>style.visibility</p:attrName>
                                        </p:attrNameLst>
                                      </p:cBhvr>
                                      <p:to>
                                        <p:strVal val="visible"/>
                                      </p:to>
                                    </p:set>
                                    <p:animEffect transition="in" filter="fade">
                                      <p:cBhvr>
                                        <p:cTn id="36"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71462"/>
            <a:ext cx="1295400" cy="936600"/>
          </a:xfrm>
          <a:prstGeom prst="rect">
            <a:avLst/>
          </a:prstGeom>
          <a:noFill/>
          <a:ln w="9525">
            <a:noFill/>
            <a:miter lim="800000"/>
            <a:headEnd/>
            <a:tailEnd/>
          </a:ln>
        </p:spPr>
      </p:pic>
      <p:pic>
        <p:nvPicPr>
          <p:cNvPr id="1679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64" y="754040"/>
            <a:ext cx="8551736" cy="138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218" y="2248539"/>
            <a:ext cx="5877878"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6041" y="2680157"/>
            <a:ext cx="1487805" cy="38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676" y="3096563"/>
            <a:ext cx="8316620" cy="88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5459104" y="4038600"/>
            <a:ext cx="32004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النسبة ثابتة 3 نعم</a:t>
            </a:r>
          </a:p>
        </p:txBody>
      </p:sp>
      <p:sp>
        <p:nvSpPr>
          <p:cNvPr id="13" name="مربع نص 12"/>
          <p:cNvSpPr txBox="1"/>
          <p:nvPr/>
        </p:nvSpPr>
        <p:spPr>
          <a:xfrm>
            <a:off x="332096" y="4089400"/>
            <a:ext cx="3200400"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النسبة غير ثابتة  لا</a:t>
            </a:r>
          </a:p>
        </p:txBody>
      </p:sp>
      <p:pic>
        <p:nvPicPr>
          <p:cNvPr id="16794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712" y="4590023"/>
            <a:ext cx="8148352" cy="97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5510" y="5527923"/>
            <a:ext cx="1864995" cy="61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6248" y="5606968"/>
            <a:ext cx="1624013"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fade">
                                      <p:cBhvr>
                                        <p:cTn id="7" dur="500"/>
                                        <p:tgtEl>
                                          <p:spTgt spid="167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gtEl>
                                        <p:attrNameLst>
                                          <p:attrName>style.visibility</p:attrName>
                                        </p:attrNameLst>
                                      </p:cBhvr>
                                      <p:to>
                                        <p:strVal val="visible"/>
                                      </p:to>
                                    </p:set>
                                    <p:animEffect transition="in" filter="fade">
                                      <p:cBhvr>
                                        <p:cTn id="12" dur="500"/>
                                        <p:tgtEl>
                                          <p:spTgt spid="1679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940"/>
                                        </p:tgtEl>
                                        <p:attrNameLst>
                                          <p:attrName>style.visibility</p:attrName>
                                        </p:attrNameLst>
                                      </p:cBhvr>
                                      <p:to>
                                        <p:strVal val="visible"/>
                                      </p:to>
                                    </p:set>
                                    <p:animEffect transition="in" filter="fade">
                                      <p:cBhvr>
                                        <p:cTn id="17" dur="500"/>
                                        <p:tgtEl>
                                          <p:spTgt spid="1679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941"/>
                                        </p:tgtEl>
                                        <p:attrNameLst>
                                          <p:attrName>style.visibility</p:attrName>
                                        </p:attrNameLst>
                                      </p:cBhvr>
                                      <p:to>
                                        <p:strVal val="visible"/>
                                      </p:to>
                                    </p:set>
                                    <p:animEffect transition="in" filter="fade">
                                      <p:cBhvr>
                                        <p:cTn id="22" dur="500"/>
                                        <p:tgtEl>
                                          <p:spTgt spid="167941"/>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7"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2">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34"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3">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7942"/>
                                        </p:tgtEl>
                                        <p:attrNameLst>
                                          <p:attrName>style.visibility</p:attrName>
                                        </p:attrNameLst>
                                      </p:cBhvr>
                                      <p:to>
                                        <p:strVal val="visible"/>
                                      </p:to>
                                    </p:set>
                                    <p:animEffect transition="in" filter="fade">
                                      <p:cBhvr>
                                        <p:cTn id="41" dur="500"/>
                                        <p:tgtEl>
                                          <p:spTgt spid="1679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7943"/>
                                        </p:tgtEl>
                                        <p:attrNameLst>
                                          <p:attrName>style.visibility</p:attrName>
                                        </p:attrNameLst>
                                      </p:cBhvr>
                                      <p:to>
                                        <p:strVal val="visible"/>
                                      </p:to>
                                    </p:set>
                                    <p:animEffect transition="in" filter="fade">
                                      <p:cBhvr>
                                        <p:cTn id="46" dur="500"/>
                                        <p:tgtEl>
                                          <p:spTgt spid="1679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7944"/>
                                        </p:tgtEl>
                                        <p:attrNameLst>
                                          <p:attrName>style.visibility</p:attrName>
                                        </p:attrNameLst>
                                      </p:cBhvr>
                                      <p:to>
                                        <p:strVal val="visible"/>
                                      </p:to>
                                    </p:set>
                                    <p:animEffect transition="in" filter="fade">
                                      <p:cBhvr>
                                        <p:cTn id="51"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44&quot;/&gt;&lt;/object&gt;&lt;object type=&quot;3&quot; unique_id=&quot;10005&quot;&gt;&lt;property id=&quot;20148&quot; value=&quot;5&quot;/&gt;&lt;property id=&quot;20300&quot; value=&quot;Slide 2&quot;/&gt;&lt;property id=&quot;20307&quot; value=&quot;445&quot;/&gt;&lt;/object&gt;&lt;object type=&quot;3&quot; unique_id=&quot;10006&quot;&gt;&lt;property id=&quot;20148&quot; value=&quot;5&quot;/&gt;&lt;property id=&quot;20300&quot; value=&quot;Slide 3&quot;/&gt;&lt;property id=&quot;20307&quot; value=&quot;446&quot;/&gt;&lt;/object&gt;&lt;object type=&quot;3&quot; unique_id=&quot;10007&quot;&gt;&lt;property id=&quot;20148&quot; value=&quot;5&quot;/&gt;&lt;property id=&quot;20300&quot; value=&quot;Slide 4&quot;/&gt;&lt;property id=&quot;20307&quot; value=&quot;256&quot;/&gt;&lt;/object&gt;&lt;object type=&quot;3&quot; unique_id=&quot;10008&quot;&gt;&lt;property id=&quot;20148&quot; value=&quot;5&quot;/&gt;&lt;property id=&quot;20300&quot; value=&quot;Slide 5&quot;/&gt;&lt;property id=&quot;20307&quot; value=&quot;268&quot;/&gt;&lt;/object&gt;&lt;object type=&quot;3&quot; unique_id=&quot;10009&quot;&gt;&lt;property id=&quot;20148&quot; value=&quot;5&quot;/&gt;&lt;property id=&quot;20300&quot; value=&quot;Slide 6&quot;/&gt;&lt;property id=&quot;20307&quot; value=&quot;269&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0&quot;/&gt;&lt;property id=&quot;20307&quot; value=&quot;278&quot;/&gt;&lt;/object&gt;&lt;object type=&quot;3&quot; unique_id=&quot;10014&quot;&gt;&lt;property id=&quot;20148&quot; value=&quot;5&quot;/&gt;&lt;property id=&quot;20300&quot; value=&quot;Slide 11&quot;/&gt;&lt;property id=&quot;20307&quot; value=&quot;277&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74&quot;/&gt;&lt;/object&gt;&lt;object type=&quot;3&quot; unique_id=&quot;10018&quot;&gt;&lt;property id=&quot;20148&quot; value=&quot;5&quot;/&gt;&lt;property id=&quot;20300&quot; value=&quot;Slide 15&quot;/&gt;&lt;property id=&quot;20307&quot; value=&quot;283&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81&quot;/&gt;&lt;/object&gt;&lt;object type=&quot;3&quot; unique_id=&quot;10021&quot;&gt;&lt;property id=&quot;20148&quot; value=&quot;5&quot;/&gt;&lt;property id=&quot;20300&quot; value=&quot;Slide 18&quot;/&gt;&lt;property id=&quot;20307&quot; value=&quot;280&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70&quot;/&gt;&lt;/object&gt;&lt;object type=&quot;3&quot; unique_id=&quot;10024&quot;&gt;&lt;property id=&quot;20148&quot; value=&quot;5&quot;/&gt;&lt;property id=&quot;20300&quot; value=&quot;Slide 21&quot;/&gt;&lt;property id=&quot;20307&quot; value=&quot;291&quot;/&gt;&lt;/object&gt;&lt;object type=&quot;3&quot; unique_id=&quot;10025&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quot;/&gt;&lt;property id=&quot;20307&quot; value=&quot;288&quot;/&gt;&lt;/object&gt;&lt;object type=&quot;3&quot; unique_id=&quot;10027&quot;&gt;&lt;property id=&quot;20148&quot; value=&quot;5&quot;/&gt;&lt;property id=&quot;20300&quot; value=&quot;Slide 24&quot;/&gt;&lt;property id=&quot;20307&quot; value=&quot;289&quot;/&gt;&lt;/object&gt;&lt;object type=&quot;3&quot; unique_id=&quot;10028&quot;&gt;&lt;property id=&quot;20148&quot; value=&quot;5&quot;/&gt;&lt;property id=&quot;20300&quot; value=&quot;Slide 25&quot;/&gt;&lt;property id=&quot;20307&quot; value=&quot;287&quot;/&gt;&lt;/object&gt;&lt;object type=&quot;3&quot; unique_id=&quot;10029&quot;&gt;&lt;property id=&quot;20148&quot; value=&quot;5&quot;/&gt;&lt;property id=&quot;20300&quot; value=&quot;Slide 26&quot;/&gt;&lt;property id=&quot;20307&quot; value=&quot;286&quot;/&gt;&lt;/object&gt;&lt;object type=&quot;3&quot; unique_id=&quot;10030&quot;&gt;&lt;property id=&quot;20148&quot; value=&quot;5&quot;/&gt;&lt;property id=&quot;20300&quot; value=&quot;Slide 27&quot;/&gt;&lt;property id=&quot;20307&quot; value=&quot;292&quot;/&gt;&lt;/object&gt;&lt;object type=&quot;3&quot; unique_id=&quot;10031&quot;&gt;&lt;property id=&quot;20148&quot; value=&quot;5&quot;/&gt;&lt;property id=&quot;20300&quot; value=&quot;Slide 28&quot;/&gt;&lt;property id=&quot;20307&quot; value=&quot;293&quot;/&gt;&lt;/object&gt;&lt;object type=&quot;3&quot; unique_id=&quot;10032&quot;&gt;&lt;property id=&quot;20148&quot; value=&quot;5&quot;/&gt;&lt;property id=&quot;20300&quot; value=&quot;Slide 29&quot;/&gt;&lt;property id=&quot;20307&quot; value=&quot;298&quot;/&gt;&lt;/object&gt;&lt;object type=&quot;3&quot; unique_id=&quot;10033&quot;&gt;&lt;property id=&quot;20148&quot; value=&quot;5&quot;/&gt;&lt;property id=&quot;20300&quot; value=&quot;Slide 30&quot;/&gt;&lt;property id=&quot;20307&quot; value=&quot;297&quot;/&gt;&lt;/object&gt;&lt;object type=&quot;3&quot; unique_id=&quot;10034&quot;&gt;&lt;property id=&quot;20148&quot; value=&quot;5&quot;/&gt;&lt;property id=&quot;20300&quot; value=&quot;Slide 31&quot;/&gt;&lt;property id=&quot;20307&quot; value=&quot;296&quot;/&gt;&lt;/object&gt;&lt;object type=&quot;3&quot; unique_id=&quot;10035&quot;&gt;&lt;property id=&quot;20148&quot; value=&quot;5&quot;/&gt;&lt;property id=&quot;20300&quot; value=&quot;Slide 32&quot;/&gt;&lt;property id=&quot;20307&quot; value=&quot;295&quot;/&gt;&lt;/object&gt;&lt;object type=&quot;3&quot; unique_id=&quot;10036&quot;&gt;&lt;property id=&quot;20148&quot; value=&quot;5&quot;/&gt;&lt;property id=&quot;20300&quot; value=&quot;Slide 33&quot;/&gt;&lt;property id=&quot;20307&quot; value=&quot;294&quot;/&gt;&lt;/object&gt;&lt;object type=&quot;3&quot; unique_id=&quot;10037&quot;&gt;&lt;property id=&quot;20148&quot; value=&quot;5&quot;/&gt;&lt;property id=&quot;20300&quot; value=&quot;Slide 34&quot;/&gt;&lt;property id=&quot;20307&quot; value=&quot;285&quot;/&gt;&lt;/object&gt;&lt;object type=&quot;3&quot; unique_id=&quot;10038&quot;&gt;&lt;property id=&quot;20148&quot; value=&quot;5&quot;/&gt;&lt;property id=&quot;20300&quot; value=&quot;Slide 35&quot;/&gt;&lt;property id=&quot;20307&quot; value=&quot;284&quot;/&gt;&lt;/object&gt;&lt;object type=&quot;3&quot; unique_id=&quot;10039&quot;&gt;&lt;property id=&quot;20148&quot; value=&quot;5&quot;/&gt;&lt;property id=&quot;20300&quot; value=&quot;Slide 36&quot;/&gt;&lt;property id=&quot;20307&quot; value=&quot;307&quot;/&gt;&lt;/object&gt;&lt;object type=&quot;3&quot; unique_id=&quot;10040&quot;&gt;&lt;property id=&quot;20148&quot; value=&quot;5&quot;/&gt;&lt;property id=&quot;20300&quot; value=&quot;Slide 37&quot;/&gt;&lt;property id=&quot;20307&quot; value=&quot;306&quot;/&gt;&lt;/object&gt;&lt;object type=&quot;3&quot; unique_id=&quot;10041&quot;&gt;&lt;property id=&quot;20148&quot; value=&quot;5&quot;/&gt;&lt;property id=&quot;20300&quot; value=&quot;Slide 38&quot;/&gt;&lt;property id=&quot;20307&quot; value=&quot;305&quot;/&gt;&lt;/object&gt;&lt;object type=&quot;3&quot; unique_id=&quot;10042&quot;&gt;&lt;property id=&quot;20148&quot; value=&quot;5&quot;/&gt;&lt;property id=&quot;20300&quot; value=&quot;Slide 39&quot;/&gt;&lt;property id=&quot;20307&quot; value=&quot;304&quot;/&gt;&lt;/object&gt;&lt;object type=&quot;3&quot; unique_id=&quot;10043&quot;&gt;&lt;property id=&quot;20148&quot; value=&quot;5&quot;/&gt;&lt;property id=&quot;20300&quot; value=&quot;Slide 40&quot;/&gt;&lt;property id=&quot;20307&quot; value=&quot;303&quot;/&gt;&lt;/object&gt;&lt;object type=&quot;3&quot; unique_id=&quot;10044&quot;&gt;&lt;property id=&quot;20148&quot; value=&quot;5&quot;/&gt;&lt;property id=&quot;20300&quot; value=&quot;Slide 41&quot;/&gt;&lt;property id=&quot;20307&quot; value=&quot;302&quot;/&gt;&lt;/object&gt;&lt;object type=&quot;3&quot; unique_id=&quot;10045&quot;&gt;&lt;property id=&quot;20148&quot; value=&quot;5&quot;/&gt;&lt;property id=&quot;20300&quot; value=&quot;Slide 42&quot;/&gt;&lt;property id=&quot;20307&quot; value=&quot;301&quot;/&gt;&lt;/object&gt;&lt;object type=&quot;3&quot; unique_id=&quot;10046&quot;&gt;&lt;property id=&quot;20148&quot; value=&quot;5&quot;/&gt;&lt;property id=&quot;20300&quot; value=&quot;Slide 43&quot;/&gt;&lt;property id=&quot;20307&quot; value=&quot;300&quot;/&gt;&lt;/object&gt;&lt;object type=&quot;3&quot; unique_id=&quot;10047&quot;&gt;&lt;property id=&quot;20148&quot; value=&quot;5&quot;/&gt;&lt;property id=&quot;20300&quot; value=&quot;Slide 44&quot;/&gt;&lt;property id=&quot;20307&quot; value=&quot;299&quot;/&gt;&lt;/object&gt;&lt;object type=&quot;3&quot; unique_id=&quot;10048&quot;&gt;&lt;property id=&quot;20148&quot; value=&quot;5&quot;/&gt;&lt;property id=&quot;20300&quot; value=&quot;Slide 45&quot;/&gt;&lt;property id=&quot;20307&quot; value=&quot;308&quot;/&gt;&lt;/object&gt;&lt;object type=&quot;3&quot; unique_id=&quot;10049&quot;&gt;&lt;property id=&quot;20148&quot; value=&quot;5&quot;/&gt;&lt;property id=&quot;20300&quot; value=&quot;Slide 46&quot;/&gt;&lt;property id=&quot;20307&quot; value=&quot;311&quot;/&gt;&lt;/object&gt;&lt;object type=&quot;3&quot; unique_id=&quot;10050&quot;&gt;&lt;property id=&quot;20148&quot; value=&quot;5&quot;/&gt;&lt;property id=&quot;20300&quot; value=&quot;Slide 47&quot;/&gt;&lt;property id=&quot;20307&quot; value=&quot;313&quot;/&gt;&lt;/object&gt;&lt;object type=&quot;3&quot; unique_id=&quot;10051&quot;&gt;&lt;property id=&quot;20148&quot; value=&quot;5&quot;/&gt;&lt;property id=&quot;20300&quot; value=&quot;Slide 48&quot;/&gt;&lt;property id=&quot;20307&quot; value=&quot;315&quot;/&gt;&lt;/object&gt;&lt;object type=&quot;3&quot; unique_id=&quot;10052&quot;&gt;&lt;property id=&quot;20148&quot; value=&quot;5&quot;/&gt;&lt;property id=&quot;20300&quot; value=&quot;Slide 49&quot;/&gt;&lt;property id=&quot;20307&quot; value=&quot;322&quot;/&gt;&lt;/object&gt;&lt;object type=&quot;3&quot; unique_id=&quot;10053&quot;&gt;&lt;property id=&quot;20148&quot; value=&quot;5&quot;/&gt;&lt;property id=&quot;20300&quot; value=&quot;Slide 50&quot;/&gt;&lt;property id=&quot;20307&quot; value=&quot;321&quot;/&gt;&lt;/object&gt;&lt;object type=&quot;3&quot; unique_id=&quot;10054&quot;&gt;&lt;property id=&quot;20148&quot; value=&quot;5&quot;/&gt;&lt;property id=&quot;20300&quot; value=&quot;Slide 51&quot;/&gt;&lt;property id=&quot;20307&quot; value=&quot;320&quot;/&gt;&lt;/object&gt;&lt;object type=&quot;3&quot; unique_id=&quot;10055&quot;&gt;&lt;property id=&quot;20148&quot; value=&quot;5&quot;/&gt;&lt;property id=&quot;20300&quot; value=&quot;Slide 52&quot;/&gt;&lt;property id=&quot;20307&quot; value=&quot;319&quot;/&gt;&lt;/object&gt;&lt;object type=&quot;3&quot; unique_id=&quot;10056&quot;&gt;&lt;property id=&quot;20148&quot; value=&quot;5&quot;/&gt;&lt;property id=&quot;20300&quot; value=&quot;Slide 53&quot;/&gt;&lt;property id=&quot;20307&quot; value=&quot;318&quot;/&gt;&lt;/object&gt;&lt;object type=&quot;3&quot; unique_id=&quot;10057&quot;&gt;&lt;property id=&quot;20148&quot; value=&quot;5&quot;/&gt;&lt;property id=&quot;20300&quot; value=&quot;Slide 54&quot;/&gt;&lt;property id=&quot;20307&quot; value=&quot;317&quot;/&gt;&lt;/object&gt;&lt;object type=&quot;3&quot; unique_id=&quot;10058&quot;&gt;&lt;property id=&quot;20148&quot; value=&quot;5&quot;/&gt;&lt;property id=&quot;20300&quot; value=&quot;Slide 55&quot;/&gt;&lt;property id=&quot;20307&quot; value=&quot;316&quot;/&gt;&lt;/object&gt;&lt;object type=&quot;3&quot; unique_id=&quot;10059&quot;&gt;&lt;property id=&quot;20148&quot; value=&quot;5&quot;/&gt;&lt;property id=&quot;20300&quot; value=&quot;Slide 56&quot;/&gt;&lt;property id=&quot;20307&quot; value=&quot;314&quot;/&gt;&lt;/object&gt;&lt;object type=&quot;3&quot; unique_id=&quot;10060&quot;&gt;&lt;property id=&quot;20148&quot; value=&quot;5&quot;/&gt;&lt;property id=&quot;20300&quot; value=&quot;Slide 57&quot;/&gt;&lt;property id=&quot;20307&quot; value=&quot;312&quot;/&gt;&lt;/object&gt;&lt;object type=&quot;3&quot; unique_id=&quot;10061&quot;&gt;&lt;property id=&quot;20148&quot; value=&quot;5&quot;/&gt;&lt;property id=&quot;20300&quot; value=&quot;Slide 58&quot;/&gt;&lt;property id=&quot;20307&quot; value=&quot;328&quot;/&gt;&lt;/object&gt;&lt;object type=&quot;3&quot; unique_id=&quot;10062&quot;&gt;&lt;property id=&quot;20148&quot; value=&quot;5&quot;/&gt;&lt;property id=&quot;20300&quot; value=&quot;Slide 59&quot;/&gt;&lt;property id=&quot;20307&quot; value=&quot;327&quot;/&gt;&lt;/object&gt;&lt;object type=&quot;3&quot; unique_id=&quot;10063&quot;&gt;&lt;property id=&quot;20148&quot; value=&quot;5&quot;/&gt;&lt;property id=&quot;20300&quot; value=&quot;Slide 60&quot;/&gt;&lt;property id=&quot;20307&quot; value=&quot;326&quot;/&gt;&lt;/object&gt;&lt;object type=&quot;3&quot; unique_id=&quot;10064&quot;&gt;&lt;property id=&quot;20148&quot; value=&quot;5&quot;/&gt;&lt;property id=&quot;20300&quot; value=&quot;Slide 61&quot;/&gt;&lt;property id=&quot;20307&quot; value=&quot;325&quot;/&gt;&lt;/object&gt;&lt;object type=&quot;3&quot; unique_id=&quot;10065&quot;&gt;&lt;property id=&quot;20148&quot; value=&quot;5&quot;/&gt;&lt;property id=&quot;20300&quot; value=&quot;Slide 62&quot;/&gt;&lt;property id=&quot;20307&quot; value=&quot;324&quot;/&gt;&lt;/object&gt;&lt;object type=&quot;3&quot; unique_id=&quot;10066&quot;&gt;&lt;property id=&quot;20148&quot; value=&quot;5&quot;/&gt;&lt;property id=&quot;20300&quot; value=&quot;Slide 63&quot;/&gt;&lt;property id=&quot;20307&quot; value=&quot;323&quot;/&gt;&lt;/object&gt;&lt;object type=&quot;3&quot; unique_id=&quot;10067&quot;&gt;&lt;property id=&quot;20148&quot; value=&quot;5&quot;/&gt;&lt;property id=&quot;20300&quot; value=&quot;Slide 64&quot;/&gt;&lt;property id=&quot;20307&quot; value=&quot;310&quot;/&gt;&lt;/object&gt;&lt;object type=&quot;3&quot; unique_id=&quot;10068&quot;&gt;&lt;property id=&quot;20148&quot; value=&quot;5&quot;/&gt;&lt;property id=&quot;20300&quot; value=&quot;Slide 65&quot;/&gt;&lt;property id=&quot;20307&quot; value=&quot;309&quot;/&gt;&lt;/object&gt;&lt;object type=&quot;3&quot; unique_id=&quot;10069&quot;&gt;&lt;property id=&quot;20148&quot; value=&quot;5&quot;/&gt;&lt;property id=&quot;20300&quot; value=&quot;Slide 66&quot;/&gt;&lt;property id=&quot;20307&quot; value=&quot;329&quot;/&gt;&lt;/object&gt;&lt;object type=&quot;3&quot; unique_id=&quot;10070&quot;&gt;&lt;property id=&quot;20148&quot; value=&quot;5&quot;/&gt;&lt;property id=&quot;20300&quot; value=&quot;Slide 67&quot;/&gt;&lt;property id=&quot;20307&quot; value=&quot;334&quot;/&gt;&lt;/object&gt;&lt;object type=&quot;3&quot; unique_id=&quot;10071&quot;&gt;&lt;property id=&quot;20148&quot; value=&quot;5&quot;/&gt;&lt;property id=&quot;20300&quot; value=&quot;Slide 68&quot;/&gt;&lt;property id=&quot;20307&quot; value=&quot;338&quot;/&gt;&lt;/object&gt;&lt;object type=&quot;3&quot; unique_id=&quot;10072&quot;&gt;&lt;property id=&quot;20148&quot; value=&quot;5&quot;/&gt;&lt;property id=&quot;20300&quot; value=&quot;Slide 69&quot;/&gt;&lt;property id=&quot;20307&quot; value=&quot;346&quot;/&gt;&lt;/object&gt;&lt;object type=&quot;3&quot; unique_id=&quot;10073&quot;&gt;&lt;property id=&quot;20148&quot; value=&quot;5&quot;/&gt;&lt;property id=&quot;20300&quot; value=&quot;Slide 70&quot;/&gt;&lt;property id=&quot;20307&quot; value=&quot;345&quot;/&gt;&lt;/object&gt;&lt;object type=&quot;3&quot; unique_id=&quot;10074&quot;&gt;&lt;property id=&quot;20148&quot; value=&quot;5&quot;/&gt;&lt;property id=&quot;20300&quot; value=&quot;Slide 71&quot;/&gt;&lt;property id=&quot;20307&quot; value=&quot;344&quot;/&gt;&lt;/object&gt;&lt;object type=&quot;3&quot; unique_id=&quot;10075&quot;&gt;&lt;property id=&quot;20148&quot; value=&quot;5&quot;/&gt;&lt;property id=&quot;20300&quot; value=&quot;Slide 72&quot;/&gt;&lt;property id=&quot;20307&quot; value=&quot;343&quot;/&gt;&lt;/object&gt;&lt;object type=&quot;3&quot; unique_id=&quot;10076&quot;&gt;&lt;property id=&quot;20148&quot; value=&quot;5&quot;/&gt;&lt;property id=&quot;20300&quot; value=&quot;Slide 73&quot;/&gt;&lt;property id=&quot;20307&quot; value=&quot;342&quot;/&gt;&lt;/object&gt;&lt;object type=&quot;3&quot; unique_id=&quot;10077&quot;&gt;&lt;property id=&quot;20148&quot; value=&quot;5&quot;/&gt;&lt;property id=&quot;20300&quot; value=&quot;Slide 74&quot;/&gt;&lt;property id=&quot;20307&quot; value=&quot;341&quot;/&gt;&lt;/object&gt;&lt;object type=&quot;3&quot; unique_id=&quot;10078&quot;&gt;&lt;property id=&quot;20148&quot; value=&quot;5&quot;/&gt;&lt;property id=&quot;20300&quot; value=&quot;Slide 75&quot;/&gt;&lt;property id=&quot;20307&quot; value=&quot;340&quot;/&gt;&lt;/object&gt;&lt;object type=&quot;3&quot; unique_id=&quot;10079&quot;&gt;&lt;property id=&quot;20148&quot; value=&quot;5&quot;/&gt;&lt;property id=&quot;20300&quot; value=&quot;Slide 76&quot;/&gt;&lt;property id=&quot;20307&quot; value=&quot;339&quot;/&gt;&lt;/object&gt;&lt;object type=&quot;3&quot; unique_id=&quot;10080&quot;&gt;&lt;property id=&quot;20148&quot; value=&quot;5&quot;/&gt;&lt;property id=&quot;20300&quot; value=&quot;Slide 77&quot;/&gt;&lt;property id=&quot;20307&quot; value=&quot;337&quot;/&gt;&lt;/object&gt;&lt;object type=&quot;3&quot; unique_id=&quot;10081&quot;&gt;&lt;property id=&quot;20148&quot; value=&quot;5&quot;/&gt;&lt;property id=&quot;20300&quot; value=&quot;Slide 78&quot;/&gt;&lt;property id=&quot;20307&quot; value=&quot;336&quot;/&gt;&lt;/object&gt;&lt;object type=&quot;3&quot; unique_id=&quot;10082&quot;&gt;&lt;property id=&quot;20148&quot; value=&quot;5&quot;/&gt;&lt;property id=&quot;20300&quot; value=&quot;Slide 79&quot;/&gt;&lt;property id=&quot;20307&quot; value=&quot;335&quot;/&gt;&lt;/object&gt;&lt;object type=&quot;3&quot; unique_id=&quot;10083&quot;&gt;&lt;property id=&quot;20148&quot; value=&quot;5&quot;/&gt;&lt;property id=&quot;20300&quot; value=&quot;Slide 80&quot;/&gt;&lt;property id=&quot;20307&quot; value=&quot;357&quot;/&gt;&lt;/object&gt;&lt;object type=&quot;3&quot; unique_id=&quot;10084&quot;&gt;&lt;property id=&quot;20148&quot; value=&quot;5&quot;/&gt;&lt;property id=&quot;20300&quot; value=&quot;Slide 81&quot;/&gt;&lt;property id=&quot;20307&quot; value=&quot;352&quot;/&gt;&lt;/object&gt;&lt;object type=&quot;3&quot; unique_id=&quot;10085&quot;&gt;&lt;property id=&quot;20148&quot; value=&quot;5&quot;/&gt;&lt;property id=&quot;20300&quot; value=&quot;Slide 82&quot;/&gt;&lt;property id=&quot;20307&quot; value=&quot;356&quot;/&gt;&lt;/object&gt;&lt;object type=&quot;3&quot; unique_id=&quot;10086&quot;&gt;&lt;property id=&quot;20148&quot; value=&quot;5&quot;/&gt;&lt;property id=&quot;20300&quot; value=&quot;Slide 83&quot;/&gt;&lt;property id=&quot;20307&quot; value=&quot;355&quot;/&gt;&lt;/object&gt;&lt;object type=&quot;3&quot; unique_id=&quot;10087&quot;&gt;&lt;property id=&quot;20148&quot; value=&quot;5&quot;/&gt;&lt;property id=&quot;20300&quot; value=&quot;Slide 84&quot;/&gt;&lt;property id=&quot;20307&quot; value=&quot;354&quot;/&gt;&lt;/object&gt;&lt;object type=&quot;3&quot; unique_id=&quot;10088&quot;&gt;&lt;property id=&quot;20148&quot; value=&quot;5&quot;/&gt;&lt;property id=&quot;20300&quot; value=&quot;Slide 85&quot;/&gt;&lt;property id=&quot;20307&quot; value=&quot;353&quot;/&gt;&lt;/object&gt;&lt;object type=&quot;3&quot; unique_id=&quot;10089&quot;&gt;&lt;property id=&quot;20148&quot; value=&quot;5&quot;/&gt;&lt;property id=&quot;20300&quot; value=&quot;Slide 86&quot;/&gt;&lt;property id=&quot;20307&quot; value=&quot;362&quot;/&gt;&lt;/object&gt;&lt;object type=&quot;3&quot; unique_id=&quot;10090&quot;&gt;&lt;property id=&quot;20148&quot; value=&quot;5&quot;/&gt;&lt;property id=&quot;20300&quot; value=&quot;Slide 87&quot;/&gt;&lt;property id=&quot;20307&quot; value=&quot;366&quot;/&gt;&lt;/object&gt;&lt;object type=&quot;3&quot; unique_id=&quot;10091&quot;&gt;&lt;property id=&quot;20148&quot; value=&quot;5&quot;/&gt;&lt;property id=&quot;20300&quot; value=&quot;Slide 88&quot;/&gt;&lt;property id=&quot;20307&quot; value=&quot;365&quot;/&gt;&lt;/object&gt;&lt;object type=&quot;3&quot; unique_id=&quot;10092&quot;&gt;&lt;property id=&quot;20148&quot; value=&quot;5&quot;/&gt;&lt;property id=&quot;20300&quot; value=&quot;Slide 89&quot;/&gt;&lt;property id=&quot;20307&quot; value=&quot;364&quot;/&gt;&lt;/object&gt;&lt;object type=&quot;3&quot; unique_id=&quot;10093&quot;&gt;&lt;property id=&quot;20148&quot; value=&quot;5&quot;/&gt;&lt;property id=&quot;20300&quot; value=&quot;Slide 90&quot;/&gt;&lt;property id=&quot;20307&quot; value=&quot;363&quot;/&gt;&lt;/object&gt;&lt;object type=&quot;3&quot; unique_id=&quot;10094&quot;&gt;&lt;property id=&quot;20148&quot; value=&quot;5&quot;/&gt;&lt;property id=&quot;20300&quot; value=&quot;Slide 91&quot;/&gt;&lt;property id=&quot;20307&quot; value=&quot;361&quot;/&gt;&lt;/object&gt;&lt;object type=&quot;3&quot; unique_id=&quot;10095&quot;&gt;&lt;property id=&quot;20148&quot; value=&quot;5&quot;/&gt;&lt;property id=&quot;20300&quot; value=&quot;Slide 92&quot;/&gt;&lt;property id=&quot;20307&quot; value=&quot;360&quot;/&gt;&lt;/object&gt;&lt;object type=&quot;3&quot; unique_id=&quot;10096&quot;&gt;&lt;property id=&quot;20148&quot; value=&quot;5&quot;/&gt;&lt;property id=&quot;20300&quot; value=&quot;Slide 93&quot;/&gt;&lt;property id=&quot;20307&quot; value=&quot;359&quot;/&gt;&lt;/object&gt;&lt;object type=&quot;3&quot; unique_id=&quot;10097&quot;&gt;&lt;property id=&quot;20148&quot; value=&quot;5&quot;/&gt;&lt;property id=&quot;20300&quot; value=&quot;Slide 94&quot;/&gt;&lt;property id=&quot;20307&quot; value=&quot;358&quot;/&gt;&lt;/object&gt;&lt;object type=&quot;3&quot; unique_id=&quot;10098&quot;&gt;&lt;property id=&quot;20148&quot; value=&quot;5&quot;/&gt;&lt;property id=&quot;20300&quot; value=&quot;Slide 95&quot;/&gt;&lt;property id=&quot;20307&quot; value=&quot;347&quot;/&gt;&lt;/object&gt;&lt;object type=&quot;3&quot; unique_id=&quot;10099&quot;&gt;&lt;property id=&quot;20148&quot; value=&quot;5&quot;/&gt;&lt;property id=&quot;20300&quot; value=&quot;Slide 96&quot;/&gt;&lt;property id=&quot;20307&quot; value=&quot;351&quot;/&gt;&lt;/object&gt;&lt;object type=&quot;3&quot; unique_id=&quot;10100&quot;&gt;&lt;property id=&quot;20148&quot; value=&quot;5&quot;/&gt;&lt;property id=&quot;20300&quot; value=&quot;Slide 97&quot;/&gt;&lt;property id=&quot;20307&quot; value=&quot;348&quot;/&gt;&lt;/object&gt;&lt;object type=&quot;3&quot; unique_id=&quot;10101&quot;&gt;&lt;property id=&quot;20148&quot; value=&quot;5&quot;/&gt;&lt;property id=&quot;20300&quot; value=&quot;Slide 98&quot;/&gt;&lt;property id=&quot;20307&quot; value=&quot;350&quot;/&gt;&lt;/object&gt;&lt;object type=&quot;3&quot; unique_id=&quot;10102&quot;&gt;&lt;property id=&quot;20148&quot; value=&quot;5&quot;/&gt;&lt;property id=&quot;20300&quot; value=&quot;Slide 99&quot;/&gt;&lt;property id=&quot;20307&quot; value=&quot;349&quot;/&gt;&lt;/object&gt;&lt;object type=&quot;3&quot; unique_id=&quot;10103&quot;&gt;&lt;property id=&quot;20148&quot; value=&quot;5&quot;/&gt;&lt;property id=&quot;20300&quot; value=&quot;Slide 100&quot;/&gt;&lt;property id=&quot;20307&quot; value=&quot;373&quot;/&gt;&lt;/object&gt;&lt;object type=&quot;3&quot; unique_id=&quot;10104&quot;&gt;&lt;property id=&quot;20148&quot; value=&quot;5&quot;/&gt;&lt;property id=&quot;20300&quot; value=&quot;Slide 101&quot;/&gt;&lt;property id=&quot;20307&quot; value=&quot;374&quot;/&gt;&lt;/object&gt;&lt;object type=&quot;3&quot; unique_id=&quot;10105&quot;&gt;&lt;property id=&quot;20148&quot; value=&quot;5&quot;/&gt;&lt;property id=&quot;20300&quot; value=&quot;Slide 102&quot;/&gt;&lt;property id=&quot;20307&quot; value=&quot;372&quot;/&gt;&lt;/object&gt;&lt;object type=&quot;3&quot; unique_id=&quot;10106&quot;&gt;&lt;property id=&quot;20148&quot; value=&quot;5&quot;/&gt;&lt;property id=&quot;20300&quot; value=&quot;Slide 103&quot;/&gt;&lt;property id=&quot;20307&quot; value=&quot;371&quot;/&gt;&lt;/object&gt;&lt;object type=&quot;3&quot; unique_id=&quot;10107&quot;&gt;&lt;property id=&quot;20148&quot; value=&quot;5&quot;/&gt;&lt;property id=&quot;20300&quot; value=&quot;Slide 104&quot;/&gt;&lt;property id=&quot;20307&quot; value=&quot;370&quot;/&gt;&lt;/object&gt;&lt;object type=&quot;3&quot; unique_id=&quot;10108&quot;&gt;&lt;property id=&quot;20148&quot; value=&quot;5&quot;/&gt;&lt;property id=&quot;20300&quot; value=&quot;Slide 105&quot;/&gt;&lt;property id=&quot;20307&quot; value=&quot;383&quot;/&gt;&lt;/object&gt;&lt;object type=&quot;3&quot; unique_id=&quot;10109&quot;&gt;&lt;property id=&quot;20148&quot; value=&quot;5&quot;/&gt;&lt;property id=&quot;20300&quot; value=&quot;Slide 106&quot;/&gt;&lt;property id=&quot;20307&quot; value=&quot;382&quot;/&gt;&lt;/object&gt;&lt;object type=&quot;3&quot; unique_id=&quot;10110&quot;&gt;&lt;property id=&quot;20148&quot; value=&quot;5&quot;/&gt;&lt;property id=&quot;20300&quot; value=&quot;Slide 107&quot;/&gt;&lt;property id=&quot;20307&quot; value=&quot;381&quot;/&gt;&lt;/object&gt;&lt;object type=&quot;3&quot; unique_id=&quot;10111&quot;&gt;&lt;property id=&quot;20148&quot; value=&quot;5&quot;/&gt;&lt;property id=&quot;20300&quot; value=&quot;Slide 108&quot;/&gt;&lt;property id=&quot;20307&quot; value=&quot;380&quot;/&gt;&lt;/object&gt;&lt;object type=&quot;3&quot; unique_id=&quot;10112&quot;&gt;&lt;property id=&quot;20148&quot; value=&quot;5&quot;/&gt;&lt;property id=&quot;20300&quot; value=&quot;Slide 109&quot;/&gt;&lt;property id=&quot;20307&quot; value=&quot;379&quot;/&gt;&lt;/object&gt;&lt;object type=&quot;3&quot; unique_id=&quot;10113&quot;&gt;&lt;property id=&quot;20148&quot; value=&quot;5&quot;/&gt;&lt;property id=&quot;20300&quot; value=&quot;Slide 110&quot;/&gt;&lt;property id=&quot;20307&quot; value=&quot;378&quot;/&gt;&lt;/object&gt;&lt;object type=&quot;3&quot; unique_id=&quot;10114&quot;&gt;&lt;property id=&quot;20148&quot; value=&quot;5&quot;/&gt;&lt;property id=&quot;20300&quot; value=&quot;Slide 111&quot;/&gt;&lt;property id=&quot;20307&quot; value=&quot;377&quot;/&gt;&lt;/object&gt;&lt;object type=&quot;3&quot; unique_id=&quot;10115&quot;&gt;&lt;property id=&quot;20148&quot; value=&quot;5&quot;/&gt;&lt;property id=&quot;20300&quot; value=&quot;Slide 112&quot;/&gt;&lt;property id=&quot;20307&quot; value=&quot;376&quot;/&gt;&lt;/object&gt;&lt;object type=&quot;3&quot; unique_id=&quot;10116&quot;&gt;&lt;property id=&quot;20148&quot; value=&quot;5&quot;/&gt;&lt;property id=&quot;20300&quot; value=&quot;Slide 113&quot;/&gt;&lt;property id=&quot;20307&quot; value=&quot;375&quot;/&gt;&lt;/object&gt;&lt;object type=&quot;3&quot; unique_id=&quot;10117&quot;&gt;&lt;property id=&quot;20148&quot; value=&quot;5&quot;/&gt;&lt;property id=&quot;20300&quot; value=&quot;Slide 114&quot;/&gt;&lt;property id=&quot;20307&quot; value=&quot;369&quot;/&gt;&lt;/object&gt;&lt;object type=&quot;3&quot; unique_id=&quot;10118&quot;&gt;&lt;property id=&quot;20148&quot; value=&quot;5&quot;/&gt;&lt;property id=&quot;20300&quot; value=&quot;Slide 115&quot;/&gt;&lt;property id=&quot;20307&quot; value=&quot;368&quot;/&gt;&lt;/object&gt;&lt;object type=&quot;3&quot; unique_id=&quot;10119&quot;&gt;&lt;property id=&quot;20148&quot; value=&quot;5&quot;/&gt;&lt;property id=&quot;20300&quot; value=&quot;Slide 116&quot;/&gt;&lt;property id=&quot;20307&quot; value=&quot;394&quot;/&gt;&lt;/object&gt;&lt;object type=&quot;3&quot; unique_id=&quot;10120&quot;&gt;&lt;property id=&quot;20148&quot; value=&quot;5&quot;/&gt;&lt;property id=&quot;20300&quot; value=&quot;Slide 117&quot;/&gt;&lt;property id=&quot;20307&quot; value=&quot;393&quot;/&gt;&lt;/object&gt;&lt;object type=&quot;3&quot; unique_id=&quot;10121&quot;&gt;&lt;property id=&quot;20148&quot; value=&quot;5&quot;/&gt;&lt;property id=&quot;20300&quot; value=&quot;Slide 118&quot;/&gt;&lt;property id=&quot;20307&quot; value=&quot;392&quot;/&gt;&lt;/object&gt;&lt;object type=&quot;3&quot; unique_id=&quot;10122&quot;&gt;&lt;property id=&quot;20148&quot; value=&quot;5&quot;/&gt;&lt;property id=&quot;20300&quot; value=&quot;Slide 119&quot;/&gt;&lt;property id=&quot;20307&quot; value=&quot;391&quot;/&gt;&lt;/object&gt;&lt;object type=&quot;3&quot; unique_id=&quot;10123&quot;&gt;&lt;property id=&quot;20148&quot; value=&quot;5&quot;/&gt;&lt;property id=&quot;20300&quot; value=&quot;Slide 120&quot;/&gt;&lt;property id=&quot;20307&quot; value=&quot;390&quot;/&gt;&lt;/object&gt;&lt;object type=&quot;3&quot; unique_id=&quot;10124&quot;&gt;&lt;property id=&quot;20148&quot; value=&quot;5&quot;/&gt;&lt;property id=&quot;20300&quot; value=&quot;Slide 121&quot;/&gt;&lt;property id=&quot;20307&quot; value=&quot;389&quot;/&gt;&lt;/object&gt;&lt;object type=&quot;3&quot; unique_id=&quot;10125&quot;&gt;&lt;property id=&quot;20148&quot; value=&quot;5&quot;/&gt;&lt;property id=&quot;20300&quot; value=&quot;Slide 122&quot;/&gt;&lt;property id=&quot;20307&quot; value=&quot;402&quot;/&gt;&lt;/object&gt;&lt;object type=&quot;3&quot; unique_id=&quot;10126&quot;&gt;&lt;property id=&quot;20148&quot; value=&quot;5&quot;/&gt;&lt;property id=&quot;20300&quot; value=&quot;Slide 123&quot;/&gt;&lt;property id=&quot;20307&quot; value=&quot;409&quot;/&gt;&lt;/object&gt;&lt;object type=&quot;3&quot; unique_id=&quot;10127&quot;&gt;&lt;property id=&quot;20148&quot; value=&quot;5&quot;/&gt;&lt;property id=&quot;20300&quot; value=&quot;Slide 124&quot;/&gt;&lt;property id=&quot;20307&quot; value=&quot;408&quot;/&gt;&lt;/object&gt;&lt;object type=&quot;3&quot; unique_id=&quot;10128&quot;&gt;&lt;property id=&quot;20148&quot; value=&quot;5&quot;/&gt;&lt;property id=&quot;20300&quot; value=&quot;Slide 125&quot;/&gt;&lt;property id=&quot;20307&quot; value=&quot;407&quot;/&gt;&lt;/object&gt;&lt;object type=&quot;3&quot; unique_id=&quot;10129&quot;&gt;&lt;property id=&quot;20148&quot; value=&quot;5&quot;/&gt;&lt;property id=&quot;20300&quot; value=&quot;Slide 126&quot;/&gt;&lt;property id=&quot;20307&quot; value=&quot;406&quot;/&gt;&lt;/object&gt;&lt;object type=&quot;3&quot; unique_id=&quot;10130&quot;&gt;&lt;property id=&quot;20148&quot; value=&quot;5&quot;/&gt;&lt;property id=&quot;20300&quot; value=&quot;Slide 127&quot;/&gt;&lt;property id=&quot;20307&quot; value=&quot;405&quot;/&gt;&lt;/object&gt;&lt;object type=&quot;3&quot; unique_id=&quot;10131&quot;&gt;&lt;property id=&quot;20148&quot; value=&quot;5&quot;/&gt;&lt;property id=&quot;20300&quot; value=&quot;Slide 128&quot;/&gt;&lt;property id=&quot;20307&quot; value=&quot;404&quot;/&gt;&lt;/object&gt;&lt;object type=&quot;3&quot; unique_id=&quot;10132&quot;&gt;&lt;property id=&quot;20148&quot; value=&quot;5&quot;/&gt;&lt;property id=&quot;20300&quot; value=&quot;Slide 129&quot;/&gt;&lt;property id=&quot;20307&quot; value=&quot;403&quot;/&gt;&lt;/object&gt;&lt;object type=&quot;3&quot; unique_id=&quot;10133&quot;&gt;&lt;property id=&quot;20148&quot; value=&quot;5&quot;/&gt;&lt;property id=&quot;20300&quot; value=&quot;Slide 130&quot;/&gt;&lt;property id=&quot;20307&quot; value=&quot;401&quot;/&gt;&lt;/object&gt;&lt;object type=&quot;3&quot; unique_id=&quot;10134&quot;&gt;&lt;property id=&quot;20148&quot; value=&quot;5&quot;/&gt;&lt;property id=&quot;20300&quot; value=&quot;Slide 131&quot;/&gt;&lt;property id=&quot;20307&quot; value=&quot;400&quot;/&gt;&lt;/object&gt;&lt;object type=&quot;3&quot; unique_id=&quot;10135&quot;&gt;&lt;property id=&quot;20148&quot; value=&quot;5&quot;/&gt;&lt;property id=&quot;20300&quot; value=&quot;Slide 132&quot;/&gt;&lt;property id=&quot;20307&quot; value=&quot;399&quot;/&gt;&lt;/object&gt;&lt;object type=&quot;3&quot; unique_id=&quot;10136&quot;&gt;&lt;property id=&quot;20148&quot; value=&quot;5&quot;/&gt;&lt;property id=&quot;20300&quot; value=&quot;Slide 133&quot;/&gt;&lt;property id=&quot;20307&quot; value=&quot;398&quot;/&gt;&lt;/object&gt;&lt;object type=&quot;3&quot; unique_id=&quot;10137&quot;&gt;&lt;property id=&quot;20148&quot; value=&quot;5&quot;/&gt;&lt;property id=&quot;20300&quot; value=&quot;Slide 134&quot;/&gt;&lt;property id=&quot;20307&quot; value=&quot;397&quot;/&gt;&lt;/object&gt;&lt;object type=&quot;3&quot; unique_id=&quot;10138&quot;&gt;&lt;property id=&quot;20148&quot; value=&quot;5&quot;/&gt;&lt;property id=&quot;20300&quot; value=&quot;Slide 135&quot;/&gt;&lt;property id=&quot;20307&quot; value=&quot;396&quot;/&gt;&lt;/object&gt;&lt;object type=&quot;3&quot; unique_id=&quot;10139&quot;&gt;&lt;property id=&quot;20148&quot; value=&quot;5&quot;/&gt;&lt;property id=&quot;20300&quot; value=&quot;Slide 136&quot;/&gt;&lt;property id=&quot;20307&quot; value=&quot;395&quot;/&gt;&lt;/object&gt;&lt;object type=&quot;3&quot; unique_id=&quot;10140&quot;&gt;&lt;property id=&quot;20148&quot; value=&quot;5&quot;/&gt;&lt;property id=&quot;20300&quot; value=&quot;Slide 137&quot;/&gt;&lt;property id=&quot;20307&quot; value=&quot;388&quot;/&gt;&lt;/object&gt;&lt;object type=&quot;3&quot; unique_id=&quot;10141&quot;&gt;&lt;property id=&quot;20148&quot; value=&quot;5&quot;/&gt;&lt;property id=&quot;20300&quot; value=&quot;Slide 138&quot;/&gt;&lt;property id=&quot;20307&quot; value=&quot;387&quot;/&gt;&lt;/object&gt;&lt;object type=&quot;3&quot; unique_id=&quot;10142&quot;&gt;&lt;property id=&quot;20148&quot; value=&quot;5&quot;/&gt;&lt;property id=&quot;20300&quot; value=&quot;Slide 139&quot;/&gt;&lt;property id=&quot;20307&quot; value=&quot;386&quot;/&gt;&lt;/object&gt;&lt;object type=&quot;3&quot; unique_id=&quot;10143&quot;&gt;&lt;property id=&quot;20148&quot; value=&quot;5&quot;/&gt;&lt;property id=&quot;20300&quot; value=&quot;Slide 140&quot;/&gt;&lt;property id=&quot;20307&quot; value=&quot;385&quot;/&gt;&lt;/object&gt;&lt;object type=&quot;3&quot; unique_id=&quot;10144&quot;&gt;&lt;property id=&quot;20148&quot; value=&quot;5&quot;/&gt;&lt;property id=&quot;20300&quot; value=&quot;Slide 141&quot;/&gt;&lt;property id=&quot;20307&quot; value=&quot;384&quot;/&gt;&lt;/object&gt;&lt;object type=&quot;3&quot; unique_id=&quot;10145&quot;&gt;&lt;property id=&quot;20148&quot; value=&quot;5&quot;/&gt;&lt;property id=&quot;20300&quot; value=&quot;Slide 142&quot;/&gt;&lt;property id=&quot;20307&quot; value=&quot;367&quot;/&gt;&lt;/object&gt;&lt;object type=&quot;3&quot; unique_id=&quot;10146&quot;&gt;&lt;property id=&quot;20148&quot; value=&quot;5&quot;/&gt;&lt;property id=&quot;20300&quot; value=&quot;Slide 143&quot;/&gt;&lt;property id=&quot;20307&quot; value=&quot;410&quot;/&gt;&lt;/object&gt;&lt;object type=&quot;3&quot; unique_id=&quot;10147&quot;&gt;&lt;property id=&quot;20148&quot; value=&quot;5&quot;/&gt;&lt;property id=&quot;20300&quot; value=&quot;Slide 144&quot;/&gt;&lt;property id=&quot;20307&quot; value=&quot;420&quot;/&gt;&lt;/object&gt;&lt;object type=&quot;3&quot; unique_id=&quot;10148&quot;&gt;&lt;property id=&quot;20148&quot; value=&quot;5&quot;/&gt;&lt;property id=&quot;20300&quot; value=&quot;Slide 145&quot;/&gt;&lt;property id=&quot;20307&quot; value=&quot;419&quot;/&gt;&lt;/object&gt;&lt;object type=&quot;3&quot; unique_id=&quot;10149&quot;&gt;&lt;property id=&quot;20148&quot; value=&quot;5&quot;/&gt;&lt;property id=&quot;20300&quot; value=&quot;Slide 146&quot;/&gt;&lt;property id=&quot;20307&quot; value=&quot;418&quot;/&gt;&lt;/object&gt;&lt;object type=&quot;3&quot; unique_id=&quot;10150&quot;&gt;&lt;property id=&quot;20148&quot; value=&quot;5&quot;/&gt;&lt;property id=&quot;20300&quot; value=&quot;Slide 147&quot;/&gt;&lt;property id=&quot;20307&quot; value=&quot;416&quot;/&gt;&lt;/object&gt;&lt;object type=&quot;3&quot; unique_id=&quot;10151&quot;&gt;&lt;property id=&quot;20148&quot; value=&quot;5&quot;/&gt;&lt;property id=&quot;20300&quot; value=&quot;Slide 148&quot;/&gt;&lt;property id=&quot;20307&quot; value=&quot;417&quot;/&gt;&lt;/object&gt;&lt;object type=&quot;3&quot; unique_id=&quot;10152&quot;&gt;&lt;property id=&quot;20148&quot; value=&quot;5&quot;/&gt;&lt;property id=&quot;20300&quot; value=&quot;Slide 149&quot;/&gt;&lt;property id=&quot;20307&quot; value=&quot;415&quot;/&gt;&lt;/object&gt;&lt;object type=&quot;3&quot; unique_id=&quot;10153&quot;&gt;&lt;property id=&quot;20148&quot; value=&quot;5&quot;/&gt;&lt;property id=&quot;20300&quot; value=&quot;Slide 150&quot;/&gt;&lt;property id=&quot;20307&quot; value=&quot;414&quot;/&gt;&lt;/object&gt;&lt;object type=&quot;3&quot; unique_id=&quot;10154&quot;&gt;&lt;property id=&quot;20148&quot; value=&quot;5&quot;/&gt;&lt;property id=&quot;20300&quot; value=&quot;Slide 151&quot;/&gt;&lt;property id=&quot;20307&quot; value=&quot;413&quot;/&gt;&lt;/object&gt;&lt;object type=&quot;3&quot; unique_id=&quot;10155&quot;&gt;&lt;property id=&quot;20148&quot; value=&quot;5&quot;/&gt;&lt;property id=&quot;20300&quot; value=&quot;Slide 152&quot;/&gt;&lt;property id=&quot;20307&quot; value=&quot;412&quot;/&gt;&lt;/object&gt;&lt;object type=&quot;3&quot; unique_id=&quot;10156&quot;&gt;&lt;property id=&quot;20148&quot; value=&quot;5&quot;/&gt;&lt;property id=&quot;20300&quot; value=&quot;Slide 153&quot;/&gt;&lt;property id=&quot;20307&quot; value=&quot;411&quot;/&gt;&lt;/object&gt;&lt;object type=&quot;3&quot; unique_id=&quot;10157&quot;&gt;&lt;property id=&quot;20148&quot; value=&quot;5&quot;/&gt;&lt;property id=&quot;20300&quot; value=&quot;Slide 154&quot;/&gt;&lt;property id=&quot;20307&quot; value=&quot;422&quot;/&gt;&lt;/object&gt;&lt;object type=&quot;3&quot; unique_id=&quot;10158&quot;&gt;&lt;property id=&quot;20148&quot; value=&quot;5&quot;/&gt;&lt;property id=&quot;20300&quot; value=&quot;Slide 155&quot;/&gt;&lt;property id=&quot;20307&quot; value=&quot;432&quot;/&gt;&lt;/object&gt;&lt;object type=&quot;3&quot; unique_id=&quot;10159&quot;&gt;&lt;property id=&quot;20148&quot; value=&quot;5&quot;/&gt;&lt;property id=&quot;20300&quot; value=&quot;Slide 156&quot;/&gt;&lt;property id=&quot;20307&quot; value=&quot;421&quot;/&gt;&lt;/object&gt;&lt;object type=&quot;3&quot; unique_id=&quot;10160&quot;&gt;&lt;property id=&quot;20148&quot; value=&quot;5&quot;/&gt;&lt;property id=&quot;20300&quot; value=&quot;Slide 157&quot;/&gt;&lt;property id=&quot;20307&quot; value=&quot;423&quot;/&gt;&lt;/object&gt;&lt;object type=&quot;3&quot; unique_id=&quot;10161&quot;&gt;&lt;property id=&quot;20148&quot; value=&quot;5&quot;/&gt;&lt;property id=&quot;20300&quot; value=&quot;Slide 158&quot;/&gt;&lt;property id=&quot;20307&quot; value=&quot;431&quot;/&gt;&lt;/object&gt;&lt;object type=&quot;3&quot; unique_id=&quot;10162&quot;&gt;&lt;property id=&quot;20148&quot; value=&quot;5&quot;/&gt;&lt;property id=&quot;20300&quot; value=&quot;Slide 159&quot;/&gt;&lt;property id=&quot;20307&quot; value=&quot;430&quot;/&gt;&lt;/object&gt;&lt;object type=&quot;3&quot; unique_id=&quot;10163&quot;&gt;&lt;property id=&quot;20148&quot; value=&quot;5&quot;/&gt;&lt;property id=&quot;20300&quot; value=&quot;Slide 160&quot;/&gt;&lt;property id=&quot;20307&quot; value=&quot;429&quot;/&gt;&lt;/object&gt;&lt;object type=&quot;3&quot; unique_id=&quot;10164&quot;&gt;&lt;property id=&quot;20148&quot; value=&quot;5&quot;/&gt;&lt;property id=&quot;20300&quot; value=&quot;Slide 161&quot;/&gt;&lt;property id=&quot;20307&quot; value=&quot;428&quot;/&gt;&lt;/object&gt;&lt;object type=&quot;3&quot; unique_id=&quot;10165&quot;&gt;&lt;property id=&quot;20148&quot; value=&quot;5&quot;/&gt;&lt;property id=&quot;20300&quot; value=&quot;Slide 162&quot;/&gt;&lt;property id=&quot;20307&quot; value=&quot;427&quot;/&gt;&lt;/object&gt;&lt;object type=&quot;3&quot; unique_id=&quot;10166&quot;&gt;&lt;property id=&quot;20148&quot; value=&quot;5&quot;/&gt;&lt;property id=&quot;20300&quot; value=&quot;Slide 163&quot;/&gt;&lt;property id=&quot;20307&quot; value=&quot;439&quot;/&gt;&lt;/object&gt;&lt;object type=&quot;3&quot; unique_id=&quot;10167&quot;&gt;&lt;property id=&quot;20148&quot; value=&quot;5&quot;/&gt;&lt;property id=&quot;20300&quot; value=&quot;Slide 164&quot;/&gt;&lt;property id=&quot;20307&quot; value=&quot;442&quot;/&gt;&lt;/object&gt;&lt;object type=&quot;3&quot; unique_id=&quot;10168&quot;&gt;&lt;property id=&quot;20148&quot; value=&quot;5&quot;/&gt;&lt;property id=&quot;20300&quot; value=&quot;Slide 165&quot;/&gt;&lt;property id=&quot;20307&quot; value=&quot;441&quot;/&gt;&lt;/object&gt;&lt;object type=&quot;3&quot; unique_id=&quot;10169&quot;&gt;&lt;property id=&quot;20148&quot; value=&quot;5&quot;/&gt;&lt;property id=&quot;20300&quot; value=&quot;Slide 166&quot;/&gt;&lt;property id=&quot;20307&quot; value=&quot;440&quot;/&gt;&lt;/object&gt;&lt;object type=&quot;3&quot; unique_id=&quot;10170&quot;&gt;&lt;property id=&quot;20148&quot; value=&quot;5&quot;/&gt;&lt;property id=&quot;20300&quot; value=&quot;Slide 167&quot;/&gt;&lt;property id=&quot;20307&quot; value=&quot;438&quot;/&gt;&lt;/object&gt;&lt;object type=&quot;3&quot; unique_id=&quot;10171&quot;&gt;&lt;property id=&quot;20148&quot; value=&quot;5&quot;/&gt;&lt;property id=&quot;20300&quot; value=&quot;Slide 168&quot;/&gt;&lt;property id=&quot;20307&quot; value=&quot;437&quot;/&gt;&lt;/object&gt;&lt;object type=&quot;3&quot; unique_id=&quot;10172&quot;&gt;&lt;property id=&quot;20148&quot; value=&quot;5&quot;/&gt;&lt;property id=&quot;20300&quot; value=&quot;Slide 169&quot;/&gt;&lt;property id=&quot;20307&quot; value=&quot;436&quot;/&gt;&lt;/object&gt;&lt;object type=&quot;3&quot; unique_id=&quot;10173&quot;&gt;&lt;property id=&quot;20148&quot; value=&quot;5&quot;/&gt;&lt;property id=&quot;20300&quot; value=&quot;Slide 170&quot;/&gt;&lt;property id=&quot;20307&quot; value=&quot;435&quot;/&gt;&lt;/object&gt;&lt;object type=&quot;3&quot; unique_id=&quot;10174&quot;&gt;&lt;property id=&quot;20148&quot; value=&quot;5&quot;/&gt;&lt;property id=&quot;20300&quot; value=&quot;Slide 171&quot;/&gt;&lt;property id=&quot;20307&quot; value=&quot;434&quot;/&gt;&lt;/object&gt;&lt;object type=&quot;3&quot; unique_id=&quot;10175&quot;&gt;&lt;property id=&quot;20148&quot; value=&quot;5&quot;/&gt;&lt;property id=&quot;20300&quot; value=&quot;Slide 172&quot;/&gt;&lt;property id=&quot;20307&quot; value=&quot;433&quot;/&gt;&lt;/object&gt;&lt;object type=&quot;3&quot; unique_id=&quot;10176&quot;&gt;&lt;property id=&quot;20148&quot; value=&quot;5&quot;/&gt;&lt;property id=&quot;20300&quot; value=&quot;Slide 173&quot;/&gt;&lt;property id=&quot;20307&quot; value=&quot;425&quot;/&gt;&lt;/object&gt;&lt;object type=&quot;3&quot; unique_id=&quot;10177&quot;&gt;&lt;property id=&quot;20148&quot; value=&quot;5&quot;/&gt;&lt;property id=&quot;20300&quot; value=&quot;Slide 174&quot;/&gt;&lt;property id=&quot;20307&quot; value=&quot;424&quot;/&gt;&lt;/object&gt;&lt;object type=&quot;3&quot; unique_id=&quot;10178&quot;&gt;&lt;property id=&quot;20148&quot; value=&quot;5&quot;/&gt;&lt;property id=&quot;20300&quot; value=&quot;Slide 175&quot;/&gt;&lt;property id=&quot;20307&quot; value=&quot;44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Template>
  <TotalTime>870</TotalTime>
  <Words>2167</Words>
  <Application>Microsoft Office PowerPoint</Application>
  <PresentationFormat>عرض على الشاشة (3:4)‏</PresentationFormat>
  <Paragraphs>403</Paragraphs>
  <Slides>68</Slides>
  <Notes>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68</vt:i4>
      </vt:variant>
    </vt:vector>
  </HeadingPairs>
  <TitlesOfParts>
    <vt:vector size="70" baseType="lpstr">
      <vt:lpstr>2</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sawaf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omnia</dc:creator>
  <cp:lastModifiedBy>Mohamed</cp:lastModifiedBy>
  <cp:revision>75</cp:revision>
  <dcterms:created xsi:type="dcterms:W3CDTF">2013-12-18T17:02:54Z</dcterms:created>
  <dcterms:modified xsi:type="dcterms:W3CDTF">2013-12-25T22:01:27Z</dcterms:modified>
</cp:coreProperties>
</file>