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8" r:id="rId3"/>
    <p:sldId id="267" r:id="rId4"/>
    <p:sldId id="279" r:id="rId5"/>
    <p:sldId id="281" r:id="rId6"/>
    <p:sldId id="280" r:id="rId7"/>
    <p:sldId id="283" r:id="rId8"/>
    <p:sldId id="282" r:id="rId9"/>
    <p:sldId id="284" r:id="rId10"/>
    <p:sldId id="285" r:id="rId11"/>
    <p:sldId id="286" r:id="rId12"/>
    <p:sldId id="287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B"/>
    <a:srgbClr val="EFEFEF"/>
    <a:srgbClr val="F8F8F8"/>
    <a:srgbClr val="F7F7F7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7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6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9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0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4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2CADC-0EB3-41D8-A0EF-08DAB083CB3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7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83F22F8-0146-4ED9-AA4A-42C33184E1D0}"/>
              </a:ext>
            </a:extLst>
          </p:cNvPr>
          <p:cNvSpPr/>
          <p:nvPr/>
        </p:nvSpPr>
        <p:spPr>
          <a:xfrm>
            <a:off x="340217" y="2576285"/>
            <a:ext cx="11565228" cy="2511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BH" sz="4400" b="1" dirty="0" smtClean="0">
                <a:solidFill>
                  <a:srgbClr val="FF0000"/>
                </a:solidFill>
              </a:rPr>
              <a:t>رياضيات </a:t>
            </a:r>
            <a:r>
              <a:rPr lang="ar-BH" sz="4400" b="1" dirty="0">
                <a:solidFill>
                  <a:srgbClr val="FF0000"/>
                </a:solidFill>
              </a:rPr>
              <a:t>الصف الثالث </a:t>
            </a:r>
            <a:r>
              <a:rPr lang="ar-BH" sz="4400" b="1" dirty="0" smtClean="0">
                <a:solidFill>
                  <a:srgbClr val="FF0000"/>
                </a:solidFill>
              </a:rPr>
              <a:t>الابتدائي - </a:t>
            </a:r>
            <a:r>
              <a:rPr lang="ar-BH" sz="4400" b="1" dirty="0">
                <a:solidFill>
                  <a:srgbClr val="FF0000"/>
                </a:solidFill>
              </a:rPr>
              <a:t>الجزء الثاني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 smtClean="0">
                <a:solidFill>
                  <a:srgbClr val="0070C0"/>
                </a:solidFill>
              </a:rPr>
              <a:t> </a:t>
            </a:r>
            <a:r>
              <a:rPr lang="ar-BH" sz="4000" b="1" dirty="0">
                <a:solidFill>
                  <a:srgbClr val="0070C0"/>
                </a:solidFill>
              </a:rPr>
              <a:t>(</a:t>
            </a:r>
            <a:r>
              <a:rPr lang="ar-BH" sz="4000" b="1" dirty="0" smtClean="0">
                <a:solidFill>
                  <a:srgbClr val="0070C0"/>
                </a:solidFill>
              </a:rPr>
              <a:t>10-1): المجسّمات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28F5C2-2124-498D-B9C9-7070906C3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3977" y="6338248"/>
            <a:ext cx="10317707" cy="429904"/>
          </a:xfrm>
          <a:prstGeom prst="rect">
            <a:avLst/>
          </a:prstGeom>
          <a:gradFill flip="none" rotWithShape="1">
            <a:gsLst>
              <a:gs pos="15000">
                <a:srgbClr val="F7F7F7"/>
              </a:gs>
              <a:gs pos="81000">
                <a:srgbClr val="F8F8F8"/>
              </a:gs>
              <a:gs pos="100000">
                <a:srgbClr val="EFEFEF"/>
              </a:gs>
              <a:gs pos="0">
                <a:srgbClr val="DBDB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02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62F2FA-9B6A-4B37-8CBB-746393632007}"/>
              </a:ext>
            </a:extLst>
          </p:cNvPr>
          <p:cNvSpPr/>
          <p:nvPr/>
        </p:nvSpPr>
        <p:spPr>
          <a:xfrm>
            <a:off x="3594848" y="3409149"/>
            <a:ext cx="2478405" cy="2295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0 </a:t>
            </a:r>
            <a:r>
              <a:rPr lang="ar-BH" sz="4000" dirty="0">
                <a:solidFill>
                  <a:srgbClr val="FF0000"/>
                </a:solidFill>
                <a:cs typeface="Sultan bold" pitchFamily="2" charset="-78"/>
              </a:rPr>
              <a:t>رؤوس</a:t>
            </a:r>
          </a:p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0 </a:t>
            </a:r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وجوه</a:t>
            </a:r>
            <a:endParaRPr lang="ar-BH" sz="4000" dirty="0">
              <a:solidFill>
                <a:srgbClr val="FF0000"/>
              </a:solidFill>
              <a:cs typeface="Sultan bold" pitchFamily="2" charset="-78"/>
            </a:endParaRPr>
          </a:p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0 </a:t>
            </a:r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أحرف</a:t>
            </a:r>
            <a:endParaRPr lang="ar-BH" sz="4000" dirty="0">
              <a:solidFill>
                <a:srgbClr val="FF0000"/>
              </a:solidFill>
              <a:cs typeface="Sultan bold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8D4CFBB-BB88-4545-86A2-B7CD2BCAC593}"/>
              </a:ext>
            </a:extLst>
          </p:cNvPr>
          <p:cNvGrpSpPr/>
          <p:nvPr/>
        </p:nvGrpSpPr>
        <p:grpSpPr>
          <a:xfrm>
            <a:off x="1487607" y="3270655"/>
            <a:ext cx="2434108" cy="2434108"/>
            <a:chOff x="5410200" y="2743199"/>
            <a:chExt cx="1371600" cy="1371600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29E9010A-6B7C-441A-9411-7344652960AC}"/>
                </a:ext>
              </a:extLst>
            </p:cNvPr>
            <p:cNvSpPr/>
            <p:nvPr/>
          </p:nvSpPr>
          <p:spPr>
            <a:xfrm>
              <a:off x="5410200" y="2743199"/>
              <a:ext cx="1371600" cy="1371600"/>
            </a:xfrm>
            <a:prstGeom prst="ellipse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6FF4B04-8DDB-40A4-B16B-CCD1EBA2F1AA}"/>
                </a:ext>
              </a:extLst>
            </p:cNvPr>
            <p:cNvSpPr/>
            <p:nvPr/>
          </p:nvSpPr>
          <p:spPr>
            <a:xfrm>
              <a:off x="5410200" y="3252365"/>
              <a:ext cx="1371600" cy="3619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E299B7F3-CA76-49EB-B428-BE45A9E451C1}"/>
                </a:ext>
              </a:extLst>
            </p:cNvPr>
            <p:cNvSpPr/>
            <p:nvPr/>
          </p:nvSpPr>
          <p:spPr>
            <a:xfrm>
              <a:off x="5410200" y="3241434"/>
              <a:ext cx="1371600" cy="36195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c 16">
              <a:extLst>
                <a:ext uri="{FF2B5EF4-FFF2-40B4-BE49-F238E27FC236}">
                  <a16:creationId xmlns="" xmlns:a16="http://schemas.microsoft.com/office/drawing/2014/main" id="{2D8A2BE7-2C3D-4AD5-836B-DAB584322FA5}"/>
                </a:ext>
              </a:extLst>
            </p:cNvPr>
            <p:cNvSpPr/>
            <p:nvPr/>
          </p:nvSpPr>
          <p:spPr>
            <a:xfrm rot="10800000">
              <a:off x="5410200" y="3246120"/>
              <a:ext cx="1371600" cy="365760"/>
            </a:xfrm>
            <a:prstGeom prst="arc">
              <a:avLst>
                <a:gd name="adj1" fmla="val 10802084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15171EC-F1CF-4E51-BCC0-3F5567A3D223}"/>
              </a:ext>
            </a:extLst>
          </p:cNvPr>
          <p:cNvSpPr/>
          <p:nvPr/>
        </p:nvSpPr>
        <p:spPr>
          <a:xfrm>
            <a:off x="8789158" y="3414743"/>
            <a:ext cx="2292824" cy="229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0 </a:t>
            </a:r>
            <a:r>
              <a:rPr lang="ar-BH" sz="4000" dirty="0">
                <a:solidFill>
                  <a:srgbClr val="FF0000"/>
                </a:solidFill>
                <a:cs typeface="Sultan bold" pitchFamily="2" charset="-78"/>
              </a:rPr>
              <a:t>رؤوس</a:t>
            </a:r>
          </a:p>
          <a:p>
            <a:pPr algn="r" rtl="1"/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 </a:t>
            </a:r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2</a:t>
            </a:r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 وجهان</a:t>
            </a:r>
            <a:endParaRPr lang="ar-BH" sz="4000" dirty="0">
              <a:solidFill>
                <a:srgbClr val="FF0000"/>
              </a:solidFill>
              <a:cs typeface="Sultan bold" pitchFamily="2" charset="-78"/>
            </a:endParaRPr>
          </a:p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0 </a:t>
            </a:r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أحرف</a:t>
            </a:r>
            <a:endParaRPr lang="ar-BH" sz="4000" dirty="0">
              <a:solidFill>
                <a:srgbClr val="FF0000"/>
              </a:solidFill>
              <a:cs typeface="Sultan bold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1078173" y="1531428"/>
            <a:ext cx="10399594" cy="1228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chemeClr val="tx1"/>
                </a:solidFill>
                <a:cs typeface="Sultan bold" pitchFamily="2" charset="-78"/>
              </a:rPr>
              <a:t>حدّد عدد الرؤوس والأحرف والأوجه </a:t>
            </a:r>
            <a:r>
              <a:rPr lang="ar-BH" sz="4400" dirty="0" smtClean="0">
                <a:solidFill>
                  <a:schemeClr val="tx1"/>
                </a:solidFill>
                <a:cs typeface="Sultan bold" pitchFamily="2" charset="-78"/>
              </a:rPr>
              <a:t>للمجسّمات الآتية:</a:t>
            </a:r>
            <a:endParaRPr lang="ar-BH" sz="4400" dirty="0">
              <a:solidFill>
                <a:schemeClr val="tx1"/>
              </a:solidFill>
              <a:cs typeface="Sultan bold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65736" y="3409149"/>
            <a:ext cx="1785014" cy="2434109"/>
            <a:chOff x="7165736" y="3409149"/>
            <a:chExt cx="1785014" cy="2434109"/>
          </a:xfrm>
        </p:grpSpPr>
        <p:sp>
          <p:nvSpPr>
            <p:cNvPr id="22" name="Cylinder 21">
              <a:extLst>
                <a:ext uri="{FF2B5EF4-FFF2-40B4-BE49-F238E27FC236}">
                  <a16:creationId xmlns="" xmlns:a16="http://schemas.microsoft.com/office/drawing/2014/main" id="{9F96FA8D-2DE1-4C38-8382-54B027EA316F}"/>
                </a:ext>
              </a:extLst>
            </p:cNvPr>
            <p:cNvSpPr/>
            <p:nvPr/>
          </p:nvSpPr>
          <p:spPr>
            <a:xfrm>
              <a:off x="7165737" y="3409149"/>
              <a:ext cx="1785013" cy="2434109"/>
            </a:xfrm>
            <a:prstGeom prst="can">
              <a:avLst>
                <a:gd name="adj" fmla="val 40790"/>
              </a:avLst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Oval 1"/>
            <p:cNvSpPr/>
            <p:nvPr/>
          </p:nvSpPr>
          <p:spPr>
            <a:xfrm>
              <a:off x="7165736" y="5187157"/>
              <a:ext cx="1785013" cy="64245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1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C20BB60-0EF3-4CEF-B351-D9CA6FDA38E5}"/>
              </a:ext>
            </a:extLst>
          </p:cNvPr>
          <p:cNvSpPr/>
          <p:nvPr/>
        </p:nvSpPr>
        <p:spPr>
          <a:xfrm>
            <a:off x="2647667" y="2901149"/>
            <a:ext cx="9007522" cy="7209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r" rtl="1"/>
            <a:r>
              <a:rPr lang="ar-BH" sz="3600" b="1" dirty="0">
                <a:solidFill>
                  <a:schemeClr val="tx1"/>
                </a:solidFill>
                <a:cs typeface="Sultan bold" pitchFamily="2" charset="-78"/>
              </a:rPr>
              <a:t>ما هو الشكل الذي يكون عليه وجه المكعب؟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08D7C4B-D4FB-4887-8A82-4D5D2AED2087}"/>
              </a:ext>
            </a:extLst>
          </p:cNvPr>
          <p:cNvSpPr/>
          <p:nvPr/>
        </p:nvSpPr>
        <p:spPr>
          <a:xfrm>
            <a:off x="2647666" y="3897609"/>
            <a:ext cx="9007522" cy="7209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r" rtl="1"/>
            <a:r>
              <a:rPr lang="ar-BH" sz="3600" b="1" dirty="0">
                <a:solidFill>
                  <a:schemeClr val="tx1"/>
                </a:solidFill>
                <a:cs typeface="Sultan bold" pitchFamily="2" charset="-78"/>
              </a:rPr>
              <a:t>ما هو الشكل الذي يكون عليه الوجه الجانبي للهرم؟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9FEE8C4-CFE0-44AC-9A5D-44C4CF64F52E}"/>
              </a:ext>
            </a:extLst>
          </p:cNvPr>
          <p:cNvSpPr/>
          <p:nvPr/>
        </p:nvSpPr>
        <p:spPr>
          <a:xfrm>
            <a:off x="888566" y="2901149"/>
            <a:ext cx="1759100" cy="7209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b="1" dirty="0">
                <a:solidFill>
                  <a:srgbClr val="00B050"/>
                </a:solidFill>
                <a:cs typeface="Sultan bold" pitchFamily="2" charset="-78"/>
              </a:rPr>
              <a:t>مربع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7626BD4-C25E-4E17-BB4E-54F6D9412D3D}"/>
              </a:ext>
            </a:extLst>
          </p:cNvPr>
          <p:cNvSpPr/>
          <p:nvPr/>
        </p:nvSpPr>
        <p:spPr>
          <a:xfrm>
            <a:off x="888566" y="3897609"/>
            <a:ext cx="1759100" cy="7209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b="1" dirty="0">
                <a:solidFill>
                  <a:srgbClr val="00B050"/>
                </a:solidFill>
                <a:cs typeface="Sultan bold" pitchFamily="2" charset="-78"/>
              </a:rPr>
              <a:t>مثلث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4D63898-E4DF-40EB-96F6-B55FF2265E03}"/>
              </a:ext>
            </a:extLst>
          </p:cNvPr>
          <p:cNvSpPr/>
          <p:nvPr/>
        </p:nvSpPr>
        <p:spPr>
          <a:xfrm>
            <a:off x="2647666" y="4894069"/>
            <a:ext cx="9007522" cy="7209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r" rtl="1"/>
            <a:r>
              <a:rPr lang="ar-BH" sz="3600" b="1" dirty="0">
                <a:solidFill>
                  <a:schemeClr val="tx1"/>
                </a:solidFill>
                <a:cs typeface="Sultan bold" pitchFamily="2" charset="-78"/>
              </a:rPr>
              <a:t>ما هو الشكل الذي يكون عليه وجه متوازي المستطيلات؟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7F94953-E4B9-4DC3-9E6D-C4041A1395E0}"/>
              </a:ext>
            </a:extLst>
          </p:cNvPr>
          <p:cNvSpPr/>
          <p:nvPr/>
        </p:nvSpPr>
        <p:spPr>
          <a:xfrm>
            <a:off x="888565" y="4894069"/>
            <a:ext cx="1759100" cy="7209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b="1" dirty="0">
                <a:solidFill>
                  <a:srgbClr val="00B050"/>
                </a:solidFill>
                <a:cs typeface="Sultan bold" pitchFamily="2" charset="-78"/>
              </a:rPr>
              <a:t>مستطيل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724485" y="1629213"/>
            <a:ext cx="10399594" cy="1228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600" b="1" dirty="0" smtClean="0">
                <a:solidFill>
                  <a:schemeClr val="tx1"/>
                </a:solidFill>
                <a:cs typeface="Sultan bold" pitchFamily="2" charset="-78"/>
              </a:rPr>
              <a:t>تخيل المجسّمات التي درسناها سابقًا ، ثم أجب عما يأتي:</a:t>
            </a:r>
            <a:endParaRPr lang="ar-BH" sz="3600" b="1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1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C20BB60-0EF3-4CEF-B351-D9CA6FDA38E5}"/>
              </a:ext>
            </a:extLst>
          </p:cNvPr>
          <p:cNvSpPr/>
          <p:nvPr/>
        </p:nvSpPr>
        <p:spPr>
          <a:xfrm>
            <a:off x="3631841" y="2759728"/>
            <a:ext cx="8132529" cy="97256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r" rtl="1"/>
            <a:r>
              <a:rPr lang="ar-BH" sz="3600" dirty="0">
                <a:solidFill>
                  <a:schemeClr val="tx1"/>
                </a:solidFill>
                <a:cs typeface="Sultan bold" pitchFamily="2" charset="-78"/>
              </a:rPr>
              <a:t>أنا مجسم ليس لي أحرف، ولا </a:t>
            </a:r>
            <a:r>
              <a:rPr lang="ar-BH" sz="3600" dirty="0" smtClean="0">
                <a:solidFill>
                  <a:schemeClr val="tx1"/>
                </a:solidFill>
                <a:cs typeface="Sultan bold" pitchFamily="2" charset="-78"/>
              </a:rPr>
              <a:t>وجوه، </a:t>
            </a:r>
            <a:r>
              <a:rPr lang="ar-BH" sz="3600" dirty="0">
                <a:solidFill>
                  <a:schemeClr val="tx1"/>
                </a:solidFill>
                <a:cs typeface="Sultan bold" pitchFamily="2" charset="-78"/>
              </a:rPr>
              <a:t>ولا رؤوس. فمن أنا؟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08D7C4B-D4FB-4887-8A82-4D5D2AED2087}"/>
              </a:ext>
            </a:extLst>
          </p:cNvPr>
          <p:cNvSpPr/>
          <p:nvPr/>
        </p:nvSpPr>
        <p:spPr>
          <a:xfrm>
            <a:off x="3631841" y="4411346"/>
            <a:ext cx="8132529" cy="1577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r" rtl="1">
              <a:lnSpc>
                <a:spcPct val="150000"/>
              </a:lnSpc>
            </a:pPr>
            <a:r>
              <a:rPr lang="ar-BH" sz="3600" dirty="0">
                <a:solidFill>
                  <a:schemeClr val="tx1"/>
                </a:solidFill>
                <a:cs typeface="Sultan bold" pitchFamily="2" charset="-78"/>
              </a:rPr>
              <a:t>أنا مجسم لي 4 أوجه على شكل مثلثات، ووجه على شكل </a:t>
            </a:r>
            <a:r>
              <a:rPr lang="ar-BH" sz="3600" dirty="0" smtClean="0">
                <a:solidFill>
                  <a:schemeClr val="tx1"/>
                </a:solidFill>
                <a:cs typeface="Sultan bold" pitchFamily="2" charset="-78"/>
              </a:rPr>
              <a:t>مربع ولدي </a:t>
            </a:r>
            <a:r>
              <a:rPr lang="ar-BH" sz="3600" dirty="0">
                <a:solidFill>
                  <a:schemeClr val="tx1"/>
                </a:solidFill>
                <a:cs typeface="Sultan bold" pitchFamily="2" charset="-78"/>
              </a:rPr>
              <a:t>8 أحرف و 5 </a:t>
            </a:r>
            <a:r>
              <a:rPr lang="ar-BH" sz="3600" dirty="0" smtClean="0">
                <a:solidFill>
                  <a:schemeClr val="tx1"/>
                </a:solidFill>
                <a:cs typeface="Sultan bold" pitchFamily="2" charset="-78"/>
              </a:rPr>
              <a:t>رؤوس. </a:t>
            </a:r>
            <a:r>
              <a:rPr lang="ar-BH" sz="3600" dirty="0">
                <a:solidFill>
                  <a:schemeClr val="tx1"/>
                </a:solidFill>
                <a:cs typeface="Sultan bold" pitchFamily="2" charset="-78"/>
              </a:rPr>
              <a:t>فمن أنا؟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9FEE8C4-CFE0-44AC-9A5D-44C4CF64F52E}"/>
              </a:ext>
            </a:extLst>
          </p:cNvPr>
          <p:cNvSpPr/>
          <p:nvPr/>
        </p:nvSpPr>
        <p:spPr>
          <a:xfrm>
            <a:off x="1700011" y="2759728"/>
            <a:ext cx="1931830" cy="9725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b="1" dirty="0">
                <a:solidFill>
                  <a:srgbClr val="00B050"/>
                </a:solidFill>
                <a:cs typeface="Sultan bold" pitchFamily="2" charset="-78"/>
              </a:rPr>
              <a:t>كرة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7626BD4-C25E-4E17-BB4E-54F6D9412D3D}"/>
              </a:ext>
            </a:extLst>
          </p:cNvPr>
          <p:cNvSpPr/>
          <p:nvPr/>
        </p:nvSpPr>
        <p:spPr>
          <a:xfrm>
            <a:off x="1700011" y="4411346"/>
            <a:ext cx="1931830" cy="1577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b="1" dirty="0">
                <a:solidFill>
                  <a:srgbClr val="00B050"/>
                </a:solidFill>
                <a:cs typeface="Sultan bold" pitchFamily="2" charset="-78"/>
              </a:rPr>
              <a:t>هرم</a:t>
            </a:r>
            <a:endParaRPr lang="ar-BH" sz="2800" b="1" dirty="0">
              <a:solidFill>
                <a:srgbClr val="00B050"/>
              </a:solidFill>
              <a:cs typeface="Sultan bold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5527344" y="1466528"/>
            <a:ext cx="3125337" cy="1228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أجب عما يأتي:</a:t>
            </a:r>
            <a:endParaRPr lang="ar-BH" sz="4000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3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-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4D63898-E4DF-40EB-96F6-B55FF2265E03}"/>
              </a:ext>
            </a:extLst>
          </p:cNvPr>
          <p:cNvSpPr/>
          <p:nvPr/>
        </p:nvSpPr>
        <p:spPr>
          <a:xfrm>
            <a:off x="368491" y="1624084"/>
            <a:ext cx="10658900" cy="1804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إذا قسمنا المكعب إلى </a:t>
            </a:r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قسمين كما هو موضح في الشكل </a:t>
            </a:r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أدناه؛ </a:t>
            </a:r>
          </a:p>
          <a:p>
            <a:pPr algn="ctr" rtl="1"/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فما </a:t>
            </a:r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اسم الشكلين الناتجين؟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7F94953-E4B9-4DC3-9E6D-C4041A1395E0}"/>
              </a:ext>
            </a:extLst>
          </p:cNvPr>
          <p:cNvSpPr/>
          <p:nvPr/>
        </p:nvSpPr>
        <p:spPr>
          <a:xfrm>
            <a:off x="3858497" y="5644262"/>
            <a:ext cx="4070852" cy="720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b="1" dirty="0">
                <a:solidFill>
                  <a:srgbClr val="00B050"/>
                </a:solidFill>
                <a:cs typeface="Sultan bold" pitchFamily="2" charset="-78"/>
              </a:rPr>
              <a:t>متوازيا </a:t>
            </a:r>
            <a:r>
              <a:rPr lang="ar-BH" sz="4000" b="1" dirty="0" smtClean="0">
                <a:solidFill>
                  <a:srgbClr val="00B050"/>
                </a:solidFill>
                <a:cs typeface="Sultan bold" pitchFamily="2" charset="-78"/>
              </a:rPr>
              <a:t>المستطيلات</a:t>
            </a:r>
            <a:endParaRPr lang="ar-BH" sz="4000" b="1" dirty="0">
              <a:solidFill>
                <a:srgbClr val="00B050"/>
              </a:solidFill>
              <a:cs typeface="Sultan bold" pitchFamily="2" charset="-78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="" xmlns:a16="http://schemas.microsoft.com/office/drawing/2014/main" id="{DA5865D9-9DE6-4971-8580-8AC7392CFD21}"/>
              </a:ext>
            </a:extLst>
          </p:cNvPr>
          <p:cNvSpPr/>
          <p:nvPr/>
        </p:nvSpPr>
        <p:spPr>
          <a:xfrm>
            <a:off x="5181599" y="4278916"/>
            <a:ext cx="1828800" cy="1107572"/>
          </a:xfrm>
          <a:prstGeom prst="cube">
            <a:avLst>
              <a:gd name="adj" fmla="val 41398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ube 15">
            <a:extLst>
              <a:ext uri="{FF2B5EF4-FFF2-40B4-BE49-F238E27FC236}">
                <a16:creationId xmlns="" xmlns:a16="http://schemas.microsoft.com/office/drawing/2014/main" id="{DA5865D9-9DE6-4971-8580-8AC7392CFD21}"/>
              </a:ext>
            </a:extLst>
          </p:cNvPr>
          <p:cNvSpPr/>
          <p:nvPr/>
        </p:nvSpPr>
        <p:spPr>
          <a:xfrm>
            <a:off x="5184226" y="3633354"/>
            <a:ext cx="1828800" cy="1107572"/>
          </a:xfrm>
          <a:prstGeom prst="cube">
            <a:avLst>
              <a:gd name="adj" fmla="val 41398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21055 0.064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31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18997 -0.0298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11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7119582" y="2472275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chemeClr val="tx1"/>
                </a:solidFill>
                <a:cs typeface="Sultan bold" pitchFamily="2" charset="-78"/>
              </a:rPr>
              <a:t>ماذا </a:t>
            </a:r>
            <a:r>
              <a:rPr lang="ar-BH" sz="4400" dirty="0" smtClean="0">
                <a:solidFill>
                  <a:schemeClr val="tx1"/>
                </a:solidFill>
                <a:cs typeface="Sultan bold" pitchFamily="2" charset="-78"/>
              </a:rPr>
              <a:t>يسم</a:t>
            </a:r>
            <a:r>
              <a:rPr lang="ar-SA" sz="4400" dirty="0" smtClean="0">
                <a:solidFill>
                  <a:schemeClr val="tx1"/>
                </a:solidFill>
                <a:cs typeface="Sultan bold" pitchFamily="2" charset="-78"/>
              </a:rPr>
              <a:t>َّ</a:t>
            </a:r>
            <a:r>
              <a:rPr lang="ar-BH" sz="4400" dirty="0" smtClean="0">
                <a:solidFill>
                  <a:schemeClr val="tx1"/>
                </a:solidFill>
                <a:cs typeface="Sultan bold" pitchFamily="2" charset="-78"/>
              </a:rPr>
              <a:t>ى </a:t>
            </a:r>
            <a:r>
              <a:rPr lang="ar-BH" sz="4400" dirty="0">
                <a:solidFill>
                  <a:schemeClr val="tx1"/>
                </a:solidFill>
                <a:cs typeface="Sultan bold" pitchFamily="2" charset="-78"/>
              </a:rPr>
              <a:t>هذا </a:t>
            </a:r>
            <a:r>
              <a:rPr lang="ar-BH" sz="4400" dirty="0" smtClean="0">
                <a:solidFill>
                  <a:schemeClr val="tx1"/>
                </a:solidFill>
                <a:cs typeface="Sultan bold" pitchFamily="2" charset="-78"/>
              </a:rPr>
              <a:t>الش</a:t>
            </a:r>
            <a:r>
              <a:rPr lang="ar-SA" sz="4400" dirty="0" smtClean="0">
                <a:solidFill>
                  <a:schemeClr val="tx1"/>
                </a:solidFill>
                <a:cs typeface="Sultan bold" pitchFamily="2" charset="-78"/>
              </a:rPr>
              <a:t>َّ</a:t>
            </a:r>
            <a:r>
              <a:rPr lang="ar-BH" sz="4400" dirty="0" smtClean="0">
                <a:solidFill>
                  <a:schemeClr val="tx1"/>
                </a:solidFill>
                <a:cs typeface="Sultan bold" pitchFamily="2" charset="-78"/>
              </a:rPr>
              <a:t>كل</a:t>
            </a:r>
            <a:r>
              <a:rPr lang="ar-BH" sz="4400" dirty="0">
                <a:solidFill>
                  <a:schemeClr val="tx1"/>
                </a:solidFill>
                <a:cs typeface="Sultan bold" pitchFamily="2" charset="-78"/>
              </a:rPr>
              <a:t>؟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1220288" y="2881116"/>
            <a:ext cx="2249172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 smtClean="0">
                <a:solidFill>
                  <a:srgbClr val="00B050"/>
                </a:solidFill>
                <a:cs typeface="Sultan bold" pitchFamily="2" charset="-78"/>
              </a:rPr>
              <a:t>م</a:t>
            </a:r>
            <a:r>
              <a:rPr lang="ar-SA" sz="4800" dirty="0" smtClean="0">
                <a:solidFill>
                  <a:srgbClr val="00B050"/>
                </a:solidFill>
                <a:cs typeface="Sultan bold" pitchFamily="2" charset="-78"/>
              </a:rPr>
              <a:t>ُ</a:t>
            </a:r>
            <a:r>
              <a:rPr lang="ar-BH" sz="4800" dirty="0" smtClean="0">
                <a:solidFill>
                  <a:srgbClr val="00B050"/>
                </a:solidFill>
                <a:cs typeface="Sultan bold" pitchFamily="2" charset="-78"/>
              </a:rPr>
              <a:t>كع</a:t>
            </a:r>
            <a:r>
              <a:rPr lang="ar-SA" sz="4800" dirty="0" smtClean="0">
                <a:solidFill>
                  <a:srgbClr val="00B050"/>
                </a:solidFill>
                <a:cs typeface="Sultan bold" pitchFamily="2" charset="-78"/>
              </a:rPr>
              <a:t>َّ</a:t>
            </a:r>
            <a:r>
              <a:rPr lang="ar-BH" sz="4800" dirty="0" smtClean="0">
                <a:solidFill>
                  <a:srgbClr val="00B050"/>
                </a:solidFill>
                <a:cs typeface="Sultan bold" pitchFamily="2" charset="-78"/>
              </a:rPr>
              <a:t>ب</a:t>
            </a:r>
            <a:endParaRPr lang="en-US" sz="4800" dirty="0">
              <a:solidFill>
                <a:srgbClr val="00B050"/>
              </a:solidFill>
              <a:cs typeface="Sultan bold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A0C078-C93F-4E2F-899E-25703628D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Cube 4">
            <a:extLst>
              <a:ext uri="{FF2B5EF4-FFF2-40B4-BE49-F238E27FC236}">
                <a16:creationId xmlns="" xmlns:a16="http://schemas.microsoft.com/office/drawing/2014/main" id="{6124F0E3-B09D-4BEE-9C58-FD37A413F63E}"/>
              </a:ext>
            </a:extLst>
          </p:cNvPr>
          <p:cNvSpPr/>
          <p:nvPr/>
        </p:nvSpPr>
        <p:spPr>
          <a:xfrm>
            <a:off x="3739486" y="1719977"/>
            <a:ext cx="3110068" cy="3110068"/>
          </a:xfrm>
          <a:prstGeom prst="cube">
            <a:avLst/>
          </a:prstGeom>
          <a:solidFill>
            <a:srgbClr val="FFC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2029693" y="4940544"/>
            <a:ext cx="7974116" cy="794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 هي الأشياء التي تشبه </a:t>
            </a:r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الم</a:t>
            </a:r>
            <a:r>
              <a:rPr lang="ar-SA" sz="4000" dirty="0" smtClean="0">
                <a:solidFill>
                  <a:schemeClr val="tx1"/>
                </a:solidFill>
                <a:cs typeface="Sultan bold" pitchFamily="2" charset="-78"/>
              </a:rPr>
              <a:t>ُ</a:t>
            </a:r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كع</a:t>
            </a:r>
            <a:r>
              <a:rPr lang="ar-SA" sz="4000" dirty="0" smtClean="0">
                <a:solidFill>
                  <a:schemeClr val="tx1"/>
                </a:solidFill>
                <a:cs typeface="Sultan bold" pitchFamily="2" charset="-78"/>
              </a:rPr>
              <a:t>َّ</a:t>
            </a:r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ب </a:t>
            </a:r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وتراها </a:t>
            </a:r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حولك؟</a:t>
            </a:r>
            <a:endParaRPr lang="ar-BH" sz="4000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2029693" y="5636283"/>
            <a:ext cx="7974116" cy="794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SA" sz="3600" dirty="0">
                <a:solidFill>
                  <a:srgbClr val="FF0000"/>
                </a:solidFill>
                <a:cs typeface="Sultan bold" pitchFamily="2" charset="-78"/>
              </a:rPr>
              <a:t>صندوق التبرّعات، علبة العطر، حجر </a:t>
            </a:r>
            <a:r>
              <a:rPr lang="ar-SA" sz="3600" dirty="0" smtClean="0">
                <a:solidFill>
                  <a:srgbClr val="FF0000"/>
                </a:solidFill>
                <a:cs typeface="Sultan bold" pitchFamily="2" charset="-78"/>
              </a:rPr>
              <a:t>النرد</a:t>
            </a:r>
            <a:endParaRPr lang="ar-BH" sz="3600" dirty="0">
              <a:solidFill>
                <a:srgbClr val="FF0000"/>
              </a:solidFill>
              <a:cs typeface="Sultan bold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067" y="6428096"/>
            <a:ext cx="10317707" cy="429904"/>
          </a:xfrm>
          <a:prstGeom prst="rect">
            <a:avLst/>
          </a:prstGeom>
          <a:gradFill flip="none" rotWithShape="1">
            <a:gsLst>
              <a:gs pos="15000">
                <a:srgbClr val="F7F7F7"/>
              </a:gs>
              <a:gs pos="81000">
                <a:srgbClr val="F8F8F8"/>
              </a:gs>
              <a:gs pos="100000">
                <a:srgbClr val="EFEFEF"/>
              </a:gs>
              <a:gs pos="0">
                <a:srgbClr val="DBDBD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7221200" y="2473996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ماذا يسمى هذا الشكل؟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124452" y="2641210"/>
            <a:ext cx="3472134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00B050"/>
                </a:solidFill>
                <a:cs typeface="Sultan bold" pitchFamily="2" charset="-78"/>
              </a:rPr>
              <a:t>متوازي المستطيلات</a:t>
            </a:r>
            <a:endParaRPr lang="en-US" sz="4000" dirty="0">
              <a:solidFill>
                <a:srgbClr val="00B050"/>
              </a:solidFill>
              <a:cs typeface="Sultan bold" pitchFamily="2" charset="-78"/>
            </a:endParaRP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6124F0E3-B09D-4BEE-9C58-FD37A413F63E}"/>
              </a:ext>
            </a:extLst>
          </p:cNvPr>
          <p:cNvSpPr/>
          <p:nvPr/>
        </p:nvSpPr>
        <p:spPr>
          <a:xfrm>
            <a:off x="3854271" y="1841794"/>
            <a:ext cx="3585193" cy="2074157"/>
          </a:xfrm>
          <a:prstGeom prst="cube">
            <a:avLst/>
          </a:prstGeom>
          <a:solidFill>
            <a:srgbClr val="FFC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1624635" y="4597834"/>
            <a:ext cx="8788056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 هي الأشياء التي تشبه متوازي المستطيلات وتراها حولك؟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2031605" y="5645894"/>
            <a:ext cx="7974116" cy="794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SA" sz="3600" dirty="0" smtClean="0">
                <a:solidFill>
                  <a:srgbClr val="FF0000"/>
                </a:solidFill>
                <a:cs typeface="Sultan bold" pitchFamily="2" charset="-78"/>
              </a:rPr>
              <a:t>علبة المحارم الورقيّة، صندوق التمر</a:t>
            </a:r>
            <a:endParaRPr lang="ar-BH" sz="3600" dirty="0">
              <a:solidFill>
                <a:srgbClr val="FF0000"/>
              </a:solidFill>
              <a:cs typeface="Sultan bold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6325052" y="2472275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chemeClr val="tx1"/>
                </a:solidFill>
                <a:cs typeface="Sultan bold" pitchFamily="2" charset="-78"/>
              </a:rPr>
              <a:t>ماذا يسمى هذا الشكل؟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2029692" y="2639489"/>
            <a:ext cx="2249172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B050"/>
                </a:solidFill>
                <a:cs typeface="Sultan bold" pitchFamily="2" charset="-78"/>
              </a:rPr>
              <a:t>هرم</a:t>
            </a:r>
            <a:endParaRPr lang="en-US" sz="4800" dirty="0">
              <a:solidFill>
                <a:srgbClr val="00B050"/>
              </a:solidFill>
              <a:cs typeface="Sultan bold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2029692" y="4531109"/>
            <a:ext cx="8042356" cy="160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 هي الأشياء التي تشبه الهرم وتراها حولك؟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A9B333E-BCB4-49D0-BB3D-89DFDF7731A4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86" y="795801"/>
            <a:ext cx="3188745" cy="34953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2029692" y="5570227"/>
            <a:ext cx="7974116" cy="794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SA" sz="3600" dirty="0">
                <a:solidFill>
                  <a:srgbClr val="FF0000"/>
                </a:solidFill>
                <a:cs typeface="Sultan bold" pitchFamily="2" charset="-78"/>
              </a:rPr>
              <a:t>أهرامات </a:t>
            </a:r>
            <a:r>
              <a:rPr lang="ar-SA" sz="3600" dirty="0" smtClean="0">
                <a:solidFill>
                  <a:srgbClr val="FF0000"/>
                </a:solidFill>
                <a:cs typeface="Sultan bold" pitchFamily="2" charset="-78"/>
              </a:rPr>
              <a:t>مصر</a:t>
            </a:r>
            <a:endParaRPr lang="ar-BH" sz="3600" dirty="0">
              <a:solidFill>
                <a:srgbClr val="FF0000"/>
              </a:solidFill>
              <a:cs typeface="Sultan bold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4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6782720" y="2492097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ماذا يسمى هذا الشكل؟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1223088" y="2659311"/>
            <a:ext cx="2249172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 err="1">
                <a:solidFill>
                  <a:srgbClr val="00B050"/>
                </a:solidFill>
                <a:cs typeface="Sultan bold" pitchFamily="2" charset="-78"/>
              </a:rPr>
              <a:t>إ</a:t>
            </a:r>
            <a:r>
              <a:rPr lang="ar-BH" sz="4800" dirty="0" err="1" smtClean="0">
                <a:solidFill>
                  <a:srgbClr val="00B050"/>
                </a:solidFill>
                <a:cs typeface="Sultan bold" pitchFamily="2" charset="-78"/>
              </a:rPr>
              <a:t>سطوانة</a:t>
            </a:r>
            <a:endParaRPr lang="en-US" sz="4800" dirty="0">
              <a:solidFill>
                <a:srgbClr val="00B050"/>
              </a:solidFill>
              <a:cs typeface="Sultan bold" pitchFamily="2" charset="-78"/>
            </a:endParaRPr>
          </a:p>
        </p:txBody>
      </p:sp>
      <p:sp>
        <p:nvSpPr>
          <p:cNvPr id="5" name="Cylinder 4">
            <a:extLst>
              <a:ext uri="{FF2B5EF4-FFF2-40B4-BE49-F238E27FC236}">
                <a16:creationId xmlns="" xmlns:a16="http://schemas.microsoft.com/office/drawing/2014/main" id="{6124F0E3-B09D-4BEE-9C58-FD37A413F63E}"/>
              </a:ext>
            </a:extLst>
          </p:cNvPr>
          <p:cNvSpPr/>
          <p:nvPr/>
        </p:nvSpPr>
        <p:spPr>
          <a:xfrm>
            <a:off x="4681182" y="1253253"/>
            <a:ext cx="1932865" cy="3021990"/>
          </a:xfrm>
          <a:prstGeom prst="can">
            <a:avLst>
              <a:gd name="adj" fmla="val 40790"/>
            </a:avLst>
          </a:prstGeom>
          <a:solidFill>
            <a:srgbClr val="FFC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1733266" y="4572052"/>
            <a:ext cx="8761861" cy="1596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 هي الأشياء التي تشبه </a:t>
            </a:r>
            <a:r>
              <a:rPr lang="ar-BH" sz="4000" dirty="0" err="1" smtClean="0">
                <a:solidFill>
                  <a:schemeClr val="tx1"/>
                </a:solidFill>
                <a:cs typeface="Sultan bold" pitchFamily="2" charset="-78"/>
              </a:rPr>
              <a:t>الإسطوانة</a:t>
            </a:r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 </a:t>
            </a:r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وتراها حولك؟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2127138" y="5549801"/>
            <a:ext cx="7974116" cy="794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SA" sz="3600" dirty="0">
                <a:solidFill>
                  <a:srgbClr val="FF0000"/>
                </a:solidFill>
                <a:cs typeface="Sultan bold" pitchFamily="2" charset="-78"/>
              </a:rPr>
              <a:t>علبة المشروبات الغازية، علبة </a:t>
            </a:r>
            <a:r>
              <a:rPr lang="ar-SA" sz="3600" dirty="0" smtClean="0">
                <a:solidFill>
                  <a:srgbClr val="FF0000"/>
                </a:solidFill>
                <a:cs typeface="Sultan bold" pitchFamily="2" charset="-78"/>
              </a:rPr>
              <a:t>العصير</a:t>
            </a:r>
            <a:endParaRPr lang="ar-BH" sz="3600" dirty="0">
              <a:solidFill>
                <a:srgbClr val="FF0000"/>
              </a:solidFill>
              <a:cs typeface="Sultan bold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2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6781800" y="2492097"/>
            <a:ext cx="4395716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ماذا يسمى هذا الشكل؟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1393827" y="2659311"/>
            <a:ext cx="2249172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B050"/>
                </a:solidFill>
                <a:cs typeface="Sultan bold" pitchFamily="2" charset="-78"/>
              </a:rPr>
              <a:t>مخروط</a:t>
            </a:r>
            <a:endParaRPr lang="en-US" sz="4800" dirty="0">
              <a:solidFill>
                <a:srgbClr val="00B050"/>
              </a:solidFill>
              <a:cs typeface="Sultan bold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1842448" y="4531109"/>
            <a:ext cx="8458552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 هي الأشياء التي تشبه المخروط وتراها حولك؟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0AB1258-2C86-46E7-8E22-E14537BF017B}"/>
              </a:ext>
            </a:extLst>
          </p:cNvPr>
          <p:cNvGrpSpPr/>
          <p:nvPr/>
        </p:nvGrpSpPr>
        <p:grpSpPr>
          <a:xfrm>
            <a:off x="4462818" y="1428821"/>
            <a:ext cx="2318982" cy="2659534"/>
            <a:chOff x="5158684" y="2041290"/>
            <a:chExt cx="1371600" cy="1573025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5F1E3B21-F050-4704-AFA7-A45467E84B55}"/>
                </a:ext>
              </a:extLst>
            </p:cNvPr>
            <p:cNvSpPr/>
            <p:nvPr/>
          </p:nvSpPr>
          <p:spPr>
            <a:xfrm>
              <a:off x="5158684" y="3252365"/>
              <a:ext cx="1371600" cy="36195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Isosceles Triangle 2">
              <a:extLst>
                <a:ext uri="{FF2B5EF4-FFF2-40B4-BE49-F238E27FC236}">
                  <a16:creationId xmlns="" xmlns:a16="http://schemas.microsoft.com/office/drawing/2014/main" id="{821B7747-A356-4F8E-B4D6-18F5C0C34C1C}"/>
                </a:ext>
              </a:extLst>
            </p:cNvPr>
            <p:cNvSpPr/>
            <p:nvPr/>
          </p:nvSpPr>
          <p:spPr>
            <a:xfrm>
              <a:off x="5158684" y="2041290"/>
              <a:ext cx="1371600" cy="1371600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F77FDC2-8221-44A6-8F29-8EB03E9F2034}"/>
                </a:ext>
              </a:extLst>
            </p:cNvPr>
            <p:cNvSpPr/>
            <p:nvPr/>
          </p:nvSpPr>
          <p:spPr>
            <a:xfrm>
              <a:off x="5158684" y="3249506"/>
              <a:ext cx="1371600" cy="36195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Arc 6">
              <a:extLst>
                <a:ext uri="{FF2B5EF4-FFF2-40B4-BE49-F238E27FC236}">
                  <a16:creationId xmlns="" xmlns:a16="http://schemas.microsoft.com/office/drawing/2014/main" id="{B73786A9-D5FC-4CF3-B161-41F460269C2D}"/>
                </a:ext>
              </a:extLst>
            </p:cNvPr>
            <p:cNvSpPr/>
            <p:nvPr/>
          </p:nvSpPr>
          <p:spPr>
            <a:xfrm rot="10800000">
              <a:off x="5158684" y="3246120"/>
              <a:ext cx="1371600" cy="365760"/>
            </a:xfrm>
            <a:prstGeom prst="arc">
              <a:avLst>
                <a:gd name="adj1" fmla="val 10802084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2084666" y="5371852"/>
            <a:ext cx="7974116" cy="794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SA" sz="3600" dirty="0">
                <a:solidFill>
                  <a:srgbClr val="FF0000"/>
                </a:solidFill>
                <a:cs typeface="Sultan bold" pitchFamily="2" charset="-78"/>
              </a:rPr>
              <a:t>قُمع </a:t>
            </a:r>
            <a:r>
              <a:rPr lang="ar-SA" sz="3600" dirty="0" smtClean="0">
                <a:solidFill>
                  <a:srgbClr val="FF0000"/>
                </a:solidFill>
                <a:cs typeface="Sultan bold" pitchFamily="2" charset="-78"/>
              </a:rPr>
              <a:t>المثلجات</a:t>
            </a:r>
            <a:r>
              <a:rPr lang="ar-BH" sz="3600" dirty="0" smtClean="0">
                <a:solidFill>
                  <a:srgbClr val="FF0000"/>
                </a:solidFill>
                <a:cs typeface="Sultan bold" pitchFamily="2" charset="-78"/>
              </a:rPr>
              <a:t>، قبعة المهرج</a:t>
            </a:r>
            <a:endParaRPr lang="ar-BH" sz="3600" dirty="0">
              <a:solidFill>
                <a:srgbClr val="FF0000"/>
              </a:solidFill>
              <a:cs typeface="Sultan bold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6781800" y="2492097"/>
            <a:ext cx="432747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ماذا يسمى هذا الشكل؟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1630625" y="2609709"/>
            <a:ext cx="2249172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dirty="0">
                <a:solidFill>
                  <a:srgbClr val="00B050"/>
                </a:solidFill>
                <a:cs typeface="Sultan bold" pitchFamily="2" charset="-78"/>
              </a:rPr>
              <a:t>كرة</a:t>
            </a:r>
            <a:endParaRPr lang="en-US" sz="4800" dirty="0">
              <a:solidFill>
                <a:srgbClr val="00B050"/>
              </a:solidFill>
              <a:cs typeface="Sultan bold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2156346" y="4531109"/>
            <a:ext cx="8144654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ما هي الأشياء التي تشبه الكرة وتراها حولك؟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E62DE3F-8C2A-4825-87EE-0F119FF5FC52}"/>
              </a:ext>
            </a:extLst>
          </p:cNvPr>
          <p:cNvGrpSpPr/>
          <p:nvPr/>
        </p:nvGrpSpPr>
        <p:grpSpPr>
          <a:xfrm>
            <a:off x="4544704" y="1501910"/>
            <a:ext cx="2237096" cy="2237096"/>
            <a:chOff x="5410200" y="2743199"/>
            <a:chExt cx="1371600" cy="137160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108452D8-8ED7-4B2C-BFF2-D3518031C040}"/>
                </a:ext>
              </a:extLst>
            </p:cNvPr>
            <p:cNvSpPr/>
            <p:nvPr/>
          </p:nvSpPr>
          <p:spPr>
            <a:xfrm>
              <a:off x="5410200" y="2743199"/>
              <a:ext cx="1371600" cy="1371600"/>
            </a:xfrm>
            <a:prstGeom prst="ellipse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5F1E3B21-F050-4704-AFA7-A45467E84B55}"/>
                </a:ext>
              </a:extLst>
            </p:cNvPr>
            <p:cNvSpPr/>
            <p:nvPr/>
          </p:nvSpPr>
          <p:spPr>
            <a:xfrm>
              <a:off x="5410200" y="3252365"/>
              <a:ext cx="1371600" cy="3619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F77FDC2-8221-44A6-8F29-8EB03E9F2034}"/>
                </a:ext>
              </a:extLst>
            </p:cNvPr>
            <p:cNvSpPr/>
            <p:nvPr/>
          </p:nvSpPr>
          <p:spPr>
            <a:xfrm>
              <a:off x="5410200" y="3241434"/>
              <a:ext cx="1371600" cy="36195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Arc 6">
              <a:extLst>
                <a:ext uri="{FF2B5EF4-FFF2-40B4-BE49-F238E27FC236}">
                  <a16:creationId xmlns="" xmlns:a16="http://schemas.microsoft.com/office/drawing/2014/main" id="{B73786A9-D5FC-4CF3-B161-41F460269C2D}"/>
                </a:ext>
              </a:extLst>
            </p:cNvPr>
            <p:cNvSpPr/>
            <p:nvPr/>
          </p:nvSpPr>
          <p:spPr>
            <a:xfrm rot="10800000">
              <a:off x="5410200" y="3246120"/>
              <a:ext cx="1371600" cy="365760"/>
            </a:xfrm>
            <a:prstGeom prst="arc">
              <a:avLst>
                <a:gd name="adj1" fmla="val 10802084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CF2B23E-9B6E-45C0-9060-DE8A75BEAD83}"/>
              </a:ext>
            </a:extLst>
          </p:cNvPr>
          <p:cNvSpPr/>
          <p:nvPr/>
        </p:nvSpPr>
        <p:spPr>
          <a:xfrm>
            <a:off x="1959354" y="5461049"/>
            <a:ext cx="7974116" cy="794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SA" sz="3600" dirty="0">
                <a:solidFill>
                  <a:srgbClr val="FF0000"/>
                </a:solidFill>
                <a:cs typeface="Sultan bold" pitchFamily="2" charset="-78"/>
              </a:rPr>
              <a:t>كرة القدم، كرة </a:t>
            </a:r>
            <a:r>
              <a:rPr lang="ar-SA" sz="3600" dirty="0" smtClean="0">
                <a:solidFill>
                  <a:srgbClr val="FF0000"/>
                </a:solidFill>
                <a:cs typeface="Sultan bold" pitchFamily="2" charset="-78"/>
              </a:rPr>
              <a:t>السلّة</a:t>
            </a:r>
            <a:endParaRPr lang="ar-BH" sz="3600" dirty="0">
              <a:solidFill>
                <a:srgbClr val="FF0000"/>
              </a:solidFill>
              <a:cs typeface="Sultan bold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1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73850" y="2247418"/>
            <a:ext cx="2503505" cy="2503505"/>
            <a:chOff x="4557194" y="2247418"/>
            <a:chExt cx="2503505" cy="2503505"/>
          </a:xfrm>
        </p:grpSpPr>
        <p:sp>
          <p:nvSpPr>
            <p:cNvPr id="5" name="Cube 4">
              <a:extLst>
                <a:ext uri="{FF2B5EF4-FFF2-40B4-BE49-F238E27FC236}">
                  <a16:creationId xmlns="" xmlns:a16="http://schemas.microsoft.com/office/drawing/2014/main" id="{6124F0E3-B09D-4BEE-9C58-FD37A413F63E}"/>
                </a:ext>
              </a:extLst>
            </p:cNvPr>
            <p:cNvSpPr/>
            <p:nvPr/>
          </p:nvSpPr>
          <p:spPr>
            <a:xfrm>
              <a:off x="4557194" y="2247418"/>
              <a:ext cx="2503505" cy="2503505"/>
            </a:xfrm>
            <a:prstGeom prst="cube">
              <a:avLst/>
            </a:prstGeom>
            <a:solidFill>
              <a:srgbClr val="FFC000">
                <a:alpha val="32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5181600" y="2247418"/>
              <a:ext cx="0" cy="1897904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6111747" y="3173290"/>
              <a:ext cx="0" cy="1897904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557195" y="4145322"/>
              <a:ext cx="624405" cy="60560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3774704" y="4792855"/>
            <a:ext cx="4962265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ماذا يسمى هذا الجزء </a:t>
            </a:r>
            <a:r>
              <a:rPr lang="ar-BH" sz="3200" b="1" dirty="0" smtClean="0">
                <a:solidFill>
                  <a:schemeClr val="accent1">
                    <a:lumMod val="50000"/>
                  </a:schemeClr>
                </a:solidFill>
              </a:rPr>
              <a:t>في 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المجسم؟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2827714" y="4999962"/>
            <a:ext cx="1334712" cy="708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</a:rPr>
              <a:t>رأس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</p:cNvCxnSpPr>
          <p:nvPr/>
        </p:nvCxnSpPr>
        <p:spPr>
          <a:xfrm flipH="1">
            <a:off x="6457955" y="2274323"/>
            <a:ext cx="590760" cy="58756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1DC4E50-E673-4608-8147-93807264ED3F}"/>
              </a:ext>
            </a:extLst>
          </p:cNvPr>
          <p:cNvSpPr/>
          <p:nvPr/>
        </p:nvSpPr>
        <p:spPr>
          <a:xfrm>
            <a:off x="4584409" y="2888975"/>
            <a:ext cx="1833257" cy="18559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D7A8781-8081-4604-AB37-C84C46C3ECB4}"/>
              </a:ext>
            </a:extLst>
          </p:cNvPr>
          <p:cNvSpPr/>
          <p:nvPr/>
        </p:nvSpPr>
        <p:spPr>
          <a:xfrm>
            <a:off x="2958156" y="5090615"/>
            <a:ext cx="1073826" cy="631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rgbClr val="00B050"/>
                </a:solidFill>
              </a:rPr>
              <a:t>حرف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31F5DA4-8B0B-4B85-81B1-847383A7E6EA}"/>
              </a:ext>
            </a:extLst>
          </p:cNvPr>
          <p:cNvSpPr/>
          <p:nvPr/>
        </p:nvSpPr>
        <p:spPr>
          <a:xfrm>
            <a:off x="3079614" y="5122273"/>
            <a:ext cx="830909" cy="57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solidFill>
                  <a:srgbClr val="0070C0"/>
                </a:solidFill>
                <a:cs typeface="Sultan bold" pitchFamily="2" charset="-78"/>
              </a:rPr>
              <a:t>وجه</a:t>
            </a:r>
            <a:endParaRPr lang="en-US" sz="3600" b="1" dirty="0">
              <a:solidFill>
                <a:srgbClr val="0070C0"/>
              </a:solidFill>
              <a:cs typeface="Sultan bold" pitchFamily="2" charset="-7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6710DB81-455A-41D8-83B4-B3FB9EFEBF33}"/>
              </a:ext>
            </a:extLst>
          </p:cNvPr>
          <p:cNvSpPr/>
          <p:nvPr/>
        </p:nvSpPr>
        <p:spPr>
          <a:xfrm>
            <a:off x="5131026" y="2165451"/>
            <a:ext cx="147265" cy="147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6710DB81-455A-41D8-83B4-B3FB9EFEBF33}"/>
              </a:ext>
            </a:extLst>
          </p:cNvPr>
          <p:cNvSpPr/>
          <p:nvPr/>
        </p:nvSpPr>
        <p:spPr>
          <a:xfrm>
            <a:off x="4521633" y="2808689"/>
            <a:ext cx="147265" cy="147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6710DB81-455A-41D8-83B4-B3FB9EFEBF33}"/>
              </a:ext>
            </a:extLst>
          </p:cNvPr>
          <p:cNvSpPr/>
          <p:nvPr/>
        </p:nvSpPr>
        <p:spPr>
          <a:xfrm>
            <a:off x="6384447" y="2788630"/>
            <a:ext cx="147265" cy="147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6710DB81-455A-41D8-83B4-B3FB9EFEBF33}"/>
              </a:ext>
            </a:extLst>
          </p:cNvPr>
          <p:cNvSpPr/>
          <p:nvPr/>
        </p:nvSpPr>
        <p:spPr>
          <a:xfrm>
            <a:off x="6998441" y="4048609"/>
            <a:ext cx="147265" cy="147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6710DB81-455A-41D8-83B4-B3FB9EFEBF33}"/>
              </a:ext>
            </a:extLst>
          </p:cNvPr>
          <p:cNvSpPr/>
          <p:nvPr/>
        </p:nvSpPr>
        <p:spPr>
          <a:xfrm>
            <a:off x="5107967" y="4054402"/>
            <a:ext cx="147265" cy="147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710DB81-455A-41D8-83B4-B3FB9EFEBF33}"/>
              </a:ext>
            </a:extLst>
          </p:cNvPr>
          <p:cNvSpPr/>
          <p:nvPr/>
        </p:nvSpPr>
        <p:spPr>
          <a:xfrm>
            <a:off x="4512058" y="4681870"/>
            <a:ext cx="147265" cy="147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6710DB81-455A-41D8-83B4-B3FB9EFEBF33}"/>
              </a:ext>
            </a:extLst>
          </p:cNvPr>
          <p:cNvSpPr/>
          <p:nvPr/>
        </p:nvSpPr>
        <p:spPr>
          <a:xfrm>
            <a:off x="6372834" y="4674753"/>
            <a:ext cx="147265" cy="147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710DB81-455A-41D8-83B4-B3FB9EFEBF33}"/>
              </a:ext>
            </a:extLst>
          </p:cNvPr>
          <p:cNvSpPr/>
          <p:nvPr/>
        </p:nvSpPr>
        <p:spPr>
          <a:xfrm>
            <a:off x="6986563" y="2175108"/>
            <a:ext cx="147265" cy="147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3774704" y="4773826"/>
            <a:ext cx="4962265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ماذا يسمى هذا الجزء </a:t>
            </a:r>
            <a:r>
              <a:rPr lang="ar-BH" sz="3200" b="1" dirty="0" smtClean="0">
                <a:solidFill>
                  <a:schemeClr val="accent1">
                    <a:lumMod val="50000"/>
                  </a:schemeClr>
                </a:solidFill>
              </a:rPr>
              <a:t>في 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المجسم؟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  <a:stCxn id="62" idx="1"/>
          </p:cNvCxnSpPr>
          <p:nvPr/>
        </p:nvCxnSpPr>
        <p:spPr>
          <a:xfrm flipH="1">
            <a:off x="4569114" y="2248874"/>
            <a:ext cx="657748" cy="6332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  <a:endCxn id="62" idx="1"/>
          </p:cNvCxnSpPr>
          <p:nvPr/>
        </p:nvCxnSpPr>
        <p:spPr>
          <a:xfrm flipH="1">
            <a:off x="5226862" y="2236306"/>
            <a:ext cx="1845214" cy="12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</p:cNvCxnSpPr>
          <p:nvPr/>
        </p:nvCxnSpPr>
        <p:spPr>
          <a:xfrm flipH="1">
            <a:off x="4561838" y="2864960"/>
            <a:ext cx="1895837" cy="415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</p:cNvCxnSpPr>
          <p:nvPr/>
        </p:nvCxnSpPr>
        <p:spPr>
          <a:xfrm flipH="1">
            <a:off x="6441321" y="4116451"/>
            <a:ext cx="652323" cy="65196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</p:cNvCxnSpPr>
          <p:nvPr/>
        </p:nvCxnSpPr>
        <p:spPr>
          <a:xfrm flipH="1">
            <a:off x="4592693" y="4113426"/>
            <a:ext cx="626618" cy="6263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</p:cNvCxnSpPr>
          <p:nvPr/>
        </p:nvCxnSpPr>
        <p:spPr>
          <a:xfrm flipH="1">
            <a:off x="5198256" y="4132591"/>
            <a:ext cx="1788307" cy="1118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</p:cNvCxnSpPr>
          <p:nvPr/>
        </p:nvCxnSpPr>
        <p:spPr>
          <a:xfrm flipH="1">
            <a:off x="4554694" y="4747303"/>
            <a:ext cx="1910599" cy="2072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  <a:stCxn id="63" idx="0"/>
          </p:cNvCxnSpPr>
          <p:nvPr/>
        </p:nvCxnSpPr>
        <p:spPr>
          <a:xfrm>
            <a:off x="7060956" y="2267923"/>
            <a:ext cx="6463" cy="186011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</p:cNvCxnSpPr>
          <p:nvPr/>
        </p:nvCxnSpPr>
        <p:spPr>
          <a:xfrm flipH="1">
            <a:off x="6454324" y="2861889"/>
            <a:ext cx="8952" cy="18679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</p:cNvCxnSpPr>
          <p:nvPr/>
        </p:nvCxnSpPr>
        <p:spPr>
          <a:xfrm flipH="1">
            <a:off x="5193545" y="2261567"/>
            <a:ext cx="28774" cy="190649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53A71B7E-3C07-4A93-8B95-0A8ECB68F62B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4580334" y="2863201"/>
            <a:ext cx="24066" cy="189605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4604400" y="2248874"/>
            <a:ext cx="2429362" cy="614327"/>
          </a:xfrm>
          <a:custGeom>
            <a:avLst/>
            <a:gdLst>
              <a:gd name="connsiteX0" fmla="*/ 2419350 w 2419350"/>
              <a:gd name="connsiteY0" fmla="*/ 19050 h 647700"/>
              <a:gd name="connsiteX1" fmla="*/ 619125 w 2419350"/>
              <a:gd name="connsiteY1" fmla="*/ 0 h 647700"/>
              <a:gd name="connsiteX2" fmla="*/ 0 w 2419350"/>
              <a:gd name="connsiteY2" fmla="*/ 647700 h 647700"/>
              <a:gd name="connsiteX3" fmla="*/ 1847850 w 2419350"/>
              <a:gd name="connsiteY3" fmla="*/ 609600 h 647700"/>
              <a:gd name="connsiteX4" fmla="*/ 2419350 w 2419350"/>
              <a:gd name="connsiteY4" fmla="*/ 19050 h 647700"/>
              <a:gd name="connsiteX0" fmla="*/ 2432699 w 2432699"/>
              <a:gd name="connsiteY0" fmla="*/ 32398 h 647700"/>
              <a:gd name="connsiteX1" fmla="*/ 619125 w 2432699"/>
              <a:gd name="connsiteY1" fmla="*/ 0 h 647700"/>
              <a:gd name="connsiteX2" fmla="*/ 0 w 2432699"/>
              <a:gd name="connsiteY2" fmla="*/ 647700 h 647700"/>
              <a:gd name="connsiteX3" fmla="*/ 1847850 w 2432699"/>
              <a:gd name="connsiteY3" fmla="*/ 609600 h 647700"/>
              <a:gd name="connsiteX4" fmla="*/ 2432699 w 2432699"/>
              <a:gd name="connsiteY4" fmla="*/ 32398 h 647700"/>
              <a:gd name="connsiteX0" fmla="*/ 2432699 w 2432699"/>
              <a:gd name="connsiteY0" fmla="*/ 19049 h 634351"/>
              <a:gd name="connsiteX1" fmla="*/ 625799 w 2432699"/>
              <a:gd name="connsiteY1" fmla="*/ 0 h 634351"/>
              <a:gd name="connsiteX2" fmla="*/ 0 w 2432699"/>
              <a:gd name="connsiteY2" fmla="*/ 634351 h 634351"/>
              <a:gd name="connsiteX3" fmla="*/ 1847850 w 2432699"/>
              <a:gd name="connsiteY3" fmla="*/ 596251 h 634351"/>
              <a:gd name="connsiteX4" fmla="*/ 2432699 w 2432699"/>
              <a:gd name="connsiteY4" fmla="*/ 19049 h 634351"/>
              <a:gd name="connsiteX0" fmla="*/ 2419350 w 2419350"/>
              <a:gd name="connsiteY0" fmla="*/ 19049 h 621002"/>
              <a:gd name="connsiteX1" fmla="*/ 612450 w 2419350"/>
              <a:gd name="connsiteY1" fmla="*/ 0 h 621002"/>
              <a:gd name="connsiteX2" fmla="*/ 0 w 2419350"/>
              <a:gd name="connsiteY2" fmla="*/ 621002 h 621002"/>
              <a:gd name="connsiteX3" fmla="*/ 1834501 w 2419350"/>
              <a:gd name="connsiteY3" fmla="*/ 596251 h 621002"/>
              <a:gd name="connsiteX4" fmla="*/ 2419350 w 2419350"/>
              <a:gd name="connsiteY4" fmla="*/ 19049 h 621002"/>
              <a:gd name="connsiteX0" fmla="*/ 2429362 w 2429362"/>
              <a:gd name="connsiteY0" fmla="*/ 15712 h 621002"/>
              <a:gd name="connsiteX1" fmla="*/ 612450 w 2429362"/>
              <a:gd name="connsiteY1" fmla="*/ 0 h 621002"/>
              <a:gd name="connsiteX2" fmla="*/ 0 w 2429362"/>
              <a:gd name="connsiteY2" fmla="*/ 621002 h 621002"/>
              <a:gd name="connsiteX3" fmla="*/ 1834501 w 2429362"/>
              <a:gd name="connsiteY3" fmla="*/ 596251 h 621002"/>
              <a:gd name="connsiteX4" fmla="*/ 2429362 w 2429362"/>
              <a:gd name="connsiteY4" fmla="*/ 15712 h 621002"/>
              <a:gd name="connsiteX0" fmla="*/ 2429362 w 2429362"/>
              <a:gd name="connsiteY0" fmla="*/ 15712 h 621002"/>
              <a:gd name="connsiteX1" fmla="*/ 612450 w 2429362"/>
              <a:gd name="connsiteY1" fmla="*/ 0 h 621002"/>
              <a:gd name="connsiteX2" fmla="*/ 0 w 2429362"/>
              <a:gd name="connsiteY2" fmla="*/ 621002 h 621002"/>
              <a:gd name="connsiteX3" fmla="*/ 1841176 w 2429362"/>
              <a:gd name="connsiteY3" fmla="*/ 596251 h 621002"/>
              <a:gd name="connsiteX4" fmla="*/ 2429362 w 2429362"/>
              <a:gd name="connsiteY4" fmla="*/ 15712 h 621002"/>
              <a:gd name="connsiteX0" fmla="*/ 2429362 w 2429362"/>
              <a:gd name="connsiteY0" fmla="*/ 9038 h 621002"/>
              <a:gd name="connsiteX1" fmla="*/ 612450 w 2429362"/>
              <a:gd name="connsiteY1" fmla="*/ 0 h 621002"/>
              <a:gd name="connsiteX2" fmla="*/ 0 w 2429362"/>
              <a:gd name="connsiteY2" fmla="*/ 621002 h 621002"/>
              <a:gd name="connsiteX3" fmla="*/ 1841176 w 2429362"/>
              <a:gd name="connsiteY3" fmla="*/ 596251 h 621002"/>
              <a:gd name="connsiteX4" fmla="*/ 2429362 w 2429362"/>
              <a:gd name="connsiteY4" fmla="*/ 9038 h 621002"/>
              <a:gd name="connsiteX0" fmla="*/ 2429362 w 2429362"/>
              <a:gd name="connsiteY0" fmla="*/ 2363 h 614327"/>
              <a:gd name="connsiteX1" fmla="*/ 622462 w 2429362"/>
              <a:gd name="connsiteY1" fmla="*/ 0 h 614327"/>
              <a:gd name="connsiteX2" fmla="*/ 0 w 2429362"/>
              <a:gd name="connsiteY2" fmla="*/ 614327 h 614327"/>
              <a:gd name="connsiteX3" fmla="*/ 1841176 w 2429362"/>
              <a:gd name="connsiteY3" fmla="*/ 589576 h 614327"/>
              <a:gd name="connsiteX4" fmla="*/ 2429362 w 2429362"/>
              <a:gd name="connsiteY4" fmla="*/ 2363 h 61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9362" h="614327">
                <a:moveTo>
                  <a:pt x="2429362" y="2363"/>
                </a:moveTo>
                <a:lnTo>
                  <a:pt x="622462" y="0"/>
                </a:lnTo>
                <a:lnTo>
                  <a:pt x="0" y="614327"/>
                </a:lnTo>
                <a:lnTo>
                  <a:pt x="1841176" y="589576"/>
                </a:lnTo>
                <a:lnTo>
                  <a:pt x="2429362" y="236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6448019" y="2267923"/>
            <a:ext cx="612937" cy="2456477"/>
          </a:xfrm>
          <a:custGeom>
            <a:avLst/>
            <a:gdLst>
              <a:gd name="connsiteX0" fmla="*/ 609600 w 609600"/>
              <a:gd name="connsiteY0" fmla="*/ 0 h 2476500"/>
              <a:gd name="connsiteX1" fmla="*/ 38100 w 609600"/>
              <a:gd name="connsiteY1" fmla="*/ 609600 h 2476500"/>
              <a:gd name="connsiteX2" fmla="*/ 0 w 609600"/>
              <a:gd name="connsiteY2" fmla="*/ 2476500 h 2476500"/>
              <a:gd name="connsiteX3" fmla="*/ 600075 w 609600"/>
              <a:gd name="connsiteY3" fmla="*/ 1866900 h 2476500"/>
              <a:gd name="connsiteX4" fmla="*/ 609600 w 609600"/>
              <a:gd name="connsiteY4" fmla="*/ 0 h 2476500"/>
              <a:gd name="connsiteX0" fmla="*/ 612937 w 612937"/>
              <a:gd name="connsiteY0" fmla="*/ 0 h 2456477"/>
              <a:gd name="connsiteX1" fmla="*/ 38100 w 612937"/>
              <a:gd name="connsiteY1" fmla="*/ 589577 h 2456477"/>
              <a:gd name="connsiteX2" fmla="*/ 0 w 612937"/>
              <a:gd name="connsiteY2" fmla="*/ 2456477 h 2456477"/>
              <a:gd name="connsiteX3" fmla="*/ 600075 w 612937"/>
              <a:gd name="connsiteY3" fmla="*/ 1846877 h 2456477"/>
              <a:gd name="connsiteX4" fmla="*/ 612937 w 612937"/>
              <a:gd name="connsiteY4" fmla="*/ 0 h 2456477"/>
              <a:gd name="connsiteX0" fmla="*/ 612937 w 612937"/>
              <a:gd name="connsiteY0" fmla="*/ 0 h 2456477"/>
              <a:gd name="connsiteX1" fmla="*/ 32182 w 612937"/>
              <a:gd name="connsiteY1" fmla="*/ 589577 h 2456477"/>
              <a:gd name="connsiteX2" fmla="*/ 0 w 612937"/>
              <a:gd name="connsiteY2" fmla="*/ 2456477 h 2456477"/>
              <a:gd name="connsiteX3" fmla="*/ 600075 w 612937"/>
              <a:gd name="connsiteY3" fmla="*/ 1846877 h 2456477"/>
              <a:gd name="connsiteX4" fmla="*/ 612937 w 612937"/>
              <a:gd name="connsiteY4" fmla="*/ 0 h 245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937" h="2456477">
                <a:moveTo>
                  <a:pt x="612937" y="0"/>
                </a:moveTo>
                <a:lnTo>
                  <a:pt x="32182" y="589577"/>
                </a:lnTo>
                <a:lnTo>
                  <a:pt x="0" y="2456477"/>
                </a:lnTo>
                <a:lnTo>
                  <a:pt x="600075" y="1846877"/>
                </a:lnTo>
                <a:cubicBezTo>
                  <a:pt x="604362" y="1231251"/>
                  <a:pt x="608650" y="615626"/>
                  <a:pt x="612937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3774704" y="4838831"/>
            <a:ext cx="4962265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200" b="1" dirty="0">
                <a:solidFill>
                  <a:schemeClr val="accent1">
                    <a:lumMod val="50000"/>
                  </a:schemeClr>
                </a:solidFill>
                <a:cs typeface="Sultan bold" pitchFamily="2" charset="-78"/>
              </a:rPr>
              <a:t>ماذا يسمى هذا الجزء </a:t>
            </a:r>
            <a:r>
              <a:rPr lang="ar-BH" sz="3200" b="1" dirty="0" smtClean="0">
                <a:solidFill>
                  <a:schemeClr val="accent1">
                    <a:lumMod val="50000"/>
                  </a:schemeClr>
                </a:solidFill>
                <a:cs typeface="Sultan bold" pitchFamily="2" charset="-78"/>
              </a:rPr>
              <a:t>في 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  <a:cs typeface="Sultan bold" pitchFamily="2" charset="-78"/>
              </a:rPr>
              <a:t>المجسم؟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696906" y="3795852"/>
            <a:ext cx="185279" cy="12947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2" grpId="0"/>
      <p:bldP spid="42" grpId="1"/>
      <p:bldP spid="11" grpId="0" animBg="1"/>
      <p:bldP spid="16" grpId="0"/>
      <p:bldP spid="16" grpId="1"/>
      <p:bldP spid="17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" grpId="0" animBg="1"/>
      <p:bldP spid="2" grpId="1" animBg="1"/>
      <p:bldP spid="28" grpId="0"/>
      <p:bldP spid="28" grpId="1"/>
      <p:bldP spid="62" grpId="0" animBg="1"/>
      <p:bldP spid="63" grpId="0" animBg="1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FCDEDD9-BDC8-4940-A7BF-B14F8F5DCEF3}"/>
              </a:ext>
            </a:extLst>
          </p:cNvPr>
          <p:cNvSpPr/>
          <p:nvPr/>
        </p:nvSpPr>
        <p:spPr>
          <a:xfrm>
            <a:off x="8286595" y="3113432"/>
            <a:ext cx="2752046" cy="2590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r" rtl="1"/>
            <a:r>
              <a:rPr lang="ar-BH" sz="4000" dirty="0" smtClean="0">
                <a:solidFill>
                  <a:schemeClr val="tx1"/>
                </a:solidFill>
                <a:cs typeface="Sultan bold" pitchFamily="2" charset="-78"/>
              </a:rPr>
              <a:t>8</a:t>
            </a:r>
            <a:r>
              <a:rPr lang="ar-BH" sz="4000" dirty="0" smtClean="0">
                <a:solidFill>
                  <a:schemeClr val="accent1">
                    <a:lumMod val="50000"/>
                  </a:schemeClr>
                </a:solidFill>
                <a:cs typeface="Sultan bold" pitchFamily="2" charset="-78"/>
              </a:rPr>
              <a:t> </a:t>
            </a:r>
            <a:r>
              <a:rPr lang="ar-BH" sz="4000" dirty="0">
                <a:solidFill>
                  <a:srgbClr val="FF0000"/>
                </a:solidFill>
                <a:cs typeface="Sultan bold" pitchFamily="2" charset="-78"/>
              </a:rPr>
              <a:t>رؤوس</a:t>
            </a:r>
          </a:p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6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Sultan bold" pitchFamily="2" charset="-78"/>
              </a:rPr>
              <a:t> </a:t>
            </a:r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وجوه</a:t>
            </a:r>
            <a:endParaRPr lang="ar-BH" sz="4000" dirty="0">
              <a:solidFill>
                <a:srgbClr val="FF0000"/>
              </a:solidFill>
              <a:cs typeface="Sultan bold" pitchFamily="2" charset="-78"/>
            </a:endParaRPr>
          </a:p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12</a:t>
            </a:r>
            <a:r>
              <a:rPr lang="ar-BH" sz="4000" dirty="0">
                <a:solidFill>
                  <a:schemeClr val="accent1">
                    <a:lumMod val="50000"/>
                  </a:schemeClr>
                </a:solidFill>
                <a:cs typeface="Sultan bold" pitchFamily="2" charset="-78"/>
              </a:rPr>
              <a:t> </a:t>
            </a:r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حرفًا</a:t>
            </a:r>
            <a:endParaRPr lang="ar-BH" sz="4000" dirty="0">
              <a:solidFill>
                <a:srgbClr val="FF0000"/>
              </a:solidFill>
              <a:cs typeface="Sultan bold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348341-DFF0-4A81-8947-025CC499E774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6" y="2917511"/>
            <a:ext cx="2811123" cy="28111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CD2995E-9050-41E2-9B64-38BE4CA0D7ED}"/>
              </a:ext>
            </a:extLst>
          </p:cNvPr>
          <p:cNvSpPr/>
          <p:nvPr/>
        </p:nvSpPr>
        <p:spPr>
          <a:xfrm>
            <a:off x="2476992" y="3027719"/>
            <a:ext cx="2752046" cy="2590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5 </a:t>
            </a:r>
            <a:r>
              <a:rPr lang="ar-BH" sz="4000" dirty="0">
                <a:solidFill>
                  <a:srgbClr val="FF0000"/>
                </a:solidFill>
                <a:cs typeface="Sultan bold" pitchFamily="2" charset="-78"/>
              </a:rPr>
              <a:t>رؤوس</a:t>
            </a:r>
          </a:p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5 </a:t>
            </a:r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وجوه</a:t>
            </a:r>
            <a:endParaRPr lang="ar-BH" sz="4000" dirty="0">
              <a:solidFill>
                <a:srgbClr val="FF0000"/>
              </a:solidFill>
              <a:cs typeface="Sultan bold" pitchFamily="2" charset="-78"/>
            </a:endParaRPr>
          </a:p>
          <a:p>
            <a:pPr algn="r" rtl="1"/>
            <a:r>
              <a:rPr lang="ar-BH" sz="4000" dirty="0">
                <a:solidFill>
                  <a:schemeClr val="tx1"/>
                </a:solidFill>
                <a:cs typeface="Sultan bold" pitchFamily="2" charset="-78"/>
              </a:rPr>
              <a:t>8 </a:t>
            </a:r>
            <a:r>
              <a:rPr lang="ar-BH" sz="4000" dirty="0" smtClean="0">
                <a:solidFill>
                  <a:srgbClr val="FF0000"/>
                </a:solidFill>
                <a:cs typeface="Sultan bold" pitchFamily="2" charset="-78"/>
              </a:rPr>
              <a:t>أحرف</a:t>
            </a:r>
            <a:endParaRPr lang="ar-BH" sz="4000" dirty="0">
              <a:solidFill>
                <a:srgbClr val="FF0000"/>
              </a:solidFill>
              <a:cs typeface="Sultan bold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60341" y="3429000"/>
            <a:ext cx="2186429" cy="2186429"/>
            <a:chOff x="6660341" y="3429000"/>
            <a:chExt cx="2186429" cy="2186429"/>
          </a:xfrm>
        </p:grpSpPr>
        <p:sp>
          <p:nvSpPr>
            <p:cNvPr id="14" name="Cube 13">
              <a:extLst>
                <a:ext uri="{FF2B5EF4-FFF2-40B4-BE49-F238E27FC236}">
                  <a16:creationId xmlns="" xmlns:a16="http://schemas.microsoft.com/office/drawing/2014/main" id="{07CAB407-2291-4614-B65A-55104CD51FC1}"/>
                </a:ext>
              </a:extLst>
            </p:cNvPr>
            <p:cNvSpPr/>
            <p:nvPr/>
          </p:nvSpPr>
          <p:spPr>
            <a:xfrm>
              <a:off x="6660341" y="3429000"/>
              <a:ext cx="2186429" cy="2186429"/>
            </a:xfrm>
            <a:prstGeom prst="cub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7219666" y="3429000"/>
              <a:ext cx="0" cy="162465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219666" y="5053653"/>
              <a:ext cx="1599761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660341" y="5053653"/>
              <a:ext cx="559326" cy="56177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1078173" y="1531428"/>
            <a:ext cx="10399594" cy="1228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chemeClr val="tx1"/>
                </a:solidFill>
                <a:cs typeface="Sultan bold" pitchFamily="2" charset="-78"/>
              </a:rPr>
              <a:t>حدّد عدد الرؤوس والأحرف والأوجه </a:t>
            </a:r>
            <a:r>
              <a:rPr lang="ar-BH" sz="4400" dirty="0" smtClean="0">
                <a:solidFill>
                  <a:schemeClr val="tx1"/>
                </a:solidFill>
                <a:cs typeface="Sultan bold" pitchFamily="2" charset="-78"/>
              </a:rPr>
              <a:t>للمجسّمات الآتية:</a:t>
            </a:r>
            <a:endParaRPr lang="ar-BH" sz="4400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3307634" y="-78387"/>
            <a:ext cx="3973773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dirty="0">
                <a:solidFill>
                  <a:srgbClr val="FF0000"/>
                </a:solidFill>
              </a:rPr>
              <a:t>المجسّمات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mo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e" id="{B49A4B1C-C6CA-4A72-B707-09C6BB86E042}" vid="{566247EF-EA97-4A29-8780-7631BB182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moe</Template>
  <TotalTime>1073</TotalTime>
  <Words>331</Words>
  <Application>Microsoft Office PowerPoint</Application>
  <PresentationFormat>Widescreen</PresentationFormat>
  <Paragraphs>73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Sultan bold</vt:lpstr>
      <vt:lpstr>moe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Ayman Saleh</dc:creator>
  <cp:lastModifiedBy>user</cp:lastModifiedBy>
  <cp:revision>118</cp:revision>
  <dcterms:created xsi:type="dcterms:W3CDTF">2020-03-03T06:04:54Z</dcterms:created>
  <dcterms:modified xsi:type="dcterms:W3CDTF">2020-03-17T10:25:17Z</dcterms:modified>
</cp:coreProperties>
</file>