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82" r:id="rId3"/>
    <p:sldId id="345" r:id="rId4"/>
    <p:sldId id="287" r:id="rId5"/>
    <p:sldId id="301" r:id="rId6"/>
    <p:sldId id="383" r:id="rId7"/>
    <p:sldId id="384" r:id="rId8"/>
    <p:sldId id="385" r:id="rId9"/>
    <p:sldId id="386" r:id="rId10"/>
    <p:sldId id="387" r:id="rId11"/>
    <p:sldId id="388" r:id="rId12"/>
    <p:sldId id="283" r:id="rId13"/>
    <p:sldId id="285" r:id="rId14"/>
    <p:sldId id="268" r:id="rId15"/>
    <p:sldId id="389" r:id="rId16"/>
    <p:sldId id="288" r:id="rId17"/>
    <p:sldId id="289" r:id="rId18"/>
    <p:sldId id="391" r:id="rId19"/>
    <p:sldId id="344" r:id="rId20"/>
    <p:sldId id="290" r:id="rId21"/>
    <p:sldId id="302" r:id="rId22"/>
    <p:sldId id="390" r:id="rId23"/>
    <p:sldId id="343" r:id="rId24"/>
    <p:sldId id="342" r:id="rId25"/>
    <p:sldId id="259" r:id="rId26"/>
    <p:sldId id="380" r:id="rId27"/>
    <p:sldId id="381" r:id="rId28"/>
    <p:sldId id="382" r:id="rId29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5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0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  <a:srgbClr val="993366"/>
    <a:srgbClr val="FFCCCC"/>
    <a:srgbClr val="E75F6B"/>
    <a:srgbClr val="FDFDFB"/>
    <a:srgbClr val="E49D36"/>
    <a:srgbClr val="88B29A"/>
    <a:srgbClr val="47666D"/>
    <a:srgbClr val="FEEADA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 showGuides="1">
      <p:cViewPr>
        <p:scale>
          <a:sx n="58" d="100"/>
          <a:sy n="58" d="100"/>
        </p:scale>
        <p:origin x="988" y="248"/>
      </p:cViewPr>
      <p:guideLst>
        <p:guide orient="horz" pos="2954"/>
        <p:guide pos="3840"/>
        <p:guide pos="501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C34E80-8373-431C-9C26-CFC7C4100A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A884B1E-F6F9-4327-9DCC-3E4A855A8F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E3BB32B-D0BE-42D0-9371-27654B06D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16/05/1444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400B41-F762-4BDF-8E55-1EEC44285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D1C73F2-7F3A-4C58-8B9C-89BA88583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42657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5B39702-B510-44B3-9CD5-260035DAE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2ED2E43-F7AD-4034-AA12-FF5B1D4BEA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2A6337B-9DDE-4B97-877A-0A5FC5AD9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16/05/1444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04439EF-9E5B-4D83-B18E-087826B13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31300C1-B464-4D7F-A2F1-F466F3017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14798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6EC87580-2802-43C4-89D6-C4B37A59B0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319950B-A950-404D-9337-7A125875F9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0CA796A-28D0-4C57-863D-7428BAE07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16/05/1444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E89AE4D-FE4D-471C-874B-CC5870AB0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C7AC853-B9BA-4FD2-8F96-80C5F754A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42908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6F2657E-DFFF-4814-BC9A-1E3D667E2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ACDCDFE-C2A2-4319-BC3D-B53F3A48D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F933D47-4856-422B-AA34-DE9646AA6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16/05/1444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0E47B19-FDAE-48E1-929A-DDCF04AA2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56A515A-3EB6-4F63-9350-B51150C2E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98893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D7891E-4E8E-48BB-92C2-C3BA2407A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3953AA1-B39A-450D-964C-2DC865DD77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7B63C0C-433B-4682-9631-984387064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16/05/1444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BD9AAA-1F70-495B-83BD-587506CFC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2D360A1-6960-4076-BB88-DDC3A945E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956998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E4C58EA-E0C9-44A0-AFBA-AE093EA8D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BAADDED-C1C3-477C-9CFA-2337E4F63E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F8E03D3-7BB7-4EC8-85AA-BEB20376F4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624683C-8F12-4A97-9ED7-0DA6B0003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16/05/1444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B739270-947A-40CD-B4DE-1DA06710F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10FE59E-6C42-4048-B9E5-0A8B162BB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462675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FFA2C9B-4AF5-4B47-BFD1-45D9E89D0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4B2ADFE-FB50-4417-8351-3D2FDE963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D549366-CA24-429F-AF52-83C1ECAC5B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CC91810-A95A-48A1-9400-26A152F27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04ED435-7890-431B-B2A8-15C8EB661C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DCF182D-9B3A-4DA0-AD48-6B0492CFE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16/05/1444</a:t>
            </a:fld>
            <a:endParaRPr lang="ar-SA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98F3339-8366-4C36-B7B2-4A78C2DE9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2F65D7EC-65F5-4911-8C29-0374E8309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458868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4B51837-9F5F-49FC-B9BF-BB4907C70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A545E41-B88D-423E-8B66-2585F03FD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16/05/1444</a:t>
            </a:fld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56F3566-7474-4940-A5ED-AEC87A610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B3A97F3-ABA6-4222-8379-983396D36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47980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3AD53AF-2F35-409A-A299-ED5E328CA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16/05/1444</a:t>
            </a:fld>
            <a:endParaRPr lang="ar-SA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0A42BEC-8A3F-4EC7-BB2B-84185964C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786A8EE-7D76-482A-BC11-0BF5A8E69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71254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97987B8-4FFB-4CD7-B36C-B5B6D4F1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CD8A6E4-DC7E-4FCB-96B6-4EF1AF194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D73A9BB-63FA-48D2-BE8F-A348CF7A79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9880664-54F9-47D1-AC0D-4DBF61EC3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16/05/1444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DDCF148-FC00-4877-A7FE-C7A2D4B84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D5C50E8-B335-4017-AF05-9CE4C7B8D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623468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3005EB-BFAF-4FC5-815E-D396154F2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1CAD4B7A-E044-46C6-81F8-414ACA9254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 dirty="0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FD01C79-9E13-4D3C-9413-7CA768E18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D8F6AEB-2AA4-42C4-8AA3-E5850F9EC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16/05/1444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3724654-3B31-432A-B3A9-C5288BFF1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DBA6432-7A98-46CF-BA96-404C91873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185414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pn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 l="-2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F298B9D8-B6EF-4C19-9B67-EA06DC22D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C8F5FD1-69A9-4388-9787-BB6086973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2F18C39-F6FF-4E40-9533-9EC00591D0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6CDDF-B024-4C43-AEBE-F62226B7FE94}" type="datetimeFigureOut">
              <a:rPr lang="ar-SA" smtClean="0"/>
              <a:t>16/05/1444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8278CB5-CACB-41DB-8185-8C3C62DDDE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B1792B7-50D5-4EF3-8636-391870A090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289768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7.jpe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8.png" /><Relationship Id="rId4" Type="http://schemas.openxmlformats.org/officeDocument/2006/relationships/image" Target="../media/image17.jpe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7.jfif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7" Type="http://schemas.openxmlformats.org/officeDocument/2006/relationships/image" Target="../media/image23.png" /><Relationship Id="rId2" Type="http://schemas.openxmlformats.org/officeDocument/2006/relationships/video" Target="../media/media2.mp4" /><Relationship Id="rId1" Type="http://schemas.microsoft.com/office/2007/relationships/media" Target="../media/media2.mp4" /><Relationship Id="rId6" Type="http://schemas.openxmlformats.org/officeDocument/2006/relationships/image" Target="../media/image22.png" /><Relationship Id="rId5" Type="http://schemas.openxmlformats.org/officeDocument/2006/relationships/image" Target="../media/image21.png" /><Relationship Id="rId4" Type="http://schemas.openxmlformats.org/officeDocument/2006/relationships/image" Target="../media/image2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5.pn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7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9.jpe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fif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7.xml" /><Relationship Id="rId13" Type="http://schemas.openxmlformats.org/officeDocument/2006/relationships/image" Target="../media/image7.jfif" /><Relationship Id="rId3" Type="http://schemas.openxmlformats.org/officeDocument/2006/relationships/image" Target="../media/image3.png" /><Relationship Id="rId7" Type="http://schemas.openxmlformats.org/officeDocument/2006/relationships/image" Target="../media/image5.png" /><Relationship Id="rId12" Type="http://schemas.openxmlformats.org/officeDocument/2006/relationships/image" Target="../media/image60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40.png" /><Relationship Id="rId11" Type="http://schemas.openxmlformats.org/officeDocument/2006/relationships/slide" Target="slide28.xml" /><Relationship Id="rId5" Type="http://schemas.openxmlformats.org/officeDocument/2006/relationships/slide" Target="slide26.xml" /><Relationship Id="rId10" Type="http://schemas.openxmlformats.org/officeDocument/2006/relationships/image" Target="../media/image6.png" /><Relationship Id="rId4" Type="http://schemas.openxmlformats.org/officeDocument/2006/relationships/image" Target="../media/image4.png" /><Relationship Id="rId9" Type="http://schemas.openxmlformats.org/officeDocument/2006/relationships/image" Target="../media/image50.pn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4.xml" /><Relationship Id="rId3" Type="http://schemas.openxmlformats.org/officeDocument/2006/relationships/image" Target="../media/image7.jfif" /><Relationship Id="rId7" Type="http://schemas.openxmlformats.org/officeDocument/2006/relationships/image" Target="../media/image32.png" /><Relationship Id="rId12" Type="http://schemas.openxmlformats.org/officeDocument/2006/relationships/image" Target="../media/image33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1.png" /><Relationship Id="rId11" Type="http://schemas.openxmlformats.org/officeDocument/2006/relationships/slide" Target="slide25.xml" /><Relationship Id="rId5" Type="http://schemas.openxmlformats.org/officeDocument/2006/relationships/slide" Target="slide23.xml" /><Relationship Id="rId10" Type="http://schemas.openxmlformats.org/officeDocument/2006/relationships/image" Target="../media/image33.png" /><Relationship Id="rId4" Type="http://schemas.openxmlformats.org/officeDocument/2006/relationships/image" Target="../media/image31.png" /><Relationship Id="rId9" Type="http://schemas.openxmlformats.org/officeDocument/2006/relationships/image" Target="../media/image32.pn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fif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4.png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23.xml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25.xml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1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1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1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fif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8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1.jpe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2.gif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3.png" /><Relationship Id="rId4" Type="http://schemas.openxmlformats.org/officeDocument/2006/relationships/image" Target="../media/image12.gif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4.png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 /><Relationship Id="rId3" Type="http://schemas.openxmlformats.org/officeDocument/2006/relationships/slideLayout" Target="../slideLayouts/slideLayout2.xml" /><Relationship Id="rId7" Type="http://schemas.openxmlformats.org/officeDocument/2006/relationships/image" Target="../media/image15.png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6" Type="http://schemas.openxmlformats.org/officeDocument/2006/relationships/image" Target="../media/image14.png" /><Relationship Id="rId5" Type="http://schemas.openxmlformats.org/officeDocument/2006/relationships/image" Target="../media/image10.png" /><Relationship Id="rId4" Type="http://schemas.openxmlformats.org/officeDocument/2006/relationships/image" Target="../media/image2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1A7DCDE2-1293-486E-9900-B6ED165FD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951" y="-219100"/>
            <a:ext cx="10746292" cy="707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460AB42-FFAB-4A75-BCB6-4FFCA81DFCB2}"/>
              </a:ext>
            </a:extLst>
          </p:cNvPr>
          <p:cNvSpPr txBox="1"/>
          <p:nvPr/>
        </p:nvSpPr>
        <p:spPr>
          <a:xfrm>
            <a:off x="3566847" y="258750"/>
            <a:ext cx="38982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accent1">
                    <a:lumMod val="75000"/>
                  </a:schemeClr>
                </a:solidFill>
              </a:rPr>
              <a:t>بسم الله الرحمن الرحيم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62B7FEEC-97BB-4731-96B6-EF4E7D561740}"/>
              </a:ext>
            </a:extLst>
          </p:cNvPr>
          <p:cNvSpPr txBox="1"/>
          <p:nvPr/>
        </p:nvSpPr>
        <p:spPr>
          <a:xfrm>
            <a:off x="7741805" y="936446"/>
            <a:ext cx="389823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/>
              <a:t>التاريخ : 3 / 5 / 1443 </a:t>
            </a:r>
          </a:p>
          <a:p>
            <a:r>
              <a:rPr lang="ar-SA" sz="3200" dirty="0"/>
              <a:t>الحصة :الثانية</a:t>
            </a:r>
          </a:p>
          <a:p>
            <a:endParaRPr lang="ar-SA" sz="3200" dirty="0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4FF53E5D-11C7-46B5-B734-F615D395E905}"/>
              </a:ext>
            </a:extLst>
          </p:cNvPr>
          <p:cNvSpPr txBox="1"/>
          <p:nvPr/>
        </p:nvSpPr>
        <p:spPr>
          <a:xfrm>
            <a:off x="5479040" y="2120245"/>
            <a:ext cx="321945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dirty="0">
                <a:solidFill>
                  <a:srgbClr val="C00000"/>
                </a:solidFill>
              </a:rPr>
              <a:t>العنوان : </a:t>
            </a:r>
          </a:p>
          <a:p>
            <a:pPr algn="ctr"/>
            <a:r>
              <a:rPr lang="ar-SA" sz="3600" dirty="0">
                <a:solidFill>
                  <a:srgbClr val="C00000"/>
                </a:solidFill>
              </a:rPr>
              <a:t>جهاز الدوران</a:t>
            </a:r>
          </a:p>
        </p:txBody>
      </p:sp>
      <p:sp>
        <p:nvSpPr>
          <p:cNvPr id="45" name="Google Shape;12169;p73">
            <a:extLst>
              <a:ext uri="{FF2B5EF4-FFF2-40B4-BE49-F238E27FC236}">
                <a16:creationId xmlns:a16="http://schemas.microsoft.com/office/drawing/2014/main" id="{F3FF14DE-19B7-49EC-B074-81142AF8CBA5}"/>
              </a:ext>
            </a:extLst>
          </p:cNvPr>
          <p:cNvSpPr/>
          <p:nvPr/>
        </p:nvSpPr>
        <p:spPr>
          <a:xfrm>
            <a:off x="6633084" y="3320573"/>
            <a:ext cx="1108721" cy="982620"/>
          </a:xfrm>
          <a:custGeom>
            <a:avLst/>
            <a:gdLst/>
            <a:ahLst/>
            <a:cxnLst/>
            <a:rect l="l" t="t" r="r" b="b"/>
            <a:pathLst>
              <a:path w="12026" h="8993" extrusionOk="0">
                <a:moveTo>
                  <a:pt x="3929" y="0"/>
                </a:moveTo>
                <a:cubicBezTo>
                  <a:pt x="1691" y="0"/>
                  <a:pt x="0" y="2322"/>
                  <a:pt x="1167" y="4763"/>
                </a:cubicBezTo>
                <a:lnTo>
                  <a:pt x="453" y="4763"/>
                </a:lnTo>
                <a:cubicBezTo>
                  <a:pt x="369" y="4763"/>
                  <a:pt x="298" y="4834"/>
                  <a:pt x="298" y="4929"/>
                </a:cubicBezTo>
                <a:cubicBezTo>
                  <a:pt x="298" y="5013"/>
                  <a:pt x="369" y="5096"/>
                  <a:pt x="453" y="5096"/>
                </a:cubicBezTo>
                <a:lnTo>
                  <a:pt x="1346" y="5096"/>
                </a:lnTo>
                <a:cubicBezTo>
                  <a:pt x="2334" y="6727"/>
                  <a:pt x="4382" y="7918"/>
                  <a:pt x="5977" y="8965"/>
                </a:cubicBezTo>
                <a:cubicBezTo>
                  <a:pt x="6007" y="8983"/>
                  <a:pt x="6040" y="8992"/>
                  <a:pt x="6071" y="8992"/>
                </a:cubicBezTo>
                <a:cubicBezTo>
                  <a:pt x="6102" y="8992"/>
                  <a:pt x="6132" y="8983"/>
                  <a:pt x="6156" y="8965"/>
                </a:cubicBezTo>
                <a:cubicBezTo>
                  <a:pt x="7751" y="7930"/>
                  <a:pt x="9799" y="6739"/>
                  <a:pt x="10787" y="5096"/>
                </a:cubicBezTo>
                <a:lnTo>
                  <a:pt x="11680" y="5096"/>
                </a:lnTo>
                <a:cubicBezTo>
                  <a:pt x="11764" y="5096"/>
                  <a:pt x="11847" y="5013"/>
                  <a:pt x="11847" y="4929"/>
                </a:cubicBezTo>
                <a:cubicBezTo>
                  <a:pt x="11883" y="4774"/>
                  <a:pt x="11811" y="4703"/>
                  <a:pt x="11704" y="4703"/>
                </a:cubicBezTo>
                <a:lnTo>
                  <a:pt x="10990" y="4703"/>
                </a:lnTo>
                <a:cubicBezTo>
                  <a:pt x="12025" y="2572"/>
                  <a:pt x="10859" y="452"/>
                  <a:pt x="8930" y="12"/>
                </a:cubicBezTo>
                <a:cubicBezTo>
                  <a:pt x="8922" y="11"/>
                  <a:pt x="8914" y="10"/>
                  <a:pt x="8906" y="10"/>
                </a:cubicBezTo>
                <a:cubicBezTo>
                  <a:pt x="8821" y="10"/>
                  <a:pt x="8748" y="68"/>
                  <a:pt x="8716" y="155"/>
                </a:cubicBezTo>
                <a:cubicBezTo>
                  <a:pt x="8704" y="238"/>
                  <a:pt x="8763" y="333"/>
                  <a:pt x="8847" y="357"/>
                </a:cubicBezTo>
                <a:cubicBezTo>
                  <a:pt x="10609" y="762"/>
                  <a:pt x="11668" y="2738"/>
                  <a:pt x="10621" y="4715"/>
                </a:cubicBezTo>
                <a:lnTo>
                  <a:pt x="10001" y="4715"/>
                </a:lnTo>
                <a:lnTo>
                  <a:pt x="9418" y="3548"/>
                </a:lnTo>
                <a:cubicBezTo>
                  <a:pt x="9385" y="3483"/>
                  <a:pt x="9325" y="3452"/>
                  <a:pt x="9266" y="3452"/>
                </a:cubicBezTo>
                <a:cubicBezTo>
                  <a:pt x="9196" y="3452"/>
                  <a:pt x="9128" y="3495"/>
                  <a:pt x="9108" y="3572"/>
                </a:cubicBezTo>
                <a:lnTo>
                  <a:pt x="8573" y="5251"/>
                </a:lnTo>
                <a:lnTo>
                  <a:pt x="7954" y="3870"/>
                </a:lnTo>
                <a:cubicBezTo>
                  <a:pt x="7927" y="3808"/>
                  <a:pt x="7868" y="3772"/>
                  <a:pt x="7806" y="3772"/>
                </a:cubicBezTo>
                <a:cubicBezTo>
                  <a:pt x="7784" y="3772"/>
                  <a:pt x="7761" y="3777"/>
                  <a:pt x="7739" y="3786"/>
                </a:cubicBezTo>
                <a:cubicBezTo>
                  <a:pt x="7644" y="3822"/>
                  <a:pt x="7620" y="3917"/>
                  <a:pt x="7644" y="4001"/>
                </a:cubicBezTo>
                <a:lnTo>
                  <a:pt x="8430" y="5810"/>
                </a:lnTo>
                <a:cubicBezTo>
                  <a:pt x="8458" y="5877"/>
                  <a:pt x="8520" y="5910"/>
                  <a:pt x="8583" y="5910"/>
                </a:cubicBezTo>
                <a:cubicBezTo>
                  <a:pt x="8654" y="5910"/>
                  <a:pt x="8726" y="5869"/>
                  <a:pt x="8751" y="5786"/>
                </a:cubicBezTo>
                <a:lnTo>
                  <a:pt x="9299" y="4084"/>
                </a:lnTo>
                <a:lnTo>
                  <a:pt x="9739" y="4989"/>
                </a:lnTo>
                <a:cubicBezTo>
                  <a:pt x="9775" y="5048"/>
                  <a:pt x="9835" y="5072"/>
                  <a:pt x="9894" y="5072"/>
                </a:cubicBezTo>
                <a:lnTo>
                  <a:pt x="10418" y="5072"/>
                </a:lnTo>
                <a:cubicBezTo>
                  <a:pt x="9323" y="6715"/>
                  <a:pt x="6989" y="7965"/>
                  <a:pt x="6084" y="8584"/>
                </a:cubicBezTo>
                <a:cubicBezTo>
                  <a:pt x="4644" y="7656"/>
                  <a:pt x="2715" y="6537"/>
                  <a:pt x="1750" y="5072"/>
                </a:cubicBezTo>
                <a:lnTo>
                  <a:pt x="2572" y="5072"/>
                </a:lnTo>
                <a:cubicBezTo>
                  <a:pt x="2631" y="5072"/>
                  <a:pt x="2691" y="5036"/>
                  <a:pt x="2715" y="4989"/>
                </a:cubicBezTo>
                <a:lnTo>
                  <a:pt x="3453" y="3500"/>
                </a:lnTo>
                <a:lnTo>
                  <a:pt x="4358" y="6167"/>
                </a:lnTo>
                <a:cubicBezTo>
                  <a:pt x="4387" y="6243"/>
                  <a:pt x="4456" y="6279"/>
                  <a:pt x="4523" y="6279"/>
                </a:cubicBezTo>
                <a:cubicBezTo>
                  <a:pt x="4593" y="6279"/>
                  <a:pt x="4661" y="6240"/>
                  <a:pt x="4679" y="6167"/>
                </a:cubicBezTo>
                <a:lnTo>
                  <a:pt x="5394" y="3739"/>
                </a:lnTo>
                <a:lnTo>
                  <a:pt x="6049" y="4822"/>
                </a:lnTo>
                <a:cubicBezTo>
                  <a:pt x="6087" y="4877"/>
                  <a:pt x="6146" y="4904"/>
                  <a:pt x="6202" y="4904"/>
                </a:cubicBezTo>
                <a:cubicBezTo>
                  <a:pt x="6267" y="4904"/>
                  <a:pt x="6327" y="4868"/>
                  <a:pt x="6346" y="4798"/>
                </a:cubicBezTo>
                <a:lnTo>
                  <a:pt x="7120" y="2893"/>
                </a:lnTo>
                <a:lnTo>
                  <a:pt x="7358" y="3429"/>
                </a:lnTo>
                <a:cubicBezTo>
                  <a:pt x="7393" y="3491"/>
                  <a:pt x="7455" y="3526"/>
                  <a:pt x="7518" y="3526"/>
                </a:cubicBezTo>
                <a:cubicBezTo>
                  <a:pt x="7540" y="3526"/>
                  <a:pt x="7563" y="3522"/>
                  <a:pt x="7584" y="3512"/>
                </a:cubicBezTo>
                <a:cubicBezTo>
                  <a:pt x="7680" y="3465"/>
                  <a:pt x="7704" y="3381"/>
                  <a:pt x="7680" y="3286"/>
                </a:cubicBezTo>
                <a:lnTo>
                  <a:pt x="7287" y="2393"/>
                </a:lnTo>
                <a:cubicBezTo>
                  <a:pt x="7257" y="2328"/>
                  <a:pt x="7195" y="2295"/>
                  <a:pt x="7132" y="2295"/>
                </a:cubicBezTo>
                <a:cubicBezTo>
                  <a:pt x="7070" y="2295"/>
                  <a:pt x="7007" y="2328"/>
                  <a:pt x="6977" y="2393"/>
                </a:cubicBezTo>
                <a:lnTo>
                  <a:pt x="6168" y="4358"/>
                </a:lnTo>
                <a:lnTo>
                  <a:pt x="5501" y="3227"/>
                </a:lnTo>
                <a:cubicBezTo>
                  <a:pt x="5470" y="3171"/>
                  <a:pt x="5419" y="3145"/>
                  <a:pt x="5365" y="3145"/>
                </a:cubicBezTo>
                <a:cubicBezTo>
                  <a:pt x="5293" y="3145"/>
                  <a:pt x="5219" y="3192"/>
                  <a:pt x="5191" y="3274"/>
                </a:cubicBezTo>
                <a:lnTo>
                  <a:pt x="4501" y="5572"/>
                </a:lnTo>
                <a:lnTo>
                  <a:pt x="3643" y="3024"/>
                </a:lnTo>
                <a:cubicBezTo>
                  <a:pt x="3618" y="2942"/>
                  <a:pt x="3550" y="2900"/>
                  <a:pt x="3482" y="2900"/>
                </a:cubicBezTo>
                <a:cubicBezTo>
                  <a:pt x="3421" y="2900"/>
                  <a:pt x="3362" y="2933"/>
                  <a:pt x="3334" y="3000"/>
                </a:cubicBezTo>
                <a:lnTo>
                  <a:pt x="2465" y="4774"/>
                </a:lnTo>
                <a:lnTo>
                  <a:pt x="1548" y="4774"/>
                </a:lnTo>
                <a:cubicBezTo>
                  <a:pt x="357" y="2548"/>
                  <a:pt x="1869" y="345"/>
                  <a:pt x="3929" y="345"/>
                </a:cubicBezTo>
                <a:cubicBezTo>
                  <a:pt x="4703" y="345"/>
                  <a:pt x="5418" y="655"/>
                  <a:pt x="5953" y="1203"/>
                </a:cubicBezTo>
                <a:cubicBezTo>
                  <a:pt x="5989" y="1238"/>
                  <a:pt x="6034" y="1256"/>
                  <a:pt x="6078" y="1256"/>
                </a:cubicBezTo>
                <a:cubicBezTo>
                  <a:pt x="6123" y="1256"/>
                  <a:pt x="6168" y="1238"/>
                  <a:pt x="6203" y="1203"/>
                </a:cubicBezTo>
                <a:cubicBezTo>
                  <a:pt x="6668" y="714"/>
                  <a:pt x="7287" y="417"/>
                  <a:pt x="7954" y="357"/>
                </a:cubicBezTo>
                <a:cubicBezTo>
                  <a:pt x="8049" y="345"/>
                  <a:pt x="8120" y="262"/>
                  <a:pt x="8108" y="167"/>
                </a:cubicBezTo>
                <a:cubicBezTo>
                  <a:pt x="8097" y="78"/>
                  <a:pt x="8025" y="11"/>
                  <a:pt x="7939" y="11"/>
                </a:cubicBezTo>
                <a:cubicBezTo>
                  <a:pt x="7932" y="11"/>
                  <a:pt x="7925" y="11"/>
                  <a:pt x="7918" y="12"/>
                </a:cubicBezTo>
                <a:cubicBezTo>
                  <a:pt x="7215" y="83"/>
                  <a:pt x="6572" y="369"/>
                  <a:pt x="6072" y="845"/>
                </a:cubicBezTo>
                <a:cubicBezTo>
                  <a:pt x="5489" y="298"/>
                  <a:pt x="4727" y="0"/>
                  <a:pt x="3929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780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230825"/>
            <a:ext cx="13262440" cy="8468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40A9958A-15E3-48A5-98AD-BD076E3E7F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44" t="7213" b="9549"/>
          <a:stretch/>
        </p:blipFill>
        <p:spPr bwMode="auto">
          <a:xfrm>
            <a:off x="9720199" y="256522"/>
            <a:ext cx="1891430" cy="583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FE29EA8C-534E-4A84-9989-8AFACEE0CE85}"/>
              </a:ext>
            </a:extLst>
          </p:cNvPr>
          <p:cNvSpPr txBox="1"/>
          <p:nvPr/>
        </p:nvSpPr>
        <p:spPr>
          <a:xfrm>
            <a:off x="2834548" y="256522"/>
            <a:ext cx="3770335" cy="12926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الصفائح الدموية</a:t>
            </a:r>
          </a:p>
          <a:p>
            <a:pPr algn="ctr"/>
            <a:endParaRPr lang="ar-SA" sz="2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ar-SA" dirty="0"/>
          </a:p>
        </p:txBody>
      </p:sp>
      <p:sp>
        <p:nvSpPr>
          <p:cNvPr id="5" name="مستطيل: زوايا علوية مستديرة 4">
            <a:extLst>
              <a:ext uri="{FF2B5EF4-FFF2-40B4-BE49-F238E27FC236}">
                <a16:creationId xmlns:a16="http://schemas.microsoft.com/office/drawing/2014/main" id="{C71AADCE-55DC-4081-A8C0-FB8E8C02418F}"/>
              </a:ext>
            </a:extLst>
          </p:cNvPr>
          <p:cNvSpPr/>
          <p:nvPr/>
        </p:nvSpPr>
        <p:spPr>
          <a:xfrm>
            <a:off x="9895562" y="820458"/>
            <a:ext cx="1327758" cy="2498939"/>
          </a:xfrm>
          <a:prstGeom prst="round2SameRect">
            <a:avLst/>
          </a:prstGeom>
          <a:solidFill>
            <a:schemeClr val="bg1">
              <a:lumMod val="65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DA12FC6A-41E0-471D-8F6B-D8CCA4E00209}"/>
              </a:ext>
            </a:extLst>
          </p:cNvPr>
          <p:cNvGrpSpPr/>
          <p:nvPr/>
        </p:nvGrpSpPr>
        <p:grpSpPr>
          <a:xfrm>
            <a:off x="8830849" y="3319397"/>
            <a:ext cx="889350" cy="2289132"/>
            <a:chOff x="8830849" y="3319397"/>
            <a:chExt cx="889350" cy="2289132"/>
          </a:xfrm>
        </p:grpSpPr>
        <p:cxnSp>
          <p:nvCxnSpPr>
            <p:cNvPr id="7" name="رابط مستقيم 6">
              <a:extLst>
                <a:ext uri="{FF2B5EF4-FFF2-40B4-BE49-F238E27FC236}">
                  <a16:creationId xmlns:a16="http://schemas.microsoft.com/office/drawing/2014/main" id="{80074A85-D239-4DD5-81FA-45AB6453F7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69052" y="5608529"/>
              <a:ext cx="55114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رابط مستقيم 14">
              <a:extLst>
                <a:ext uri="{FF2B5EF4-FFF2-40B4-BE49-F238E27FC236}">
                  <a16:creationId xmlns:a16="http://schemas.microsoft.com/office/drawing/2014/main" id="{16C4248D-FE11-46D2-903D-8A905E8B81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69051" y="3319397"/>
              <a:ext cx="55114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رابط مستقيم 10">
              <a:extLst>
                <a:ext uri="{FF2B5EF4-FFF2-40B4-BE49-F238E27FC236}">
                  <a16:creationId xmlns:a16="http://schemas.microsoft.com/office/drawing/2014/main" id="{C3A86CE0-7D42-439E-B822-9BC3CD991B24}"/>
                </a:ext>
              </a:extLst>
            </p:cNvPr>
            <p:cNvCxnSpPr/>
            <p:nvPr/>
          </p:nvCxnSpPr>
          <p:spPr>
            <a:xfrm>
              <a:off x="9169051" y="3319397"/>
              <a:ext cx="0" cy="22891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رابط كسهم مستقيم 15">
              <a:extLst>
                <a:ext uri="{FF2B5EF4-FFF2-40B4-BE49-F238E27FC236}">
                  <a16:creationId xmlns:a16="http://schemas.microsoft.com/office/drawing/2014/main" id="{3C619AF3-E069-4A25-A64B-417BD4F0AEF2}"/>
                </a:ext>
              </a:extLst>
            </p:cNvPr>
            <p:cNvCxnSpPr/>
            <p:nvPr/>
          </p:nvCxnSpPr>
          <p:spPr>
            <a:xfrm flipH="1">
              <a:off x="8830849" y="4463963"/>
              <a:ext cx="3382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CD779285-F617-4192-AF36-4502DF39C663}"/>
              </a:ext>
            </a:extLst>
          </p:cNvPr>
          <p:cNvSpPr txBox="1"/>
          <p:nvPr/>
        </p:nvSpPr>
        <p:spPr>
          <a:xfrm>
            <a:off x="5674290" y="4111771"/>
            <a:ext cx="3770335" cy="184665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خلايا الدم </a:t>
            </a:r>
          </a:p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خلايا دم حمراء</a:t>
            </a:r>
          </a:p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خلايا دم بيضاء وصفائح دموية </a:t>
            </a:r>
          </a:p>
          <a:p>
            <a:pPr algn="ctr"/>
            <a:endParaRPr lang="ar-SA" sz="2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ar-SA" dirty="0"/>
          </a:p>
        </p:txBody>
      </p:sp>
      <p:pic>
        <p:nvPicPr>
          <p:cNvPr id="5122" name="Picture 2" descr="الصفائح الدموية. الصفائح الدموية التي... - منبر النور والعلم. | فيسبوك">
            <a:extLst>
              <a:ext uri="{FF2B5EF4-FFF2-40B4-BE49-F238E27FC236}">
                <a16:creationId xmlns:a16="http://schemas.microsoft.com/office/drawing/2014/main" id="{A6ED6708-5D3D-4CFE-9097-FCEC899BDB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09"/>
          <a:stretch/>
        </p:blipFill>
        <p:spPr bwMode="auto">
          <a:xfrm>
            <a:off x="1731123" y="1876440"/>
            <a:ext cx="4866761" cy="256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662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241842"/>
            <a:ext cx="13262440" cy="8468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40A9958A-15E3-48A5-98AD-BD076E3E7F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44" t="7213" b="9549"/>
          <a:stretch/>
        </p:blipFill>
        <p:spPr bwMode="auto">
          <a:xfrm>
            <a:off x="9720199" y="256522"/>
            <a:ext cx="1891430" cy="583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FE29EA8C-534E-4A84-9989-8AFACEE0CE85}"/>
              </a:ext>
            </a:extLst>
          </p:cNvPr>
          <p:cNvSpPr txBox="1"/>
          <p:nvPr/>
        </p:nvSpPr>
        <p:spPr>
          <a:xfrm>
            <a:off x="2834548" y="256522"/>
            <a:ext cx="3770335" cy="12926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الصفائح الدموية</a:t>
            </a:r>
          </a:p>
          <a:p>
            <a:pPr algn="ctr"/>
            <a:endParaRPr lang="ar-SA" sz="2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ar-SA" dirty="0"/>
          </a:p>
        </p:txBody>
      </p:sp>
      <p:sp>
        <p:nvSpPr>
          <p:cNvPr id="5" name="مستطيل: زوايا علوية مستديرة 4">
            <a:extLst>
              <a:ext uri="{FF2B5EF4-FFF2-40B4-BE49-F238E27FC236}">
                <a16:creationId xmlns:a16="http://schemas.microsoft.com/office/drawing/2014/main" id="{C71AADCE-55DC-4081-A8C0-FB8E8C02418F}"/>
              </a:ext>
            </a:extLst>
          </p:cNvPr>
          <p:cNvSpPr/>
          <p:nvPr/>
        </p:nvSpPr>
        <p:spPr>
          <a:xfrm>
            <a:off x="9895562" y="820458"/>
            <a:ext cx="1327758" cy="2498939"/>
          </a:xfrm>
          <a:prstGeom prst="round2SameRect">
            <a:avLst/>
          </a:prstGeom>
          <a:solidFill>
            <a:schemeClr val="bg1">
              <a:lumMod val="65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DA12FC6A-41E0-471D-8F6B-D8CCA4E00209}"/>
              </a:ext>
            </a:extLst>
          </p:cNvPr>
          <p:cNvGrpSpPr/>
          <p:nvPr/>
        </p:nvGrpSpPr>
        <p:grpSpPr>
          <a:xfrm>
            <a:off x="8830849" y="3319397"/>
            <a:ext cx="889350" cy="2289132"/>
            <a:chOff x="8830849" y="3319397"/>
            <a:chExt cx="889350" cy="2289132"/>
          </a:xfrm>
        </p:grpSpPr>
        <p:cxnSp>
          <p:nvCxnSpPr>
            <p:cNvPr id="7" name="رابط مستقيم 6">
              <a:extLst>
                <a:ext uri="{FF2B5EF4-FFF2-40B4-BE49-F238E27FC236}">
                  <a16:creationId xmlns:a16="http://schemas.microsoft.com/office/drawing/2014/main" id="{80074A85-D239-4DD5-81FA-45AB6453F7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69052" y="5608529"/>
              <a:ext cx="55114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رابط مستقيم 14">
              <a:extLst>
                <a:ext uri="{FF2B5EF4-FFF2-40B4-BE49-F238E27FC236}">
                  <a16:creationId xmlns:a16="http://schemas.microsoft.com/office/drawing/2014/main" id="{16C4248D-FE11-46D2-903D-8A905E8B81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69051" y="3319397"/>
              <a:ext cx="55114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رابط مستقيم 10">
              <a:extLst>
                <a:ext uri="{FF2B5EF4-FFF2-40B4-BE49-F238E27FC236}">
                  <a16:creationId xmlns:a16="http://schemas.microsoft.com/office/drawing/2014/main" id="{C3A86CE0-7D42-439E-B822-9BC3CD991B24}"/>
                </a:ext>
              </a:extLst>
            </p:cNvPr>
            <p:cNvCxnSpPr/>
            <p:nvPr/>
          </p:nvCxnSpPr>
          <p:spPr>
            <a:xfrm>
              <a:off x="9169051" y="3319397"/>
              <a:ext cx="0" cy="22891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رابط كسهم مستقيم 15">
              <a:extLst>
                <a:ext uri="{FF2B5EF4-FFF2-40B4-BE49-F238E27FC236}">
                  <a16:creationId xmlns:a16="http://schemas.microsoft.com/office/drawing/2014/main" id="{3C619AF3-E069-4A25-A64B-417BD4F0AEF2}"/>
                </a:ext>
              </a:extLst>
            </p:cNvPr>
            <p:cNvCxnSpPr/>
            <p:nvPr/>
          </p:nvCxnSpPr>
          <p:spPr>
            <a:xfrm flipH="1">
              <a:off x="8830849" y="4463963"/>
              <a:ext cx="3382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CD779285-F617-4192-AF36-4502DF39C663}"/>
              </a:ext>
            </a:extLst>
          </p:cNvPr>
          <p:cNvSpPr txBox="1"/>
          <p:nvPr/>
        </p:nvSpPr>
        <p:spPr>
          <a:xfrm>
            <a:off x="5674290" y="4111771"/>
            <a:ext cx="3770335" cy="184665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خلايا الدم </a:t>
            </a:r>
          </a:p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خلايا دم حمراء</a:t>
            </a:r>
          </a:p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خلايا دم بيضاء وصفائح دموية </a:t>
            </a:r>
          </a:p>
          <a:p>
            <a:pPr algn="ctr"/>
            <a:endParaRPr lang="ar-SA" sz="2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ar-SA" dirty="0"/>
          </a:p>
        </p:txBody>
      </p:sp>
      <p:pic>
        <p:nvPicPr>
          <p:cNvPr id="5122" name="Picture 2" descr="الصفائح الدموية. الصفائح الدموية التي... - منبر النور والعلم. | فيسبوك">
            <a:extLst>
              <a:ext uri="{FF2B5EF4-FFF2-40B4-BE49-F238E27FC236}">
                <a16:creationId xmlns:a16="http://schemas.microsoft.com/office/drawing/2014/main" id="{A6ED6708-5D3D-4CFE-9097-FCEC899BDB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09"/>
          <a:stretch/>
        </p:blipFill>
        <p:spPr bwMode="auto">
          <a:xfrm>
            <a:off x="5837128" y="1041136"/>
            <a:ext cx="3520324" cy="185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26D75E0-36A1-49B7-B4F5-CEAFE2EE13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28214" t="67591" r="57143" b="13117"/>
          <a:stretch/>
        </p:blipFill>
        <p:spPr>
          <a:xfrm>
            <a:off x="1515647" y="2833521"/>
            <a:ext cx="3770334" cy="279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49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1A7DCDE2-1293-486E-9900-B6ED165FD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130769"/>
            <a:ext cx="13262440" cy="846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3DE4F97B-F1E0-4463-ACBD-A0D566DDAAC5}"/>
              </a:ext>
            </a:extLst>
          </p:cNvPr>
          <p:cNvGrpSpPr/>
          <p:nvPr/>
        </p:nvGrpSpPr>
        <p:grpSpPr>
          <a:xfrm>
            <a:off x="775048" y="653142"/>
            <a:ext cx="10448123" cy="4376057"/>
            <a:chOff x="775048" y="653142"/>
            <a:chExt cx="10448123" cy="4376057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85EC47E6-B8B5-46AE-A314-366F481037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500" t="39047" r="17947" b="15397"/>
            <a:stretch/>
          </p:blipFill>
          <p:spPr>
            <a:xfrm>
              <a:off x="775048" y="881742"/>
              <a:ext cx="10448123" cy="4147457"/>
            </a:xfrm>
            <a:prstGeom prst="rect">
              <a:avLst/>
            </a:prstGeom>
          </p:spPr>
        </p:pic>
        <p:sp>
          <p:nvSpPr>
            <p:cNvPr id="11" name="مستطيل 10">
              <a:extLst>
                <a:ext uri="{FF2B5EF4-FFF2-40B4-BE49-F238E27FC236}">
                  <a16:creationId xmlns:a16="http://schemas.microsoft.com/office/drawing/2014/main" id="{D0B69B6D-872A-4E97-8ED7-D6894A933B5C}"/>
                </a:ext>
              </a:extLst>
            </p:cNvPr>
            <p:cNvSpPr/>
            <p:nvPr/>
          </p:nvSpPr>
          <p:spPr>
            <a:xfrm>
              <a:off x="1142999" y="653142"/>
              <a:ext cx="13716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142264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1A7DCDE2-1293-486E-9900-B6ED165FD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130769"/>
            <a:ext cx="13262440" cy="846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47B2D86-720D-4704-BC1E-71DBC751CD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29" t="31587" r="24553" b="22857"/>
          <a:stretch/>
        </p:blipFill>
        <p:spPr>
          <a:xfrm>
            <a:off x="875408" y="914400"/>
            <a:ext cx="9683735" cy="4593771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F72D28CC-1D07-4433-9BA6-D96583442D94}"/>
              </a:ext>
            </a:extLst>
          </p:cNvPr>
          <p:cNvGrpSpPr/>
          <p:nvPr/>
        </p:nvGrpSpPr>
        <p:grpSpPr>
          <a:xfrm>
            <a:off x="9448703" y="0"/>
            <a:ext cx="2220880" cy="1202581"/>
            <a:chOff x="5921443" y="194050"/>
            <a:chExt cx="2158300" cy="1006546"/>
          </a:xfrm>
        </p:grpSpPr>
        <p:pic>
          <p:nvPicPr>
            <p:cNvPr id="7" name="صورة 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D43F6123-C202-4E8D-BF37-81ACAB04A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3" y="194050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49289C45-FEDB-4476-B700-BD907029E0BC}"/>
                </a:ext>
              </a:extLst>
            </p:cNvPr>
            <p:cNvSpPr txBox="1"/>
            <p:nvPr/>
          </p:nvSpPr>
          <p:spPr>
            <a:xfrm>
              <a:off x="6247479" y="555640"/>
              <a:ext cx="1506230" cy="283366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 defTabSz="685800">
                <a:defRPr/>
              </a:pPr>
              <a:r>
                <a:rPr lang="ar-SA" sz="1600" b="1" dirty="0">
                  <a:solidFill>
                    <a:srgbClr val="B4C8D1">
                      <a:lumMod val="75000"/>
                    </a:srgbClr>
                  </a:solidFill>
                </a:rPr>
                <a:t>تقويم مرحلي </a:t>
              </a:r>
            </a:p>
          </p:txBody>
        </p:sp>
      </p:grp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1C29046-4E8A-499D-857C-2DDBB217BA1E}"/>
              </a:ext>
            </a:extLst>
          </p:cNvPr>
          <p:cNvSpPr txBox="1"/>
          <p:nvPr/>
        </p:nvSpPr>
        <p:spPr>
          <a:xfrm>
            <a:off x="6455229" y="4308567"/>
            <a:ext cx="317656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1">
                    <a:lumMod val="50000"/>
                  </a:schemeClr>
                </a:solidFill>
              </a:rPr>
              <a:t>يساعد على محاربة العدوى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1089CC13-51EB-4019-8276-761819715D77}"/>
              </a:ext>
            </a:extLst>
          </p:cNvPr>
          <p:cNvSpPr txBox="1"/>
          <p:nvPr/>
        </p:nvSpPr>
        <p:spPr>
          <a:xfrm>
            <a:off x="6465421" y="4886653"/>
            <a:ext cx="317656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1">
                    <a:lumMod val="50000"/>
                  </a:schemeClr>
                </a:solidFill>
              </a:rPr>
              <a:t>ينقل الاكسجين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C464773-08E4-4CF8-BD0D-6489034DC7CE}"/>
              </a:ext>
            </a:extLst>
          </p:cNvPr>
          <p:cNvSpPr txBox="1"/>
          <p:nvPr/>
        </p:nvSpPr>
        <p:spPr>
          <a:xfrm>
            <a:off x="1772237" y="4308567"/>
            <a:ext cx="317656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1">
                    <a:lumMod val="50000"/>
                  </a:schemeClr>
                </a:solidFill>
              </a:rPr>
              <a:t>يساعد على تجلط الدم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EEBF5E3-3B12-4524-B216-4AC55389ED61}"/>
              </a:ext>
            </a:extLst>
          </p:cNvPr>
          <p:cNvSpPr txBox="1"/>
          <p:nvPr/>
        </p:nvSpPr>
        <p:spPr>
          <a:xfrm>
            <a:off x="759866" y="4886653"/>
            <a:ext cx="41889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1">
                    <a:lumMod val="50000"/>
                  </a:schemeClr>
                </a:solidFill>
              </a:rPr>
              <a:t>يحتوي المواد الغذائية والاملاح المعدنية </a:t>
            </a:r>
          </a:p>
        </p:txBody>
      </p:sp>
    </p:spTree>
    <p:extLst>
      <p:ext uri="{BB962C8B-B14F-4D97-AF65-F5344CB8AC3E}">
        <p14:creationId xmlns:p14="http://schemas.microsoft.com/office/powerpoint/2010/main" val="183756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29" y="-130769"/>
            <a:ext cx="13262440" cy="846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89748D6-AA04-4ECA-879F-9C1B43BFF3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38946" t="40161" r="35301" b="12128"/>
          <a:stretch/>
        </p:blipFill>
        <p:spPr>
          <a:xfrm>
            <a:off x="7623451" y="1145753"/>
            <a:ext cx="3657822" cy="381183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5582CBF-AC2D-4B06-9172-19D426F53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31469" y="1615349"/>
            <a:ext cx="4049484" cy="5578487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فقاعة الكلام: بيضاوية 8">
            <a:extLst>
              <a:ext uri="{FF2B5EF4-FFF2-40B4-BE49-F238E27FC236}">
                <a16:creationId xmlns:a16="http://schemas.microsoft.com/office/drawing/2014/main" id="{79581AFA-EB01-48E4-BD36-3C902A452FDA}"/>
              </a:ext>
            </a:extLst>
          </p:cNvPr>
          <p:cNvSpPr/>
          <p:nvPr/>
        </p:nvSpPr>
        <p:spPr>
          <a:xfrm flipH="1">
            <a:off x="1529888" y="771181"/>
            <a:ext cx="2854825" cy="1833606"/>
          </a:xfrm>
          <a:prstGeom prst="wedgeEllipseCallout">
            <a:avLst>
              <a:gd name="adj1" fmla="val 51768"/>
              <a:gd name="adj2" fmla="val 2685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820000"/>
                </a:solidFill>
              </a:rPr>
              <a:t>كيف تحدث عملية التخثر </a:t>
            </a:r>
          </a:p>
          <a:p>
            <a:pPr algn="ctr"/>
            <a:r>
              <a:rPr lang="ar-SA" sz="2000" b="1" dirty="0">
                <a:solidFill>
                  <a:srgbClr val="820000"/>
                </a:solidFill>
              </a:rPr>
              <a:t>دعونا نشاهد هذا الفيديو معا </a:t>
            </a:r>
          </a:p>
          <a:p>
            <a:pPr algn="ctr"/>
            <a:endParaRPr lang="ar-SA" sz="1600" b="1" dirty="0">
              <a:solidFill>
                <a:srgbClr val="820000"/>
              </a:solidFill>
            </a:endParaRPr>
          </a:p>
        </p:txBody>
      </p:sp>
      <p:pic>
        <p:nvPicPr>
          <p:cNvPr id="5" name="Platelets &amp; Blood Clotting _ Biology _ FuseSchool">
            <a:hlinkClick r:id="" action="ppaction://media"/>
            <a:extLst>
              <a:ext uri="{FF2B5EF4-FFF2-40B4-BE49-F238E27FC236}">
                <a16:creationId xmlns:a16="http://schemas.microsoft.com/office/drawing/2014/main" id="{4095EC29-4671-4F2A-B334-D3EB4299B8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50873" y="2882991"/>
            <a:ext cx="4871904" cy="2740446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366486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95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1263" y="-130769"/>
            <a:ext cx="13262440" cy="846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7153B2B-F8C5-4643-AF78-941A50241D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205" t="39036" r="17952" b="17108"/>
          <a:stretch/>
        </p:blipFill>
        <p:spPr>
          <a:xfrm>
            <a:off x="6496483" y="1445964"/>
            <a:ext cx="3903439" cy="2357609"/>
          </a:xfrm>
          <a:prstGeom prst="rect">
            <a:avLst/>
          </a:prstGeom>
        </p:spPr>
      </p:pic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33AFEEF3-60F7-454F-802D-45163EEDD475}"/>
              </a:ext>
            </a:extLst>
          </p:cNvPr>
          <p:cNvGrpSpPr/>
          <p:nvPr/>
        </p:nvGrpSpPr>
        <p:grpSpPr>
          <a:xfrm>
            <a:off x="3382180" y="1759659"/>
            <a:ext cx="2135735" cy="2184379"/>
            <a:chOff x="4054210" y="1429154"/>
            <a:chExt cx="2135735" cy="2184379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172F6CBD-5FB6-4D24-870E-A9CC2E08A4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958" t="46586" r="59766" b="19518"/>
            <a:stretch/>
          </p:blipFill>
          <p:spPr>
            <a:xfrm>
              <a:off x="4054210" y="1429154"/>
              <a:ext cx="1916934" cy="1999846"/>
            </a:xfrm>
            <a:prstGeom prst="rect">
              <a:avLst/>
            </a:prstGeom>
          </p:spPr>
        </p:pic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4F3F1D3C-B765-46CA-90B9-D502389CCE43}"/>
                </a:ext>
              </a:extLst>
            </p:cNvPr>
            <p:cNvSpPr/>
            <p:nvPr/>
          </p:nvSpPr>
          <p:spPr>
            <a:xfrm rot="2588362">
              <a:off x="5628084" y="2908453"/>
              <a:ext cx="561861" cy="705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2" name="سهم: لليسار 11">
            <a:extLst>
              <a:ext uri="{FF2B5EF4-FFF2-40B4-BE49-F238E27FC236}">
                <a16:creationId xmlns:a16="http://schemas.microsoft.com/office/drawing/2014/main" id="{E3D7BC97-823C-4D45-A907-72997B4125F8}"/>
              </a:ext>
            </a:extLst>
          </p:cNvPr>
          <p:cNvSpPr/>
          <p:nvPr/>
        </p:nvSpPr>
        <p:spPr>
          <a:xfrm>
            <a:off x="5398265" y="2831334"/>
            <a:ext cx="991518" cy="3194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50E50C38-278A-496B-84E2-6F673E551F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138" t="75020" r="48585" b="20197"/>
          <a:stretch/>
        </p:blipFill>
        <p:spPr>
          <a:xfrm>
            <a:off x="4987226" y="3383755"/>
            <a:ext cx="2250669" cy="424151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C5F17EE7-9A9E-4220-94B9-D31DF89377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56" t="79803" r="18674" b="12270"/>
          <a:stretch/>
        </p:blipFill>
        <p:spPr>
          <a:xfrm>
            <a:off x="1633636" y="4186419"/>
            <a:ext cx="8942557" cy="693807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12FBF36A-C8DD-4241-ADDC-57FD57285F21}"/>
              </a:ext>
            </a:extLst>
          </p:cNvPr>
          <p:cNvSpPr/>
          <p:nvPr/>
        </p:nvSpPr>
        <p:spPr>
          <a:xfrm>
            <a:off x="8152481" y="4282435"/>
            <a:ext cx="2401678" cy="587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67B6BC32-D3A3-46D4-B04D-CFFF013793C5}"/>
              </a:ext>
            </a:extLst>
          </p:cNvPr>
          <p:cNvSpPr/>
          <p:nvPr/>
        </p:nvSpPr>
        <p:spPr>
          <a:xfrm>
            <a:off x="5827922" y="4182086"/>
            <a:ext cx="2250668" cy="587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FA744223-4321-4EF5-AC32-22787DD6A136}"/>
              </a:ext>
            </a:extLst>
          </p:cNvPr>
          <p:cNvSpPr/>
          <p:nvPr/>
        </p:nvSpPr>
        <p:spPr>
          <a:xfrm>
            <a:off x="1740665" y="4182086"/>
            <a:ext cx="4065223" cy="671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E55D9806-C177-4237-9865-7303E7BF3491}"/>
              </a:ext>
            </a:extLst>
          </p:cNvPr>
          <p:cNvSpPr/>
          <p:nvPr/>
        </p:nvSpPr>
        <p:spPr>
          <a:xfrm>
            <a:off x="1983036" y="1445964"/>
            <a:ext cx="1487277" cy="8124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err="1">
                <a:solidFill>
                  <a:srgbClr val="C00000"/>
                </a:solidFill>
              </a:rPr>
              <a:t>فايبرين</a:t>
            </a:r>
            <a:r>
              <a:rPr lang="ar-SA" sz="2800" b="1" dirty="0">
                <a:solidFill>
                  <a:srgbClr val="C00000"/>
                </a:solidFill>
              </a:rPr>
              <a:t> </a:t>
            </a:r>
          </a:p>
        </p:txBody>
      </p:sp>
      <p:cxnSp>
        <p:nvCxnSpPr>
          <p:cNvPr id="23" name="رابط كسهم مستقيم 22">
            <a:extLst>
              <a:ext uri="{FF2B5EF4-FFF2-40B4-BE49-F238E27FC236}">
                <a16:creationId xmlns:a16="http://schemas.microsoft.com/office/drawing/2014/main" id="{42541888-C06B-4260-BDAC-14B8785F5BF0}"/>
              </a:ext>
            </a:extLst>
          </p:cNvPr>
          <p:cNvCxnSpPr/>
          <p:nvPr/>
        </p:nvCxnSpPr>
        <p:spPr>
          <a:xfrm flipV="1">
            <a:off x="2809301" y="2572152"/>
            <a:ext cx="0" cy="1468686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200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19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1" y="-91507"/>
            <a:ext cx="13262440" cy="846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70F05C5-73EB-43E8-AA4F-7B9FE37802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05" t="66506" r="37109" b="25944"/>
          <a:stretch/>
        </p:blipFill>
        <p:spPr>
          <a:xfrm>
            <a:off x="2316279" y="991517"/>
            <a:ext cx="7559441" cy="94745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FED067D-1862-499D-9695-C733EB7125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29910" t="71726" r="29518" b="22892"/>
          <a:stretch/>
        </p:blipFill>
        <p:spPr>
          <a:xfrm>
            <a:off x="1472128" y="3021993"/>
            <a:ext cx="8564240" cy="63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5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274892"/>
            <a:ext cx="13262440" cy="8468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D42555EC-AC49-48F8-8A8A-EA962EF04E4C}"/>
              </a:ext>
            </a:extLst>
          </p:cNvPr>
          <p:cNvGrpSpPr/>
          <p:nvPr/>
        </p:nvGrpSpPr>
        <p:grpSpPr>
          <a:xfrm>
            <a:off x="1493526" y="1465244"/>
            <a:ext cx="8991263" cy="2699132"/>
            <a:chOff x="1493526" y="1465244"/>
            <a:chExt cx="8991263" cy="2699132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1DEBC2A8-BDE3-424C-B684-51F4ADCFA0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554" t="40803" r="25090" b="34458"/>
            <a:stretch/>
          </p:blipFill>
          <p:spPr>
            <a:xfrm>
              <a:off x="1493526" y="1465244"/>
              <a:ext cx="8991263" cy="2699132"/>
            </a:xfrm>
            <a:prstGeom prst="rect">
              <a:avLst/>
            </a:prstGeom>
          </p:spPr>
        </p:pic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FA61C36C-22F7-4212-A1E1-D2549BE3FBFA}"/>
                </a:ext>
              </a:extLst>
            </p:cNvPr>
            <p:cNvSpPr/>
            <p:nvPr/>
          </p:nvSpPr>
          <p:spPr>
            <a:xfrm>
              <a:off x="7954178" y="3558448"/>
              <a:ext cx="1894902" cy="1652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362381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274892"/>
            <a:ext cx="13262440" cy="8468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88804E6-22F2-47FF-A563-EEE55CAA3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31469" y="1615349"/>
            <a:ext cx="4049484" cy="5578487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فقاعة الكلام: بيضاوية 8">
            <a:extLst>
              <a:ext uri="{FF2B5EF4-FFF2-40B4-BE49-F238E27FC236}">
                <a16:creationId xmlns:a16="http://schemas.microsoft.com/office/drawing/2014/main" id="{EF1F9215-723A-48F2-8C34-46E9657DC53F}"/>
              </a:ext>
            </a:extLst>
          </p:cNvPr>
          <p:cNvSpPr/>
          <p:nvPr/>
        </p:nvSpPr>
        <p:spPr>
          <a:xfrm flipH="1">
            <a:off x="1529888" y="771181"/>
            <a:ext cx="2854825" cy="1833606"/>
          </a:xfrm>
          <a:prstGeom prst="wedgeEllipseCallout">
            <a:avLst>
              <a:gd name="adj1" fmla="val 51768"/>
              <a:gd name="adj2" fmla="val 2685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820000"/>
                </a:solidFill>
              </a:rPr>
              <a:t>يجب ان نحرص دائما على وجود حقيبة اسعافات أولية ي المنزل  </a:t>
            </a:r>
          </a:p>
          <a:p>
            <a:pPr algn="ctr"/>
            <a:endParaRPr lang="ar-SA" sz="1600" b="1" dirty="0">
              <a:solidFill>
                <a:srgbClr val="820000"/>
              </a:solidFill>
            </a:endParaRPr>
          </a:p>
        </p:txBody>
      </p:sp>
      <p:sp>
        <p:nvSpPr>
          <p:cNvPr id="16" name="فقاعة الكلام: بيضاوية 15">
            <a:extLst>
              <a:ext uri="{FF2B5EF4-FFF2-40B4-BE49-F238E27FC236}">
                <a16:creationId xmlns:a16="http://schemas.microsoft.com/office/drawing/2014/main" id="{76C31AF9-E21F-4D77-9C5B-9D8F0FA31BEA}"/>
              </a:ext>
            </a:extLst>
          </p:cNvPr>
          <p:cNvSpPr/>
          <p:nvPr/>
        </p:nvSpPr>
        <p:spPr>
          <a:xfrm flipH="1">
            <a:off x="2086852" y="3065705"/>
            <a:ext cx="2854824" cy="1833606"/>
          </a:xfrm>
          <a:prstGeom prst="wedgeEllipseCallout">
            <a:avLst>
              <a:gd name="adj1" fmla="val 64117"/>
              <a:gd name="adj2" fmla="val -6627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820000"/>
                </a:solidFill>
              </a:rPr>
              <a:t>برأيك على ماذا يجب ان تحتوي حقيبة الإسعافات الأولية </a:t>
            </a:r>
          </a:p>
          <a:p>
            <a:pPr algn="ctr"/>
            <a:endParaRPr lang="ar-SA" sz="1600" b="1" dirty="0">
              <a:solidFill>
                <a:srgbClr val="820000"/>
              </a:solidFill>
            </a:endParaRPr>
          </a:p>
        </p:txBody>
      </p:sp>
      <p:pic>
        <p:nvPicPr>
          <p:cNvPr id="6148" name="Picture 4" descr="أخبار 24 | الصحة تطلق حملة للتوعية بأهمية حقيبة الإسعافات الأولية.. وهذه  محتوياتها">
            <a:extLst>
              <a:ext uri="{FF2B5EF4-FFF2-40B4-BE49-F238E27FC236}">
                <a16:creationId xmlns:a16="http://schemas.microsoft.com/office/drawing/2014/main" id="{12A2CCDC-9886-4D13-8C66-BBFFFA63D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776" y="201690"/>
            <a:ext cx="6747407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31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274892"/>
            <a:ext cx="13262440" cy="8468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2005C80A-1499-4B04-A5B4-D285A2E7FEE2}"/>
              </a:ext>
            </a:extLst>
          </p:cNvPr>
          <p:cNvGrpSpPr/>
          <p:nvPr/>
        </p:nvGrpSpPr>
        <p:grpSpPr>
          <a:xfrm>
            <a:off x="660113" y="132613"/>
            <a:ext cx="2072070" cy="1486867"/>
            <a:chOff x="5921444" y="297093"/>
            <a:chExt cx="2158300" cy="1006546"/>
          </a:xfrm>
        </p:grpSpPr>
        <p:pic>
          <p:nvPicPr>
            <p:cNvPr id="17" name="صورة 1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D072C323-7C3F-4466-B181-8A63E35B5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4" y="297093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6F803746-793C-4C33-9E11-738434F8D87C}"/>
                </a:ext>
              </a:extLst>
            </p:cNvPr>
            <p:cNvSpPr txBox="1"/>
            <p:nvPr/>
          </p:nvSpPr>
          <p:spPr>
            <a:xfrm>
              <a:off x="6157261" y="597477"/>
              <a:ext cx="1506230" cy="437539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 defTabSz="685800" rtl="0">
                <a:buClr>
                  <a:srgbClr val="000000"/>
                </a:buClr>
                <a:buFont typeface="Arial"/>
                <a:buNone/>
                <a:defRPr/>
              </a:pPr>
              <a:r>
                <a:rPr lang="ar-SA" b="1" kern="0" dirty="0">
                  <a:solidFill>
                    <a:srgbClr val="B4C8D1">
                      <a:lumMod val="75000"/>
                    </a:srgbClr>
                  </a:solidFill>
                  <a:latin typeface="Arial"/>
                  <a:sym typeface="Arial"/>
                </a:rPr>
                <a:t>استراتيجية التجارب العملية</a:t>
              </a:r>
            </a:p>
          </p:txBody>
        </p:sp>
      </p:grpSp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id="{06A3663C-186D-43A0-8FF6-6EF21CDAB67A}"/>
              </a:ext>
            </a:extLst>
          </p:cNvPr>
          <p:cNvSpPr/>
          <p:nvPr/>
        </p:nvSpPr>
        <p:spPr>
          <a:xfrm>
            <a:off x="10299331" y="1974172"/>
            <a:ext cx="1397852" cy="185707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rgbClr val="C00000"/>
                </a:solidFill>
              </a:rPr>
              <a:t>الأدوات</a:t>
            </a:r>
            <a:r>
              <a:rPr lang="ar-SA" sz="1800" b="1" dirty="0">
                <a:solidFill>
                  <a:srgbClr val="17315D"/>
                </a:solidFill>
              </a:rPr>
              <a:t> </a:t>
            </a:r>
          </a:p>
          <a:p>
            <a:pPr algn="ctr"/>
            <a:r>
              <a:rPr lang="ar-SA" sz="1800" b="1" dirty="0">
                <a:solidFill>
                  <a:srgbClr val="17315D"/>
                </a:solidFill>
              </a:rPr>
              <a:t>قطعة شاش</a:t>
            </a:r>
          </a:p>
          <a:p>
            <a:pPr algn="ctr"/>
            <a:r>
              <a:rPr lang="ar-SA" b="1" dirty="0">
                <a:solidFill>
                  <a:srgbClr val="17315D"/>
                </a:solidFill>
              </a:rPr>
              <a:t>محلول تضميد الجروح</a:t>
            </a:r>
          </a:p>
          <a:p>
            <a:pPr algn="ctr"/>
            <a:r>
              <a:rPr lang="ar-SA" sz="1800" b="1" dirty="0">
                <a:solidFill>
                  <a:srgbClr val="17315D"/>
                </a:solidFill>
              </a:rPr>
              <a:t>ماء </a:t>
            </a:r>
          </a:p>
          <a:p>
            <a:pPr algn="ctr"/>
            <a:r>
              <a:rPr lang="ar-SA" b="1" dirty="0">
                <a:solidFill>
                  <a:srgbClr val="17315D"/>
                </a:solidFill>
              </a:rPr>
              <a:t>قطارة </a:t>
            </a:r>
            <a:endParaRPr lang="ar-SA" sz="1800" b="1" dirty="0">
              <a:solidFill>
                <a:srgbClr val="17315D"/>
              </a:solidFill>
            </a:endParaRPr>
          </a:p>
        </p:txBody>
      </p:sp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770ADA0B-C4DE-4ED1-B8AD-5145A5C26D86}"/>
              </a:ext>
            </a:extLst>
          </p:cNvPr>
          <p:cNvSpPr/>
          <p:nvPr/>
        </p:nvSpPr>
        <p:spPr>
          <a:xfrm>
            <a:off x="7388717" y="1393262"/>
            <a:ext cx="2172484" cy="3569665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rgbClr val="C00000"/>
                </a:solidFill>
              </a:rPr>
              <a:t>الخطوات </a:t>
            </a:r>
            <a:endParaRPr lang="ar-SA" sz="1800" b="1" dirty="0">
              <a:solidFill>
                <a:srgbClr val="17315D"/>
              </a:solidFill>
            </a:endParaRPr>
          </a:p>
          <a:p>
            <a:pPr algn="ctr"/>
            <a:r>
              <a:rPr lang="ar-SA" sz="1800" b="1" dirty="0">
                <a:solidFill>
                  <a:srgbClr val="17315D"/>
                </a:solidFill>
              </a:rPr>
              <a:t>1- نضع قطعة الشاش على قطعة من ورق الالمونيوم</a:t>
            </a:r>
          </a:p>
          <a:p>
            <a:pPr algn="ctr"/>
            <a:r>
              <a:rPr lang="ar-SA" b="1" dirty="0">
                <a:solidFill>
                  <a:srgbClr val="17315D"/>
                </a:solidFill>
              </a:rPr>
              <a:t>2- نضع قطرات من المحلول على الشاش ونتركه ليجف</a:t>
            </a:r>
          </a:p>
          <a:p>
            <a:pPr algn="ctr"/>
            <a:r>
              <a:rPr lang="ar-SA" sz="1800" b="1" dirty="0">
                <a:solidFill>
                  <a:srgbClr val="17315D"/>
                </a:solidFill>
              </a:rPr>
              <a:t>2- نضع بالقطارة بضعة قطرات من الماء</a:t>
            </a:r>
          </a:p>
          <a:p>
            <a:pPr algn="ctr"/>
            <a:r>
              <a:rPr lang="ar-SA" b="1" dirty="0">
                <a:solidFill>
                  <a:srgbClr val="17315D"/>
                </a:solidFill>
              </a:rPr>
              <a:t>4- نضع قطرات ماء في أي مكان اخر من الشاش لا يحتوي المحلول</a:t>
            </a:r>
            <a:endParaRPr lang="ar-SA" sz="1800" b="1" dirty="0">
              <a:solidFill>
                <a:srgbClr val="17315D"/>
              </a:solidFill>
            </a:endParaRPr>
          </a:p>
        </p:txBody>
      </p: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57A3DFCF-174C-47C3-AFC4-473F6A9A72B4}"/>
              </a:ext>
            </a:extLst>
          </p:cNvPr>
          <p:cNvGrpSpPr/>
          <p:nvPr/>
        </p:nvGrpSpPr>
        <p:grpSpPr>
          <a:xfrm>
            <a:off x="9807910" y="0"/>
            <a:ext cx="2072070" cy="1486867"/>
            <a:chOff x="5921444" y="297093"/>
            <a:chExt cx="2158300" cy="1006546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5838BF03-F901-4463-89FE-6E19143A6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4" y="297093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31" name="مربع نص 30">
              <a:extLst>
                <a:ext uri="{FF2B5EF4-FFF2-40B4-BE49-F238E27FC236}">
                  <a16:creationId xmlns:a16="http://schemas.microsoft.com/office/drawing/2014/main" id="{94D2B695-4253-4741-97BF-A39FE20EA77F}"/>
                </a:ext>
              </a:extLst>
            </p:cNvPr>
            <p:cNvSpPr txBox="1"/>
            <p:nvPr/>
          </p:nvSpPr>
          <p:spPr>
            <a:xfrm>
              <a:off x="6157261" y="597477"/>
              <a:ext cx="1506230" cy="437539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 defTabSz="685800" rtl="0">
                <a:buClr>
                  <a:srgbClr val="000000"/>
                </a:buClr>
                <a:buFont typeface="Arial"/>
                <a:buNone/>
                <a:defRPr/>
              </a:pPr>
              <a:r>
                <a:rPr lang="ar-SA" b="1" kern="0" dirty="0">
                  <a:solidFill>
                    <a:srgbClr val="B4C8D1">
                      <a:lumMod val="75000"/>
                    </a:srgbClr>
                  </a:solidFill>
                  <a:latin typeface="Arial"/>
                  <a:sym typeface="Arial"/>
                </a:rPr>
                <a:t>الكتاب صفحة 134</a:t>
              </a:r>
            </a:p>
          </p:txBody>
        </p:sp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C5A3CE76-D1EA-4795-BC2C-C4BB4C4F5EB7}"/>
              </a:ext>
            </a:extLst>
          </p:cNvPr>
          <p:cNvSpPr txBox="1"/>
          <p:nvPr/>
        </p:nvSpPr>
        <p:spPr>
          <a:xfrm>
            <a:off x="3663111" y="426829"/>
            <a:ext cx="466564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solidFill>
                  <a:srgbClr val="C00000"/>
                </a:solidFill>
              </a:rPr>
              <a:t>نمذجة تكون قشرة الجرح </a:t>
            </a:r>
          </a:p>
        </p:txBody>
      </p:sp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51493697-AF29-47A9-A62A-AF7D0CDB6BC6}"/>
              </a:ext>
            </a:extLst>
          </p:cNvPr>
          <p:cNvSpPr/>
          <p:nvPr/>
        </p:nvSpPr>
        <p:spPr>
          <a:xfrm>
            <a:off x="4768142" y="1652330"/>
            <a:ext cx="1979595" cy="300740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C00000"/>
                </a:solidFill>
              </a:rPr>
              <a:t>الملاحظة </a:t>
            </a:r>
            <a:endParaRPr lang="ar-SA" sz="2000" b="1" dirty="0">
              <a:solidFill>
                <a:srgbClr val="17315D"/>
              </a:solidFill>
            </a:endParaRPr>
          </a:p>
          <a:p>
            <a:pPr algn="ctr"/>
            <a:r>
              <a:rPr lang="ar-SA" sz="2000" b="1" dirty="0">
                <a:solidFill>
                  <a:srgbClr val="17315D"/>
                </a:solidFill>
              </a:rPr>
              <a:t>نلاحظ ان الماء يتسرب من قطعة الشاش التي لا تحتوي المحلول بينما لا تتسرب من القطعة المعالجة بالمحلول</a:t>
            </a:r>
          </a:p>
        </p:txBody>
      </p:sp>
      <p:sp>
        <p:nvSpPr>
          <p:cNvPr id="33" name="مستطيل: زوايا مستديرة 32">
            <a:extLst>
              <a:ext uri="{FF2B5EF4-FFF2-40B4-BE49-F238E27FC236}">
                <a16:creationId xmlns:a16="http://schemas.microsoft.com/office/drawing/2014/main" id="{9DA1FCD4-B7D3-4719-B3F1-42CD3B31C174}"/>
              </a:ext>
            </a:extLst>
          </p:cNvPr>
          <p:cNvSpPr/>
          <p:nvPr/>
        </p:nvSpPr>
        <p:spPr>
          <a:xfrm>
            <a:off x="891699" y="1349358"/>
            <a:ext cx="3138313" cy="464911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rgbClr val="C00000"/>
                </a:solidFill>
              </a:rPr>
              <a:t>التحليل </a:t>
            </a:r>
          </a:p>
          <a:p>
            <a:pPr algn="ctr"/>
            <a:r>
              <a:rPr lang="ar-SA" sz="1800" b="1" dirty="0">
                <a:solidFill>
                  <a:srgbClr val="C00000"/>
                </a:solidFill>
              </a:rPr>
              <a:t>1- قارني ما حدث لقطرتي الماء في المنطقتين</a:t>
            </a:r>
          </a:p>
          <a:p>
            <a:pPr algn="ctr"/>
            <a:endParaRPr lang="ar-SA" sz="1800" b="1" dirty="0">
              <a:solidFill>
                <a:srgbClr val="C00000"/>
              </a:solidFill>
            </a:endParaRPr>
          </a:p>
          <a:p>
            <a:pPr algn="ctr"/>
            <a:r>
              <a:rPr lang="ar-SA" b="1" dirty="0">
                <a:solidFill>
                  <a:srgbClr val="17315D"/>
                </a:solidFill>
              </a:rPr>
              <a:t>الماء يتسرب من قطعة الشاش التي لا تحتوي المحلول بينما لا تتسرب من القطعة المعالجة بالمحلول</a:t>
            </a:r>
            <a:endParaRPr lang="ar-SA" sz="1800" b="1" dirty="0">
              <a:solidFill>
                <a:srgbClr val="C00000"/>
              </a:solidFill>
            </a:endParaRPr>
          </a:p>
          <a:p>
            <a:pPr algn="ctr"/>
            <a:endParaRPr lang="ar-SA" sz="1800" b="1" dirty="0">
              <a:solidFill>
                <a:srgbClr val="C00000"/>
              </a:solidFill>
            </a:endParaRPr>
          </a:p>
          <a:p>
            <a:pPr algn="ctr"/>
            <a:r>
              <a:rPr lang="ar-SA" sz="1800" b="1" dirty="0">
                <a:solidFill>
                  <a:srgbClr val="C00000"/>
                </a:solidFill>
              </a:rPr>
              <a:t>2- صف كيف تشبه قطعة الشاش التي وضع عليها المحلول قشرة الجرح؟</a:t>
            </a:r>
          </a:p>
          <a:p>
            <a:pPr algn="ctr"/>
            <a:endParaRPr lang="ar-SA" sz="1800" b="1" dirty="0">
              <a:solidFill>
                <a:srgbClr val="C00000"/>
              </a:solidFill>
            </a:endParaRPr>
          </a:p>
          <a:p>
            <a:pPr algn="ctr"/>
            <a:r>
              <a:rPr lang="ar-SA" b="1" dirty="0">
                <a:solidFill>
                  <a:schemeClr val="accent1">
                    <a:lumMod val="50000"/>
                  </a:schemeClr>
                </a:solidFill>
              </a:rPr>
              <a:t>تشـبه المنطقـة المعالجة القشـرة؛</a:t>
            </a:r>
          </a:p>
          <a:p>
            <a:pPr algn="ctr"/>
            <a:r>
              <a:rPr lang="ar-SA" b="1" dirty="0" err="1">
                <a:solidFill>
                  <a:schemeClr val="accent1">
                    <a:lumMod val="50000"/>
                  </a:schemeClr>
                </a:solidFill>
              </a:rPr>
              <a:t>لانها</a:t>
            </a:r>
            <a:r>
              <a:rPr lang="ar-SA" b="1" dirty="0">
                <a:solidFill>
                  <a:schemeClr val="accent1">
                    <a:lumMod val="50000"/>
                  </a:schemeClr>
                </a:solidFill>
              </a:rPr>
              <a:t> تشـكل غطـاء يمنع تسـرب</a:t>
            </a:r>
          </a:p>
          <a:p>
            <a:pPr algn="ctr"/>
            <a:r>
              <a:rPr lang="ar-SA" b="1" dirty="0">
                <a:solidFill>
                  <a:schemeClr val="accent1">
                    <a:lumMod val="50000"/>
                  </a:schemeClr>
                </a:solidFill>
              </a:rPr>
              <a:t>السـوائل، فتحمـي المنطقـة التـي</a:t>
            </a:r>
          </a:p>
          <a:p>
            <a:pPr algn="ctr"/>
            <a:r>
              <a:rPr lang="ar-SA" b="1" dirty="0">
                <a:solidFill>
                  <a:schemeClr val="accent1">
                    <a:lumMod val="50000"/>
                  </a:schemeClr>
                </a:solidFill>
              </a:rPr>
              <a:t>تحتها.</a:t>
            </a:r>
            <a:endParaRPr lang="ar-SA" sz="18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ar-SA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30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2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1A7DCDE2-1293-486E-9900-B6ED165FD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3768" y="-130769"/>
            <a:ext cx="13191709" cy="855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CC7D35C-DBEA-42FF-84EF-B94F9BE78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1574939"/>
            <a:ext cx="11023600" cy="357286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صورة الشريحة 4">
                <a:extLst>
                  <a:ext uri="{FF2B5EF4-FFF2-40B4-BE49-F238E27FC236}">
                    <a16:creationId xmlns:a16="http://schemas.microsoft.com/office/drawing/2014/main" id="{4FAFE7A9-5970-479E-85B1-28E65866276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1099979">
              <a:off x="1920641" y="2805663"/>
              <a:ext cx="2488391" cy="1399720"/>
            </p:xfrm>
            <a:graphic>
              <a:graphicData uri="http://schemas.microsoft.com/office/powerpoint/2016/slidezoom">
                <pslz:sldZm>
                  <pslz:sldZmObj sldId="380" cId="3659369983">
                    <pslz:zmPr id="{BE126514-8F8D-4317-B61B-C21A3AFA8464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1099979">
                          <a:off x="0" y="0"/>
                          <a:ext cx="2488391" cy="1399720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صورة الشريحة 4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4FAFE7A9-5970-479E-85B1-28E65866276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1099979">
                <a:off x="1920641" y="2805663"/>
                <a:ext cx="2488391" cy="139972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صورة الشريحة 5">
                <a:extLst>
                  <a:ext uri="{FF2B5EF4-FFF2-40B4-BE49-F238E27FC236}">
                    <a16:creationId xmlns:a16="http://schemas.microsoft.com/office/drawing/2014/main" id="{F59496C6-C442-4D0D-9CAA-77AD578222B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0934507">
              <a:off x="4590268" y="2342280"/>
              <a:ext cx="2076093" cy="1167803"/>
            </p:xfrm>
            <a:graphic>
              <a:graphicData uri="http://schemas.microsoft.com/office/powerpoint/2016/slidezoom">
                <pslz:sldZm>
                  <pslz:sldZmObj sldId="381" cId="1188887536">
                    <pslz:zmPr id="{90451DCB-F34D-4B9C-BA80-7F7256B55A23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0934507">
                          <a:off x="0" y="0"/>
                          <a:ext cx="2076093" cy="1167803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صورة الشريحة 5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F59496C6-C442-4D0D-9CAA-77AD578222B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0934507">
                <a:off x="4590268" y="2342280"/>
                <a:ext cx="2076093" cy="116780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صورة الشريحة 6">
                <a:extLst>
                  <a:ext uri="{FF2B5EF4-FFF2-40B4-BE49-F238E27FC236}">
                    <a16:creationId xmlns:a16="http://schemas.microsoft.com/office/drawing/2014/main" id="{96AF000D-8220-426B-A7F8-6052B603CE7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198186" y="2312232"/>
              <a:ext cx="1985365" cy="1116768"/>
            </p:xfrm>
            <a:graphic>
              <a:graphicData uri="http://schemas.microsoft.com/office/powerpoint/2016/slidezoom">
                <pslz:sldZm>
                  <pslz:sldZmObj sldId="382" cId="3248047563">
                    <pslz:zmPr id="{478EDCC5-E7EE-4620-8154-E6F30FD5A874}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85365" cy="1116768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صورة الشريحة 6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96AF000D-8220-426B-A7F8-6052B603CE7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198186" y="2312232"/>
                <a:ext cx="1985365" cy="111676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7CBAB222-0949-46D9-8194-27607F85F858}"/>
              </a:ext>
            </a:extLst>
          </p:cNvPr>
          <p:cNvGrpSpPr/>
          <p:nvPr/>
        </p:nvGrpSpPr>
        <p:grpSpPr>
          <a:xfrm>
            <a:off x="130426" y="90739"/>
            <a:ext cx="3175536" cy="1342061"/>
            <a:chOff x="5810365" y="312421"/>
            <a:chExt cx="2381652" cy="1006546"/>
          </a:xfrm>
        </p:grpSpPr>
        <p:pic>
          <p:nvPicPr>
            <p:cNvPr id="11" name="صورة 10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D8FB9157-EB4E-4736-A6C9-EF349AF38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2C6A4341-70A1-43C1-B98A-5C259BE31DE8}"/>
                </a:ext>
              </a:extLst>
            </p:cNvPr>
            <p:cNvSpPr txBox="1"/>
            <p:nvPr/>
          </p:nvSpPr>
          <p:spPr>
            <a:xfrm>
              <a:off x="5810365" y="631028"/>
              <a:ext cx="2381652" cy="346249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 defTabSz="1219140" rtl="0">
                <a:buClr>
                  <a:srgbClr val="000000"/>
                </a:buClr>
              </a:pPr>
              <a:r>
                <a:rPr lang="ar-SA" sz="2400" kern="0" dirty="0">
                  <a:solidFill>
                    <a:srgbClr val="B4C8D1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استراتيجية شريط الذكريات </a:t>
              </a: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D7009DC4-5559-424D-8982-66782C473958}"/>
              </a:ext>
            </a:extLst>
          </p:cNvPr>
          <p:cNvGrpSpPr/>
          <p:nvPr/>
        </p:nvGrpSpPr>
        <p:grpSpPr>
          <a:xfrm>
            <a:off x="9449023" y="165863"/>
            <a:ext cx="2158777" cy="1191812"/>
            <a:chOff x="5957001" y="312421"/>
            <a:chExt cx="2158300" cy="1006546"/>
          </a:xfrm>
        </p:grpSpPr>
        <p:pic>
          <p:nvPicPr>
            <p:cNvPr id="15" name="صورة 1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1987D8AC-BEAA-4594-970D-F99844F2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1BB25E74-B86C-4ACA-89C9-5898736B6CD2}"/>
                </a:ext>
              </a:extLst>
            </p:cNvPr>
            <p:cNvSpPr txBox="1"/>
            <p:nvPr/>
          </p:nvSpPr>
          <p:spPr>
            <a:xfrm>
              <a:off x="6279343" y="614349"/>
              <a:ext cx="1557123" cy="26889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B4C8D1">
                      <a:lumMod val="75000"/>
                    </a:srgbClr>
                  </a:solidFill>
                  <a:effectLst/>
                  <a:uLnTx/>
                  <a:uFillTx/>
                  <a:sym typeface="Arial"/>
                </a:rPr>
                <a:t>تغذية راجعة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079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186757"/>
            <a:ext cx="13262440" cy="8468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78978BC7-B228-4F12-8EF0-C1F2FB27C2A9}"/>
              </a:ext>
            </a:extLst>
          </p:cNvPr>
          <p:cNvSpPr txBox="1"/>
          <p:nvPr/>
        </p:nvSpPr>
        <p:spPr>
          <a:xfrm>
            <a:off x="5030034" y="673454"/>
            <a:ext cx="2664777" cy="51047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EDBBC7">
                  <a:lumMod val="50000"/>
                </a:srgbClr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1D0B425C-6B6F-4BB0-B204-9835BCB4F023}"/>
              </a:ext>
            </a:extLst>
          </p:cNvPr>
          <p:cNvGrpSpPr/>
          <p:nvPr/>
        </p:nvGrpSpPr>
        <p:grpSpPr>
          <a:xfrm>
            <a:off x="1705778" y="589909"/>
            <a:ext cx="8582140" cy="4808356"/>
            <a:chOff x="1804930" y="248386"/>
            <a:chExt cx="8582140" cy="4667432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AD781A0A-9D16-4630-9866-CEF1DC834B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974" t="31234" r="17876" b="5774"/>
            <a:stretch/>
          </p:blipFill>
          <p:spPr>
            <a:xfrm>
              <a:off x="1804930" y="248386"/>
              <a:ext cx="8582140" cy="4667432"/>
            </a:xfrm>
            <a:prstGeom prst="rect">
              <a:avLst/>
            </a:prstGeom>
          </p:spPr>
        </p:pic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9EEAD5D9-97DF-4864-A624-6D2528B13C16}"/>
                </a:ext>
              </a:extLst>
            </p:cNvPr>
            <p:cNvSpPr/>
            <p:nvPr/>
          </p:nvSpPr>
          <p:spPr>
            <a:xfrm>
              <a:off x="7832993" y="2886419"/>
              <a:ext cx="892366" cy="88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8" name="مستطيل 17">
              <a:extLst>
                <a:ext uri="{FF2B5EF4-FFF2-40B4-BE49-F238E27FC236}">
                  <a16:creationId xmlns:a16="http://schemas.microsoft.com/office/drawing/2014/main" id="{44AE81A6-427F-45E1-9DA0-69E067E0C794}"/>
                </a:ext>
              </a:extLst>
            </p:cNvPr>
            <p:cNvSpPr/>
            <p:nvPr/>
          </p:nvSpPr>
          <p:spPr>
            <a:xfrm>
              <a:off x="4192752" y="2886419"/>
              <a:ext cx="892366" cy="88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173213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274892"/>
            <a:ext cx="13262440" cy="8468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F2DA49C5-58E1-48BF-A4B2-BE173681E3F5}"/>
              </a:ext>
            </a:extLst>
          </p:cNvPr>
          <p:cNvGrpSpPr/>
          <p:nvPr/>
        </p:nvGrpSpPr>
        <p:grpSpPr>
          <a:xfrm>
            <a:off x="9294312" y="0"/>
            <a:ext cx="2575985" cy="1490597"/>
            <a:chOff x="5921443" y="194050"/>
            <a:chExt cx="2158300" cy="1006546"/>
          </a:xfrm>
        </p:grpSpPr>
        <p:pic>
          <p:nvPicPr>
            <p:cNvPr id="14" name="صورة 13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0431307B-CEE8-4ECF-97F7-683FE88D8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rgbClr val="A67C69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3" y="194050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5C843824-0641-49E0-8618-416B4A0F235D}"/>
                </a:ext>
              </a:extLst>
            </p:cNvPr>
            <p:cNvSpPr txBox="1"/>
            <p:nvPr/>
          </p:nvSpPr>
          <p:spPr>
            <a:xfrm>
              <a:off x="6247479" y="555640"/>
              <a:ext cx="1506230" cy="270180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 defTabSz="685800">
                <a:defRPr/>
              </a:pPr>
              <a:r>
                <a:rPr lang="ar-SA" sz="2000" b="1" dirty="0">
                  <a:solidFill>
                    <a:srgbClr val="B4C8D1">
                      <a:lumMod val="75000"/>
                    </a:srgbClr>
                  </a:solidFill>
                </a:rPr>
                <a:t>تقويم ختامي</a:t>
              </a: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صورة الشريحة 8">
                <a:extLst>
                  <a:ext uri="{FF2B5EF4-FFF2-40B4-BE49-F238E27FC236}">
                    <a16:creationId xmlns:a16="http://schemas.microsoft.com/office/drawing/2014/main" id="{7E4CCC23-B194-4099-A847-B3916BE9B51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00950248"/>
                  </p:ext>
                </p:extLst>
              </p:nvPr>
            </p:nvGraphicFramePr>
            <p:xfrm>
              <a:off x="5136703" y="1782756"/>
              <a:ext cx="2049453" cy="3324233"/>
            </p:xfrm>
            <a:graphic>
              <a:graphicData uri="http://schemas.microsoft.com/office/powerpoint/2016/slidezoom">
                <pslz:sldZm>
                  <pslz:sldZmObj sldId="343" cId="2066183836">
                    <pslz:zmPr id="{5C05DA4E-2E7F-48DC-A815-D42A24D59BF3}" imageType="cover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49453" cy="3324233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صورة الشريحة 8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7E4CCC23-B194-4099-A847-B3916BE9B51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36703" y="1782756"/>
                <a:ext cx="2049453" cy="33242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" name="صورة الشريحة 11">
                <a:extLst>
                  <a:ext uri="{FF2B5EF4-FFF2-40B4-BE49-F238E27FC236}">
                    <a16:creationId xmlns:a16="http://schemas.microsoft.com/office/drawing/2014/main" id="{7B2EBE0E-61F6-4ECE-9BD6-8FDD1E17B0F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28416077"/>
                  </p:ext>
                </p:extLst>
              </p:nvPr>
            </p:nvGraphicFramePr>
            <p:xfrm>
              <a:off x="9294312" y="1782756"/>
              <a:ext cx="1976572" cy="3324233"/>
            </p:xfrm>
            <a:graphic>
              <a:graphicData uri="http://schemas.microsoft.com/office/powerpoint/2016/slidezoom">
                <pslz:sldZm>
                  <pslz:sldZmObj sldId="342" cId="3573187180">
                    <pslz:zmPr id="{1BBD32DE-1D9A-415B-88A5-39BF39AF4905}" imageType="cover">
                      <p166:blipFill xmlns:p166="http://schemas.microsoft.com/office/powerpoint/2016/6/main"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6572" cy="3324233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" name="صورة الشريحة 11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7B2EBE0E-61F6-4ECE-9BD6-8FDD1E17B0F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94312" y="1782756"/>
                <a:ext cx="1976572" cy="33242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0" name="صورة الشريحة 19">
                <a:extLst>
                  <a:ext uri="{FF2B5EF4-FFF2-40B4-BE49-F238E27FC236}">
                    <a16:creationId xmlns:a16="http://schemas.microsoft.com/office/drawing/2014/main" id="{7EE3398E-F19E-4146-A4A6-57CA004A030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49851081"/>
                  </p:ext>
                </p:extLst>
              </p:nvPr>
            </p:nvGraphicFramePr>
            <p:xfrm>
              <a:off x="1231587" y="1782756"/>
              <a:ext cx="2132889" cy="3324232"/>
            </p:xfrm>
            <a:graphic>
              <a:graphicData uri="http://schemas.microsoft.com/office/powerpoint/2016/slidezoom">
                <pslz:sldZm>
                  <pslz:sldZmObj sldId="259" cId="2572321239">
                    <pslz:zmPr id="{6FC2A4E2-A74B-4054-A202-D31522390F91}" imageType="cover">
                      <p166:blipFill xmlns:p166="http://schemas.microsoft.com/office/powerpoint/2016/6/main"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32889" cy="3324232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0" name="صورة الشريحة 1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7EE3398E-F19E-4146-A4A6-57CA004A030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1587" y="1782756"/>
                <a:ext cx="2132889" cy="332423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217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186757"/>
            <a:ext cx="13262440" cy="8468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78978BC7-B228-4F12-8EF0-C1F2FB27C2A9}"/>
              </a:ext>
            </a:extLst>
          </p:cNvPr>
          <p:cNvSpPr txBox="1"/>
          <p:nvPr/>
        </p:nvSpPr>
        <p:spPr>
          <a:xfrm>
            <a:off x="5030034" y="673454"/>
            <a:ext cx="2664777" cy="51047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EDBBC7">
                  <a:lumMod val="50000"/>
                </a:srgbClr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9DCC4916-21E5-4821-8EDF-6CDFB7C38DFC}"/>
              </a:ext>
            </a:extLst>
          </p:cNvPr>
          <p:cNvGrpSpPr/>
          <p:nvPr/>
        </p:nvGrpSpPr>
        <p:grpSpPr>
          <a:xfrm>
            <a:off x="9807910" y="0"/>
            <a:ext cx="2072070" cy="1486867"/>
            <a:chOff x="5921444" y="297093"/>
            <a:chExt cx="2158300" cy="1006546"/>
          </a:xfrm>
        </p:grpSpPr>
        <p:pic>
          <p:nvPicPr>
            <p:cNvPr id="9" name="صورة 8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81A503DA-BAE0-43F6-9427-7904357F8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4" y="297093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4AC3E224-11AF-47C4-8E39-9CDB0FD63360}"/>
                </a:ext>
              </a:extLst>
            </p:cNvPr>
            <p:cNvSpPr txBox="1"/>
            <p:nvPr/>
          </p:nvSpPr>
          <p:spPr>
            <a:xfrm>
              <a:off x="6157261" y="597477"/>
              <a:ext cx="1506230" cy="395868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 defTabSz="685800" rtl="0">
                <a:buClr>
                  <a:srgbClr val="000000"/>
                </a:buClr>
                <a:buFont typeface="Arial"/>
                <a:buNone/>
                <a:defRPr/>
              </a:pPr>
              <a:r>
                <a:rPr lang="ar-SA" sz="3200" b="1" kern="0" dirty="0">
                  <a:solidFill>
                    <a:srgbClr val="B4C8D1">
                      <a:lumMod val="75000"/>
                    </a:srgbClr>
                  </a:solidFill>
                  <a:latin typeface="Arial"/>
                  <a:sym typeface="Arial"/>
                </a:rPr>
                <a:t>الخلاصة </a:t>
              </a: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63231D55-4ADE-44CE-8A18-B9CA7CAFA3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36" t="40162" r="18674" b="11806"/>
          <a:stretch/>
        </p:blipFill>
        <p:spPr>
          <a:xfrm>
            <a:off x="1158526" y="1183924"/>
            <a:ext cx="9654171" cy="402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1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339B702D-93D9-4741-8749-602312CD99E3}"/>
              </a:ext>
            </a:extLst>
          </p:cNvPr>
          <p:cNvGrpSpPr/>
          <p:nvPr/>
        </p:nvGrpSpPr>
        <p:grpSpPr>
          <a:xfrm>
            <a:off x="377952" y="630936"/>
            <a:ext cx="3169920" cy="6035040"/>
            <a:chOff x="1036320" y="411480"/>
            <a:chExt cx="3169920" cy="6035040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C25FD1A0-497E-754D-AE9E-7FEBE86F710F}"/>
                </a:ext>
              </a:extLst>
            </p:cNvPr>
            <p:cNvSpPr/>
            <p:nvPr/>
          </p:nvSpPr>
          <p:spPr>
            <a:xfrm>
              <a:off x="1036320" y="411480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400"/>
            </a:p>
          </p:txBody>
        </p:sp>
        <p:sp>
          <p:nvSpPr>
            <p:cNvPr id="4" name="مستطيل مستدير الزوايا 3">
              <a:extLst>
                <a:ext uri="{FF2B5EF4-FFF2-40B4-BE49-F238E27FC236}">
                  <a16:creationId xmlns:a16="http://schemas.microsoft.com/office/drawing/2014/main" id="{A0E16C56-3563-7143-AEE8-2BD79A74107C}"/>
                </a:ext>
              </a:extLst>
            </p:cNvPr>
            <p:cNvSpPr/>
            <p:nvPr/>
          </p:nvSpPr>
          <p:spPr>
            <a:xfrm>
              <a:off x="1267968" y="929640"/>
              <a:ext cx="2706624" cy="499872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400"/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B471A3C6-0121-A944-A940-EF4D0C41E2E0}"/>
                </a:ext>
              </a:extLst>
            </p:cNvPr>
            <p:cNvSpPr/>
            <p:nvPr/>
          </p:nvSpPr>
          <p:spPr>
            <a:xfrm rot="2986448">
              <a:off x="1542288" y="1969600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algn="ctr"/>
              <a:endParaRPr lang="ar-KW" sz="6600" b="1" dirty="0">
                <a:solidFill>
                  <a:schemeClr val="accent6"/>
                </a:solidFill>
              </a:endParaRPr>
            </a:p>
          </p:txBody>
        </p:sp>
        <p:sp>
          <p:nvSpPr>
            <p:cNvPr id="6" name="مربع نص 5">
              <a:hlinkClick r:id="rId2" action="ppaction://hlinksldjump"/>
              <a:extLst>
                <a:ext uri="{FF2B5EF4-FFF2-40B4-BE49-F238E27FC236}">
                  <a16:creationId xmlns:a16="http://schemas.microsoft.com/office/drawing/2014/main" id="{728C3D4A-0382-E74F-A9E6-0DCF6F85F990}"/>
                </a:ext>
              </a:extLst>
            </p:cNvPr>
            <p:cNvSpPr txBox="1"/>
            <p:nvPr/>
          </p:nvSpPr>
          <p:spPr>
            <a:xfrm>
              <a:off x="1895095" y="2759012"/>
              <a:ext cx="1471613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8000" b="1" dirty="0"/>
                <a:t>٢</a:t>
              </a:r>
            </a:p>
          </p:txBody>
        </p:sp>
      </p:grp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3714E215-DA5F-5041-9031-2BC3B9E0E9F5}"/>
              </a:ext>
            </a:extLst>
          </p:cNvPr>
          <p:cNvSpPr/>
          <p:nvPr/>
        </p:nvSpPr>
        <p:spPr>
          <a:xfrm>
            <a:off x="5023104" y="633984"/>
            <a:ext cx="6035040" cy="27950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ما وظيفة خلايا الدم الحمراء</a:t>
            </a:r>
            <a:r>
              <a:rPr lang="ar-KW" sz="4400" dirty="0">
                <a:solidFill>
                  <a:schemeClr val="tx1"/>
                </a:solidFill>
              </a:rPr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2066183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CFCCBDC9-B507-E840-9D85-948488A16CA3}"/>
              </a:ext>
            </a:extLst>
          </p:cNvPr>
          <p:cNvGrpSpPr/>
          <p:nvPr/>
        </p:nvGrpSpPr>
        <p:grpSpPr>
          <a:xfrm>
            <a:off x="1072896" y="280416"/>
            <a:ext cx="3169920" cy="6035040"/>
            <a:chOff x="8570976" y="524256"/>
            <a:chExt cx="3169920" cy="6035040"/>
          </a:xfrm>
        </p:grpSpPr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36EA2E95-793A-3949-BBDF-E9D5071034CA}"/>
                </a:ext>
              </a:extLst>
            </p:cNvPr>
            <p:cNvSpPr/>
            <p:nvPr/>
          </p:nvSpPr>
          <p:spPr>
            <a:xfrm>
              <a:off x="8570976" y="524256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400"/>
            </a:p>
          </p:txBody>
        </p:sp>
        <p:sp>
          <p:nvSpPr>
            <p:cNvPr id="6" name="مستطيل مستدير الزوايا 5">
              <a:extLst>
                <a:ext uri="{FF2B5EF4-FFF2-40B4-BE49-F238E27FC236}">
                  <a16:creationId xmlns:a16="http://schemas.microsoft.com/office/drawing/2014/main" id="{6500A0B8-A831-7942-9073-92D02297E105}"/>
                </a:ext>
              </a:extLst>
            </p:cNvPr>
            <p:cNvSpPr/>
            <p:nvPr/>
          </p:nvSpPr>
          <p:spPr>
            <a:xfrm>
              <a:off x="8814816" y="999744"/>
              <a:ext cx="2706624" cy="499872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400" dirty="0"/>
            </a:p>
          </p:txBody>
        </p:sp>
        <p:sp>
          <p:nvSpPr>
            <p:cNvPr id="7" name="شكل بيضاوي 6">
              <a:extLst>
                <a:ext uri="{FF2B5EF4-FFF2-40B4-BE49-F238E27FC236}">
                  <a16:creationId xmlns:a16="http://schemas.microsoft.com/office/drawing/2014/main" id="{22AB7C8E-1E4B-8344-8326-82BAA66236D2}"/>
                </a:ext>
              </a:extLst>
            </p:cNvPr>
            <p:cNvSpPr/>
            <p:nvPr/>
          </p:nvSpPr>
          <p:spPr>
            <a:xfrm rot="2986448">
              <a:off x="9076944" y="2082376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algn="ctr"/>
              <a:endParaRPr lang="ar-KW" sz="6600" b="1" dirty="0">
                <a:solidFill>
                  <a:schemeClr val="accent6"/>
                </a:solidFill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072D95B3-BE0B-6D47-BB1E-DE2994ECF568}"/>
                </a:ext>
              </a:extLst>
            </p:cNvPr>
            <p:cNvSpPr txBox="1"/>
            <p:nvPr/>
          </p:nvSpPr>
          <p:spPr>
            <a:xfrm>
              <a:off x="9429751" y="2871788"/>
              <a:ext cx="1471613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8000" b="1" dirty="0"/>
                <a:t>١</a:t>
              </a:r>
            </a:p>
          </p:txBody>
        </p:sp>
      </p:grp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C4FF655E-8157-D045-AE8A-B1D1422E6E12}"/>
              </a:ext>
            </a:extLst>
          </p:cNvPr>
          <p:cNvSpPr/>
          <p:nvPr/>
        </p:nvSpPr>
        <p:spPr>
          <a:xfrm>
            <a:off x="5023104" y="633984"/>
            <a:ext cx="6285216" cy="2795016"/>
          </a:xfrm>
          <a:prstGeom prst="roundRect">
            <a:avLst/>
          </a:prstGeom>
          <a:solidFill>
            <a:srgbClr val="E2C8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ما الجزء من الدم المسؤول عن تخثر الدم</a:t>
            </a:r>
            <a:endParaRPr lang="ar-KW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87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DA4A7C94-187E-254D-A3FB-54CFC5859816}"/>
              </a:ext>
            </a:extLst>
          </p:cNvPr>
          <p:cNvGrpSpPr/>
          <p:nvPr/>
        </p:nvGrpSpPr>
        <p:grpSpPr>
          <a:xfrm>
            <a:off x="604979" y="615696"/>
            <a:ext cx="3169920" cy="6035040"/>
            <a:chOff x="604979" y="615696"/>
            <a:chExt cx="3169920" cy="6035040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B8CA6BF9-797C-7046-9FF6-3B9D39886D6C}"/>
                </a:ext>
              </a:extLst>
            </p:cNvPr>
            <p:cNvSpPr/>
            <p:nvPr/>
          </p:nvSpPr>
          <p:spPr>
            <a:xfrm>
              <a:off x="604979" y="615696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400" dirty="0">
                <a:solidFill>
                  <a:srgbClr val="FFFF00"/>
                </a:solidFill>
              </a:endParaRPr>
            </a:p>
          </p:txBody>
        </p:sp>
        <p:sp>
          <p:nvSpPr>
            <p:cNvPr id="4" name="مستطيل مستدير الزوايا 3">
              <a:extLst>
                <a:ext uri="{FF2B5EF4-FFF2-40B4-BE49-F238E27FC236}">
                  <a16:creationId xmlns:a16="http://schemas.microsoft.com/office/drawing/2014/main" id="{72536517-8101-D542-80DB-E8DC2275E445}"/>
                </a:ext>
              </a:extLst>
            </p:cNvPr>
            <p:cNvSpPr/>
            <p:nvPr/>
          </p:nvSpPr>
          <p:spPr>
            <a:xfrm>
              <a:off x="846247" y="1243584"/>
              <a:ext cx="2706624" cy="499872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400" dirty="0">
                <a:solidFill>
                  <a:srgbClr val="FFFF00"/>
                </a:solidFill>
              </a:endParaRPr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605E3F3B-F4EE-EA4D-A648-DAAA13094B1B}"/>
                </a:ext>
              </a:extLst>
            </p:cNvPr>
            <p:cNvSpPr/>
            <p:nvPr/>
          </p:nvSpPr>
          <p:spPr>
            <a:xfrm rot="2986448">
              <a:off x="1110947" y="2216488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algn="ctr"/>
              <a:endParaRPr lang="ar-KW" sz="6600" b="1" dirty="0">
                <a:solidFill>
                  <a:srgbClr val="FFFF00"/>
                </a:solidFill>
              </a:endParaRPr>
            </a:p>
          </p:txBody>
        </p:sp>
        <p:sp>
          <p:nvSpPr>
            <p:cNvPr id="6" name="مربع نص 5">
              <a:hlinkClick r:id="rId2" action="ppaction://hlinksldjump"/>
              <a:extLst>
                <a:ext uri="{FF2B5EF4-FFF2-40B4-BE49-F238E27FC236}">
                  <a16:creationId xmlns:a16="http://schemas.microsoft.com/office/drawing/2014/main" id="{E5EC724F-0ECB-5547-BBD2-871F897473EB}"/>
                </a:ext>
              </a:extLst>
            </p:cNvPr>
            <p:cNvSpPr txBox="1"/>
            <p:nvPr/>
          </p:nvSpPr>
          <p:spPr>
            <a:xfrm>
              <a:off x="1463754" y="3005900"/>
              <a:ext cx="1471613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8000" b="1" dirty="0"/>
                <a:t>٣</a:t>
              </a:r>
            </a:p>
          </p:txBody>
        </p:sp>
      </p:grp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DA905C63-A567-AB45-BAAD-C8AE7DF1156D}"/>
              </a:ext>
            </a:extLst>
          </p:cNvPr>
          <p:cNvSpPr/>
          <p:nvPr/>
        </p:nvSpPr>
        <p:spPr>
          <a:xfrm>
            <a:off x="5023104" y="633984"/>
            <a:ext cx="6035040" cy="27950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ما وظيفة كريات الدم البيضاء </a:t>
            </a:r>
            <a:r>
              <a:rPr lang="ar-KW" sz="4400" dirty="0">
                <a:solidFill>
                  <a:schemeClr val="tx1"/>
                </a:solidFill>
              </a:rPr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25723212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2265680" y="-304800"/>
            <a:ext cx="7020560" cy="658368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1219170" rtl="0">
                  <a:buClr>
                    <a:srgbClr val="000000"/>
                  </a:buClr>
                  <a:defRPr/>
                </a:pPr>
                <a:endParaRPr lang="ar-SA" sz="1867" kern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280993">
              <a:off x="3185160" y="2858897"/>
              <a:ext cx="2293620" cy="48474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defTabSz="1219170" rtl="0">
                <a:buClr>
                  <a:srgbClr val="000000"/>
                </a:buClr>
                <a:defRPr/>
              </a:pPr>
              <a:r>
                <a:rPr lang="ar-SA" sz="3600" kern="0" dirty="0">
                  <a:solidFill>
                    <a:srgbClr val="B4C8D1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عددي وظائف الدم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9369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2265680" y="-304800"/>
            <a:ext cx="7020560" cy="658368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1219170" rtl="0">
                  <a:buClr>
                    <a:srgbClr val="000000"/>
                  </a:buClr>
                  <a:defRPr/>
                </a:pPr>
                <a:endParaRPr lang="ar-SA" sz="1867" kern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382706">
              <a:off x="2894099" y="2863502"/>
              <a:ext cx="2991119" cy="43858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defTabSz="1219170" rtl="0">
                <a:buClr>
                  <a:srgbClr val="000000"/>
                </a:buClr>
                <a:defRPr/>
              </a:pPr>
              <a:r>
                <a:rPr lang="ar-SA" sz="3200" kern="0" dirty="0">
                  <a:solidFill>
                    <a:srgbClr val="B4C8D1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مم يتكون الدم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8887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2265680" y="-304800"/>
            <a:ext cx="7020560" cy="658368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1219170" rtl="0">
                  <a:buClr>
                    <a:srgbClr val="000000"/>
                  </a:buClr>
                  <a:defRPr/>
                </a:pPr>
                <a:endParaRPr lang="ar-SA" sz="1867" kern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280993">
              <a:off x="2653432" y="2634713"/>
              <a:ext cx="3357075" cy="8079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defTabSz="1219170" rtl="0">
                <a:buClr>
                  <a:srgbClr val="000000"/>
                </a:buClr>
                <a:defRPr/>
              </a:pPr>
              <a:r>
                <a:rPr lang="ar-SA" sz="3200" dirty="0">
                  <a:solidFill>
                    <a:srgbClr val="B4C8D1">
                      <a:lumMod val="75000"/>
                    </a:srgbClr>
                  </a:solidFill>
                </a:rPr>
                <a:t>ما المكون الذي يشكل النسبة الأكبر في الدم </a:t>
              </a:r>
              <a:endParaRPr lang="ar-SA" sz="3200" kern="0" dirty="0">
                <a:solidFill>
                  <a:srgbClr val="B4C8D1">
                    <a:lumMod val="75000"/>
                  </a:srgbClr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8047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274892"/>
            <a:ext cx="13262440" cy="8468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F2DA49C5-58E1-48BF-A4B2-BE173681E3F5}"/>
              </a:ext>
            </a:extLst>
          </p:cNvPr>
          <p:cNvGrpSpPr/>
          <p:nvPr/>
        </p:nvGrpSpPr>
        <p:grpSpPr>
          <a:xfrm>
            <a:off x="9294312" y="0"/>
            <a:ext cx="2575985" cy="1490597"/>
            <a:chOff x="5921443" y="194050"/>
            <a:chExt cx="2158300" cy="1006546"/>
          </a:xfrm>
        </p:grpSpPr>
        <p:pic>
          <p:nvPicPr>
            <p:cNvPr id="14" name="صورة 13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0431307B-CEE8-4ECF-97F7-683FE88D8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rgbClr val="A67C69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3" y="194050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5C843824-0641-49E0-8618-416B4A0F235D}"/>
                </a:ext>
              </a:extLst>
            </p:cNvPr>
            <p:cNvSpPr txBox="1"/>
            <p:nvPr/>
          </p:nvSpPr>
          <p:spPr>
            <a:xfrm>
              <a:off x="6247479" y="451725"/>
              <a:ext cx="1506230" cy="478010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 defTabSz="685800">
                <a:defRPr/>
              </a:pPr>
              <a:r>
                <a:rPr lang="ar-SA" sz="2000" b="1" dirty="0">
                  <a:solidFill>
                    <a:srgbClr val="B4C8D1">
                      <a:lumMod val="75000"/>
                    </a:srgbClr>
                  </a:solidFill>
                </a:rPr>
                <a:t>تعلمنا في الدرس السابق </a:t>
              </a:r>
            </a:p>
          </p:txBody>
        </p:sp>
      </p:grpSp>
      <p:sp>
        <p:nvSpPr>
          <p:cNvPr id="10" name="مستطيل مستدير الزوايا 4">
            <a:extLst>
              <a:ext uri="{FF2B5EF4-FFF2-40B4-BE49-F238E27FC236}">
                <a16:creationId xmlns:a16="http://schemas.microsoft.com/office/drawing/2014/main" id="{5C9F25DA-0B73-495F-9502-589683F2B642}"/>
              </a:ext>
            </a:extLst>
          </p:cNvPr>
          <p:cNvSpPr/>
          <p:nvPr/>
        </p:nvSpPr>
        <p:spPr>
          <a:xfrm>
            <a:off x="4716695" y="2329478"/>
            <a:ext cx="6818985" cy="1261997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SA" sz="2400" b="1" dirty="0">
                <a:solidFill>
                  <a:srgbClr val="0070C0"/>
                </a:solidFill>
              </a:rPr>
              <a:t>1- نقل </a:t>
            </a:r>
            <a:r>
              <a:rPr lang="ar-SA" sz="2400" b="1" dirty="0">
                <a:solidFill>
                  <a:srgbClr val="C00000"/>
                </a:solidFill>
              </a:rPr>
              <a:t>الأكسجين </a:t>
            </a:r>
            <a:r>
              <a:rPr lang="ar-SA" sz="2400" b="1" dirty="0">
                <a:solidFill>
                  <a:srgbClr val="0070C0"/>
                </a:solidFill>
              </a:rPr>
              <a:t>من الرئتين الى خلايا الجسم ونقل </a:t>
            </a:r>
            <a:r>
              <a:rPr lang="ar-SA" sz="2400" b="1" dirty="0">
                <a:solidFill>
                  <a:srgbClr val="C00000"/>
                </a:solidFill>
              </a:rPr>
              <a:t>ثاني أكسيد الكربون  </a:t>
            </a:r>
            <a:r>
              <a:rPr lang="ar-SA" sz="2400" b="1" dirty="0">
                <a:solidFill>
                  <a:srgbClr val="0070C0"/>
                </a:solidFill>
              </a:rPr>
              <a:t>من خلايا الجسم الى الرئتين 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5" name="مستطيل مستدير الزوايا 6">
            <a:extLst>
              <a:ext uri="{FF2B5EF4-FFF2-40B4-BE49-F238E27FC236}">
                <a16:creationId xmlns:a16="http://schemas.microsoft.com/office/drawing/2014/main" id="{7760699E-02EB-47C0-B144-98B3FA164303}"/>
              </a:ext>
            </a:extLst>
          </p:cNvPr>
          <p:cNvSpPr/>
          <p:nvPr/>
        </p:nvSpPr>
        <p:spPr>
          <a:xfrm>
            <a:off x="5201233" y="3273105"/>
            <a:ext cx="6587983" cy="76200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rgbClr val="0070C0"/>
                </a:solidFill>
              </a:rPr>
              <a:t>2- نقل </a:t>
            </a:r>
            <a:r>
              <a:rPr lang="ar-SA" sz="2400" b="1" dirty="0">
                <a:solidFill>
                  <a:srgbClr val="C00000"/>
                </a:solidFill>
              </a:rPr>
              <a:t>المواد الغذائية </a:t>
            </a:r>
            <a:r>
              <a:rPr lang="ar-SA" sz="2400" b="1" dirty="0">
                <a:solidFill>
                  <a:srgbClr val="0070C0"/>
                </a:solidFill>
              </a:rPr>
              <a:t>من الأمعاء الى خلايا الجسم. 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6" name="مستطيل مستدير الزوايا 7">
            <a:extLst>
              <a:ext uri="{FF2B5EF4-FFF2-40B4-BE49-F238E27FC236}">
                <a16:creationId xmlns:a16="http://schemas.microsoft.com/office/drawing/2014/main" id="{CA7AE592-ADA7-4012-9228-B59C54709403}"/>
              </a:ext>
            </a:extLst>
          </p:cNvPr>
          <p:cNvSpPr/>
          <p:nvPr/>
        </p:nvSpPr>
        <p:spPr>
          <a:xfrm>
            <a:off x="5867200" y="3954572"/>
            <a:ext cx="5664896" cy="76200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rgbClr val="0070C0"/>
                </a:solidFill>
              </a:rPr>
              <a:t>3- نقل </a:t>
            </a:r>
            <a:r>
              <a:rPr lang="ar-SA" sz="2400" b="1" dirty="0">
                <a:solidFill>
                  <a:srgbClr val="C00000"/>
                </a:solidFill>
              </a:rPr>
              <a:t>الفضلات </a:t>
            </a:r>
            <a:r>
              <a:rPr lang="ar-SA" sz="2400" b="1" dirty="0">
                <a:solidFill>
                  <a:srgbClr val="0070C0"/>
                </a:solidFill>
              </a:rPr>
              <a:t>من خلايا الجسم الى الكليتين.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7" name="مستطيل مستدير الزوايا 8">
            <a:extLst>
              <a:ext uri="{FF2B5EF4-FFF2-40B4-BE49-F238E27FC236}">
                <a16:creationId xmlns:a16="http://schemas.microsoft.com/office/drawing/2014/main" id="{1F67E633-7779-40A6-8A4C-878E9456E4B1}"/>
              </a:ext>
            </a:extLst>
          </p:cNvPr>
          <p:cNvSpPr/>
          <p:nvPr/>
        </p:nvSpPr>
        <p:spPr>
          <a:xfrm>
            <a:off x="6382707" y="4648200"/>
            <a:ext cx="4774156" cy="1062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rgbClr val="0070C0"/>
                </a:solidFill>
              </a:rPr>
              <a:t>4- منع </a:t>
            </a:r>
            <a:r>
              <a:rPr lang="ar-SA" sz="2400" b="1" dirty="0">
                <a:solidFill>
                  <a:srgbClr val="C00000"/>
                </a:solidFill>
              </a:rPr>
              <a:t>الإصابة الجرثومية </a:t>
            </a:r>
            <a:r>
              <a:rPr lang="ar-SA" sz="2400" b="1" dirty="0">
                <a:solidFill>
                  <a:srgbClr val="0070C0"/>
                </a:solidFill>
              </a:rPr>
              <a:t>و </a:t>
            </a:r>
            <a:r>
              <a:rPr lang="ar-SA" sz="2400" b="1" dirty="0" err="1">
                <a:solidFill>
                  <a:srgbClr val="0070C0"/>
                </a:solidFill>
              </a:rPr>
              <a:t>إلتئام</a:t>
            </a:r>
            <a:r>
              <a:rPr lang="ar-SA" sz="2400" b="1" dirty="0">
                <a:solidFill>
                  <a:srgbClr val="0070C0"/>
                </a:solidFill>
              </a:rPr>
              <a:t> الجروح 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2C3AFBA2-3FB4-425B-AA0C-43FE7DACD76F}"/>
              </a:ext>
            </a:extLst>
          </p:cNvPr>
          <p:cNvSpPr/>
          <p:nvPr/>
        </p:nvSpPr>
        <p:spPr>
          <a:xfrm>
            <a:off x="9436122" y="1471070"/>
            <a:ext cx="2045045" cy="790575"/>
          </a:xfrm>
          <a:prstGeom prst="roundRect">
            <a:avLst/>
          </a:prstGeom>
          <a:solidFill>
            <a:schemeClr val="bg2"/>
          </a:solidFill>
          <a:ln>
            <a:noFill/>
          </a:ln>
          <a:scene3d>
            <a:camera prst="perspective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وظائف الدم 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6754CFAF-E705-467A-8A44-DA42D2A5D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1" t="13823" r="38608" b="12177"/>
          <a:stretch>
            <a:fillRect/>
          </a:stretch>
        </p:blipFill>
        <p:spPr bwMode="auto">
          <a:xfrm>
            <a:off x="783555" y="1086555"/>
            <a:ext cx="3076217" cy="500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C9DD2503-D35E-4859-A783-B40C82E12DF3}"/>
              </a:ext>
            </a:extLst>
          </p:cNvPr>
          <p:cNvSpPr/>
          <p:nvPr/>
        </p:nvSpPr>
        <p:spPr>
          <a:xfrm>
            <a:off x="2009292" y="295980"/>
            <a:ext cx="2045045" cy="790575"/>
          </a:xfrm>
          <a:prstGeom prst="roundRect">
            <a:avLst/>
          </a:prstGeom>
          <a:solidFill>
            <a:schemeClr val="bg2"/>
          </a:solidFill>
          <a:ln>
            <a:noFill/>
          </a:ln>
          <a:scene3d>
            <a:camera prst="perspective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مكونات الدم </a:t>
            </a:r>
          </a:p>
        </p:txBody>
      </p:sp>
    </p:spTree>
    <p:extLst>
      <p:ext uri="{BB962C8B-B14F-4D97-AF65-F5344CB8AC3E}">
        <p14:creationId xmlns:p14="http://schemas.microsoft.com/office/powerpoint/2010/main" val="202169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179641"/>
            <a:ext cx="13262440" cy="846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oogle Shape;10334;p68">
            <a:extLst>
              <a:ext uri="{FF2B5EF4-FFF2-40B4-BE49-F238E27FC236}">
                <a16:creationId xmlns:a16="http://schemas.microsoft.com/office/drawing/2014/main" id="{CBE66D28-DD30-4DEC-B050-9C3F1D1998D8}"/>
              </a:ext>
            </a:extLst>
          </p:cNvPr>
          <p:cNvGrpSpPr/>
          <p:nvPr/>
        </p:nvGrpSpPr>
        <p:grpSpPr>
          <a:xfrm>
            <a:off x="498130" y="1430823"/>
            <a:ext cx="9464360" cy="3571875"/>
            <a:chOff x="6796238" y="3158297"/>
            <a:chExt cx="1630319" cy="677257"/>
          </a:xfrm>
          <a:solidFill>
            <a:srgbClr val="47666D"/>
          </a:solidFill>
        </p:grpSpPr>
        <p:cxnSp>
          <p:nvCxnSpPr>
            <p:cNvPr id="9" name="Google Shape;10335;p68">
              <a:extLst>
                <a:ext uri="{FF2B5EF4-FFF2-40B4-BE49-F238E27FC236}">
                  <a16:creationId xmlns:a16="http://schemas.microsoft.com/office/drawing/2014/main" id="{BF168389-5336-4F1A-B7C8-0C5E207D07B5}"/>
                </a:ext>
              </a:extLst>
            </p:cNvPr>
            <p:cNvCxnSpPr/>
            <p:nvPr/>
          </p:nvCxnSpPr>
          <p:spPr>
            <a:xfrm>
              <a:off x="7012244" y="3664854"/>
              <a:ext cx="0" cy="170700"/>
            </a:xfrm>
            <a:prstGeom prst="straightConnector1">
              <a:avLst/>
            </a:prstGeom>
            <a:grpFill/>
            <a:ln w="9525" cap="flat" cmpd="sng">
              <a:solidFill>
                <a:srgbClr val="47666D"/>
              </a:solidFill>
              <a:prstDash val="solid"/>
              <a:round/>
              <a:headEnd type="none" w="med" len="med"/>
              <a:tailEnd type="diamond" w="med" len="med"/>
            </a:ln>
            <a:scene3d>
              <a:camera prst="orthographicFront"/>
              <a:lightRig rig="threePt" dir="t"/>
            </a:scene3d>
            <a:sp3d>
              <a:bevelT w="101600" prst="riblet"/>
              <a:bevelB w="165100" prst="coolSlant"/>
            </a:sp3d>
          </p:spPr>
        </p:cxnSp>
        <p:cxnSp>
          <p:nvCxnSpPr>
            <p:cNvPr id="13" name="Google Shape;10336;p68">
              <a:extLst>
                <a:ext uri="{FF2B5EF4-FFF2-40B4-BE49-F238E27FC236}">
                  <a16:creationId xmlns:a16="http://schemas.microsoft.com/office/drawing/2014/main" id="{BE537A76-4216-468F-BEAC-57D2EB0BF5B2}"/>
                </a:ext>
              </a:extLst>
            </p:cNvPr>
            <p:cNvCxnSpPr/>
            <p:nvPr/>
          </p:nvCxnSpPr>
          <p:spPr>
            <a:xfrm>
              <a:off x="7810957" y="3664854"/>
              <a:ext cx="0" cy="170700"/>
            </a:xfrm>
            <a:prstGeom prst="straightConnector1">
              <a:avLst/>
            </a:prstGeom>
            <a:grpFill/>
            <a:ln w="9525" cap="flat" cmpd="sng">
              <a:solidFill>
                <a:srgbClr val="47666D"/>
              </a:solidFill>
              <a:prstDash val="solid"/>
              <a:round/>
              <a:headEnd type="none" w="med" len="med"/>
              <a:tailEnd type="diamond" w="med" len="med"/>
            </a:ln>
            <a:scene3d>
              <a:camera prst="orthographicFront"/>
              <a:lightRig rig="threePt" dir="t"/>
            </a:scene3d>
            <a:sp3d>
              <a:bevelT w="101600" prst="riblet"/>
              <a:bevelB w="165100" prst="coolSlant"/>
            </a:sp3d>
          </p:spPr>
        </p:cxnSp>
        <p:cxnSp>
          <p:nvCxnSpPr>
            <p:cNvPr id="14" name="Google Shape;10337;p68">
              <a:extLst>
                <a:ext uri="{FF2B5EF4-FFF2-40B4-BE49-F238E27FC236}">
                  <a16:creationId xmlns:a16="http://schemas.microsoft.com/office/drawing/2014/main" id="{3B58CE87-AA78-46A2-92CA-1606D3DEE6DA}"/>
                </a:ext>
              </a:extLst>
            </p:cNvPr>
            <p:cNvCxnSpPr/>
            <p:nvPr/>
          </p:nvCxnSpPr>
          <p:spPr>
            <a:xfrm rot="10800000">
              <a:off x="8196652" y="3170826"/>
              <a:ext cx="0" cy="169800"/>
            </a:xfrm>
            <a:prstGeom prst="straightConnector1">
              <a:avLst/>
            </a:prstGeom>
            <a:grpFill/>
            <a:ln w="9525" cap="flat" cmpd="sng">
              <a:solidFill>
                <a:srgbClr val="47666D"/>
              </a:solidFill>
              <a:prstDash val="solid"/>
              <a:round/>
              <a:headEnd type="none" w="med" len="med"/>
              <a:tailEnd type="diamond" w="med" len="med"/>
            </a:ln>
            <a:scene3d>
              <a:camera prst="orthographicFront"/>
              <a:lightRig rig="threePt" dir="t"/>
            </a:scene3d>
            <a:sp3d>
              <a:bevelT w="101600" prst="riblet"/>
              <a:bevelB w="165100" prst="coolSlant"/>
            </a:sp3d>
          </p:spPr>
        </p:cxnSp>
        <p:cxnSp>
          <p:nvCxnSpPr>
            <p:cNvPr id="15" name="Google Shape;10338;p68">
              <a:extLst>
                <a:ext uri="{FF2B5EF4-FFF2-40B4-BE49-F238E27FC236}">
                  <a16:creationId xmlns:a16="http://schemas.microsoft.com/office/drawing/2014/main" id="{3723977E-41F4-4FC5-B274-DFEC1D01CA08}"/>
                </a:ext>
              </a:extLst>
            </p:cNvPr>
            <p:cNvCxnSpPr/>
            <p:nvPr/>
          </p:nvCxnSpPr>
          <p:spPr>
            <a:xfrm rot="10800000">
              <a:off x="7411601" y="3158297"/>
              <a:ext cx="0" cy="170700"/>
            </a:xfrm>
            <a:prstGeom prst="straightConnector1">
              <a:avLst/>
            </a:prstGeom>
            <a:grpFill/>
            <a:ln w="9525" cap="flat" cmpd="sng">
              <a:solidFill>
                <a:srgbClr val="47666D"/>
              </a:solidFill>
              <a:prstDash val="solid"/>
              <a:round/>
              <a:headEnd type="none" w="med" len="med"/>
              <a:tailEnd type="diamond" w="med" len="med"/>
            </a:ln>
            <a:scene3d>
              <a:camera prst="orthographicFront"/>
              <a:lightRig rig="threePt" dir="t"/>
            </a:scene3d>
            <a:sp3d>
              <a:bevelT w="101600" prst="riblet"/>
              <a:bevelB w="165100" prst="coolSlant"/>
            </a:sp3d>
          </p:spPr>
        </p:cxnSp>
        <p:grpSp>
          <p:nvGrpSpPr>
            <p:cNvPr id="16" name="Google Shape;10339;p68">
              <a:extLst>
                <a:ext uri="{FF2B5EF4-FFF2-40B4-BE49-F238E27FC236}">
                  <a16:creationId xmlns:a16="http://schemas.microsoft.com/office/drawing/2014/main" id="{58B2D460-A2ED-4B5A-A847-3B6DB83861FA}"/>
                </a:ext>
              </a:extLst>
            </p:cNvPr>
            <p:cNvGrpSpPr/>
            <p:nvPr/>
          </p:nvGrpSpPr>
          <p:grpSpPr>
            <a:xfrm>
              <a:off x="6796238" y="3311904"/>
              <a:ext cx="1630319" cy="377697"/>
              <a:chOff x="6796238" y="3311904"/>
              <a:chExt cx="1630319" cy="377697"/>
            </a:xfrm>
            <a:grpFill/>
          </p:grpSpPr>
          <p:sp>
            <p:nvSpPr>
              <p:cNvPr id="17" name="Google Shape;10340;p68">
                <a:extLst>
                  <a:ext uri="{FF2B5EF4-FFF2-40B4-BE49-F238E27FC236}">
                    <a16:creationId xmlns:a16="http://schemas.microsoft.com/office/drawing/2014/main" id="{9249E0BC-F46C-414A-99A4-763C4010E306}"/>
                  </a:ext>
                </a:extLst>
              </p:cNvPr>
              <p:cNvSpPr/>
              <p:nvPr/>
            </p:nvSpPr>
            <p:spPr>
              <a:xfrm>
                <a:off x="6796238" y="3311904"/>
                <a:ext cx="798025" cy="377697"/>
              </a:xfrm>
              <a:custGeom>
                <a:avLst/>
                <a:gdLst/>
                <a:ahLst/>
                <a:cxnLst/>
                <a:rect l="l" t="t" r="r" b="b"/>
                <a:pathLst>
                  <a:path w="34368" h="16266" extrusionOk="0">
                    <a:moveTo>
                      <a:pt x="4679" y="0"/>
                    </a:moveTo>
                    <a:lnTo>
                      <a:pt x="0" y="8133"/>
                    </a:lnTo>
                    <a:lnTo>
                      <a:pt x="4679" y="16265"/>
                    </a:lnTo>
                    <a:lnTo>
                      <a:pt x="14094" y="16265"/>
                    </a:lnTo>
                    <a:lnTo>
                      <a:pt x="17913" y="9590"/>
                    </a:lnTo>
                    <a:lnTo>
                      <a:pt x="22591" y="1458"/>
                    </a:lnTo>
                    <a:lnTo>
                      <a:pt x="30301" y="1458"/>
                    </a:lnTo>
                    <a:lnTo>
                      <a:pt x="33522" y="7098"/>
                    </a:lnTo>
                    <a:lnTo>
                      <a:pt x="34367" y="5640"/>
                    </a:lnTo>
                    <a:lnTo>
                      <a:pt x="33522" y="4183"/>
                    </a:lnTo>
                    <a:lnTo>
                      <a:pt x="31146" y="0"/>
                    </a:lnTo>
                    <a:lnTo>
                      <a:pt x="21746" y="0"/>
                    </a:lnTo>
                    <a:lnTo>
                      <a:pt x="17067" y="8133"/>
                    </a:lnTo>
                    <a:lnTo>
                      <a:pt x="13234" y="14808"/>
                    </a:lnTo>
                    <a:lnTo>
                      <a:pt x="5524" y="14808"/>
                    </a:lnTo>
                    <a:lnTo>
                      <a:pt x="1706" y="8133"/>
                    </a:lnTo>
                    <a:lnTo>
                      <a:pt x="5524" y="1458"/>
                    </a:lnTo>
                    <a:lnTo>
                      <a:pt x="13234" y="1458"/>
                    </a:lnTo>
                    <a:lnTo>
                      <a:pt x="16455" y="7098"/>
                    </a:lnTo>
                    <a:lnTo>
                      <a:pt x="17301" y="5640"/>
                    </a:lnTo>
                    <a:lnTo>
                      <a:pt x="16455" y="4183"/>
                    </a:lnTo>
                    <a:lnTo>
                      <a:pt x="14094" y="0"/>
                    </a:lnTo>
                    <a:close/>
                  </a:path>
                </a:pathLst>
              </a:custGeom>
              <a:grpFill/>
              <a:ln>
                <a:solidFill>
                  <a:srgbClr val="47666D"/>
                </a:solidFill>
              </a:ln>
              <a:scene3d>
                <a:camera prst="orthographicFront"/>
                <a:lightRig rig="threePt" dir="t"/>
              </a:scene3d>
              <a:sp3d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0341;p68">
                <a:extLst>
                  <a:ext uri="{FF2B5EF4-FFF2-40B4-BE49-F238E27FC236}">
                    <a16:creationId xmlns:a16="http://schemas.microsoft.com/office/drawing/2014/main" id="{758E6848-7C51-44E2-BEEC-0C8FF7251498}"/>
                  </a:ext>
                </a:extLst>
              </p:cNvPr>
              <p:cNvSpPr/>
              <p:nvPr/>
            </p:nvSpPr>
            <p:spPr>
              <a:xfrm>
                <a:off x="7628207" y="3311904"/>
                <a:ext cx="798350" cy="377697"/>
              </a:xfrm>
              <a:custGeom>
                <a:avLst/>
                <a:gdLst/>
                <a:ahLst/>
                <a:cxnLst/>
                <a:rect l="l" t="t" r="r" b="b"/>
                <a:pathLst>
                  <a:path w="34382" h="16266" extrusionOk="0">
                    <a:moveTo>
                      <a:pt x="20288" y="0"/>
                    </a:moveTo>
                    <a:lnTo>
                      <a:pt x="16470" y="6675"/>
                    </a:lnTo>
                    <a:lnTo>
                      <a:pt x="11791" y="14808"/>
                    </a:lnTo>
                    <a:lnTo>
                      <a:pt x="4081" y="14808"/>
                    </a:lnTo>
                    <a:lnTo>
                      <a:pt x="860" y="9167"/>
                    </a:lnTo>
                    <a:lnTo>
                      <a:pt x="0" y="10625"/>
                    </a:lnTo>
                    <a:lnTo>
                      <a:pt x="860" y="12082"/>
                    </a:lnTo>
                    <a:lnTo>
                      <a:pt x="3221" y="16265"/>
                    </a:lnTo>
                    <a:lnTo>
                      <a:pt x="12637" y="16265"/>
                    </a:lnTo>
                    <a:lnTo>
                      <a:pt x="17315" y="8133"/>
                    </a:lnTo>
                    <a:lnTo>
                      <a:pt x="21134" y="1458"/>
                    </a:lnTo>
                    <a:lnTo>
                      <a:pt x="28858" y="1458"/>
                    </a:lnTo>
                    <a:lnTo>
                      <a:pt x="32677" y="8133"/>
                    </a:lnTo>
                    <a:lnTo>
                      <a:pt x="28858" y="14808"/>
                    </a:lnTo>
                    <a:lnTo>
                      <a:pt x="21134" y="14808"/>
                    </a:lnTo>
                    <a:lnTo>
                      <a:pt x="17927" y="9167"/>
                    </a:lnTo>
                    <a:lnTo>
                      <a:pt x="17067" y="10625"/>
                    </a:lnTo>
                    <a:lnTo>
                      <a:pt x="17927" y="12082"/>
                    </a:lnTo>
                    <a:lnTo>
                      <a:pt x="20288" y="16265"/>
                    </a:lnTo>
                    <a:lnTo>
                      <a:pt x="29703" y="16265"/>
                    </a:lnTo>
                    <a:lnTo>
                      <a:pt x="34382" y="8133"/>
                    </a:lnTo>
                    <a:lnTo>
                      <a:pt x="29703" y="0"/>
                    </a:lnTo>
                    <a:close/>
                  </a:path>
                </a:pathLst>
              </a:custGeom>
              <a:grpFill/>
              <a:ln>
                <a:solidFill>
                  <a:srgbClr val="47666D"/>
                </a:solidFill>
              </a:ln>
              <a:scene3d>
                <a:camera prst="orthographicFront"/>
                <a:lightRig rig="threePt" dir="t"/>
              </a:scene3d>
              <a:sp3d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342;p68">
                <a:extLst>
                  <a:ext uri="{FF2B5EF4-FFF2-40B4-BE49-F238E27FC236}">
                    <a16:creationId xmlns:a16="http://schemas.microsoft.com/office/drawing/2014/main" id="{98BB6AD8-7288-4571-9293-B4B220FF18E0}"/>
                  </a:ext>
                </a:extLst>
              </p:cNvPr>
              <p:cNvSpPr/>
              <p:nvPr/>
            </p:nvSpPr>
            <p:spPr>
              <a:xfrm>
                <a:off x="7229098" y="3311904"/>
                <a:ext cx="762823" cy="377697"/>
              </a:xfrm>
              <a:custGeom>
                <a:avLst/>
                <a:gdLst/>
                <a:ahLst/>
                <a:cxnLst/>
                <a:rect l="l" t="t" r="r" b="b"/>
                <a:pathLst>
                  <a:path w="32852" h="16266" extrusionOk="0">
                    <a:moveTo>
                      <a:pt x="20347" y="0"/>
                    </a:moveTo>
                    <a:lnTo>
                      <a:pt x="16455" y="6675"/>
                    </a:lnTo>
                    <a:lnTo>
                      <a:pt x="11850" y="14808"/>
                    </a:lnTo>
                    <a:lnTo>
                      <a:pt x="4125" y="14808"/>
                    </a:lnTo>
                    <a:lnTo>
                      <a:pt x="846" y="9167"/>
                    </a:lnTo>
                    <a:lnTo>
                      <a:pt x="0" y="10625"/>
                    </a:lnTo>
                    <a:lnTo>
                      <a:pt x="846" y="12082"/>
                    </a:lnTo>
                    <a:lnTo>
                      <a:pt x="3280" y="16265"/>
                    </a:lnTo>
                    <a:lnTo>
                      <a:pt x="12695" y="16265"/>
                    </a:lnTo>
                    <a:lnTo>
                      <a:pt x="17315" y="8133"/>
                    </a:lnTo>
                    <a:lnTo>
                      <a:pt x="21134" y="1458"/>
                    </a:lnTo>
                    <a:lnTo>
                      <a:pt x="28902" y="1458"/>
                    </a:lnTo>
                    <a:lnTo>
                      <a:pt x="32065" y="6981"/>
                    </a:lnTo>
                    <a:lnTo>
                      <a:pt x="32852" y="5524"/>
                    </a:lnTo>
                    <a:lnTo>
                      <a:pt x="29703" y="0"/>
                    </a:lnTo>
                    <a:close/>
                  </a:path>
                </a:pathLst>
              </a:custGeom>
              <a:grpFill/>
              <a:ln>
                <a:solidFill>
                  <a:srgbClr val="47666D"/>
                </a:solidFill>
              </a:ln>
              <a:scene3d>
                <a:camera prst="orthographicFront"/>
                <a:lightRig rig="threePt" dir="t"/>
              </a:scene3d>
              <a:sp3d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" name="سداسي 4">
            <a:extLst>
              <a:ext uri="{FF2B5EF4-FFF2-40B4-BE49-F238E27FC236}">
                <a16:creationId xmlns:a16="http://schemas.microsoft.com/office/drawing/2014/main" id="{192400DB-E675-4BFB-9E17-6E1DDBBED47D}"/>
              </a:ext>
            </a:extLst>
          </p:cNvPr>
          <p:cNvSpPr/>
          <p:nvPr/>
        </p:nvSpPr>
        <p:spPr>
          <a:xfrm>
            <a:off x="3320786" y="512271"/>
            <a:ext cx="1499321" cy="918551"/>
          </a:xfrm>
          <a:prstGeom prst="hexagon">
            <a:avLst/>
          </a:prstGeom>
          <a:noFill/>
          <a:ln w="57150">
            <a:solidFill>
              <a:srgbClr val="88B2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الاهمية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84F7903-0DD8-405C-BF08-D2891A57E6DA}"/>
              </a:ext>
            </a:extLst>
          </p:cNvPr>
          <p:cNvSpPr txBox="1"/>
          <p:nvPr/>
        </p:nvSpPr>
        <p:spPr>
          <a:xfrm>
            <a:off x="704296" y="2876343"/>
            <a:ext cx="209549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1">
                    <a:lumMod val="65000"/>
                  </a:schemeClr>
                </a:solidFill>
              </a:rPr>
              <a:t>تحدد وظائف الدم ومكوناته</a:t>
            </a:r>
          </a:p>
        </p:txBody>
      </p:sp>
      <p:sp>
        <p:nvSpPr>
          <p:cNvPr id="20" name="سداسي 19">
            <a:extLst>
              <a:ext uri="{FF2B5EF4-FFF2-40B4-BE49-F238E27FC236}">
                <a16:creationId xmlns:a16="http://schemas.microsoft.com/office/drawing/2014/main" id="{3A7A15F5-6FCC-42D0-987A-800502334064}"/>
              </a:ext>
            </a:extLst>
          </p:cNvPr>
          <p:cNvSpPr/>
          <p:nvPr/>
        </p:nvSpPr>
        <p:spPr>
          <a:xfrm>
            <a:off x="999958" y="5043066"/>
            <a:ext cx="1499321" cy="918551"/>
          </a:xfrm>
          <a:prstGeom prst="hexagon">
            <a:avLst/>
          </a:prstGeom>
          <a:noFill/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الأهداف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8151D19-C6E0-477D-B15E-1C6FA16F6D1D}"/>
              </a:ext>
            </a:extLst>
          </p:cNvPr>
          <p:cNvSpPr txBox="1"/>
          <p:nvPr/>
        </p:nvSpPr>
        <p:spPr>
          <a:xfrm>
            <a:off x="3008469" y="2653105"/>
            <a:ext cx="2095499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bg1">
                    <a:lumMod val="65000"/>
                  </a:schemeClr>
                </a:solidFill>
              </a:rPr>
              <a:t>للدم دور مهم في</a:t>
            </a:r>
          </a:p>
          <a:p>
            <a:pPr algn="ctr"/>
            <a:r>
              <a:rPr lang="ar-SA" sz="2000" b="1" dirty="0">
                <a:solidFill>
                  <a:schemeClr val="bg1">
                    <a:lumMod val="65000"/>
                  </a:schemeClr>
                </a:solidFill>
              </a:rPr>
              <a:t> جميع العمليات الرئيسية في جسمك </a:t>
            </a:r>
          </a:p>
        </p:txBody>
      </p:sp>
      <p:sp>
        <p:nvSpPr>
          <p:cNvPr id="22" name="سداسي 21">
            <a:extLst>
              <a:ext uri="{FF2B5EF4-FFF2-40B4-BE49-F238E27FC236}">
                <a16:creationId xmlns:a16="http://schemas.microsoft.com/office/drawing/2014/main" id="{21897A00-496A-40E5-B1B8-5030AF21280E}"/>
              </a:ext>
            </a:extLst>
          </p:cNvPr>
          <p:cNvSpPr/>
          <p:nvPr/>
        </p:nvSpPr>
        <p:spPr>
          <a:xfrm>
            <a:off x="7878180" y="536285"/>
            <a:ext cx="1499321" cy="918551"/>
          </a:xfrm>
          <a:prstGeom prst="hexagon">
            <a:avLst/>
          </a:prstGeom>
          <a:noFill/>
          <a:ln w="57150">
            <a:solidFill>
              <a:srgbClr val="88B2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المفردات الجديدة </a:t>
            </a:r>
          </a:p>
        </p:txBody>
      </p:sp>
      <p:sp>
        <p:nvSpPr>
          <p:cNvPr id="23" name="سداسي 22">
            <a:extLst>
              <a:ext uri="{FF2B5EF4-FFF2-40B4-BE49-F238E27FC236}">
                <a16:creationId xmlns:a16="http://schemas.microsoft.com/office/drawing/2014/main" id="{52ECB4BF-C906-45B6-83B1-978B0D3FEB5C}"/>
              </a:ext>
            </a:extLst>
          </p:cNvPr>
          <p:cNvSpPr/>
          <p:nvPr/>
        </p:nvSpPr>
        <p:spPr>
          <a:xfrm>
            <a:off x="5646039" y="5002698"/>
            <a:ext cx="1499321" cy="918551"/>
          </a:xfrm>
          <a:prstGeom prst="hexagon">
            <a:avLst/>
          </a:prstGeom>
          <a:noFill/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مراجعة المفردات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92D4602C-2DC8-40C6-9B16-AF72163E8E0F}"/>
              </a:ext>
            </a:extLst>
          </p:cNvPr>
          <p:cNvSpPr txBox="1"/>
          <p:nvPr/>
        </p:nvSpPr>
        <p:spPr>
          <a:xfrm>
            <a:off x="5344669" y="2731247"/>
            <a:ext cx="2095499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bg1">
                    <a:lumMod val="65000"/>
                  </a:schemeClr>
                </a:solidFill>
              </a:rPr>
              <a:t>النسيج مجموعة من الخلايا المتشابهة التي تعمل معا للقيام </a:t>
            </a:r>
          </a:p>
          <a:p>
            <a:pPr algn="ctr"/>
            <a:r>
              <a:rPr lang="ar-SA" sz="2000" b="1" dirty="0">
                <a:solidFill>
                  <a:schemeClr val="bg1">
                    <a:lumMod val="65000"/>
                  </a:schemeClr>
                </a:solidFill>
              </a:rPr>
              <a:t>بوظائف محددة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7296B365-8CFB-411E-91E3-16D16BE765F1}"/>
              </a:ext>
            </a:extLst>
          </p:cNvPr>
          <p:cNvSpPr txBox="1"/>
          <p:nvPr/>
        </p:nvSpPr>
        <p:spPr>
          <a:xfrm>
            <a:off x="7695262" y="2723837"/>
            <a:ext cx="2095499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bg1">
                    <a:lumMod val="65000"/>
                  </a:schemeClr>
                </a:solidFill>
              </a:rPr>
              <a:t>البلازما </a:t>
            </a:r>
          </a:p>
          <a:p>
            <a:pPr algn="ctr"/>
            <a:r>
              <a:rPr lang="ar-SA" sz="2000" b="1" dirty="0">
                <a:solidFill>
                  <a:schemeClr val="bg1">
                    <a:lumMod val="65000"/>
                  </a:schemeClr>
                </a:solidFill>
              </a:rPr>
              <a:t>الهيموجلوبين </a:t>
            </a:r>
          </a:p>
          <a:p>
            <a:pPr algn="ctr"/>
            <a:r>
              <a:rPr lang="ar-SA" sz="2000" b="1" dirty="0">
                <a:solidFill>
                  <a:schemeClr val="bg1">
                    <a:lumMod val="65000"/>
                  </a:schemeClr>
                </a:solidFill>
              </a:rPr>
              <a:t>الصفائح الدموية </a:t>
            </a:r>
          </a:p>
        </p:txBody>
      </p:sp>
      <p:pic>
        <p:nvPicPr>
          <p:cNvPr id="26" name="عنصر نائب للمحتوى 3" descr="Circulatory_Pump.gif">
            <a:extLst>
              <a:ext uri="{FF2B5EF4-FFF2-40B4-BE49-F238E27FC236}">
                <a16:creationId xmlns:a16="http://schemas.microsoft.com/office/drawing/2014/main" id="{8E643B27-9DD2-4577-A5E1-15A8E23FC6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041255" y="2119986"/>
            <a:ext cx="1652615" cy="23437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id="{2F3D80B7-B3DC-4694-A490-4DAF555E071E}"/>
              </a:ext>
            </a:extLst>
          </p:cNvPr>
          <p:cNvSpPr/>
          <p:nvPr/>
        </p:nvSpPr>
        <p:spPr>
          <a:xfrm>
            <a:off x="9845039" y="400050"/>
            <a:ext cx="2045045" cy="790575"/>
          </a:xfrm>
          <a:prstGeom prst="roundRect">
            <a:avLst/>
          </a:prstGeom>
          <a:solidFill>
            <a:schemeClr val="bg2"/>
          </a:solidFill>
          <a:ln>
            <a:noFill/>
          </a:ln>
          <a:scene3d>
            <a:camera prst="perspective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الدرس الأول</a:t>
            </a:r>
          </a:p>
          <a:p>
            <a:pPr algn="ctr"/>
            <a:r>
              <a:rPr lang="ar-SA" sz="2400" b="1" dirty="0">
                <a:solidFill>
                  <a:srgbClr val="47666D"/>
                </a:solidFill>
              </a:rPr>
              <a:t>جهاز الدوران </a:t>
            </a:r>
          </a:p>
        </p:txBody>
      </p:sp>
    </p:spTree>
    <p:extLst>
      <p:ext uri="{BB962C8B-B14F-4D97-AF65-F5344CB8AC3E}">
        <p14:creationId xmlns:p14="http://schemas.microsoft.com/office/powerpoint/2010/main" val="255211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 animBg="1"/>
      <p:bldP spid="21" grpId="0"/>
      <p:bldP spid="22" grpId="0" animBg="1"/>
      <p:bldP spid="23" grpId="0" animBg="1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274892"/>
            <a:ext cx="13262440" cy="8468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40A9958A-15E3-48A5-98AD-BD076E3E7F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44" t="7213" b="9549"/>
          <a:stretch/>
        </p:blipFill>
        <p:spPr bwMode="auto">
          <a:xfrm>
            <a:off x="9720199" y="256522"/>
            <a:ext cx="1891430" cy="583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: زوايا علوية مستديرة 4">
            <a:extLst>
              <a:ext uri="{FF2B5EF4-FFF2-40B4-BE49-F238E27FC236}">
                <a16:creationId xmlns:a16="http://schemas.microsoft.com/office/drawing/2014/main" id="{C71AADCE-55DC-4081-A8C0-FB8E8C02418F}"/>
              </a:ext>
            </a:extLst>
          </p:cNvPr>
          <p:cNvSpPr/>
          <p:nvPr/>
        </p:nvSpPr>
        <p:spPr>
          <a:xfrm>
            <a:off x="9895562" y="820458"/>
            <a:ext cx="1327758" cy="2498939"/>
          </a:xfrm>
          <a:prstGeom prst="round2SameRect">
            <a:avLst/>
          </a:prstGeom>
          <a:solidFill>
            <a:schemeClr val="bg1">
              <a:lumMod val="65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DA12FC6A-41E0-471D-8F6B-D8CCA4E00209}"/>
              </a:ext>
            </a:extLst>
          </p:cNvPr>
          <p:cNvGrpSpPr/>
          <p:nvPr/>
        </p:nvGrpSpPr>
        <p:grpSpPr>
          <a:xfrm>
            <a:off x="8830849" y="3319397"/>
            <a:ext cx="889350" cy="2289132"/>
            <a:chOff x="8830849" y="3319397"/>
            <a:chExt cx="889350" cy="2289132"/>
          </a:xfrm>
        </p:grpSpPr>
        <p:cxnSp>
          <p:nvCxnSpPr>
            <p:cNvPr id="7" name="رابط مستقيم 6">
              <a:extLst>
                <a:ext uri="{FF2B5EF4-FFF2-40B4-BE49-F238E27FC236}">
                  <a16:creationId xmlns:a16="http://schemas.microsoft.com/office/drawing/2014/main" id="{80074A85-D239-4DD5-81FA-45AB6453F7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69052" y="5608529"/>
              <a:ext cx="55114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رابط مستقيم 14">
              <a:extLst>
                <a:ext uri="{FF2B5EF4-FFF2-40B4-BE49-F238E27FC236}">
                  <a16:creationId xmlns:a16="http://schemas.microsoft.com/office/drawing/2014/main" id="{16C4248D-FE11-46D2-903D-8A905E8B81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69051" y="3319397"/>
              <a:ext cx="55114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رابط مستقيم 10">
              <a:extLst>
                <a:ext uri="{FF2B5EF4-FFF2-40B4-BE49-F238E27FC236}">
                  <a16:creationId xmlns:a16="http://schemas.microsoft.com/office/drawing/2014/main" id="{C3A86CE0-7D42-439E-B822-9BC3CD991B24}"/>
                </a:ext>
              </a:extLst>
            </p:cNvPr>
            <p:cNvCxnSpPr/>
            <p:nvPr/>
          </p:nvCxnSpPr>
          <p:spPr>
            <a:xfrm>
              <a:off x="9169051" y="3319397"/>
              <a:ext cx="0" cy="22891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رابط كسهم مستقيم 15">
              <a:extLst>
                <a:ext uri="{FF2B5EF4-FFF2-40B4-BE49-F238E27FC236}">
                  <a16:creationId xmlns:a16="http://schemas.microsoft.com/office/drawing/2014/main" id="{3C619AF3-E069-4A25-A64B-417BD4F0AEF2}"/>
                </a:ext>
              </a:extLst>
            </p:cNvPr>
            <p:cNvCxnSpPr/>
            <p:nvPr/>
          </p:nvCxnSpPr>
          <p:spPr>
            <a:xfrm flipH="1">
              <a:off x="8830849" y="4463963"/>
              <a:ext cx="3382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2" name="Picture 2">
            <a:extLst>
              <a:ext uri="{FF2B5EF4-FFF2-40B4-BE49-F238E27FC236}">
                <a16:creationId xmlns:a16="http://schemas.microsoft.com/office/drawing/2014/main" id="{2CFFDF61-05B7-445E-A8E3-4DC9F34B4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888" y="2783529"/>
            <a:ext cx="4091093" cy="265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95720CF-C4FF-414B-B3D8-17D9376431DA}"/>
              </a:ext>
            </a:extLst>
          </p:cNvPr>
          <p:cNvSpPr txBox="1"/>
          <p:nvPr/>
        </p:nvSpPr>
        <p:spPr>
          <a:xfrm>
            <a:off x="5674290" y="4111771"/>
            <a:ext cx="3770335" cy="184665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خلايا الدم </a:t>
            </a:r>
          </a:p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خلايا دم حمراء</a:t>
            </a:r>
          </a:p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خلايا دم بيضاء وصفائح دموية </a:t>
            </a:r>
          </a:p>
          <a:p>
            <a:pPr algn="ctr"/>
            <a:endParaRPr lang="ar-SA" sz="2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ar-SA" dirty="0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354769BA-FF84-45A0-AD56-DA2CDC0D8580}"/>
              </a:ext>
            </a:extLst>
          </p:cNvPr>
          <p:cNvSpPr txBox="1"/>
          <p:nvPr/>
        </p:nvSpPr>
        <p:spPr>
          <a:xfrm>
            <a:off x="1733034" y="627962"/>
            <a:ext cx="6957594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C00000"/>
                </a:solidFill>
              </a:rPr>
              <a:t>تعرفنا في الدرس السابق على مكونات الدم ودور البلازما </a:t>
            </a:r>
          </a:p>
          <a:p>
            <a:r>
              <a:rPr lang="ar-SA" sz="2800" b="1" dirty="0">
                <a:solidFill>
                  <a:srgbClr val="C00000"/>
                </a:solidFill>
              </a:rPr>
              <a:t>في درسنا اليوم سنتعرف على باقي مكونات الدم </a:t>
            </a:r>
            <a:r>
              <a:rPr lang="ar-SA" sz="2800" b="1" dirty="0" err="1">
                <a:solidFill>
                  <a:srgbClr val="C00000"/>
                </a:solidFill>
              </a:rPr>
              <a:t>باذن</a:t>
            </a:r>
            <a:r>
              <a:rPr lang="ar-SA" sz="2800" b="1" dirty="0">
                <a:solidFill>
                  <a:srgbClr val="C00000"/>
                </a:solidFill>
              </a:rPr>
              <a:t> الله </a:t>
            </a:r>
          </a:p>
        </p:txBody>
      </p:sp>
    </p:spTree>
    <p:extLst>
      <p:ext uri="{BB962C8B-B14F-4D97-AF65-F5344CB8AC3E}">
        <p14:creationId xmlns:p14="http://schemas.microsoft.com/office/powerpoint/2010/main" val="4135022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274892"/>
            <a:ext cx="13262440" cy="8468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40A9958A-15E3-48A5-98AD-BD076E3E7F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44" t="7213" b="9549"/>
          <a:stretch/>
        </p:blipFill>
        <p:spPr bwMode="auto">
          <a:xfrm>
            <a:off x="9720199" y="256522"/>
            <a:ext cx="1891430" cy="583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FE29EA8C-534E-4A84-9989-8AFACEE0CE85}"/>
              </a:ext>
            </a:extLst>
          </p:cNvPr>
          <p:cNvSpPr txBox="1"/>
          <p:nvPr/>
        </p:nvSpPr>
        <p:spPr>
          <a:xfrm>
            <a:off x="2834548" y="256522"/>
            <a:ext cx="3770335" cy="12926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خلايا دم حمراء</a:t>
            </a:r>
          </a:p>
          <a:p>
            <a:pPr algn="ctr"/>
            <a:endParaRPr lang="ar-SA" sz="2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ar-SA" dirty="0"/>
          </a:p>
        </p:txBody>
      </p:sp>
      <p:sp>
        <p:nvSpPr>
          <p:cNvPr id="5" name="مستطيل: زوايا علوية مستديرة 4">
            <a:extLst>
              <a:ext uri="{FF2B5EF4-FFF2-40B4-BE49-F238E27FC236}">
                <a16:creationId xmlns:a16="http://schemas.microsoft.com/office/drawing/2014/main" id="{C71AADCE-55DC-4081-A8C0-FB8E8C02418F}"/>
              </a:ext>
            </a:extLst>
          </p:cNvPr>
          <p:cNvSpPr/>
          <p:nvPr/>
        </p:nvSpPr>
        <p:spPr>
          <a:xfrm>
            <a:off x="9895562" y="820458"/>
            <a:ext cx="1327758" cy="2498939"/>
          </a:xfrm>
          <a:prstGeom prst="round2SameRect">
            <a:avLst/>
          </a:prstGeom>
          <a:solidFill>
            <a:schemeClr val="bg1">
              <a:lumMod val="65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DA12FC6A-41E0-471D-8F6B-D8CCA4E00209}"/>
              </a:ext>
            </a:extLst>
          </p:cNvPr>
          <p:cNvGrpSpPr/>
          <p:nvPr/>
        </p:nvGrpSpPr>
        <p:grpSpPr>
          <a:xfrm>
            <a:off x="8830849" y="3319397"/>
            <a:ext cx="889350" cy="2289132"/>
            <a:chOff x="8830849" y="3319397"/>
            <a:chExt cx="889350" cy="2289132"/>
          </a:xfrm>
        </p:grpSpPr>
        <p:cxnSp>
          <p:nvCxnSpPr>
            <p:cNvPr id="7" name="رابط مستقيم 6">
              <a:extLst>
                <a:ext uri="{FF2B5EF4-FFF2-40B4-BE49-F238E27FC236}">
                  <a16:creationId xmlns:a16="http://schemas.microsoft.com/office/drawing/2014/main" id="{80074A85-D239-4DD5-81FA-45AB6453F7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69052" y="5608529"/>
              <a:ext cx="55114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رابط مستقيم 14">
              <a:extLst>
                <a:ext uri="{FF2B5EF4-FFF2-40B4-BE49-F238E27FC236}">
                  <a16:creationId xmlns:a16="http://schemas.microsoft.com/office/drawing/2014/main" id="{16C4248D-FE11-46D2-903D-8A905E8B81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69051" y="3319397"/>
              <a:ext cx="55114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رابط مستقيم 10">
              <a:extLst>
                <a:ext uri="{FF2B5EF4-FFF2-40B4-BE49-F238E27FC236}">
                  <a16:creationId xmlns:a16="http://schemas.microsoft.com/office/drawing/2014/main" id="{C3A86CE0-7D42-439E-B822-9BC3CD991B24}"/>
                </a:ext>
              </a:extLst>
            </p:cNvPr>
            <p:cNvCxnSpPr/>
            <p:nvPr/>
          </p:nvCxnSpPr>
          <p:spPr>
            <a:xfrm>
              <a:off x="9169051" y="3319397"/>
              <a:ext cx="0" cy="22891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رابط كسهم مستقيم 15">
              <a:extLst>
                <a:ext uri="{FF2B5EF4-FFF2-40B4-BE49-F238E27FC236}">
                  <a16:creationId xmlns:a16="http://schemas.microsoft.com/office/drawing/2014/main" id="{3C619AF3-E069-4A25-A64B-417BD4F0AEF2}"/>
                </a:ext>
              </a:extLst>
            </p:cNvPr>
            <p:cNvCxnSpPr/>
            <p:nvPr/>
          </p:nvCxnSpPr>
          <p:spPr>
            <a:xfrm flipH="1">
              <a:off x="8830849" y="4463963"/>
              <a:ext cx="3382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8" name="Picture 4" descr="Red Blood Cells National Geographic GIF - Red Blood Cells National  Geographic Arteries - Discover &amp;amp; Share GIFs">
            <a:extLst>
              <a:ext uri="{FF2B5EF4-FFF2-40B4-BE49-F238E27FC236}">
                <a16:creationId xmlns:a16="http://schemas.microsoft.com/office/drawing/2014/main" id="{A694BD81-35C0-4446-A3E0-D57D8CBEFE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032" y="1549184"/>
            <a:ext cx="47434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0071D279-5730-4391-B0B2-5E89453158BC}"/>
              </a:ext>
            </a:extLst>
          </p:cNvPr>
          <p:cNvSpPr txBox="1"/>
          <p:nvPr/>
        </p:nvSpPr>
        <p:spPr>
          <a:xfrm>
            <a:off x="5674290" y="4111771"/>
            <a:ext cx="3770335" cy="184665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خلايا الدم </a:t>
            </a:r>
          </a:p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خلايا دم حمراء</a:t>
            </a:r>
          </a:p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خلايا دم بيضاء وصفائح دموية </a:t>
            </a:r>
          </a:p>
          <a:p>
            <a:pPr algn="ctr"/>
            <a:endParaRPr lang="ar-SA" sz="2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084725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274892"/>
            <a:ext cx="13262440" cy="8468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40A9958A-15E3-48A5-98AD-BD076E3E7F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44" t="7213" b="9549"/>
          <a:stretch/>
        </p:blipFill>
        <p:spPr bwMode="auto">
          <a:xfrm>
            <a:off x="9720199" y="256522"/>
            <a:ext cx="1891430" cy="583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FE29EA8C-534E-4A84-9989-8AFACEE0CE85}"/>
              </a:ext>
            </a:extLst>
          </p:cNvPr>
          <p:cNvSpPr txBox="1"/>
          <p:nvPr/>
        </p:nvSpPr>
        <p:spPr>
          <a:xfrm>
            <a:off x="2834548" y="256522"/>
            <a:ext cx="3770335" cy="12926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خلايا دم حمراء</a:t>
            </a:r>
          </a:p>
          <a:p>
            <a:pPr algn="ctr"/>
            <a:endParaRPr lang="ar-SA" sz="2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ar-SA" dirty="0"/>
          </a:p>
        </p:txBody>
      </p:sp>
      <p:sp>
        <p:nvSpPr>
          <p:cNvPr id="5" name="مستطيل: زوايا علوية مستديرة 4">
            <a:extLst>
              <a:ext uri="{FF2B5EF4-FFF2-40B4-BE49-F238E27FC236}">
                <a16:creationId xmlns:a16="http://schemas.microsoft.com/office/drawing/2014/main" id="{C71AADCE-55DC-4081-A8C0-FB8E8C02418F}"/>
              </a:ext>
            </a:extLst>
          </p:cNvPr>
          <p:cNvSpPr/>
          <p:nvPr/>
        </p:nvSpPr>
        <p:spPr>
          <a:xfrm>
            <a:off x="9895562" y="820458"/>
            <a:ext cx="1327758" cy="2498939"/>
          </a:xfrm>
          <a:prstGeom prst="round2SameRect">
            <a:avLst/>
          </a:prstGeom>
          <a:solidFill>
            <a:schemeClr val="bg1">
              <a:lumMod val="65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DA12FC6A-41E0-471D-8F6B-D8CCA4E00209}"/>
              </a:ext>
            </a:extLst>
          </p:cNvPr>
          <p:cNvGrpSpPr/>
          <p:nvPr/>
        </p:nvGrpSpPr>
        <p:grpSpPr>
          <a:xfrm>
            <a:off x="8830849" y="3319397"/>
            <a:ext cx="889350" cy="2289132"/>
            <a:chOff x="8830849" y="3319397"/>
            <a:chExt cx="889350" cy="2289132"/>
          </a:xfrm>
        </p:grpSpPr>
        <p:cxnSp>
          <p:nvCxnSpPr>
            <p:cNvPr id="7" name="رابط مستقيم 6">
              <a:extLst>
                <a:ext uri="{FF2B5EF4-FFF2-40B4-BE49-F238E27FC236}">
                  <a16:creationId xmlns:a16="http://schemas.microsoft.com/office/drawing/2014/main" id="{80074A85-D239-4DD5-81FA-45AB6453F7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69052" y="5608529"/>
              <a:ext cx="55114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رابط مستقيم 14">
              <a:extLst>
                <a:ext uri="{FF2B5EF4-FFF2-40B4-BE49-F238E27FC236}">
                  <a16:creationId xmlns:a16="http://schemas.microsoft.com/office/drawing/2014/main" id="{16C4248D-FE11-46D2-903D-8A905E8B81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69051" y="3319397"/>
              <a:ext cx="55114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رابط مستقيم 10">
              <a:extLst>
                <a:ext uri="{FF2B5EF4-FFF2-40B4-BE49-F238E27FC236}">
                  <a16:creationId xmlns:a16="http://schemas.microsoft.com/office/drawing/2014/main" id="{C3A86CE0-7D42-439E-B822-9BC3CD991B24}"/>
                </a:ext>
              </a:extLst>
            </p:cNvPr>
            <p:cNvCxnSpPr/>
            <p:nvPr/>
          </p:nvCxnSpPr>
          <p:spPr>
            <a:xfrm>
              <a:off x="9169051" y="3319397"/>
              <a:ext cx="0" cy="22891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رابط كسهم مستقيم 15">
              <a:extLst>
                <a:ext uri="{FF2B5EF4-FFF2-40B4-BE49-F238E27FC236}">
                  <a16:creationId xmlns:a16="http://schemas.microsoft.com/office/drawing/2014/main" id="{3C619AF3-E069-4A25-A64B-417BD4F0AEF2}"/>
                </a:ext>
              </a:extLst>
            </p:cNvPr>
            <p:cNvCxnSpPr/>
            <p:nvPr/>
          </p:nvCxnSpPr>
          <p:spPr>
            <a:xfrm flipH="1">
              <a:off x="8830849" y="4463963"/>
              <a:ext cx="3382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8" name="Picture 4" descr="Red Blood Cells National Geographic GIF - Red Blood Cells National  Geographic Arteries - Discover &amp;amp; Share GIFs">
            <a:extLst>
              <a:ext uri="{FF2B5EF4-FFF2-40B4-BE49-F238E27FC236}">
                <a16:creationId xmlns:a16="http://schemas.microsoft.com/office/drawing/2014/main" id="{A694BD81-35C0-4446-A3E0-D57D8CBEFE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239" y="1105558"/>
            <a:ext cx="2824711" cy="158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A55C290-AEE6-481B-B9F4-F26A1C608F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47232" t="68531" r="27569" b="12620"/>
          <a:stretch/>
        </p:blipFill>
        <p:spPr>
          <a:xfrm>
            <a:off x="968680" y="3015534"/>
            <a:ext cx="4411055" cy="1855938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CD779285-F617-4192-AF36-4502DF39C663}"/>
              </a:ext>
            </a:extLst>
          </p:cNvPr>
          <p:cNvSpPr txBox="1"/>
          <p:nvPr/>
        </p:nvSpPr>
        <p:spPr>
          <a:xfrm>
            <a:off x="5674290" y="4111771"/>
            <a:ext cx="3770335" cy="184665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خلايا الدم </a:t>
            </a:r>
          </a:p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خلايا دم حمراء</a:t>
            </a:r>
          </a:p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خلايا دم بيضاء وصفائح دموية </a:t>
            </a:r>
          </a:p>
          <a:p>
            <a:pPr algn="ctr"/>
            <a:endParaRPr lang="ar-SA" sz="2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556808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274892"/>
            <a:ext cx="13262440" cy="8468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40A9958A-15E3-48A5-98AD-BD076E3E7F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44" t="7213" b="9549"/>
          <a:stretch/>
        </p:blipFill>
        <p:spPr bwMode="auto">
          <a:xfrm>
            <a:off x="9720199" y="256522"/>
            <a:ext cx="1891430" cy="583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FE29EA8C-534E-4A84-9989-8AFACEE0CE85}"/>
              </a:ext>
            </a:extLst>
          </p:cNvPr>
          <p:cNvSpPr txBox="1"/>
          <p:nvPr/>
        </p:nvSpPr>
        <p:spPr>
          <a:xfrm>
            <a:off x="2834548" y="256522"/>
            <a:ext cx="3770335" cy="12926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خلايا دم البيضاء</a:t>
            </a:r>
          </a:p>
          <a:p>
            <a:pPr algn="ctr"/>
            <a:endParaRPr lang="ar-SA" sz="2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ar-SA" dirty="0"/>
          </a:p>
        </p:txBody>
      </p:sp>
      <p:sp>
        <p:nvSpPr>
          <p:cNvPr id="5" name="مستطيل: زوايا علوية مستديرة 4">
            <a:extLst>
              <a:ext uri="{FF2B5EF4-FFF2-40B4-BE49-F238E27FC236}">
                <a16:creationId xmlns:a16="http://schemas.microsoft.com/office/drawing/2014/main" id="{C71AADCE-55DC-4081-A8C0-FB8E8C02418F}"/>
              </a:ext>
            </a:extLst>
          </p:cNvPr>
          <p:cNvSpPr/>
          <p:nvPr/>
        </p:nvSpPr>
        <p:spPr>
          <a:xfrm>
            <a:off x="9895562" y="820458"/>
            <a:ext cx="1327758" cy="2498939"/>
          </a:xfrm>
          <a:prstGeom prst="round2SameRect">
            <a:avLst/>
          </a:prstGeom>
          <a:solidFill>
            <a:schemeClr val="bg1">
              <a:lumMod val="65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DA12FC6A-41E0-471D-8F6B-D8CCA4E00209}"/>
              </a:ext>
            </a:extLst>
          </p:cNvPr>
          <p:cNvGrpSpPr/>
          <p:nvPr/>
        </p:nvGrpSpPr>
        <p:grpSpPr>
          <a:xfrm>
            <a:off x="8830849" y="3319397"/>
            <a:ext cx="889350" cy="2289132"/>
            <a:chOff x="8830849" y="3319397"/>
            <a:chExt cx="889350" cy="2289132"/>
          </a:xfrm>
        </p:grpSpPr>
        <p:cxnSp>
          <p:nvCxnSpPr>
            <p:cNvPr id="7" name="رابط مستقيم 6">
              <a:extLst>
                <a:ext uri="{FF2B5EF4-FFF2-40B4-BE49-F238E27FC236}">
                  <a16:creationId xmlns:a16="http://schemas.microsoft.com/office/drawing/2014/main" id="{80074A85-D239-4DD5-81FA-45AB6453F7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69052" y="5608529"/>
              <a:ext cx="55114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رابط مستقيم 14">
              <a:extLst>
                <a:ext uri="{FF2B5EF4-FFF2-40B4-BE49-F238E27FC236}">
                  <a16:creationId xmlns:a16="http://schemas.microsoft.com/office/drawing/2014/main" id="{16C4248D-FE11-46D2-903D-8A905E8B81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69051" y="3319397"/>
              <a:ext cx="55114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رابط مستقيم 10">
              <a:extLst>
                <a:ext uri="{FF2B5EF4-FFF2-40B4-BE49-F238E27FC236}">
                  <a16:creationId xmlns:a16="http://schemas.microsoft.com/office/drawing/2014/main" id="{C3A86CE0-7D42-439E-B822-9BC3CD991B24}"/>
                </a:ext>
              </a:extLst>
            </p:cNvPr>
            <p:cNvCxnSpPr/>
            <p:nvPr/>
          </p:nvCxnSpPr>
          <p:spPr>
            <a:xfrm>
              <a:off x="9169051" y="3319397"/>
              <a:ext cx="0" cy="22891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رابط كسهم مستقيم 15">
              <a:extLst>
                <a:ext uri="{FF2B5EF4-FFF2-40B4-BE49-F238E27FC236}">
                  <a16:creationId xmlns:a16="http://schemas.microsoft.com/office/drawing/2014/main" id="{3C619AF3-E069-4A25-A64B-417BD4F0AEF2}"/>
                </a:ext>
              </a:extLst>
            </p:cNvPr>
            <p:cNvCxnSpPr/>
            <p:nvPr/>
          </p:nvCxnSpPr>
          <p:spPr>
            <a:xfrm flipH="1">
              <a:off x="8830849" y="4463963"/>
              <a:ext cx="3382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CD779285-F617-4192-AF36-4502DF39C663}"/>
              </a:ext>
            </a:extLst>
          </p:cNvPr>
          <p:cNvSpPr txBox="1"/>
          <p:nvPr/>
        </p:nvSpPr>
        <p:spPr>
          <a:xfrm>
            <a:off x="5674290" y="4111771"/>
            <a:ext cx="3770335" cy="184665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خلايا الدم </a:t>
            </a:r>
          </a:p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خلايا دم حمراء</a:t>
            </a:r>
          </a:p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خلايا دم بيضاء وصفائح دموية </a:t>
            </a:r>
          </a:p>
          <a:p>
            <a:pPr algn="ctr"/>
            <a:endParaRPr lang="ar-SA" sz="2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ar-SA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06596AB-9213-4479-BDE0-9DEE4B7A4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99811" y="1254271"/>
            <a:ext cx="5503333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9221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252859"/>
            <a:ext cx="13262440" cy="8468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40A9958A-15E3-48A5-98AD-BD076E3E7F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44" t="7213" b="9549"/>
          <a:stretch/>
        </p:blipFill>
        <p:spPr bwMode="auto">
          <a:xfrm>
            <a:off x="9720199" y="256523"/>
            <a:ext cx="1891430" cy="578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FE29EA8C-534E-4A84-9989-8AFACEE0CE85}"/>
              </a:ext>
            </a:extLst>
          </p:cNvPr>
          <p:cNvSpPr txBox="1"/>
          <p:nvPr/>
        </p:nvSpPr>
        <p:spPr>
          <a:xfrm>
            <a:off x="2834548" y="256522"/>
            <a:ext cx="3770335" cy="12926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خلايا دم البيضاء</a:t>
            </a:r>
          </a:p>
          <a:p>
            <a:pPr algn="ctr"/>
            <a:endParaRPr lang="ar-SA" sz="2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ar-SA" dirty="0"/>
          </a:p>
        </p:txBody>
      </p:sp>
      <p:sp>
        <p:nvSpPr>
          <p:cNvPr id="5" name="مستطيل: زوايا علوية مستديرة 4">
            <a:extLst>
              <a:ext uri="{FF2B5EF4-FFF2-40B4-BE49-F238E27FC236}">
                <a16:creationId xmlns:a16="http://schemas.microsoft.com/office/drawing/2014/main" id="{C71AADCE-55DC-4081-A8C0-FB8E8C02418F}"/>
              </a:ext>
            </a:extLst>
          </p:cNvPr>
          <p:cNvSpPr/>
          <p:nvPr/>
        </p:nvSpPr>
        <p:spPr>
          <a:xfrm>
            <a:off x="9895562" y="820458"/>
            <a:ext cx="1327758" cy="2498939"/>
          </a:xfrm>
          <a:prstGeom prst="round2SameRect">
            <a:avLst/>
          </a:prstGeom>
          <a:solidFill>
            <a:schemeClr val="bg1">
              <a:lumMod val="65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DA12FC6A-41E0-471D-8F6B-D8CCA4E00209}"/>
              </a:ext>
            </a:extLst>
          </p:cNvPr>
          <p:cNvGrpSpPr/>
          <p:nvPr/>
        </p:nvGrpSpPr>
        <p:grpSpPr>
          <a:xfrm>
            <a:off x="8830849" y="3319397"/>
            <a:ext cx="889350" cy="2289132"/>
            <a:chOff x="8830849" y="3319397"/>
            <a:chExt cx="889350" cy="2289132"/>
          </a:xfrm>
        </p:grpSpPr>
        <p:cxnSp>
          <p:nvCxnSpPr>
            <p:cNvPr id="7" name="رابط مستقيم 6">
              <a:extLst>
                <a:ext uri="{FF2B5EF4-FFF2-40B4-BE49-F238E27FC236}">
                  <a16:creationId xmlns:a16="http://schemas.microsoft.com/office/drawing/2014/main" id="{80074A85-D239-4DD5-81FA-45AB6453F7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69052" y="5608529"/>
              <a:ext cx="55114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رابط مستقيم 14">
              <a:extLst>
                <a:ext uri="{FF2B5EF4-FFF2-40B4-BE49-F238E27FC236}">
                  <a16:creationId xmlns:a16="http://schemas.microsoft.com/office/drawing/2014/main" id="{16C4248D-FE11-46D2-903D-8A905E8B81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69051" y="3319397"/>
              <a:ext cx="55114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رابط مستقيم 10">
              <a:extLst>
                <a:ext uri="{FF2B5EF4-FFF2-40B4-BE49-F238E27FC236}">
                  <a16:creationId xmlns:a16="http://schemas.microsoft.com/office/drawing/2014/main" id="{C3A86CE0-7D42-439E-B822-9BC3CD991B24}"/>
                </a:ext>
              </a:extLst>
            </p:cNvPr>
            <p:cNvCxnSpPr/>
            <p:nvPr/>
          </p:nvCxnSpPr>
          <p:spPr>
            <a:xfrm>
              <a:off x="9169051" y="3319397"/>
              <a:ext cx="0" cy="22891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رابط كسهم مستقيم 15">
              <a:extLst>
                <a:ext uri="{FF2B5EF4-FFF2-40B4-BE49-F238E27FC236}">
                  <a16:creationId xmlns:a16="http://schemas.microsoft.com/office/drawing/2014/main" id="{3C619AF3-E069-4A25-A64B-417BD4F0AEF2}"/>
                </a:ext>
              </a:extLst>
            </p:cNvPr>
            <p:cNvCxnSpPr/>
            <p:nvPr/>
          </p:nvCxnSpPr>
          <p:spPr>
            <a:xfrm flipH="1">
              <a:off x="8830849" y="4463963"/>
              <a:ext cx="3382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CD779285-F617-4192-AF36-4502DF39C663}"/>
              </a:ext>
            </a:extLst>
          </p:cNvPr>
          <p:cNvSpPr txBox="1"/>
          <p:nvPr/>
        </p:nvSpPr>
        <p:spPr>
          <a:xfrm>
            <a:off x="5674290" y="4111771"/>
            <a:ext cx="3770335" cy="184665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خلايا الدم </a:t>
            </a:r>
          </a:p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خلايا دم حمراء</a:t>
            </a:r>
          </a:p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خلايا دم بيضاء وصفائح دموية </a:t>
            </a:r>
          </a:p>
          <a:p>
            <a:pPr algn="ctr"/>
            <a:endParaRPr lang="ar-SA" sz="2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ar-SA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06596AB-9213-4479-BDE0-9DEE4B7A4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57953" y="956410"/>
            <a:ext cx="3203007" cy="166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C510529-AE5C-4864-889C-A3F1B55436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31681" t="68572" r="42410" b="12535"/>
          <a:stretch/>
        </p:blipFill>
        <p:spPr>
          <a:xfrm>
            <a:off x="937462" y="1677907"/>
            <a:ext cx="5020489" cy="2059268"/>
          </a:xfrm>
          <a:prstGeom prst="rect">
            <a:avLst/>
          </a:prstGeom>
        </p:spPr>
      </p:pic>
      <p:pic>
        <p:nvPicPr>
          <p:cNvPr id="8" name="videoplayback (10)">
            <a:hlinkClick r:id="" action="ppaction://media"/>
            <a:extLst>
              <a:ext uri="{FF2B5EF4-FFF2-40B4-BE49-F238E27FC236}">
                <a16:creationId xmlns:a16="http://schemas.microsoft.com/office/drawing/2014/main" id="{11A64F78-A8F2-4099-8801-8EA1D8BCA9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0758" y="3737175"/>
            <a:ext cx="2832408" cy="205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40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1105</TotalTime>
  <Words>437</Words>
  <Application>Microsoft Office PowerPoint</Application>
  <PresentationFormat>شاشة عريضة</PresentationFormat>
  <Paragraphs>104</Paragraphs>
  <Slides>28</Slides>
  <Notes>0</Notes>
  <HiddenSlides>6</HiddenSlides>
  <MMClips>2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28</vt:i4>
      </vt:variant>
    </vt:vector>
  </HeadingPairs>
  <TitlesOfParts>
    <vt:vector size="29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وديان الردادي</dc:creator>
  <cp:lastModifiedBy>Nahed Salah</cp:lastModifiedBy>
  <cp:revision>12</cp:revision>
  <dcterms:created xsi:type="dcterms:W3CDTF">2021-08-27T00:57:32Z</dcterms:created>
  <dcterms:modified xsi:type="dcterms:W3CDTF">2022-12-09T06:41:35Z</dcterms:modified>
</cp:coreProperties>
</file>