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71" d="100"/>
          <a:sy n="71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FBB98-CAB6-47D9-8633-5BBCEC926976}" type="datetimeFigureOut">
              <a:rPr lang="ar-SA" smtClean="0"/>
              <a:pPr/>
              <a:t>07/03/1432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CF822-55F1-488E-8E1F-6D84618E3B0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FBB98-CAB6-47D9-8633-5BBCEC926976}" type="datetimeFigureOut">
              <a:rPr lang="ar-SA" smtClean="0"/>
              <a:pPr/>
              <a:t>07/03/1432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CF822-55F1-488E-8E1F-6D84618E3B0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FBB98-CAB6-47D9-8633-5BBCEC926976}" type="datetimeFigureOut">
              <a:rPr lang="ar-SA" smtClean="0"/>
              <a:pPr/>
              <a:t>07/03/1432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CF822-55F1-488E-8E1F-6D84618E3B0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FBB98-CAB6-47D9-8633-5BBCEC926976}" type="datetimeFigureOut">
              <a:rPr lang="ar-SA" smtClean="0"/>
              <a:pPr/>
              <a:t>07/03/1432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CF822-55F1-488E-8E1F-6D84618E3B0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FBB98-CAB6-47D9-8633-5BBCEC926976}" type="datetimeFigureOut">
              <a:rPr lang="ar-SA" smtClean="0"/>
              <a:pPr/>
              <a:t>07/03/1432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CF822-55F1-488E-8E1F-6D84618E3B0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FBB98-CAB6-47D9-8633-5BBCEC926976}" type="datetimeFigureOut">
              <a:rPr lang="ar-SA" smtClean="0"/>
              <a:pPr/>
              <a:t>07/03/1432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CF822-55F1-488E-8E1F-6D84618E3B0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FBB98-CAB6-47D9-8633-5BBCEC926976}" type="datetimeFigureOut">
              <a:rPr lang="ar-SA" smtClean="0"/>
              <a:pPr/>
              <a:t>07/03/1432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CF822-55F1-488E-8E1F-6D84618E3B0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FBB98-CAB6-47D9-8633-5BBCEC926976}" type="datetimeFigureOut">
              <a:rPr lang="ar-SA" smtClean="0"/>
              <a:pPr/>
              <a:t>07/03/1432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CF822-55F1-488E-8E1F-6D84618E3B0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FBB98-CAB6-47D9-8633-5BBCEC926976}" type="datetimeFigureOut">
              <a:rPr lang="ar-SA" smtClean="0"/>
              <a:pPr/>
              <a:t>07/03/1432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CF822-55F1-488E-8E1F-6D84618E3B0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FBB98-CAB6-47D9-8633-5BBCEC926976}" type="datetimeFigureOut">
              <a:rPr lang="ar-SA" smtClean="0"/>
              <a:pPr/>
              <a:t>07/03/1432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CF822-55F1-488E-8E1F-6D84618E3B0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FBB98-CAB6-47D9-8633-5BBCEC926976}" type="datetimeFigureOut">
              <a:rPr lang="ar-SA" smtClean="0"/>
              <a:pPr/>
              <a:t>07/03/1432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CF822-55F1-488E-8E1F-6D84618E3B05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13000">
              <a:srgbClr val="0047FF"/>
            </a:gs>
            <a:gs pos="28000">
              <a:srgbClr val="000082"/>
            </a:gs>
            <a:gs pos="42999">
              <a:srgbClr val="0047FF"/>
            </a:gs>
            <a:gs pos="58000">
              <a:srgbClr val="000082"/>
            </a:gs>
            <a:gs pos="72000">
              <a:srgbClr val="0047FF"/>
            </a:gs>
            <a:gs pos="87000">
              <a:srgbClr val="000082"/>
            </a:gs>
            <a:gs pos="100000">
              <a:srgbClr val="0047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FBB98-CAB6-47D9-8633-5BBCEC926976}" type="datetimeFigureOut">
              <a:rPr lang="ar-SA" smtClean="0"/>
              <a:pPr/>
              <a:t>07/03/1432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CF822-55F1-488E-8E1F-6D84618E3B05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1571612"/>
            <a:ext cx="7772400" cy="228601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>
            <a:prstTxWarp prst="textTriangle">
              <a:avLst/>
            </a:prstTxWarp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ar-SA" b="1" i="1" dirty="0" smtClean="0">
                <a:ln/>
                <a:solidFill>
                  <a:schemeClr val="accent3"/>
                </a:solidFill>
              </a:rPr>
              <a:t> </a:t>
            </a:r>
            <a:r>
              <a:rPr lang="ar-SA" b="1" dirty="0">
                <a:ln/>
                <a:solidFill>
                  <a:schemeClr val="accent3"/>
                </a:solidFill>
              </a:rPr>
              <a:t>{ </a:t>
            </a:r>
            <a:r>
              <a:rPr lang="ar-SA" b="1" dirty="0" err="1">
                <a:ln/>
                <a:solidFill>
                  <a:schemeClr val="accent3"/>
                </a:solidFill>
              </a:rPr>
              <a:t>شوكيات</a:t>
            </a:r>
            <a:r>
              <a:rPr lang="ar-SA" b="1" dirty="0">
                <a:ln/>
                <a:solidFill>
                  <a:schemeClr val="accent3"/>
                </a:solidFill>
              </a:rPr>
              <a:t> الجلد </a:t>
            </a:r>
            <a:r>
              <a:rPr lang="ar-SA" b="1" dirty="0" err="1">
                <a:ln/>
                <a:solidFill>
                  <a:schemeClr val="accent3"/>
                </a:solidFill>
              </a:rPr>
              <a:t>و</a:t>
            </a:r>
            <a:r>
              <a:rPr lang="ar-SA" b="1" dirty="0">
                <a:ln/>
                <a:solidFill>
                  <a:schemeClr val="accent3"/>
                </a:solidFill>
              </a:rPr>
              <a:t> اللافقاريات </a:t>
            </a:r>
            <a:r>
              <a:rPr lang="ar-SA" b="1" dirty="0" err="1">
                <a:ln/>
                <a:solidFill>
                  <a:schemeClr val="accent3"/>
                </a:solidFill>
              </a:rPr>
              <a:t>الحبلية</a:t>
            </a:r>
            <a:r>
              <a:rPr lang="ar-SA" b="1" dirty="0">
                <a:ln/>
                <a:solidFill>
                  <a:schemeClr val="accent3"/>
                </a:solidFill>
              </a:rPr>
              <a:t> }</a:t>
            </a:r>
            <a:r>
              <a:rPr lang="en-US" b="1" dirty="0">
                <a:ln/>
                <a:solidFill>
                  <a:schemeClr val="accent3"/>
                </a:solidFill>
              </a:rPr>
              <a:t/>
            </a:r>
            <a:br>
              <a:rPr lang="en-US" b="1" dirty="0">
                <a:ln/>
                <a:solidFill>
                  <a:schemeClr val="accent3"/>
                </a:solidFill>
              </a:rPr>
            </a:br>
            <a:r>
              <a:rPr lang="en-US" b="1" dirty="0">
                <a:ln/>
                <a:solidFill>
                  <a:schemeClr val="accent3"/>
                </a:solidFill>
              </a:rPr>
              <a:t/>
            </a:r>
            <a:br>
              <a:rPr lang="en-US" b="1" dirty="0">
                <a:ln/>
                <a:solidFill>
                  <a:schemeClr val="accent3"/>
                </a:solidFill>
              </a:rPr>
            </a:br>
            <a:endParaRPr lang="ar-SA" b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4533920"/>
            <a:ext cx="6400800" cy="1752600"/>
          </a:xfrm>
        </p:spPr>
        <p:txBody>
          <a:bodyPr>
            <a:norm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ar-SA" sz="3600" b="1" spc="3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DecoType Naskh Extensions" pitchFamily="2" charset="-78"/>
              </a:rPr>
              <a:t>مدرس المادة </a:t>
            </a:r>
          </a:p>
          <a:p>
            <a:r>
              <a:rPr lang="ar-SA" sz="3600" b="1" spc="30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DecoType Naskh Extensions" pitchFamily="2" charset="-78"/>
              </a:rPr>
              <a:t>مشبب </a:t>
            </a:r>
            <a:r>
              <a:rPr lang="ar-SA" sz="3600" b="1" spc="30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DecoType Naskh Extensions" pitchFamily="2" charset="-78"/>
              </a:rPr>
              <a:t>الشهراني</a:t>
            </a:r>
            <a:endParaRPr lang="ar-SA" sz="3600" b="1" spc="30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cs typeface="DecoType Naskh Extensions" pitchFamily="2" charset="-78"/>
            </a:endParaRPr>
          </a:p>
        </p:txBody>
      </p:sp>
      <p:sp>
        <p:nvSpPr>
          <p:cNvPr id="4" name="مربع نص 3"/>
          <p:cNvSpPr txBox="1"/>
          <p:nvPr/>
        </p:nvSpPr>
        <p:spPr>
          <a:xfrm>
            <a:off x="5143504" y="357166"/>
            <a:ext cx="378621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b="1" i="1" spc="300" dirty="0" smtClean="0">
                <a:solidFill>
                  <a:srgbClr val="FFFF00"/>
                </a:solidFill>
              </a:rPr>
              <a:t>المملكة العربية السعودية </a:t>
            </a:r>
          </a:p>
          <a:p>
            <a:pPr algn="ctr"/>
            <a:r>
              <a:rPr lang="ar-SA" b="1" i="1" spc="300" dirty="0" smtClean="0">
                <a:solidFill>
                  <a:srgbClr val="FFFF00"/>
                </a:solidFill>
              </a:rPr>
              <a:t>وزارة التربية والتعليم</a:t>
            </a:r>
          </a:p>
          <a:p>
            <a:pPr algn="ctr"/>
            <a:r>
              <a:rPr lang="ar-SA" b="1" i="1" spc="300" dirty="0" smtClean="0">
                <a:solidFill>
                  <a:srgbClr val="FFFF00"/>
                </a:solidFill>
              </a:rPr>
              <a:t>ثانوية </a:t>
            </a:r>
            <a:r>
              <a:rPr lang="ar-SA" b="1" i="1" spc="300" dirty="0" err="1" smtClean="0">
                <a:solidFill>
                  <a:srgbClr val="FFFF00"/>
                </a:solidFill>
              </a:rPr>
              <a:t>الامير</a:t>
            </a:r>
            <a:r>
              <a:rPr lang="ar-SA" b="1" i="1" spc="300" dirty="0" smtClean="0">
                <a:solidFill>
                  <a:srgbClr val="FFFF00"/>
                </a:solidFill>
              </a:rPr>
              <a:t> </a:t>
            </a:r>
            <a:r>
              <a:rPr lang="ar-SA" b="1" i="1" spc="300" dirty="0" err="1" smtClean="0">
                <a:solidFill>
                  <a:srgbClr val="FFFF00"/>
                </a:solidFill>
              </a:rPr>
              <a:t>عبدالمجيد</a:t>
            </a:r>
            <a:r>
              <a:rPr lang="ar-SA" b="1" i="1" spc="300" dirty="0" smtClean="0">
                <a:solidFill>
                  <a:srgbClr val="FFFF00"/>
                </a:solidFill>
              </a:rPr>
              <a:t> بن </a:t>
            </a:r>
            <a:r>
              <a:rPr lang="ar-SA" b="1" i="1" spc="300" dirty="0" err="1" smtClean="0">
                <a:solidFill>
                  <a:srgbClr val="FFFF00"/>
                </a:solidFill>
              </a:rPr>
              <a:t>عبدالعزيز</a:t>
            </a:r>
            <a:endParaRPr lang="ar-SA" b="1" i="1" spc="300" dirty="0">
              <a:solidFill>
                <a:srgbClr val="FFFF00"/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07A0C-BAB7-47EE-B756-E3C75037789B}" type="slidenum">
              <a:rPr lang="ar-SA" smtClean="0"/>
              <a:pPr/>
              <a:t>1</a:t>
            </a:fld>
            <a:endParaRPr lang="ar-SA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ar-SA" b="1" dirty="0">
                <a:ln/>
                <a:solidFill>
                  <a:schemeClr val="accent3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{ </a:t>
            </a:r>
            <a:r>
              <a:rPr lang="ar-SA" b="1" dirty="0" err="1">
                <a:ln/>
                <a:solidFill>
                  <a:schemeClr val="accent3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شوكيات</a:t>
            </a:r>
            <a:r>
              <a:rPr lang="ar-SA" b="1" dirty="0">
                <a:ln/>
                <a:solidFill>
                  <a:schemeClr val="accent3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الجلد </a:t>
            </a:r>
            <a:r>
              <a:rPr lang="ar-SA" b="1" dirty="0" err="1">
                <a:ln/>
                <a:solidFill>
                  <a:schemeClr val="accent3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و</a:t>
            </a:r>
            <a:r>
              <a:rPr lang="ar-SA" b="1" dirty="0">
                <a:ln/>
                <a:solidFill>
                  <a:schemeClr val="accent3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اللافقاريات </a:t>
            </a:r>
            <a:r>
              <a:rPr lang="ar-SA" b="1" dirty="0" err="1">
                <a:ln/>
                <a:solidFill>
                  <a:schemeClr val="accent3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الحبلية</a:t>
            </a:r>
            <a:r>
              <a:rPr lang="ar-SA" b="1" dirty="0">
                <a:ln/>
                <a:solidFill>
                  <a:schemeClr val="accent3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}</a:t>
            </a:r>
            <a:r>
              <a:rPr lang="en-US" b="1" dirty="0">
                <a:ln/>
                <a:solidFill>
                  <a:schemeClr val="accent3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/>
            </a:r>
            <a:br>
              <a:rPr lang="en-US" b="1" dirty="0">
                <a:ln/>
                <a:solidFill>
                  <a:schemeClr val="accent3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</a:br>
            <a:endParaRPr lang="ar-SA" b="1" dirty="0">
              <a:ln/>
              <a:solidFill>
                <a:schemeClr val="accent3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600472" y="1000108"/>
            <a:ext cx="5329246" cy="557216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ar-SA" b="1" i="1" spc="300" dirty="0">
                <a:solidFill>
                  <a:srgbClr val="FFC0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*خصائصها </a:t>
            </a:r>
            <a:r>
              <a:rPr lang="ar-SA" b="1" i="1" spc="300" dirty="0" smtClean="0">
                <a:solidFill>
                  <a:srgbClr val="FFC0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*</a:t>
            </a:r>
            <a:endParaRPr lang="en-US" i="1" spc="300" dirty="0">
              <a:solidFill>
                <a:srgbClr val="FFC000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i="1" dirty="0">
                <a:solidFill>
                  <a:srgbClr val="FFFF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حيوانات بحرية لها هيكل داخلي </a:t>
            </a:r>
            <a:r>
              <a:rPr lang="ar-SA" i="1" dirty="0" smtClean="0">
                <a:solidFill>
                  <a:srgbClr val="FFFF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بأشواك</a:t>
            </a:r>
          </a:p>
          <a:p>
            <a:pPr>
              <a:buNone/>
            </a:pPr>
            <a:r>
              <a:rPr lang="ar-SA" i="1" dirty="0" smtClean="0">
                <a:solidFill>
                  <a:srgbClr val="FFFF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وجهاز </a:t>
            </a:r>
            <a:r>
              <a:rPr lang="ar-SA" i="1" dirty="0">
                <a:solidFill>
                  <a:srgbClr val="FFFF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وعائي مائي </a:t>
            </a:r>
            <a:r>
              <a:rPr lang="ar-SA" i="1" dirty="0" err="1">
                <a:solidFill>
                  <a:srgbClr val="FFFF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و</a:t>
            </a:r>
            <a:r>
              <a:rPr lang="ar-SA" i="1" dirty="0">
                <a:solidFill>
                  <a:srgbClr val="FFFF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أقدام أنبوبية </a:t>
            </a:r>
            <a:r>
              <a:rPr lang="ar-SA" i="1" dirty="0" smtClean="0">
                <a:solidFill>
                  <a:srgbClr val="FFFF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البالغة</a:t>
            </a:r>
          </a:p>
          <a:p>
            <a:pPr>
              <a:buNone/>
            </a:pPr>
            <a:r>
              <a:rPr lang="ar-SA" i="1" dirty="0" smtClean="0">
                <a:solidFill>
                  <a:srgbClr val="FFFF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منها </a:t>
            </a:r>
            <a:r>
              <a:rPr lang="ar-SA" i="1" dirty="0">
                <a:solidFill>
                  <a:srgbClr val="FFFF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ذات تناظر شعاعي .</a:t>
            </a:r>
            <a:endParaRPr lang="en-US" i="1" dirty="0">
              <a:solidFill>
                <a:srgbClr val="FFFF00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b="1" i="1" spc="300" dirty="0" err="1" smtClean="0">
                <a:solidFill>
                  <a:srgbClr val="FFC0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شوكيات</a:t>
            </a:r>
            <a:r>
              <a:rPr lang="ar-SA" b="1" i="1" spc="300" dirty="0" smtClean="0">
                <a:solidFill>
                  <a:srgbClr val="FFC0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b="1" i="1" spc="300" dirty="0">
                <a:solidFill>
                  <a:srgbClr val="FFC0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الجلد ثانوية الفم</a:t>
            </a:r>
            <a:r>
              <a:rPr lang="ar-SA" i="1" spc="300" dirty="0">
                <a:solidFill>
                  <a:srgbClr val="FFC0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: </a:t>
            </a:r>
            <a:endParaRPr lang="en-US" i="1" spc="300" dirty="0">
              <a:solidFill>
                <a:srgbClr val="FFC000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i="1" dirty="0" smtClean="0">
                <a:solidFill>
                  <a:srgbClr val="FFFF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يعتبر </a:t>
            </a:r>
            <a:r>
              <a:rPr lang="ar-SA" i="1" dirty="0">
                <a:solidFill>
                  <a:srgbClr val="FFFF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تحول أساسي في مخطط </a:t>
            </a:r>
            <a:r>
              <a:rPr lang="ar-SA" i="1" dirty="0" smtClean="0">
                <a:solidFill>
                  <a:srgbClr val="FFFF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العلاقات</a:t>
            </a:r>
          </a:p>
          <a:p>
            <a:pPr>
              <a:buNone/>
            </a:pPr>
            <a:r>
              <a:rPr lang="ar-SA" i="1" dirty="0" smtClean="0">
                <a:solidFill>
                  <a:srgbClr val="FFFF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التركيبية </a:t>
            </a:r>
            <a:r>
              <a:rPr lang="ar-SA" i="1" dirty="0">
                <a:solidFill>
                  <a:srgbClr val="FFFF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بين الحيوانات .</a:t>
            </a:r>
            <a:endParaRPr lang="en-US" i="1" dirty="0">
              <a:solidFill>
                <a:srgbClr val="FFFF00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i="1" dirty="0">
                <a:solidFill>
                  <a:srgbClr val="FFFF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جميعها بحرية وتضم 6000 نوع </a:t>
            </a:r>
            <a:r>
              <a:rPr lang="ar-SA" i="1" dirty="0" smtClean="0">
                <a:solidFill>
                  <a:srgbClr val="FFFF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منها</a:t>
            </a:r>
          </a:p>
          <a:p>
            <a:pPr>
              <a:buNone/>
            </a:pPr>
            <a:r>
              <a:rPr lang="ar-SA" i="1" dirty="0" smtClean="0">
                <a:solidFill>
                  <a:srgbClr val="FFFF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(نجم </a:t>
            </a:r>
            <a:r>
              <a:rPr lang="ar-SA" i="1" dirty="0">
                <a:solidFill>
                  <a:srgbClr val="FFFF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البحر , قنفذ البحر ,خيار البحر </a:t>
            </a:r>
            <a:r>
              <a:rPr lang="ar-SA" i="1" dirty="0" smtClean="0">
                <a:solidFill>
                  <a:srgbClr val="FFFF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,نجم</a:t>
            </a:r>
          </a:p>
          <a:p>
            <a:pPr>
              <a:buNone/>
            </a:pPr>
            <a:r>
              <a:rPr lang="ar-SA" i="1" dirty="0" smtClean="0">
                <a:solidFill>
                  <a:srgbClr val="FFFF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البحر </a:t>
            </a:r>
            <a:r>
              <a:rPr lang="ar-SA" i="1" dirty="0">
                <a:solidFill>
                  <a:srgbClr val="FFFF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الهش, زنابق </a:t>
            </a:r>
            <a:r>
              <a:rPr lang="ar-SA" i="1" dirty="0" smtClean="0">
                <a:solidFill>
                  <a:srgbClr val="FFFF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البحر,نجم البحر</a:t>
            </a:r>
          </a:p>
          <a:p>
            <a:pPr>
              <a:buNone/>
            </a:pPr>
            <a:r>
              <a:rPr lang="ar-SA" i="1" dirty="0" err="1" smtClean="0">
                <a:solidFill>
                  <a:srgbClr val="FFFF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الريشي</a:t>
            </a:r>
            <a:r>
              <a:rPr lang="ar-SA" i="1" dirty="0" smtClean="0">
                <a:solidFill>
                  <a:srgbClr val="FFFF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i="1" dirty="0">
                <a:solidFill>
                  <a:srgbClr val="FFFF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, أقحوان البحر)</a:t>
            </a:r>
            <a:endParaRPr lang="en-US" i="1" dirty="0">
              <a:solidFill>
                <a:srgbClr val="FFFF00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  <a:p>
            <a:endParaRPr lang="ar-SA" dirty="0"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71612"/>
            <a:ext cx="3428992" cy="52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500"/>
                            </p:stCondLst>
                            <p:childTnLst>
                              <p:par>
                                <p:cTn id="3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6000"/>
                            </p:stCondLst>
                            <p:childTnLst>
                              <p:par>
                                <p:cTn id="6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500"/>
                            </p:stCondLst>
                            <p:childTnLst>
                              <p:par>
                                <p:cTn id="67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2844" y="285728"/>
            <a:ext cx="8786874" cy="6357982"/>
          </a:xfrm>
        </p:spPr>
        <p:txBody>
          <a:bodyPr/>
          <a:lstStyle/>
          <a:p>
            <a:pPr algn="ctr">
              <a:buNone/>
            </a:pPr>
            <a:r>
              <a:rPr lang="ar-SA" b="1" i="1" spc="300" dirty="0" smtClean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* تركيب </a:t>
            </a:r>
            <a:r>
              <a:rPr lang="ar-SA" b="1" i="1" spc="300" dirty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الجسم </a:t>
            </a:r>
            <a:r>
              <a:rPr lang="ar-SA" b="1" i="1" spc="300" dirty="0" smtClean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*</a:t>
            </a:r>
            <a:r>
              <a:rPr lang="ar-SA" i="1" spc="300" dirty="0" smtClean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endParaRPr lang="en-US" i="1" spc="300" dirty="0">
              <a:solidFill>
                <a:srgbClr val="FFC0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b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1ـ </a:t>
            </a:r>
            <a:r>
              <a:rPr lang="ar-SA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البالغة منها ذات تناظر شعاعي وقد تكون جالسة ( وبعضها </a:t>
            </a:r>
            <a:r>
              <a:rPr lang="ar-SA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ليس</a:t>
            </a:r>
          </a:p>
          <a:p>
            <a:pPr>
              <a:buNone/>
            </a:pPr>
            <a:r>
              <a:rPr lang="ar-SA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له </a:t>
            </a:r>
            <a:r>
              <a:rPr lang="ar-SA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تناظر )</a:t>
            </a:r>
            <a:endParaRPr lang="en-US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b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2ـ</a:t>
            </a:r>
            <a:r>
              <a:rPr lang="ar-SA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لها هيكل داخلي (يتكون من صفائح من كربونات الكالسيوم </a:t>
            </a:r>
            <a:r>
              <a:rPr lang="ar-SA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)</a:t>
            </a:r>
          </a:p>
          <a:p>
            <a:pPr>
              <a:buNone/>
            </a:pPr>
            <a:r>
              <a:rPr lang="ar-SA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غالبا </a:t>
            </a:r>
            <a:r>
              <a:rPr lang="ar-SA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تتصل </a:t>
            </a:r>
            <a:r>
              <a:rPr lang="ar-SA" dirty="0" err="1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به</a:t>
            </a:r>
            <a:r>
              <a:rPr lang="ar-SA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أشواك .</a:t>
            </a:r>
            <a:endParaRPr lang="en-US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b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3ـ</a:t>
            </a:r>
            <a:r>
              <a:rPr lang="ar-SA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يغطي الهيكل بجلد رقيق عليه </a:t>
            </a:r>
            <a:r>
              <a:rPr lang="ar-SA" dirty="0" err="1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لواقط</a:t>
            </a:r>
            <a:r>
              <a:rPr lang="ar-SA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dirty="0" err="1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قدمية</a:t>
            </a:r>
            <a:r>
              <a:rPr lang="ar-SA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للامساك بالغذاء </a:t>
            </a:r>
            <a:r>
              <a:rPr lang="ar-SA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أو</a:t>
            </a:r>
          </a:p>
          <a:p>
            <a:pPr>
              <a:buNone/>
            </a:pPr>
            <a:r>
              <a:rPr lang="ar-SA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لتنظيف </a:t>
            </a:r>
            <a:r>
              <a:rPr lang="ar-SA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الجلد .</a:t>
            </a:r>
            <a:endParaRPr lang="en-US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endParaRPr lang="ar-SA" dirty="0"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4429132"/>
            <a:ext cx="4643438" cy="2428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429132"/>
            <a:ext cx="4500562" cy="2428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5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000364" y="214290"/>
            <a:ext cx="5929354" cy="642942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ar-SA" b="1" i="1" spc="300" dirty="0">
                <a:solidFill>
                  <a:srgbClr val="FFFF00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* النظام الوعائي المائي *</a:t>
            </a:r>
            <a:endParaRPr lang="en-US" i="1" spc="300" dirty="0">
              <a:solidFill>
                <a:srgbClr val="FFFF00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b="1" i="1" dirty="0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1ـ</a:t>
            </a:r>
            <a:r>
              <a:rPr lang="ar-SA" i="1" dirty="0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i="1" dirty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لها جهاز وعائي مائي </a:t>
            </a:r>
            <a:r>
              <a:rPr lang="ar-SA" i="1" dirty="0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(أنابيب </a:t>
            </a:r>
            <a:r>
              <a:rPr lang="ar-SA" i="1" dirty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مغلقة مملوءة </a:t>
            </a:r>
            <a:r>
              <a:rPr lang="ar-SA" i="1" dirty="0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بسائل)</a:t>
            </a:r>
          </a:p>
          <a:p>
            <a:pPr>
              <a:buNone/>
            </a:pPr>
            <a:r>
              <a:rPr lang="ar-SA" i="1" dirty="0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يساعد </a:t>
            </a:r>
            <a:r>
              <a:rPr lang="ar-SA" i="1" dirty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الحيوان في الحركة والتغذية </a:t>
            </a:r>
            <a:r>
              <a:rPr lang="ar-SA" i="1" dirty="0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والتنفس </a:t>
            </a:r>
            <a:r>
              <a:rPr lang="ar-SA" i="1" dirty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والإخراج .</a:t>
            </a:r>
            <a:endParaRPr lang="en-US" i="1" dirty="0">
              <a:solidFill>
                <a:schemeClr val="bg1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i="1" dirty="0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2ـ </a:t>
            </a:r>
            <a:r>
              <a:rPr lang="ar-SA" i="1" dirty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يدخل الماء إلى هذا الجهاز عبر فتحة </a:t>
            </a:r>
            <a:r>
              <a:rPr lang="ar-SA" i="1" dirty="0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تسمى</a:t>
            </a:r>
          </a:p>
          <a:p>
            <a:pPr>
              <a:buNone/>
            </a:pPr>
            <a:r>
              <a:rPr lang="ar-SA" i="1" dirty="0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(المصفاة)ومنه </a:t>
            </a:r>
            <a:r>
              <a:rPr lang="ar-SA" i="1" dirty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عبر قناة حجرية إلى القناة </a:t>
            </a:r>
            <a:r>
              <a:rPr lang="ar-SA" i="1" dirty="0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الحلقية</a:t>
            </a:r>
          </a:p>
          <a:p>
            <a:pPr>
              <a:buNone/>
            </a:pPr>
            <a:r>
              <a:rPr lang="ar-SA" i="1" dirty="0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ثم </a:t>
            </a:r>
            <a:r>
              <a:rPr lang="ar-SA" i="1" dirty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إلى قناة </a:t>
            </a:r>
            <a:r>
              <a:rPr lang="ar-SA" i="1" dirty="0" err="1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شعاعية</a:t>
            </a:r>
            <a:r>
              <a:rPr lang="ar-SA" i="1" dirty="0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تتفرع </a:t>
            </a:r>
            <a:r>
              <a:rPr lang="ar-SA" i="1" dirty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في جميع الأذرع </a:t>
            </a:r>
            <a:r>
              <a:rPr lang="ar-SA" i="1" dirty="0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لينتهي</a:t>
            </a:r>
          </a:p>
          <a:p>
            <a:pPr>
              <a:buNone/>
            </a:pPr>
            <a:r>
              <a:rPr lang="ar-SA" i="1" dirty="0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في الأقدام الأنبوبية </a:t>
            </a:r>
            <a:r>
              <a:rPr lang="ar-SA" i="1" dirty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.</a:t>
            </a:r>
            <a:endParaRPr lang="en-US" i="1" dirty="0">
              <a:solidFill>
                <a:schemeClr val="bg1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i="1" dirty="0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3ـ </a:t>
            </a:r>
            <a:r>
              <a:rPr lang="ar-SA" i="1" dirty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الأقدام الأنبوبية </a:t>
            </a:r>
            <a:r>
              <a:rPr lang="ar-SA" b="1" i="1" dirty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:</a:t>
            </a:r>
            <a:r>
              <a:rPr lang="ar-SA" i="1" dirty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هي أنابيب صغيرة مملوءة </a:t>
            </a:r>
            <a:r>
              <a:rPr lang="ar-SA" i="1" dirty="0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بسائل</a:t>
            </a:r>
          </a:p>
          <a:p>
            <a:pPr>
              <a:buNone/>
            </a:pPr>
            <a:r>
              <a:rPr lang="ar-SA" i="1" dirty="0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وتنتهي </a:t>
            </a:r>
            <a:r>
              <a:rPr lang="ar-SA" i="1" dirty="0" err="1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بممص</a:t>
            </a:r>
            <a:r>
              <a:rPr lang="ar-SA" i="1" dirty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كالفنجان يستعمل </a:t>
            </a:r>
            <a:r>
              <a:rPr lang="ar-SA" i="1" dirty="0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في(الحركة والتغذية</a:t>
            </a:r>
          </a:p>
          <a:p>
            <a:pPr>
              <a:buNone/>
            </a:pPr>
            <a:r>
              <a:rPr lang="ar-SA" i="1" dirty="0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والتنفس)</a:t>
            </a:r>
            <a:endParaRPr lang="en-US" i="1" dirty="0">
              <a:solidFill>
                <a:schemeClr val="bg1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i="1" dirty="0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4ـ </a:t>
            </a:r>
            <a:r>
              <a:rPr lang="ar-SA" i="1" dirty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الحويصلات العضلية : هي أكياس عضلية </a:t>
            </a:r>
            <a:r>
              <a:rPr lang="ar-SA" i="1" dirty="0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داخلية</a:t>
            </a:r>
          </a:p>
          <a:p>
            <a:pPr>
              <a:buNone/>
            </a:pPr>
            <a:r>
              <a:rPr lang="ar-SA" i="1" dirty="0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توازي </a:t>
            </a:r>
            <a:r>
              <a:rPr lang="ar-SA" i="1" dirty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الأقدام الأنبوبية </a:t>
            </a:r>
            <a:r>
              <a:rPr lang="ar-SA" i="1" dirty="0" err="1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و</a:t>
            </a:r>
            <a:r>
              <a:rPr lang="ar-SA" i="1" dirty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التي بانقباضها </a:t>
            </a:r>
            <a:r>
              <a:rPr lang="ar-SA" i="1" dirty="0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يندفع </a:t>
            </a:r>
            <a:r>
              <a:rPr lang="ar-SA" i="1" dirty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الماء </a:t>
            </a:r>
            <a:r>
              <a:rPr lang="ar-SA" i="1" dirty="0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إلى</a:t>
            </a:r>
          </a:p>
          <a:p>
            <a:pPr>
              <a:buNone/>
            </a:pPr>
            <a:r>
              <a:rPr lang="ar-SA" i="1" dirty="0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الأقدام </a:t>
            </a:r>
            <a:r>
              <a:rPr lang="ar-SA" i="1" dirty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الأنبوبية فتمدد .</a:t>
            </a:r>
            <a:endParaRPr lang="en-US" i="1" dirty="0">
              <a:solidFill>
                <a:schemeClr val="bg1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b="1" i="1" dirty="0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5ـ </a:t>
            </a:r>
            <a:r>
              <a:rPr lang="ar-SA" i="1" dirty="0" err="1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ممص</a:t>
            </a:r>
            <a:r>
              <a:rPr lang="ar-SA" i="1" dirty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القدم الأنبوبي يساعد بعملية الشفط المائي </a:t>
            </a:r>
            <a:r>
              <a:rPr lang="ar-SA" i="1" dirty="0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في</a:t>
            </a:r>
          </a:p>
          <a:p>
            <a:pPr>
              <a:buNone/>
            </a:pPr>
            <a:r>
              <a:rPr lang="ar-SA" i="1" dirty="0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الحركة (وإعطاء </a:t>
            </a:r>
            <a:r>
              <a:rPr lang="ar-SA" i="1" dirty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قوة كافية لنجم </a:t>
            </a:r>
            <a:r>
              <a:rPr lang="ar-SA" i="1" dirty="0" err="1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البحرلفتح</a:t>
            </a:r>
            <a:r>
              <a:rPr lang="ar-SA" i="1" dirty="0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مصراعي</a:t>
            </a:r>
          </a:p>
          <a:p>
            <a:pPr>
              <a:buNone/>
            </a:pPr>
            <a:r>
              <a:rPr lang="ar-SA" i="1" dirty="0" smtClean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المحار </a:t>
            </a:r>
            <a:r>
              <a:rPr lang="ar-SA" i="1" dirty="0">
                <a:solidFill>
                  <a:schemeClr val="bg1"/>
                </a:solidFill>
                <a:effectLst>
                  <a:glow rad="635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) </a:t>
            </a:r>
            <a:endParaRPr lang="en-US" i="1" dirty="0">
              <a:solidFill>
                <a:schemeClr val="bg1"/>
              </a:solidFill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endParaRPr lang="ar-SA" dirty="0">
              <a:effectLst>
                <a:glow rad="635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286116" cy="4500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500570"/>
            <a:ext cx="3286116" cy="2357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7500"/>
                            </p:stCondLst>
                            <p:childTnLst>
                              <p:par>
                                <p:cTn id="8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000"/>
                            </p:stCondLst>
                            <p:childTnLst>
                              <p:par>
                                <p:cTn id="8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8500"/>
                            </p:stCondLst>
                            <p:childTnLst>
                              <p:par>
                                <p:cTn id="8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500298" y="214290"/>
            <a:ext cx="6186502" cy="6429420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ar-SA" b="1" i="1" u="sng" spc="300" dirty="0" smtClean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الوظائف الحيوية في </a:t>
            </a:r>
            <a:r>
              <a:rPr lang="ar-SA" b="1" i="1" u="sng" spc="300" dirty="0" err="1" smtClean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الشوكيات</a:t>
            </a:r>
            <a:endParaRPr lang="ar-SA" b="1" i="1" u="sng" spc="300" dirty="0" smtClean="0">
              <a:solidFill>
                <a:srgbClr val="FFC0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 algn="ctr">
              <a:buNone/>
            </a:pPr>
            <a:r>
              <a:rPr lang="ar-SA" b="1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1* </a:t>
            </a:r>
            <a:r>
              <a:rPr lang="ar-SA" b="1" dirty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التغذية </a:t>
            </a:r>
            <a:r>
              <a:rPr lang="ar-SA" b="1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والهضم *</a:t>
            </a:r>
            <a:endParaRPr lang="en-US" dirty="0">
              <a:solidFill>
                <a:srgbClr val="FFFF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لها طرق مختلفة منها:</a:t>
            </a:r>
            <a:endParaRPr lang="en-US" i="1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1ـ </a:t>
            </a:r>
            <a:r>
              <a:rPr lang="ar-SA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بالأقدام الأنبوبية .</a:t>
            </a:r>
            <a:endParaRPr lang="en-US" i="1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2ـ </a:t>
            </a:r>
            <a:r>
              <a:rPr lang="ar-SA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نجم البحر </a:t>
            </a:r>
            <a:r>
              <a:rPr lang="ar-SA" i="1" dirty="0" err="1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الريشي</a:t>
            </a:r>
            <a:r>
              <a:rPr lang="ar-SA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يمد أذرعه للإمساك بالغذاء .</a:t>
            </a:r>
            <a:endParaRPr lang="en-US" i="1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3ـ </a:t>
            </a:r>
            <a:r>
              <a:rPr lang="ar-SA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نجم البحر يفترس الرخويات والمرجان </a:t>
            </a:r>
            <a:r>
              <a:rPr lang="ar-SA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واللافقاريات</a:t>
            </a:r>
          </a:p>
          <a:p>
            <a:pPr>
              <a:buNone/>
            </a:pPr>
            <a:r>
              <a:rPr lang="ar-SA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الأخرى </a:t>
            </a:r>
            <a:r>
              <a:rPr lang="ar-SA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.</a:t>
            </a:r>
            <a:endParaRPr lang="en-US" i="1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4ـ </a:t>
            </a:r>
            <a:r>
              <a:rPr lang="ar-SA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بعض أنواع نجم البحر تقذف معدتها خارج الفم </a:t>
            </a:r>
            <a:r>
              <a:rPr lang="ar-SA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على</a:t>
            </a:r>
          </a:p>
          <a:p>
            <a:pPr>
              <a:buNone/>
            </a:pPr>
            <a:r>
              <a:rPr lang="ar-SA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الفريسة</a:t>
            </a:r>
            <a:r>
              <a:rPr lang="ar-SA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وتفرز </a:t>
            </a:r>
            <a:r>
              <a:rPr lang="ar-SA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الإنزيمات لهضمها ثم </a:t>
            </a:r>
            <a:r>
              <a:rPr lang="ar-SA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تقرب الطعام</a:t>
            </a:r>
          </a:p>
          <a:p>
            <a:pPr>
              <a:buNone/>
            </a:pPr>
            <a:r>
              <a:rPr lang="ar-SA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المهضوم </a:t>
            </a:r>
            <a:r>
              <a:rPr lang="ar-SA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بأهدابها </a:t>
            </a:r>
            <a:r>
              <a:rPr lang="ar-SA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إلى الفم </a:t>
            </a:r>
            <a:r>
              <a:rPr lang="ar-SA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.</a:t>
            </a:r>
            <a:endParaRPr lang="en-US" i="1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5ـ </a:t>
            </a:r>
            <a:r>
              <a:rPr lang="ar-SA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القنافذ البحرية لها صفائح كالأسنان لكشط الطحالب .</a:t>
            </a:r>
            <a:endParaRPr lang="en-US" i="1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6ـ </a:t>
            </a:r>
            <a:r>
              <a:rPr lang="ar-SA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خيار البحر يمسك بغذائه بواسطة </a:t>
            </a:r>
            <a:r>
              <a:rPr lang="ar-SA" i="1" dirty="0" err="1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لوامسه</a:t>
            </a:r>
            <a:r>
              <a:rPr lang="ar-SA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 </a:t>
            </a:r>
            <a:r>
              <a:rPr lang="ar-SA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المغطاة</a:t>
            </a:r>
          </a:p>
          <a:p>
            <a:pPr>
              <a:buNone/>
            </a:pPr>
            <a:r>
              <a:rPr lang="ar-SA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بالمخاط </a:t>
            </a:r>
            <a:r>
              <a:rPr lang="ar-SA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.</a:t>
            </a:r>
            <a:endParaRPr lang="en-US" i="1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endParaRPr lang="ar-SA" dirty="0"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64317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000"/>
                            </p:stCondLst>
                            <p:childTnLst>
                              <p:par>
                                <p:cTn id="6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6500"/>
                            </p:stCondLst>
                            <p:childTnLst>
                              <p:par>
                                <p:cTn id="70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2844" y="142852"/>
            <a:ext cx="8786874" cy="6572296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ar-SA" b="1" i="1" spc="300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2* </a:t>
            </a:r>
            <a:r>
              <a:rPr lang="ar-SA" b="1" i="1" spc="300" dirty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التنفس والدوران والإخراج </a:t>
            </a:r>
            <a:r>
              <a:rPr lang="ar-SA" b="1" i="1" spc="300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*</a:t>
            </a:r>
            <a:endParaRPr lang="en-US" i="1" spc="300" dirty="0">
              <a:solidFill>
                <a:srgbClr val="FFFF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b="1" i="1" u="sng" dirty="0" err="1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أ</a:t>
            </a:r>
            <a:r>
              <a:rPr lang="ar-SA" b="1" i="1" u="sng" dirty="0" err="1" smtClean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ـ</a:t>
            </a:r>
            <a:r>
              <a:rPr lang="ar-SA" b="1" i="1" u="sng" dirty="0" smtClean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b="1" i="1" u="sng" dirty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التنفس : </a:t>
            </a:r>
            <a:r>
              <a:rPr lang="ar-SA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يتم تبادل الأكسجين بالانتشار إما :</a:t>
            </a:r>
            <a:endParaRPr lang="en-US" i="1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1ـ </a:t>
            </a:r>
            <a:r>
              <a:rPr lang="ar-SA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بالأقدام الأنبوبية .</a:t>
            </a:r>
            <a:endParaRPr lang="en-US" i="1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2ـ </a:t>
            </a:r>
            <a:r>
              <a:rPr lang="ar-SA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عبر أغشية الجسم الرقيقة الملاصقة للماء .</a:t>
            </a:r>
            <a:endParaRPr lang="en-US" i="1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3ـ </a:t>
            </a:r>
            <a:r>
              <a:rPr lang="ar-SA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بالخياشيم الجلدية .</a:t>
            </a:r>
            <a:endParaRPr lang="en-US" i="1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4ـ بالشجرة التنفسية ( كما في خيار البحر) </a:t>
            </a:r>
            <a:r>
              <a:rPr lang="ar-SA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.</a:t>
            </a:r>
            <a:endParaRPr lang="en-US" i="1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b="1" i="1" u="sng" spc="300" dirty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ب </a:t>
            </a:r>
            <a:r>
              <a:rPr lang="ar-SA" b="1" i="1" u="sng" spc="300" dirty="0" err="1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ـ</a:t>
            </a:r>
            <a:r>
              <a:rPr lang="ar-SA" b="1" i="1" u="sng" spc="300" dirty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b="1" i="1" u="sng" spc="300" dirty="0" smtClean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الدوران: </a:t>
            </a:r>
          </a:p>
          <a:p>
            <a:pPr>
              <a:buNone/>
            </a:pPr>
            <a:r>
              <a:rPr lang="ar-SA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</a:t>
            </a:r>
            <a:r>
              <a:rPr lang="ar-SA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تحدث الدورة الدموية في التجويف الجسمي والجهاز الوعائي المائي </a:t>
            </a:r>
            <a:r>
              <a:rPr lang="ar-SA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.</a:t>
            </a:r>
            <a:endParaRPr lang="en-US" i="1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b="1" i="1" u="sng" spc="300" dirty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ج </a:t>
            </a:r>
            <a:r>
              <a:rPr lang="ar-SA" b="1" i="1" u="sng" spc="300" dirty="0" err="1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ـ</a:t>
            </a:r>
            <a:r>
              <a:rPr lang="ar-SA" b="1" i="1" u="sng" spc="300" dirty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الإخراج : </a:t>
            </a:r>
            <a:r>
              <a:rPr lang="ar-SA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إما </a:t>
            </a:r>
            <a:r>
              <a:rPr lang="ar-SA" dirty="0" err="1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بـ</a:t>
            </a:r>
            <a:r>
              <a:rPr lang="ar-SA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:</a:t>
            </a:r>
            <a:endParaRPr lang="en-US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1ـ </a:t>
            </a:r>
            <a:r>
              <a:rPr lang="ar-SA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الانتشار عبر أنسجة الجسم الرقيقة .</a:t>
            </a:r>
            <a:endParaRPr lang="en-US" i="1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2ـ </a:t>
            </a:r>
            <a:r>
              <a:rPr lang="ar-SA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أهداب الأقدام الأنبوبية تحرك الماء وسوائل الجسم عبر أجهزة </a:t>
            </a:r>
            <a:r>
              <a:rPr lang="ar-SA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الجسم</a:t>
            </a:r>
          </a:p>
          <a:p>
            <a:pPr>
              <a:buNone/>
            </a:pPr>
            <a:r>
              <a:rPr lang="ar-SA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لإخراج </a:t>
            </a:r>
            <a:r>
              <a:rPr lang="ar-SA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الفضلات .</a:t>
            </a:r>
            <a:endParaRPr lang="en-US" i="1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endParaRPr lang="ar-SA" dirty="0"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500"/>
                            </p:stCondLst>
                            <p:childTnLst>
                              <p:par>
                                <p:cTn id="60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2844" y="285728"/>
            <a:ext cx="8786874" cy="6357982"/>
          </a:xfrm>
        </p:spPr>
        <p:txBody>
          <a:bodyPr/>
          <a:lstStyle/>
          <a:p>
            <a:pPr algn="ctr">
              <a:buNone/>
            </a:pPr>
            <a:r>
              <a:rPr lang="ar-SA" b="1" i="1" spc="300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3* </a:t>
            </a:r>
            <a:r>
              <a:rPr lang="ar-SA" b="1" i="1" spc="300" dirty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الاستجابة للمثيرات </a:t>
            </a:r>
            <a:r>
              <a:rPr lang="ar-SA" b="1" i="1" spc="300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*</a:t>
            </a:r>
            <a:endParaRPr lang="en-US" i="1" spc="300" dirty="0">
              <a:solidFill>
                <a:srgbClr val="FFFF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1ـ </a:t>
            </a:r>
            <a:r>
              <a:rPr lang="ar-SA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لها حلقة عصبية تحيط بالفم تخرج منها حبال عصبية تتفرع </a:t>
            </a:r>
            <a:r>
              <a:rPr lang="ar-SA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في</a:t>
            </a:r>
          </a:p>
          <a:p>
            <a:pPr>
              <a:buNone/>
            </a:pPr>
            <a:r>
              <a:rPr lang="ar-SA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الجسم </a:t>
            </a:r>
            <a:r>
              <a:rPr lang="ar-SA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.</a:t>
            </a:r>
            <a:endParaRPr lang="en-US" i="1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2ـ </a:t>
            </a:r>
            <a:r>
              <a:rPr lang="ar-SA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خلاياها العصبية تحس </a:t>
            </a:r>
            <a:r>
              <a:rPr lang="ar-SA" i="1" dirty="0" err="1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بـ</a:t>
            </a:r>
            <a:r>
              <a:rPr lang="ar-SA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( المواد الكيميائية المذابة في </a:t>
            </a:r>
            <a:r>
              <a:rPr lang="ar-SA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الماء</a:t>
            </a:r>
          </a:p>
          <a:p>
            <a:pPr>
              <a:buNone/>
            </a:pPr>
            <a:r>
              <a:rPr lang="ar-SA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وتيارات </a:t>
            </a:r>
            <a:r>
              <a:rPr lang="ar-SA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الماء والضوء واتجاه </a:t>
            </a:r>
            <a:r>
              <a:rPr lang="ar-SA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جاذبية </a:t>
            </a:r>
            <a:r>
              <a:rPr lang="ar-SA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الأرض ) .</a:t>
            </a:r>
            <a:endParaRPr lang="en-US" i="1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3ـ </a:t>
            </a:r>
            <a:r>
              <a:rPr lang="ar-SA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نجم البحر يحتوي في النهاية الطرفية للأذرع على بقعة </a:t>
            </a:r>
            <a:r>
              <a:rPr lang="ar-SA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عينية</a:t>
            </a:r>
          </a:p>
          <a:p>
            <a:pPr>
              <a:buNone/>
            </a:pPr>
            <a:r>
              <a:rPr lang="ar-SA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(حساسة </a:t>
            </a:r>
            <a:r>
              <a:rPr lang="ar-SA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للضوء) </a:t>
            </a:r>
            <a:endParaRPr lang="en-US" i="1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endParaRPr lang="ar-SA" dirty="0"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57628"/>
            <a:ext cx="4714876" cy="300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1000"/>
                            </p:stCondLst>
                            <p:childTnLst>
                              <p:par>
                                <p:cTn id="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285728"/>
            <a:ext cx="9144000" cy="6429420"/>
          </a:xfrm>
        </p:spPr>
        <p:txBody>
          <a:bodyPr/>
          <a:lstStyle/>
          <a:p>
            <a:pPr algn="ctr">
              <a:buNone/>
            </a:pPr>
            <a:r>
              <a:rPr lang="ar-SA" b="1" i="1" spc="300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4* </a:t>
            </a:r>
            <a:r>
              <a:rPr lang="ar-SA" b="1" i="1" spc="300" dirty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الحركة </a:t>
            </a:r>
            <a:r>
              <a:rPr lang="ar-SA" b="1" i="1" spc="300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*</a:t>
            </a:r>
            <a:endParaRPr lang="en-US" i="1" spc="300" dirty="0">
              <a:solidFill>
                <a:srgbClr val="FFFF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يلعب الهيكل الداخلي دوراً في تحديد حركة الحيوان </a:t>
            </a:r>
            <a:r>
              <a:rPr lang="ar-SA" i="1" dirty="0" err="1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و</a:t>
            </a:r>
            <a:r>
              <a:rPr lang="ar-SA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من الأمثلة </a:t>
            </a:r>
            <a:r>
              <a:rPr lang="ar-SA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ما</a:t>
            </a:r>
          </a:p>
          <a:p>
            <a:pPr>
              <a:buNone/>
            </a:pPr>
            <a:r>
              <a:rPr lang="ar-SA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يلي </a:t>
            </a:r>
            <a:r>
              <a:rPr lang="ar-SA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:</a:t>
            </a:r>
            <a:endParaRPr lang="en-US" i="1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1ـ </a:t>
            </a:r>
            <a:r>
              <a:rPr lang="ar-SA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نجم البحر </a:t>
            </a:r>
            <a:r>
              <a:rPr lang="ar-SA" i="1" dirty="0" err="1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الريشي</a:t>
            </a:r>
            <a:r>
              <a:rPr lang="ar-SA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 يتحرك بواسطة زوائد طويلة على </a:t>
            </a:r>
            <a:r>
              <a:rPr lang="ar-SA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السطح</a:t>
            </a:r>
          </a:p>
          <a:p>
            <a:pPr>
              <a:buNone/>
            </a:pPr>
            <a:r>
              <a:rPr lang="ar-SA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السفلي </a:t>
            </a:r>
            <a:r>
              <a:rPr lang="ar-SA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أو بالسباحة بواسطة </a:t>
            </a:r>
            <a:r>
              <a:rPr lang="ar-SA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أذرعه </a:t>
            </a:r>
            <a:r>
              <a:rPr lang="ar-SA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.</a:t>
            </a:r>
            <a:endParaRPr lang="en-US" i="1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2ـ </a:t>
            </a:r>
            <a:r>
              <a:rPr lang="ar-SA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نجم البحر الهش يتحرك بالزحف بواسطة أقدامه </a:t>
            </a:r>
            <a:r>
              <a:rPr lang="ar-SA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الأنبوبية والأذرع </a:t>
            </a:r>
            <a:endParaRPr lang="en-US" i="1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3ـ </a:t>
            </a:r>
            <a:r>
              <a:rPr lang="ar-SA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نجم البحر يتحرك بأقدامه الأنبوبية .</a:t>
            </a:r>
            <a:endParaRPr lang="en-US" i="1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4ـ </a:t>
            </a:r>
            <a:r>
              <a:rPr lang="ar-SA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خيار البحر يتحرك بالزحف بواسطة أقدامه الأنبوبية </a:t>
            </a:r>
            <a:r>
              <a:rPr lang="ar-SA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وعضلات</a:t>
            </a:r>
          </a:p>
          <a:p>
            <a:pPr>
              <a:buNone/>
            </a:pPr>
            <a:r>
              <a:rPr lang="ar-SA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الجسم.</a:t>
            </a:r>
            <a:endParaRPr lang="en-US" i="1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endParaRPr lang="ar-SA" dirty="0"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2844" y="214290"/>
            <a:ext cx="8786874" cy="6500858"/>
          </a:xfrm>
        </p:spPr>
        <p:txBody>
          <a:bodyPr/>
          <a:lstStyle/>
          <a:p>
            <a:pPr algn="ctr">
              <a:buNone/>
            </a:pPr>
            <a:r>
              <a:rPr lang="ar-SA" b="1" i="1" spc="300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5* </a:t>
            </a:r>
            <a:r>
              <a:rPr lang="ar-SA" b="1" i="1" spc="300" dirty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التكاثر </a:t>
            </a:r>
            <a:r>
              <a:rPr lang="ar-SA" b="1" i="1" spc="300" dirty="0" smtClean="0">
                <a:solidFill>
                  <a:srgbClr val="FFFF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والنمو *</a:t>
            </a:r>
            <a:endParaRPr lang="en-US" i="1" spc="300" dirty="0">
              <a:solidFill>
                <a:srgbClr val="FFFF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b="1" i="1" dirty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ـ جنسيا : </a:t>
            </a:r>
            <a:r>
              <a:rPr lang="ar-SA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حيث يصب الذكر حيواناته المنوية على البويضات </a:t>
            </a:r>
            <a:r>
              <a:rPr lang="ar-SA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في</a:t>
            </a:r>
          </a:p>
          <a:p>
            <a:pPr>
              <a:buNone/>
            </a:pPr>
            <a:r>
              <a:rPr lang="ar-SA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الماء </a:t>
            </a:r>
            <a:r>
              <a:rPr lang="ar-SA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لتخصيبها حيث تنمو البويضات المخصبة إلى يرقة تسبح </a:t>
            </a:r>
            <a:r>
              <a:rPr lang="ar-SA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في</a:t>
            </a:r>
          </a:p>
          <a:p>
            <a:pPr>
              <a:buNone/>
            </a:pPr>
            <a:r>
              <a:rPr lang="ar-SA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الماء </a:t>
            </a:r>
            <a:r>
              <a:rPr lang="ar-SA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( ذات تناظر جانبي ) بعد عدة مراحل من التغيرات تنمو </a:t>
            </a:r>
            <a:r>
              <a:rPr lang="ar-SA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إلى</a:t>
            </a:r>
          </a:p>
          <a:p>
            <a:pPr>
              <a:buNone/>
            </a:pPr>
            <a:r>
              <a:rPr lang="ar-SA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حيوان </a:t>
            </a:r>
            <a:r>
              <a:rPr lang="ar-SA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بالغ له تناظر </a:t>
            </a:r>
            <a:r>
              <a:rPr lang="ar-SA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شعاعي.</a:t>
            </a:r>
          </a:p>
          <a:p>
            <a:pPr>
              <a:buNone/>
            </a:pPr>
            <a:endParaRPr lang="ar-SA" b="1" dirty="0" smtClean="0"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b="1" i="1" dirty="0" smtClean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ـ </a:t>
            </a:r>
            <a:r>
              <a:rPr lang="ar-SA" b="1" i="1" dirty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التجدد</a:t>
            </a:r>
            <a:r>
              <a:rPr lang="ar-SA" b="1" i="1" dirty="0" smtClean="0">
                <a:solidFill>
                  <a:srgbClr val="FFC000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:</a:t>
            </a:r>
            <a:endParaRPr lang="en-US" b="1" i="1" dirty="0">
              <a:solidFill>
                <a:srgbClr val="FFC000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r>
              <a:rPr lang="ar-SA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حيث </a:t>
            </a:r>
            <a:r>
              <a:rPr lang="ar-SA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يمكن أن ينمو الجسم ويعوض الجزء المفقود نتيجة </a:t>
            </a:r>
            <a:r>
              <a:rPr lang="ar-SA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الافتراس</a:t>
            </a:r>
          </a:p>
          <a:p>
            <a:pPr>
              <a:buNone/>
            </a:pPr>
            <a:r>
              <a:rPr lang="ar-SA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(كالذي </a:t>
            </a:r>
            <a:r>
              <a:rPr lang="ar-SA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يحدث في نجم البحر عندما يفقد أحد أذرعه أو خيار </a:t>
            </a:r>
            <a:r>
              <a:rPr lang="ar-SA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البحر</a:t>
            </a:r>
          </a:p>
          <a:p>
            <a:pPr>
              <a:buNone/>
            </a:pPr>
            <a:r>
              <a:rPr lang="ar-SA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عندما </a:t>
            </a:r>
            <a:r>
              <a:rPr lang="ar-SA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يفقد جزء من أعضائه الداخلية التي يقذفها للتشويش </a:t>
            </a:r>
            <a:r>
              <a:rPr lang="ar-SA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على</a:t>
            </a:r>
          </a:p>
          <a:p>
            <a:pPr>
              <a:buNone/>
            </a:pPr>
            <a:r>
              <a:rPr lang="ar-SA" i="1" dirty="0" smtClean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المفترس </a:t>
            </a:r>
            <a:r>
              <a:rPr lang="ar-SA" i="1" dirty="0">
                <a:solidFill>
                  <a:schemeClr val="bg1"/>
                </a:solidFill>
                <a:effectLst>
                  <a:glow rad="101600">
                    <a:schemeClr val="accent2">
                      <a:satMod val="175000"/>
                      <a:alpha val="40000"/>
                    </a:schemeClr>
                  </a:glow>
                </a:effectLst>
              </a:rPr>
              <a:t>) .</a:t>
            </a:r>
            <a:endParaRPr lang="en-US" i="1" dirty="0">
              <a:solidFill>
                <a:schemeClr val="bg1"/>
              </a:solidFill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  <a:p>
            <a:pPr>
              <a:buNone/>
            </a:pPr>
            <a:endParaRPr lang="ar-SA" dirty="0">
              <a:effectLst>
                <a:glow rad="1016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643182"/>
            <a:ext cx="3571868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1000"/>
                            </p:stCondLst>
                            <p:childTnLst>
                              <p:par>
                                <p:cTn id="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500"/>
                            </p:stCondLst>
                            <p:childTnLst>
                              <p:par>
                                <p:cTn id="3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500"/>
                            </p:stCondLst>
                            <p:childTnLst>
                              <p:par>
                                <p:cTn id="50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6000"/>
                            </p:stCondLst>
                            <p:childTnLst>
                              <p:par>
                                <p:cTn id="5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618</Words>
  <Application>Microsoft Office PowerPoint</Application>
  <PresentationFormat>عرض على الشاشة (3:4)‏</PresentationFormat>
  <Paragraphs>94</Paragraphs>
  <Slides>9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0" baseType="lpstr">
      <vt:lpstr>سمة Office</vt:lpstr>
      <vt:lpstr> { شوكيات الجلد و اللافقاريات الحبلية }  </vt:lpstr>
      <vt:lpstr>{ شوكيات الجلد و اللافقاريات الحبلية } 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</vt:vector>
  </TitlesOfParts>
  <Company>Yum AL Baher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{ شوكيات الجلد و اللافقاريات الحبلية }  </dc:title>
  <dc:creator>User</dc:creator>
  <cp:lastModifiedBy>User</cp:lastModifiedBy>
  <cp:revision>11</cp:revision>
  <dcterms:created xsi:type="dcterms:W3CDTF">2011-02-10T08:08:31Z</dcterms:created>
  <dcterms:modified xsi:type="dcterms:W3CDTF">2011-02-10T11:29:40Z</dcterms:modified>
</cp:coreProperties>
</file>