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BB98-CAB6-47D9-8633-5BBCEC926976}" type="datetimeFigureOut">
              <a:rPr lang="ar-SA" smtClean="0"/>
              <a:pPr/>
              <a:t>07/03/1432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CF822-55F1-488E-8E1F-6D84618E3B0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228601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SA" b="1" i="1" dirty="0" smtClean="0">
                <a:ln/>
                <a:solidFill>
                  <a:schemeClr val="accent3"/>
                </a:solidFill>
              </a:rPr>
              <a:t> </a:t>
            </a:r>
            <a:r>
              <a:rPr lang="ar-SA" b="1" dirty="0">
                <a:ln/>
                <a:solidFill>
                  <a:schemeClr val="accent3"/>
                </a:solidFill>
              </a:rPr>
              <a:t>{ </a:t>
            </a:r>
            <a:r>
              <a:rPr lang="ar-SA" b="1" dirty="0" err="1">
                <a:ln/>
                <a:solidFill>
                  <a:schemeClr val="accent3"/>
                </a:solidFill>
              </a:rPr>
              <a:t>شوكيات</a:t>
            </a:r>
            <a:r>
              <a:rPr lang="ar-SA" b="1" dirty="0">
                <a:ln/>
                <a:solidFill>
                  <a:schemeClr val="accent3"/>
                </a:solidFill>
              </a:rPr>
              <a:t> الجلد </a:t>
            </a:r>
            <a:r>
              <a:rPr lang="ar-SA" b="1" dirty="0" err="1">
                <a:ln/>
                <a:solidFill>
                  <a:schemeClr val="accent3"/>
                </a:solidFill>
              </a:rPr>
              <a:t>و</a:t>
            </a:r>
            <a:r>
              <a:rPr lang="ar-SA" b="1" dirty="0">
                <a:ln/>
                <a:solidFill>
                  <a:schemeClr val="accent3"/>
                </a:solidFill>
              </a:rPr>
              <a:t> اللافقاريات </a:t>
            </a:r>
            <a:r>
              <a:rPr lang="ar-SA" b="1" dirty="0" err="1">
                <a:ln/>
                <a:solidFill>
                  <a:schemeClr val="accent3"/>
                </a:solidFill>
              </a:rPr>
              <a:t>الحبلية</a:t>
            </a:r>
            <a:r>
              <a:rPr lang="ar-SA" b="1" dirty="0">
                <a:ln/>
                <a:solidFill>
                  <a:schemeClr val="accent3"/>
                </a:solidFill>
              </a:rPr>
              <a:t> }</a:t>
            </a:r>
            <a:r>
              <a:rPr lang="en-US" b="1" dirty="0">
                <a:ln/>
                <a:solidFill>
                  <a:schemeClr val="accent3"/>
                </a:solidFill>
              </a:rPr>
              <a:t/>
            </a:r>
            <a:br>
              <a:rPr lang="en-US" b="1" dirty="0">
                <a:ln/>
                <a:solidFill>
                  <a:schemeClr val="accent3"/>
                </a:solidFill>
              </a:rPr>
            </a:br>
            <a:r>
              <a:rPr lang="en-US" b="1" dirty="0">
                <a:ln/>
                <a:solidFill>
                  <a:schemeClr val="accent3"/>
                </a:solidFill>
              </a:rPr>
              <a:t/>
            </a:r>
            <a:br>
              <a:rPr lang="en-US" b="1" dirty="0">
                <a:ln/>
                <a:solidFill>
                  <a:schemeClr val="accent3"/>
                </a:solidFill>
              </a:rPr>
            </a:br>
            <a:endParaRPr lang="ar-SA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مدرس المادة </a:t>
            </a:r>
          </a:p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مشبب </a:t>
            </a:r>
            <a:r>
              <a:rPr lang="ar-SA" sz="3600" b="1" spc="3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الشهراني</a:t>
            </a:r>
            <a:endParaRPr lang="ar-SA" sz="3600" b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Naskh Extensions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الامير</a:t>
            </a:r>
            <a:r>
              <a:rPr lang="ar-SA" b="1" i="1" spc="300" dirty="0" smtClean="0">
                <a:solidFill>
                  <a:srgbClr val="FFFF00"/>
                </a:solidFill>
              </a:rPr>
              <a:t>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FFFF0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عبدالعزيز</a:t>
            </a:r>
            <a:endParaRPr lang="ar-SA" b="1" i="1" spc="300" dirty="0">
              <a:solidFill>
                <a:srgbClr val="FFFF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SA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{ </a:t>
            </a:r>
            <a:r>
              <a:rPr lang="ar-SA" b="1" dirty="0" err="1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شوكيات</a:t>
            </a:r>
            <a:r>
              <a:rPr lang="ar-SA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الجلد </a:t>
            </a:r>
            <a:r>
              <a:rPr lang="ar-SA" b="1" dirty="0" err="1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اللافقاريات </a:t>
            </a:r>
            <a:r>
              <a:rPr lang="ar-SA" b="1" dirty="0" err="1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الحبلية</a:t>
            </a:r>
            <a:r>
              <a:rPr lang="ar-SA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}</a:t>
            </a:r>
            <a:r>
              <a:rPr lang="en-US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n-US" b="1" dirty="0">
                <a:ln/>
                <a:solidFill>
                  <a:schemeClr val="accent3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endParaRPr lang="ar-SA" b="1" dirty="0">
              <a:ln/>
              <a:solidFill>
                <a:schemeClr val="accent3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600472" y="1000108"/>
            <a:ext cx="5329246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b="1" i="1" spc="300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*خصائصها 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C0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حيوانات بحرية لها هيكل داخلي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بأشواك</a:t>
            </a: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وجهاز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وعائي مائي </a:t>
            </a:r>
            <a:r>
              <a:rPr lang="ar-SA" i="1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أقدام أنبوبية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البالغة</a:t>
            </a: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منها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ذات تناظر شعاعي .</a:t>
            </a:r>
            <a:endParaRPr lang="en-US" i="1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spc="300" dirty="0" err="1" smtClean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شوكيات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b="1" i="1" spc="300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الجلد ثانوية الفم</a:t>
            </a:r>
            <a:r>
              <a:rPr lang="ar-SA" i="1" spc="300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: </a:t>
            </a:r>
            <a:endParaRPr lang="en-US" i="1" spc="300" dirty="0">
              <a:solidFill>
                <a:srgbClr val="FFC0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يعتبر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تحول أساسي في مخطط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العلاقات</a:t>
            </a: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التركيبية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بين الحيوانات .</a:t>
            </a:r>
            <a:endParaRPr lang="en-US" i="1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جميعها بحرية وتضم 6000 نوع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منها</a:t>
            </a: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(نجم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البحر , قنفذ البحر ,خيار البحر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,نجم</a:t>
            </a:r>
          </a:p>
          <a:p>
            <a:pPr>
              <a:buNone/>
            </a:pP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البحر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الهش, زنابق 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البحر,نجم البحر</a:t>
            </a:r>
          </a:p>
          <a:p>
            <a:pPr>
              <a:buNone/>
            </a:pPr>
            <a:r>
              <a:rPr lang="ar-SA" i="1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الريشي</a:t>
            </a:r>
            <a:r>
              <a:rPr lang="ar-SA" i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أقحوان البحر)</a:t>
            </a:r>
            <a:endParaRPr lang="en-US" i="1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3428992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357982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تركيب </a:t>
            </a:r>
            <a:r>
              <a:rPr lang="ar-SA" b="1" i="1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 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r>
              <a:rPr lang="ar-SA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i="1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البالغة منها ذات تناظر شعاعي وقد تكون جالسة ( وبعضها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ليس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تناظر )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هيكل داخلي (يتكون من صفائح من كربونات الكالسيوم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غالبا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تتصل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به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أشواك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يغطي الهيكل بجلد رقيق عليه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لواقط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قدمية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للامساك بالغذاء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لتنظيف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الجلد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429132"/>
            <a:ext cx="464343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29132"/>
            <a:ext cx="4500562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00364" y="214290"/>
            <a:ext cx="5929354" cy="64294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SA" b="1" i="1" spc="300" dirty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النظام الوعائي المائي *</a:t>
            </a:r>
            <a:endParaRPr lang="en-US" i="1" spc="300" dirty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جهاز وعائي مائي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(أنابيب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مغلقة مملوءة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بسائل)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يساعد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الحيوان في الحركة والتغذية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والتنفس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والإخراج .</a:t>
            </a:r>
            <a:endParaRPr lang="en-US" i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يدخل الماء إلى هذا الجهاز عبر فتحة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تسمى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(المصفاة)ومنه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عبر قناة حجرية إلى القناة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الحلقية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ثم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قناة </a:t>
            </a:r>
            <a:r>
              <a:rPr lang="ar-SA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شعاعية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تتفرع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جميع الأذرع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لينتهي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الأقدام الأنبوبية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الأقدام الأنبوبية </a:t>
            </a:r>
            <a:r>
              <a:rPr lang="ar-SA" b="1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هي أنابيب صغيرة مملوءة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بسائل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وتنتهي </a:t>
            </a:r>
            <a:r>
              <a:rPr lang="ar-SA" i="1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بممص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كالفنجان يستعمل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في(الحركة والتغذية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والتنفس)</a:t>
            </a:r>
            <a:endParaRPr lang="en-US" i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الحويصلات العضلية : هي أكياس عضلية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داخلية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توازي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الأقدام الأنبوبية </a:t>
            </a:r>
            <a:r>
              <a:rPr lang="ar-SA" i="1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التي بانقباضها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يندفع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الأقدام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الأنبوبية فتمدد .</a:t>
            </a:r>
            <a:endParaRPr lang="en-US" i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 </a:t>
            </a:r>
            <a:r>
              <a:rPr lang="ar-SA" i="1" dirty="0" err="1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ممص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القدم الأنبوبي يساعد بعملية الشفط المائي 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الحركة (وإعطاء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قوة كافية لنجم </a:t>
            </a:r>
            <a:r>
              <a:rPr lang="ar-SA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البحرلفتح</a:t>
            </a: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مصراعي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المحار </a:t>
            </a:r>
            <a:r>
              <a:rPr lang="ar-SA" i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  <a:endParaRPr lang="en-US" i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86116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00570"/>
            <a:ext cx="3286116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00298" y="214290"/>
            <a:ext cx="6186502" cy="642942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ar-SA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الوظائف الحيوية في </a:t>
            </a:r>
            <a:r>
              <a:rPr lang="ar-SA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الشوكيات</a:t>
            </a:r>
            <a:endParaRPr lang="ar-SA" b="1" i="1" u="sng" spc="300" dirty="0" smtClean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1* </a:t>
            </a:r>
            <a:r>
              <a:rPr lang="ar-SA" b="1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التغذية </a:t>
            </a:r>
            <a:r>
              <a:rPr lang="ar-SA" b="1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والهضم *</a:t>
            </a:r>
            <a:endParaRPr lang="en-US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طرق مختلفة منها: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بالأقدام الأنبوبية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الريشي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يمد أذرعه للإمساك بالغذاء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يفترس الرخويات والمرجان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واللافقاريات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الأخرى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بعض أنواع نجم البحر تقذف معدتها خارج الفم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الفريسة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وتفرز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الإنزيمات لهضمها ثم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تقرب الطعام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المهضوم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بأهدابها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الفم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القنافذ البحرية لها صفائح كالأسنان لكشط الطحالب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خيار البحر يمسك بغذائه بواسطة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لوامسه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المغطاة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بالمخاط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4317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722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2* 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التنفس والدوران والإخراج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</a:t>
            </a:r>
            <a:r>
              <a:rPr lang="ar-SA" b="1" i="1" u="sng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b="1" i="1" u="sng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b="1" i="1" u="sng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التنفس :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يتم تبادل الأكسجين بالانتشار إما :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بالأقدام الأنبوبية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عبر أغشية الجسم الرقيقة الملاصقة للماء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بالخياشيم الجلدية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بالشجرة التنفسية ( كما في خيار البحر)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الدوران: 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تحدث الدورة الدموية في التجويف الجسمي والجهاز الوعائي المائي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الإخراج :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إما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بـ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الانتشار عبر أنسجة الجسم الرقيقة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أهداب الأقدام الأنبوبية تحرك الماء وسوائل الجسم عبر أجهزة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لإخراج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الفضلات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786874" cy="6357982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3* 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الاستجابة للمثيرات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حلقة عصبية تحيط بالفم تخرج منها حبال عصبية تتفرع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خلاياها العصبية تحس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بـ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المواد الكيميائية المذابة في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وتيارات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والضوء واتجاه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جاذبية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الأرض )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يحتوي في النهاية الطرفية للأذرع على بقعة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عينية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(حساسة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للضوء) 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57628"/>
            <a:ext cx="4714876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429420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4* 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الحركة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يلعب الهيكل الداخلي دوراً في تحديد حركة الحيوان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من الأمثلة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ما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يلي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</a:t>
            </a:r>
            <a:r>
              <a:rPr lang="ar-SA" i="1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الريشي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يتحرك بواسطة زوائد طويلة على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السطح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السفلي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 بالسباحة بواسطة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أذرعه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الهش يتحرك بالزحف بواسطة أقدامه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الأنبوبية والأذرع 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نجم البحر يتحرك بأقدامه الأنبوبية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خيار البحر يتحرك بالزحف بواسطة أقدامه الأنبوبية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وعضلات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الجسم.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500858"/>
          </a:xfrm>
        </p:spPr>
        <p:txBody>
          <a:bodyPr/>
          <a:lstStyle/>
          <a:p>
            <a:pPr algn="ctr">
              <a:buNone/>
            </a:pP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5* </a:t>
            </a:r>
            <a:r>
              <a:rPr lang="ar-SA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التكاثر </a:t>
            </a:r>
            <a:r>
              <a:rPr lang="ar-SA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والنمو *</a:t>
            </a:r>
            <a:endParaRPr lang="en-US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جنسيا :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يصب الذكر حيواناته المنوية على البويضات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لتخصيبها حيث تنمو البويضات المخصبة إلى يرقة تسبح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الماء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ذات تناظر جانبي ) بعد عدة مراحل من التغيرات تنمو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حيوان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بالغ له تناظر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شعاعي.</a:t>
            </a:r>
          </a:p>
          <a:p>
            <a:pPr>
              <a:buNone/>
            </a:pPr>
            <a:endParaRPr lang="ar-SA" b="1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b="1" i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التجدد</a:t>
            </a:r>
            <a:r>
              <a:rPr lang="ar-SA" b="1" i="1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  <a:endParaRPr lang="en-US" b="1" i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يمكن أن ينمو الجسم ويعوض الجزء المفقود نتيجة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الافتراس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(كالذي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يحدث في نجم البحر عندما يفقد أحد أذرعه أو خيار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البحر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عندما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يفقد جزء من أعضائه الداخلية التي يقذفها للتشويش </a:t>
            </a: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</a:t>
            </a:r>
          </a:p>
          <a:p>
            <a:pPr>
              <a:buNone/>
            </a:pPr>
            <a:r>
              <a:rPr lang="ar-SA" i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المفترس </a:t>
            </a:r>
            <a:r>
              <a:rPr lang="ar-SA" i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.</a:t>
            </a:r>
            <a:endParaRPr lang="en-US" i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43182"/>
            <a:ext cx="35718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618</Words>
  <Application>Microsoft Office PowerPoint</Application>
  <PresentationFormat>عرض على الشاشة (3:4)‏</PresentationFormat>
  <Paragraphs>94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 { شوكيات الجلد و اللافقاريات الحبلية }  </vt:lpstr>
      <vt:lpstr>{ شوكيات الجلد و اللافقاريات الحبلية } 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{ شوكيات الجلد و اللافقاريات الحبلية }  </dc:title>
  <dc:creator>User</dc:creator>
  <cp:lastModifiedBy>User</cp:lastModifiedBy>
  <cp:revision>11</cp:revision>
  <dcterms:created xsi:type="dcterms:W3CDTF">2011-02-10T08:08:31Z</dcterms:created>
  <dcterms:modified xsi:type="dcterms:W3CDTF">2011-02-10T11:29:40Z</dcterms:modified>
</cp:coreProperties>
</file>