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Layouts/slideLayout24.xml" ContentType="application/vnd.openxmlformats-officedocument.presentationml.slideLayout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theme/theme21.xml" ContentType="application/vnd.openxmlformats-officedocument.theme+xml"/>
  <Override PartName="/ppt/theme/theme32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Layouts/slideLayout30.xml" ContentType="application/vnd.openxmlformats-officedocument.presentationml.slideLayout+xml"/>
  <Override PartName="/ppt/theme/theme35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Override PartName="/ppt/theme/theme33.xml" ContentType="application/vnd.openxmlformats-officedocument.them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31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6" r:id="rId7"/>
    <p:sldMasterId id="2147483678" r:id="rId8"/>
    <p:sldMasterId id="2147483680" r:id="rId9"/>
    <p:sldMasterId id="2147483682" r:id="rId10"/>
    <p:sldMasterId id="2147483684" r:id="rId11"/>
    <p:sldMasterId id="2147483686" r:id="rId12"/>
    <p:sldMasterId id="2147483688" r:id="rId13"/>
    <p:sldMasterId id="2147483690" r:id="rId14"/>
    <p:sldMasterId id="2147483692" r:id="rId15"/>
    <p:sldMasterId id="2147483694" r:id="rId16"/>
    <p:sldMasterId id="2147483696" r:id="rId17"/>
    <p:sldMasterId id="2147483698" r:id="rId18"/>
    <p:sldMasterId id="2147483700" r:id="rId19"/>
    <p:sldMasterId id="2147483702" r:id="rId20"/>
    <p:sldMasterId id="2147483704" r:id="rId21"/>
    <p:sldMasterId id="2147483706" r:id="rId22"/>
    <p:sldMasterId id="2147483708" r:id="rId23"/>
    <p:sldMasterId id="2147483710" r:id="rId24"/>
    <p:sldMasterId id="2147483712" r:id="rId25"/>
    <p:sldMasterId id="2147483714" r:id="rId26"/>
    <p:sldMasterId id="2147483716" r:id="rId27"/>
    <p:sldMasterId id="2147483718" r:id="rId28"/>
    <p:sldMasterId id="2147483720" r:id="rId29"/>
    <p:sldMasterId id="2147483722" r:id="rId30"/>
    <p:sldMasterId id="2147483724" r:id="rId31"/>
    <p:sldMasterId id="2147483726" r:id="rId32"/>
    <p:sldMasterId id="2147483728" r:id="rId33"/>
    <p:sldMasterId id="2147483730" r:id="rId34"/>
  </p:sldMasterIdLst>
  <p:notesMasterIdLst>
    <p:notesMasterId r:id="rId69"/>
  </p:notesMasterIdLst>
  <p:sldIdLst>
    <p:sldId id="257" r:id="rId35"/>
    <p:sldId id="258" r:id="rId36"/>
    <p:sldId id="259" r:id="rId37"/>
    <p:sldId id="260" r:id="rId38"/>
    <p:sldId id="261" r:id="rId39"/>
    <p:sldId id="262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286" r:id="rId62"/>
    <p:sldId id="287" r:id="rId63"/>
    <p:sldId id="288" r:id="rId64"/>
    <p:sldId id="289" r:id="rId65"/>
    <p:sldId id="290" r:id="rId66"/>
    <p:sldId id="291" r:id="rId67"/>
    <p:sldId id="292" r:id="rId6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63" Type="http://schemas.openxmlformats.org/officeDocument/2006/relationships/slide" Target="slides/slide29.xml"/><Relationship Id="rId68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66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61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slide" Target="slides/slide26.xml"/><Relationship Id="rId65" Type="http://schemas.openxmlformats.org/officeDocument/2006/relationships/slide" Target="slides/slide3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slide" Target="slides/slide30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Relationship Id="rId67" Type="http://schemas.openxmlformats.org/officeDocument/2006/relationships/slide" Target="slides/slide3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slide" Target="slides/slide2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1B8CB62-532B-44BE-8AC1-94A77D19A211}" type="datetimeFigureOut">
              <a:rPr lang="ar-SA" smtClean="0"/>
              <a:pPr/>
              <a:t>21/02/41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17D44F0-ACCD-4E7E-904E-EA78D89258D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A712A-F26D-47B6-8F7D-A51232E8206B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DCC73-62A8-4440-9372-955CEFFC1875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28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B95AC-41AF-4B13-A3F0-253C22B3AC00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29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FF957-6468-4FDD-9A81-86A4BF184BAE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33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F4326-F006-4471-A117-F87031EA4FAB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5026D-3F98-434F-A940-440F86847B8C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13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013B1-66F3-41DE-94C6-CEFB42A86FA7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73DBE-0C35-485B-9448-C553FA47327E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19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030CB-70FF-4D62-A752-928273F98768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560F5-B72E-477D-B31F-C93C53751DFB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7289C-1ABF-4688-886E-A17EDC57B251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CF4E08-4322-4D68-B4B3-3C3B4725EC73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1998-60BF-425D-94C6-22FF9E1F91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E63C-BCBB-4A2B-B17A-FA3A8C83EF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ED5A-BCD2-47F1-8B00-D0807A361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ED5A-BCD2-47F1-8B00-D0807A361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ED5A-BCD2-47F1-8B00-D0807A361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ED5A-BCD2-47F1-8B00-D0807A361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ED5A-BCD2-47F1-8B00-D0807A361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ED5A-BCD2-47F1-8B00-D0807A361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9BE99-99EF-4882-B927-6D1CD863D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ED5A-BCD2-47F1-8B00-D0807A361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9BE99-99EF-4882-B927-6D1CD863D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9BE99-99EF-4882-B927-6D1CD863D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0AE1-245A-4C91-A8AE-5B575D4E9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85E31-3EA5-413E-AA82-CD51F03212D3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2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1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png"/><Relationship Id="rId5" Type="http://schemas.openxmlformats.org/officeDocument/2006/relationships/image" Target="../media/image60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7.jpe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jpe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6.png"/><Relationship Id="rId5" Type="http://schemas.openxmlformats.org/officeDocument/2006/relationships/image" Target="../media/image8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Electric Fields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مستطيل 1"/>
          <p:cNvSpPr>
            <a:spLocks noChangeArrowheads="1"/>
          </p:cNvSpPr>
          <p:nvPr/>
        </p:nvSpPr>
        <p:spPr bwMode="auto">
          <a:xfrm>
            <a:off x="0" y="476250"/>
            <a:ext cx="7956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B050"/>
                </a:solidFill>
              </a:rPr>
              <a:t>The smallest unit of charge known in nature </a:t>
            </a:r>
            <a:r>
              <a:rPr lang="en-US" sz="2400" i="1">
                <a:solidFill>
                  <a:srgbClr val="000000"/>
                </a:solidFill>
              </a:rPr>
              <a:t>is </a:t>
            </a:r>
            <a:r>
              <a:rPr lang="en-US" sz="2400">
                <a:solidFill>
                  <a:srgbClr val="000000"/>
                </a:solidFill>
              </a:rPr>
              <a:t>the charge on an electron (-e) or a proton (+e) and has a magnitude</a:t>
            </a:r>
            <a:endParaRPr lang="ar-SA" sz="24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844675"/>
            <a:ext cx="3457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420938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14346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213100"/>
            <a:ext cx="3773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14348" name="Picture 5" descr="23T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263"/>
            <a:ext cx="89662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25538"/>
            <a:ext cx="28289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مستطيل 2"/>
          <p:cNvSpPr>
            <a:spLocks noChangeArrowheads="1"/>
          </p:cNvSpPr>
          <p:nvPr/>
        </p:nvSpPr>
        <p:spPr bwMode="auto">
          <a:xfrm>
            <a:off x="323850" y="333375"/>
            <a:ext cx="7383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FF0000"/>
                </a:solidFill>
              </a:rPr>
              <a:t>Newton’s law of universal gravitation</a:t>
            </a:r>
            <a:endParaRPr lang="ar-SA" sz="3200" u="sng">
              <a:solidFill>
                <a:srgbClr val="FF0000"/>
              </a:solidFill>
            </a:endParaRPr>
          </a:p>
        </p:txBody>
      </p:sp>
      <p:sp>
        <p:nvSpPr>
          <p:cNvPr id="15364" name="مستطيل 3"/>
          <p:cNvSpPr>
            <a:spLocks noChangeArrowheads="1"/>
          </p:cNvSpPr>
          <p:nvPr/>
        </p:nvSpPr>
        <p:spPr bwMode="auto">
          <a:xfrm>
            <a:off x="1979613" y="2420938"/>
            <a:ext cx="29797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Universal gravitation</a:t>
            </a:r>
            <a:endParaRPr lang="ar-SA" sz="2200">
              <a:solidFill>
                <a:srgbClr val="000000"/>
              </a:solidFill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429000"/>
            <a:ext cx="38655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رابط كسهم مستقيم 6"/>
          <p:cNvCxnSpPr>
            <a:cxnSpLocks noChangeShapeType="1"/>
          </p:cNvCxnSpPr>
          <p:nvPr/>
        </p:nvCxnSpPr>
        <p:spPr bwMode="auto">
          <a:xfrm>
            <a:off x="3203575" y="1989138"/>
            <a:ext cx="0" cy="431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5367" name="رابط كسهم مستقيم 8"/>
          <p:cNvCxnSpPr>
            <a:cxnSpLocks noChangeShapeType="1"/>
          </p:cNvCxnSpPr>
          <p:nvPr/>
        </p:nvCxnSpPr>
        <p:spPr bwMode="auto">
          <a:xfrm>
            <a:off x="3203575" y="2924175"/>
            <a:ext cx="0" cy="4333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مستطيل 1"/>
          <p:cNvSpPr>
            <a:spLocks noChangeArrowheads="1"/>
          </p:cNvSpPr>
          <p:nvPr/>
        </p:nvSpPr>
        <p:spPr bwMode="auto">
          <a:xfrm>
            <a:off x="323850" y="333375"/>
            <a:ext cx="545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0000"/>
                </a:solidFill>
              </a:rPr>
              <a:t>Example 23.1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The Hydrogen Atom</a:t>
            </a:r>
            <a:endParaRPr lang="ar-SA" sz="2400">
              <a:solidFill>
                <a:srgbClr val="000000"/>
              </a:solidFill>
            </a:endParaRPr>
          </a:p>
        </p:txBody>
      </p:sp>
      <p:sp>
        <p:nvSpPr>
          <p:cNvPr id="16387" name="مستطيل 2"/>
          <p:cNvSpPr>
            <a:spLocks noChangeArrowheads="1"/>
          </p:cNvSpPr>
          <p:nvPr/>
        </p:nvSpPr>
        <p:spPr bwMode="auto">
          <a:xfrm>
            <a:off x="179388" y="908050"/>
            <a:ext cx="7921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The electron and proton of a hydrogen atom are separated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(on the average) by a distance of approximately </a:t>
            </a:r>
            <a:r>
              <a:rPr lang="en-US" sz="2200">
                <a:solidFill>
                  <a:srgbClr val="0070C0"/>
                </a:solidFill>
              </a:rPr>
              <a:t>5.3 x10</a:t>
            </a:r>
            <a:r>
              <a:rPr lang="en-US" sz="2200" baseline="30000">
                <a:solidFill>
                  <a:srgbClr val="0070C0"/>
                </a:solidFill>
              </a:rPr>
              <a:t>-11</a:t>
            </a:r>
            <a:r>
              <a:rPr lang="en-US" sz="2200">
                <a:solidFill>
                  <a:srgbClr val="0070C0"/>
                </a:solidFill>
              </a:rPr>
              <a:t> m</a:t>
            </a:r>
            <a:r>
              <a:rPr lang="en-US" sz="2200">
                <a:solidFill>
                  <a:srgbClr val="000000"/>
                </a:solidFill>
              </a:rPr>
              <a:t>. </a:t>
            </a:r>
            <a:r>
              <a:rPr lang="en-US" sz="2200">
                <a:solidFill>
                  <a:srgbClr val="00B050"/>
                </a:solidFill>
              </a:rPr>
              <a:t>Find the magnitudes of the electric force </a:t>
            </a:r>
            <a:r>
              <a:rPr lang="en-US" sz="2200">
                <a:solidFill>
                  <a:srgbClr val="000000"/>
                </a:solidFill>
              </a:rPr>
              <a:t>and </a:t>
            </a:r>
            <a:r>
              <a:rPr lang="en-US" sz="2200">
                <a:solidFill>
                  <a:srgbClr val="00B050"/>
                </a:solidFill>
              </a:rPr>
              <a:t>the gravitational force</a:t>
            </a:r>
            <a:r>
              <a:rPr lang="en-US" sz="2200">
                <a:solidFill>
                  <a:srgbClr val="000000"/>
                </a:solidFill>
              </a:rPr>
              <a:t> between the two particles.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708275"/>
            <a:ext cx="19431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4508500"/>
            <a:ext cx="18716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465388"/>
            <a:ext cx="21605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16399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4437063"/>
            <a:ext cx="2146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Rectangle 1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5327" y="3573016"/>
            <a:ext cx="3230243" cy="687368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>
                <a:noFill/>
              </a:rPr>
              <a:t> </a:t>
            </a:r>
          </a:p>
        </p:txBody>
      </p:sp>
      <p:sp>
        <p:nvSpPr>
          <p:cNvPr id="1640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3573463"/>
            <a:ext cx="4114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6405" name="مستطيل 21"/>
          <p:cNvSpPr>
            <a:spLocks noChangeArrowheads="1"/>
          </p:cNvSpPr>
          <p:nvPr/>
        </p:nvSpPr>
        <p:spPr bwMode="auto">
          <a:xfrm>
            <a:off x="1042988" y="5949950"/>
            <a:ext cx="5976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The gravitational force </a:t>
            </a:r>
            <a:r>
              <a:rPr lang="en-US">
                <a:solidFill>
                  <a:srgbClr val="000000"/>
                </a:solidFill>
              </a:rPr>
              <a:t>between charged atomic particles is negligible when compared </a:t>
            </a:r>
            <a:r>
              <a:rPr lang="en-GB">
                <a:solidFill>
                  <a:srgbClr val="000000"/>
                </a:solidFill>
              </a:rPr>
              <a:t>with the electric force.</a:t>
            </a:r>
            <a:endParaRPr 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6477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FF0000"/>
                </a:solidFill>
              </a:rPr>
              <a:t>Vector Nature of Electric Forces</a:t>
            </a:r>
          </a:p>
        </p:txBody>
      </p:sp>
      <p:pic>
        <p:nvPicPr>
          <p:cNvPr id="17411" name="Picture 12" descr="230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9788" y="765175"/>
            <a:ext cx="322421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125538"/>
            <a:ext cx="25923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مستطيل 8"/>
          <p:cNvSpPr>
            <a:spLocks noChangeArrowheads="1"/>
          </p:cNvSpPr>
          <p:nvPr/>
        </p:nvSpPr>
        <p:spPr bwMode="auto">
          <a:xfrm>
            <a:off x="755650" y="1916113"/>
            <a:ext cx="561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is a unit vector directed from q</a:t>
            </a:r>
            <a:r>
              <a:rPr lang="en-US" sz="2000" baseline="-25000">
                <a:solidFill>
                  <a:srgbClr val="000000"/>
                </a:solidFill>
              </a:rPr>
              <a:t>1</a:t>
            </a:r>
            <a:r>
              <a:rPr lang="en-US" sz="2000">
                <a:solidFill>
                  <a:srgbClr val="000000"/>
                </a:solidFill>
              </a:rPr>
              <a:t> toward q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endParaRPr lang="ar-SA" sz="2000" baseline="-25000">
              <a:solidFill>
                <a:srgbClr val="000000"/>
              </a:solidFill>
            </a:endParaRP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916113"/>
            <a:ext cx="3730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7417" name="مستطيل 12"/>
          <p:cNvSpPr>
            <a:spLocks noChangeArrowheads="1"/>
          </p:cNvSpPr>
          <p:nvPr/>
        </p:nvSpPr>
        <p:spPr bwMode="auto">
          <a:xfrm>
            <a:off x="0" y="2565400"/>
            <a:ext cx="528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>
                <a:solidFill>
                  <a:srgbClr val="000000"/>
                </a:solidFill>
              </a:rPr>
              <a:t>The electric force obeys Newton’s third law</a:t>
            </a:r>
            <a:endParaRPr lang="ar-SA" sz="2000">
              <a:solidFill>
                <a:srgbClr val="000000"/>
              </a:solidFill>
            </a:endParaRPr>
          </a:p>
        </p:txBody>
      </p:sp>
      <p:pic>
        <p:nvPicPr>
          <p:cNvPr id="1741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3068638"/>
            <a:ext cx="1800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مستطيل 12"/>
          <p:cNvSpPr>
            <a:spLocks noChangeArrowheads="1"/>
          </p:cNvSpPr>
          <p:nvPr/>
        </p:nvSpPr>
        <p:spPr bwMode="auto">
          <a:xfrm>
            <a:off x="0" y="692150"/>
            <a:ext cx="5903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>
                <a:solidFill>
                  <a:srgbClr val="000000"/>
                </a:solidFill>
              </a:rPr>
              <a:t>The electric force in vector form for the</a:t>
            </a: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17420" name="مستطيل 13"/>
          <p:cNvSpPr>
            <a:spLocks noChangeArrowheads="1"/>
          </p:cNvSpPr>
          <p:nvPr/>
        </p:nvSpPr>
        <p:spPr bwMode="auto">
          <a:xfrm>
            <a:off x="0" y="3500438"/>
            <a:ext cx="58674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200" b="1" u="sng">
                <a:solidFill>
                  <a:srgbClr val="000000"/>
                </a:solidFill>
              </a:rPr>
              <a:t>If </a:t>
            </a:r>
            <a:r>
              <a:rPr lang="en-US" sz="2200" b="1" i="1" u="sng">
                <a:solidFill>
                  <a:srgbClr val="000000"/>
                </a:solidFill>
              </a:rPr>
              <a:t>q</a:t>
            </a:r>
            <a:r>
              <a:rPr lang="en-US" sz="2200" b="1" i="1" u="sng" baseline="-25000">
                <a:solidFill>
                  <a:srgbClr val="000000"/>
                </a:solidFill>
              </a:rPr>
              <a:t>1</a:t>
            </a:r>
            <a:r>
              <a:rPr lang="en-US" sz="2200" b="1" i="1" u="sng">
                <a:solidFill>
                  <a:srgbClr val="000000"/>
                </a:solidFill>
              </a:rPr>
              <a:t> </a:t>
            </a:r>
            <a:r>
              <a:rPr lang="en-US" sz="2200" b="1" u="sng">
                <a:solidFill>
                  <a:srgbClr val="000000"/>
                </a:solidFill>
              </a:rPr>
              <a:t>and</a:t>
            </a:r>
            <a:r>
              <a:rPr lang="en-US" sz="2200" b="1" i="1" u="sng">
                <a:solidFill>
                  <a:srgbClr val="000000"/>
                </a:solidFill>
              </a:rPr>
              <a:t> q</a:t>
            </a:r>
            <a:r>
              <a:rPr lang="en-US" sz="2200" b="1" i="1" u="sng" baseline="-25000">
                <a:solidFill>
                  <a:srgbClr val="000000"/>
                </a:solidFill>
              </a:rPr>
              <a:t>2 </a:t>
            </a:r>
            <a:r>
              <a:rPr lang="en-US" sz="2200" b="1" u="sng">
                <a:solidFill>
                  <a:srgbClr val="000000"/>
                </a:solidFill>
              </a:rPr>
              <a:t>have the </a:t>
            </a:r>
            <a:r>
              <a:rPr lang="en-US" sz="2200" b="1" u="sng">
                <a:solidFill>
                  <a:srgbClr val="0070C0"/>
                </a:solidFill>
              </a:rPr>
              <a:t>same sign</a:t>
            </a:r>
            <a:r>
              <a:rPr lang="en-US" sz="2200" b="1" u="sng">
                <a:solidFill>
                  <a:srgbClr val="000000"/>
                </a:solidFill>
              </a:rPr>
              <a:t>,</a:t>
            </a:r>
            <a:r>
              <a:rPr lang="ar-SA" sz="2200" b="1" u="sng">
                <a:solidFill>
                  <a:srgbClr val="000000"/>
                </a:solidFill>
              </a:rPr>
              <a:t> </a:t>
            </a:r>
            <a:r>
              <a:rPr lang="en-GB" sz="2200" b="1" u="sng">
                <a:solidFill>
                  <a:srgbClr val="000000"/>
                </a:solidFill>
              </a:rPr>
              <a:t>(a)</a:t>
            </a:r>
            <a:endParaRPr lang="en-US" sz="2200" b="1" u="sng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the product </a:t>
            </a:r>
            <a:r>
              <a:rPr lang="en-US" sz="2000" i="1">
                <a:solidFill>
                  <a:srgbClr val="000000"/>
                </a:solidFill>
              </a:rPr>
              <a:t>q</a:t>
            </a:r>
            <a:r>
              <a:rPr lang="en-US" sz="2000" i="1" baseline="-25000">
                <a:solidFill>
                  <a:srgbClr val="000000"/>
                </a:solidFill>
              </a:rPr>
              <a:t>1</a:t>
            </a:r>
            <a:r>
              <a:rPr lang="en-US" sz="2000" i="1">
                <a:solidFill>
                  <a:srgbClr val="000000"/>
                </a:solidFill>
              </a:rPr>
              <a:t>q</a:t>
            </a:r>
            <a:r>
              <a:rPr lang="en-US" sz="2000" i="1" baseline="-25000">
                <a:solidFill>
                  <a:srgbClr val="000000"/>
                </a:solidFill>
              </a:rPr>
              <a:t>2</a:t>
            </a:r>
            <a:r>
              <a:rPr lang="en-US" sz="2000" i="1">
                <a:solidFill>
                  <a:srgbClr val="000000"/>
                </a:solidFill>
              </a:rPr>
              <a:t> is </a:t>
            </a:r>
            <a:r>
              <a:rPr lang="en-US" sz="2000" i="1">
                <a:solidFill>
                  <a:srgbClr val="92D050"/>
                </a:solidFill>
              </a:rPr>
              <a:t>positive</a:t>
            </a:r>
            <a:r>
              <a:rPr lang="en-US" sz="2000" i="1">
                <a:solidFill>
                  <a:srgbClr val="000000"/>
                </a:solidFill>
              </a:rPr>
              <a:t>.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 the electric force is a repulsive force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 the electric force on one particle is directed </a:t>
            </a:r>
            <a:r>
              <a:rPr lang="en-US" sz="2000">
                <a:solidFill>
                  <a:srgbClr val="00B050"/>
                </a:solidFill>
              </a:rPr>
              <a:t>away</a:t>
            </a:r>
            <a:r>
              <a:rPr lang="en-US" sz="2000">
                <a:solidFill>
                  <a:srgbClr val="000000"/>
                </a:solidFill>
              </a:rPr>
              <a:t> from the other particle</a:t>
            </a:r>
            <a:r>
              <a:rPr lang="en-US" sz="2000" b="1">
                <a:solidFill>
                  <a:srgbClr val="000000"/>
                </a:solidFill>
              </a:rPr>
              <a:t>.</a:t>
            </a:r>
            <a:r>
              <a:rPr lang="en-US" sz="2000">
                <a:solidFill>
                  <a:srgbClr val="000000"/>
                </a:solidFill>
              </a:rPr>
              <a:t> </a:t>
            </a:r>
            <a:endParaRPr lang="en-US" sz="2000" i="1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200" b="1" u="sng">
                <a:solidFill>
                  <a:srgbClr val="000000"/>
                </a:solidFill>
              </a:rPr>
              <a:t>If</a:t>
            </a:r>
            <a:r>
              <a:rPr lang="en-US" sz="2200" b="1" i="1" u="sng">
                <a:solidFill>
                  <a:srgbClr val="000000"/>
                </a:solidFill>
              </a:rPr>
              <a:t> q</a:t>
            </a:r>
            <a:r>
              <a:rPr lang="en-US" sz="2200" b="1" i="1" u="sng" baseline="-25000">
                <a:solidFill>
                  <a:srgbClr val="000000"/>
                </a:solidFill>
              </a:rPr>
              <a:t>1 </a:t>
            </a:r>
            <a:r>
              <a:rPr lang="en-US" sz="2200" b="1" u="sng">
                <a:solidFill>
                  <a:srgbClr val="000000"/>
                </a:solidFill>
              </a:rPr>
              <a:t>and</a:t>
            </a:r>
            <a:r>
              <a:rPr lang="en-US" sz="2200" b="1" i="1" u="sng">
                <a:solidFill>
                  <a:srgbClr val="000000"/>
                </a:solidFill>
              </a:rPr>
              <a:t> q</a:t>
            </a:r>
            <a:r>
              <a:rPr lang="en-US" sz="2200" b="1" i="1" u="sng" baseline="-25000">
                <a:solidFill>
                  <a:srgbClr val="000000"/>
                </a:solidFill>
              </a:rPr>
              <a:t>2</a:t>
            </a:r>
            <a:r>
              <a:rPr lang="en-US" sz="2200" b="1" i="1" u="sng">
                <a:solidFill>
                  <a:srgbClr val="000000"/>
                </a:solidFill>
              </a:rPr>
              <a:t> </a:t>
            </a:r>
            <a:r>
              <a:rPr lang="en-US" sz="2200" b="1" u="sng">
                <a:solidFill>
                  <a:srgbClr val="000000"/>
                </a:solidFill>
              </a:rPr>
              <a:t>are of </a:t>
            </a:r>
            <a:r>
              <a:rPr lang="en-US" sz="2200" b="1" u="sng">
                <a:solidFill>
                  <a:srgbClr val="0070C0"/>
                </a:solidFill>
              </a:rPr>
              <a:t>opposite sign</a:t>
            </a:r>
            <a:r>
              <a:rPr lang="en-US" sz="2200" b="1" u="sng">
                <a:solidFill>
                  <a:srgbClr val="000000"/>
                </a:solidFill>
              </a:rPr>
              <a:t>,</a:t>
            </a:r>
            <a:r>
              <a:rPr lang="en-GB" sz="2200" b="1" u="sng">
                <a:solidFill>
                  <a:srgbClr val="000000"/>
                </a:solidFill>
              </a:rPr>
              <a:t> (b)</a:t>
            </a:r>
            <a:endParaRPr lang="en-US" sz="2200" b="1" u="sng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the product </a:t>
            </a:r>
            <a:r>
              <a:rPr lang="en-US" sz="2000" i="1">
                <a:solidFill>
                  <a:srgbClr val="000000"/>
                </a:solidFill>
              </a:rPr>
              <a:t>q</a:t>
            </a:r>
            <a:r>
              <a:rPr lang="en-US" sz="2000" i="1" baseline="-25000">
                <a:solidFill>
                  <a:srgbClr val="000000"/>
                </a:solidFill>
              </a:rPr>
              <a:t>1</a:t>
            </a:r>
            <a:r>
              <a:rPr lang="en-US" sz="2000" i="1">
                <a:solidFill>
                  <a:srgbClr val="000000"/>
                </a:solidFill>
              </a:rPr>
              <a:t>q</a:t>
            </a:r>
            <a:r>
              <a:rPr lang="en-US" sz="2000" i="1" baseline="-25000">
                <a:solidFill>
                  <a:srgbClr val="000000"/>
                </a:solidFill>
              </a:rPr>
              <a:t>2</a:t>
            </a:r>
            <a:r>
              <a:rPr lang="en-US" sz="2000" i="1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is </a:t>
            </a:r>
            <a:r>
              <a:rPr lang="en-US" sz="2000">
                <a:solidFill>
                  <a:srgbClr val="92D050"/>
                </a:solidFill>
              </a:rPr>
              <a:t>negative</a:t>
            </a:r>
            <a:r>
              <a:rPr lang="en-US" sz="2000">
                <a:solidFill>
                  <a:srgbClr val="000000"/>
                </a:solidFill>
              </a:rPr>
              <a:t>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 the electric force is an </a:t>
            </a:r>
            <a:r>
              <a:rPr lang="en-US" sz="2000">
                <a:solidFill>
                  <a:srgbClr val="00B050"/>
                </a:solidFill>
              </a:rPr>
              <a:t>attractive force</a:t>
            </a:r>
            <a:r>
              <a:rPr lang="en-US" sz="2000">
                <a:solidFill>
                  <a:srgbClr val="000000"/>
                </a:solidFill>
              </a:rPr>
              <a:t>,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electric force on one particle is directed </a:t>
            </a:r>
            <a:r>
              <a:rPr lang="en-US" sz="2000">
                <a:solidFill>
                  <a:srgbClr val="00B050"/>
                </a:solidFill>
              </a:rPr>
              <a:t>toward</a:t>
            </a:r>
            <a:r>
              <a:rPr lang="en-US" sz="2000">
                <a:solidFill>
                  <a:srgbClr val="000000"/>
                </a:solidFill>
              </a:rPr>
              <a:t> the other particle.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200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200">
              <a:solidFill>
                <a:srgbClr val="000000"/>
              </a:solidFill>
            </a:endParaRPr>
          </a:p>
        </p:txBody>
      </p:sp>
      <p:pic>
        <p:nvPicPr>
          <p:cNvPr id="17421" name="Picture 9" descr="2306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4149725"/>
            <a:ext cx="33480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مستطيل 1"/>
          <p:cNvSpPr>
            <a:spLocks noChangeArrowheads="1"/>
          </p:cNvSpPr>
          <p:nvPr/>
        </p:nvSpPr>
        <p:spPr bwMode="auto">
          <a:xfrm>
            <a:off x="323850" y="1628775"/>
            <a:ext cx="76327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The </a:t>
            </a:r>
            <a:r>
              <a:rPr lang="en-US" sz="2200" u="sng">
                <a:solidFill>
                  <a:srgbClr val="00B050"/>
                </a:solidFill>
              </a:rPr>
              <a:t>absolute direction </a:t>
            </a:r>
            <a:r>
              <a:rPr lang="en-US" sz="2200">
                <a:solidFill>
                  <a:srgbClr val="000000"/>
                </a:solidFill>
              </a:rPr>
              <a:t>of the force in space is  in the positive or negative direction on a coordinate axis </a:t>
            </a:r>
            <a:r>
              <a:rPr lang="en-US" sz="2200" u="sng">
                <a:solidFill>
                  <a:srgbClr val="00B050"/>
                </a:solidFill>
              </a:rPr>
              <a:t>depends on </a:t>
            </a:r>
            <a:r>
              <a:rPr lang="en-US" sz="2200" u="sng">
                <a:solidFill>
                  <a:srgbClr val="000000"/>
                </a:solidFill>
              </a:rPr>
              <a:t>the location of the other charge</a:t>
            </a:r>
            <a:r>
              <a:rPr lang="en-US" sz="2200">
                <a:solidFill>
                  <a:srgbClr val="000000"/>
                </a:solidFill>
              </a:rPr>
              <a:t>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u="sng">
                <a:solidFill>
                  <a:srgbClr val="7030A0"/>
                </a:solidFill>
              </a:rPr>
              <a:t>For example</a:t>
            </a:r>
            <a:r>
              <a:rPr lang="en-US" sz="2200">
                <a:solidFill>
                  <a:srgbClr val="000000"/>
                </a:solidFill>
              </a:rPr>
              <a:t>, if an x axis lies along the two charges in, the product </a:t>
            </a:r>
            <a:r>
              <a:rPr lang="en-US" sz="2200" i="1">
                <a:solidFill>
                  <a:srgbClr val="000000"/>
                </a:solidFill>
              </a:rPr>
              <a:t>q</a:t>
            </a:r>
            <a:r>
              <a:rPr lang="en-US" sz="2200" i="1" baseline="-25000">
                <a:solidFill>
                  <a:srgbClr val="000000"/>
                </a:solidFill>
              </a:rPr>
              <a:t>1</a:t>
            </a:r>
            <a:r>
              <a:rPr lang="en-US" sz="2200" i="1">
                <a:solidFill>
                  <a:srgbClr val="000000"/>
                </a:solidFill>
              </a:rPr>
              <a:t>q</a:t>
            </a:r>
            <a:r>
              <a:rPr lang="en-US" sz="2200" i="1" baseline="-25000">
                <a:solidFill>
                  <a:srgbClr val="000000"/>
                </a:solidFill>
              </a:rPr>
              <a:t>2</a:t>
            </a:r>
            <a:r>
              <a:rPr lang="en-US" sz="2200">
                <a:solidFill>
                  <a:srgbClr val="000000"/>
                </a:solidFill>
              </a:rPr>
              <a:t> is positive, but F</a:t>
            </a:r>
            <a:r>
              <a:rPr lang="en-US" sz="2200" baseline="-25000">
                <a:solidFill>
                  <a:srgbClr val="000000"/>
                </a:solidFill>
              </a:rPr>
              <a:t>12</a:t>
            </a:r>
            <a:r>
              <a:rPr lang="en-US" sz="2200">
                <a:solidFill>
                  <a:srgbClr val="000000"/>
                </a:solidFill>
              </a:rPr>
              <a:t> points in the +x direction and F</a:t>
            </a:r>
            <a:r>
              <a:rPr lang="en-US" sz="2200" baseline="-25000">
                <a:solidFill>
                  <a:srgbClr val="000000"/>
                </a:solidFill>
              </a:rPr>
              <a:t>21</a:t>
            </a:r>
            <a:r>
              <a:rPr lang="en-US" sz="2200">
                <a:solidFill>
                  <a:srgbClr val="000000"/>
                </a:solidFill>
              </a:rPr>
              <a:t> points in the -x direction.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18435" name="مستطيل 2"/>
          <p:cNvSpPr>
            <a:spLocks noChangeArrowheads="1"/>
          </p:cNvSpPr>
          <p:nvPr/>
        </p:nvSpPr>
        <p:spPr bwMode="auto">
          <a:xfrm>
            <a:off x="323850" y="549275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>
                <a:solidFill>
                  <a:srgbClr val="0070C0"/>
                </a:solidFill>
              </a:rPr>
              <a:t>These signs </a:t>
            </a:r>
            <a:r>
              <a:rPr lang="en-US" sz="2000">
                <a:solidFill>
                  <a:srgbClr val="000000"/>
                </a:solidFill>
              </a:rPr>
              <a:t>describe </a:t>
            </a:r>
            <a:r>
              <a:rPr lang="en-US" sz="2000" u="sng">
                <a:solidFill>
                  <a:srgbClr val="00B050"/>
                </a:solidFill>
              </a:rPr>
              <a:t>the relative direction </a:t>
            </a:r>
            <a:r>
              <a:rPr lang="en-US" sz="2000">
                <a:solidFill>
                  <a:srgbClr val="000000"/>
                </a:solidFill>
              </a:rPr>
              <a:t>of the force but not the absolute direction.</a:t>
            </a:r>
            <a:endParaRPr lang="ar-S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مستطيل 1"/>
          <p:cNvSpPr>
            <a:spLocks noChangeArrowheads="1"/>
          </p:cNvSpPr>
          <p:nvPr/>
        </p:nvSpPr>
        <p:spPr bwMode="auto">
          <a:xfrm>
            <a:off x="250825" y="404813"/>
            <a:ext cx="74898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B050"/>
                </a:solidFill>
              </a:rPr>
              <a:t>When more than two charges are present</a:t>
            </a:r>
            <a:r>
              <a:rPr lang="en-US" sz="2400">
                <a:solidFill>
                  <a:srgbClr val="000000"/>
                </a:solidFill>
              </a:rPr>
              <a:t> the resultant force on any one of them equals the vector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sum of the forces exerted by the various individual charges.</a:t>
            </a:r>
            <a:endParaRPr lang="ar-SA" sz="2400">
              <a:solidFill>
                <a:srgbClr val="00B050"/>
              </a:solidFill>
            </a:endParaRPr>
          </a:p>
        </p:txBody>
      </p:sp>
      <p:sp>
        <p:nvSpPr>
          <p:cNvPr id="19459" name="مستطيل 2"/>
          <p:cNvSpPr>
            <a:spLocks noChangeArrowheads="1"/>
          </p:cNvSpPr>
          <p:nvPr/>
        </p:nvSpPr>
        <p:spPr bwMode="auto">
          <a:xfrm>
            <a:off x="250825" y="2060575"/>
            <a:ext cx="88931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u="sng">
                <a:solidFill>
                  <a:srgbClr val="7030A0"/>
                </a:solidFill>
              </a:rPr>
              <a:t>For example</a:t>
            </a:r>
            <a:r>
              <a:rPr lang="en-US" sz="2200">
                <a:solidFill>
                  <a:srgbClr val="000000"/>
                </a:solidFill>
              </a:rPr>
              <a:t>, if four charges are present, then the resultant force exerted by particles 2, 3, and 4 on particle 1 is</a:t>
            </a:r>
            <a:endParaRPr lang="ar-SA" sz="2200">
              <a:solidFill>
                <a:srgbClr val="00000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997200"/>
            <a:ext cx="46005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23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492375"/>
            <a:ext cx="2900362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مستطيل 3"/>
          <p:cNvSpPr>
            <a:spLocks noChangeArrowheads="1"/>
          </p:cNvSpPr>
          <p:nvPr/>
        </p:nvSpPr>
        <p:spPr bwMode="auto">
          <a:xfrm>
            <a:off x="0" y="0"/>
            <a:ext cx="436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7030A0"/>
                </a:solidFill>
              </a:rPr>
              <a:t>Example 23.2 </a:t>
            </a:r>
            <a:r>
              <a:rPr lang="en-US" b="1">
                <a:solidFill>
                  <a:srgbClr val="000000"/>
                </a:solidFill>
              </a:rPr>
              <a:t>Find the Resultant Force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836613"/>
            <a:ext cx="3267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=</a:t>
            </a:r>
            <a:endParaRPr lang="en-GB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20489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981075"/>
            <a:ext cx="790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0494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1773238"/>
            <a:ext cx="790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95" name="رابط كسهم مستقيم 18"/>
          <p:cNvCxnSpPr>
            <a:cxnSpLocks noChangeShapeType="1"/>
          </p:cNvCxnSpPr>
          <p:nvPr/>
        </p:nvCxnSpPr>
        <p:spPr bwMode="auto">
          <a:xfrm>
            <a:off x="1258888" y="2276475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0499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133600"/>
            <a:ext cx="1885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Rectangle 1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0502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1649413"/>
            <a:ext cx="3219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3" name="Rectangle 22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0505" name="Picture 2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125538"/>
            <a:ext cx="14859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6" name="Rectangle 2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cxnSp>
        <p:nvCxnSpPr>
          <p:cNvPr id="20507" name="رابط كسهم مستقيم 33"/>
          <p:cNvCxnSpPr>
            <a:cxnSpLocks noChangeShapeType="1"/>
          </p:cNvCxnSpPr>
          <p:nvPr/>
        </p:nvCxnSpPr>
        <p:spPr bwMode="auto">
          <a:xfrm flipV="1">
            <a:off x="1476375" y="1268413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0508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0509" name="Picture 2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860800"/>
            <a:ext cx="47529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Rectangle 28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51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0512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00" y="3357563"/>
            <a:ext cx="4724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3" name="Rectangle 31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514" name="مستطيل 42"/>
          <p:cNvSpPr>
            <a:spLocks noChangeArrowheads="1"/>
          </p:cNvSpPr>
          <p:nvPr/>
        </p:nvSpPr>
        <p:spPr bwMode="auto">
          <a:xfrm>
            <a:off x="0" y="476250"/>
            <a:ext cx="206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u="sng">
                <a:solidFill>
                  <a:srgbClr val="0070C0"/>
                </a:solidFill>
              </a:rPr>
              <a:t>The magnitude of</a:t>
            </a:r>
            <a:endParaRPr lang="ar-SA" u="sng">
              <a:solidFill>
                <a:srgbClr val="0070C0"/>
              </a:solidFill>
            </a:endParaRPr>
          </a:p>
        </p:txBody>
      </p:sp>
      <p:sp>
        <p:nvSpPr>
          <p:cNvPr id="20515" name="مستطيل 43"/>
          <p:cNvSpPr>
            <a:spLocks noChangeArrowheads="1"/>
          </p:cNvSpPr>
          <p:nvPr/>
        </p:nvSpPr>
        <p:spPr bwMode="auto">
          <a:xfrm>
            <a:off x="0" y="4283075"/>
            <a:ext cx="6227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u="sng">
                <a:solidFill>
                  <a:srgbClr val="0070C0"/>
                </a:solidFill>
              </a:rPr>
              <a:t>The x and y components of the resultant force acting on q</a:t>
            </a:r>
            <a:r>
              <a:rPr lang="en-US" u="sng" baseline="-25000">
                <a:solidFill>
                  <a:srgbClr val="0070C0"/>
                </a:solidFill>
              </a:rPr>
              <a:t>3</a:t>
            </a:r>
            <a:endParaRPr lang="ar-SA" u="sng" baseline="-25000">
              <a:solidFill>
                <a:srgbClr val="0070C0"/>
              </a:solidFill>
            </a:endParaRPr>
          </a:p>
        </p:txBody>
      </p:sp>
      <p:sp>
        <p:nvSpPr>
          <p:cNvPr id="20516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517" name="Rectangle 3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51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0519" name="Picture 3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652963"/>
            <a:ext cx="46085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0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0521" name="Picture 3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00" y="5157788"/>
            <a:ext cx="4270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2" name="Rectangle 39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523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0524" name="Picture 4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6165850"/>
            <a:ext cx="26209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5" name="Rectangle 42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526" name="مستطيل 55"/>
          <p:cNvSpPr>
            <a:spLocks noChangeArrowheads="1"/>
          </p:cNvSpPr>
          <p:nvPr/>
        </p:nvSpPr>
        <p:spPr bwMode="auto">
          <a:xfrm>
            <a:off x="0" y="5589588"/>
            <a:ext cx="5795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u="sng">
                <a:solidFill>
                  <a:srgbClr val="0070C0"/>
                </a:solidFill>
              </a:rPr>
              <a:t>The resultant force acting on q</a:t>
            </a:r>
            <a:r>
              <a:rPr lang="en-US" u="sng" baseline="-25000">
                <a:solidFill>
                  <a:srgbClr val="0070C0"/>
                </a:solidFill>
              </a:rPr>
              <a:t>3</a:t>
            </a:r>
            <a:r>
              <a:rPr lang="en-US" u="sng">
                <a:solidFill>
                  <a:srgbClr val="0070C0"/>
                </a:solidFill>
              </a:rPr>
              <a:t> in unit vector form as</a:t>
            </a:r>
            <a:endParaRPr lang="ar-SA" u="sng">
              <a:solidFill>
                <a:srgbClr val="0070C0"/>
              </a:solidFill>
            </a:endParaRPr>
          </a:p>
        </p:txBody>
      </p:sp>
      <p:sp>
        <p:nvSpPr>
          <p:cNvPr id="20527" name="مستطيل 56"/>
          <p:cNvSpPr>
            <a:spLocks noChangeArrowheads="1"/>
          </p:cNvSpPr>
          <p:nvPr/>
        </p:nvSpPr>
        <p:spPr bwMode="auto">
          <a:xfrm>
            <a:off x="1588" y="2852738"/>
            <a:ext cx="3821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u="sng">
                <a:solidFill>
                  <a:srgbClr val="0070C0"/>
                </a:solidFill>
              </a:rPr>
              <a:t>The x and y components of F</a:t>
            </a:r>
            <a:r>
              <a:rPr lang="en-US" u="sng" baseline="-25000">
                <a:solidFill>
                  <a:srgbClr val="0070C0"/>
                </a:solidFill>
              </a:rPr>
              <a:t>13</a:t>
            </a:r>
            <a:r>
              <a:rPr lang="en-US" u="sng">
                <a:solidFill>
                  <a:srgbClr val="0070C0"/>
                </a:solidFill>
              </a:rPr>
              <a:t> are</a:t>
            </a:r>
            <a:endParaRPr lang="ar-SA" u="sng">
              <a:solidFill>
                <a:srgbClr val="0070C0"/>
              </a:solidFill>
            </a:endParaRPr>
          </a:p>
        </p:txBody>
      </p:sp>
      <p:sp>
        <p:nvSpPr>
          <p:cNvPr id="20528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529" name="Rectangle 5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530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0531" name="Picture 5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44675"/>
            <a:ext cx="1428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2" name="Rectangle 55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0533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0534" name="Picture 5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836613"/>
            <a:ext cx="14382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5" name="Rectangle 58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2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636838"/>
            <a:ext cx="44831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438" y="427038"/>
            <a:ext cx="170497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152525"/>
            <a:ext cx="16573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1850" y="363538"/>
            <a:ext cx="17287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1517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7088" y="1158875"/>
            <a:ext cx="17240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2692400"/>
            <a:ext cx="244792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152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3429000"/>
            <a:ext cx="2254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Rectangle 20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8369" y="1988840"/>
            <a:ext cx="1780551" cy="369332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>
                <a:noFill/>
              </a:rPr>
              <a:t> </a:t>
            </a: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545" y="1827787"/>
            <a:ext cx="3060518" cy="725520"/>
          </a:xfrm>
          <a:prstGeom prst="rect">
            <a:avLst/>
          </a:prstGeom>
          <a:blipFill rotWithShape="1">
            <a:blip r:embed="rId10" cstate="print"/>
            <a:stretch>
              <a:fillRect/>
            </a:stretch>
          </a:blipFill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>
                <a:noFill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6083" y="3933056"/>
            <a:ext cx="3883371" cy="369332"/>
          </a:xfrm>
          <a:prstGeom prst="rect">
            <a:avLst/>
          </a:prstGeom>
          <a:blipFill rotWithShape="1">
            <a:blip r:embed="rId11" cstate="print"/>
            <a:stretch>
              <a:fillRect b="-13115"/>
            </a:stretch>
          </a:blipFill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3326" y="4430743"/>
            <a:ext cx="2710935" cy="369332"/>
          </a:xfrm>
          <a:prstGeom prst="rect">
            <a:avLst/>
          </a:prstGeom>
          <a:blipFill rotWithShape="1">
            <a:blip r:embed="rId12" cstate="print"/>
            <a:stretch>
              <a:fillRect/>
            </a:stretch>
          </a:blipFill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>
                <a:noFill/>
              </a:rPr>
              <a:t> 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8369" y="5013176"/>
            <a:ext cx="2584234" cy="369332"/>
          </a:xfrm>
          <a:prstGeom prst="rect">
            <a:avLst/>
          </a:prstGeom>
          <a:blipFill rotWithShape="1">
            <a:blip r:embed="rId13" cstate="print"/>
            <a:stretch>
              <a:fillRect/>
            </a:stretch>
          </a:blipFill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>
                <a:noFill/>
              </a:rPr>
              <a:t> </a:t>
            </a:r>
          </a:p>
        </p:txBody>
      </p:sp>
      <p:sp>
        <p:nvSpPr>
          <p:cNvPr id="21529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1530" name="Picture 2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5589588"/>
            <a:ext cx="21209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153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1533" name="Picture 2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5589588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34" name="رابط كسهم مستقيم 30"/>
          <p:cNvCxnSpPr>
            <a:cxnSpLocks noChangeShapeType="1"/>
          </p:cNvCxnSpPr>
          <p:nvPr/>
        </p:nvCxnSpPr>
        <p:spPr bwMode="auto">
          <a:xfrm>
            <a:off x="3132138" y="5732463"/>
            <a:ext cx="2873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1536" name="Picture 3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6092825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Rectangle 3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cxnSp>
        <p:nvCxnSpPr>
          <p:cNvPr id="21538" name="رابط كسهم مستقيم 35"/>
          <p:cNvCxnSpPr>
            <a:cxnSpLocks noChangeShapeType="1"/>
          </p:cNvCxnSpPr>
          <p:nvPr/>
        </p:nvCxnSpPr>
        <p:spPr bwMode="auto">
          <a:xfrm>
            <a:off x="3059113" y="6308725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1539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1540" name="Picture 3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6092825"/>
            <a:ext cx="2638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1" name="Rectangle 35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cxnSp>
        <p:nvCxnSpPr>
          <p:cNvPr id="21542" name="رابط كسهم مستقيم 39"/>
          <p:cNvCxnSpPr>
            <a:cxnSpLocks noChangeShapeType="1"/>
          </p:cNvCxnSpPr>
          <p:nvPr/>
        </p:nvCxnSpPr>
        <p:spPr bwMode="auto">
          <a:xfrm>
            <a:off x="6948488" y="6308725"/>
            <a:ext cx="7191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154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1544" name="Picture 3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6146800"/>
            <a:ext cx="1295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1915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FF0000"/>
                </a:solidFill>
              </a:rPr>
              <a:t>Electric Field – Introduction</a:t>
            </a:r>
          </a:p>
        </p:txBody>
      </p:sp>
      <p:sp>
        <p:nvSpPr>
          <p:cNvPr id="22531" name="مستطيل 3"/>
          <p:cNvSpPr>
            <a:spLocks noChangeArrowheads="1"/>
          </p:cNvSpPr>
          <p:nvPr/>
        </p:nvSpPr>
        <p:spPr bwMode="auto">
          <a:xfrm>
            <a:off x="0" y="476250"/>
            <a:ext cx="7848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b="1" u="sng">
                <a:solidFill>
                  <a:srgbClr val="00B050"/>
                </a:solidFill>
              </a:rPr>
              <a:t>The field forces </a:t>
            </a:r>
            <a:r>
              <a:rPr lang="en-GB" sz="2200">
                <a:solidFill>
                  <a:srgbClr val="000000"/>
                </a:solidFill>
              </a:rPr>
              <a:t>can </a:t>
            </a:r>
            <a:r>
              <a:rPr lang="en-US" sz="2200">
                <a:solidFill>
                  <a:srgbClr val="000000"/>
                </a:solidFill>
              </a:rPr>
              <a:t>act through space, producing an effect even when no physical contact occurs between </a:t>
            </a:r>
            <a:r>
              <a:rPr lang="en-GB" sz="2200">
                <a:solidFill>
                  <a:srgbClr val="000000"/>
                </a:solidFill>
              </a:rPr>
              <a:t>interacting objects.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22532" name="مستطيل 4"/>
          <p:cNvSpPr>
            <a:spLocks noChangeArrowheads="1"/>
          </p:cNvSpPr>
          <p:nvPr/>
        </p:nvSpPr>
        <p:spPr bwMode="auto">
          <a:xfrm>
            <a:off x="1116013" y="1268413"/>
            <a:ext cx="3816350" cy="43021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b="1" u="sng">
                <a:solidFill>
                  <a:srgbClr val="7030A0"/>
                </a:solidFill>
              </a:rPr>
              <a:t>The gravitational force</a:t>
            </a:r>
            <a:r>
              <a:rPr lang="en-US" sz="2200" b="1" u="sng">
                <a:solidFill>
                  <a:srgbClr val="7030A0"/>
                </a:solidFill>
              </a:rPr>
              <a:t> </a:t>
            </a:r>
            <a:endParaRPr lang="ar-SA" sz="2200" b="1" u="sng">
              <a:solidFill>
                <a:srgbClr val="7030A0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1412875"/>
            <a:ext cx="2889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مستطيل 7"/>
          <p:cNvSpPr>
            <a:spLocks noChangeArrowheads="1"/>
          </p:cNvSpPr>
          <p:nvPr/>
        </p:nvSpPr>
        <p:spPr bwMode="auto">
          <a:xfrm>
            <a:off x="0" y="2565400"/>
            <a:ext cx="94678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u="sng">
                <a:solidFill>
                  <a:srgbClr val="000000"/>
                </a:solidFill>
              </a:rPr>
              <a:t>The gravitational field     </a:t>
            </a:r>
            <a:r>
              <a:rPr lang="en-US" sz="2200">
                <a:solidFill>
                  <a:srgbClr val="000000"/>
                </a:solidFill>
              </a:rPr>
              <a:t>at a point in space to be equal to the gravitational force      acting on a test particle of mass m divided </a:t>
            </a:r>
            <a:r>
              <a:rPr lang="en-GB" sz="2200">
                <a:solidFill>
                  <a:srgbClr val="000000"/>
                </a:solidFill>
              </a:rPr>
              <a:t>by that mass: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253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2565400"/>
            <a:ext cx="2174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924175"/>
            <a:ext cx="2889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254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3284538"/>
            <a:ext cx="7921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2542" name="مستطيل 14"/>
          <p:cNvSpPr>
            <a:spLocks noChangeArrowheads="1"/>
          </p:cNvSpPr>
          <p:nvPr/>
        </p:nvSpPr>
        <p:spPr bwMode="auto">
          <a:xfrm>
            <a:off x="250825" y="3933825"/>
            <a:ext cx="3168650" cy="43021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b="1" u="sng">
                <a:solidFill>
                  <a:srgbClr val="7030A0"/>
                </a:solidFill>
              </a:rPr>
              <a:t>The electric forces</a:t>
            </a:r>
            <a:endParaRPr lang="ar-SA" sz="2200" b="1" u="sng">
              <a:solidFill>
                <a:srgbClr val="7030A0"/>
              </a:solidFill>
            </a:endParaRPr>
          </a:p>
        </p:txBody>
      </p:sp>
      <p:sp>
        <p:nvSpPr>
          <p:cNvPr id="2254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2544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4005263"/>
            <a:ext cx="28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مستطيل 17"/>
          <p:cNvSpPr>
            <a:spLocks noChangeArrowheads="1"/>
          </p:cNvSpPr>
          <p:nvPr/>
        </p:nvSpPr>
        <p:spPr bwMode="auto">
          <a:xfrm>
            <a:off x="0" y="5084763"/>
            <a:ext cx="94329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2200" b="1" u="sng">
                <a:solidFill>
                  <a:srgbClr val="000000"/>
                </a:solidFill>
              </a:rPr>
              <a:t>The electric </a:t>
            </a:r>
            <a:r>
              <a:rPr lang="en-US" sz="2200" b="1" u="sng">
                <a:solidFill>
                  <a:srgbClr val="000000"/>
                </a:solidFill>
              </a:rPr>
              <a:t>field </a:t>
            </a:r>
            <a:r>
              <a:rPr lang="en-US" sz="2200">
                <a:solidFill>
                  <a:srgbClr val="000000"/>
                </a:solidFill>
              </a:rPr>
              <a:t>is said to exist in the region of space around a charged object(the source charge). When another charged object (the test charge) enters this electric field, an</a:t>
            </a:r>
            <a:r>
              <a:rPr lang="en-US" sz="2400">
                <a:solidFill>
                  <a:srgbClr val="000000"/>
                </a:solidFill>
              </a:rPr>
              <a:t> electric force acts on it.</a:t>
            </a:r>
            <a:endParaRPr lang="ar-SA" sz="2200">
              <a:solidFill>
                <a:srgbClr val="000000"/>
              </a:solidFill>
            </a:endParaRPr>
          </a:p>
        </p:txBody>
      </p:sp>
      <p:pic>
        <p:nvPicPr>
          <p:cNvPr id="22546" name="Picture 8" descr="23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3500438"/>
            <a:ext cx="27432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6138863"/>
            <a:ext cx="863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48" name="رابط كسهم مستقيم 21"/>
          <p:cNvCxnSpPr>
            <a:cxnSpLocks noChangeShapeType="1"/>
          </p:cNvCxnSpPr>
          <p:nvPr/>
        </p:nvCxnSpPr>
        <p:spPr bwMode="auto">
          <a:xfrm>
            <a:off x="2484438" y="2205038"/>
            <a:ext cx="0" cy="3603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2549" name="رابط كسهم مستقيم 22"/>
          <p:cNvCxnSpPr>
            <a:cxnSpLocks noChangeShapeType="1"/>
          </p:cNvCxnSpPr>
          <p:nvPr/>
        </p:nvCxnSpPr>
        <p:spPr bwMode="auto">
          <a:xfrm>
            <a:off x="2051050" y="4797425"/>
            <a:ext cx="0" cy="431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pic>
        <p:nvPicPr>
          <p:cNvPr id="22550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1773238"/>
            <a:ext cx="11525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437063"/>
            <a:ext cx="10810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47700"/>
            <a:ext cx="7543800" cy="12954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0000"/>
                </a:solidFill>
              </a:rPr>
              <a:t>Elec</a:t>
            </a:r>
            <a:r>
              <a:rPr lang="en-US" sz="3600" u="sng" smtClean="0">
                <a:solidFill>
                  <a:srgbClr val="FF0000"/>
                </a:solidFill>
              </a:rPr>
              <a:t>tric</a:t>
            </a:r>
            <a:r>
              <a:rPr lang="en-US" u="sng" smtClean="0">
                <a:solidFill>
                  <a:srgbClr val="FF0000"/>
                </a:solidFill>
              </a:rPr>
              <a:t> Field – Definition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981075"/>
            <a:ext cx="8712201" cy="3095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B050"/>
                </a:solidFill>
              </a:rPr>
              <a:t>  </a:t>
            </a:r>
            <a:r>
              <a:rPr lang="en-US" sz="2400" u="sng" smtClean="0">
                <a:solidFill>
                  <a:srgbClr val="00B050"/>
                </a:solidFill>
              </a:rPr>
              <a:t> The electric field vector   </a:t>
            </a:r>
            <a:r>
              <a:rPr lang="en-US" sz="2400" smtClean="0"/>
              <a:t>, at a point in space is </a:t>
            </a:r>
            <a:r>
              <a:rPr lang="en-US" sz="2400" u="sng" smtClean="0"/>
              <a:t>defined as </a:t>
            </a:r>
            <a:r>
              <a:rPr lang="en-US" sz="2400" smtClean="0"/>
              <a:t>The electric force</a:t>
            </a:r>
            <a:r>
              <a:rPr lang="en-US" sz="2400" b="1" smtClean="0"/>
              <a:t>      </a:t>
            </a:r>
            <a:r>
              <a:rPr lang="en-US" sz="2400" smtClean="0"/>
              <a:t>acting on a positive test charge </a:t>
            </a:r>
            <a:r>
              <a:rPr lang="en-US" sz="2400" i="1" smtClean="0"/>
              <a:t>q</a:t>
            </a:r>
            <a:r>
              <a:rPr lang="en-US" sz="2400" baseline="-25000" smtClean="0"/>
              <a:t>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aseline="-25000" smtClean="0"/>
              <a:t>    </a:t>
            </a:r>
            <a:r>
              <a:rPr lang="en-US" sz="2400" smtClean="0"/>
              <a:t> placed at that point divided by the test charge: </a:t>
            </a:r>
          </a:p>
        </p:txBody>
      </p:sp>
      <p:sp>
        <p:nvSpPr>
          <p:cNvPr id="23556" name="مستطيل 6"/>
          <p:cNvSpPr>
            <a:spLocks noChangeArrowheads="1"/>
          </p:cNvSpPr>
          <p:nvPr/>
        </p:nvSpPr>
        <p:spPr bwMode="auto">
          <a:xfrm>
            <a:off x="0" y="3284538"/>
            <a:ext cx="4392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Electric field is a </a:t>
            </a:r>
            <a:r>
              <a:rPr lang="en-GB" b="1">
                <a:solidFill>
                  <a:srgbClr val="0070C0"/>
                </a:solidFill>
              </a:rPr>
              <a:t>vector quantity </a:t>
            </a:r>
            <a:r>
              <a:rPr lang="en-GB">
                <a:solidFill>
                  <a:srgbClr val="000000"/>
                </a:solidFill>
              </a:rPr>
              <a:t>and has </a:t>
            </a:r>
            <a:r>
              <a:rPr lang="en-GB" b="1">
                <a:solidFill>
                  <a:srgbClr val="00B050"/>
                </a:solidFill>
              </a:rPr>
              <a:t>unit </a:t>
            </a:r>
            <a:r>
              <a:rPr lang="en-GB">
                <a:solidFill>
                  <a:srgbClr val="000000"/>
                </a:solidFill>
              </a:rPr>
              <a:t>of</a:t>
            </a:r>
            <a:r>
              <a:rPr lang="en-GB" b="1">
                <a:solidFill>
                  <a:srgbClr val="000000"/>
                </a:solidFill>
              </a:rPr>
              <a:t> </a:t>
            </a:r>
            <a:r>
              <a:rPr lang="en-GB" b="1">
                <a:solidFill>
                  <a:srgbClr val="0070C0"/>
                </a:solidFill>
              </a:rPr>
              <a:t>newtons per coulomb (</a:t>
            </a:r>
            <a:r>
              <a:rPr lang="en-GB" b="1" i="1">
                <a:solidFill>
                  <a:srgbClr val="0070C0"/>
                </a:solidFill>
              </a:rPr>
              <a:t>N/C</a:t>
            </a:r>
            <a:r>
              <a:rPr lang="en-GB" b="1">
                <a:solidFill>
                  <a:srgbClr val="0070C0"/>
                </a:solidFill>
              </a:rPr>
              <a:t>)</a:t>
            </a:r>
            <a:endParaRPr lang="ar-SA">
              <a:solidFill>
                <a:srgbClr val="0070C0"/>
              </a:solidFill>
            </a:endParaRPr>
          </a:p>
        </p:txBody>
      </p:sp>
      <p:sp>
        <p:nvSpPr>
          <p:cNvPr id="23557" name="مستطيل 7"/>
          <p:cNvSpPr>
            <a:spLocks noChangeArrowheads="1"/>
          </p:cNvSpPr>
          <p:nvPr/>
        </p:nvSpPr>
        <p:spPr bwMode="auto">
          <a:xfrm>
            <a:off x="0" y="5300663"/>
            <a:ext cx="9144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7030A0"/>
                </a:solidFill>
              </a:rPr>
              <a:t>Note that</a:t>
            </a:r>
            <a:r>
              <a:rPr lang="en-US" sz="2000" i="1">
                <a:solidFill>
                  <a:srgbClr val="000000"/>
                </a:solidFill>
              </a:rPr>
              <a:t>,</a:t>
            </a:r>
            <a:endParaRPr lang="en-US" sz="2000" b="1" u="sng">
              <a:solidFill>
                <a:srgbClr val="7030A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i="1">
                <a:solidFill>
                  <a:srgbClr val="000000"/>
                </a:solidFill>
              </a:rPr>
              <a:t>E</a:t>
            </a:r>
            <a:r>
              <a:rPr lang="en-US">
                <a:solidFill>
                  <a:srgbClr val="000000"/>
                </a:solidFill>
              </a:rPr>
              <a:t> is the field produced by some charge or charge distribution(source) </a:t>
            </a:r>
            <a:r>
              <a:rPr lang="en-US" i="1">
                <a:solidFill>
                  <a:srgbClr val="000000"/>
                </a:solidFill>
              </a:rPr>
              <a:t>separate from </a:t>
            </a:r>
            <a:r>
              <a:rPr lang="en-US">
                <a:solidFill>
                  <a:srgbClr val="000000"/>
                </a:solidFill>
              </a:rPr>
              <a:t>the test charge(it is not the field produced by the test charge itself).the presence of the test charge is not necessary for the field to exist. The </a:t>
            </a:r>
            <a:r>
              <a:rPr lang="en-US">
                <a:solidFill>
                  <a:srgbClr val="0070C0"/>
                </a:solidFill>
              </a:rPr>
              <a:t>test charge </a:t>
            </a:r>
            <a:r>
              <a:rPr lang="en-US" u="sng">
                <a:solidFill>
                  <a:srgbClr val="000000"/>
                </a:solidFill>
              </a:rPr>
              <a:t>serves</a:t>
            </a:r>
            <a:r>
              <a:rPr lang="en-US">
                <a:solidFill>
                  <a:srgbClr val="000000"/>
                </a:solidFill>
              </a:rPr>
              <a:t> as a </a:t>
            </a:r>
            <a:r>
              <a:rPr lang="en-US" i="1">
                <a:solidFill>
                  <a:srgbClr val="0070C0"/>
                </a:solidFill>
              </a:rPr>
              <a:t>detector </a:t>
            </a:r>
            <a:r>
              <a:rPr lang="en-US">
                <a:solidFill>
                  <a:srgbClr val="000000"/>
                </a:solidFill>
              </a:rPr>
              <a:t>of the electric </a:t>
            </a:r>
            <a:r>
              <a:rPr lang="en-GB">
                <a:solidFill>
                  <a:srgbClr val="000000"/>
                </a:solidFill>
              </a:rPr>
              <a:t>field.</a:t>
            </a:r>
            <a:endParaRPr lang="ar-SA">
              <a:solidFill>
                <a:srgbClr val="000000"/>
              </a:solidFill>
            </a:endParaRPr>
          </a:p>
        </p:txBody>
      </p:sp>
      <p:pic>
        <p:nvPicPr>
          <p:cNvPr id="23558" name="Picture 8" descr="2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492375"/>
            <a:ext cx="34559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420938"/>
            <a:ext cx="935038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412875"/>
            <a:ext cx="331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981075"/>
            <a:ext cx="2159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/>
          <p:nvPr/>
        </p:nvSpPr>
        <p:spPr>
          <a:xfrm>
            <a:off x="0" y="4076700"/>
            <a:ext cx="5148263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u="sng" dirty="0">
                <a:solidFill>
                  <a:srgbClr val="00B050"/>
                </a:solidFill>
              </a:rPr>
              <a:t>The electric field </a:t>
            </a:r>
            <a:r>
              <a:rPr lang="en-US" sz="2200" dirty="0">
                <a:solidFill>
                  <a:srgbClr val="000000"/>
                </a:solidFill>
              </a:rPr>
              <a:t>to be the electric force on the test charge per unit charge</a:t>
            </a:r>
            <a:endParaRPr lang="ar-SA" sz="2200" dirty="0">
              <a:solidFill>
                <a:srgbClr val="000000"/>
              </a:solidFill>
            </a:endParaRPr>
          </a:p>
        </p:txBody>
      </p:sp>
      <p:sp>
        <p:nvSpPr>
          <p:cNvPr id="23566" name="مستطيل 14"/>
          <p:cNvSpPr>
            <a:spLocks noChangeArrowheads="1"/>
          </p:cNvSpPr>
          <p:nvPr/>
        </p:nvSpPr>
        <p:spPr bwMode="auto">
          <a:xfrm>
            <a:off x="6972300" y="4797425"/>
            <a:ext cx="2171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positive test charge</a:t>
            </a:r>
            <a:endParaRPr lang="ar-SA">
              <a:solidFill>
                <a:srgbClr val="000000"/>
              </a:solidFill>
            </a:endParaRPr>
          </a:p>
        </p:txBody>
      </p:sp>
      <p:cxnSp>
        <p:nvCxnSpPr>
          <p:cNvPr id="23567" name="رابط كسهم مستقيم 16"/>
          <p:cNvCxnSpPr>
            <a:cxnSpLocks noChangeShapeType="1"/>
          </p:cNvCxnSpPr>
          <p:nvPr/>
        </p:nvCxnSpPr>
        <p:spPr bwMode="auto">
          <a:xfrm>
            <a:off x="8027988" y="4221163"/>
            <a:ext cx="0" cy="431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مستطيل 1"/>
          <p:cNvSpPr>
            <a:spLocks noChangeArrowheads="1"/>
          </p:cNvSpPr>
          <p:nvPr/>
        </p:nvSpPr>
        <p:spPr bwMode="auto">
          <a:xfrm>
            <a:off x="395288" y="260350"/>
            <a:ext cx="60610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FF0000"/>
                </a:solidFill>
              </a:rPr>
              <a:t>Properties of Electric Charges</a:t>
            </a:r>
            <a:endParaRPr lang="ar-SA" sz="3200" b="1" u="sng">
              <a:solidFill>
                <a:srgbClr val="FF0000"/>
              </a:solidFill>
            </a:endParaRPr>
          </a:p>
        </p:txBody>
      </p:sp>
      <p:sp>
        <p:nvSpPr>
          <p:cNvPr id="4099" name="مستطيل 2"/>
          <p:cNvSpPr>
            <a:spLocks noChangeArrowheads="1"/>
          </p:cNvSpPr>
          <p:nvPr/>
        </p:nvSpPr>
        <p:spPr bwMode="auto">
          <a:xfrm>
            <a:off x="179388" y="3213100"/>
            <a:ext cx="57610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7030A0"/>
                </a:solidFill>
              </a:rPr>
              <a:t>There are two kinds of electric charges: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Positive (+) and Negative (-)</a:t>
            </a:r>
            <a:endParaRPr lang="ar-SA" sz="2400">
              <a:solidFill>
                <a:srgbClr val="000000"/>
              </a:solidFill>
            </a:endParaRPr>
          </a:p>
        </p:txBody>
      </p:sp>
      <p:sp>
        <p:nvSpPr>
          <p:cNvPr id="4100" name="مستطيل 3"/>
          <p:cNvSpPr>
            <a:spLocks noChangeArrowheads="1"/>
          </p:cNvSpPr>
          <p:nvPr/>
        </p:nvSpPr>
        <p:spPr bwMode="auto">
          <a:xfrm>
            <a:off x="323850" y="4221163"/>
            <a:ext cx="457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Electrons are </a:t>
            </a:r>
            <a:r>
              <a:rPr lang="en-US" sz="2200" b="1">
                <a:solidFill>
                  <a:srgbClr val="000000"/>
                </a:solidFill>
              </a:rPr>
              <a:t>negative charge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Protons are </a:t>
            </a:r>
            <a:r>
              <a:rPr lang="en-US" sz="2200" b="1">
                <a:solidFill>
                  <a:srgbClr val="000000"/>
                </a:solidFill>
              </a:rPr>
              <a:t>positive charge</a:t>
            </a:r>
            <a:endParaRPr lang="ar-SA" sz="2200" b="1">
              <a:solidFill>
                <a:srgbClr val="000000"/>
              </a:solidFill>
            </a:endParaRPr>
          </a:p>
        </p:txBody>
      </p:sp>
      <p:sp>
        <p:nvSpPr>
          <p:cNvPr id="4101" name="مستطيل 4"/>
          <p:cNvSpPr>
            <a:spLocks noChangeArrowheads="1"/>
          </p:cNvSpPr>
          <p:nvPr/>
        </p:nvSpPr>
        <p:spPr bwMode="auto">
          <a:xfrm>
            <a:off x="395288" y="2276475"/>
            <a:ext cx="53292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Such these materials called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70C0"/>
                </a:solidFill>
              </a:rPr>
              <a:t>electrified (electrically charged)</a:t>
            </a:r>
            <a:endParaRPr lang="ar-SA" sz="2200">
              <a:solidFill>
                <a:srgbClr val="0070C0"/>
              </a:solidFill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349500"/>
            <a:ext cx="2857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مستطيل 6"/>
          <p:cNvSpPr>
            <a:spLocks noChangeArrowheads="1"/>
          </p:cNvSpPr>
          <p:nvPr/>
        </p:nvSpPr>
        <p:spPr bwMode="auto">
          <a:xfrm>
            <a:off x="0" y="549275"/>
            <a:ext cx="7524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B050"/>
                </a:solidFill>
              </a:rPr>
              <a:t>What is happening after you rubbing a balloon with wool on a dry day and approach the balloon to bits of paper?</a:t>
            </a:r>
          </a:p>
        </p:txBody>
      </p:sp>
      <p:sp>
        <p:nvSpPr>
          <p:cNvPr id="4104" name="مستطيل 7"/>
          <p:cNvSpPr>
            <a:spLocks noChangeArrowheads="1"/>
          </p:cNvSpPr>
          <p:nvPr/>
        </p:nvSpPr>
        <p:spPr bwMode="auto">
          <a:xfrm>
            <a:off x="1187450" y="1557338"/>
            <a:ext cx="43957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The balloon </a:t>
            </a:r>
            <a:r>
              <a:rPr lang="en-US" sz="2200" b="1">
                <a:solidFill>
                  <a:srgbClr val="000000"/>
                </a:solidFill>
              </a:rPr>
              <a:t>attracts</a:t>
            </a:r>
            <a:r>
              <a:rPr lang="en-US" sz="2200">
                <a:solidFill>
                  <a:srgbClr val="000000"/>
                </a:solidFill>
              </a:rPr>
              <a:t> bits of paper</a:t>
            </a:r>
            <a:endParaRPr lang="ar-SA"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6477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FF0000"/>
                </a:solidFill>
              </a:rPr>
              <a:t>Relationship Between </a:t>
            </a:r>
            <a:r>
              <a:rPr lang="en-US" sz="3200" b="0" i="1" u="sng" smtClean="0">
                <a:solidFill>
                  <a:srgbClr val="FF0000"/>
                </a:solidFill>
              </a:rPr>
              <a:t>F</a:t>
            </a:r>
            <a:r>
              <a:rPr lang="en-US" sz="3200" u="sng" smtClean="0">
                <a:solidFill>
                  <a:srgbClr val="FF0000"/>
                </a:solidFill>
              </a:rPr>
              <a:t> and </a:t>
            </a:r>
            <a:r>
              <a:rPr lang="en-US" sz="3200" b="0" i="1" u="sng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4968875" cy="1800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b="1" smtClean="0"/>
              <a:t> </a:t>
            </a:r>
            <a:endParaRPr lang="en-US" sz="2600" smtClean="0"/>
          </a:p>
          <a:p>
            <a:pPr eaLnBrk="1" hangingPunct="1"/>
            <a:r>
              <a:rPr lang="en-US" sz="2400" smtClean="0"/>
              <a:t>If </a:t>
            </a:r>
            <a:r>
              <a:rPr lang="en-US" sz="2400" i="1" smtClean="0">
                <a:solidFill>
                  <a:srgbClr val="00B050"/>
                </a:solidFill>
              </a:rPr>
              <a:t>q</a:t>
            </a:r>
            <a:r>
              <a:rPr lang="en-US" sz="2400" smtClean="0">
                <a:solidFill>
                  <a:srgbClr val="00B050"/>
                </a:solidFill>
              </a:rPr>
              <a:t> is positive</a:t>
            </a:r>
            <a:r>
              <a:rPr lang="en-US" sz="2400" smtClean="0"/>
              <a:t>, the force and the field are in </a:t>
            </a:r>
            <a:r>
              <a:rPr lang="en-US" sz="2400" smtClean="0">
                <a:solidFill>
                  <a:srgbClr val="0070C0"/>
                </a:solidFill>
              </a:rPr>
              <a:t>the same direction</a:t>
            </a:r>
          </a:p>
          <a:p>
            <a:pPr eaLnBrk="1" hangingPunct="1"/>
            <a:r>
              <a:rPr lang="en-US" sz="2400" smtClean="0"/>
              <a:t>If </a:t>
            </a:r>
            <a:r>
              <a:rPr lang="en-US" sz="2400" i="1" smtClean="0">
                <a:solidFill>
                  <a:srgbClr val="00B050"/>
                </a:solidFill>
              </a:rPr>
              <a:t>q</a:t>
            </a:r>
            <a:r>
              <a:rPr lang="en-US" sz="2400" smtClean="0">
                <a:solidFill>
                  <a:srgbClr val="00B050"/>
                </a:solidFill>
              </a:rPr>
              <a:t> is negative</a:t>
            </a:r>
            <a:r>
              <a:rPr lang="en-US" sz="2400" smtClean="0"/>
              <a:t>, the force and the field are in </a:t>
            </a:r>
            <a:r>
              <a:rPr lang="en-US" sz="2400" smtClean="0">
                <a:solidFill>
                  <a:srgbClr val="0070C0"/>
                </a:solidFill>
              </a:rPr>
              <a:t>opposite directions</a:t>
            </a:r>
          </a:p>
        </p:txBody>
      </p:sp>
      <p:sp>
        <p:nvSpPr>
          <p:cNvPr id="24580" name="مستطيل 4"/>
          <p:cNvSpPr>
            <a:spLocks noChangeArrowheads="1"/>
          </p:cNvSpPr>
          <p:nvPr/>
        </p:nvSpPr>
        <p:spPr bwMode="auto">
          <a:xfrm>
            <a:off x="0" y="692150"/>
            <a:ext cx="802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</a:rPr>
              <a:t>The force </a:t>
            </a:r>
            <a:r>
              <a:rPr lang="en-US" sz="2400">
                <a:solidFill>
                  <a:srgbClr val="000000"/>
                </a:solidFill>
              </a:rPr>
              <a:t>on a charged particle placed in an electric field</a:t>
            </a:r>
            <a:endParaRPr lang="ar-SA" sz="2400">
              <a:solidFill>
                <a:srgbClr val="000000"/>
              </a:solidFill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341438"/>
            <a:ext cx="10810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مستطيل 7"/>
          <p:cNvSpPr>
            <a:spLocks noChangeArrowheads="1"/>
          </p:cNvSpPr>
          <p:nvPr/>
        </p:nvSpPr>
        <p:spPr bwMode="auto">
          <a:xfrm>
            <a:off x="0" y="5589588"/>
            <a:ext cx="7848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The corresponding equation for a particle with mass placed in a gravitational field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458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6092825"/>
            <a:ext cx="11525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مستطيل 12"/>
          <p:cNvSpPr>
            <a:spLocks noChangeArrowheads="1"/>
          </p:cNvSpPr>
          <p:nvPr/>
        </p:nvSpPr>
        <p:spPr bwMode="auto">
          <a:xfrm>
            <a:off x="0" y="4076700"/>
            <a:ext cx="5219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An electric field </a:t>
            </a:r>
            <a:r>
              <a:rPr lang="en-US" sz="2200" b="1" u="sng">
                <a:solidFill>
                  <a:srgbClr val="000000"/>
                </a:solidFill>
              </a:rPr>
              <a:t>exists at a point </a:t>
            </a:r>
            <a:r>
              <a:rPr lang="en-US" sz="2200">
                <a:solidFill>
                  <a:srgbClr val="000000"/>
                </a:solidFill>
              </a:rPr>
              <a:t>if a test charge at that point experiences an electric force.</a:t>
            </a:r>
            <a:endParaRPr lang="ar-SA" sz="2200">
              <a:solidFill>
                <a:srgbClr val="000000"/>
              </a:solidFill>
            </a:endParaRPr>
          </a:p>
        </p:txBody>
      </p:sp>
      <p:pic>
        <p:nvPicPr>
          <p:cNvPr id="24588" name="Picture 8" descr="23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205038"/>
            <a:ext cx="3643312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477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FF0000"/>
                </a:solidFill>
              </a:rPr>
              <a:t>Electric Field, Vector Form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7777163" cy="4411663"/>
          </a:xfrm>
        </p:spPr>
        <p:txBody>
          <a:bodyPr/>
          <a:lstStyle/>
          <a:p>
            <a:r>
              <a:rPr lang="en-US" sz="2400" smtClean="0"/>
              <a:t>According to Coulomb’s law, the force exerted by </a:t>
            </a:r>
            <a:r>
              <a:rPr lang="en-US" sz="2400" i="1" smtClean="0"/>
              <a:t>q </a:t>
            </a:r>
            <a:r>
              <a:rPr lang="en-US" sz="2400" smtClean="0"/>
              <a:t>on the test </a:t>
            </a:r>
            <a:r>
              <a:rPr lang="en-GB" sz="2400" smtClean="0"/>
              <a:t>charge</a:t>
            </a:r>
            <a:r>
              <a:rPr lang="en-US" sz="2400" i="1" smtClean="0"/>
              <a:t> q</a:t>
            </a:r>
            <a:r>
              <a:rPr lang="en-US" sz="2400" baseline="-25000" smtClean="0"/>
              <a:t>o</a:t>
            </a:r>
            <a:r>
              <a:rPr lang="en-GB" sz="2400" smtClean="0"/>
              <a:t> is</a:t>
            </a:r>
            <a:endParaRPr lang="en-US" smtClean="0"/>
          </a:p>
          <a:p>
            <a:pPr eaLnBrk="1" hangingPunct="1"/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          is a unit vector directed from </a:t>
            </a:r>
            <a:r>
              <a:rPr lang="en-US" sz="2000" i="1" smtClean="0"/>
              <a:t>q toward q</a:t>
            </a:r>
            <a:r>
              <a:rPr lang="en-US" sz="2000" i="1" baseline="-25000" smtClean="0"/>
              <a:t>0</a:t>
            </a:r>
            <a:endParaRPr lang="en-US" sz="2000" baseline="-25000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2400" smtClean="0"/>
              <a:t>The electric field at </a:t>
            </a:r>
            <a:r>
              <a:rPr lang="en-US" sz="2400" i="1" smtClean="0"/>
              <a:t>P created by q is</a:t>
            </a:r>
            <a:endParaRPr lang="en-US" sz="2400" smtClean="0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0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5609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1557338"/>
            <a:ext cx="20129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2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5614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3860800"/>
            <a:ext cx="216058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Rectangle 20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5617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276475"/>
            <a:ext cx="184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مستطيل 17"/>
          <p:cNvSpPr>
            <a:spLocks noChangeArrowheads="1"/>
          </p:cNvSpPr>
          <p:nvPr/>
        </p:nvSpPr>
        <p:spPr bwMode="auto">
          <a:xfrm>
            <a:off x="0" y="4437063"/>
            <a:ext cx="93964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7030A0"/>
                </a:solidFill>
              </a:rPr>
              <a:t>Q16 </a:t>
            </a:r>
            <a:r>
              <a:rPr lang="en-US" sz="2200">
                <a:solidFill>
                  <a:srgbClr val="000000"/>
                </a:solidFill>
              </a:rPr>
              <a:t>What is </a:t>
            </a:r>
            <a:r>
              <a:rPr lang="en-US" sz="2200">
                <a:solidFill>
                  <a:srgbClr val="00B050"/>
                </a:solidFill>
              </a:rPr>
              <a:t>the magnitude of the electric field </a:t>
            </a:r>
            <a:r>
              <a:rPr lang="en-US" sz="2200">
                <a:solidFill>
                  <a:srgbClr val="000000"/>
                </a:solidFill>
              </a:rPr>
              <a:t>caused by positive charge </a:t>
            </a:r>
            <a:r>
              <a:rPr lang="en-US" sz="2200">
                <a:solidFill>
                  <a:srgbClr val="0070C0"/>
                </a:solidFill>
              </a:rPr>
              <a:t>Q=1.62×10</a:t>
            </a:r>
            <a:r>
              <a:rPr lang="en-US" sz="2200" baseline="30000">
                <a:solidFill>
                  <a:srgbClr val="0070C0"/>
                </a:solidFill>
              </a:rPr>
              <a:t>−6</a:t>
            </a:r>
            <a:r>
              <a:rPr lang="en-US" sz="2200">
                <a:solidFill>
                  <a:srgbClr val="0070C0"/>
                </a:solidFill>
              </a:rPr>
              <a:t> C at point P</a:t>
            </a:r>
            <a:r>
              <a:rPr lang="en-US" sz="2200">
                <a:solidFill>
                  <a:srgbClr val="000000"/>
                </a:solidFill>
              </a:rPr>
              <a:t>, a </a:t>
            </a:r>
            <a:r>
              <a:rPr lang="en-US" sz="2200">
                <a:solidFill>
                  <a:srgbClr val="0070C0"/>
                </a:solidFill>
              </a:rPr>
              <a:t>distance d =1.53 m</a:t>
            </a:r>
            <a:r>
              <a:rPr lang="en-US" sz="2200">
                <a:solidFill>
                  <a:srgbClr val="000000"/>
                </a:solidFill>
              </a:rPr>
              <a:t> from the charge? </a:t>
            </a: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5620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589588"/>
            <a:ext cx="11525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Rectangle 20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5623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165850"/>
            <a:ext cx="51387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4" name="Rectangle 2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5625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5732463"/>
            <a:ext cx="2428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Picture 8" descr="23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3663" y="2205038"/>
            <a:ext cx="25638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81819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مستطيل 2"/>
          <p:cNvSpPr>
            <a:spLocks noChangeArrowheads="1"/>
          </p:cNvSpPr>
          <p:nvPr/>
        </p:nvSpPr>
        <p:spPr bwMode="auto">
          <a:xfrm>
            <a:off x="0" y="0"/>
            <a:ext cx="6351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FF0000"/>
                </a:solidFill>
              </a:rPr>
              <a:t>The direction of an electric field</a:t>
            </a:r>
            <a:endParaRPr lang="ar-SA" sz="3200" b="1" u="sng">
              <a:solidFill>
                <a:srgbClr val="FF0000"/>
              </a:solidFill>
            </a:endParaRPr>
          </a:p>
        </p:txBody>
      </p:sp>
      <p:sp>
        <p:nvSpPr>
          <p:cNvPr id="26628" name="مستطيل 3"/>
          <p:cNvSpPr>
            <a:spLocks noChangeArrowheads="1"/>
          </p:cNvSpPr>
          <p:nvPr/>
        </p:nvSpPr>
        <p:spPr bwMode="auto">
          <a:xfrm>
            <a:off x="323850" y="620713"/>
            <a:ext cx="7561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The direction of    , </a:t>
            </a:r>
            <a:r>
              <a:rPr lang="en-US">
                <a:solidFill>
                  <a:srgbClr val="000000"/>
                </a:solidFill>
              </a:rPr>
              <a:t>is the direction of the force a positive test charge placed in the field.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26629" name="مستطيل 4"/>
          <p:cNvSpPr>
            <a:spLocks noChangeArrowheads="1"/>
          </p:cNvSpPr>
          <p:nvPr/>
        </p:nvSpPr>
        <p:spPr bwMode="auto">
          <a:xfrm>
            <a:off x="2051050" y="6488113"/>
            <a:ext cx="503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</a:rPr>
              <a:t>The test (point) charge </a:t>
            </a:r>
            <a:r>
              <a:rPr lang="en-GB" b="1" i="1">
                <a:solidFill>
                  <a:srgbClr val="000000"/>
                </a:solidFill>
              </a:rPr>
              <a:t>q</a:t>
            </a:r>
            <a:r>
              <a:rPr lang="en-GB" b="1" i="1" baseline="-25000">
                <a:solidFill>
                  <a:srgbClr val="000000"/>
                </a:solidFill>
              </a:rPr>
              <a:t>o</a:t>
            </a:r>
            <a:r>
              <a:rPr lang="en-GB" b="1">
                <a:solidFill>
                  <a:srgbClr val="000000"/>
                </a:solidFill>
              </a:rPr>
              <a:t> is always positive</a:t>
            </a:r>
            <a:endParaRPr lang="ar-SA">
              <a:solidFill>
                <a:srgbClr val="000000"/>
              </a:solidFill>
            </a:endParaRPr>
          </a:p>
        </p:txBody>
      </p:sp>
      <p:pic>
        <p:nvPicPr>
          <p:cNvPr id="2663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620713"/>
            <a:ext cx="2174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FF0000"/>
                </a:solidFill>
              </a:rPr>
              <a:t>The electric field at a point </a:t>
            </a:r>
            <a:r>
              <a:rPr lang="en-US" sz="3200" i="1" u="sng" smtClean="0">
                <a:solidFill>
                  <a:srgbClr val="FF0000"/>
                </a:solidFill>
              </a:rPr>
              <a:t>P</a:t>
            </a:r>
            <a:r>
              <a:rPr lang="en-US" sz="3200" u="sng" smtClean="0">
                <a:solidFill>
                  <a:srgbClr val="FF0000"/>
                </a:solidFill>
              </a:rPr>
              <a:t> due to a group of point charges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At any point </a:t>
            </a:r>
            <a:r>
              <a:rPr lang="en-US" sz="2400" i="1" smtClean="0"/>
              <a:t>P</a:t>
            </a:r>
            <a:r>
              <a:rPr lang="en-US" sz="2400" smtClean="0"/>
              <a:t>, the total electric field due to a group of source charges equals the vector sum of the electric fields of all the charges</a:t>
            </a:r>
          </a:p>
          <a:p>
            <a:pPr eaLnBrk="1" hangingPunct="1"/>
            <a:endParaRPr lang="en-US" sz="2400" smtClean="0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3644900"/>
            <a:ext cx="22320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7655" name="مستطيل 6"/>
          <p:cNvSpPr>
            <a:spLocks noChangeArrowheads="1"/>
          </p:cNvSpPr>
          <p:nvPr/>
        </p:nvSpPr>
        <p:spPr bwMode="auto">
          <a:xfrm>
            <a:off x="611188" y="5157788"/>
            <a:ext cx="7705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where </a:t>
            </a:r>
            <a:r>
              <a:rPr lang="en-US" sz="2000" i="1">
                <a:solidFill>
                  <a:srgbClr val="000000"/>
                </a:solidFill>
              </a:rPr>
              <a:t>r</a:t>
            </a:r>
            <a:r>
              <a:rPr lang="en-US" sz="2000" i="1" baseline="-25000">
                <a:solidFill>
                  <a:srgbClr val="000000"/>
                </a:solidFill>
              </a:rPr>
              <a:t>i</a:t>
            </a:r>
            <a:r>
              <a:rPr lang="en-US" sz="2000">
                <a:solidFill>
                  <a:srgbClr val="000000"/>
                </a:solidFill>
              </a:rPr>
              <a:t> is the distance from the i th source charge </a:t>
            </a:r>
            <a:r>
              <a:rPr lang="en-US" sz="2000" i="1">
                <a:solidFill>
                  <a:srgbClr val="000000"/>
                </a:solidFill>
              </a:rPr>
              <a:t>q</a:t>
            </a:r>
            <a:r>
              <a:rPr lang="en-US" sz="2000" i="1" baseline="-25000">
                <a:solidFill>
                  <a:srgbClr val="000000"/>
                </a:solidFill>
              </a:rPr>
              <a:t>i</a:t>
            </a:r>
            <a:r>
              <a:rPr lang="en-US" sz="2000">
                <a:solidFill>
                  <a:srgbClr val="000000"/>
                </a:solidFill>
              </a:rPr>
              <a:t> to the point </a:t>
            </a:r>
            <a:r>
              <a:rPr lang="en-US" sz="2000" i="1">
                <a:solidFill>
                  <a:srgbClr val="000000"/>
                </a:solidFill>
              </a:rPr>
              <a:t>P</a:t>
            </a:r>
            <a:r>
              <a:rPr lang="en-US" sz="2000">
                <a:solidFill>
                  <a:srgbClr val="000000"/>
                </a:solidFill>
              </a:rPr>
              <a:t> and     is a unit vector directed from </a:t>
            </a:r>
            <a:r>
              <a:rPr lang="en-US" sz="2000" i="1">
                <a:solidFill>
                  <a:srgbClr val="000000"/>
                </a:solidFill>
              </a:rPr>
              <a:t>q</a:t>
            </a:r>
            <a:r>
              <a:rPr lang="en-US" sz="2000" i="1" baseline="-25000">
                <a:solidFill>
                  <a:srgbClr val="000000"/>
                </a:solidFill>
              </a:rPr>
              <a:t>i</a:t>
            </a:r>
            <a:r>
              <a:rPr lang="en-US" sz="2000">
                <a:solidFill>
                  <a:srgbClr val="000000"/>
                </a:solidFill>
              </a:rPr>
              <a:t> toward </a:t>
            </a:r>
            <a:r>
              <a:rPr lang="en-US" sz="2000" i="1">
                <a:solidFill>
                  <a:srgbClr val="000000"/>
                </a:solidFill>
              </a:rPr>
              <a:t>P</a:t>
            </a:r>
            <a:r>
              <a:rPr lang="en-US" sz="2000">
                <a:solidFill>
                  <a:srgbClr val="000000"/>
                </a:solidFill>
              </a:rPr>
              <a:t>.</a:t>
            </a: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765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5516563"/>
            <a:ext cx="1857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581025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FF0000"/>
                </a:solidFill>
              </a:rPr>
              <a:t>Electric Field Lines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6659563" cy="2160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B0F0"/>
                </a:solidFill>
              </a:rPr>
              <a:t>The number of lines per unit area </a:t>
            </a:r>
            <a:r>
              <a:rPr lang="en-US" sz="2200" smtClean="0"/>
              <a:t>through a surface perpendicular to the lines is </a:t>
            </a:r>
            <a:r>
              <a:rPr lang="en-US" sz="2200" b="1" smtClean="0">
                <a:solidFill>
                  <a:srgbClr val="00B050"/>
                </a:solidFill>
              </a:rPr>
              <a:t>proportional</a:t>
            </a:r>
            <a:r>
              <a:rPr lang="en-US" sz="2200" smtClean="0"/>
              <a:t> to </a:t>
            </a:r>
            <a:r>
              <a:rPr lang="en-US" sz="2200" smtClean="0">
                <a:solidFill>
                  <a:srgbClr val="00B0F0"/>
                </a:solidFill>
              </a:rPr>
              <a:t>the magnitude of the electric field </a:t>
            </a:r>
            <a:r>
              <a:rPr lang="en-US" sz="2200" smtClean="0"/>
              <a:t>in that region</a:t>
            </a:r>
          </a:p>
          <a:p>
            <a:r>
              <a:rPr lang="en-GB" sz="2200" smtClean="0"/>
              <a:t>The field </a:t>
            </a:r>
            <a:r>
              <a:rPr lang="en-US" sz="2200" smtClean="0"/>
              <a:t>lines are </a:t>
            </a:r>
            <a:r>
              <a:rPr lang="en-US" sz="2200" smtClean="0">
                <a:solidFill>
                  <a:srgbClr val="00B0F0"/>
                </a:solidFill>
              </a:rPr>
              <a:t>close together </a:t>
            </a:r>
            <a:r>
              <a:rPr lang="en-US" sz="2200" smtClean="0"/>
              <a:t>where the </a:t>
            </a:r>
            <a:r>
              <a:rPr lang="en-US" sz="2200" smtClean="0">
                <a:solidFill>
                  <a:srgbClr val="00B050"/>
                </a:solidFill>
              </a:rPr>
              <a:t>electric field is </a:t>
            </a:r>
            <a:r>
              <a:rPr lang="en-US" sz="2200" b="1" u="sng" smtClean="0">
                <a:solidFill>
                  <a:srgbClr val="00B050"/>
                </a:solidFill>
              </a:rPr>
              <a:t>strong</a:t>
            </a:r>
            <a:r>
              <a:rPr lang="en-US" sz="2200" smtClean="0">
                <a:solidFill>
                  <a:srgbClr val="00B050"/>
                </a:solidFill>
              </a:rPr>
              <a:t> </a:t>
            </a:r>
            <a:r>
              <a:rPr lang="en-US" sz="2200" smtClean="0"/>
              <a:t>and </a:t>
            </a:r>
            <a:r>
              <a:rPr lang="en-US" sz="2200" smtClean="0">
                <a:solidFill>
                  <a:srgbClr val="00B0F0"/>
                </a:solidFill>
              </a:rPr>
              <a:t>far </a:t>
            </a:r>
            <a:r>
              <a:rPr lang="en-US" sz="2200" smtClean="0"/>
              <a:t>apart where the </a:t>
            </a:r>
            <a:r>
              <a:rPr lang="en-GB" sz="2200" smtClean="0">
                <a:solidFill>
                  <a:srgbClr val="00B050"/>
                </a:solidFill>
              </a:rPr>
              <a:t>field is </a:t>
            </a:r>
            <a:r>
              <a:rPr lang="en-GB" sz="2200" b="1" u="sng" smtClean="0">
                <a:solidFill>
                  <a:srgbClr val="00B050"/>
                </a:solidFill>
              </a:rPr>
              <a:t>weak</a:t>
            </a:r>
            <a:r>
              <a:rPr lang="en-GB" sz="2200" smtClean="0"/>
              <a:t>.</a:t>
            </a:r>
          </a:p>
          <a:p>
            <a:endParaRPr lang="en-US" sz="2200" smtClean="0"/>
          </a:p>
        </p:txBody>
      </p:sp>
      <p:sp>
        <p:nvSpPr>
          <p:cNvPr id="28676" name="مستطيل 4"/>
          <p:cNvSpPr>
            <a:spLocks noChangeArrowheads="1"/>
          </p:cNvSpPr>
          <p:nvPr/>
        </p:nvSpPr>
        <p:spPr bwMode="auto">
          <a:xfrm>
            <a:off x="0" y="692150"/>
            <a:ext cx="7956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An </a:t>
            </a:r>
            <a:r>
              <a:rPr lang="en-US" sz="2200" b="1">
                <a:solidFill>
                  <a:srgbClr val="0070C0"/>
                </a:solidFill>
              </a:rPr>
              <a:t>electric field line </a:t>
            </a:r>
            <a:r>
              <a:rPr lang="en-US" sz="2200">
                <a:solidFill>
                  <a:srgbClr val="000000"/>
                </a:solidFill>
              </a:rPr>
              <a:t>is an imaginary line or curve drawn through a region of empty space so that its tangent at any point is in the direction of the electric field vector at that point, indicated by an arrowhead.</a:t>
            </a:r>
            <a:endParaRPr lang="ar-SA" sz="2200">
              <a:solidFill>
                <a:srgbClr val="000000"/>
              </a:solidFill>
            </a:endParaRPr>
          </a:p>
        </p:txBody>
      </p:sp>
      <p:pic>
        <p:nvPicPr>
          <p:cNvPr id="28677" name="Picture 6" descr="23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133600"/>
            <a:ext cx="2592387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مستطيل 5"/>
          <p:cNvSpPr>
            <a:spLocks noChangeArrowheads="1"/>
          </p:cNvSpPr>
          <p:nvPr/>
        </p:nvSpPr>
        <p:spPr bwMode="auto">
          <a:xfrm>
            <a:off x="0" y="4581525"/>
            <a:ext cx="932497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u="sng">
                <a:solidFill>
                  <a:srgbClr val="7030A0"/>
                </a:solidFill>
              </a:rPr>
              <a:t>Example</a:t>
            </a:r>
            <a:endParaRPr lang="en-GB" sz="2200">
              <a:solidFill>
                <a:srgbClr val="000000"/>
              </a:solidFill>
            </a:endParaRPr>
          </a:p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200">
                <a:solidFill>
                  <a:srgbClr val="000000"/>
                </a:solidFill>
              </a:rPr>
              <a:t>The density of lines through surface A is greater than through surface B</a:t>
            </a:r>
          </a:p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sz="2200">
                <a:solidFill>
                  <a:srgbClr val="000000"/>
                </a:solidFill>
              </a:rPr>
              <a:t>Therefore, </a:t>
            </a:r>
            <a:r>
              <a:rPr lang="en-US" sz="2200">
                <a:solidFill>
                  <a:srgbClr val="000000"/>
                </a:solidFill>
              </a:rPr>
              <a:t>The magnitude of the electric field is greater on surface A than B</a:t>
            </a:r>
          </a:p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sz="2200">
              <a:solidFill>
                <a:srgbClr val="000000"/>
              </a:solidFill>
            </a:endParaRPr>
          </a:p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   The lines at different locations point in different directions. This indicates the field is nonuniform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076700"/>
            <a:ext cx="56292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مستطيل 2"/>
          <p:cNvSpPr>
            <a:spLocks noChangeArrowheads="1"/>
          </p:cNvSpPr>
          <p:nvPr/>
        </p:nvSpPr>
        <p:spPr bwMode="auto">
          <a:xfrm>
            <a:off x="0" y="1916113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In either case, the lines are along the radial direction and extend all the way to </a:t>
            </a:r>
            <a:r>
              <a:rPr lang="en-US" sz="2200">
                <a:solidFill>
                  <a:srgbClr val="0070C0"/>
                </a:solidFill>
              </a:rPr>
              <a:t>infinity</a:t>
            </a:r>
            <a:r>
              <a:rPr lang="en-US" sz="2200">
                <a:solidFill>
                  <a:srgbClr val="000000"/>
                </a:solidFill>
              </a:rPr>
              <a:t>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The lines become </a:t>
            </a:r>
            <a:r>
              <a:rPr lang="en-US" sz="2200">
                <a:solidFill>
                  <a:srgbClr val="0070C0"/>
                </a:solidFill>
              </a:rPr>
              <a:t>closer together </a:t>
            </a:r>
            <a:r>
              <a:rPr lang="en-US" sz="2200">
                <a:solidFill>
                  <a:srgbClr val="000000"/>
                </a:solidFill>
              </a:rPr>
              <a:t>as they approach the charge; this indicates that </a:t>
            </a:r>
            <a:r>
              <a:rPr lang="en-US" sz="2200">
                <a:solidFill>
                  <a:srgbClr val="0070C0"/>
                </a:solidFill>
              </a:rPr>
              <a:t>the strength of the field increases</a:t>
            </a:r>
            <a:r>
              <a:rPr lang="en-US" sz="2200">
                <a:solidFill>
                  <a:srgbClr val="000000"/>
                </a:solidFill>
              </a:rPr>
              <a:t> as we move toward the source charge.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29700" name="مستطيل 4"/>
          <p:cNvSpPr>
            <a:spLocks noChangeArrowheads="1"/>
          </p:cNvSpPr>
          <p:nvPr/>
        </p:nvSpPr>
        <p:spPr bwMode="auto">
          <a:xfrm>
            <a:off x="0" y="620713"/>
            <a:ext cx="810101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For a </a:t>
            </a:r>
            <a:r>
              <a:rPr lang="en-US" sz="2200">
                <a:solidFill>
                  <a:srgbClr val="0070C0"/>
                </a:solidFill>
              </a:rPr>
              <a:t>positive point charge</a:t>
            </a:r>
            <a:r>
              <a:rPr lang="en-US" sz="2200">
                <a:solidFill>
                  <a:srgbClr val="000000"/>
                </a:solidFill>
              </a:rPr>
              <a:t>, The lines are directed away (outward) from the source charge. For </a:t>
            </a:r>
            <a:r>
              <a:rPr lang="en-US" sz="2200">
                <a:solidFill>
                  <a:srgbClr val="0070C0"/>
                </a:solidFill>
              </a:rPr>
              <a:t>a negative point charge</a:t>
            </a:r>
            <a:r>
              <a:rPr lang="en-US" sz="2200">
                <a:solidFill>
                  <a:srgbClr val="000000"/>
                </a:solidFill>
              </a:rPr>
              <a:t>, the lines are directed toward (inward) the source charge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200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1" name="مستطيل 5"/>
          <p:cNvSpPr>
            <a:spLocks noChangeArrowheads="1"/>
          </p:cNvSpPr>
          <p:nvPr/>
        </p:nvSpPr>
        <p:spPr bwMode="auto">
          <a:xfrm>
            <a:off x="107950" y="188913"/>
            <a:ext cx="6078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FF0000"/>
                </a:solidFill>
              </a:rPr>
              <a:t>The electric field lines for a point charge</a:t>
            </a:r>
            <a:endParaRPr lang="ar-SA" sz="24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مستطيل 1"/>
          <p:cNvSpPr>
            <a:spLocks noChangeArrowheads="1"/>
          </p:cNvSpPr>
          <p:nvPr/>
        </p:nvSpPr>
        <p:spPr bwMode="auto">
          <a:xfrm>
            <a:off x="179388" y="1557338"/>
            <a:ext cx="79930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• </a:t>
            </a:r>
            <a:r>
              <a:rPr lang="en-US" sz="2400">
                <a:solidFill>
                  <a:srgbClr val="000000"/>
                </a:solidFill>
              </a:rPr>
              <a:t>The lines must begin on a </a:t>
            </a:r>
            <a:r>
              <a:rPr lang="en-US" sz="2400">
                <a:solidFill>
                  <a:srgbClr val="0070C0"/>
                </a:solidFill>
              </a:rPr>
              <a:t>positive charge </a:t>
            </a:r>
            <a:r>
              <a:rPr lang="en-US" sz="2400">
                <a:solidFill>
                  <a:srgbClr val="000000"/>
                </a:solidFill>
              </a:rPr>
              <a:t>and terminate on a negative charge.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In the case of an excess of </a:t>
            </a:r>
            <a:r>
              <a:rPr lang="en-US" sz="2400" b="1">
                <a:solidFill>
                  <a:srgbClr val="00B050"/>
                </a:solidFill>
              </a:rPr>
              <a:t>one type of charge</a:t>
            </a:r>
            <a:r>
              <a:rPr lang="en-US" sz="2400">
                <a:solidFill>
                  <a:srgbClr val="000000"/>
                </a:solidFill>
              </a:rPr>
              <a:t>, some lines will begin or end </a:t>
            </a:r>
            <a:r>
              <a:rPr lang="en-US" sz="2400">
                <a:solidFill>
                  <a:srgbClr val="0070C0"/>
                </a:solidFill>
              </a:rPr>
              <a:t>infinitely </a:t>
            </a:r>
            <a:r>
              <a:rPr lang="en-GB" sz="2400">
                <a:solidFill>
                  <a:srgbClr val="0070C0"/>
                </a:solidFill>
              </a:rPr>
              <a:t>far away</a:t>
            </a:r>
            <a:r>
              <a:rPr lang="en-GB" sz="2400">
                <a:solidFill>
                  <a:srgbClr val="000000"/>
                </a:solidFill>
              </a:rPr>
              <a:t>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• The number of </a:t>
            </a:r>
            <a:r>
              <a:rPr lang="en-US" sz="2400">
                <a:solidFill>
                  <a:srgbClr val="0070C0"/>
                </a:solidFill>
              </a:rPr>
              <a:t>lines</a:t>
            </a:r>
            <a:r>
              <a:rPr lang="en-US" sz="2400">
                <a:solidFill>
                  <a:srgbClr val="000000"/>
                </a:solidFill>
              </a:rPr>
              <a:t> drawn </a:t>
            </a:r>
            <a:r>
              <a:rPr lang="en-US" sz="2400">
                <a:solidFill>
                  <a:srgbClr val="0070C0"/>
                </a:solidFill>
              </a:rPr>
              <a:t>leaving</a:t>
            </a:r>
            <a:r>
              <a:rPr lang="en-US" sz="2400">
                <a:solidFill>
                  <a:srgbClr val="000000"/>
                </a:solidFill>
              </a:rPr>
              <a:t> a positive charge or </a:t>
            </a:r>
            <a:r>
              <a:rPr lang="en-US" sz="2400">
                <a:solidFill>
                  <a:srgbClr val="0070C0"/>
                </a:solidFill>
              </a:rPr>
              <a:t>approaching</a:t>
            </a:r>
            <a:r>
              <a:rPr lang="en-US" sz="2400">
                <a:solidFill>
                  <a:srgbClr val="000000"/>
                </a:solidFill>
              </a:rPr>
              <a:t> a negative charge is </a:t>
            </a:r>
            <a:r>
              <a:rPr lang="en-US" sz="2400">
                <a:solidFill>
                  <a:srgbClr val="00B050"/>
                </a:solidFill>
              </a:rPr>
              <a:t>proportional</a:t>
            </a:r>
            <a:r>
              <a:rPr lang="en-US" sz="2400">
                <a:solidFill>
                  <a:srgbClr val="000000"/>
                </a:solidFill>
              </a:rPr>
              <a:t> to the </a:t>
            </a:r>
            <a:r>
              <a:rPr lang="en-US" sz="2400">
                <a:solidFill>
                  <a:srgbClr val="0070C0"/>
                </a:solidFill>
              </a:rPr>
              <a:t>magnitude of the charge</a:t>
            </a:r>
            <a:r>
              <a:rPr lang="en-US" sz="2400">
                <a:solidFill>
                  <a:srgbClr val="000000"/>
                </a:solidFill>
              </a:rPr>
              <a:t>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• </a:t>
            </a:r>
            <a:r>
              <a:rPr lang="en-US" sz="2400">
                <a:solidFill>
                  <a:srgbClr val="0070C0"/>
                </a:solidFill>
              </a:rPr>
              <a:t>No</a:t>
            </a:r>
            <a:r>
              <a:rPr lang="en-US" sz="2400">
                <a:solidFill>
                  <a:srgbClr val="000000"/>
                </a:solidFill>
              </a:rPr>
              <a:t> two field lines can </a:t>
            </a:r>
            <a:r>
              <a:rPr lang="en-US" sz="2400">
                <a:solidFill>
                  <a:srgbClr val="0070C0"/>
                </a:solidFill>
              </a:rPr>
              <a:t>cross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 lang="ar-SA" sz="2400">
              <a:solidFill>
                <a:srgbClr val="000000"/>
              </a:solidFill>
            </a:endParaRPr>
          </a:p>
        </p:txBody>
      </p:sp>
      <p:sp>
        <p:nvSpPr>
          <p:cNvPr id="30723" name="مستطيل 2"/>
          <p:cNvSpPr>
            <a:spLocks noChangeArrowheads="1"/>
          </p:cNvSpPr>
          <p:nvPr/>
        </p:nvSpPr>
        <p:spPr bwMode="auto">
          <a:xfrm>
            <a:off x="179388" y="188913"/>
            <a:ext cx="74882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FF0000"/>
                </a:solidFill>
              </a:rPr>
              <a:t>The rules for drawing electric field lines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4" name="مستطيل 3"/>
          <p:cNvSpPr>
            <a:spLocks noChangeArrowheads="1"/>
          </p:cNvSpPr>
          <p:nvPr/>
        </p:nvSpPr>
        <p:spPr bwMode="auto">
          <a:xfrm>
            <a:off x="179388" y="5589588"/>
            <a:ext cx="87852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If object 1 has charge </a:t>
            </a:r>
            <a:r>
              <a:rPr lang="en-US" sz="2200" i="1">
                <a:solidFill>
                  <a:srgbClr val="000000"/>
                </a:solidFill>
              </a:rPr>
              <a:t>Q</a:t>
            </a:r>
            <a:r>
              <a:rPr lang="en-US" sz="2200" i="1" baseline="-25000">
                <a:solidFill>
                  <a:srgbClr val="000000"/>
                </a:solidFill>
              </a:rPr>
              <a:t>1</a:t>
            </a:r>
            <a:r>
              <a:rPr lang="en-US" sz="2200" i="1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and object 2 has charge </a:t>
            </a:r>
            <a:r>
              <a:rPr lang="en-US" sz="2200" i="1">
                <a:solidFill>
                  <a:srgbClr val="000000"/>
                </a:solidFill>
              </a:rPr>
              <a:t>Q</a:t>
            </a:r>
            <a:r>
              <a:rPr lang="en-US" sz="2200" i="1" baseline="-25000">
                <a:solidFill>
                  <a:srgbClr val="000000"/>
                </a:solidFill>
              </a:rPr>
              <a:t>2</a:t>
            </a:r>
            <a:r>
              <a:rPr lang="en-US" sz="2200" i="1">
                <a:solidFill>
                  <a:srgbClr val="000000"/>
                </a:solidFill>
              </a:rPr>
              <a:t>, then the </a:t>
            </a:r>
            <a:r>
              <a:rPr lang="en-US" sz="2200">
                <a:solidFill>
                  <a:srgbClr val="000000"/>
                </a:solidFill>
              </a:rPr>
              <a:t>ratio of number of lines is</a:t>
            </a:r>
            <a:r>
              <a:rPr lang="en-US" sz="2200" i="1">
                <a:solidFill>
                  <a:srgbClr val="000000"/>
                </a:solidFill>
              </a:rPr>
              <a:t>.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6092825"/>
            <a:ext cx="12239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219450"/>
            <a:ext cx="26765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781300"/>
            <a:ext cx="2676525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275" y="0"/>
            <a:ext cx="27527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مستطيل 4"/>
          <p:cNvSpPr>
            <a:spLocks noChangeArrowheads="1"/>
          </p:cNvSpPr>
          <p:nvPr/>
        </p:nvSpPr>
        <p:spPr bwMode="auto">
          <a:xfrm>
            <a:off x="6118225" y="3995738"/>
            <a:ext cx="30257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70C0"/>
                </a:solidFill>
              </a:rPr>
              <a:t>The number of lines leaving </a:t>
            </a:r>
            <a:r>
              <a:rPr lang="en-US" i="1">
                <a:solidFill>
                  <a:srgbClr val="0070C0"/>
                </a:solidFill>
              </a:rPr>
              <a:t>+2q </a:t>
            </a:r>
            <a:r>
              <a:rPr lang="en-US">
                <a:solidFill>
                  <a:srgbClr val="0070C0"/>
                </a:solidFill>
              </a:rPr>
              <a:t>is twice the number terminating at </a:t>
            </a:r>
            <a:r>
              <a:rPr lang="en-US" i="1">
                <a:solidFill>
                  <a:srgbClr val="0070C0"/>
                </a:solidFill>
              </a:rPr>
              <a:t>-q</a:t>
            </a:r>
            <a:r>
              <a:rPr lang="en-US">
                <a:solidFill>
                  <a:srgbClr val="0070C0"/>
                </a:solidFill>
              </a:rPr>
              <a:t>.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only half of the lines that leave the positive charge reach the negative charge.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The remaining half terminate on a negative charge we assume to be at infinity.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31750" name="مستطيل 5"/>
          <p:cNvSpPr>
            <a:spLocks noChangeArrowheads="1"/>
          </p:cNvSpPr>
          <p:nvPr/>
        </p:nvSpPr>
        <p:spPr bwMode="auto">
          <a:xfrm>
            <a:off x="0" y="0"/>
            <a:ext cx="6300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FF0000"/>
                </a:solidFill>
              </a:rPr>
              <a:t>The electric field lines associated with</a:t>
            </a:r>
            <a:endParaRPr lang="ar-SA" sz="2400" u="sng">
              <a:solidFill>
                <a:srgbClr val="FF0000"/>
              </a:solidFill>
            </a:endParaRPr>
          </a:p>
        </p:txBody>
      </p:sp>
      <p:sp>
        <p:nvSpPr>
          <p:cNvPr id="31751" name="مستطيل 6"/>
          <p:cNvSpPr>
            <a:spLocks noChangeArrowheads="1"/>
          </p:cNvSpPr>
          <p:nvPr/>
        </p:nvSpPr>
        <p:spPr bwMode="auto">
          <a:xfrm>
            <a:off x="6156325" y="3357563"/>
            <a:ext cx="2987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u="sng">
                <a:solidFill>
                  <a:srgbClr val="00B050"/>
                </a:solidFill>
              </a:rPr>
              <a:t>a positive </a:t>
            </a:r>
            <a:r>
              <a:rPr lang="en-US" u="sng">
                <a:solidFill>
                  <a:srgbClr val="00B050"/>
                </a:solidFill>
              </a:rPr>
              <a:t>charge +2</a:t>
            </a:r>
            <a:r>
              <a:rPr lang="en-US" i="1" u="sng">
                <a:solidFill>
                  <a:srgbClr val="00B050"/>
                </a:solidFill>
              </a:rPr>
              <a:t>q  </a:t>
            </a:r>
            <a:r>
              <a:rPr lang="en-US" u="sng">
                <a:solidFill>
                  <a:srgbClr val="00B050"/>
                </a:solidFill>
              </a:rPr>
              <a:t>and a negative charge </a:t>
            </a:r>
            <a:r>
              <a:rPr lang="en-US" i="1" u="sng">
                <a:solidFill>
                  <a:srgbClr val="00B050"/>
                </a:solidFill>
              </a:rPr>
              <a:t>-q.</a:t>
            </a:r>
            <a:endParaRPr lang="ar-SA" u="sng">
              <a:solidFill>
                <a:srgbClr val="00B050"/>
              </a:solidFill>
            </a:endParaRPr>
          </a:p>
        </p:txBody>
      </p:sp>
      <p:sp>
        <p:nvSpPr>
          <p:cNvPr id="31752" name="مستطيل 7"/>
          <p:cNvSpPr>
            <a:spLocks noChangeArrowheads="1"/>
          </p:cNvSpPr>
          <p:nvPr/>
        </p:nvSpPr>
        <p:spPr bwMode="auto">
          <a:xfrm>
            <a:off x="3276600" y="549275"/>
            <a:ext cx="2519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u="sng">
                <a:solidFill>
                  <a:srgbClr val="00B050"/>
                </a:solidFill>
              </a:rPr>
              <a:t>two equal positive point charges</a:t>
            </a:r>
            <a:endParaRPr lang="ar-SA" u="sng">
              <a:solidFill>
                <a:srgbClr val="00B050"/>
              </a:solidFill>
            </a:endParaRPr>
          </a:p>
        </p:txBody>
      </p:sp>
      <p:sp>
        <p:nvSpPr>
          <p:cNvPr id="31753" name="مستطيل 8"/>
          <p:cNvSpPr>
            <a:spLocks noChangeArrowheads="1"/>
          </p:cNvSpPr>
          <p:nvPr/>
        </p:nvSpPr>
        <p:spPr bwMode="auto">
          <a:xfrm>
            <a:off x="2987675" y="1268413"/>
            <a:ext cx="3024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70C0"/>
                </a:solidFill>
              </a:rPr>
              <a:t>The </a:t>
            </a:r>
            <a:r>
              <a:rPr lang="en-US">
                <a:solidFill>
                  <a:srgbClr val="0070C0"/>
                </a:solidFill>
              </a:rPr>
              <a:t>same number of lines emerge from each charge because the charges are equal in magnitude.</a:t>
            </a:r>
            <a:endParaRPr lang="ar-SA">
              <a:solidFill>
                <a:srgbClr val="0070C0"/>
              </a:solidFill>
            </a:endParaRPr>
          </a:p>
        </p:txBody>
      </p:sp>
      <p:sp>
        <p:nvSpPr>
          <p:cNvPr id="31754" name="مستطيل 9"/>
          <p:cNvSpPr>
            <a:spLocks noChangeArrowheads="1"/>
          </p:cNvSpPr>
          <p:nvPr/>
        </p:nvSpPr>
        <p:spPr bwMode="auto">
          <a:xfrm>
            <a:off x="0" y="549275"/>
            <a:ext cx="2771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u="sng">
                <a:solidFill>
                  <a:srgbClr val="00B050"/>
                </a:solidFill>
              </a:rPr>
              <a:t>two point </a:t>
            </a:r>
            <a:r>
              <a:rPr lang="en-US" u="sng">
                <a:solidFill>
                  <a:srgbClr val="00B050"/>
                </a:solidFill>
              </a:rPr>
              <a:t>charges of equal magnitude but opposite signs</a:t>
            </a:r>
            <a:r>
              <a:rPr lang="en-GB">
                <a:solidFill>
                  <a:srgbClr val="000000"/>
                </a:solidFill>
              </a:rPr>
              <a:t>(an electric dipole)</a:t>
            </a:r>
            <a:endParaRPr lang="ar-SA" u="sng">
              <a:solidFill>
                <a:srgbClr val="00B050"/>
              </a:solidFill>
            </a:endParaRPr>
          </a:p>
        </p:txBody>
      </p:sp>
      <p:sp>
        <p:nvSpPr>
          <p:cNvPr id="31755" name="مستطيل 10"/>
          <p:cNvSpPr>
            <a:spLocks noChangeArrowheads="1"/>
          </p:cNvSpPr>
          <p:nvPr/>
        </p:nvSpPr>
        <p:spPr bwMode="auto">
          <a:xfrm>
            <a:off x="0" y="1700213"/>
            <a:ext cx="30591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70C0"/>
                </a:solidFill>
              </a:rPr>
              <a:t>the number of lines that begin at the positive charge must equal the number that terminate at the negative charge.</a:t>
            </a:r>
            <a:endParaRPr lang="ar-SA">
              <a:solidFill>
                <a:srgbClr val="0070C0"/>
              </a:solidFill>
            </a:endParaRPr>
          </a:p>
        </p:txBody>
      </p:sp>
      <p:sp>
        <p:nvSpPr>
          <p:cNvPr id="31756" name="مستطيل 11"/>
          <p:cNvSpPr>
            <a:spLocks noChangeArrowheads="1"/>
          </p:cNvSpPr>
          <p:nvPr/>
        </p:nvSpPr>
        <p:spPr bwMode="auto">
          <a:xfrm>
            <a:off x="6516688" y="3068638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Unequal Charges</a:t>
            </a:r>
            <a:endParaRPr lang="ar-SA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23-23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8" y="0"/>
            <a:ext cx="2627312" cy="2924175"/>
          </a:xfrm>
          <a:noFill/>
        </p:spPr>
      </p:pic>
      <p:sp>
        <p:nvSpPr>
          <p:cNvPr id="32771" name="مستطيل 5"/>
          <p:cNvSpPr>
            <a:spLocks noChangeArrowheads="1"/>
          </p:cNvSpPr>
          <p:nvPr/>
        </p:nvSpPr>
        <p:spPr bwMode="auto">
          <a:xfrm>
            <a:off x="179388" y="188913"/>
            <a:ext cx="576103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7030A0"/>
                </a:solidFill>
              </a:rPr>
              <a:t>Quick Quiz 23.7 </a:t>
            </a:r>
            <a:r>
              <a:rPr lang="en-US" sz="2200" b="1">
                <a:solidFill>
                  <a:srgbClr val="000000"/>
                </a:solidFill>
              </a:rPr>
              <a:t>Rank </a:t>
            </a:r>
            <a:r>
              <a:rPr lang="en-US" sz="2200" b="1">
                <a:solidFill>
                  <a:srgbClr val="00B050"/>
                </a:solidFill>
              </a:rPr>
              <a:t>the magnitudes of the electric field </a:t>
            </a:r>
            <a:r>
              <a:rPr lang="en-US" sz="2200" b="1">
                <a:solidFill>
                  <a:srgbClr val="000000"/>
                </a:solidFill>
              </a:rPr>
              <a:t>at points </a:t>
            </a:r>
            <a:r>
              <a:rPr lang="en-US" sz="2200" b="1" i="1">
                <a:solidFill>
                  <a:srgbClr val="000000"/>
                </a:solidFill>
              </a:rPr>
              <a:t>A, B, </a:t>
            </a:r>
            <a:r>
              <a:rPr lang="en-US" sz="2200" b="1">
                <a:solidFill>
                  <a:srgbClr val="000000"/>
                </a:solidFill>
              </a:rPr>
              <a:t>and C shown in Figure a (</a:t>
            </a:r>
            <a:r>
              <a:rPr lang="en-US" sz="2200" b="1">
                <a:solidFill>
                  <a:srgbClr val="00B050"/>
                </a:solidFill>
              </a:rPr>
              <a:t>greatest</a:t>
            </a:r>
            <a:r>
              <a:rPr lang="en-US" sz="2200" b="1">
                <a:solidFill>
                  <a:srgbClr val="000000"/>
                </a:solidFill>
              </a:rPr>
              <a:t> magnitude first).</a:t>
            </a:r>
            <a:endParaRPr lang="ar-SA" sz="2200" b="1">
              <a:solidFill>
                <a:srgbClr val="000000"/>
              </a:solidFill>
            </a:endParaRPr>
          </a:p>
        </p:txBody>
      </p:sp>
      <p:sp>
        <p:nvSpPr>
          <p:cNvPr id="32772" name="مستطيل 4"/>
          <p:cNvSpPr>
            <a:spLocks noChangeArrowheads="1"/>
          </p:cNvSpPr>
          <p:nvPr/>
        </p:nvSpPr>
        <p:spPr bwMode="auto">
          <a:xfrm>
            <a:off x="0" y="2205038"/>
            <a:ext cx="65881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7030A0"/>
                </a:solidFill>
              </a:rPr>
              <a:t>Q20.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200" b="1">
                <a:solidFill>
                  <a:srgbClr val="000000"/>
                </a:solidFill>
              </a:rPr>
              <a:t>A Figure below shows </a:t>
            </a:r>
            <a:r>
              <a:rPr lang="en-US" sz="2200" b="1">
                <a:solidFill>
                  <a:srgbClr val="0070C0"/>
                </a:solidFill>
              </a:rPr>
              <a:t>the electric field lines</a:t>
            </a:r>
            <a:r>
              <a:rPr lang="en-US" sz="2200" b="1">
                <a:solidFill>
                  <a:srgbClr val="000000"/>
                </a:solidFill>
              </a:rPr>
              <a:t> for two point charges separated by a small distance. </a:t>
            </a:r>
            <a:r>
              <a:rPr lang="en-US" sz="2200" b="1">
                <a:solidFill>
                  <a:srgbClr val="00B050"/>
                </a:solidFill>
              </a:rPr>
              <a:t>Determine the ratio q</a:t>
            </a:r>
            <a:r>
              <a:rPr lang="en-US" sz="2200" b="1" baseline="-25000">
                <a:solidFill>
                  <a:srgbClr val="00B050"/>
                </a:solidFill>
              </a:rPr>
              <a:t>1</a:t>
            </a:r>
            <a:r>
              <a:rPr lang="en-US" sz="2200" b="1">
                <a:solidFill>
                  <a:srgbClr val="00B050"/>
                </a:solidFill>
              </a:rPr>
              <a:t>/q</a:t>
            </a:r>
            <a:r>
              <a:rPr lang="en-US" sz="2200" b="1" baseline="-25000">
                <a:solidFill>
                  <a:srgbClr val="00B050"/>
                </a:solidFill>
              </a:rPr>
              <a:t>2</a:t>
            </a:r>
            <a:r>
              <a:rPr lang="en-US" sz="2200" b="1">
                <a:solidFill>
                  <a:srgbClr val="00B050"/>
                </a:solidFill>
              </a:rPr>
              <a:t>, and the signs of q</a:t>
            </a:r>
            <a:r>
              <a:rPr lang="en-US" sz="2200" b="1" baseline="-25000">
                <a:solidFill>
                  <a:srgbClr val="00B050"/>
                </a:solidFill>
              </a:rPr>
              <a:t>1</a:t>
            </a:r>
            <a:r>
              <a:rPr lang="en-US" sz="2200" b="1">
                <a:solidFill>
                  <a:srgbClr val="00B050"/>
                </a:solidFill>
              </a:rPr>
              <a:t> and q</a:t>
            </a:r>
            <a:r>
              <a:rPr lang="en-US" sz="2200" b="1" baseline="-25000">
                <a:solidFill>
                  <a:srgbClr val="00B050"/>
                </a:solidFill>
              </a:rPr>
              <a:t>2</a:t>
            </a:r>
            <a:r>
              <a:rPr lang="en-US" sz="2200" b="1">
                <a:solidFill>
                  <a:srgbClr val="00B050"/>
                </a:solidFill>
              </a:rPr>
              <a:t>: 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3933825"/>
            <a:ext cx="2060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357563"/>
            <a:ext cx="1008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277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76700"/>
            <a:ext cx="1008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277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4076700"/>
            <a:ext cx="93503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2782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4797425"/>
            <a:ext cx="7191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2785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5516563"/>
            <a:ext cx="7191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Rectangle 17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2787" name="مستطيل 19"/>
          <p:cNvSpPr>
            <a:spLocks noChangeArrowheads="1"/>
          </p:cNvSpPr>
          <p:nvPr/>
        </p:nvSpPr>
        <p:spPr bwMode="auto">
          <a:xfrm>
            <a:off x="250825" y="602138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q</a:t>
            </a:r>
            <a:r>
              <a:rPr lang="en-US" sz="2200" baseline="-25000">
                <a:solidFill>
                  <a:srgbClr val="000000"/>
                </a:solidFill>
              </a:rPr>
              <a:t>1</a:t>
            </a:r>
            <a:r>
              <a:rPr lang="en-US" sz="2200">
                <a:solidFill>
                  <a:srgbClr val="000000"/>
                </a:solidFill>
              </a:rPr>
              <a:t> negative and q</a:t>
            </a:r>
            <a:r>
              <a:rPr lang="en-US" sz="2200" baseline="-25000">
                <a:solidFill>
                  <a:srgbClr val="000000"/>
                </a:solidFill>
              </a:rPr>
              <a:t>2</a:t>
            </a:r>
            <a:r>
              <a:rPr lang="en-US" sz="2200">
                <a:solidFill>
                  <a:srgbClr val="000000"/>
                </a:solidFill>
              </a:rPr>
              <a:t> positive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مستطيل 3"/>
          <p:cNvSpPr>
            <a:spLocks noChangeArrowheads="1"/>
          </p:cNvSpPr>
          <p:nvPr/>
        </p:nvSpPr>
        <p:spPr bwMode="auto">
          <a:xfrm>
            <a:off x="0" y="115888"/>
            <a:ext cx="7848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0000"/>
                </a:solidFill>
              </a:rPr>
              <a:t>Motion of Charged Particles in a Uniform </a:t>
            </a:r>
            <a:r>
              <a:rPr lang="en-GB" sz="2800" b="1" u="sng">
                <a:solidFill>
                  <a:srgbClr val="FF0000"/>
                </a:solidFill>
              </a:rPr>
              <a:t>Electric Field</a:t>
            </a:r>
            <a:endParaRPr lang="ar-SA" sz="2800" u="sng">
              <a:solidFill>
                <a:srgbClr val="FF0000"/>
              </a:solidFill>
            </a:endParaRPr>
          </a:p>
        </p:txBody>
      </p:sp>
      <p:sp>
        <p:nvSpPr>
          <p:cNvPr id="33795" name="مستطيل 4"/>
          <p:cNvSpPr>
            <a:spLocks noChangeArrowheads="1"/>
          </p:cNvSpPr>
          <p:nvPr/>
        </p:nvSpPr>
        <p:spPr bwMode="auto">
          <a:xfrm>
            <a:off x="0" y="1125538"/>
            <a:ext cx="85693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When a particle of charge </a:t>
            </a:r>
            <a:r>
              <a:rPr lang="en-US" sz="2200" i="1">
                <a:solidFill>
                  <a:srgbClr val="000000"/>
                </a:solidFill>
              </a:rPr>
              <a:t>q </a:t>
            </a:r>
            <a:r>
              <a:rPr lang="en-US" sz="2200">
                <a:solidFill>
                  <a:srgbClr val="000000"/>
                </a:solidFill>
              </a:rPr>
              <a:t>and mass </a:t>
            </a:r>
            <a:r>
              <a:rPr lang="en-US" sz="2200" i="1">
                <a:solidFill>
                  <a:srgbClr val="000000"/>
                </a:solidFill>
              </a:rPr>
              <a:t>m</a:t>
            </a:r>
            <a:r>
              <a:rPr lang="en-US" sz="2200">
                <a:solidFill>
                  <a:srgbClr val="000000"/>
                </a:solidFill>
              </a:rPr>
              <a:t> is placed in an electric field </a:t>
            </a:r>
            <a:r>
              <a:rPr lang="en-US" sz="2200" i="1">
                <a:solidFill>
                  <a:srgbClr val="000000"/>
                </a:solidFill>
              </a:rPr>
              <a:t>E</a:t>
            </a:r>
            <a:r>
              <a:rPr lang="en-US" sz="2200">
                <a:solidFill>
                  <a:srgbClr val="000000"/>
                </a:solidFill>
              </a:rPr>
              <a:t>, </a:t>
            </a:r>
            <a:r>
              <a:rPr lang="en-US" sz="2200">
                <a:solidFill>
                  <a:srgbClr val="00B050"/>
                </a:solidFill>
              </a:rPr>
              <a:t>the electric force </a:t>
            </a:r>
            <a:r>
              <a:rPr lang="en-US" sz="2200">
                <a:solidFill>
                  <a:srgbClr val="000000"/>
                </a:solidFill>
              </a:rPr>
              <a:t>exerted on the charge is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If this is the only force exerted on the particle, it must be </a:t>
            </a:r>
            <a:r>
              <a:rPr lang="en-US" sz="2200">
                <a:solidFill>
                  <a:srgbClr val="0070C0"/>
                </a:solidFill>
              </a:rPr>
              <a:t>the net force</a:t>
            </a:r>
            <a:r>
              <a:rPr lang="en-US" sz="2200">
                <a:solidFill>
                  <a:srgbClr val="000000"/>
                </a:solidFill>
              </a:rPr>
              <a:t> and </a:t>
            </a:r>
            <a:r>
              <a:rPr lang="en-US" sz="2200" u="sng">
                <a:solidFill>
                  <a:srgbClr val="000000"/>
                </a:solidFill>
              </a:rPr>
              <a:t>causes</a:t>
            </a:r>
            <a:r>
              <a:rPr lang="en-US" sz="2200">
                <a:solidFill>
                  <a:srgbClr val="000000"/>
                </a:solidFill>
              </a:rPr>
              <a:t> the particle to </a:t>
            </a:r>
            <a:r>
              <a:rPr lang="en-US" sz="2200">
                <a:solidFill>
                  <a:srgbClr val="00B050"/>
                </a:solidFill>
              </a:rPr>
              <a:t>accelerate</a:t>
            </a:r>
            <a:r>
              <a:rPr lang="en-US" sz="2200">
                <a:solidFill>
                  <a:srgbClr val="000000"/>
                </a:solidFill>
              </a:rPr>
              <a:t> according to </a:t>
            </a:r>
            <a:r>
              <a:rPr lang="en-US" sz="2200" b="1">
                <a:solidFill>
                  <a:srgbClr val="000000"/>
                </a:solidFill>
              </a:rPr>
              <a:t>Newton’s second law</a:t>
            </a:r>
            <a:r>
              <a:rPr lang="en-US" sz="2200">
                <a:solidFill>
                  <a:srgbClr val="000000"/>
                </a:solidFill>
              </a:rPr>
              <a:t>.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1916113"/>
            <a:ext cx="10080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3800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3357563"/>
            <a:ext cx="1689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3802" name="مستطيل 12"/>
          <p:cNvSpPr>
            <a:spLocks noChangeArrowheads="1"/>
          </p:cNvSpPr>
          <p:nvPr/>
        </p:nvSpPr>
        <p:spPr bwMode="auto">
          <a:xfrm>
            <a:off x="179388" y="4076700"/>
            <a:ext cx="89646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If </a:t>
            </a:r>
            <a:r>
              <a:rPr lang="en-US" sz="2200" i="1" u="sng">
                <a:solidFill>
                  <a:srgbClr val="00B050"/>
                </a:solidFill>
              </a:rPr>
              <a:t>E </a:t>
            </a:r>
            <a:r>
              <a:rPr lang="en-US" sz="2200" u="sng">
                <a:solidFill>
                  <a:srgbClr val="00B050"/>
                </a:solidFill>
              </a:rPr>
              <a:t>is uniform </a:t>
            </a:r>
            <a:r>
              <a:rPr lang="en-US" sz="2200">
                <a:solidFill>
                  <a:srgbClr val="000000"/>
                </a:solidFill>
              </a:rPr>
              <a:t>(</a:t>
            </a:r>
            <a:r>
              <a:rPr lang="en-US" sz="2200">
                <a:solidFill>
                  <a:srgbClr val="0070C0"/>
                </a:solidFill>
              </a:rPr>
              <a:t>constant in magnitude and direction</a:t>
            </a:r>
            <a:r>
              <a:rPr lang="en-US" sz="2200">
                <a:solidFill>
                  <a:srgbClr val="000000"/>
                </a:solidFill>
              </a:rPr>
              <a:t>),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then </a:t>
            </a:r>
            <a:r>
              <a:rPr lang="en-US" sz="2200" u="sng">
                <a:solidFill>
                  <a:srgbClr val="00B050"/>
                </a:solidFill>
              </a:rPr>
              <a:t>the acceleration is constant</a:t>
            </a:r>
            <a:r>
              <a:rPr lang="en-US" sz="2200">
                <a:solidFill>
                  <a:srgbClr val="000000"/>
                </a:solidFill>
              </a:rPr>
              <a:t>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If the particle has </a:t>
            </a:r>
            <a:r>
              <a:rPr lang="en-US" sz="2200">
                <a:solidFill>
                  <a:srgbClr val="7030A0"/>
                </a:solidFill>
              </a:rPr>
              <a:t>a positive charge</a:t>
            </a:r>
            <a:r>
              <a:rPr lang="en-US" sz="2200">
                <a:solidFill>
                  <a:srgbClr val="000000"/>
                </a:solidFill>
              </a:rPr>
              <a:t>, its acceleration is </a:t>
            </a:r>
            <a:r>
              <a:rPr lang="en-US" sz="2200" u="sng">
                <a:solidFill>
                  <a:srgbClr val="000000"/>
                </a:solidFill>
              </a:rPr>
              <a:t>in the direction of the electric field</a:t>
            </a:r>
            <a:r>
              <a:rPr lang="en-US" sz="2200">
                <a:solidFill>
                  <a:srgbClr val="000000"/>
                </a:solidFill>
              </a:rPr>
              <a:t>.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If the particle has </a:t>
            </a:r>
            <a:r>
              <a:rPr lang="en-US" sz="2200">
                <a:solidFill>
                  <a:srgbClr val="7030A0"/>
                </a:solidFill>
              </a:rPr>
              <a:t>a negative charge</a:t>
            </a:r>
            <a:r>
              <a:rPr lang="en-US" sz="2200">
                <a:solidFill>
                  <a:srgbClr val="000000"/>
                </a:solidFill>
              </a:rPr>
              <a:t>, its acceleration is </a:t>
            </a:r>
            <a:r>
              <a:rPr lang="en-US" sz="2200" u="sng">
                <a:solidFill>
                  <a:srgbClr val="000000"/>
                </a:solidFill>
              </a:rPr>
              <a:t>in the direction </a:t>
            </a:r>
            <a:r>
              <a:rPr lang="en-GB" sz="2200" u="sng">
                <a:solidFill>
                  <a:srgbClr val="000000"/>
                </a:solidFill>
              </a:rPr>
              <a:t>opposite the electric field.</a:t>
            </a:r>
            <a:endParaRPr lang="ar-SA" sz="2200" u="sng">
              <a:solidFill>
                <a:srgbClr val="000000"/>
              </a:solidFill>
            </a:endParaRPr>
          </a:p>
        </p:txBody>
      </p:sp>
      <p:cxnSp>
        <p:nvCxnSpPr>
          <p:cNvPr id="33803" name="رابط كسهم مستقيم 14"/>
          <p:cNvCxnSpPr>
            <a:cxnSpLocks noChangeShapeType="1"/>
          </p:cNvCxnSpPr>
          <p:nvPr/>
        </p:nvCxnSpPr>
        <p:spPr bwMode="auto">
          <a:xfrm>
            <a:off x="1116013" y="4508500"/>
            <a:ext cx="0" cy="2889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33804" name="رابط كسهم مستقيم 15"/>
          <p:cNvCxnSpPr>
            <a:cxnSpLocks noChangeShapeType="1"/>
          </p:cNvCxnSpPr>
          <p:nvPr/>
        </p:nvCxnSpPr>
        <p:spPr bwMode="auto">
          <a:xfrm>
            <a:off x="1042988" y="5157788"/>
            <a:ext cx="0" cy="2873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380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3806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3284538"/>
            <a:ext cx="9366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cxnSp>
        <p:nvCxnSpPr>
          <p:cNvPr id="33808" name="رابط كسهم مستقيم 16"/>
          <p:cNvCxnSpPr>
            <a:cxnSpLocks noChangeShapeType="1"/>
            <a:stCxn id="33795" idx="2"/>
          </p:cNvCxnSpPr>
          <p:nvPr/>
        </p:nvCxnSpPr>
        <p:spPr bwMode="auto">
          <a:xfrm flipV="1">
            <a:off x="4284663" y="3573463"/>
            <a:ext cx="647700" cy="14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3809" name="مستطيل 16"/>
          <p:cNvSpPr>
            <a:spLocks noChangeArrowheads="1"/>
          </p:cNvSpPr>
          <p:nvPr/>
        </p:nvSpPr>
        <p:spPr bwMode="auto">
          <a:xfrm>
            <a:off x="4932363" y="4724400"/>
            <a:ext cx="35274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Since the acceleration is constant, the kinematic equations can be used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مستطيل 3"/>
          <p:cNvSpPr>
            <a:spLocks noChangeArrowheads="1"/>
          </p:cNvSpPr>
          <p:nvPr/>
        </p:nvSpPr>
        <p:spPr bwMode="auto">
          <a:xfrm>
            <a:off x="179388" y="1773238"/>
            <a:ext cx="684088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200" dirty="0">
                <a:solidFill>
                  <a:srgbClr val="000000"/>
                </a:solidFill>
              </a:rPr>
              <a:t>Charges of </a:t>
            </a:r>
            <a:r>
              <a:rPr lang="en-US" sz="2200" dirty="0">
                <a:solidFill>
                  <a:srgbClr val="7030A0"/>
                </a:solidFill>
              </a:rPr>
              <a:t>the same sign </a:t>
            </a:r>
            <a:r>
              <a:rPr lang="en-US" sz="2200" dirty="0">
                <a:solidFill>
                  <a:srgbClr val="00B050"/>
                </a:solidFill>
              </a:rPr>
              <a:t>repel</a:t>
            </a:r>
            <a:r>
              <a:rPr lang="en-US" sz="2200" dirty="0">
                <a:solidFill>
                  <a:srgbClr val="000000"/>
                </a:solidFill>
              </a:rPr>
              <a:t> one another</a:t>
            </a:r>
          </a:p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200" dirty="0">
                <a:solidFill>
                  <a:srgbClr val="000000"/>
                </a:solidFill>
              </a:rPr>
              <a:t> Charges with </a:t>
            </a:r>
            <a:r>
              <a:rPr lang="en-US" sz="2200" dirty="0">
                <a:solidFill>
                  <a:srgbClr val="7030A0"/>
                </a:solidFill>
              </a:rPr>
              <a:t>opposite signs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B050"/>
                </a:solidFill>
              </a:rPr>
              <a:t>attract</a:t>
            </a:r>
            <a:r>
              <a:rPr lang="en-US" sz="2200" dirty="0">
                <a:solidFill>
                  <a:srgbClr val="000000"/>
                </a:solidFill>
              </a:rPr>
              <a:t> one another</a:t>
            </a:r>
          </a:p>
        </p:txBody>
      </p:sp>
      <p:sp>
        <p:nvSpPr>
          <p:cNvPr id="5123" name="مستطيل 4"/>
          <p:cNvSpPr>
            <a:spLocks noChangeArrowheads="1"/>
          </p:cNvSpPr>
          <p:nvPr/>
        </p:nvSpPr>
        <p:spPr bwMode="auto">
          <a:xfrm>
            <a:off x="0" y="188913"/>
            <a:ext cx="6084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FF0000"/>
                </a:solidFill>
              </a:rPr>
              <a:t>Properties of Electric Charges</a:t>
            </a:r>
            <a:endParaRPr lang="ar-SA" sz="3200" b="1" u="sng">
              <a:solidFill>
                <a:srgbClr val="FF0000"/>
              </a:solidFill>
            </a:endParaRPr>
          </a:p>
        </p:txBody>
      </p:sp>
      <p:sp>
        <p:nvSpPr>
          <p:cNvPr id="5124" name="مستطيل 5"/>
          <p:cNvSpPr>
            <a:spLocks noChangeArrowheads="1"/>
          </p:cNvSpPr>
          <p:nvPr/>
        </p:nvSpPr>
        <p:spPr bwMode="auto">
          <a:xfrm>
            <a:off x="0" y="908050"/>
            <a:ext cx="828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7030A0"/>
                </a:solidFill>
              </a:rPr>
              <a:t>The electric charge has the following important properties:</a:t>
            </a:r>
            <a:endParaRPr lang="ar-SA" sz="2400">
              <a:solidFill>
                <a:srgbClr val="7030A0"/>
              </a:solidFill>
            </a:endParaRPr>
          </a:p>
        </p:txBody>
      </p:sp>
      <p:sp>
        <p:nvSpPr>
          <p:cNvPr id="5125" name="مستطيل 6"/>
          <p:cNvSpPr>
            <a:spLocks noChangeArrowheads="1"/>
          </p:cNvSpPr>
          <p:nvPr/>
        </p:nvSpPr>
        <p:spPr bwMode="auto">
          <a:xfrm>
            <a:off x="0" y="1341438"/>
            <a:ext cx="6443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arenR"/>
            </a:pPr>
            <a:r>
              <a:rPr lang="en-US" sz="2400" b="1">
                <a:solidFill>
                  <a:srgbClr val="00B0F0"/>
                </a:solidFill>
              </a:rPr>
              <a:t>There are two kinds of charges in nature</a:t>
            </a:r>
            <a:endParaRPr lang="ar-SA" sz="2400" b="1">
              <a:solidFill>
                <a:srgbClr val="00B0F0"/>
              </a:solidFill>
            </a:endParaRPr>
          </a:p>
        </p:txBody>
      </p:sp>
      <p:pic>
        <p:nvPicPr>
          <p:cNvPr id="5126" name="Picture 13" descr="23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538"/>
            <a:ext cx="29876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مستطيل 9"/>
          <p:cNvSpPr>
            <a:spLocks noChangeArrowheads="1"/>
          </p:cNvSpPr>
          <p:nvPr/>
        </p:nvSpPr>
        <p:spPr bwMode="auto">
          <a:xfrm>
            <a:off x="3276600" y="2924175"/>
            <a:ext cx="2374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</a:rPr>
              <a:t>The rubber rod is negatively charged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</a:rPr>
              <a:t>The glass rod is positively charged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b="1">
                <a:solidFill>
                  <a:srgbClr val="000000"/>
                </a:solidFill>
              </a:rPr>
              <a:t>The two rods will attract</a:t>
            </a:r>
            <a:endParaRPr lang="ar-SA" b="1">
              <a:solidFill>
                <a:srgbClr val="000000"/>
              </a:solidFill>
            </a:endParaRPr>
          </a:p>
        </p:txBody>
      </p:sp>
      <p:pic>
        <p:nvPicPr>
          <p:cNvPr id="5128" name="Picture 9" descr="230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3284538"/>
            <a:ext cx="2487612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مستطيل 11"/>
          <p:cNvSpPr>
            <a:spLocks noChangeArrowheads="1"/>
          </p:cNvSpPr>
          <p:nvPr/>
        </p:nvSpPr>
        <p:spPr bwMode="auto">
          <a:xfrm>
            <a:off x="3203575" y="4827588"/>
            <a:ext cx="27368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</a:rPr>
              <a:t>The rubber rod is negatively charged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</a:rPr>
              <a:t>The second rubber rod is also negatively charged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b="1">
                <a:solidFill>
                  <a:srgbClr val="000000"/>
                </a:solidFill>
              </a:rPr>
              <a:t>The two rods will repel</a:t>
            </a:r>
          </a:p>
        </p:txBody>
      </p:sp>
      <p:cxnSp>
        <p:nvCxnSpPr>
          <p:cNvPr id="5130" name="رابط كسهم مستقيم 13"/>
          <p:cNvCxnSpPr>
            <a:cxnSpLocks noChangeShapeType="1"/>
            <a:stCxn id="5127" idx="1"/>
          </p:cNvCxnSpPr>
          <p:nvPr/>
        </p:nvCxnSpPr>
        <p:spPr bwMode="auto">
          <a:xfrm flipH="1" flipV="1">
            <a:off x="2771775" y="3789363"/>
            <a:ext cx="504825" cy="127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131" name="رابط كسهم مستقيم 15"/>
          <p:cNvCxnSpPr>
            <a:cxnSpLocks noChangeShapeType="1"/>
          </p:cNvCxnSpPr>
          <p:nvPr/>
        </p:nvCxnSpPr>
        <p:spPr bwMode="auto">
          <a:xfrm>
            <a:off x="5724525" y="5805488"/>
            <a:ext cx="576263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مستطيل 1"/>
          <p:cNvSpPr>
            <a:spLocks noChangeArrowheads="1"/>
          </p:cNvSpPr>
          <p:nvPr/>
        </p:nvSpPr>
        <p:spPr bwMode="auto">
          <a:xfrm>
            <a:off x="179388" y="115888"/>
            <a:ext cx="792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000000"/>
                </a:solidFill>
              </a:rPr>
              <a:t>Q17:</a:t>
            </a:r>
            <a:r>
              <a:rPr lang="en-US">
                <a:solidFill>
                  <a:srgbClr val="000000"/>
                </a:solidFill>
              </a:rPr>
              <a:t> A very small ball has a </a:t>
            </a:r>
            <a:r>
              <a:rPr lang="en-US">
                <a:solidFill>
                  <a:srgbClr val="0070C0"/>
                </a:solidFill>
              </a:rPr>
              <a:t>mass of 5.00×10</a:t>
            </a:r>
            <a:r>
              <a:rPr lang="en-US" baseline="30000">
                <a:solidFill>
                  <a:srgbClr val="0070C0"/>
                </a:solidFill>
              </a:rPr>
              <a:t>-3</a:t>
            </a:r>
            <a:r>
              <a:rPr lang="en-US">
                <a:solidFill>
                  <a:srgbClr val="0070C0"/>
                </a:solidFill>
              </a:rPr>
              <a:t>kg </a:t>
            </a:r>
            <a:r>
              <a:rPr lang="en-US">
                <a:solidFill>
                  <a:srgbClr val="000000"/>
                </a:solidFill>
              </a:rPr>
              <a:t>and a </a:t>
            </a:r>
            <a:r>
              <a:rPr lang="en-US">
                <a:solidFill>
                  <a:srgbClr val="0070C0"/>
                </a:solidFill>
              </a:rPr>
              <a:t>charge of 4.00 μC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en-US" u="sng">
                <a:solidFill>
                  <a:srgbClr val="00B050"/>
                </a:solidFill>
              </a:rPr>
              <a:t>What </a:t>
            </a:r>
            <a:r>
              <a:rPr lang="en-US">
                <a:solidFill>
                  <a:srgbClr val="00B050"/>
                </a:solidFill>
              </a:rPr>
              <a:t>magnitude electric field </a:t>
            </a:r>
            <a:r>
              <a:rPr lang="en-US">
                <a:solidFill>
                  <a:srgbClr val="000000"/>
                </a:solidFill>
              </a:rPr>
              <a:t>directed upward will balance </a:t>
            </a:r>
            <a:r>
              <a:rPr lang="en-US" u="sng">
                <a:solidFill>
                  <a:srgbClr val="0070C0"/>
                </a:solidFill>
              </a:rPr>
              <a:t>the weight </a:t>
            </a:r>
            <a:r>
              <a:rPr lang="en-US">
                <a:solidFill>
                  <a:srgbClr val="000000"/>
                </a:solidFill>
              </a:rPr>
              <a:t>of the ball so that the ball is suspended motionless above the ground?</a:t>
            </a:r>
            <a:endParaRPr lang="ar-SA">
              <a:solidFill>
                <a:srgbClr val="000000"/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13684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989138"/>
            <a:ext cx="936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482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412875"/>
            <a:ext cx="1439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482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565400"/>
            <a:ext cx="78279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مستطيل 1"/>
          <p:cNvSpPr>
            <a:spLocks noChangeArrowheads="1"/>
          </p:cNvSpPr>
          <p:nvPr/>
        </p:nvSpPr>
        <p:spPr bwMode="auto">
          <a:xfrm>
            <a:off x="0" y="0"/>
            <a:ext cx="6659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7030A0"/>
                </a:solidFill>
              </a:rPr>
              <a:t>Example 23.10 </a:t>
            </a:r>
            <a:r>
              <a:rPr lang="en-US" b="1">
                <a:solidFill>
                  <a:srgbClr val="000000"/>
                </a:solidFill>
              </a:rPr>
              <a:t>An Accelerating Positive Charge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35843" name="مستطيل 3"/>
          <p:cNvSpPr>
            <a:spLocks noChangeArrowheads="1"/>
          </p:cNvSpPr>
          <p:nvPr/>
        </p:nvSpPr>
        <p:spPr bwMode="auto">
          <a:xfrm>
            <a:off x="0" y="908050"/>
            <a:ext cx="93614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acceleration is constant and is given by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0070C0"/>
                </a:solidFill>
              </a:rPr>
              <a:t>The motion is simple linear motion along the x axis.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Therefore, we can apply the equations of kinematics in one </a:t>
            </a:r>
            <a:r>
              <a:rPr lang="en-GB" sz="2000" b="1">
                <a:solidFill>
                  <a:srgbClr val="000000"/>
                </a:solidFill>
              </a:rPr>
              <a:t>dimension</a:t>
            </a:r>
            <a:endParaRPr lang="ar-SA" sz="2000" b="1">
              <a:solidFill>
                <a:srgbClr val="000000"/>
              </a:solidFill>
            </a:endParaRPr>
          </a:p>
        </p:txBody>
      </p:sp>
      <p:sp>
        <p:nvSpPr>
          <p:cNvPr id="35844" name="مستطيل 4"/>
          <p:cNvSpPr>
            <a:spLocks noChangeArrowheads="1"/>
          </p:cNvSpPr>
          <p:nvPr/>
        </p:nvSpPr>
        <p:spPr bwMode="auto">
          <a:xfrm>
            <a:off x="0" y="549275"/>
            <a:ext cx="8604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The initial position of the charge as 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 i="1" baseline="-25000">
                <a:solidFill>
                  <a:srgbClr val="000000"/>
                </a:solidFill>
              </a:rPr>
              <a:t>i </a:t>
            </a:r>
            <a:r>
              <a:rPr lang="en-US" i="1">
                <a:solidFill>
                  <a:srgbClr val="000000"/>
                </a:solidFill>
              </a:rPr>
              <a:t>=0 and  </a:t>
            </a:r>
            <a:r>
              <a:rPr lang="en-US">
                <a:solidFill>
                  <a:srgbClr val="000000"/>
                </a:solidFill>
              </a:rPr>
              <a:t>starts from rest (</a:t>
            </a:r>
            <a:r>
              <a:rPr lang="en-GB" i="1">
                <a:solidFill>
                  <a:srgbClr val="000000"/>
                </a:solidFill>
              </a:rPr>
              <a:t>v</a:t>
            </a:r>
            <a:r>
              <a:rPr lang="en-GB" i="1" baseline="-25000">
                <a:solidFill>
                  <a:srgbClr val="000000"/>
                </a:solidFill>
              </a:rPr>
              <a:t>i </a:t>
            </a:r>
            <a:r>
              <a:rPr lang="en-GB" i="1">
                <a:solidFill>
                  <a:srgbClr val="000000"/>
                </a:solidFill>
              </a:rPr>
              <a:t>=0)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4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836613"/>
            <a:ext cx="9366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4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636838"/>
            <a:ext cx="20716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585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5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644900"/>
            <a:ext cx="1312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5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581525"/>
            <a:ext cx="2447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5" name="مستطيل 17"/>
          <p:cNvSpPr>
            <a:spLocks noChangeArrowheads="1"/>
          </p:cNvSpPr>
          <p:nvPr/>
        </p:nvSpPr>
        <p:spPr bwMode="auto">
          <a:xfrm>
            <a:off x="0" y="2349500"/>
            <a:ext cx="5724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>
                <a:solidFill>
                  <a:srgbClr val="000000"/>
                </a:solidFill>
              </a:rPr>
              <a:t>The </a:t>
            </a:r>
            <a:r>
              <a:rPr lang="en-US">
                <a:solidFill>
                  <a:srgbClr val="000000"/>
                </a:solidFill>
              </a:rPr>
              <a:t>position of the particle as a function of time is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3585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5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636838"/>
            <a:ext cx="259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cxnSp>
        <p:nvCxnSpPr>
          <p:cNvPr id="35859" name="رابط كسهم مستقيم 22"/>
          <p:cNvCxnSpPr>
            <a:cxnSpLocks noChangeShapeType="1"/>
          </p:cNvCxnSpPr>
          <p:nvPr/>
        </p:nvCxnSpPr>
        <p:spPr bwMode="auto">
          <a:xfrm>
            <a:off x="2555875" y="2924175"/>
            <a:ext cx="7921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5860" name="مستطيل 23"/>
          <p:cNvSpPr>
            <a:spLocks noChangeArrowheads="1"/>
          </p:cNvSpPr>
          <p:nvPr/>
        </p:nvSpPr>
        <p:spPr bwMode="auto">
          <a:xfrm>
            <a:off x="0" y="3213100"/>
            <a:ext cx="3957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The speed of the particle is given by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3586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62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500438"/>
            <a:ext cx="1727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3" name="Rectangle 18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cxnSp>
        <p:nvCxnSpPr>
          <p:cNvPr id="35864" name="رابط كسهم مستقيم 27"/>
          <p:cNvCxnSpPr>
            <a:cxnSpLocks noChangeShapeType="1"/>
          </p:cNvCxnSpPr>
          <p:nvPr/>
        </p:nvCxnSpPr>
        <p:spPr bwMode="auto">
          <a:xfrm>
            <a:off x="2843213" y="4797425"/>
            <a:ext cx="7921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35865" name="رابط كسهم مستقيم 28"/>
          <p:cNvCxnSpPr>
            <a:cxnSpLocks noChangeShapeType="1"/>
          </p:cNvCxnSpPr>
          <p:nvPr/>
        </p:nvCxnSpPr>
        <p:spPr bwMode="auto">
          <a:xfrm>
            <a:off x="1908175" y="3789363"/>
            <a:ext cx="7921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5866" name="مستطيل 29"/>
          <p:cNvSpPr>
            <a:spLocks noChangeArrowheads="1"/>
          </p:cNvSpPr>
          <p:nvPr/>
        </p:nvSpPr>
        <p:spPr bwMode="auto">
          <a:xfrm>
            <a:off x="0" y="4149725"/>
            <a:ext cx="4073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The third kinematic equation gives us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3586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68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508500"/>
            <a:ext cx="28082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9" name="Rectangle 21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587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71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445125"/>
            <a:ext cx="10810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2" name="مستطيل 35"/>
          <p:cNvSpPr>
            <a:spLocks noChangeArrowheads="1"/>
          </p:cNvSpPr>
          <p:nvPr/>
        </p:nvSpPr>
        <p:spPr bwMode="auto">
          <a:xfrm>
            <a:off x="0" y="5013325"/>
            <a:ext cx="8459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The kinetic energy of the charge after it has moved a distance ∆</a:t>
            </a:r>
            <a:r>
              <a:rPr lang="en-US" i="1">
                <a:solidFill>
                  <a:srgbClr val="000000"/>
                </a:solidFill>
              </a:rPr>
              <a:t>x = x</a:t>
            </a:r>
            <a:r>
              <a:rPr lang="en-US" i="1" baseline="-25000">
                <a:solidFill>
                  <a:srgbClr val="000000"/>
                </a:solidFill>
              </a:rPr>
              <a:t>f </a:t>
            </a:r>
            <a:r>
              <a:rPr lang="en-US" i="1">
                <a:solidFill>
                  <a:srgbClr val="000000"/>
                </a:solidFill>
              </a:rPr>
              <a:t>-xi</a:t>
            </a:r>
            <a:endParaRPr lang="ar-SA" baseline="-25000">
              <a:solidFill>
                <a:srgbClr val="000000"/>
              </a:solidFill>
            </a:endParaRPr>
          </a:p>
        </p:txBody>
      </p:sp>
      <p:cxnSp>
        <p:nvCxnSpPr>
          <p:cNvPr id="35873" name="رابط كسهم مستقيم 36"/>
          <p:cNvCxnSpPr>
            <a:cxnSpLocks noChangeShapeType="1"/>
          </p:cNvCxnSpPr>
          <p:nvPr/>
        </p:nvCxnSpPr>
        <p:spPr bwMode="auto">
          <a:xfrm>
            <a:off x="1476375" y="5732463"/>
            <a:ext cx="7921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35874" name="رابط كسهم مستقيم 37"/>
          <p:cNvCxnSpPr>
            <a:cxnSpLocks noChangeShapeType="1"/>
          </p:cNvCxnSpPr>
          <p:nvPr/>
        </p:nvCxnSpPr>
        <p:spPr bwMode="auto">
          <a:xfrm>
            <a:off x="5003800" y="5732463"/>
            <a:ext cx="7921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587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76" name="Picture 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5445125"/>
            <a:ext cx="2374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7" name="مستطيل 40"/>
          <p:cNvSpPr>
            <a:spLocks noChangeArrowheads="1"/>
          </p:cNvSpPr>
          <p:nvPr/>
        </p:nvSpPr>
        <p:spPr bwMode="auto">
          <a:xfrm>
            <a:off x="0" y="5949950"/>
            <a:ext cx="3856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The work done by the electric force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35878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5879" name="Rectangle 28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588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81" name="Picture 2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500438"/>
            <a:ext cx="9366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2" name="Rectangle 31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cxnSp>
        <p:nvCxnSpPr>
          <p:cNvPr id="35883" name="رابط كسهم مستقيم 47"/>
          <p:cNvCxnSpPr>
            <a:cxnSpLocks noChangeShapeType="1"/>
          </p:cNvCxnSpPr>
          <p:nvPr/>
        </p:nvCxnSpPr>
        <p:spPr bwMode="auto">
          <a:xfrm>
            <a:off x="4932363" y="3789363"/>
            <a:ext cx="7921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35884" name="رابط كسهم مستقيم 48"/>
          <p:cNvCxnSpPr>
            <a:cxnSpLocks noChangeShapeType="1"/>
          </p:cNvCxnSpPr>
          <p:nvPr/>
        </p:nvCxnSpPr>
        <p:spPr bwMode="auto">
          <a:xfrm>
            <a:off x="6443663" y="2924175"/>
            <a:ext cx="7921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35885" name="رابط كسهم مستقيم 49"/>
          <p:cNvCxnSpPr>
            <a:cxnSpLocks noChangeShapeType="1"/>
          </p:cNvCxnSpPr>
          <p:nvPr/>
        </p:nvCxnSpPr>
        <p:spPr bwMode="auto">
          <a:xfrm>
            <a:off x="7019925" y="4797425"/>
            <a:ext cx="6477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5886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87" name="Picture 3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4508500"/>
            <a:ext cx="12588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8" name="Rectangle 34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5889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90" name="Picture 3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708275"/>
            <a:ext cx="1008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91" name="Rectangle 3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5892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93" name="Picture 3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5589588"/>
            <a:ext cx="11668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94" name="Rectangle 40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5895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5896" name="Picture 5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6308725"/>
            <a:ext cx="43195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97" name="Rectangle 58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مستطيل 1"/>
          <p:cNvSpPr>
            <a:spLocks noChangeArrowheads="1"/>
          </p:cNvSpPr>
          <p:nvPr/>
        </p:nvSpPr>
        <p:spPr bwMode="auto">
          <a:xfrm>
            <a:off x="0" y="0"/>
            <a:ext cx="79565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FF0000"/>
                </a:solidFill>
              </a:rPr>
              <a:t>Q18:</a:t>
            </a:r>
            <a:r>
              <a:rPr lang="en-US">
                <a:solidFill>
                  <a:srgbClr val="000000"/>
                </a:solidFill>
              </a:rPr>
              <a:t> An electron, </a:t>
            </a:r>
            <a:r>
              <a:rPr lang="en-US">
                <a:solidFill>
                  <a:srgbClr val="0070C0"/>
                </a:solidFill>
              </a:rPr>
              <a:t>initially </a:t>
            </a:r>
            <a:r>
              <a:rPr lang="en-US">
                <a:solidFill>
                  <a:srgbClr val="000000"/>
                </a:solidFill>
              </a:rPr>
              <a:t>moving with a </a:t>
            </a:r>
            <a:r>
              <a:rPr lang="en-US">
                <a:solidFill>
                  <a:srgbClr val="0070C0"/>
                </a:solidFill>
              </a:rPr>
              <a:t>velocity of 3.0 ×10</a:t>
            </a:r>
            <a:r>
              <a:rPr lang="en-US" baseline="30000">
                <a:solidFill>
                  <a:srgbClr val="0070C0"/>
                </a:solidFill>
              </a:rPr>
              <a:t>4</a:t>
            </a:r>
            <a:r>
              <a:rPr lang="en-US">
                <a:solidFill>
                  <a:srgbClr val="0070C0"/>
                </a:solidFill>
              </a:rPr>
              <a:t>(m/s)</a:t>
            </a:r>
            <a:r>
              <a:rPr lang="en-US">
                <a:solidFill>
                  <a:srgbClr val="000000"/>
                </a:solidFill>
              </a:rPr>
              <a:t>, enters a region of a uniform electric field that is parallel to the x axis. The electron comes to </a:t>
            </a:r>
            <a:r>
              <a:rPr lang="en-US">
                <a:solidFill>
                  <a:srgbClr val="0070C0"/>
                </a:solidFill>
              </a:rPr>
              <a:t>rest</a:t>
            </a:r>
            <a:r>
              <a:rPr lang="en-US">
                <a:solidFill>
                  <a:srgbClr val="000000"/>
                </a:solidFill>
              </a:rPr>
              <a:t> after travelling a </a:t>
            </a:r>
            <a:r>
              <a:rPr lang="en-US">
                <a:solidFill>
                  <a:srgbClr val="0070C0"/>
                </a:solidFill>
              </a:rPr>
              <a:t>distance of 2.5 cm </a:t>
            </a:r>
            <a:r>
              <a:rPr lang="en-US">
                <a:solidFill>
                  <a:srgbClr val="000000"/>
                </a:solidFill>
              </a:rPr>
              <a:t>in the field. </a:t>
            </a:r>
            <a:r>
              <a:rPr lang="en-US" b="1">
                <a:solidFill>
                  <a:srgbClr val="00B050"/>
                </a:solidFill>
              </a:rPr>
              <a:t>What is the electric field</a:t>
            </a:r>
            <a:r>
              <a:rPr lang="en-US">
                <a:solidFill>
                  <a:srgbClr val="000000"/>
                </a:solidFill>
              </a:rPr>
              <a:t>? Ignore gravity. ( </a:t>
            </a:r>
            <a:r>
              <a:rPr lang="en-US">
                <a:solidFill>
                  <a:srgbClr val="0070C0"/>
                </a:solidFill>
              </a:rPr>
              <a:t>e = 1.6 x 10</a:t>
            </a:r>
            <a:r>
              <a:rPr lang="en-US" baseline="30000">
                <a:solidFill>
                  <a:srgbClr val="0070C0"/>
                </a:solidFill>
              </a:rPr>
              <a:t>-19</a:t>
            </a:r>
            <a:r>
              <a:rPr lang="en-US">
                <a:solidFill>
                  <a:srgbClr val="0070C0"/>
                </a:solidFill>
              </a:rPr>
              <a:t>C </a:t>
            </a:r>
            <a:r>
              <a:rPr lang="en-US">
                <a:solidFill>
                  <a:srgbClr val="000000"/>
                </a:solidFill>
              </a:rPr>
              <a:t>, mass of electron </a:t>
            </a:r>
            <a:r>
              <a:rPr lang="en-US">
                <a:solidFill>
                  <a:srgbClr val="0070C0"/>
                </a:solidFill>
              </a:rPr>
              <a:t>m</a:t>
            </a:r>
            <a:r>
              <a:rPr lang="en-US" baseline="-25000">
                <a:solidFill>
                  <a:srgbClr val="0070C0"/>
                </a:solidFill>
              </a:rPr>
              <a:t>e</a:t>
            </a:r>
            <a:r>
              <a:rPr lang="en-US">
                <a:solidFill>
                  <a:srgbClr val="0070C0"/>
                </a:solidFill>
              </a:rPr>
              <a:t>= 9.11 x 10</a:t>
            </a:r>
            <a:r>
              <a:rPr lang="en-US" baseline="30000">
                <a:solidFill>
                  <a:srgbClr val="0070C0"/>
                </a:solidFill>
              </a:rPr>
              <a:t>-31</a:t>
            </a:r>
            <a:r>
              <a:rPr lang="en-US">
                <a:solidFill>
                  <a:srgbClr val="0070C0"/>
                </a:solidFill>
              </a:rPr>
              <a:t>Kg</a:t>
            </a:r>
            <a:r>
              <a:rPr lang="en-US">
                <a:solidFill>
                  <a:srgbClr val="000000"/>
                </a:solidFill>
              </a:rPr>
              <a:t>)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686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781300"/>
            <a:ext cx="1439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644900"/>
            <a:ext cx="1150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687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6877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700213"/>
            <a:ext cx="31892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Rectangle 16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688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716338"/>
            <a:ext cx="5207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1" name="Rectangle 18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543800" cy="569912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FF0000"/>
                </a:solidFill>
              </a:rPr>
              <a:t>Electron in a Uniform Field, Example</a:t>
            </a:r>
          </a:p>
        </p:txBody>
      </p:sp>
      <p:pic>
        <p:nvPicPr>
          <p:cNvPr id="37891" name="Picture 10" descr="2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068638"/>
            <a:ext cx="39497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1196975"/>
            <a:ext cx="358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7895" name="مستطيل 9"/>
          <p:cNvSpPr>
            <a:spLocks noChangeArrowheads="1"/>
          </p:cNvSpPr>
          <p:nvPr/>
        </p:nvSpPr>
        <p:spPr bwMode="auto">
          <a:xfrm>
            <a:off x="250825" y="836613"/>
            <a:ext cx="76342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The electron is projected horizontally into a uniform electric field from the origin with an initial velocity       </a:t>
            </a:r>
            <a:r>
              <a:rPr lang="en-US" sz="2200" i="1">
                <a:solidFill>
                  <a:srgbClr val="000000"/>
                </a:solidFill>
              </a:rPr>
              <a:t>at time t =0.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37896" name="مستطيل 10"/>
          <p:cNvSpPr>
            <a:spLocks noChangeArrowheads="1"/>
          </p:cNvSpPr>
          <p:nvPr/>
        </p:nvSpPr>
        <p:spPr bwMode="auto">
          <a:xfrm>
            <a:off x="179388" y="1773238"/>
            <a:ext cx="82089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The charge of electron of –</a:t>
            </a:r>
            <a:r>
              <a:rPr lang="en-US" sz="2200" i="1">
                <a:solidFill>
                  <a:srgbClr val="000000"/>
                </a:solidFill>
              </a:rPr>
              <a:t>e,</a:t>
            </a:r>
            <a:r>
              <a:rPr lang="en-US" sz="2200">
                <a:solidFill>
                  <a:srgbClr val="000000"/>
                </a:solidFill>
              </a:rPr>
              <a:t> Because the electric field </a:t>
            </a:r>
            <a:r>
              <a:rPr lang="en-US" sz="2200" i="1">
                <a:solidFill>
                  <a:srgbClr val="000000"/>
                </a:solidFill>
              </a:rPr>
              <a:t>E </a:t>
            </a:r>
            <a:r>
              <a:rPr lang="en-US" sz="2200">
                <a:solidFill>
                  <a:srgbClr val="000000"/>
                </a:solidFill>
              </a:rPr>
              <a:t>in figure is in </a:t>
            </a:r>
            <a:r>
              <a:rPr lang="en-US" sz="2200">
                <a:solidFill>
                  <a:srgbClr val="0070C0"/>
                </a:solidFill>
              </a:rPr>
              <a:t>the positive </a:t>
            </a:r>
            <a:r>
              <a:rPr lang="en-US" sz="2200" i="1">
                <a:solidFill>
                  <a:srgbClr val="0070C0"/>
                </a:solidFill>
              </a:rPr>
              <a:t>y direction</a:t>
            </a:r>
            <a:r>
              <a:rPr lang="en-US" sz="2200" i="1">
                <a:solidFill>
                  <a:srgbClr val="000000"/>
                </a:solidFill>
              </a:rPr>
              <a:t>, </a:t>
            </a:r>
            <a:r>
              <a:rPr lang="en-US" sz="2200">
                <a:solidFill>
                  <a:srgbClr val="000000"/>
                </a:solidFill>
              </a:rPr>
              <a:t>the acceleration of the electron is in </a:t>
            </a:r>
            <a:r>
              <a:rPr lang="en-US" sz="2200">
                <a:solidFill>
                  <a:srgbClr val="0070C0"/>
                </a:solidFill>
              </a:rPr>
              <a:t>the negative </a:t>
            </a:r>
            <a:r>
              <a:rPr lang="en-US" sz="2200" i="1">
                <a:solidFill>
                  <a:srgbClr val="0070C0"/>
                </a:solidFill>
              </a:rPr>
              <a:t>y direction</a:t>
            </a:r>
            <a:r>
              <a:rPr lang="en-US" sz="2200" i="1">
                <a:solidFill>
                  <a:srgbClr val="000000"/>
                </a:solidFill>
              </a:rPr>
              <a:t>.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3429000"/>
            <a:ext cx="1150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 descr="23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565400"/>
            <a:ext cx="3495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مستطيل 2"/>
          <p:cNvSpPr>
            <a:spLocks noChangeArrowheads="1"/>
          </p:cNvSpPr>
          <p:nvPr/>
        </p:nvSpPr>
        <p:spPr bwMode="auto">
          <a:xfrm>
            <a:off x="0" y="115888"/>
            <a:ext cx="5033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7030A0"/>
                </a:solidFill>
              </a:rPr>
              <a:t>Example 23.11 </a:t>
            </a:r>
            <a:r>
              <a:rPr lang="en-US" b="1">
                <a:solidFill>
                  <a:srgbClr val="000000"/>
                </a:solidFill>
              </a:rPr>
              <a:t>An Accelerated Electron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38916" name="مستطيل 3"/>
          <p:cNvSpPr>
            <a:spLocks noChangeArrowheads="1"/>
          </p:cNvSpPr>
          <p:nvPr/>
        </p:nvSpPr>
        <p:spPr bwMode="auto">
          <a:xfrm>
            <a:off x="0" y="549275"/>
            <a:ext cx="770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An electron enters the region of a uniform electric field as shown in Figure with                                   </a:t>
            </a:r>
            <a:r>
              <a:rPr lang="en-US" i="1">
                <a:solidFill>
                  <a:srgbClr val="000000"/>
                </a:solidFill>
              </a:rPr>
              <a:t>and E =200 N/C. </a:t>
            </a:r>
            <a:r>
              <a:rPr lang="en-US">
                <a:solidFill>
                  <a:srgbClr val="000000"/>
                </a:solidFill>
              </a:rPr>
              <a:t>The horizontal length of the plates is</a:t>
            </a:r>
            <a:endParaRPr lang="en-GB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(A) </a:t>
            </a:r>
            <a:r>
              <a:rPr lang="en-US" b="1" u="sng">
                <a:solidFill>
                  <a:srgbClr val="000000"/>
                </a:solidFill>
              </a:rPr>
              <a:t>Find</a:t>
            </a:r>
            <a:r>
              <a:rPr lang="en-US" b="1">
                <a:solidFill>
                  <a:srgbClr val="000000"/>
                </a:solidFill>
              </a:rPr>
              <a:t> the </a:t>
            </a:r>
            <a:r>
              <a:rPr lang="en-US" b="1">
                <a:solidFill>
                  <a:srgbClr val="00B050"/>
                </a:solidFill>
              </a:rPr>
              <a:t>acceleration</a:t>
            </a:r>
            <a:r>
              <a:rPr lang="en-US" b="1">
                <a:solidFill>
                  <a:srgbClr val="000000"/>
                </a:solidFill>
              </a:rPr>
              <a:t> of the electron while it is in the </a:t>
            </a:r>
            <a:r>
              <a:rPr lang="en-GB">
                <a:solidFill>
                  <a:srgbClr val="000000"/>
                </a:solidFill>
              </a:rPr>
              <a:t>electric field.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891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420938"/>
            <a:ext cx="34464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8921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892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892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429000"/>
            <a:ext cx="2511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89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8926" name="Rectangle 1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892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8930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836613"/>
            <a:ext cx="18430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1" name="Rectangle 2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893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38933" name="Picture 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133475"/>
            <a:ext cx="10080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4" name="Rectangle 25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مستطيل 1"/>
          <p:cNvSpPr>
            <a:spLocks noChangeArrowheads="1"/>
          </p:cNvSpPr>
          <p:nvPr/>
        </p:nvSpPr>
        <p:spPr bwMode="auto">
          <a:xfrm>
            <a:off x="0" y="188913"/>
            <a:ext cx="7956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arenR" startAt="2"/>
            </a:pPr>
            <a:r>
              <a:rPr lang="en-US" sz="2400" b="1">
                <a:solidFill>
                  <a:srgbClr val="00B0F0"/>
                </a:solidFill>
              </a:rPr>
              <a:t>Electric charge is always conserved in an isolated system</a:t>
            </a:r>
            <a:endParaRPr lang="ar-SA" sz="2400" b="1">
              <a:solidFill>
                <a:srgbClr val="00B0F0"/>
              </a:solidFill>
            </a:endParaRPr>
          </a:p>
        </p:txBody>
      </p:sp>
      <p:pic>
        <p:nvPicPr>
          <p:cNvPr id="6147" name="Picture 6" descr="23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813" y="1989138"/>
            <a:ext cx="4040187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مستطيل 3"/>
          <p:cNvSpPr>
            <a:spLocks noChangeArrowheads="1"/>
          </p:cNvSpPr>
          <p:nvPr/>
        </p:nvSpPr>
        <p:spPr bwMode="auto">
          <a:xfrm>
            <a:off x="179388" y="1125538"/>
            <a:ext cx="47529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When one object is rubbed against another, charge </a:t>
            </a:r>
            <a:r>
              <a:rPr lang="en-US" sz="2200">
                <a:solidFill>
                  <a:srgbClr val="0070C0"/>
                </a:solidFill>
              </a:rPr>
              <a:t>is not created in the process</a:t>
            </a:r>
            <a:r>
              <a:rPr lang="en-US" sz="2200">
                <a:solidFill>
                  <a:srgbClr val="000000"/>
                </a:solidFill>
              </a:rPr>
              <a:t>. The electrified state is due to a </a:t>
            </a:r>
            <a:r>
              <a:rPr lang="en-US" sz="2200">
                <a:solidFill>
                  <a:srgbClr val="7030A0"/>
                </a:solidFill>
              </a:rPr>
              <a:t>transfer of charge from one object to the other.</a:t>
            </a:r>
            <a:r>
              <a:rPr lang="en-US" sz="2200">
                <a:solidFill>
                  <a:srgbClr val="000000"/>
                </a:solidFill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One object gains some amount of </a:t>
            </a:r>
            <a:r>
              <a:rPr lang="en-US" sz="2200">
                <a:solidFill>
                  <a:srgbClr val="7030A0"/>
                </a:solidFill>
              </a:rPr>
              <a:t>negative charge </a:t>
            </a:r>
            <a:r>
              <a:rPr lang="en-US" sz="2200">
                <a:solidFill>
                  <a:srgbClr val="000000"/>
                </a:solidFill>
              </a:rPr>
              <a:t>while the other gains an equal amount of </a:t>
            </a:r>
            <a:r>
              <a:rPr lang="en-US" sz="2200">
                <a:solidFill>
                  <a:srgbClr val="7030A0"/>
                </a:solidFill>
              </a:rPr>
              <a:t>positive charge</a:t>
            </a:r>
            <a:r>
              <a:rPr lang="en-US" sz="2200">
                <a:solidFill>
                  <a:srgbClr val="000000"/>
                </a:solidFill>
              </a:rPr>
              <a:t>.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6149" name="مستطيل 4"/>
          <p:cNvSpPr>
            <a:spLocks noChangeArrowheads="1"/>
          </p:cNvSpPr>
          <p:nvPr/>
        </p:nvSpPr>
        <p:spPr bwMode="auto">
          <a:xfrm>
            <a:off x="179388" y="4941888"/>
            <a:ext cx="48974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92D050"/>
                </a:solidFill>
              </a:rPr>
              <a:t>uncharged matter </a:t>
            </a:r>
            <a:r>
              <a:rPr lang="en-US" sz="2400">
                <a:solidFill>
                  <a:srgbClr val="000000"/>
                </a:solidFill>
              </a:rPr>
              <a:t>contains as many </a:t>
            </a:r>
            <a:r>
              <a:rPr lang="en-US" sz="2400">
                <a:solidFill>
                  <a:srgbClr val="0070C0"/>
                </a:solidFill>
              </a:rPr>
              <a:t>positive charges </a:t>
            </a:r>
            <a:r>
              <a:rPr lang="en-US" sz="2400">
                <a:solidFill>
                  <a:srgbClr val="000000"/>
                </a:solidFill>
              </a:rPr>
              <a:t>(protons within atomic nuclei) </a:t>
            </a:r>
            <a:r>
              <a:rPr lang="en-US" sz="2400">
                <a:solidFill>
                  <a:srgbClr val="00B0F0"/>
                </a:solidFill>
              </a:rPr>
              <a:t>as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70C0"/>
                </a:solidFill>
              </a:rPr>
              <a:t>negative charges</a:t>
            </a:r>
            <a:r>
              <a:rPr lang="en-US" sz="2400">
                <a:solidFill>
                  <a:srgbClr val="000000"/>
                </a:solidFill>
              </a:rPr>
              <a:t> (electrons).</a:t>
            </a:r>
            <a:endParaRPr lang="ar-S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مستطيل 5"/>
          <p:cNvSpPr>
            <a:spLocks noChangeArrowheads="1"/>
          </p:cNvSpPr>
          <p:nvPr/>
        </p:nvSpPr>
        <p:spPr bwMode="auto">
          <a:xfrm>
            <a:off x="1547813" y="1989138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</a:rPr>
              <a:t>q =Ne</a:t>
            </a:r>
            <a:endParaRPr lang="ar-SA" sz="2400" b="1" i="1">
              <a:solidFill>
                <a:srgbClr val="000000"/>
              </a:solidFill>
            </a:endParaRPr>
          </a:p>
        </p:txBody>
      </p:sp>
      <p:sp>
        <p:nvSpPr>
          <p:cNvPr id="7171" name="مستطيل 6"/>
          <p:cNvSpPr>
            <a:spLocks noChangeArrowheads="1"/>
          </p:cNvSpPr>
          <p:nvPr/>
        </p:nvSpPr>
        <p:spPr bwMode="auto">
          <a:xfrm>
            <a:off x="0" y="4724400"/>
            <a:ext cx="9540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The </a:t>
            </a:r>
            <a:r>
              <a:rPr lang="en-US" sz="2400">
                <a:solidFill>
                  <a:srgbClr val="00B050"/>
                </a:solidFill>
              </a:rPr>
              <a:t>electron</a:t>
            </a:r>
            <a:r>
              <a:rPr lang="en-US" sz="2400">
                <a:solidFill>
                  <a:srgbClr val="000000"/>
                </a:solidFill>
              </a:rPr>
              <a:t> has a charge </a:t>
            </a:r>
            <a:r>
              <a:rPr lang="en-US" sz="2400">
                <a:solidFill>
                  <a:srgbClr val="0070C0"/>
                </a:solidFill>
              </a:rPr>
              <a:t>-e </a:t>
            </a:r>
            <a:r>
              <a:rPr lang="en-US" sz="2400">
                <a:solidFill>
                  <a:srgbClr val="000000"/>
                </a:solidFill>
              </a:rPr>
              <a:t>(</a:t>
            </a:r>
            <a:r>
              <a:rPr lang="en-US" sz="2400" i="1">
                <a:solidFill>
                  <a:srgbClr val="000000"/>
                </a:solidFill>
              </a:rPr>
              <a:t>q</a:t>
            </a:r>
            <a:r>
              <a:rPr lang="en-US" sz="2400">
                <a:solidFill>
                  <a:srgbClr val="000000"/>
                </a:solidFill>
              </a:rPr>
              <a:t> = -</a:t>
            </a:r>
            <a:r>
              <a:rPr lang="en-US" sz="2400" i="1">
                <a:solidFill>
                  <a:srgbClr val="000000"/>
                </a:solidFill>
              </a:rPr>
              <a:t>e</a:t>
            </a:r>
            <a:r>
              <a:rPr lang="en-US" sz="2400">
                <a:solidFill>
                  <a:srgbClr val="000000"/>
                </a:solidFill>
              </a:rPr>
              <a:t>)</a:t>
            </a:r>
            <a:endParaRPr lang="en-US" sz="2400">
              <a:solidFill>
                <a:srgbClr val="0070C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The </a:t>
            </a:r>
            <a:r>
              <a:rPr lang="en-US" sz="2400">
                <a:solidFill>
                  <a:srgbClr val="00B050"/>
                </a:solidFill>
              </a:rPr>
              <a:t>proton</a:t>
            </a:r>
            <a:r>
              <a:rPr lang="en-US" sz="2400">
                <a:solidFill>
                  <a:srgbClr val="000000"/>
                </a:solidFill>
              </a:rPr>
              <a:t> has a charge of equal magnitude but opposite sign </a:t>
            </a:r>
            <a:r>
              <a:rPr lang="en-US" sz="2400">
                <a:solidFill>
                  <a:srgbClr val="0070C0"/>
                </a:solidFill>
              </a:rPr>
              <a:t>+e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.</a:t>
            </a:r>
            <a:r>
              <a:rPr lang="en-US" sz="2400" i="1">
                <a:solidFill>
                  <a:srgbClr val="000000"/>
                </a:solidFill>
              </a:rPr>
              <a:t> (q</a:t>
            </a:r>
            <a:r>
              <a:rPr lang="en-US" sz="2400">
                <a:solidFill>
                  <a:srgbClr val="000000"/>
                </a:solidFill>
              </a:rPr>
              <a:t> = +</a:t>
            </a:r>
            <a:r>
              <a:rPr lang="en-US" sz="2400" i="1">
                <a:solidFill>
                  <a:srgbClr val="000000"/>
                </a:solidFill>
              </a:rPr>
              <a:t>e)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Some particles, such as the </a:t>
            </a:r>
            <a:r>
              <a:rPr lang="en-US" sz="2400">
                <a:solidFill>
                  <a:srgbClr val="00B050"/>
                </a:solidFill>
              </a:rPr>
              <a:t>neutron</a:t>
            </a:r>
            <a:r>
              <a:rPr lang="en-US" sz="2400">
                <a:solidFill>
                  <a:srgbClr val="000000"/>
                </a:solidFill>
              </a:rPr>
              <a:t>, have </a:t>
            </a:r>
            <a:r>
              <a:rPr lang="en-US" sz="2400">
                <a:solidFill>
                  <a:srgbClr val="0070C0"/>
                </a:solidFill>
              </a:rPr>
              <a:t>no charge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 lang="ar-SA" sz="2400">
              <a:solidFill>
                <a:srgbClr val="000000"/>
              </a:solidFill>
            </a:endParaRPr>
          </a:p>
        </p:txBody>
      </p:sp>
      <p:sp>
        <p:nvSpPr>
          <p:cNvPr id="7172" name="مستطيل 7"/>
          <p:cNvSpPr>
            <a:spLocks noChangeArrowheads="1"/>
          </p:cNvSpPr>
          <p:nvPr/>
        </p:nvSpPr>
        <p:spPr bwMode="auto">
          <a:xfrm>
            <a:off x="611188" y="2781300"/>
            <a:ext cx="2460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i="1">
                <a:solidFill>
                  <a:srgbClr val="000000"/>
                </a:solidFill>
              </a:rPr>
              <a:t>N  </a:t>
            </a:r>
            <a:r>
              <a:rPr lang="en-US" sz="2200">
                <a:solidFill>
                  <a:srgbClr val="000000"/>
                </a:solidFill>
              </a:rPr>
              <a:t>is some integer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7173" name="مستطيل 7"/>
          <p:cNvSpPr>
            <a:spLocks noChangeArrowheads="1"/>
          </p:cNvSpPr>
          <p:nvPr/>
        </p:nvSpPr>
        <p:spPr bwMode="auto">
          <a:xfrm>
            <a:off x="179388" y="190500"/>
            <a:ext cx="9540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arenR" startAt="3"/>
            </a:pPr>
            <a:r>
              <a:rPr lang="en-US" sz="2400" b="1">
                <a:solidFill>
                  <a:srgbClr val="00B0F0"/>
                </a:solidFill>
              </a:rPr>
              <a:t>The electric charge </a:t>
            </a:r>
            <a:r>
              <a:rPr lang="en-US" sz="2400" b="1" u="sng">
                <a:solidFill>
                  <a:srgbClr val="00B0F0"/>
                </a:solidFill>
              </a:rPr>
              <a:t>quantized</a:t>
            </a:r>
            <a:r>
              <a:rPr lang="en-US" sz="2200">
                <a:solidFill>
                  <a:srgbClr val="000000"/>
                </a:solidFill>
              </a:rPr>
              <a:t>.</a:t>
            </a: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 </a:t>
            </a: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That is, electric charge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(</a:t>
            </a:r>
            <a:r>
              <a:rPr lang="en-US" sz="2000" b="1" i="1">
                <a:solidFill>
                  <a:srgbClr val="000000"/>
                </a:solidFill>
              </a:rPr>
              <a:t>q </a:t>
            </a:r>
            <a:r>
              <a:rPr lang="en-US" sz="2000" b="1">
                <a:solidFill>
                  <a:srgbClr val="000000"/>
                </a:solidFill>
              </a:rPr>
              <a:t>)</a:t>
            </a:r>
            <a:r>
              <a:rPr lang="en-US" sz="2200">
                <a:solidFill>
                  <a:srgbClr val="000000"/>
                </a:solidFill>
              </a:rPr>
              <a:t> exists as discrete “packets,” </a:t>
            </a: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and we can write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7174" name="مستطيل 6"/>
          <p:cNvSpPr>
            <a:spLocks noChangeArrowheads="1"/>
          </p:cNvSpPr>
          <p:nvPr/>
        </p:nvSpPr>
        <p:spPr bwMode="auto">
          <a:xfrm>
            <a:off x="-323850" y="3429000"/>
            <a:ext cx="5867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</a:rPr>
              <a:t>e</a:t>
            </a:r>
            <a:r>
              <a:rPr lang="en-US" sz="2100">
                <a:solidFill>
                  <a:srgbClr val="000000"/>
                </a:solidFill>
              </a:rPr>
              <a:t> is the fundamental unit of charge</a:t>
            </a:r>
          </a:p>
          <a:p>
            <a:pPr lvl="2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</a:rPr>
              <a:t>|</a:t>
            </a:r>
            <a:r>
              <a:rPr lang="en-US" sz="2100" i="1">
                <a:solidFill>
                  <a:srgbClr val="000000"/>
                </a:solidFill>
              </a:rPr>
              <a:t>e</a:t>
            </a:r>
            <a:r>
              <a:rPr lang="en-US" sz="2100">
                <a:solidFill>
                  <a:srgbClr val="000000"/>
                </a:solidFill>
              </a:rPr>
              <a:t>| = 1.6 x 10</a:t>
            </a:r>
            <a:r>
              <a:rPr lang="en-US" sz="2100" baseline="30000">
                <a:solidFill>
                  <a:srgbClr val="000000"/>
                </a:solidFill>
              </a:rPr>
              <a:t>-19</a:t>
            </a:r>
            <a:r>
              <a:rPr lang="en-US" sz="2100">
                <a:solidFill>
                  <a:srgbClr val="000000"/>
                </a:solidFill>
              </a:rPr>
              <a:t> C</a:t>
            </a:r>
            <a:endParaRPr 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مستطيل 1"/>
          <p:cNvSpPr>
            <a:spLocks noChangeArrowheads="1"/>
          </p:cNvSpPr>
          <p:nvPr/>
        </p:nvSpPr>
        <p:spPr bwMode="auto">
          <a:xfrm>
            <a:off x="0" y="0"/>
            <a:ext cx="6146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FF0000"/>
                </a:solidFill>
              </a:rPr>
              <a:t>Charging Objects by Induction</a:t>
            </a:r>
            <a:endParaRPr lang="ar-SA" sz="3200" b="1" u="sng">
              <a:solidFill>
                <a:srgbClr val="FF0000"/>
              </a:solidFill>
            </a:endParaRPr>
          </a:p>
        </p:txBody>
      </p:sp>
      <p:sp>
        <p:nvSpPr>
          <p:cNvPr id="8195" name="مستطيل 2"/>
          <p:cNvSpPr>
            <a:spLocks noChangeArrowheads="1"/>
          </p:cNvSpPr>
          <p:nvPr/>
        </p:nvSpPr>
        <p:spPr bwMode="auto">
          <a:xfrm>
            <a:off x="250825" y="1196975"/>
            <a:ext cx="85328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ar-SA" sz="2200" b="1">
                <a:solidFill>
                  <a:srgbClr val="00B050"/>
                </a:solidFill>
              </a:rPr>
              <a:t> Conductors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Electrical conductors are materials in which some of the electrons are free electrons that are not bound to atoms and can move freely through the material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altLang="ar-SA" sz="2200" b="1" u="sng">
                <a:solidFill>
                  <a:srgbClr val="7030A0"/>
                </a:solidFill>
              </a:rPr>
              <a:t>Examples</a:t>
            </a:r>
            <a:r>
              <a:rPr lang="en-US" altLang="ar-SA" sz="2200" u="sng">
                <a:solidFill>
                  <a:srgbClr val="7030A0"/>
                </a:solidFill>
              </a:rPr>
              <a:t> </a:t>
            </a:r>
            <a:r>
              <a:rPr lang="en-US" altLang="ar-SA" sz="2200">
                <a:solidFill>
                  <a:srgbClr val="000000"/>
                </a:solidFill>
              </a:rPr>
              <a:t>: copper, aluminum and silver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8196" name="مستطيل 3"/>
          <p:cNvSpPr>
            <a:spLocks noChangeArrowheads="1"/>
          </p:cNvSpPr>
          <p:nvPr/>
        </p:nvSpPr>
        <p:spPr bwMode="auto">
          <a:xfrm>
            <a:off x="0" y="476250"/>
            <a:ext cx="7885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materials in terms of the ability of electrons to move through the material:</a:t>
            </a: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8197" name="مستطيل 5"/>
          <p:cNvSpPr>
            <a:spLocks noChangeArrowheads="1"/>
          </p:cNvSpPr>
          <p:nvPr/>
        </p:nvSpPr>
        <p:spPr bwMode="auto">
          <a:xfrm>
            <a:off x="179388" y="3284538"/>
            <a:ext cx="89646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ar-SA" sz="2200" b="1">
                <a:solidFill>
                  <a:srgbClr val="00B050"/>
                </a:solidFill>
              </a:rPr>
              <a:t> Insulators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400">
                <a:solidFill>
                  <a:srgbClr val="000000"/>
                </a:solidFill>
              </a:rPr>
              <a:t>Electrical insulators </a:t>
            </a:r>
            <a:r>
              <a:rPr lang="en-US" sz="2400">
                <a:solidFill>
                  <a:srgbClr val="000000"/>
                </a:solidFill>
              </a:rPr>
              <a:t>are materials in which all electrons are bound to atoms and cannot move freely through the material. </a:t>
            </a:r>
            <a:r>
              <a:rPr lang="en-US" altLang="ar-SA" sz="2200" b="1" u="sng">
                <a:solidFill>
                  <a:srgbClr val="7030A0"/>
                </a:solidFill>
              </a:rPr>
              <a:t>Examples</a:t>
            </a:r>
            <a:r>
              <a:rPr lang="en-US" altLang="ar-SA" sz="2200" b="1">
                <a:solidFill>
                  <a:srgbClr val="000000"/>
                </a:solidFill>
              </a:rPr>
              <a:t> </a:t>
            </a:r>
            <a:r>
              <a:rPr lang="en-US" altLang="ar-SA" sz="2200">
                <a:solidFill>
                  <a:srgbClr val="000000"/>
                </a:solidFill>
              </a:rPr>
              <a:t>: glass, rubber and wood.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8198" name="مستطيل 6"/>
          <p:cNvSpPr>
            <a:spLocks noChangeArrowheads="1"/>
          </p:cNvSpPr>
          <p:nvPr/>
        </p:nvSpPr>
        <p:spPr bwMode="auto">
          <a:xfrm>
            <a:off x="-252413" y="4941888"/>
            <a:ext cx="8891588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ar-SA" sz="2200" b="1">
                <a:solidFill>
                  <a:srgbClr val="00B050"/>
                </a:solidFill>
              </a:rPr>
              <a:t> Semiconductors</a:t>
            </a:r>
          </a:p>
          <a:p>
            <a:pPr lvl="1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400">
                <a:solidFill>
                  <a:srgbClr val="000000"/>
                </a:solidFill>
              </a:rPr>
              <a:t>The electrical properties of semiconductors are somewhere between those of insulators and conductors.</a:t>
            </a:r>
          </a:p>
          <a:p>
            <a:pPr lvl="1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200" b="1" u="sng">
                <a:solidFill>
                  <a:srgbClr val="7030A0"/>
                </a:solidFill>
              </a:rPr>
              <a:t>Examples:</a:t>
            </a:r>
            <a:r>
              <a:rPr lang="en-US" altLang="ar-SA" sz="2200" b="1">
                <a:solidFill>
                  <a:srgbClr val="7030A0"/>
                </a:solidFill>
              </a:rPr>
              <a:t> </a:t>
            </a:r>
            <a:r>
              <a:rPr lang="en-US" altLang="ar-SA" sz="2400">
                <a:solidFill>
                  <a:srgbClr val="000000"/>
                </a:solidFill>
              </a:rPr>
              <a:t>silicon and germanium.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7543800" cy="1295401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0000"/>
                </a:solidFill>
              </a:rPr>
              <a:t>Coulomb’s Law</a:t>
            </a:r>
          </a:p>
        </p:txBody>
      </p:sp>
      <p:sp>
        <p:nvSpPr>
          <p:cNvPr id="11267" name="مستطيل 4"/>
          <p:cNvSpPr>
            <a:spLocks noChangeArrowheads="1"/>
          </p:cNvSpPr>
          <p:nvPr/>
        </p:nvSpPr>
        <p:spPr bwMode="auto">
          <a:xfrm>
            <a:off x="323850" y="1052513"/>
            <a:ext cx="6048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Charles Coulomb measured the magnitudes of the electric forces between charged objects using the torsion balance,</a:t>
            </a:r>
            <a:endParaRPr lang="ar-SA" sz="2200">
              <a:solidFill>
                <a:srgbClr val="000000"/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420938"/>
            <a:ext cx="2520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مستطيل 8"/>
          <p:cNvSpPr>
            <a:spLocks noChangeArrowheads="1"/>
          </p:cNvSpPr>
          <p:nvPr/>
        </p:nvSpPr>
        <p:spPr bwMode="auto">
          <a:xfrm>
            <a:off x="323850" y="2276475"/>
            <a:ext cx="62642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is </a:t>
            </a:r>
            <a:r>
              <a:rPr lang="en-US" sz="2400">
                <a:solidFill>
                  <a:srgbClr val="00B050"/>
                </a:solidFill>
              </a:rPr>
              <a:t>inversely proportional </a:t>
            </a:r>
            <a:r>
              <a:rPr lang="en-US" sz="2400">
                <a:solidFill>
                  <a:srgbClr val="000000"/>
                </a:solidFill>
              </a:rPr>
              <a:t>to the square of the </a:t>
            </a:r>
            <a:r>
              <a:rPr lang="en-US" sz="2400">
                <a:solidFill>
                  <a:srgbClr val="0070C0"/>
                </a:solidFill>
              </a:rPr>
              <a:t>separation </a:t>
            </a:r>
            <a:r>
              <a:rPr lang="en-US" sz="2400" i="1">
                <a:solidFill>
                  <a:srgbClr val="0070C0"/>
                </a:solidFill>
              </a:rPr>
              <a:t>r </a:t>
            </a:r>
            <a:r>
              <a:rPr lang="en-US" sz="2400">
                <a:solidFill>
                  <a:srgbClr val="000000"/>
                </a:solidFill>
              </a:rPr>
              <a:t>between the particles and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directed along the line joining them;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• is </a:t>
            </a:r>
            <a:r>
              <a:rPr lang="en-US" sz="2400">
                <a:solidFill>
                  <a:srgbClr val="00B050"/>
                </a:solidFill>
              </a:rPr>
              <a:t>proportional</a:t>
            </a:r>
            <a:r>
              <a:rPr lang="en-US" sz="2400">
                <a:solidFill>
                  <a:srgbClr val="000000"/>
                </a:solidFill>
              </a:rPr>
              <a:t> to the product of the </a:t>
            </a:r>
            <a:r>
              <a:rPr lang="en-US" sz="2400">
                <a:solidFill>
                  <a:srgbClr val="0070C0"/>
                </a:solidFill>
              </a:rPr>
              <a:t>charges </a:t>
            </a:r>
            <a:r>
              <a:rPr lang="en-US" sz="2400" i="1">
                <a:solidFill>
                  <a:srgbClr val="0070C0"/>
                </a:solidFill>
              </a:rPr>
              <a:t>q</a:t>
            </a:r>
            <a:r>
              <a:rPr lang="en-US" sz="2400" i="1" baseline="-25000">
                <a:solidFill>
                  <a:srgbClr val="0070C0"/>
                </a:solidFill>
              </a:rPr>
              <a:t>1</a:t>
            </a:r>
            <a:r>
              <a:rPr lang="en-US" sz="2400" i="1">
                <a:solidFill>
                  <a:srgbClr val="0070C0"/>
                </a:solidFill>
              </a:rPr>
              <a:t> and q</a:t>
            </a:r>
            <a:r>
              <a:rPr lang="en-US" sz="2400" i="1" baseline="-25000">
                <a:solidFill>
                  <a:srgbClr val="0070C0"/>
                </a:solidFill>
              </a:rPr>
              <a:t>2</a:t>
            </a:r>
            <a:r>
              <a:rPr lang="en-US" sz="2400" i="1">
                <a:solidFill>
                  <a:srgbClr val="0070C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on the two particles</a:t>
            </a:r>
            <a:r>
              <a:rPr lang="en-US" sz="2400" i="1">
                <a:solidFill>
                  <a:srgbClr val="000000"/>
                </a:solidFill>
              </a:rPr>
              <a:t>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• is </a:t>
            </a:r>
            <a:r>
              <a:rPr lang="en-US" sz="2400">
                <a:solidFill>
                  <a:srgbClr val="00B050"/>
                </a:solidFill>
              </a:rPr>
              <a:t>attractive</a:t>
            </a:r>
            <a:r>
              <a:rPr lang="en-US" sz="2400">
                <a:solidFill>
                  <a:srgbClr val="000000"/>
                </a:solidFill>
              </a:rPr>
              <a:t> if the charges are of </a:t>
            </a:r>
            <a:r>
              <a:rPr lang="en-US" sz="2400">
                <a:solidFill>
                  <a:srgbClr val="0070C0"/>
                </a:solidFill>
              </a:rPr>
              <a:t>opposite sign </a:t>
            </a:r>
            <a:r>
              <a:rPr lang="en-US" sz="2400">
                <a:solidFill>
                  <a:srgbClr val="000000"/>
                </a:solidFill>
              </a:rPr>
              <a:t>and </a:t>
            </a:r>
            <a:r>
              <a:rPr lang="en-US" sz="2400">
                <a:solidFill>
                  <a:srgbClr val="00B050"/>
                </a:solidFill>
              </a:rPr>
              <a:t>repulsive</a:t>
            </a:r>
            <a:r>
              <a:rPr lang="en-US" sz="2400">
                <a:solidFill>
                  <a:srgbClr val="000000"/>
                </a:solidFill>
              </a:rPr>
              <a:t> if the charges have </a:t>
            </a:r>
            <a:r>
              <a:rPr lang="en-US" sz="2400">
                <a:solidFill>
                  <a:srgbClr val="0070C0"/>
                </a:solidFill>
              </a:rPr>
              <a:t>the same sign</a:t>
            </a:r>
            <a:endParaRPr lang="en-US" sz="2400">
              <a:solidFill>
                <a:srgbClr val="0000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• is a </a:t>
            </a:r>
            <a:r>
              <a:rPr lang="en-US" sz="2400">
                <a:solidFill>
                  <a:srgbClr val="00B050"/>
                </a:solidFill>
              </a:rPr>
              <a:t>conservative force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 lang="ar-S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مستطيل 1"/>
          <p:cNvSpPr>
            <a:spLocks noChangeArrowheads="1"/>
          </p:cNvSpPr>
          <p:nvPr/>
        </p:nvSpPr>
        <p:spPr bwMode="auto">
          <a:xfrm>
            <a:off x="323850" y="260350"/>
            <a:ext cx="3422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>
                <a:solidFill>
                  <a:srgbClr val="FF0000"/>
                </a:solidFill>
              </a:rPr>
              <a:t>Coulomb's law</a:t>
            </a:r>
            <a:endParaRPr lang="ar-SA" sz="3600" b="1" u="sng">
              <a:solidFill>
                <a:srgbClr val="FF0000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16113"/>
            <a:ext cx="2266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مستطيل 3"/>
          <p:cNvSpPr>
            <a:spLocks noChangeArrowheads="1"/>
          </p:cNvSpPr>
          <p:nvPr/>
        </p:nvSpPr>
        <p:spPr bwMode="auto">
          <a:xfrm>
            <a:off x="323850" y="3933825"/>
            <a:ext cx="46148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B050"/>
                </a:solidFill>
              </a:rPr>
              <a:t>Unit</a:t>
            </a:r>
            <a:r>
              <a:rPr lang="en-US" sz="2200">
                <a:solidFill>
                  <a:srgbClr val="000000"/>
                </a:solidFill>
              </a:rPr>
              <a:t> of </a:t>
            </a:r>
            <a:r>
              <a:rPr lang="en-US" sz="2200" u="sng">
                <a:solidFill>
                  <a:srgbClr val="000000"/>
                </a:solidFill>
              </a:rPr>
              <a:t>eclectic force </a:t>
            </a:r>
            <a:r>
              <a:rPr lang="en-US" sz="2200">
                <a:solidFill>
                  <a:srgbClr val="000000"/>
                </a:solidFill>
              </a:rPr>
              <a:t>is </a:t>
            </a:r>
            <a:r>
              <a:rPr lang="en-US" sz="2200">
                <a:solidFill>
                  <a:srgbClr val="0070C0"/>
                </a:solidFill>
              </a:rPr>
              <a:t>Newton (N)</a:t>
            </a:r>
            <a:endParaRPr lang="ar-SA" sz="2200">
              <a:solidFill>
                <a:srgbClr val="0070C0"/>
              </a:solidFill>
            </a:endParaRPr>
          </a:p>
        </p:txBody>
      </p:sp>
      <p:sp>
        <p:nvSpPr>
          <p:cNvPr id="12293" name="مستطيل 4"/>
          <p:cNvSpPr>
            <a:spLocks noChangeArrowheads="1"/>
          </p:cNvSpPr>
          <p:nvPr/>
        </p:nvSpPr>
        <p:spPr bwMode="auto">
          <a:xfrm>
            <a:off x="323850" y="4437063"/>
            <a:ext cx="39417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srgbClr val="00B050"/>
                </a:solidFill>
              </a:rPr>
              <a:t>Unit</a:t>
            </a:r>
            <a:r>
              <a:rPr lang="en-US" sz="2200">
                <a:solidFill>
                  <a:srgbClr val="000000"/>
                </a:solidFill>
              </a:rPr>
              <a:t> of </a:t>
            </a:r>
            <a:r>
              <a:rPr lang="en-US" sz="2200" u="sng">
                <a:solidFill>
                  <a:srgbClr val="000000"/>
                </a:solidFill>
              </a:rPr>
              <a:t>charge</a:t>
            </a:r>
            <a:r>
              <a:rPr lang="en-US" sz="2200">
                <a:solidFill>
                  <a:srgbClr val="000000"/>
                </a:solidFill>
              </a:rPr>
              <a:t> is </a:t>
            </a:r>
            <a:r>
              <a:rPr lang="en-US" sz="2200">
                <a:solidFill>
                  <a:srgbClr val="0070C0"/>
                </a:solidFill>
              </a:rPr>
              <a:t>coulomb (C)</a:t>
            </a:r>
            <a:endParaRPr lang="ar-SA" sz="2200">
              <a:solidFill>
                <a:srgbClr val="0070C0"/>
              </a:solidFill>
            </a:endParaRPr>
          </a:p>
        </p:txBody>
      </p:sp>
      <p:sp>
        <p:nvSpPr>
          <p:cNvPr id="12294" name="مستطيل 5"/>
          <p:cNvSpPr>
            <a:spLocks noChangeArrowheads="1"/>
          </p:cNvSpPr>
          <p:nvPr/>
        </p:nvSpPr>
        <p:spPr bwMode="auto">
          <a:xfrm>
            <a:off x="323850" y="4941888"/>
            <a:ext cx="4572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u="sng">
                <a:solidFill>
                  <a:srgbClr val="000000"/>
                </a:solidFill>
              </a:rPr>
              <a:t>Distance</a:t>
            </a:r>
            <a:r>
              <a:rPr lang="en-US" sz="2200">
                <a:solidFill>
                  <a:srgbClr val="000000"/>
                </a:solidFill>
              </a:rPr>
              <a:t> between two charges is measured by </a:t>
            </a:r>
            <a:r>
              <a:rPr lang="en-US" sz="2200">
                <a:solidFill>
                  <a:srgbClr val="0070C0"/>
                </a:solidFill>
              </a:rPr>
              <a:t>meter (m)</a:t>
            </a:r>
            <a:endParaRPr lang="ar-SA" sz="2200">
              <a:solidFill>
                <a:srgbClr val="0070C0"/>
              </a:solidFill>
            </a:endParaRPr>
          </a:p>
        </p:txBody>
      </p:sp>
      <p:sp>
        <p:nvSpPr>
          <p:cNvPr id="12295" name="مستطيل 6"/>
          <p:cNvSpPr>
            <a:spLocks noChangeArrowheads="1"/>
          </p:cNvSpPr>
          <p:nvPr/>
        </p:nvSpPr>
        <p:spPr bwMode="auto">
          <a:xfrm>
            <a:off x="0" y="3141663"/>
            <a:ext cx="62277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u="sng">
                <a:solidFill>
                  <a:srgbClr val="000000"/>
                </a:solidFill>
              </a:rPr>
              <a:t>Coulomb constant </a:t>
            </a:r>
            <a:r>
              <a:rPr lang="en-US" sz="2200" b="1">
                <a:solidFill>
                  <a:srgbClr val="000000"/>
                </a:solidFill>
              </a:rPr>
              <a:t>is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12296" name="مستطيل 7"/>
          <p:cNvSpPr>
            <a:spLocks noChangeArrowheads="1"/>
          </p:cNvSpPr>
          <p:nvPr/>
        </p:nvSpPr>
        <p:spPr bwMode="auto">
          <a:xfrm>
            <a:off x="4427984" y="2204864"/>
            <a:ext cx="4441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u="sng" dirty="0">
                <a:solidFill>
                  <a:srgbClr val="000000"/>
                </a:solidFill>
              </a:rPr>
              <a:t>Eclectic force </a:t>
            </a:r>
            <a:r>
              <a:rPr lang="en-US" sz="2200" b="1" dirty="0">
                <a:solidFill>
                  <a:srgbClr val="000000"/>
                </a:solidFill>
              </a:rPr>
              <a:t>is </a:t>
            </a:r>
            <a:r>
              <a:rPr lang="en-US" sz="2200" b="1" dirty="0">
                <a:solidFill>
                  <a:srgbClr val="0070C0"/>
                </a:solidFill>
              </a:rPr>
              <a:t>vector quantity</a:t>
            </a:r>
            <a:endParaRPr lang="ar-SA" sz="2200" b="1" dirty="0">
              <a:solidFill>
                <a:srgbClr val="0070C0"/>
              </a:solidFill>
            </a:endParaRPr>
          </a:p>
        </p:txBody>
      </p:sp>
      <p:sp>
        <p:nvSpPr>
          <p:cNvPr id="12297" name="مستطيل 9"/>
          <p:cNvSpPr>
            <a:spLocks noChangeArrowheads="1"/>
          </p:cNvSpPr>
          <p:nvPr/>
        </p:nvSpPr>
        <p:spPr bwMode="auto">
          <a:xfrm>
            <a:off x="0" y="1125538"/>
            <a:ext cx="60848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70C0"/>
                </a:solidFill>
              </a:rPr>
              <a:t>The electric force </a:t>
            </a:r>
            <a:r>
              <a:rPr lang="en-US" sz="2200">
                <a:solidFill>
                  <a:srgbClr val="000000"/>
                </a:solidFill>
              </a:rPr>
              <a:t>(sometimes called </a:t>
            </a:r>
            <a:r>
              <a:rPr lang="en-US" sz="2200">
                <a:solidFill>
                  <a:srgbClr val="0070C0"/>
                </a:solidFill>
              </a:rPr>
              <a:t>the </a:t>
            </a:r>
            <a:r>
              <a:rPr lang="en-US" sz="2200" i="1">
                <a:solidFill>
                  <a:srgbClr val="0070C0"/>
                </a:solidFill>
              </a:rPr>
              <a:t>Coulomb force</a:t>
            </a:r>
            <a:r>
              <a:rPr lang="en-US" sz="2200" i="1">
                <a:solidFill>
                  <a:srgbClr val="000000"/>
                </a:solidFill>
              </a:rPr>
              <a:t>) </a:t>
            </a:r>
            <a:r>
              <a:rPr lang="en-US" sz="2200">
                <a:solidFill>
                  <a:srgbClr val="000000"/>
                </a:solidFill>
              </a:rPr>
              <a:t>between two point charges</a:t>
            </a:r>
            <a:r>
              <a:rPr lang="en-US" sz="2200" i="1">
                <a:solidFill>
                  <a:srgbClr val="000000"/>
                </a:solidFill>
              </a:rPr>
              <a:t>:</a:t>
            </a:r>
            <a:endParaRPr lang="ar-SA" sz="2200">
              <a:solidFill>
                <a:srgbClr val="000000"/>
              </a:solidFill>
            </a:endParaRPr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12299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141663"/>
            <a:ext cx="396081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1230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093296"/>
            <a:ext cx="7962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مستطيل 1"/>
          <p:cNvSpPr>
            <a:spLocks noChangeArrowheads="1"/>
          </p:cNvSpPr>
          <p:nvPr/>
        </p:nvSpPr>
        <p:spPr bwMode="auto">
          <a:xfrm>
            <a:off x="0" y="260350"/>
            <a:ext cx="712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B050"/>
                </a:solidFill>
              </a:rPr>
              <a:t>Coulomb constant </a:t>
            </a:r>
            <a:r>
              <a:rPr lang="en-US" sz="2400">
                <a:solidFill>
                  <a:srgbClr val="000000"/>
                </a:solidFill>
              </a:rPr>
              <a:t>sometime is written by as:</a:t>
            </a:r>
            <a:endParaRPr lang="ar-SA" sz="2400">
              <a:solidFill>
                <a:srgbClr val="0000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36613"/>
            <a:ext cx="14398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997200"/>
            <a:ext cx="3671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مستطيل 4"/>
          <p:cNvSpPr>
            <a:spLocks noChangeArrowheads="1"/>
          </p:cNvSpPr>
          <p:nvPr/>
        </p:nvSpPr>
        <p:spPr bwMode="auto">
          <a:xfrm>
            <a:off x="539750" y="2133600"/>
            <a:ext cx="46275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</a:rPr>
              <a:t>is called </a:t>
            </a:r>
            <a:r>
              <a:rPr lang="en-US" sz="2200" b="1">
                <a:solidFill>
                  <a:srgbClr val="0070C0"/>
                </a:solidFill>
              </a:rPr>
              <a:t>permittivity of free space</a:t>
            </a:r>
            <a:endParaRPr lang="ar-SA" sz="2200">
              <a:solidFill>
                <a:srgbClr val="0070C0"/>
              </a:solidFill>
            </a:endParaRPr>
          </a:p>
        </p:txBody>
      </p:sp>
      <p:cxnSp>
        <p:nvCxnSpPr>
          <p:cNvPr id="13318" name="رابط كسهم مستقيم 6"/>
          <p:cNvCxnSpPr>
            <a:cxnSpLocks noChangeShapeType="1"/>
          </p:cNvCxnSpPr>
          <p:nvPr/>
        </p:nvCxnSpPr>
        <p:spPr bwMode="auto">
          <a:xfrm>
            <a:off x="2555875" y="1628775"/>
            <a:ext cx="0" cy="5762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3319" name="رابط كسهم مستقيم 7"/>
          <p:cNvCxnSpPr>
            <a:cxnSpLocks noChangeShapeType="1"/>
          </p:cNvCxnSpPr>
          <p:nvPr/>
        </p:nvCxnSpPr>
        <p:spPr bwMode="auto">
          <a:xfrm>
            <a:off x="2555875" y="2492375"/>
            <a:ext cx="0" cy="431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3320" name="مستطيل 10"/>
          <p:cNvSpPr>
            <a:spLocks noChangeArrowheads="1"/>
          </p:cNvSpPr>
          <p:nvPr/>
        </p:nvSpPr>
        <p:spPr bwMode="auto">
          <a:xfrm>
            <a:off x="179388" y="4508500"/>
            <a:ext cx="86407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Coulomb used for </a:t>
            </a:r>
            <a:r>
              <a:rPr lang="en-US" sz="2400">
                <a:solidFill>
                  <a:srgbClr val="0070C0"/>
                </a:solidFill>
              </a:rPr>
              <a:t>point charge </a:t>
            </a:r>
            <a:r>
              <a:rPr lang="en-US" sz="2400">
                <a:solidFill>
                  <a:srgbClr val="000000"/>
                </a:solidFill>
              </a:rPr>
              <a:t>only (</a:t>
            </a:r>
            <a:r>
              <a:rPr lang="en-US" sz="2000">
                <a:solidFill>
                  <a:srgbClr val="000000"/>
                </a:solidFill>
              </a:rPr>
              <a:t>refers to a particle of zero size that carries an electric charge</a:t>
            </a:r>
            <a:r>
              <a:rPr lang="en-US" sz="2400">
                <a:solidFill>
                  <a:srgbClr val="000000"/>
                </a:solidFill>
              </a:rPr>
              <a:t>).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>
                <a:solidFill>
                  <a:srgbClr val="000000"/>
                </a:solidFill>
              </a:rPr>
              <a:t>Coulomb law used only for </a:t>
            </a:r>
            <a:r>
              <a:rPr lang="en-US" sz="2400">
                <a:solidFill>
                  <a:srgbClr val="0070C0"/>
                </a:solidFill>
              </a:rPr>
              <a:t>static charge </a:t>
            </a:r>
            <a:r>
              <a:rPr lang="en-US" sz="2400">
                <a:solidFill>
                  <a:srgbClr val="000000"/>
                </a:solidFill>
              </a:rPr>
              <a:t>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>
                <a:solidFill>
                  <a:srgbClr val="000000"/>
                </a:solidFill>
              </a:rPr>
              <a:t>Electron charge (e) is </a:t>
            </a:r>
            <a:r>
              <a:rPr lang="en-US" sz="2400">
                <a:solidFill>
                  <a:srgbClr val="0070C0"/>
                </a:solidFill>
              </a:rPr>
              <a:t>the smallest negative (-) charge</a:t>
            </a:r>
            <a:r>
              <a:rPr lang="en-US" sz="2400">
                <a:solidFill>
                  <a:srgbClr val="000000"/>
                </a:solidFill>
              </a:rPr>
              <a:t>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>
                <a:solidFill>
                  <a:srgbClr val="000000"/>
                </a:solidFill>
              </a:rPr>
              <a:t>Proton charge (p) is </a:t>
            </a:r>
            <a:r>
              <a:rPr lang="en-US" sz="2400">
                <a:solidFill>
                  <a:srgbClr val="0070C0"/>
                </a:solidFill>
              </a:rPr>
              <a:t>the smallest positive (+) charge</a:t>
            </a:r>
            <a:r>
              <a:rPr lang="en-US" sz="24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9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8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9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2480</Words>
  <Application>Microsoft Office PowerPoint</Application>
  <PresentationFormat>عرض على الشاشة (3:4)‏</PresentationFormat>
  <Paragraphs>226</Paragraphs>
  <Slides>34</Slides>
  <Notes>12</Notes>
  <HiddenSlides>0</HiddenSlides>
  <MMClips>0</MMClips>
  <ScaleCrop>false</ScaleCrop>
  <HeadingPairs>
    <vt:vector size="4" baseType="variant">
      <vt:variant>
        <vt:lpstr>سمة</vt:lpstr>
      </vt:variant>
      <vt:variant>
        <vt:i4>34</vt:i4>
      </vt:variant>
      <vt:variant>
        <vt:lpstr>عناوين الشرائح</vt:lpstr>
      </vt:variant>
      <vt:variant>
        <vt:i4>34</vt:i4>
      </vt:variant>
    </vt:vector>
  </HeadingPairs>
  <TitlesOfParts>
    <vt:vector size="68" baseType="lpstr">
      <vt:lpstr>Network</vt:lpstr>
      <vt:lpstr>1_Network</vt:lpstr>
      <vt:lpstr>2_Network</vt:lpstr>
      <vt:lpstr>3_Network</vt:lpstr>
      <vt:lpstr>4_Network</vt:lpstr>
      <vt:lpstr>5_Network</vt:lpstr>
      <vt:lpstr>8_Network</vt:lpstr>
      <vt:lpstr>9_Network</vt:lpstr>
      <vt:lpstr>10_Network</vt:lpstr>
      <vt:lpstr>11_Network</vt:lpstr>
      <vt:lpstr>12_Network</vt:lpstr>
      <vt:lpstr>13_Network</vt:lpstr>
      <vt:lpstr>14_Network</vt:lpstr>
      <vt:lpstr>15_Network</vt:lpstr>
      <vt:lpstr>16_Network</vt:lpstr>
      <vt:lpstr>17_Network</vt:lpstr>
      <vt:lpstr>18_Network</vt:lpstr>
      <vt:lpstr>19_Network</vt:lpstr>
      <vt:lpstr>20_Network</vt:lpstr>
      <vt:lpstr>21_Network</vt:lpstr>
      <vt:lpstr>22_Network</vt:lpstr>
      <vt:lpstr>23_Network</vt:lpstr>
      <vt:lpstr>24_Network</vt:lpstr>
      <vt:lpstr>25_Network</vt:lpstr>
      <vt:lpstr>26_Network</vt:lpstr>
      <vt:lpstr>27_Network</vt:lpstr>
      <vt:lpstr>28_Network</vt:lpstr>
      <vt:lpstr>29_Network</vt:lpstr>
      <vt:lpstr>30_Network</vt:lpstr>
      <vt:lpstr>31_Network</vt:lpstr>
      <vt:lpstr>32_Network</vt:lpstr>
      <vt:lpstr>33_Network</vt:lpstr>
      <vt:lpstr>34_Network</vt:lpstr>
      <vt:lpstr>35_Network</vt:lpstr>
      <vt:lpstr>Chapter 6</vt:lpstr>
      <vt:lpstr>الشريحة 2</vt:lpstr>
      <vt:lpstr>الشريحة 3</vt:lpstr>
      <vt:lpstr>الشريحة 4</vt:lpstr>
      <vt:lpstr>الشريحة 5</vt:lpstr>
      <vt:lpstr>الشريحة 6</vt:lpstr>
      <vt:lpstr>Coulomb’s Law</vt:lpstr>
      <vt:lpstr>الشريحة 8</vt:lpstr>
      <vt:lpstr>الشريحة 9</vt:lpstr>
      <vt:lpstr>الشريحة 10</vt:lpstr>
      <vt:lpstr>الشريحة 11</vt:lpstr>
      <vt:lpstr>الشريحة 12</vt:lpstr>
      <vt:lpstr>Vector Nature of Electric Forces</vt:lpstr>
      <vt:lpstr>الشريحة 14</vt:lpstr>
      <vt:lpstr>الشريحة 15</vt:lpstr>
      <vt:lpstr>الشريحة 16</vt:lpstr>
      <vt:lpstr>الشريحة 17</vt:lpstr>
      <vt:lpstr>Electric Field – Introduction</vt:lpstr>
      <vt:lpstr>Electric Field – Definition</vt:lpstr>
      <vt:lpstr>Relationship Between F and E</vt:lpstr>
      <vt:lpstr>Electric Field, Vector Form</vt:lpstr>
      <vt:lpstr>الشريحة 22</vt:lpstr>
      <vt:lpstr>The electric field at a point P due to a group of point charges</vt:lpstr>
      <vt:lpstr>Electric Field Lines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Electron in a Uniform Field, Example</vt:lpstr>
      <vt:lpstr>الشريحة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</dc:creator>
  <cp:lastModifiedBy>SONY</cp:lastModifiedBy>
  <cp:revision>2</cp:revision>
  <dcterms:created xsi:type="dcterms:W3CDTF">2019-10-20T20:28:30Z</dcterms:created>
  <dcterms:modified xsi:type="dcterms:W3CDTF">2019-10-20T20:33:58Z</dcterms:modified>
</cp:coreProperties>
</file>