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2" r:id="rId4"/>
  </p:sldMasterIdLst>
  <p:notesMasterIdLst>
    <p:notesMasterId r:id="rId33"/>
  </p:notesMasterIdLst>
  <p:handoutMasterIdLst>
    <p:handoutMasterId r:id="rId34"/>
  </p:handoutMasterIdLst>
  <p:sldIdLst>
    <p:sldId id="477" r:id="rId5"/>
    <p:sldId id="482" r:id="rId6"/>
    <p:sldId id="480" r:id="rId7"/>
    <p:sldId id="479" r:id="rId8"/>
    <p:sldId id="453" r:id="rId9"/>
    <p:sldId id="349" r:id="rId10"/>
    <p:sldId id="350" r:id="rId11"/>
    <p:sldId id="296" r:id="rId12"/>
    <p:sldId id="468" r:id="rId13"/>
    <p:sldId id="470" r:id="rId14"/>
    <p:sldId id="441" r:id="rId15"/>
    <p:sldId id="461" r:id="rId16"/>
    <p:sldId id="467" r:id="rId17"/>
    <p:sldId id="464" r:id="rId18"/>
    <p:sldId id="457" r:id="rId19"/>
    <p:sldId id="353" r:id="rId20"/>
    <p:sldId id="484" r:id="rId21"/>
    <p:sldId id="485" r:id="rId22"/>
    <p:sldId id="345" r:id="rId23"/>
    <p:sldId id="346" r:id="rId24"/>
    <p:sldId id="443" r:id="rId25"/>
    <p:sldId id="474" r:id="rId26"/>
    <p:sldId id="486" r:id="rId27"/>
    <p:sldId id="487" r:id="rId28"/>
    <p:sldId id="488" r:id="rId29"/>
    <p:sldId id="489" r:id="rId30"/>
    <p:sldId id="490" r:id="rId31"/>
    <p:sldId id="45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8C3D9"/>
    <a:srgbClr val="208EBC"/>
    <a:srgbClr val="2EB6D9"/>
    <a:srgbClr val="C40CB7"/>
    <a:srgbClr val="AF2B2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7" autoAdjust="0"/>
    <p:restoredTop sz="94650" autoAdjust="0"/>
  </p:normalViewPr>
  <p:slideViewPr>
    <p:cSldViewPr>
      <p:cViewPr>
        <p:scale>
          <a:sx n="76" d="100"/>
          <a:sy n="76"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E01032-7C2A-4BD6-B8CC-D7F4B17ABC63}" type="datetimeFigureOut">
              <a:rPr lang="en-US"/>
              <a:pPr>
                <a:defRPr/>
              </a:pPr>
              <a:t>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49F14-F885-48DE-8E01-696F637BE10B}" type="slidenum">
              <a:rPr lang="en-US"/>
              <a:pPr>
                <a:defRPr/>
              </a:pPr>
              <a:t>‹#›</a:t>
            </a:fld>
            <a:endParaRPr lang="en-US"/>
          </a:p>
        </p:txBody>
      </p:sp>
    </p:spTree>
    <p:extLst>
      <p:ext uri="{BB962C8B-B14F-4D97-AF65-F5344CB8AC3E}">
        <p14:creationId xmlns:p14="http://schemas.microsoft.com/office/powerpoint/2010/main" val="2053709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551525-A63B-4771-9C8B-756CE40E4CE6}" type="datetimeFigureOut">
              <a:rPr lang="en-US"/>
              <a:pPr>
                <a:defRPr/>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F39334-FC4C-4DB7-B89D-DB1031DB12B5}" type="slidenum">
              <a:rPr lang="en-US"/>
              <a:pPr>
                <a:defRPr/>
              </a:pPr>
              <a:t>‹#›</a:t>
            </a:fld>
            <a:endParaRPr lang="en-US"/>
          </a:p>
        </p:txBody>
      </p:sp>
    </p:spTree>
    <p:extLst>
      <p:ext uri="{BB962C8B-B14F-4D97-AF65-F5344CB8AC3E}">
        <p14:creationId xmlns:p14="http://schemas.microsoft.com/office/powerpoint/2010/main" val="34681873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548C096-F429-45BA-A581-285DB45C3745}" type="slidenum">
              <a:rPr lang="en-US" smtClean="0"/>
              <a:pPr>
                <a:defRPr/>
              </a:pPr>
              <a:t>1</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solidFill>
                  <a:srgbClr val="0000FF"/>
                </a:solidFill>
                <a:latin typeface="Tahoma" pitchFamily="34" charset="0"/>
              </a:rPr>
              <a:t>To play the movies and simulations included, view the presentation in Slide Show Mode.</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EE9B057-65AC-43E6-B0F8-00BF1DA28310}" type="slidenum">
              <a:rPr lang="en-US" smtClean="0"/>
              <a:pPr>
                <a:defRPr/>
              </a:pPr>
              <a:t>28</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BF609D92-B118-E543-AF1B-BB6A9EF2D479}" type="datetime6">
              <a:rPr lang="ar-SA" smtClean="0"/>
              <a:t>27-ربيع الأول-37</a:t>
            </a:fld>
            <a:endParaRPr lang="en-US"/>
          </a:p>
        </p:txBody>
      </p:sp>
      <p:sp>
        <p:nvSpPr>
          <p:cNvPr id="8" name="Slide Number Placeholder 7"/>
          <p:cNvSpPr>
            <a:spLocks noGrp="1"/>
          </p:cNvSpPr>
          <p:nvPr>
            <p:ph type="sldNum" sz="quarter" idx="11"/>
          </p:nvPr>
        </p:nvSpPr>
        <p:spPr/>
        <p:txBody>
          <a:bodyPr/>
          <a:lstStyle/>
          <a:p>
            <a:fld id="{FA84A37A-AFC2-4A01-80A1-FC20F2C0D5BB}" type="slidenum">
              <a:rPr lang="en-US" smtClean="0"/>
              <a:pPr/>
              <a:t>‹#›</a:t>
            </a:fld>
            <a:endParaRPr lang="en-US" dirty="0"/>
          </a:p>
        </p:txBody>
      </p:sp>
      <p:sp>
        <p:nvSpPr>
          <p:cNvPr id="9" name="Footer Placeholder 8"/>
          <p:cNvSpPr>
            <a:spLocks noGrp="1"/>
          </p:cNvSpPr>
          <p:nvPr>
            <p:ph type="ftr" sz="quarter" idx="12"/>
          </p:nvPr>
        </p:nvSpPr>
        <p:spPr/>
        <p:txBody>
          <a:bodyPr/>
          <a:lstStyle/>
          <a:p>
            <a:pPr>
              <a:defRPr/>
            </a:pPr>
            <a:r>
              <a:rPr lang="en-US" smtClean="0"/>
              <a:t>1111</a:t>
            </a: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B5D299D5-DAA4-8F4D-A53C-E9E8C560D379}" type="datetime6">
              <a:rPr lang="ar-SA" smtClean="0"/>
              <a:t>27-ربيع الأول-37</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056E74FF-EE63-4D2E-A405-791F39705EC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39FFBBC6-C674-3145-837C-1FEDC156778A}" type="datetime6">
              <a:rPr lang="ar-SA" smtClean="0"/>
              <a:t>27-ربيع الأول-37</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5B292710-9EBC-4629-9B60-8708097CA4A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2362" y="1981200"/>
            <a:ext cx="3235140" cy="4114800"/>
          </a:xfrm>
        </p:spPr>
        <p:txBody>
          <a:bodyPr>
            <a:normAutofit/>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2" y="1981200"/>
            <a:ext cx="323514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10"/>
          </p:nvPr>
        </p:nvSpPr>
        <p:spPr/>
        <p:txBody>
          <a:bodyPr/>
          <a:lstStyle/>
          <a:p>
            <a:pPr>
              <a:defRPr/>
            </a:pPr>
            <a:fld id="{7D4BEBA1-7BA5-7444-9A0B-7E2C0F44F034}" type="datetime6">
              <a:rPr lang="ar-SA" smtClean="0"/>
              <a:t>27-ربيع الأول-37</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ABC2172B-30B5-454B-A45F-3572BEF2C0E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pPr>
              <a:defRPr/>
            </a:pPr>
            <a:fld id="{5C99304B-EF7C-1A4A-AFF4-C69B61CCEB43}" type="datetime6">
              <a:rPr lang="ar-SA" smtClean="0"/>
              <a:t>27-ربيع الأول-37</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81CE3A4E-F301-45D6-A6E7-58E92E93E127}"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5" name="Date Placeholder 4"/>
          <p:cNvSpPr>
            <a:spLocks noGrp="1"/>
          </p:cNvSpPr>
          <p:nvPr>
            <p:ph type="dt" sz="half" idx="10"/>
          </p:nvPr>
        </p:nvSpPr>
        <p:spPr/>
        <p:txBody>
          <a:bodyPr/>
          <a:lstStyle/>
          <a:p>
            <a:pPr>
              <a:defRPr/>
            </a:pPr>
            <a:fld id="{D4DAA2CC-2420-2A49-8571-434FCCE5D676}" type="datetime6">
              <a:rPr lang="ar-SA" smtClean="0"/>
              <a:t>27-ربيع الأول-37</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674428BA-0707-4A35-B584-BAE8450A560E}"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7" name="Date Placeholder 6"/>
          <p:cNvSpPr>
            <a:spLocks noGrp="1"/>
          </p:cNvSpPr>
          <p:nvPr>
            <p:ph type="dt" sz="half" idx="10"/>
          </p:nvPr>
        </p:nvSpPr>
        <p:spPr/>
        <p:txBody>
          <a:bodyPr/>
          <a:lstStyle/>
          <a:p>
            <a:pPr>
              <a:defRPr/>
            </a:pPr>
            <a:fld id="{3078102F-5577-F640-8FA8-A167B7D6235E}" type="datetime6">
              <a:rPr lang="ar-SA" smtClean="0"/>
              <a:t>27-ربيع الأول-37</a:t>
            </a:fld>
            <a:endParaRPr lang="en-US"/>
          </a:p>
        </p:txBody>
      </p:sp>
      <p:sp>
        <p:nvSpPr>
          <p:cNvPr id="8" name="Footer Placeholder 7"/>
          <p:cNvSpPr>
            <a:spLocks noGrp="1"/>
          </p:cNvSpPr>
          <p:nvPr>
            <p:ph type="ftr" sz="quarter" idx="11"/>
          </p:nvPr>
        </p:nvSpPr>
        <p:spPr/>
        <p:txBody>
          <a:bodyPr/>
          <a:lstStyle/>
          <a:p>
            <a:pPr>
              <a:defRPr/>
            </a:pPr>
            <a:r>
              <a:rPr lang="en-US" smtClean="0"/>
              <a:t>1111</a:t>
            </a:r>
            <a:endParaRPr lang="en-US"/>
          </a:p>
        </p:txBody>
      </p:sp>
      <p:sp>
        <p:nvSpPr>
          <p:cNvPr id="9" name="Slide Number Placeholder 8"/>
          <p:cNvSpPr>
            <a:spLocks noGrp="1"/>
          </p:cNvSpPr>
          <p:nvPr>
            <p:ph type="sldNum" sz="quarter" idx="12"/>
          </p:nvPr>
        </p:nvSpPr>
        <p:spPr/>
        <p:txBody>
          <a:bodyPr/>
          <a:lstStyle/>
          <a:p>
            <a:pPr>
              <a:defRPr/>
            </a:pPr>
            <a:fld id="{8F1D46D0-A95F-4A87-874C-351933C856F5}"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Date Placeholder 2"/>
          <p:cNvSpPr>
            <a:spLocks noGrp="1"/>
          </p:cNvSpPr>
          <p:nvPr>
            <p:ph type="dt" sz="half" idx="10"/>
          </p:nvPr>
        </p:nvSpPr>
        <p:spPr/>
        <p:txBody>
          <a:bodyPr/>
          <a:lstStyle/>
          <a:p>
            <a:pPr>
              <a:defRPr/>
            </a:pPr>
            <a:fld id="{4C448734-44AA-9C41-A237-2D6B7E6DDCD5}" type="datetime6">
              <a:rPr lang="ar-SA" smtClean="0"/>
              <a:t>27-ربيع الأول-37</a:t>
            </a:fld>
            <a:endParaRPr lang="en-US"/>
          </a:p>
        </p:txBody>
      </p:sp>
      <p:sp>
        <p:nvSpPr>
          <p:cNvPr id="4" name="Footer Placeholder 3"/>
          <p:cNvSpPr>
            <a:spLocks noGrp="1"/>
          </p:cNvSpPr>
          <p:nvPr>
            <p:ph type="ftr" sz="quarter" idx="11"/>
          </p:nvPr>
        </p:nvSpPr>
        <p:spPr/>
        <p:txBody>
          <a:bodyPr/>
          <a:lstStyle/>
          <a:p>
            <a:pPr>
              <a:defRPr/>
            </a:pPr>
            <a:r>
              <a:rPr lang="en-US" smtClean="0"/>
              <a:t>1111</a:t>
            </a:r>
            <a:endParaRPr lang="en-US"/>
          </a:p>
        </p:txBody>
      </p:sp>
      <p:sp>
        <p:nvSpPr>
          <p:cNvPr id="5" name="Slide Number Placeholder 4"/>
          <p:cNvSpPr>
            <a:spLocks noGrp="1"/>
          </p:cNvSpPr>
          <p:nvPr>
            <p:ph type="sldNum" sz="quarter" idx="12"/>
          </p:nvPr>
        </p:nvSpPr>
        <p:spPr/>
        <p:txBody>
          <a:bodyPr/>
          <a:lstStyle/>
          <a:p>
            <a:pPr>
              <a:defRPr/>
            </a:pPr>
            <a:fld id="{2DC3406E-64A2-4C40-A19F-1F7C40A9B09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7B0C8FD-B268-F54B-9697-9009EA0B1AA0}" type="datetime6">
              <a:rPr lang="ar-SA" smtClean="0"/>
              <a:t>27-ربيع الأول-37</a:t>
            </a:fld>
            <a:endParaRPr lang="en-US"/>
          </a:p>
        </p:txBody>
      </p:sp>
      <p:sp>
        <p:nvSpPr>
          <p:cNvPr id="3" name="Footer Placeholder 2"/>
          <p:cNvSpPr>
            <a:spLocks noGrp="1"/>
          </p:cNvSpPr>
          <p:nvPr>
            <p:ph type="ftr" sz="quarter" idx="11"/>
          </p:nvPr>
        </p:nvSpPr>
        <p:spPr/>
        <p:txBody>
          <a:bodyPr/>
          <a:lstStyle/>
          <a:p>
            <a:pPr>
              <a:defRPr/>
            </a:pPr>
            <a:r>
              <a:rPr lang="en-US" smtClean="0"/>
              <a:t>1111</a:t>
            </a:r>
            <a:endParaRPr lang="en-US"/>
          </a:p>
        </p:txBody>
      </p:sp>
      <p:sp>
        <p:nvSpPr>
          <p:cNvPr id="4" name="Slide Number Placeholder 3"/>
          <p:cNvSpPr>
            <a:spLocks noGrp="1"/>
          </p:cNvSpPr>
          <p:nvPr>
            <p:ph type="sldNum" sz="quarter" idx="12"/>
          </p:nvPr>
        </p:nvSpPr>
        <p:spPr/>
        <p:txBody>
          <a:bodyPr/>
          <a:lstStyle/>
          <a:p>
            <a:pPr>
              <a:defRPr/>
            </a:pPr>
            <a:fld id="{1A0B1C3B-7EC5-46B0-BF5A-C704D309236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59B1DD7-761A-3B45-B466-4175C479B0FC}" type="datetime6">
              <a:rPr lang="ar-SA" smtClean="0"/>
              <a:t>27-ربيع الأول-37</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8004EDE-B6AC-5149-BA59-BBDD2D4B5F3C}" type="datetime6">
              <a:rPr lang="ar-SA" smtClean="0"/>
              <a:t>27-ربيع الأول-37</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6BEFAA52-6C26-4577-A50D-75E8A4DD9D6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C3D9">
                <a:alpha val="26000"/>
              </a:srgbClr>
            </a:gs>
            <a:gs pos="83000">
              <a:schemeClr val="bg1">
                <a:alpha val="6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D85D685-8269-B142-B196-2413E542B636}" type="datetime6">
              <a:rPr lang="ar-SA" smtClean="0"/>
              <a:t>27-ربيع الأول-37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1111</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A41EE8E1-5FA7-43FA-875C-5972978CA6BC}"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5.jpeg"/><Relationship Id="rId4" Type="http://schemas.openxmlformats.org/officeDocument/2006/relationships/image" Target="../media/image13.wmf"/><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wm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image" Target="../media/image4.png"/><Relationship Id="rId5" Type="http://schemas.openxmlformats.org/officeDocument/2006/relationships/oleObject" Target="../embeddings/oleObject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04800" y="2438400"/>
            <a:ext cx="8610600" cy="1828800"/>
          </a:xfrm>
        </p:spPr>
        <p:txBody>
          <a:bodyPr/>
          <a:lstStyle/>
          <a:p>
            <a:pPr algn="ctr" eaLnBrk="1" hangingPunct="1">
              <a:defRPr/>
            </a:pPr>
            <a:r>
              <a:rPr lang="en-US" sz="5400" b="1" dirty="0" smtClean="0">
                <a:solidFill>
                  <a:srgbClr val="000000"/>
                </a:solidFill>
                <a:latin typeface="Times New Roman"/>
                <a:cs typeface="Times New Roman"/>
              </a:rPr>
              <a:t>Introduction  to organic chemistry- Part I</a:t>
            </a:r>
          </a:p>
        </p:txBody>
      </p:sp>
      <p:pic>
        <p:nvPicPr>
          <p:cNvPr id="7" name="Picture 6"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
            <a:ext cx="2413000" cy="696058"/>
          </a:xfrm>
          <a:prstGeom prst="rect">
            <a:avLst/>
          </a:prstGeom>
        </p:spPr>
      </p:pic>
      <p:cxnSp>
        <p:nvCxnSpPr>
          <p:cNvPr id="10" name="Straight Connector 9"/>
          <p:cNvCxnSpPr/>
          <p:nvPr/>
        </p:nvCxnSpPr>
        <p:spPr>
          <a:xfrm>
            <a:off x="1752600" y="1066800"/>
            <a:ext cx="533400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ksulogo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95028"/>
            <a:ext cx="1752600" cy="656090"/>
          </a:xfrm>
          <a:prstGeom prst="rect">
            <a:avLst/>
          </a:prstGeom>
        </p:spPr>
      </p:pic>
      <p:sp>
        <p:nvSpPr>
          <p:cNvPr id="12" name="Slide Number Placeholder 11"/>
          <p:cNvSpPr>
            <a:spLocks noGrp="1"/>
          </p:cNvSpPr>
          <p:nvPr>
            <p:ph type="sldNum" sz="quarter" idx="11"/>
          </p:nvPr>
        </p:nvSpPr>
        <p:spPr/>
        <p:txBody>
          <a:bodyPr/>
          <a:lstStyle/>
          <a:p>
            <a:fld id="{FA84A37A-AFC2-4A01-80A1-FC20F2C0D5BB}"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05000" y="1828800"/>
            <a:ext cx="6400800" cy="1219200"/>
          </a:xfrm>
          <a:prstGeom prst="rect">
            <a:avLst/>
          </a:prstGeom>
          <a:noFill/>
          <a:ln w="9525">
            <a:noFill/>
            <a:miter lim="800000"/>
            <a:headEnd/>
            <a:tailEnd/>
          </a:ln>
          <a:effectLst>
            <a:outerShdw dist="107763" dir="2700000" algn="ctr" rotWithShape="0">
              <a:schemeClr val="bg2"/>
            </a:outerShdw>
          </a:effectLst>
        </p:spPr>
        <p:txBody>
          <a:bodyPr lIns="0" rIns="0" bIns="0" anchor="b"/>
          <a:lstStyle/>
          <a:p>
            <a:pPr>
              <a:defRPr/>
            </a:pPr>
            <a:r>
              <a:rPr lang="en-US" altLang="en-US" sz="2400" b="1" dirty="0">
                <a:solidFill>
                  <a:schemeClr val="tx2"/>
                </a:solidFill>
                <a:effectLst>
                  <a:outerShdw blurRad="38100" dist="38100" dir="2700000" algn="tl">
                    <a:srgbClr val="000000"/>
                  </a:outerShdw>
                </a:effectLst>
                <a:latin typeface="Times New Roman"/>
                <a:cs typeface="Times New Roman"/>
              </a:rPr>
              <a:t>Covalent Bonds; </a:t>
            </a:r>
            <a:br>
              <a:rPr lang="en-US" altLang="en-US" sz="2400" b="1" dirty="0">
                <a:solidFill>
                  <a:schemeClr val="tx2"/>
                </a:solidFill>
                <a:effectLst>
                  <a:outerShdw blurRad="38100" dist="38100" dir="2700000" algn="tl">
                    <a:srgbClr val="000000"/>
                  </a:outerShdw>
                </a:effectLst>
                <a:latin typeface="Times New Roman"/>
                <a:cs typeface="Times New Roman"/>
              </a:rPr>
            </a:br>
            <a:r>
              <a:rPr lang="en-US" altLang="en-US" sz="2400" b="1" dirty="0" smtClean="0">
                <a:solidFill>
                  <a:srgbClr val="00B0F0"/>
                </a:solidFill>
                <a:effectLst>
                  <a:outerShdw blurRad="38100" dist="38100" dir="2700000" algn="tl">
                    <a:srgbClr val="000000"/>
                  </a:outerShdw>
                </a:effectLst>
                <a:latin typeface="Times New Roman"/>
                <a:cs typeface="Times New Roman"/>
              </a:rPr>
              <a:t>single </a:t>
            </a:r>
            <a:r>
              <a:rPr lang="en-US" altLang="en-US" sz="2400" b="1" dirty="0">
                <a:solidFill>
                  <a:srgbClr val="00B0F0"/>
                </a:solidFill>
                <a:effectLst>
                  <a:outerShdw blurRad="38100" dist="38100" dir="2700000" algn="tl">
                    <a:srgbClr val="000000"/>
                  </a:outerShdw>
                </a:effectLst>
                <a:latin typeface="Times New Roman"/>
                <a:cs typeface="Times New Roman"/>
              </a:rPr>
              <a:t>or multiple </a:t>
            </a:r>
            <a:endParaRPr lang="ar-SA" altLang="en-US" sz="2400" b="1" dirty="0" smtClean="0">
              <a:solidFill>
                <a:srgbClr val="00B0F0"/>
              </a:solidFill>
              <a:effectLst>
                <a:outerShdw blurRad="38100" dist="38100" dir="2700000" algn="tl">
                  <a:srgbClr val="000000"/>
                </a:outerShdw>
              </a:effectLst>
              <a:latin typeface="Times New Roman"/>
              <a:cs typeface="Times New Roman"/>
            </a:endParaRPr>
          </a:p>
          <a:p>
            <a:pPr>
              <a:defRPr/>
            </a:pPr>
            <a:r>
              <a:rPr lang="en-US" altLang="en-US" sz="2400" b="1" dirty="0" smtClean="0">
                <a:solidFill>
                  <a:srgbClr val="FF0000"/>
                </a:solidFill>
                <a:effectLst>
                  <a:outerShdw blurRad="38100" dist="38100" dir="2700000" algn="tl">
                    <a:srgbClr val="000000"/>
                  </a:outerShdw>
                </a:effectLst>
                <a:latin typeface="Times New Roman"/>
                <a:cs typeface="Times New Roman"/>
              </a:rPr>
              <a:t>polar </a:t>
            </a:r>
            <a:r>
              <a:rPr lang="en-US" altLang="en-US" sz="2400" b="1" dirty="0">
                <a:solidFill>
                  <a:srgbClr val="FF0000"/>
                </a:solidFill>
                <a:effectLst>
                  <a:outerShdw blurRad="38100" dist="38100" dir="2700000" algn="tl">
                    <a:srgbClr val="000000"/>
                  </a:outerShdw>
                </a:effectLst>
                <a:latin typeface="Times New Roman"/>
                <a:cs typeface="Times New Roman"/>
              </a:rPr>
              <a:t>or non polar</a:t>
            </a:r>
          </a:p>
        </p:txBody>
      </p:sp>
      <p:sp>
        <p:nvSpPr>
          <p:cNvPr id="17411" name="Line 3"/>
          <p:cNvSpPr>
            <a:spLocks noChangeShapeType="1"/>
          </p:cNvSpPr>
          <p:nvPr/>
        </p:nvSpPr>
        <p:spPr bwMode="auto">
          <a:xfrm>
            <a:off x="1295400" y="2286000"/>
            <a:ext cx="0" cy="2743200"/>
          </a:xfrm>
          <a:prstGeom prst="line">
            <a:avLst/>
          </a:prstGeom>
          <a:noFill/>
          <a:ln w="9525">
            <a:solidFill>
              <a:schemeClr val="tx1"/>
            </a:solidFill>
            <a:round/>
            <a:headEnd/>
            <a:tailEnd/>
          </a:ln>
        </p:spPr>
        <p:txBody>
          <a:bodyPr/>
          <a:lstStyle/>
          <a:p>
            <a:endParaRPr lang="en-US" sz="2400" b="1">
              <a:latin typeface="Times New Roman"/>
              <a:cs typeface="Times New Roman"/>
            </a:endParaRPr>
          </a:p>
        </p:txBody>
      </p:sp>
      <p:sp>
        <p:nvSpPr>
          <p:cNvPr id="3" name="Rectangle 2"/>
          <p:cNvSpPr>
            <a:spLocks noChangeArrowheads="1"/>
          </p:cNvSpPr>
          <p:nvPr/>
        </p:nvSpPr>
        <p:spPr bwMode="auto">
          <a:xfrm>
            <a:off x="1981200" y="4495800"/>
            <a:ext cx="6610350" cy="685800"/>
          </a:xfrm>
          <a:prstGeom prst="rect">
            <a:avLst/>
          </a:prstGeom>
          <a:noFill/>
          <a:ln w="9525">
            <a:noFill/>
            <a:miter lim="800000"/>
            <a:headEnd/>
            <a:tailEnd/>
          </a:ln>
          <a:effectLst>
            <a:outerShdw dist="107763" dir="2700000" algn="ctr" rotWithShape="0">
              <a:schemeClr val="bg2"/>
            </a:outerShdw>
          </a:effectLst>
        </p:spPr>
        <p:txBody>
          <a:bodyPr lIns="0" rIns="0" bIns="0" anchor="b"/>
          <a:lstStyle/>
          <a:p>
            <a:pPr fontAlgn="auto">
              <a:spcAft>
                <a:spcPts val="0"/>
              </a:spcAft>
              <a:defRPr/>
            </a:pPr>
            <a:r>
              <a:rPr lang="en-US" altLang="en-US" sz="2400" b="1" dirty="0">
                <a:solidFill>
                  <a:schemeClr val="tx2"/>
                </a:solidFill>
                <a:effectLst>
                  <a:outerShdw blurRad="38100" dist="38100" dir="2700000" algn="tl">
                    <a:srgbClr val="FFFFFF"/>
                  </a:outerShdw>
                </a:effectLst>
                <a:latin typeface="Times New Roman"/>
                <a:ea typeface="+mj-ea"/>
                <a:cs typeface="Times New Roman"/>
              </a:rPr>
              <a:t>Ionic Bonds</a:t>
            </a:r>
          </a:p>
        </p:txBody>
      </p:sp>
      <p:sp>
        <p:nvSpPr>
          <p:cNvPr id="17414" name="Line 7"/>
          <p:cNvSpPr>
            <a:spLocks noChangeShapeType="1"/>
          </p:cNvSpPr>
          <p:nvPr/>
        </p:nvSpPr>
        <p:spPr bwMode="auto">
          <a:xfrm>
            <a:off x="1295400" y="5029200"/>
            <a:ext cx="685800" cy="0"/>
          </a:xfrm>
          <a:prstGeom prst="line">
            <a:avLst/>
          </a:prstGeom>
          <a:noFill/>
          <a:ln w="9525">
            <a:solidFill>
              <a:schemeClr val="tx1"/>
            </a:solidFill>
            <a:round/>
            <a:headEnd/>
            <a:tailEnd/>
          </a:ln>
        </p:spPr>
        <p:txBody>
          <a:bodyPr/>
          <a:lstStyle/>
          <a:p>
            <a:endParaRPr lang="en-US" sz="2400" b="1">
              <a:latin typeface="Times New Roman"/>
              <a:cs typeface="Times New Roman"/>
            </a:endParaRPr>
          </a:p>
        </p:txBody>
      </p:sp>
      <p:sp>
        <p:nvSpPr>
          <p:cNvPr id="17415" name="Line 9"/>
          <p:cNvSpPr>
            <a:spLocks noChangeShapeType="1"/>
          </p:cNvSpPr>
          <p:nvPr/>
        </p:nvSpPr>
        <p:spPr bwMode="auto">
          <a:xfrm>
            <a:off x="1295400" y="2286000"/>
            <a:ext cx="609600" cy="0"/>
          </a:xfrm>
          <a:prstGeom prst="line">
            <a:avLst/>
          </a:prstGeom>
          <a:noFill/>
          <a:ln w="9525">
            <a:solidFill>
              <a:schemeClr val="tx1"/>
            </a:solidFill>
            <a:round/>
            <a:headEnd/>
            <a:tailEnd/>
          </a:ln>
        </p:spPr>
        <p:txBody>
          <a:bodyPr/>
          <a:lstStyle/>
          <a:p>
            <a:endParaRPr lang="en-US" sz="2400" b="1">
              <a:latin typeface="Times New Roman"/>
              <a:cs typeface="Times New Roman"/>
            </a:endParaRPr>
          </a:p>
        </p:txBody>
      </p:sp>
      <p:pic>
        <p:nvPicPr>
          <p:cNvPr id="9" name="Picture 8"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2" name="Rectangle 11"/>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5" name="Rectangle 4"/>
          <p:cNvSpPr/>
          <p:nvPr/>
        </p:nvSpPr>
        <p:spPr>
          <a:xfrm>
            <a:off x="228600" y="1066800"/>
            <a:ext cx="5867400" cy="461665"/>
          </a:xfrm>
          <a:prstGeom prst="rect">
            <a:avLst/>
          </a:prstGeom>
        </p:spPr>
        <p:txBody>
          <a:bodyPr wrap="square">
            <a:spAutoFit/>
          </a:bodyPr>
          <a:lstStyle/>
          <a:p>
            <a:pPr lvl="0">
              <a:defRPr/>
            </a:pPr>
            <a:r>
              <a:rPr lang="en-US" altLang="en-US" sz="2400" dirty="0">
                <a:solidFill>
                  <a:srgbClr val="800000"/>
                </a:solidFill>
                <a:effectLst>
                  <a:outerShdw blurRad="38100" dist="38100" dir="2700000" algn="tl">
                    <a:srgbClr val="000000"/>
                  </a:outerShdw>
                </a:effectLst>
                <a:latin typeface="Times New Roman"/>
                <a:cs typeface="Times New Roman"/>
              </a:rPr>
              <a:t>Two Main Types of Chemical Bonding</a:t>
            </a:r>
          </a:p>
        </p:txBody>
      </p:sp>
      <p:sp>
        <p:nvSpPr>
          <p:cNvPr id="6" name="Slide Number Placeholder 5"/>
          <p:cNvSpPr>
            <a:spLocks noGrp="1"/>
          </p:cNvSpPr>
          <p:nvPr>
            <p:ph type="sldNum" sz="quarter" idx="12"/>
          </p:nvPr>
        </p:nvSpPr>
        <p:spPr/>
        <p:txBody>
          <a:bodyPr/>
          <a:lstStyle/>
          <a:p>
            <a:pPr>
              <a:defRPr/>
            </a:pPr>
            <a:fld id="{ABC2172B-30B5-454B-A45F-3572BEF2C0E1}"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573" y="1066800"/>
            <a:ext cx="8229600" cy="304800"/>
          </a:xfrm>
        </p:spPr>
        <p:txBody>
          <a:bodyPr/>
          <a:lstStyle/>
          <a:p>
            <a:pPr algn="ctr" eaLnBrk="1" hangingPunct="1"/>
            <a:r>
              <a:rPr lang="en-US" sz="2400" b="1" dirty="0" smtClean="0">
                <a:latin typeface="Times New Roman" pitchFamily="18" charset="0"/>
                <a:cs typeface="Times New Roman" pitchFamily="18" charset="0"/>
              </a:rPr>
              <a:t>Characteristics of Covalent Compounds</a:t>
            </a:r>
            <a:endParaRPr lang="en-US" sz="2400" dirty="0" smtClean="0">
              <a:latin typeface="Times New Roman" pitchFamily="18" charset="0"/>
              <a:cs typeface="Times New Roman" pitchFamily="18" charset="0"/>
            </a:endParaRPr>
          </a:p>
        </p:txBody>
      </p:sp>
      <p:sp>
        <p:nvSpPr>
          <p:cNvPr id="15363" name="Content Placeholder 2"/>
          <p:cNvSpPr>
            <a:spLocks noGrp="1"/>
          </p:cNvSpPr>
          <p:nvPr>
            <p:ph idx="1"/>
          </p:nvPr>
        </p:nvSpPr>
        <p:spPr>
          <a:xfrm>
            <a:off x="0" y="1295400"/>
            <a:ext cx="8991600" cy="5715000"/>
          </a:xfrm>
        </p:spPr>
        <p:txBody>
          <a:bodyPr>
            <a:normAutofit/>
          </a:bodyPr>
          <a:lstStyle/>
          <a:p>
            <a:pPr algn="just" eaLnBrk="1" hangingPunct="1">
              <a:buFont typeface="Wingdings 2" pitchFamily="18" charset="2"/>
              <a:buNone/>
              <a:defRPr/>
            </a:pPr>
            <a:r>
              <a:rPr lang="en-US" sz="2000" b="1" u="sng" dirty="0" smtClean="0">
                <a:solidFill>
                  <a:srgbClr val="0070C0"/>
                </a:solidFill>
                <a:latin typeface="Times New Roman"/>
                <a:cs typeface="Times New Roman"/>
              </a:rPr>
              <a:t>Covalent compounds </a:t>
            </a:r>
            <a:r>
              <a:rPr lang="en-US" sz="2000" b="1" dirty="0" smtClean="0">
                <a:latin typeface="Times New Roman"/>
                <a:cs typeface="Times New Roman"/>
              </a:rPr>
              <a:t>results when two atoms </a:t>
            </a:r>
            <a:r>
              <a:rPr lang="en-US" sz="2000" b="1" dirty="0" smtClean="0">
                <a:solidFill>
                  <a:srgbClr val="FF0000"/>
                </a:solidFill>
                <a:latin typeface="Times New Roman"/>
                <a:cs typeface="Times New Roman"/>
              </a:rPr>
              <a:t>share valence electrons </a:t>
            </a:r>
            <a:r>
              <a:rPr lang="en-US" sz="2000" b="1" dirty="0" smtClean="0">
                <a:latin typeface="Times New Roman"/>
                <a:cs typeface="Times New Roman"/>
              </a:rPr>
              <a:t>between them.</a:t>
            </a:r>
          </a:p>
          <a:p>
            <a:pPr marL="342900" indent="-342900" algn="just" eaLnBrk="1" hangingPunct="1">
              <a:spcBef>
                <a:spcPct val="0"/>
              </a:spcBef>
              <a:buClrTx/>
              <a:buSzTx/>
              <a:buFont typeface="+mj-lt"/>
              <a:buAutoNum type="arabicPeriod"/>
              <a:defRPr/>
            </a:pPr>
            <a:r>
              <a:rPr lang="en-US" sz="2000" b="1" dirty="0" smtClean="0">
                <a:solidFill>
                  <a:srgbClr val="FF0000"/>
                </a:solidFill>
                <a:latin typeface="Times New Roman"/>
                <a:cs typeface="Times New Roman"/>
              </a:rPr>
              <a:t>The covalent compounds do not exist as ions but they exist as neutral molecules</a:t>
            </a:r>
            <a:r>
              <a:rPr lang="en-US" sz="2000" b="1" dirty="0" smtClean="0">
                <a:latin typeface="Times New Roman"/>
                <a:cs typeface="Times New Roman"/>
              </a:rPr>
              <a:t>:</a:t>
            </a:r>
          </a:p>
          <a:p>
            <a:pPr algn="just" eaLnBrk="1" hangingPunct="1">
              <a:buFont typeface="Wingdings" pitchFamily="2" charset="2"/>
              <a:buNone/>
              <a:defRPr/>
            </a:pPr>
            <a:r>
              <a:rPr lang="en-US" sz="2000" b="1" dirty="0" smtClean="0">
                <a:latin typeface="Times New Roman"/>
                <a:cs typeface="Times New Roman"/>
              </a:rPr>
              <a:t>	This is due to there is no transfer of electrons from one atom to another and </a:t>
            </a:r>
            <a:r>
              <a:rPr lang="en-US" sz="2000" b="1" dirty="0" smtClean="0">
                <a:solidFill>
                  <a:srgbClr val="FF0000"/>
                </a:solidFill>
                <a:latin typeface="Times New Roman"/>
                <a:cs typeface="Times New Roman"/>
              </a:rPr>
              <a:t>therefore no charges </a:t>
            </a:r>
            <a:r>
              <a:rPr lang="en-US" sz="2000" b="1" dirty="0" smtClean="0">
                <a:latin typeface="Times New Roman"/>
                <a:cs typeface="Times New Roman"/>
              </a:rPr>
              <a:t>are created on the atom. </a:t>
            </a:r>
          </a:p>
          <a:p>
            <a:pPr marL="342900" indent="-342900" algn="just" eaLnBrk="1" hangingPunct="1">
              <a:buClr>
                <a:srgbClr val="FF0000"/>
              </a:buClr>
              <a:buFont typeface="+mj-lt"/>
              <a:buAutoNum type="arabicPeriod" startAt="2"/>
              <a:defRPr/>
            </a:pPr>
            <a:r>
              <a:rPr lang="en-US" sz="2000" b="1" dirty="0" smtClean="0">
                <a:latin typeface="Times New Roman"/>
                <a:cs typeface="Times New Roman"/>
              </a:rPr>
              <a:t> </a:t>
            </a:r>
            <a:r>
              <a:rPr lang="en-US" sz="2000" b="1" dirty="0" smtClean="0">
                <a:solidFill>
                  <a:srgbClr val="FF0000"/>
                </a:solidFill>
                <a:latin typeface="Times New Roman"/>
                <a:cs typeface="Times New Roman"/>
              </a:rPr>
              <a:t>Covalent bonds are rigid and directional</a:t>
            </a:r>
            <a:r>
              <a:rPr lang="en-US" sz="2000" b="1" dirty="0" smtClean="0">
                <a:latin typeface="Times New Roman"/>
                <a:cs typeface="Times New Roman"/>
              </a:rPr>
              <a:t> therefore different shapes of covalent molecules are seen e.g. </a:t>
            </a:r>
            <a:r>
              <a:rPr lang="en-US" sz="2000" b="1" dirty="0" err="1" smtClean="0">
                <a:latin typeface="Times New Roman"/>
                <a:cs typeface="Times New Roman"/>
              </a:rPr>
              <a:t>HCl</a:t>
            </a:r>
            <a:r>
              <a:rPr lang="en-US" sz="2000" b="1" dirty="0" smtClean="0">
                <a:latin typeface="Times New Roman"/>
                <a:cs typeface="Times New Roman"/>
              </a:rPr>
              <a:t> is linear.</a:t>
            </a:r>
          </a:p>
          <a:p>
            <a:pPr marL="342900" indent="-342900" algn="just" eaLnBrk="1" hangingPunct="1">
              <a:buClr>
                <a:srgbClr val="FF0000"/>
              </a:buClr>
              <a:buFont typeface="+mj-lt"/>
              <a:buAutoNum type="arabicPeriod" startAt="3"/>
              <a:defRPr/>
            </a:pPr>
            <a:r>
              <a:rPr lang="en-US" sz="2000" b="1" dirty="0" smtClean="0">
                <a:solidFill>
                  <a:srgbClr val="FF0000"/>
                </a:solidFill>
                <a:latin typeface="Times New Roman"/>
                <a:cs typeface="Times New Roman"/>
              </a:rPr>
              <a:t>Most of the covalent molecules are non polar and are soluble in </a:t>
            </a:r>
            <a:r>
              <a:rPr lang="en-US" sz="2000" b="1" dirty="0" err="1" smtClean="0">
                <a:solidFill>
                  <a:srgbClr val="FF0000"/>
                </a:solidFill>
                <a:latin typeface="Times New Roman"/>
                <a:cs typeface="Times New Roman"/>
              </a:rPr>
              <a:t>nonpolar</a:t>
            </a:r>
            <a:r>
              <a:rPr lang="en-US" sz="2000" b="1" dirty="0" smtClean="0">
                <a:solidFill>
                  <a:srgbClr val="FF0000"/>
                </a:solidFill>
                <a:latin typeface="Times New Roman"/>
                <a:cs typeface="Times New Roman"/>
              </a:rPr>
              <a:t> solvents </a:t>
            </a:r>
            <a:r>
              <a:rPr lang="en-US" sz="2000" b="1" dirty="0" smtClean="0">
                <a:latin typeface="Times New Roman"/>
                <a:cs typeface="Times New Roman"/>
              </a:rPr>
              <a:t>like benzene, ether etc and insoluble in polar solvents like water. Carbon tetrachloride (CCl</a:t>
            </a:r>
            <a:r>
              <a:rPr lang="en-US" sz="2000" b="1" baseline="-25000" dirty="0" smtClean="0">
                <a:latin typeface="Times New Roman"/>
                <a:cs typeface="Times New Roman"/>
              </a:rPr>
              <a:t>4</a:t>
            </a:r>
            <a:r>
              <a:rPr lang="en-US" sz="2000" b="1" dirty="0" smtClean="0">
                <a:latin typeface="Times New Roman"/>
                <a:cs typeface="Times New Roman"/>
              </a:rPr>
              <a:t>) is a covalent </a:t>
            </a:r>
            <a:r>
              <a:rPr lang="en-US" sz="2000" b="1" dirty="0" err="1" smtClean="0">
                <a:latin typeface="Times New Roman"/>
                <a:cs typeface="Times New Roman"/>
              </a:rPr>
              <a:t>nonpolar</a:t>
            </a:r>
            <a:r>
              <a:rPr lang="en-US" sz="2000" b="1" dirty="0" smtClean="0">
                <a:latin typeface="Times New Roman"/>
                <a:cs typeface="Times New Roman"/>
              </a:rPr>
              <a:t> molecule and is soluble in benzene.</a:t>
            </a:r>
          </a:p>
          <a:p>
            <a:pPr marL="342900" indent="-342900" algn="just" eaLnBrk="1" hangingPunct="1">
              <a:buClr>
                <a:srgbClr val="FF0000"/>
              </a:buClr>
              <a:buFont typeface="+mj-lt"/>
              <a:buAutoNum type="arabicPeriod" startAt="3"/>
              <a:defRPr/>
            </a:pPr>
            <a:r>
              <a:rPr lang="en-US" sz="2000" b="1" dirty="0" smtClean="0">
                <a:solidFill>
                  <a:srgbClr val="FF0000"/>
                </a:solidFill>
                <a:latin typeface="Times New Roman"/>
                <a:cs typeface="Times New Roman"/>
              </a:rPr>
              <a:t>Some of them are polar due to </a:t>
            </a:r>
            <a:r>
              <a:rPr lang="en-US" sz="2000" b="1" dirty="0" smtClean="0">
                <a:latin typeface="Times New Roman"/>
                <a:cs typeface="Times New Roman"/>
              </a:rPr>
              <a:t>sometimes in a covalent bond the electrons are not shared equally between the two atoms thus, one of the atoms partially "pulls" the bonding electrons toward itself, creating an unequal sharing of those bonding electrons. This is called a </a:t>
            </a:r>
            <a:r>
              <a:rPr lang="en-US" sz="2000" b="1" dirty="0" smtClean="0">
                <a:solidFill>
                  <a:srgbClr val="0070C0"/>
                </a:solidFill>
                <a:latin typeface="Times New Roman"/>
                <a:cs typeface="Times New Roman"/>
              </a:rPr>
              <a:t>POLAR COVALENT BOND.</a:t>
            </a:r>
            <a:endParaRPr lang="en-US" sz="2000" dirty="0" smtClean="0">
              <a:latin typeface="Times New Roman"/>
              <a:cs typeface="Times New Roman"/>
            </a:endParaRPr>
          </a:p>
          <a:p>
            <a:pPr algn="just" eaLnBrk="1" hangingPunct="1">
              <a:buFont typeface="Wingdings 2" pitchFamily="18" charset="2"/>
              <a:buNone/>
              <a:defRPr/>
            </a:pPr>
            <a:endParaRPr lang="en-US" sz="2000" dirty="0" smtClean="0">
              <a:latin typeface="Times New Roman"/>
              <a:cs typeface="Times New Roman"/>
            </a:endParaRP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8" name="Rectangle 7"/>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ABC2172B-30B5-454B-A45F-3572BEF2C0E1}"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066800"/>
            <a:ext cx="8991600" cy="533400"/>
          </a:xfrm>
          <a:noFill/>
          <a:effectLst>
            <a:outerShdw dist="107763" dir="2700000" algn="ctr" rotWithShape="0">
              <a:schemeClr val="bg2"/>
            </a:outerShdw>
          </a:effectLst>
        </p:spPr>
        <p:txBody>
          <a:bodyPr>
            <a:noAutofit/>
          </a:bodyPr>
          <a:lstStyle/>
          <a:p>
            <a:pPr algn="just" eaLnBrk="1" fontAlgn="auto" hangingPunct="1">
              <a:spcAft>
                <a:spcPts val="0"/>
              </a:spcAft>
              <a:defRPr/>
            </a:pPr>
            <a:r>
              <a:rPr lang="en-US" altLang="en-US" sz="2400" b="1" dirty="0" smtClean="0">
                <a:effectLst>
                  <a:outerShdw blurRad="38100" dist="38100" dir="2700000" algn="tl">
                    <a:srgbClr val="FFFFFF"/>
                  </a:outerShdw>
                </a:effectLst>
                <a:latin typeface="Times New Roman"/>
                <a:cs typeface="Times New Roman"/>
              </a:rPr>
              <a:t>Chemical bonding </a:t>
            </a:r>
            <a:r>
              <a:rPr lang="en-US" altLang="en-US" sz="2400" b="1" dirty="0">
                <a:effectLst>
                  <a:outerShdw blurRad="38100" dist="38100" dir="2700000" algn="tl">
                    <a:srgbClr val="FFFFFF"/>
                  </a:outerShdw>
                </a:effectLst>
                <a:latin typeface="Times New Roman"/>
                <a:cs typeface="Times New Roman"/>
              </a:rPr>
              <a:t>in </a:t>
            </a:r>
            <a:r>
              <a:rPr lang="en-US" altLang="en-US" sz="2400" b="1" dirty="0" smtClean="0">
                <a:effectLst>
                  <a:outerShdw blurRad="38100" dist="38100" dir="2700000" algn="tl">
                    <a:srgbClr val="FFFFFF"/>
                  </a:outerShdw>
                </a:effectLst>
                <a:latin typeface="Times New Roman"/>
                <a:cs typeface="Times New Roman"/>
              </a:rPr>
              <a:t>Molecules by Lewis (electron dot) structures</a:t>
            </a:r>
            <a:endParaRPr lang="en-US" altLang="en-US" sz="2400" b="1" dirty="0">
              <a:effectLst>
                <a:outerShdw blurRad="38100" dist="38100" dir="2700000" algn="tl">
                  <a:srgbClr val="FFFFFF"/>
                </a:outerShdw>
              </a:effectLst>
              <a:latin typeface="Times New Roman"/>
              <a:cs typeface="Times New Roman"/>
            </a:endParaRPr>
          </a:p>
        </p:txBody>
      </p:sp>
      <p:grpSp>
        <p:nvGrpSpPr>
          <p:cNvPr id="19459" name="Group 6"/>
          <p:cNvGrpSpPr>
            <a:grpSpLocks/>
          </p:cNvGrpSpPr>
          <p:nvPr/>
        </p:nvGrpSpPr>
        <p:grpSpPr bwMode="auto">
          <a:xfrm>
            <a:off x="0" y="2362200"/>
            <a:ext cx="3048000" cy="3276600"/>
            <a:chOff x="363" y="1728"/>
            <a:chExt cx="2024" cy="2397"/>
          </a:xfrm>
        </p:grpSpPr>
        <p:pic>
          <p:nvPicPr>
            <p:cNvPr id="12292" name="Picture 4"/>
            <p:cNvPicPr>
              <a:picLocks noChangeArrowheads="1"/>
            </p:cNvPicPr>
            <p:nvPr/>
          </p:nvPicPr>
          <p:blipFill>
            <a:blip r:embed="rId2" cstate="print"/>
            <a:srcRect/>
            <a:stretch>
              <a:fillRect/>
            </a:stretch>
          </p:blipFill>
          <p:spPr bwMode="auto">
            <a:xfrm>
              <a:off x="363" y="1728"/>
              <a:ext cx="1640" cy="2112"/>
            </a:xfrm>
            <a:prstGeom prst="rect">
              <a:avLst/>
            </a:prstGeom>
            <a:solidFill>
              <a:srgbClr val="FCFEB9"/>
            </a:solidFill>
            <a:ln w="50800">
              <a:noFill/>
              <a:miter lim="800000"/>
              <a:headEnd/>
              <a:tailEnd/>
            </a:ln>
            <a:effectLst>
              <a:outerShdw dist="107763" dir="2700000" algn="ctr" rotWithShape="0">
                <a:schemeClr val="bg2"/>
              </a:outerShdw>
            </a:effectLst>
          </p:spPr>
        </p:pic>
        <p:sp>
          <p:nvSpPr>
            <p:cNvPr id="12293" name="Rectangle 5"/>
            <p:cNvSpPr>
              <a:spLocks noChangeArrowheads="1"/>
            </p:cNvSpPr>
            <p:nvPr/>
          </p:nvSpPr>
          <p:spPr bwMode="auto">
            <a:xfrm>
              <a:off x="1255" y="3603"/>
              <a:ext cx="1132" cy="522"/>
            </a:xfrm>
            <a:prstGeom prst="rect">
              <a:avLst/>
            </a:prstGeom>
            <a:solidFill>
              <a:srgbClr val="FCFEB9"/>
            </a:solidFill>
            <a:ln w="12700">
              <a:solidFill>
                <a:schemeClr val="tx1"/>
              </a:solidFill>
              <a:miter lim="800000"/>
              <a:headEnd/>
              <a:tailEnd/>
            </a:ln>
            <a:effectLst/>
          </p:spPr>
          <p:txBody>
            <a:bodyPr wrap="none" lIns="90487" tIns="44450" rIns="90487" bIns="44450">
              <a:spAutoFit/>
            </a:bodyPr>
            <a:lstStyle/>
            <a:p>
              <a:pPr fontAlgn="auto">
                <a:spcBef>
                  <a:spcPts val="0"/>
                </a:spcBef>
                <a:spcAft>
                  <a:spcPts val="0"/>
                </a:spcAft>
                <a:defRPr/>
              </a:pPr>
              <a:r>
                <a:rPr lang="en-US" altLang="en-US" sz="2400" dirty="0">
                  <a:effectLst>
                    <a:outerShdw blurRad="38100" dist="38100" dir="2700000" algn="tl">
                      <a:srgbClr val="FFFFFF"/>
                    </a:outerShdw>
                  </a:effectLst>
                  <a:latin typeface="+mn-lt"/>
                  <a:cs typeface="+mn-cs"/>
                </a:rPr>
                <a:t>G. N. Lewis </a:t>
              </a:r>
            </a:p>
            <a:p>
              <a:pPr fontAlgn="auto">
                <a:spcBef>
                  <a:spcPts val="0"/>
                </a:spcBef>
                <a:spcAft>
                  <a:spcPts val="0"/>
                </a:spcAft>
                <a:defRPr/>
              </a:pPr>
              <a:r>
                <a:rPr lang="en-US" altLang="en-US" sz="2400" dirty="0">
                  <a:effectLst>
                    <a:outerShdw blurRad="38100" dist="38100" dir="2700000" algn="tl">
                      <a:srgbClr val="FFFFFF"/>
                    </a:outerShdw>
                  </a:effectLst>
                  <a:latin typeface="+mn-lt"/>
                  <a:cs typeface="+mn-cs"/>
                </a:rPr>
                <a:t>1875 - 1946</a:t>
              </a:r>
            </a:p>
          </p:txBody>
        </p:sp>
      </p:grpSp>
      <p:sp>
        <p:nvSpPr>
          <p:cNvPr id="133127" name="Rectangle 7"/>
          <p:cNvSpPr>
            <a:spLocks noChangeArrowheads="1"/>
          </p:cNvSpPr>
          <p:nvPr/>
        </p:nvSpPr>
        <p:spPr bwMode="auto">
          <a:xfrm>
            <a:off x="2514600" y="1676400"/>
            <a:ext cx="6477000" cy="4555094"/>
          </a:xfrm>
          <a:prstGeom prst="rect">
            <a:avLst/>
          </a:prstGeom>
          <a:noFill/>
          <a:ln w="9525">
            <a:noFill/>
            <a:miter lim="800000"/>
            <a:headEnd/>
            <a:tailEnd/>
          </a:ln>
          <a:effectLst/>
        </p:spPr>
        <p:txBody>
          <a:bodyPr wrap="square">
            <a:spAutoFit/>
          </a:bodyPr>
          <a:lstStyle/>
          <a:p>
            <a:pPr>
              <a:defRPr/>
            </a:pPr>
            <a:r>
              <a:rPr lang="en-US" b="1" u="sng" dirty="0">
                <a:solidFill>
                  <a:srgbClr val="C00000"/>
                </a:solidFill>
                <a:latin typeface="Times New Roman"/>
                <a:cs typeface="Times New Roman"/>
              </a:rPr>
              <a:t>Rules:</a:t>
            </a:r>
          </a:p>
          <a:p>
            <a:pPr marL="342900" indent="-342900" algn="just">
              <a:buFontTx/>
              <a:buAutoNum type="arabicPeriod"/>
              <a:defRPr/>
            </a:pPr>
            <a:r>
              <a:rPr lang="en-US" b="1" dirty="0">
                <a:latin typeface="Times New Roman"/>
                <a:cs typeface="Times New Roman"/>
              </a:rPr>
              <a:t>The </a:t>
            </a:r>
            <a:r>
              <a:rPr lang="en-US" b="1" dirty="0">
                <a:solidFill>
                  <a:srgbClr val="0070C0"/>
                </a:solidFill>
                <a:latin typeface="Times New Roman"/>
                <a:cs typeface="Times New Roman"/>
              </a:rPr>
              <a:t>symbol of the element is written first</a:t>
            </a:r>
            <a:r>
              <a:rPr lang="en-US" b="1" dirty="0">
                <a:latin typeface="Times New Roman"/>
                <a:cs typeface="Times New Roman"/>
              </a:rPr>
              <a:t>. This represents the nucleus of the element with all the inner electrons that do not take part in the bond formation.</a:t>
            </a:r>
          </a:p>
          <a:p>
            <a:pPr marL="342900" indent="-342900" algn="just">
              <a:buFontTx/>
              <a:buAutoNum type="arabicPeriod"/>
              <a:defRPr/>
            </a:pPr>
            <a:r>
              <a:rPr lang="en-US" b="1" dirty="0">
                <a:solidFill>
                  <a:srgbClr val="0070C0"/>
                </a:solidFill>
                <a:latin typeface="Times New Roman"/>
                <a:cs typeface="Times New Roman"/>
              </a:rPr>
              <a:t>The valence electrons </a:t>
            </a:r>
            <a:r>
              <a:rPr lang="en-US" b="1" dirty="0">
                <a:latin typeface="Times New Roman"/>
                <a:cs typeface="Times New Roman"/>
              </a:rPr>
              <a:t>(</a:t>
            </a:r>
            <a:r>
              <a:rPr lang="en-US" altLang="en-US" b="1" dirty="0">
                <a:effectLst>
                  <a:outerShdw blurRad="38100" dist="38100" dir="2700000" algn="tl">
                    <a:srgbClr val="C0C0C0"/>
                  </a:outerShdw>
                </a:effectLst>
                <a:latin typeface="Times New Roman"/>
                <a:cs typeface="Times New Roman"/>
              </a:rPr>
              <a:t>electrons in the OUTERMOST energy level ) </a:t>
            </a:r>
            <a:r>
              <a:rPr lang="en-US" b="1" dirty="0">
                <a:solidFill>
                  <a:srgbClr val="0070C0"/>
                </a:solidFill>
                <a:latin typeface="Times New Roman"/>
                <a:cs typeface="Times New Roman"/>
              </a:rPr>
              <a:t>are then written as dots or small  cross marks</a:t>
            </a:r>
            <a:r>
              <a:rPr lang="en-US" b="1" dirty="0">
                <a:latin typeface="Times New Roman"/>
                <a:cs typeface="Times New Roman"/>
              </a:rPr>
              <a:t> around the symbol. They are spread in a pair on four sides of the symbol.</a:t>
            </a:r>
          </a:p>
          <a:p>
            <a:pPr marL="342900" indent="-342900">
              <a:buFontTx/>
              <a:buAutoNum type="arabicPeriod" startAt="3"/>
              <a:defRPr/>
            </a:pPr>
            <a:r>
              <a:rPr lang="en-US" b="1" dirty="0">
                <a:latin typeface="Times New Roman"/>
                <a:cs typeface="Times New Roman"/>
              </a:rPr>
              <a:t>In case of ions the charge is shown with the symbol</a:t>
            </a:r>
          </a:p>
          <a:p>
            <a:pPr marL="342900" indent="-342900">
              <a:defRPr/>
            </a:pPr>
            <a:r>
              <a:rPr lang="en-US" b="1" u="sng" dirty="0">
                <a:solidFill>
                  <a:srgbClr val="C00000"/>
                </a:solidFill>
                <a:latin typeface="Times New Roman"/>
                <a:cs typeface="Times New Roman"/>
              </a:rPr>
              <a:t>Examples:</a:t>
            </a:r>
          </a:p>
          <a:p>
            <a:pPr marL="342900" indent="-342900">
              <a:defRPr/>
            </a:pPr>
            <a:r>
              <a:rPr lang="en-US" b="1" dirty="0">
                <a:solidFill>
                  <a:srgbClr val="C00000"/>
                </a:solidFill>
                <a:latin typeface="Times New Roman"/>
                <a:cs typeface="Times New Roman"/>
              </a:rPr>
              <a:t> 	   </a:t>
            </a:r>
            <a:r>
              <a:rPr lang="en-US" altLang="en-US" b="1" dirty="0">
                <a:solidFill>
                  <a:srgbClr val="AF2B2B"/>
                </a:solidFill>
                <a:effectLst>
                  <a:outerShdw blurRad="38100" dist="38100" dir="2700000" algn="tl">
                    <a:srgbClr val="C0C0C0"/>
                  </a:outerShdw>
                </a:effectLst>
                <a:latin typeface="Times New Roman"/>
                <a:cs typeface="Times New Roman"/>
              </a:rPr>
              <a:t>B</a:t>
            </a:r>
            <a:r>
              <a:rPr lang="en-US" altLang="en-US" b="1" baseline="30000" dirty="0">
                <a:solidFill>
                  <a:srgbClr val="AF2B2B"/>
                </a:solidFill>
                <a:effectLst>
                  <a:outerShdw blurRad="38100" dist="38100" dir="2700000" algn="tl">
                    <a:srgbClr val="C0C0C0"/>
                  </a:outerShdw>
                </a:effectLst>
                <a:latin typeface="Times New Roman"/>
                <a:cs typeface="Times New Roman"/>
              </a:rPr>
              <a:t>5 </a:t>
            </a:r>
            <a:r>
              <a:rPr lang="en-US" altLang="en-US" b="1" dirty="0">
                <a:solidFill>
                  <a:srgbClr val="AF2B2B"/>
                </a:solidFill>
                <a:effectLst>
                  <a:outerShdw blurRad="38100" dist="38100" dir="2700000" algn="tl">
                    <a:srgbClr val="C0C0C0"/>
                  </a:outerShdw>
                </a:effectLst>
                <a:latin typeface="Times New Roman"/>
                <a:cs typeface="Times New Roman"/>
              </a:rPr>
              <a:t>its electronic configuration is </a:t>
            </a:r>
            <a:r>
              <a:rPr lang="en-US" b="1" dirty="0">
                <a:solidFill>
                  <a:srgbClr val="AF2B2B"/>
                </a:solidFill>
                <a:effectLst>
                  <a:outerShdw blurRad="38100" dist="38100" dir="2700000" algn="tl">
                    <a:srgbClr val="C0C0C0"/>
                  </a:outerShdw>
                </a:effectLst>
                <a:latin typeface="Times New Roman"/>
                <a:cs typeface="Times New Roman"/>
              </a:rPr>
              <a:t>1s</a:t>
            </a:r>
            <a:r>
              <a:rPr lang="en-US" b="1" baseline="30000" dirty="0">
                <a:solidFill>
                  <a:srgbClr val="AF2B2B"/>
                </a:solidFill>
                <a:effectLst>
                  <a:outerShdw blurRad="38100" dist="38100" dir="2700000" algn="tl">
                    <a:srgbClr val="C0C0C0"/>
                  </a:outerShdw>
                </a:effectLst>
                <a:latin typeface="Times New Roman"/>
                <a:cs typeface="Times New Roman"/>
              </a:rPr>
              <a:t>2</a:t>
            </a:r>
            <a:r>
              <a:rPr lang="en-US" b="1" dirty="0">
                <a:solidFill>
                  <a:srgbClr val="AF2B2B"/>
                </a:solidFill>
                <a:effectLst>
                  <a:outerShdw blurRad="38100" dist="38100" dir="2700000" algn="tl">
                    <a:srgbClr val="C0C0C0"/>
                  </a:outerShdw>
                </a:effectLst>
                <a:latin typeface="Times New Roman"/>
                <a:cs typeface="Times New Roman"/>
              </a:rPr>
              <a:t> 2s</a:t>
            </a:r>
            <a:r>
              <a:rPr lang="en-US" b="1" baseline="30000" dirty="0">
                <a:solidFill>
                  <a:srgbClr val="AF2B2B"/>
                </a:solidFill>
                <a:effectLst>
                  <a:outerShdw blurRad="38100" dist="38100" dir="2700000" algn="tl">
                    <a:srgbClr val="C0C0C0"/>
                  </a:outerShdw>
                </a:effectLst>
                <a:latin typeface="Times New Roman"/>
                <a:cs typeface="Times New Roman"/>
              </a:rPr>
              <a:t>2</a:t>
            </a:r>
            <a:r>
              <a:rPr lang="en-US" b="1" dirty="0">
                <a:solidFill>
                  <a:srgbClr val="AF2B2B"/>
                </a:solidFill>
                <a:effectLst>
                  <a:outerShdw blurRad="38100" dist="38100" dir="2700000" algn="tl">
                    <a:srgbClr val="C0C0C0"/>
                  </a:outerShdw>
                </a:effectLst>
                <a:latin typeface="Times New Roman"/>
                <a:cs typeface="Times New Roman"/>
              </a:rPr>
              <a:t> 2p</a:t>
            </a:r>
            <a:r>
              <a:rPr lang="en-US" b="1" baseline="30000" dirty="0">
                <a:solidFill>
                  <a:srgbClr val="AF2B2B"/>
                </a:solidFill>
                <a:effectLst>
                  <a:outerShdw blurRad="38100" dist="38100" dir="2700000" algn="tl">
                    <a:srgbClr val="C0C0C0"/>
                  </a:outerShdw>
                </a:effectLst>
                <a:latin typeface="Times New Roman"/>
                <a:cs typeface="Times New Roman"/>
              </a:rPr>
              <a:t>1</a:t>
            </a:r>
            <a:r>
              <a:rPr lang="en-US" b="1" dirty="0">
                <a:effectLst>
                  <a:outerShdw blurRad="38100" dist="38100" dir="2700000" algn="tl">
                    <a:srgbClr val="C0C0C0"/>
                  </a:outerShdw>
                </a:effectLst>
                <a:latin typeface="Times New Roman"/>
                <a:cs typeface="Times New Roman"/>
              </a:rPr>
              <a:t>; </a:t>
            </a:r>
          </a:p>
          <a:p>
            <a:pPr marL="342900" indent="-342900">
              <a:defRPr/>
            </a:pPr>
            <a:r>
              <a:rPr lang="en-US" b="1" dirty="0">
                <a:effectLst>
                  <a:outerShdw blurRad="38100" dist="38100" dir="2700000" algn="tl">
                    <a:srgbClr val="C0C0C0"/>
                  </a:outerShdw>
                </a:effectLst>
                <a:latin typeface="Times New Roman"/>
                <a:cs typeface="Times New Roman"/>
              </a:rPr>
              <a:t>         so the outer energy level is 2,</a:t>
            </a:r>
          </a:p>
          <a:p>
            <a:pPr marL="342900" indent="-342900">
              <a:defRPr/>
            </a:pPr>
            <a:r>
              <a:rPr lang="en-US" b="1" dirty="0">
                <a:effectLst>
                  <a:outerShdw blurRad="38100" dist="38100" dir="2700000" algn="tl">
                    <a:srgbClr val="C0C0C0"/>
                  </a:outerShdw>
                </a:effectLst>
                <a:latin typeface="Times New Roman"/>
                <a:cs typeface="Times New Roman"/>
              </a:rPr>
              <a:t>         with 3 valence electrons These can be </a:t>
            </a:r>
          </a:p>
          <a:p>
            <a:pPr marL="342900" indent="-342900">
              <a:defRPr/>
            </a:pPr>
            <a:r>
              <a:rPr lang="en-US" b="1" dirty="0">
                <a:effectLst>
                  <a:outerShdw blurRad="38100" dist="38100" dir="2700000" algn="tl">
                    <a:srgbClr val="C0C0C0"/>
                  </a:outerShdw>
                </a:effectLst>
                <a:latin typeface="Times New Roman"/>
                <a:cs typeface="Times New Roman"/>
              </a:rPr>
              <a:t>         represented by Lewis structure.</a:t>
            </a:r>
          </a:p>
          <a:p>
            <a:pPr marL="342900" indent="-342900">
              <a:defRPr/>
            </a:pPr>
            <a:r>
              <a:rPr lang="en-US" b="1" dirty="0">
                <a:solidFill>
                  <a:srgbClr val="C00000"/>
                </a:solidFill>
                <a:effectLst>
                  <a:outerShdw blurRad="38100" dist="38100" dir="2700000" algn="tl">
                    <a:srgbClr val="C0C0C0"/>
                  </a:outerShdw>
                </a:effectLst>
                <a:latin typeface="Times New Roman"/>
                <a:cs typeface="Times New Roman"/>
              </a:rPr>
              <a:t>  	    </a:t>
            </a:r>
            <a:r>
              <a:rPr lang="en-US" sz="2000" b="1" dirty="0">
                <a:solidFill>
                  <a:srgbClr val="7030A0"/>
                </a:solidFill>
                <a:effectLst>
                  <a:outerShdw blurRad="38100" dist="38100" dir="2700000" algn="tl">
                    <a:srgbClr val="C0C0C0"/>
                  </a:outerShdw>
                </a:effectLst>
                <a:latin typeface="Times New Roman"/>
                <a:cs typeface="Times New Roman"/>
              </a:rPr>
              <a:t>Q1:Draw Lewis structure for </a:t>
            </a:r>
            <a:r>
              <a:rPr lang="en-US" sz="2000" b="1" dirty="0" err="1">
                <a:solidFill>
                  <a:srgbClr val="7030A0"/>
                </a:solidFill>
                <a:effectLst>
                  <a:outerShdw blurRad="38100" dist="38100" dir="2700000" algn="tl">
                    <a:srgbClr val="C0C0C0"/>
                  </a:outerShdw>
                </a:effectLst>
                <a:latin typeface="Times New Roman"/>
                <a:cs typeface="Times New Roman"/>
              </a:rPr>
              <a:t>Cl</a:t>
            </a:r>
            <a:endParaRPr lang="en-US" sz="2000" b="1" u="sng" dirty="0">
              <a:solidFill>
                <a:srgbClr val="7030A0"/>
              </a:solidFill>
              <a:latin typeface="Times New Roman"/>
              <a:cs typeface="Times New Roman"/>
            </a:endParaRPr>
          </a:p>
          <a:p>
            <a:pPr marL="342900" indent="-342900">
              <a:defRPr/>
            </a:pPr>
            <a:endParaRPr lang="en-US" b="1" u="sng" dirty="0">
              <a:solidFill>
                <a:srgbClr val="C00000"/>
              </a:solidFill>
              <a:latin typeface="Times New Roman"/>
              <a:cs typeface="Times New Roman"/>
            </a:endParaRPr>
          </a:p>
        </p:txBody>
      </p:sp>
      <p:pic>
        <p:nvPicPr>
          <p:cNvPr id="7" name="Picture 7"/>
          <p:cNvPicPr>
            <a:picLocks noChangeArrowheads="1"/>
          </p:cNvPicPr>
          <p:nvPr/>
        </p:nvPicPr>
        <p:blipFill>
          <a:blip r:embed="rId3" cstate="print"/>
          <a:srcRect/>
          <a:stretch>
            <a:fillRect/>
          </a:stretch>
        </p:blipFill>
        <p:spPr bwMode="auto">
          <a:xfrm>
            <a:off x="7315200" y="4953000"/>
            <a:ext cx="990600" cy="1143000"/>
          </a:xfrm>
          <a:prstGeom prst="rect">
            <a:avLst/>
          </a:prstGeom>
          <a:noFill/>
          <a:ln w="50800">
            <a:noFill/>
            <a:miter lim="800000"/>
            <a:headEnd/>
            <a:tailEnd/>
          </a:ln>
          <a:effectLst>
            <a:outerShdw dist="107763" dir="2700000" algn="ctr" rotWithShape="0">
              <a:schemeClr val="bg2"/>
            </a:outerShdw>
          </a:effectLst>
        </p:spPr>
      </p:pic>
      <p:pic>
        <p:nvPicPr>
          <p:cNvPr id="9" name="Picture 8"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images.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2" name="Rectangle 11"/>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1A0B1C3B-7EC5-46B0-BF5A-C704D3092363}"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3D5F22DB-6FDF-40A2-BF51-A48A0D7E0CFC}" type="slidenum">
              <a:rPr lang="en-US" sz="1200">
                <a:solidFill>
                  <a:schemeClr val="tx2">
                    <a:shade val="90000"/>
                  </a:schemeClr>
                </a:solidFill>
                <a:latin typeface="+mn-lt"/>
                <a:cs typeface="+mn-cs"/>
              </a:rPr>
              <a:pPr algn="r" fontAlgn="auto">
                <a:spcBef>
                  <a:spcPts val="0"/>
                </a:spcBef>
                <a:spcAft>
                  <a:spcPts val="0"/>
                </a:spcAft>
                <a:defRPr/>
              </a:pPr>
              <a:t>13</a:t>
            </a:fld>
            <a:endParaRPr lang="en-US" sz="1200">
              <a:solidFill>
                <a:schemeClr val="tx2">
                  <a:shade val="90000"/>
                </a:schemeClr>
              </a:solidFill>
              <a:latin typeface="+mn-lt"/>
              <a:cs typeface="+mn-cs"/>
            </a:endParaRPr>
          </a:p>
        </p:txBody>
      </p:sp>
      <p:sp>
        <p:nvSpPr>
          <p:cNvPr id="1029" name="Rectangle 6"/>
          <p:cNvSpPr>
            <a:spLocks noChangeArrowheads="1"/>
          </p:cNvSpPr>
          <p:nvPr/>
        </p:nvSpPr>
        <p:spPr bwMode="auto">
          <a:xfrm>
            <a:off x="0" y="1600200"/>
            <a:ext cx="9144000" cy="2308225"/>
          </a:xfrm>
          <a:prstGeom prst="rect">
            <a:avLst/>
          </a:prstGeom>
          <a:noFill/>
          <a:ln w="9525">
            <a:noFill/>
            <a:miter lim="800000"/>
            <a:headEnd/>
            <a:tailEnd/>
          </a:ln>
        </p:spPr>
        <p:txBody>
          <a:bodyPr>
            <a:spAutoFit/>
          </a:bodyPr>
          <a:lstStyle/>
          <a:p>
            <a:pPr algn="just"/>
            <a:r>
              <a:rPr lang="en-US" dirty="0">
                <a:latin typeface="Times New Roman"/>
                <a:cs typeface="Times New Roman"/>
              </a:rPr>
              <a:t> </a:t>
            </a:r>
            <a:r>
              <a:rPr lang="en-US" b="1" dirty="0">
                <a:latin typeface="Times New Roman"/>
                <a:cs typeface="Times New Roman"/>
              </a:rPr>
              <a:t>If two atoms share one electron pair, bond is known as </a:t>
            </a:r>
            <a:r>
              <a:rPr lang="en-US" b="1" dirty="0">
                <a:solidFill>
                  <a:srgbClr val="C00000"/>
                </a:solidFill>
                <a:latin typeface="Times New Roman"/>
                <a:cs typeface="Times New Roman"/>
              </a:rPr>
              <a:t>single covalent bond </a:t>
            </a:r>
            <a:r>
              <a:rPr lang="en-US" b="1" dirty="0">
                <a:latin typeface="Times New Roman"/>
                <a:cs typeface="Times New Roman"/>
              </a:rPr>
              <a:t>and is represented by </a:t>
            </a:r>
            <a:r>
              <a:rPr lang="en-US" b="1" dirty="0">
                <a:solidFill>
                  <a:srgbClr val="C00000"/>
                </a:solidFill>
                <a:latin typeface="Times New Roman"/>
                <a:cs typeface="Times New Roman"/>
              </a:rPr>
              <a:t>one dash</a:t>
            </a:r>
            <a:r>
              <a:rPr lang="en-US" b="1" dirty="0">
                <a:latin typeface="Times New Roman"/>
                <a:cs typeface="Times New Roman"/>
              </a:rPr>
              <a:t> (–).</a:t>
            </a:r>
          </a:p>
          <a:p>
            <a:pPr algn="just"/>
            <a:endParaRPr lang="en-US" b="1" dirty="0">
              <a:latin typeface="Times New Roman"/>
              <a:cs typeface="Times New Roman"/>
            </a:endParaRPr>
          </a:p>
          <a:p>
            <a:pPr algn="just"/>
            <a:r>
              <a:rPr lang="en-US" b="1" dirty="0">
                <a:latin typeface="Times New Roman"/>
                <a:cs typeface="Times New Roman"/>
              </a:rPr>
              <a:t>If two atoms share two electron pairs, bond is known as </a:t>
            </a:r>
            <a:r>
              <a:rPr lang="en-US" b="1" dirty="0">
                <a:solidFill>
                  <a:srgbClr val="C00000"/>
                </a:solidFill>
                <a:latin typeface="Times New Roman"/>
                <a:cs typeface="Times New Roman"/>
              </a:rPr>
              <a:t>double covalent bond </a:t>
            </a:r>
            <a:r>
              <a:rPr lang="en-US" b="1" dirty="0">
                <a:latin typeface="Times New Roman"/>
                <a:cs typeface="Times New Roman"/>
              </a:rPr>
              <a:t>and is represented by </a:t>
            </a:r>
            <a:r>
              <a:rPr lang="en-US" b="1" dirty="0">
                <a:solidFill>
                  <a:srgbClr val="C00000"/>
                </a:solidFill>
                <a:latin typeface="Times New Roman"/>
                <a:cs typeface="Times New Roman"/>
              </a:rPr>
              <a:t>two dashes </a:t>
            </a:r>
            <a:r>
              <a:rPr lang="en-US" b="1" dirty="0">
                <a:latin typeface="Times New Roman"/>
                <a:cs typeface="Times New Roman"/>
              </a:rPr>
              <a:t>(=).</a:t>
            </a:r>
          </a:p>
          <a:p>
            <a:pPr algn="just"/>
            <a:endParaRPr lang="en-US" b="1" dirty="0">
              <a:latin typeface="Times New Roman"/>
              <a:cs typeface="Times New Roman"/>
            </a:endParaRPr>
          </a:p>
          <a:p>
            <a:pPr algn="just"/>
            <a:r>
              <a:rPr lang="en-US" b="1" dirty="0">
                <a:latin typeface="Times New Roman"/>
                <a:cs typeface="Times New Roman"/>
              </a:rPr>
              <a:t> If two atoms share three electron pairs, bond is known as </a:t>
            </a:r>
            <a:r>
              <a:rPr lang="en-US" b="1" dirty="0">
                <a:solidFill>
                  <a:srgbClr val="C00000"/>
                </a:solidFill>
                <a:latin typeface="Times New Roman"/>
                <a:cs typeface="Times New Roman"/>
              </a:rPr>
              <a:t>triple covalent bond </a:t>
            </a:r>
            <a:r>
              <a:rPr lang="en-US" b="1" dirty="0">
                <a:latin typeface="Times New Roman"/>
                <a:cs typeface="Times New Roman"/>
              </a:rPr>
              <a:t>and is represented by </a:t>
            </a:r>
            <a:r>
              <a:rPr lang="en-US" b="1" dirty="0">
                <a:solidFill>
                  <a:srgbClr val="C00000"/>
                </a:solidFill>
                <a:latin typeface="Times New Roman"/>
                <a:cs typeface="Times New Roman"/>
              </a:rPr>
              <a:t>three dashes </a:t>
            </a:r>
            <a:r>
              <a:rPr lang="en-US" b="1" dirty="0" smtClean="0">
                <a:latin typeface="Times New Roman"/>
                <a:cs typeface="Times New Roman"/>
              </a:rPr>
              <a:t>(</a:t>
            </a:r>
            <a:r>
              <a:rPr lang="ar-SA" b="1" dirty="0" smtClean="0">
                <a:latin typeface="Times New Roman"/>
                <a:cs typeface="Times New Roman"/>
              </a:rPr>
              <a:t>  </a:t>
            </a:r>
            <a:r>
              <a:rPr lang="en-US" b="1" dirty="0" smtClean="0">
                <a:latin typeface="Times New Roman"/>
                <a:cs typeface="Times New Roman"/>
              </a:rPr>
              <a:t>    </a:t>
            </a:r>
            <a:r>
              <a:rPr lang="en-US" b="1" dirty="0">
                <a:latin typeface="Times New Roman"/>
                <a:cs typeface="Times New Roman"/>
              </a:rPr>
              <a:t>).</a:t>
            </a:r>
          </a:p>
        </p:txBody>
      </p:sp>
      <p:graphicFrame>
        <p:nvGraphicFramePr>
          <p:cNvPr id="1026" name="Object 6"/>
          <p:cNvGraphicFramePr>
            <a:graphicFrameLocks noChangeAspect="1"/>
          </p:cNvGraphicFramePr>
          <p:nvPr>
            <p:extLst>
              <p:ext uri="{D42A27DB-BD31-4B8C-83A1-F6EECF244321}">
                <p14:modId xmlns:p14="http://schemas.microsoft.com/office/powerpoint/2010/main" val="3633281472"/>
              </p:ext>
            </p:extLst>
          </p:nvPr>
        </p:nvGraphicFramePr>
        <p:xfrm>
          <a:off x="2916237" y="3657600"/>
          <a:ext cx="360363" cy="119063"/>
        </p:xfrm>
        <a:graphic>
          <a:graphicData uri="http://schemas.openxmlformats.org/presentationml/2006/ole">
            <mc:AlternateContent xmlns:mc="http://schemas.openxmlformats.org/markup-compatibility/2006">
              <mc:Choice xmlns:v="urn:schemas-microsoft-com:vml" Requires="v">
                <p:oleObj spid="_x0000_s1098" name="CS ChemDraw Drawing" r:id="rId3" imgW="360000" imgH="119520" progId="ChemDraw.Document.6.0">
                  <p:embed/>
                </p:oleObj>
              </mc:Choice>
              <mc:Fallback>
                <p:oleObj name="CS ChemDraw Drawing" r:id="rId3" imgW="360000" imgH="119520" progId="ChemDraw.Document.6.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7" y="3657600"/>
                        <a:ext cx="360363"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1"/>
          <p:cNvPicPr>
            <a:picLocks noChangeAspect="1" noChangeArrowheads="1"/>
          </p:cNvPicPr>
          <p:nvPr/>
        </p:nvPicPr>
        <p:blipFill>
          <a:blip r:embed="rId5" cstate="print"/>
          <a:srcRect/>
          <a:stretch>
            <a:fillRect/>
          </a:stretch>
        </p:blipFill>
        <p:spPr bwMode="auto">
          <a:xfrm>
            <a:off x="152400" y="4038600"/>
            <a:ext cx="3733800" cy="1390650"/>
          </a:xfrm>
          <a:prstGeom prst="rect">
            <a:avLst/>
          </a:prstGeom>
          <a:noFill/>
          <a:ln w="9525">
            <a:noFill/>
            <a:miter lim="800000"/>
            <a:headEnd/>
            <a:tailEnd/>
          </a:ln>
        </p:spPr>
      </p:pic>
      <p:pic>
        <p:nvPicPr>
          <p:cNvPr id="1031" name="Picture 3"/>
          <p:cNvPicPr>
            <a:picLocks noChangeAspect="1" noChangeArrowheads="1"/>
          </p:cNvPicPr>
          <p:nvPr/>
        </p:nvPicPr>
        <p:blipFill>
          <a:blip r:embed="rId6" cstate="print"/>
          <a:srcRect/>
          <a:stretch>
            <a:fillRect/>
          </a:stretch>
        </p:blipFill>
        <p:spPr bwMode="auto">
          <a:xfrm>
            <a:off x="4191000" y="4038600"/>
            <a:ext cx="4267200" cy="1462088"/>
          </a:xfrm>
          <a:prstGeom prst="rect">
            <a:avLst/>
          </a:prstGeom>
          <a:noFill/>
          <a:ln w="9525">
            <a:noFill/>
            <a:miter lim="800000"/>
            <a:headEnd/>
            <a:tailEnd/>
          </a:ln>
        </p:spPr>
      </p:pic>
      <p:sp>
        <p:nvSpPr>
          <p:cNvPr id="1032" name="Rectangle 9"/>
          <p:cNvSpPr>
            <a:spLocks noChangeArrowheads="1"/>
          </p:cNvSpPr>
          <p:nvPr/>
        </p:nvSpPr>
        <p:spPr bwMode="auto">
          <a:xfrm>
            <a:off x="-76200" y="1066800"/>
            <a:ext cx="9220200" cy="707886"/>
          </a:xfrm>
          <a:prstGeom prst="rect">
            <a:avLst/>
          </a:prstGeom>
          <a:noFill/>
          <a:ln w="9525">
            <a:noFill/>
            <a:miter lim="800000"/>
            <a:headEnd/>
            <a:tailEnd/>
          </a:ln>
        </p:spPr>
        <p:txBody>
          <a:bodyPr wrap="square">
            <a:spAutoFit/>
          </a:bodyPr>
          <a:lstStyle/>
          <a:p>
            <a:pPr algn="ctr"/>
            <a:r>
              <a:rPr lang="en-US" sz="2400" b="1" dirty="0">
                <a:solidFill>
                  <a:schemeClr val="accent2"/>
                </a:solidFill>
                <a:latin typeface="Times New Roman"/>
                <a:cs typeface="Times New Roman"/>
              </a:rPr>
              <a:t>Covalent bonds can be visualized with the aid of Lewis dot structures </a:t>
            </a:r>
          </a:p>
          <a:p>
            <a:pPr algn="ctr"/>
            <a:endParaRPr lang="en-US" sz="2400" b="1" baseline="-25000" dirty="0">
              <a:solidFill>
                <a:schemeClr val="accent2"/>
              </a:solidFill>
              <a:latin typeface="Times New Roman"/>
              <a:cs typeface="Times New Roman"/>
            </a:endParaRPr>
          </a:p>
        </p:txBody>
      </p:sp>
      <p:graphicFrame>
        <p:nvGraphicFramePr>
          <p:cNvPr id="1027" name="Object 8"/>
          <p:cNvGraphicFramePr>
            <a:graphicFrameLocks noChangeAspect="1"/>
          </p:cNvGraphicFramePr>
          <p:nvPr>
            <p:extLst>
              <p:ext uri="{D42A27DB-BD31-4B8C-83A1-F6EECF244321}">
                <p14:modId xmlns:p14="http://schemas.microsoft.com/office/powerpoint/2010/main" val="3397668784"/>
              </p:ext>
            </p:extLst>
          </p:nvPr>
        </p:nvGraphicFramePr>
        <p:xfrm>
          <a:off x="2286000" y="5486400"/>
          <a:ext cx="3362325" cy="1069975"/>
        </p:xfrm>
        <a:graphic>
          <a:graphicData uri="http://schemas.openxmlformats.org/presentationml/2006/ole">
            <mc:AlternateContent xmlns:mc="http://schemas.openxmlformats.org/markup-compatibility/2006">
              <mc:Choice xmlns:v="urn:schemas-microsoft-com:vml" Requires="v">
                <p:oleObj spid="_x0000_s1099" name="CS ChemDraw Drawing" r:id="rId7" imgW="3362400" imgH="1069200" progId="ChemDraw.Document.6.0">
                  <p:embed/>
                </p:oleObj>
              </mc:Choice>
              <mc:Fallback>
                <p:oleObj name="CS ChemDraw Drawing" r:id="rId7" imgW="3362400" imgH="1069200" progId="ChemDraw.Document.6.0">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5486400"/>
                        <a:ext cx="33623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descr="ksulogo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3" name="Picture 12" descr="images.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4" name="Rectangle 13"/>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5" name="Slide Number Placeholder 4"/>
          <p:cNvSpPr>
            <a:spLocks noGrp="1"/>
          </p:cNvSpPr>
          <p:nvPr>
            <p:ph type="sldNum" sz="quarter" idx="12"/>
          </p:nvPr>
        </p:nvSpPr>
        <p:spPr/>
        <p:txBody>
          <a:bodyPr/>
          <a:lstStyle/>
          <a:p>
            <a:pPr>
              <a:defRPr/>
            </a:pPr>
            <a:fld id="{1A0B1C3B-7EC5-46B0-BF5A-C704D3092363}"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685800"/>
            <a:ext cx="8686800" cy="685800"/>
          </a:xfrm>
          <a:effectLst>
            <a:outerShdw dist="35921" dir="2700000" algn="ctr" rotWithShape="0">
              <a:srgbClr val="000000"/>
            </a:outerShdw>
          </a:effectLst>
        </p:spPr>
        <p:txBody>
          <a:bodyPr>
            <a:noAutofit/>
          </a:bodyPr>
          <a:lstStyle/>
          <a:p>
            <a:pPr algn="ctr" eaLnBrk="1" fontAlgn="auto" hangingPunct="1">
              <a:spcAft>
                <a:spcPts val="0"/>
              </a:spcAft>
              <a:defRPr/>
            </a:pPr>
            <a:r>
              <a:rPr lang="en-US" altLang="en-US" sz="2800" dirty="0" smtClean="0">
                <a:solidFill>
                  <a:srgbClr val="00B0F0"/>
                </a:solidFill>
                <a:effectLst>
                  <a:outerShdw blurRad="38100" dist="38100" dir="2700000" algn="tl">
                    <a:srgbClr val="000000"/>
                  </a:outerShdw>
                </a:effectLst>
                <a:latin typeface="Times New Roman"/>
                <a:cs typeface="Times New Roman"/>
              </a:rPr>
              <a:t>Types of valence electrons</a:t>
            </a:r>
            <a:endParaRPr lang="en-US" altLang="en-US" sz="2800" dirty="0">
              <a:solidFill>
                <a:srgbClr val="00B0F0"/>
              </a:solidFill>
              <a:effectLst>
                <a:outerShdw blurRad="38100" dist="38100" dir="2700000" algn="tl">
                  <a:srgbClr val="000000"/>
                </a:outerShdw>
              </a:effectLst>
              <a:latin typeface="Times New Roman"/>
              <a:cs typeface="Times New Roman"/>
            </a:endParaRPr>
          </a:p>
        </p:txBody>
      </p:sp>
      <p:sp>
        <p:nvSpPr>
          <p:cNvPr id="13315" name="Rectangle 3"/>
          <p:cNvSpPr>
            <a:spLocks noGrp="1" noChangeArrowheads="1"/>
          </p:cNvSpPr>
          <p:nvPr>
            <p:ph idx="4294967295"/>
          </p:nvPr>
        </p:nvSpPr>
        <p:spPr>
          <a:xfrm>
            <a:off x="152400" y="1600200"/>
            <a:ext cx="8458200" cy="4114800"/>
          </a:xfrm>
        </p:spPr>
        <p:txBody>
          <a:bodyPr>
            <a:normAutofit/>
          </a:bodyPr>
          <a:lstStyle/>
          <a:p>
            <a:pPr marL="274320" indent="-274320" eaLnBrk="1" fontAlgn="auto" hangingPunct="1">
              <a:spcAft>
                <a:spcPts val="0"/>
              </a:spcAft>
              <a:buClrTx/>
              <a:buFont typeface="Wingdings" pitchFamily="2" charset="2"/>
              <a:buChar char="Ø"/>
              <a:defRPr/>
            </a:pPr>
            <a:r>
              <a:rPr lang="en-US" altLang="en-US" dirty="0">
                <a:solidFill>
                  <a:schemeClr val="tx1"/>
                </a:solidFill>
                <a:effectLst>
                  <a:outerShdw blurRad="38100" dist="38100" dir="2700000" algn="tl">
                    <a:srgbClr val="FFFFFF"/>
                  </a:outerShdw>
                </a:effectLst>
                <a:latin typeface="Times New Roman"/>
                <a:cs typeface="Times New Roman"/>
              </a:rPr>
              <a:t>Valence </a:t>
            </a:r>
            <a:r>
              <a:rPr lang="en-US" altLang="en-US" dirty="0" smtClean="0">
                <a:solidFill>
                  <a:schemeClr val="tx1"/>
                </a:solidFill>
                <a:effectLst>
                  <a:outerShdw blurRad="38100" dist="38100" dir="2700000" algn="tl">
                    <a:srgbClr val="FFFFFF"/>
                  </a:outerShdw>
                </a:effectLst>
                <a:latin typeface="Times New Roman"/>
                <a:cs typeface="Times New Roman"/>
              </a:rPr>
              <a:t>electrons of an atom which </a:t>
            </a:r>
            <a:r>
              <a:rPr lang="en-US" altLang="en-US" dirty="0">
                <a:solidFill>
                  <a:schemeClr val="tx1"/>
                </a:solidFill>
                <a:effectLst>
                  <a:outerShdw blurRad="38100" dist="38100" dir="2700000" algn="tl">
                    <a:srgbClr val="FFFFFF"/>
                  </a:outerShdw>
                </a:effectLst>
                <a:latin typeface="Times New Roman"/>
                <a:cs typeface="Times New Roman"/>
              </a:rPr>
              <a:t>are </a:t>
            </a:r>
            <a:r>
              <a:rPr lang="en-US" altLang="en-US" dirty="0" smtClean="0">
                <a:solidFill>
                  <a:schemeClr val="tx1"/>
                </a:solidFill>
                <a:effectLst>
                  <a:outerShdw blurRad="38100" dist="38100" dir="2700000" algn="tl">
                    <a:srgbClr val="FFFFFF"/>
                  </a:outerShdw>
                </a:effectLst>
                <a:latin typeface="Times New Roman"/>
                <a:cs typeface="Times New Roman"/>
              </a:rPr>
              <a:t>shared with others are called</a:t>
            </a:r>
            <a:r>
              <a:rPr lang="en-US" altLang="en-US" dirty="0" smtClean="0">
                <a:solidFill>
                  <a:schemeClr val="tx1"/>
                </a:solidFill>
                <a:effectLst>
                  <a:outerShdw blurRad="38100" dist="38100" dir="2700000" algn="tl">
                    <a:srgbClr val="000000"/>
                  </a:outerShdw>
                </a:effectLst>
                <a:latin typeface="Times New Roman"/>
                <a:cs typeface="Times New Roman"/>
              </a:rPr>
              <a:t> </a:t>
            </a:r>
            <a:r>
              <a:rPr lang="en-US" altLang="en-US" dirty="0">
                <a:solidFill>
                  <a:schemeClr val="hlink"/>
                </a:solidFill>
                <a:effectLst>
                  <a:outerShdw blurRad="38100" dist="38100" dir="2700000" algn="tl">
                    <a:srgbClr val="000000"/>
                  </a:outerShdw>
                </a:effectLst>
                <a:latin typeface="Times New Roman"/>
                <a:cs typeface="Times New Roman"/>
              </a:rPr>
              <a:t>BOND PAIRS</a:t>
            </a:r>
            <a:r>
              <a:rPr lang="en-US" altLang="en-US" dirty="0">
                <a:effectLst>
                  <a:outerShdw blurRad="38100" dist="38100" dir="2700000" algn="tl">
                    <a:srgbClr val="FFFFFF"/>
                  </a:outerShdw>
                </a:effectLst>
                <a:latin typeface="Times New Roman"/>
                <a:cs typeface="Times New Roman"/>
              </a:rPr>
              <a:t> </a:t>
            </a:r>
            <a:r>
              <a:rPr lang="en-US" altLang="en-US" dirty="0" smtClean="0">
                <a:solidFill>
                  <a:srgbClr val="000000"/>
                </a:solidFill>
                <a:effectLst>
                  <a:outerShdw blurRad="38100" dist="38100" dir="2700000" algn="tl">
                    <a:srgbClr val="FFFFFF"/>
                  </a:outerShdw>
                </a:effectLst>
                <a:latin typeface="Times New Roman"/>
                <a:cs typeface="Times New Roman"/>
              </a:rPr>
              <a:t>and those are unshared are called</a:t>
            </a:r>
            <a:r>
              <a:rPr lang="en-US" altLang="en-US" dirty="0" smtClean="0">
                <a:solidFill>
                  <a:srgbClr val="000000"/>
                </a:solidFill>
                <a:effectLst>
                  <a:outerShdw blurRad="38100" dist="38100" dir="2700000" algn="tl">
                    <a:srgbClr val="000000"/>
                  </a:outerShdw>
                </a:effectLst>
                <a:latin typeface="Times New Roman"/>
                <a:cs typeface="Times New Roman"/>
              </a:rPr>
              <a:t> </a:t>
            </a:r>
            <a:r>
              <a:rPr lang="en-US" altLang="en-US" dirty="0">
                <a:solidFill>
                  <a:schemeClr val="hlink"/>
                </a:solidFill>
                <a:effectLst>
                  <a:outerShdw blurRad="38100" dist="38100" dir="2700000" algn="tl">
                    <a:srgbClr val="000000"/>
                  </a:outerShdw>
                </a:effectLst>
                <a:latin typeface="Times New Roman"/>
                <a:cs typeface="Times New Roman"/>
              </a:rPr>
              <a:t>LONE PAIRS.</a:t>
            </a:r>
          </a:p>
        </p:txBody>
      </p:sp>
      <p:sp>
        <p:nvSpPr>
          <p:cNvPr id="13322" name="Rectangle 10"/>
          <p:cNvSpPr>
            <a:spLocks noChangeArrowheads="1"/>
          </p:cNvSpPr>
          <p:nvPr/>
        </p:nvSpPr>
        <p:spPr bwMode="auto">
          <a:xfrm>
            <a:off x="2174875" y="3598863"/>
            <a:ext cx="128588" cy="5540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3600">
                <a:solidFill>
                  <a:srgbClr val="000000"/>
                </a:solidFill>
                <a:latin typeface="Geneva" charset="0"/>
                <a:cs typeface="+mn-cs"/>
              </a:rPr>
              <a:t> </a:t>
            </a:r>
            <a:endParaRPr lang="en-US" altLang="en-US">
              <a:effectLst>
                <a:outerShdw blurRad="38100" dist="38100" dir="2700000" algn="tl">
                  <a:srgbClr val="000000"/>
                </a:outerShdw>
              </a:effectLst>
              <a:latin typeface="+mn-lt"/>
              <a:cs typeface="+mn-cs"/>
            </a:endParaRPr>
          </a:p>
        </p:txBody>
      </p:sp>
      <p:sp>
        <p:nvSpPr>
          <p:cNvPr id="13323" name="Rectangle 11"/>
          <p:cNvSpPr>
            <a:spLocks noChangeArrowheads="1"/>
          </p:cNvSpPr>
          <p:nvPr/>
        </p:nvSpPr>
        <p:spPr bwMode="auto">
          <a:xfrm>
            <a:off x="2293938" y="3598863"/>
            <a:ext cx="128587" cy="5540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3600" dirty="0">
                <a:solidFill>
                  <a:srgbClr val="000000"/>
                </a:solidFill>
                <a:latin typeface="Geneva" charset="0"/>
                <a:cs typeface="+mn-cs"/>
              </a:rPr>
              <a:t> </a:t>
            </a:r>
            <a:endParaRPr lang="en-US" altLang="en-US" dirty="0">
              <a:effectLst>
                <a:outerShdw blurRad="38100" dist="38100" dir="2700000" algn="tl">
                  <a:srgbClr val="000000"/>
                </a:outerShdw>
              </a:effectLst>
              <a:latin typeface="+mn-lt"/>
              <a:cs typeface="+mn-cs"/>
            </a:endParaRPr>
          </a:p>
        </p:txBody>
      </p:sp>
      <p:grpSp>
        <p:nvGrpSpPr>
          <p:cNvPr id="20487" name="Group 31"/>
          <p:cNvGrpSpPr>
            <a:grpSpLocks/>
          </p:cNvGrpSpPr>
          <p:nvPr/>
        </p:nvGrpSpPr>
        <p:grpSpPr bwMode="auto">
          <a:xfrm>
            <a:off x="2820988" y="3448050"/>
            <a:ext cx="403225" cy="865188"/>
            <a:chOff x="1925" y="2172"/>
            <a:chExt cx="276" cy="545"/>
          </a:xfrm>
        </p:grpSpPr>
        <p:sp>
          <p:nvSpPr>
            <p:cNvPr id="13326" name="Rectangle 14"/>
            <p:cNvSpPr>
              <a:spLocks noChangeArrowheads="1"/>
            </p:cNvSpPr>
            <p:nvPr/>
          </p:nvSpPr>
          <p:spPr bwMode="auto">
            <a:xfrm>
              <a:off x="2164" y="2315"/>
              <a:ext cx="37"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2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grpSp>
          <p:nvGrpSpPr>
            <p:cNvPr id="20503" name="Group 30"/>
            <p:cNvGrpSpPr>
              <a:grpSpLocks/>
            </p:cNvGrpSpPr>
            <p:nvPr/>
          </p:nvGrpSpPr>
          <p:grpSpPr bwMode="auto">
            <a:xfrm>
              <a:off x="1925" y="2172"/>
              <a:ext cx="276" cy="545"/>
              <a:chOff x="1925" y="2172"/>
              <a:chExt cx="276" cy="545"/>
            </a:xfrm>
          </p:grpSpPr>
          <p:sp>
            <p:nvSpPr>
              <p:cNvPr id="13325" name="Rectangle 13"/>
              <p:cNvSpPr>
                <a:spLocks noChangeArrowheads="1"/>
              </p:cNvSpPr>
              <p:nvPr/>
            </p:nvSpPr>
            <p:spPr bwMode="auto">
              <a:xfrm>
                <a:off x="1925" y="2172"/>
                <a:ext cx="74"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200" dirty="0">
                    <a:solidFill>
                      <a:srgbClr val="FF0000"/>
                    </a:solidFill>
                    <a:latin typeface="Geneva" charset="0"/>
                    <a:cs typeface="+mn-cs"/>
                  </a:rPr>
                  <a:t>••</a:t>
                </a:r>
                <a:endParaRPr lang="en-US" altLang="en-US" dirty="0">
                  <a:effectLst>
                    <a:outerShdw blurRad="38100" dist="38100" dir="2700000" algn="tl">
                      <a:srgbClr val="000000"/>
                    </a:outerShdw>
                  </a:effectLst>
                  <a:latin typeface="+mn-lt"/>
                  <a:cs typeface="+mn-cs"/>
                </a:endParaRPr>
              </a:p>
            </p:txBody>
          </p:sp>
          <p:sp>
            <p:nvSpPr>
              <p:cNvPr id="13327" name="Rectangle 15"/>
              <p:cNvSpPr>
                <a:spLocks noChangeArrowheads="1"/>
              </p:cNvSpPr>
              <p:nvPr/>
            </p:nvSpPr>
            <p:spPr bwMode="auto">
              <a:xfrm>
                <a:off x="2164" y="2442"/>
                <a:ext cx="37"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2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3328" name="Rectangle 16"/>
              <p:cNvSpPr>
                <a:spLocks noChangeArrowheads="1"/>
              </p:cNvSpPr>
              <p:nvPr/>
            </p:nvSpPr>
            <p:spPr bwMode="auto">
              <a:xfrm>
                <a:off x="1933" y="2601"/>
                <a:ext cx="74"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2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grpSp>
      </p:grpSp>
      <p:grpSp>
        <p:nvGrpSpPr>
          <p:cNvPr id="20488" name="Group 29"/>
          <p:cNvGrpSpPr>
            <a:grpSpLocks/>
          </p:cNvGrpSpPr>
          <p:nvPr/>
        </p:nvGrpSpPr>
        <p:grpSpPr bwMode="auto">
          <a:xfrm>
            <a:off x="1873250" y="3598863"/>
            <a:ext cx="1277938" cy="554037"/>
            <a:chOff x="1278" y="2267"/>
            <a:chExt cx="873" cy="349"/>
          </a:xfrm>
        </p:grpSpPr>
        <p:sp>
          <p:nvSpPr>
            <p:cNvPr id="13321" name="Rectangle 9"/>
            <p:cNvSpPr>
              <a:spLocks noChangeArrowheads="1"/>
            </p:cNvSpPr>
            <p:nvPr/>
          </p:nvSpPr>
          <p:spPr bwMode="auto">
            <a:xfrm>
              <a:off x="1278" y="2267"/>
              <a:ext cx="228" cy="349"/>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3600">
                  <a:solidFill>
                    <a:srgbClr val="000000"/>
                  </a:solidFill>
                  <a:latin typeface="Geneva" charset="0"/>
                  <a:cs typeface="+mn-cs"/>
                </a:rPr>
                <a:t>H</a:t>
              </a:r>
              <a:endParaRPr lang="en-US" altLang="en-US">
                <a:effectLst>
                  <a:outerShdw blurRad="38100" dist="38100" dir="2700000" algn="tl">
                    <a:srgbClr val="000000"/>
                  </a:outerShdw>
                </a:effectLst>
                <a:latin typeface="+mn-lt"/>
                <a:cs typeface="+mn-cs"/>
              </a:endParaRPr>
            </a:p>
          </p:txBody>
        </p:sp>
        <p:sp>
          <p:nvSpPr>
            <p:cNvPr id="13324" name="Rectangle 12"/>
            <p:cNvSpPr>
              <a:spLocks noChangeArrowheads="1"/>
            </p:cNvSpPr>
            <p:nvPr/>
          </p:nvSpPr>
          <p:spPr bwMode="auto">
            <a:xfrm>
              <a:off x="1853" y="2267"/>
              <a:ext cx="298" cy="349"/>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3600" dirty="0" err="1">
                  <a:solidFill>
                    <a:srgbClr val="000000"/>
                  </a:solidFill>
                  <a:latin typeface="Geneva" charset="0"/>
                  <a:cs typeface="+mn-cs"/>
                </a:rPr>
                <a:t>Cl</a:t>
              </a:r>
              <a:endParaRPr lang="en-US" altLang="en-US" dirty="0">
                <a:effectLst>
                  <a:outerShdw blurRad="38100" dist="38100" dir="2700000" algn="tl">
                    <a:srgbClr val="000000"/>
                  </a:outerShdw>
                </a:effectLst>
                <a:latin typeface="+mn-lt"/>
                <a:cs typeface="+mn-cs"/>
              </a:endParaRPr>
            </a:p>
          </p:txBody>
        </p:sp>
        <p:sp>
          <p:nvSpPr>
            <p:cNvPr id="20501" name="Line 17"/>
            <p:cNvSpPr>
              <a:spLocks noChangeShapeType="1"/>
            </p:cNvSpPr>
            <p:nvPr/>
          </p:nvSpPr>
          <p:spPr bwMode="auto">
            <a:xfrm>
              <a:off x="1530" y="2422"/>
              <a:ext cx="271" cy="1"/>
            </a:xfrm>
            <a:prstGeom prst="line">
              <a:avLst/>
            </a:prstGeom>
            <a:noFill/>
            <a:ln w="50800">
              <a:solidFill>
                <a:srgbClr val="000000"/>
              </a:solidFill>
              <a:round/>
              <a:headEnd/>
              <a:tailEnd/>
            </a:ln>
          </p:spPr>
          <p:txBody>
            <a:bodyPr/>
            <a:lstStyle/>
            <a:p>
              <a:endParaRPr lang="en-US"/>
            </a:p>
          </p:txBody>
        </p:sp>
      </p:grpSp>
      <p:grpSp>
        <p:nvGrpSpPr>
          <p:cNvPr id="20489" name="Group 27"/>
          <p:cNvGrpSpPr>
            <a:grpSpLocks/>
          </p:cNvGrpSpPr>
          <p:nvPr/>
        </p:nvGrpSpPr>
        <p:grpSpPr bwMode="auto">
          <a:xfrm>
            <a:off x="3295650" y="3984625"/>
            <a:ext cx="2636838" cy="663575"/>
            <a:chOff x="2249" y="2510"/>
            <a:chExt cx="1799" cy="418"/>
          </a:xfrm>
        </p:grpSpPr>
        <p:sp>
          <p:nvSpPr>
            <p:cNvPr id="20496" name="Arc 18"/>
            <p:cNvSpPr>
              <a:spLocks/>
            </p:cNvSpPr>
            <p:nvPr/>
          </p:nvSpPr>
          <p:spPr bwMode="auto">
            <a:xfrm>
              <a:off x="2249" y="2510"/>
              <a:ext cx="141" cy="112"/>
            </a:xfrm>
            <a:custGeom>
              <a:avLst/>
              <a:gdLst>
                <a:gd name="T0" fmla="*/ 0 w 21200"/>
                <a:gd name="T1" fmla="*/ 0 h 16948"/>
                <a:gd name="T2" fmla="*/ 0 w 21200"/>
                <a:gd name="T3" fmla="*/ 0 h 16948"/>
                <a:gd name="T4" fmla="*/ 0 w 21200"/>
                <a:gd name="T5" fmla="*/ 0 h 16948"/>
                <a:gd name="T6" fmla="*/ 0 60000 65536"/>
                <a:gd name="T7" fmla="*/ 0 60000 65536"/>
                <a:gd name="T8" fmla="*/ 0 60000 65536"/>
                <a:gd name="T9" fmla="*/ 0 w 21200"/>
                <a:gd name="T10" fmla="*/ 0 h 16948"/>
                <a:gd name="T11" fmla="*/ 21200 w 21200"/>
                <a:gd name="T12" fmla="*/ 16948 h 16948"/>
              </a:gdLst>
              <a:ahLst/>
              <a:cxnLst>
                <a:cxn ang="T6">
                  <a:pos x="T0" y="T1"/>
                </a:cxn>
                <a:cxn ang="T7">
                  <a:pos x="T2" y="T3"/>
                </a:cxn>
                <a:cxn ang="T8">
                  <a:pos x="T4" y="T5"/>
                </a:cxn>
              </a:cxnLst>
              <a:rect l="T9" t="T10" r="T11" b="T12"/>
              <a:pathLst>
                <a:path w="21200" h="16948" fill="none" extrusionOk="0">
                  <a:moveTo>
                    <a:pt x="21201" y="4132"/>
                  </a:moveTo>
                  <a:cubicBezTo>
                    <a:pt x="20213" y="9200"/>
                    <a:pt x="17442" y="13747"/>
                    <a:pt x="13390" y="16948"/>
                  </a:cubicBezTo>
                </a:path>
                <a:path w="21200" h="16948" stroke="0" extrusionOk="0">
                  <a:moveTo>
                    <a:pt x="21201" y="4132"/>
                  </a:moveTo>
                  <a:cubicBezTo>
                    <a:pt x="20213" y="9200"/>
                    <a:pt x="17442" y="13747"/>
                    <a:pt x="13390" y="16948"/>
                  </a:cubicBezTo>
                  <a:lnTo>
                    <a:pt x="0" y="0"/>
                  </a:lnTo>
                  <a:close/>
                </a:path>
              </a:pathLst>
            </a:custGeom>
            <a:solidFill>
              <a:srgbClr val="000000"/>
            </a:solidFill>
            <a:ln w="9525">
              <a:noFill/>
              <a:round/>
              <a:headEnd/>
              <a:tailEnd/>
            </a:ln>
          </p:spPr>
          <p:txBody>
            <a:bodyPr/>
            <a:lstStyle/>
            <a:p>
              <a:endParaRPr lang="en-US"/>
            </a:p>
          </p:txBody>
        </p:sp>
        <p:sp>
          <p:nvSpPr>
            <p:cNvPr id="20497" name="Line 19"/>
            <p:cNvSpPr>
              <a:spLocks noChangeShapeType="1"/>
            </p:cNvSpPr>
            <p:nvPr/>
          </p:nvSpPr>
          <p:spPr bwMode="auto">
            <a:xfrm>
              <a:off x="2352" y="2565"/>
              <a:ext cx="383" cy="231"/>
            </a:xfrm>
            <a:prstGeom prst="line">
              <a:avLst/>
            </a:prstGeom>
            <a:noFill/>
            <a:ln w="38100">
              <a:solidFill>
                <a:srgbClr val="000000"/>
              </a:solidFill>
              <a:round/>
              <a:headEnd/>
              <a:tailEnd/>
            </a:ln>
          </p:spPr>
          <p:txBody>
            <a:bodyPr/>
            <a:lstStyle/>
            <a:p>
              <a:endParaRPr lang="en-US"/>
            </a:p>
          </p:txBody>
        </p:sp>
        <p:sp>
          <p:nvSpPr>
            <p:cNvPr id="13334" name="Rectangle 22"/>
            <p:cNvSpPr>
              <a:spLocks noChangeArrowheads="1"/>
            </p:cNvSpPr>
            <p:nvPr/>
          </p:nvSpPr>
          <p:spPr bwMode="auto">
            <a:xfrm>
              <a:off x="2786" y="2695"/>
              <a:ext cx="1262" cy="2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2400">
                  <a:solidFill>
                    <a:srgbClr val="000000"/>
                  </a:solidFill>
                  <a:latin typeface="Geneva" charset="0"/>
                  <a:cs typeface="+mn-cs"/>
                </a:rPr>
                <a:t>lone pair (LP)</a:t>
              </a:r>
              <a:endParaRPr lang="en-US" altLang="en-US">
                <a:effectLst>
                  <a:outerShdw blurRad="38100" dist="38100" dir="2700000" algn="tl">
                    <a:srgbClr val="000000"/>
                  </a:outerShdw>
                </a:effectLst>
                <a:latin typeface="+mn-lt"/>
                <a:cs typeface="+mn-cs"/>
              </a:endParaRPr>
            </a:p>
          </p:txBody>
        </p:sp>
      </p:grpSp>
      <p:grpSp>
        <p:nvGrpSpPr>
          <p:cNvPr id="20490" name="Group 26"/>
          <p:cNvGrpSpPr>
            <a:grpSpLocks/>
          </p:cNvGrpSpPr>
          <p:nvPr/>
        </p:nvGrpSpPr>
        <p:grpSpPr bwMode="auto">
          <a:xfrm>
            <a:off x="1849438" y="3921125"/>
            <a:ext cx="1301750" cy="1308100"/>
            <a:chOff x="1262" y="2470"/>
            <a:chExt cx="889" cy="824"/>
          </a:xfrm>
        </p:grpSpPr>
        <p:sp>
          <p:nvSpPr>
            <p:cNvPr id="20492" name="Arc 20"/>
            <p:cNvSpPr>
              <a:spLocks/>
            </p:cNvSpPr>
            <p:nvPr/>
          </p:nvSpPr>
          <p:spPr bwMode="auto">
            <a:xfrm>
              <a:off x="1657" y="2470"/>
              <a:ext cx="96" cy="143"/>
            </a:xfrm>
            <a:custGeom>
              <a:avLst/>
              <a:gdLst>
                <a:gd name="T0" fmla="*/ 0 w 14521"/>
                <a:gd name="T1" fmla="*/ 0 h 21600"/>
                <a:gd name="T2" fmla="*/ 0 w 14521"/>
                <a:gd name="T3" fmla="*/ 0 h 21600"/>
                <a:gd name="T4" fmla="*/ 0 w 14521"/>
                <a:gd name="T5" fmla="*/ 0 h 21600"/>
                <a:gd name="T6" fmla="*/ 0 60000 65536"/>
                <a:gd name="T7" fmla="*/ 0 60000 65536"/>
                <a:gd name="T8" fmla="*/ 0 60000 65536"/>
                <a:gd name="T9" fmla="*/ 0 w 14521"/>
                <a:gd name="T10" fmla="*/ 0 h 21600"/>
                <a:gd name="T11" fmla="*/ 14521 w 14521"/>
                <a:gd name="T12" fmla="*/ 21600 h 21600"/>
              </a:gdLst>
              <a:ahLst/>
              <a:cxnLst>
                <a:cxn ang="T6">
                  <a:pos x="T0" y="T1"/>
                </a:cxn>
                <a:cxn ang="T7">
                  <a:pos x="T2" y="T3"/>
                </a:cxn>
                <a:cxn ang="T8">
                  <a:pos x="T4" y="T5"/>
                </a:cxn>
              </a:cxnLst>
              <a:rect l="T9" t="T10" r="T11" b="T12"/>
              <a:pathLst>
                <a:path w="14521" h="21600" fill="none" extrusionOk="0">
                  <a:moveTo>
                    <a:pt x="14521" y="20390"/>
                  </a:moveTo>
                  <a:cubicBezTo>
                    <a:pt x="12230" y="21191"/>
                    <a:pt x="9821" y="21599"/>
                    <a:pt x="7395" y="21600"/>
                  </a:cubicBezTo>
                  <a:cubicBezTo>
                    <a:pt x="4872" y="21600"/>
                    <a:pt x="2369" y="21158"/>
                    <a:pt x="-1" y="20294"/>
                  </a:cubicBezTo>
                </a:path>
                <a:path w="14521" h="21600" stroke="0" extrusionOk="0">
                  <a:moveTo>
                    <a:pt x="14521" y="20390"/>
                  </a:moveTo>
                  <a:cubicBezTo>
                    <a:pt x="12230" y="21191"/>
                    <a:pt x="9821" y="21599"/>
                    <a:pt x="7395" y="21600"/>
                  </a:cubicBezTo>
                  <a:cubicBezTo>
                    <a:pt x="4872" y="21600"/>
                    <a:pt x="2369" y="21158"/>
                    <a:pt x="-1" y="20294"/>
                  </a:cubicBezTo>
                  <a:lnTo>
                    <a:pt x="7395" y="0"/>
                  </a:lnTo>
                  <a:close/>
                </a:path>
              </a:pathLst>
            </a:custGeom>
            <a:solidFill>
              <a:srgbClr val="000000"/>
            </a:solidFill>
            <a:ln w="9525">
              <a:noFill/>
              <a:round/>
              <a:headEnd/>
              <a:tailEnd/>
            </a:ln>
          </p:spPr>
          <p:txBody>
            <a:bodyPr/>
            <a:lstStyle/>
            <a:p>
              <a:endParaRPr lang="en-US"/>
            </a:p>
          </p:txBody>
        </p:sp>
        <p:sp>
          <p:nvSpPr>
            <p:cNvPr id="20493" name="Line 21"/>
            <p:cNvSpPr>
              <a:spLocks noChangeShapeType="1"/>
            </p:cNvSpPr>
            <p:nvPr/>
          </p:nvSpPr>
          <p:spPr bwMode="auto">
            <a:xfrm>
              <a:off x="1698" y="2597"/>
              <a:ext cx="1" cy="199"/>
            </a:xfrm>
            <a:prstGeom prst="line">
              <a:avLst/>
            </a:prstGeom>
            <a:noFill/>
            <a:ln w="38100">
              <a:solidFill>
                <a:srgbClr val="000000"/>
              </a:solidFill>
              <a:round/>
              <a:headEnd/>
              <a:tailEnd/>
            </a:ln>
          </p:spPr>
          <p:txBody>
            <a:bodyPr/>
            <a:lstStyle/>
            <a:p>
              <a:endParaRPr lang="en-US"/>
            </a:p>
          </p:txBody>
        </p:sp>
        <p:sp>
          <p:nvSpPr>
            <p:cNvPr id="13335" name="Rectangle 23"/>
            <p:cNvSpPr>
              <a:spLocks noChangeArrowheads="1"/>
            </p:cNvSpPr>
            <p:nvPr/>
          </p:nvSpPr>
          <p:spPr bwMode="auto">
            <a:xfrm>
              <a:off x="1262" y="2831"/>
              <a:ext cx="889" cy="2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2400">
                  <a:solidFill>
                    <a:srgbClr val="000000"/>
                  </a:solidFill>
                  <a:latin typeface="Geneva" charset="0"/>
                  <a:cs typeface="+mn-cs"/>
                </a:rPr>
                <a:t>shared or</a:t>
              </a:r>
              <a:endParaRPr lang="en-US" altLang="en-US">
                <a:effectLst>
                  <a:outerShdw blurRad="38100" dist="38100" dir="2700000" algn="tl">
                    <a:srgbClr val="000000"/>
                  </a:outerShdw>
                </a:effectLst>
                <a:latin typeface="+mn-lt"/>
                <a:cs typeface="+mn-cs"/>
              </a:endParaRPr>
            </a:p>
          </p:txBody>
        </p:sp>
        <p:sp>
          <p:nvSpPr>
            <p:cNvPr id="13336" name="Rectangle 24"/>
            <p:cNvSpPr>
              <a:spLocks noChangeArrowheads="1"/>
            </p:cNvSpPr>
            <p:nvPr/>
          </p:nvSpPr>
          <p:spPr bwMode="auto">
            <a:xfrm>
              <a:off x="1262" y="3061"/>
              <a:ext cx="878" cy="2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2400" dirty="0">
                  <a:solidFill>
                    <a:srgbClr val="000000"/>
                  </a:solidFill>
                  <a:latin typeface="Geneva" charset="0"/>
                  <a:cs typeface="+mn-cs"/>
                </a:rPr>
                <a:t>bond pair</a:t>
              </a:r>
              <a:endParaRPr lang="en-US" altLang="en-US" dirty="0">
                <a:effectLst>
                  <a:outerShdw blurRad="38100" dist="38100" dir="2700000" algn="tl">
                    <a:srgbClr val="000000"/>
                  </a:outerShdw>
                </a:effectLst>
                <a:latin typeface="+mn-lt"/>
                <a:cs typeface="+mn-cs"/>
              </a:endParaRPr>
            </a:p>
          </p:txBody>
        </p:sp>
      </p:grpSp>
      <p:pic>
        <p:nvPicPr>
          <p:cNvPr id="28" name="Picture 27"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29" name="Straight Connector 2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30" name="Picture 29"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31" name="Rectangle 30"/>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4" name="Slide Number Placeholder 3"/>
          <p:cNvSpPr>
            <a:spLocks noGrp="1"/>
          </p:cNvSpPr>
          <p:nvPr>
            <p:ph type="sldNum" sz="quarter" idx="12"/>
          </p:nvPr>
        </p:nvSpPr>
        <p:spPr/>
        <p:txBody>
          <a:bodyPr/>
          <a:lstStyle/>
          <a:p>
            <a:pPr>
              <a:defRPr/>
            </a:pPr>
            <a:fld id="{1A0B1C3B-7EC5-46B0-BF5A-C704D3092363}"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81000" y="838200"/>
            <a:ext cx="4724400" cy="762000"/>
          </a:xfrm>
          <a:effectLst>
            <a:outerShdw dist="35921" dir="2700000" algn="ctr" rotWithShape="0">
              <a:srgbClr val="000000"/>
            </a:outerShdw>
          </a:effectLst>
        </p:spPr>
        <p:txBody>
          <a:bodyPr>
            <a:noAutofit/>
          </a:bodyPr>
          <a:lstStyle/>
          <a:p>
            <a:pPr eaLnBrk="1" fontAlgn="auto" hangingPunct="1">
              <a:spcAft>
                <a:spcPts val="0"/>
              </a:spcAft>
              <a:defRPr/>
            </a:pPr>
            <a:r>
              <a:rPr lang="en-US" altLang="en-US" sz="2800" dirty="0">
                <a:solidFill>
                  <a:srgbClr val="000000"/>
                </a:solidFill>
                <a:effectLst/>
                <a:latin typeface="Times New Roman"/>
                <a:cs typeface="Times New Roman"/>
              </a:rPr>
              <a:t>Bond Formation</a:t>
            </a:r>
          </a:p>
        </p:txBody>
      </p:sp>
      <p:sp>
        <p:nvSpPr>
          <p:cNvPr id="15363" name="Rectangle 3"/>
          <p:cNvSpPr>
            <a:spLocks noGrp="1" noChangeArrowheads="1"/>
          </p:cNvSpPr>
          <p:nvPr>
            <p:ph idx="4294967295"/>
          </p:nvPr>
        </p:nvSpPr>
        <p:spPr>
          <a:xfrm>
            <a:off x="-228600" y="1905000"/>
            <a:ext cx="9525000" cy="1219200"/>
          </a:xfrm>
        </p:spPr>
        <p:txBody>
          <a:bodyPr>
            <a:normAutofit/>
          </a:bodyPr>
          <a:lstStyle/>
          <a:p>
            <a:pPr marL="274320" indent="-274320" algn="ctr" eaLnBrk="1" fontAlgn="auto" hangingPunct="1">
              <a:spcAft>
                <a:spcPts val="0"/>
              </a:spcAft>
              <a:buClr>
                <a:schemeClr val="accent3"/>
              </a:buClr>
              <a:buFontTx/>
              <a:buNone/>
              <a:defRPr/>
            </a:pPr>
            <a:r>
              <a:rPr lang="en-US" altLang="en-US" b="1" dirty="0">
                <a:solidFill>
                  <a:srgbClr val="7030A0"/>
                </a:solidFill>
                <a:effectLst>
                  <a:outerShdw blurRad="38100" dist="38100" dir="2700000" algn="tl">
                    <a:srgbClr val="FFFFFF"/>
                  </a:outerShdw>
                </a:effectLst>
                <a:latin typeface="Times New Roman"/>
                <a:cs typeface="Times New Roman"/>
              </a:rPr>
              <a:t>A bond can result from an</a:t>
            </a:r>
            <a:r>
              <a:rPr lang="en-US" altLang="en-US" b="1" dirty="0">
                <a:solidFill>
                  <a:srgbClr val="7030A0"/>
                </a:solidFill>
                <a:effectLst>
                  <a:outerShdw blurRad="38100" dist="38100" dir="2700000" algn="tl">
                    <a:srgbClr val="000000"/>
                  </a:outerShdw>
                </a:effectLst>
                <a:latin typeface="Times New Roman"/>
                <a:cs typeface="Times New Roman"/>
              </a:rPr>
              <a:t> </a:t>
            </a:r>
            <a:r>
              <a:rPr lang="en-US" altLang="en-US" b="1" dirty="0">
                <a:solidFill>
                  <a:srgbClr val="C00000"/>
                </a:solidFill>
                <a:effectLst>
                  <a:outerShdw blurRad="38100" dist="38100" dir="2700000" algn="tl">
                    <a:srgbClr val="000000"/>
                  </a:outerShdw>
                </a:effectLst>
                <a:latin typeface="Times New Roman"/>
                <a:cs typeface="Times New Roman"/>
              </a:rPr>
              <a:t>overlap</a:t>
            </a:r>
            <a:r>
              <a:rPr lang="en-US" altLang="en-US" b="1" dirty="0">
                <a:solidFill>
                  <a:srgbClr val="7030A0"/>
                </a:solidFill>
                <a:effectLst>
                  <a:outerShdw blurRad="38100" dist="38100" dir="2700000" algn="tl">
                    <a:srgbClr val="FFFFFF"/>
                  </a:outerShdw>
                </a:effectLst>
                <a:latin typeface="Times New Roman"/>
                <a:cs typeface="Times New Roman"/>
              </a:rPr>
              <a:t> of atomic </a:t>
            </a:r>
            <a:r>
              <a:rPr lang="en-US" altLang="en-US" b="1" dirty="0" err="1">
                <a:solidFill>
                  <a:srgbClr val="7030A0"/>
                </a:solidFill>
                <a:effectLst>
                  <a:outerShdw blurRad="38100" dist="38100" dir="2700000" algn="tl">
                    <a:srgbClr val="FFFFFF"/>
                  </a:outerShdw>
                </a:effectLst>
                <a:latin typeface="Times New Roman"/>
                <a:cs typeface="Times New Roman"/>
              </a:rPr>
              <a:t>orbitals</a:t>
            </a:r>
            <a:r>
              <a:rPr lang="en-US" altLang="en-US" b="1" dirty="0">
                <a:solidFill>
                  <a:srgbClr val="7030A0"/>
                </a:solidFill>
                <a:effectLst>
                  <a:outerShdw blurRad="38100" dist="38100" dir="2700000" algn="tl">
                    <a:srgbClr val="FFFFFF"/>
                  </a:outerShdw>
                </a:effectLst>
                <a:latin typeface="Times New Roman"/>
                <a:cs typeface="Times New Roman"/>
              </a:rPr>
              <a:t> on neighboring atoms.</a:t>
            </a:r>
            <a:r>
              <a:rPr lang="en-US" altLang="en-US" b="1" dirty="0">
                <a:solidFill>
                  <a:srgbClr val="7030A0"/>
                </a:solidFill>
                <a:effectLst>
                  <a:outerShdw blurRad="38100" dist="38100" dir="2700000" algn="tl">
                    <a:srgbClr val="000000"/>
                  </a:outerShdw>
                </a:effectLst>
                <a:latin typeface="Times New Roman"/>
                <a:cs typeface="Times New Roman"/>
              </a:rPr>
              <a:t> </a:t>
            </a:r>
            <a:endParaRPr lang="en-US" altLang="en-US" b="1" dirty="0">
              <a:solidFill>
                <a:srgbClr val="7030A0"/>
              </a:solidFill>
              <a:effectLst>
                <a:outerShdw blurRad="38100" dist="38100" dir="2700000" algn="tl">
                  <a:srgbClr val="FFFFFF"/>
                </a:outerShdw>
              </a:effectLst>
              <a:latin typeface="Times New Roman"/>
              <a:cs typeface="Times New Roman"/>
            </a:endParaRPr>
          </a:p>
        </p:txBody>
      </p:sp>
      <p:sp>
        <p:nvSpPr>
          <p:cNvPr id="15399" name="Rectangle 39"/>
          <p:cNvSpPr>
            <a:spLocks noChangeArrowheads="1"/>
          </p:cNvSpPr>
          <p:nvPr/>
        </p:nvSpPr>
        <p:spPr bwMode="auto">
          <a:xfrm>
            <a:off x="1827213" y="2971800"/>
            <a:ext cx="5172075" cy="2473325"/>
          </a:xfrm>
          <a:prstGeom prst="rect">
            <a:avLst/>
          </a:prstGeom>
          <a:solidFill>
            <a:schemeClr val="bg2"/>
          </a:solidFill>
          <a:ln w="9525">
            <a:noFill/>
            <a:miter lim="800000"/>
            <a:headEnd/>
            <a:tailEnd/>
          </a:ln>
          <a:effectLst>
            <a:outerShdw dist="35921" dir="2700000" algn="ctr" rotWithShape="0">
              <a:schemeClr val="bg2"/>
            </a:outerShdw>
          </a:effectLst>
        </p:spPr>
        <p:txBody>
          <a:bodyPr/>
          <a:lstStyle/>
          <a:p>
            <a:pPr fontAlgn="auto">
              <a:spcBef>
                <a:spcPts val="0"/>
              </a:spcBef>
              <a:spcAft>
                <a:spcPts val="0"/>
              </a:spcAft>
              <a:defRPr/>
            </a:pPr>
            <a:endParaRPr lang="en-US">
              <a:latin typeface="+mn-lt"/>
              <a:cs typeface="+mn-cs"/>
            </a:endParaRPr>
          </a:p>
        </p:txBody>
      </p:sp>
      <p:sp>
        <p:nvSpPr>
          <p:cNvPr id="15370" name="Rectangle 10"/>
          <p:cNvSpPr>
            <a:spLocks noChangeArrowheads="1"/>
          </p:cNvSpPr>
          <p:nvPr/>
        </p:nvSpPr>
        <p:spPr bwMode="auto">
          <a:xfrm>
            <a:off x="5657850" y="3143250"/>
            <a:ext cx="142875" cy="6159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 </a:t>
            </a:r>
            <a:endParaRPr lang="en-US" altLang="en-US">
              <a:effectLst>
                <a:outerShdw blurRad="38100" dist="38100" dir="2700000" algn="tl">
                  <a:srgbClr val="000000"/>
                </a:outerShdw>
              </a:effectLst>
              <a:latin typeface="+mn-lt"/>
              <a:cs typeface="+mn-cs"/>
            </a:endParaRPr>
          </a:p>
        </p:txBody>
      </p:sp>
      <p:sp>
        <p:nvSpPr>
          <p:cNvPr id="15371" name="Rectangle 11"/>
          <p:cNvSpPr>
            <a:spLocks noChangeArrowheads="1"/>
          </p:cNvSpPr>
          <p:nvPr/>
        </p:nvSpPr>
        <p:spPr bwMode="auto">
          <a:xfrm>
            <a:off x="5789613" y="3143250"/>
            <a:ext cx="142875" cy="6159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 </a:t>
            </a:r>
            <a:endParaRPr lang="en-US" altLang="en-US">
              <a:effectLst>
                <a:outerShdw blurRad="38100" dist="38100" dir="2700000" algn="tl">
                  <a:srgbClr val="000000"/>
                </a:outerShdw>
              </a:effectLst>
              <a:latin typeface="+mn-lt"/>
              <a:cs typeface="+mn-cs"/>
            </a:endParaRPr>
          </a:p>
        </p:txBody>
      </p:sp>
      <p:sp>
        <p:nvSpPr>
          <p:cNvPr id="15378" name="Rectangle 18"/>
          <p:cNvSpPr>
            <a:spLocks noChangeArrowheads="1"/>
          </p:cNvSpPr>
          <p:nvPr/>
        </p:nvSpPr>
        <p:spPr bwMode="auto">
          <a:xfrm>
            <a:off x="2790825" y="3128963"/>
            <a:ext cx="142875" cy="6159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 </a:t>
            </a:r>
            <a:endParaRPr lang="en-US" altLang="en-US">
              <a:effectLst>
                <a:outerShdw blurRad="38100" dist="38100" dir="2700000" algn="tl">
                  <a:srgbClr val="000000"/>
                </a:outerShdw>
              </a:effectLst>
              <a:latin typeface="+mn-lt"/>
              <a:cs typeface="+mn-cs"/>
            </a:endParaRPr>
          </a:p>
        </p:txBody>
      </p:sp>
      <p:grpSp>
        <p:nvGrpSpPr>
          <p:cNvPr id="2" name="Group 44"/>
          <p:cNvGrpSpPr>
            <a:grpSpLocks/>
          </p:cNvGrpSpPr>
          <p:nvPr/>
        </p:nvGrpSpPr>
        <p:grpSpPr bwMode="auto">
          <a:xfrm>
            <a:off x="1916113" y="2962275"/>
            <a:ext cx="4900612" cy="979488"/>
            <a:chOff x="1307" y="1866"/>
            <a:chExt cx="3345" cy="617"/>
          </a:xfrm>
        </p:grpSpPr>
        <p:sp>
          <p:nvSpPr>
            <p:cNvPr id="21529" name="Oval 7"/>
            <p:cNvSpPr>
              <a:spLocks noChangeArrowheads="1"/>
            </p:cNvSpPr>
            <p:nvPr/>
          </p:nvSpPr>
          <p:spPr bwMode="auto">
            <a:xfrm>
              <a:off x="1541" y="2072"/>
              <a:ext cx="149" cy="149"/>
            </a:xfrm>
            <a:prstGeom prst="ellipse">
              <a:avLst/>
            </a:prstGeom>
            <a:solidFill>
              <a:srgbClr val="0033FF"/>
            </a:solidFill>
            <a:ln w="14288">
              <a:solidFill>
                <a:srgbClr val="000000"/>
              </a:solidFill>
              <a:round/>
              <a:headEnd/>
              <a:tailEnd/>
            </a:ln>
          </p:spPr>
          <p:txBody>
            <a:bodyPr/>
            <a:lstStyle/>
            <a:p>
              <a:endParaRPr lang="en-GB">
                <a:latin typeface="Constantia" pitchFamily="18" charset="0"/>
              </a:endParaRPr>
            </a:p>
          </p:txBody>
        </p:sp>
        <p:grpSp>
          <p:nvGrpSpPr>
            <p:cNvPr id="21530" name="Group 43"/>
            <p:cNvGrpSpPr>
              <a:grpSpLocks/>
            </p:cNvGrpSpPr>
            <p:nvPr/>
          </p:nvGrpSpPr>
          <p:grpSpPr bwMode="auto">
            <a:xfrm>
              <a:off x="1307" y="1866"/>
              <a:ext cx="3345" cy="617"/>
              <a:chOff x="1307" y="1866"/>
              <a:chExt cx="3345" cy="617"/>
            </a:xfrm>
          </p:grpSpPr>
          <p:sp>
            <p:nvSpPr>
              <p:cNvPr id="15379" name="Rectangle 19"/>
              <p:cNvSpPr>
                <a:spLocks noChangeArrowheads="1"/>
              </p:cNvSpPr>
              <p:nvPr/>
            </p:nvSpPr>
            <p:spPr bwMode="auto">
              <a:xfrm>
                <a:off x="2222" y="1971"/>
                <a:ext cx="329" cy="3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Cl</a:t>
                </a:r>
                <a:endParaRPr lang="en-US" altLang="en-US">
                  <a:effectLst>
                    <a:outerShdw blurRad="38100" dist="38100" dir="2700000" algn="tl">
                      <a:srgbClr val="000000"/>
                    </a:outerShdw>
                  </a:effectLst>
                  <a:latin typeface="+mn-lt"/>
                  <a:cs typeface="+mn-cs"/>
                </a:endParaRPr>
              </a:p>
            </p:txBody>
          </p:sp>
          <p:grpSp>
            <p:nvGrpSpPr>
              <p:cNvPr id="21532" name="Group 40"/>
              <p:cNvGrpSpPr>
                <a:grpSpLocks/>
              </p:cNvGrpSpPr>
              <p:nvPr/>
            </p:nvGrpSpPr>
            <p:grpSpPr bwMode="auto">
              <a:xfrm>
                <a:off x="1307" y="1866"/>
                <a:ext cx="3345" cy="617"/>
                <a:chOff x="1307" y="1866"/>
                <a:chExt cx="3345" cy="617"/>
              </a:xfrm>
            </p:grpSpPr>
            <p:sp>
              <p:nvSpPr>
                <p:cNvPr id="15366" name="Rectangle 6"/>
                <p:cNvSpPr>
                  <a:spLocks noChangeArrowheads="1"/>
                </p:cNvSpPr>
                <p:nvPr/>
              </p:nvSpPr>
              <p:spPr bwMode="auto">
                <a:xfrm>
                  <a:off x="1307" y="1980"/>
                  <a:ext cx="252" cy="3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H</a:t>
                  </a:r>
                  <a:endParaRPr lang="en-US" altLang="en-US">
                    <a:effectLst>
                      <a:outerShdw blurRad="38100" dist="38100" dir="2700000" algn="tl">
                        <a:srgbClr val="000000"/>
                      </a:outerShdw>
                    </a:effectLst>
                    <a:latin typeface="+mn-lt"/>
                    <a:cs typeface="+mn-cs"/>
                  </a:endParaRPr>
                </a:p>
              </p:txBody>
            </p:sp>
            <p:sp>
              <p:nvSpPr>
                <p:cNvPr id="21535" name="Oval 8"/>
                <p:cNvSpPr>
                  <a:spLocks noChangeArrowheads="1"/>
                </p:cNvSpPr>
                <p:nvPr/>
              </p:nvSpPr>
              <p:spPr bwMode="auto">
                <a:xfrm>
                  <a:off x="2032" y="2089"/>
                  <a:ext cx="150" cy="149"/>
                </a:xfrm>
                <a:prstGeom prst="ellipse">
                  <a:avLst/>
                </a:prstGeom>
                <a:solidFill>
                  <a:srgbClr val="FF0000"/>
                </a:solidFill>
                <a:ln w="14288">
                  <a:solidFill>
                    <a:srgbClr val="000000"/>
                  </a:solidFill>
                  <a:round/>
                  <a:headEnd/>
                  <a:tailEnd/>
                </a:ln>
              </p:spPr>
              <p:txBody>
                <a:bodyPr/>
                <a:lstStyle/>
                <a:p>
                  <a:endParaRPr lang="en-GB">
                    <a:latin typeface="Constantia" pitchFamily="18" charset="0"/>
                  </a:endParaRPr>
                </a:p>
              </p:txBody>
            </p:sp>
            <p:sp>
              <p:nvSpPr>
                <p:cNvPr id="15369" name="Rectangle 9"/>
                <p:cNvSpPr>
                  <a:spLocks noChangeArrowheads="1"/>
                </p:cNvSpPr>
                <p:nvPr/>
              </p:nvSpPr>
              <p:spPr bwMode="auto">
                <a:xfrm>
                  <a:off x="3635" y="1980"/>
                  <a:ext cx="252" cy="3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H</a:t>
                  </a:r>
                  <a:endParaRPr lang="en-US" altLang="en-US">
                    <a:effectLst>
                      <a:outerShdw blurRad="38100" dist="38100" dir="2700000" algn="tl">
                        <a:srgbClr val="000000"/>
                      </a:outerShdw>
                    </a:effectLst>
                    <a:latin typeface="+mn-lt"/>
                    <a:cs typeface="+mn-cs"/>
                  </a:endParaRPr>
                </a:p>
              </p:txBody>
            </p:sp>
            <p:sp>
              <p:nvSpPr>
                <p:cNvPr id="15372" name="Rectangle 12"/>
                <p:cNvSpPr>
                  <a:spLocks noChangeArrowheads="1"/>
                </p:cNvSpPr>
                <p:nvPr/>
              </p:nvSpPr>
              <p:spPr bwMode="auto">
                <a:xfrm>
                  <a:off x="4267" y="1980"/>
                  <a:ext cx="326" cy="3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Cl</a:t>
                  </a:r>
                  <a:endParaRPr lang="en-US" altLang="en-US">
                    <a:effectLst>
                      <a:outerShdw blurRad="38100" dist="38100" dir="2700000" algn="tl">
                        <a:srgbClr val="000000"/>
                      </a:outerShdw>
                    </a:effectLst>
                    <a:latin typeface="+mn-lt"/>
                    <a:cs typeface="+mn-cs"/>
                  </a:endParaRPr>
                </a:p>
              </p:txBody>
            </p:sp>
            <p:sp>
              <p:nvSpPr>
                <p:cNvPr id="15373" name="Rectangle 13"/>
                <p:cNvSpPr>
                  <a:spLocks noChangeArrowheads="1"/>
                </p:cNvSpPr>
                <p:nvPr/>
              </p:nvSpPr>
              <p:spPr bwMode="auto">
                <a:xfrm>
                  <a:off x="4346" y="1874"/>
                  <a:ext cx="85"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74" name="Rectangle 14"/>
                <p:cNvSpPr>
                  <a:spLocks noChangeArrowheads="1"/>
                </p:cNvSpPr>
                <p:nvPr/>
              </p:nvSpPr>
              <p:spPr bwMode="auto">
                <a:xfrm>
                  <a:off x="4609" y="2032"/>
                  <a:ext cx="4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75" name="Rectangle 15"/>
                <p:cNvSpPr>
                  <a:spLocks noChangeArrowheads="1"/>
                </p:cNvSpPr>
                <p:nvPr/>
              </p:nvSpPr>
              <p:spPr bwMode="auto">
                <a:xfrm>
                  <a:off x="4609" y="2172"/>
                  <a:ext cx="4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76" name="Rectangle 16"/>
                <p:cNvSpPr>
                  <a:spLocks noChangeArrowheads="1"/>
                </p:cNvSpPr>
                <p:nvPr/>
              </p:nvSpPr>
              <p:spPr bwMode="auto">
                <a:xfrm>
                  <a:off x="4354" y="2347"/>
                  <a:ext cx="85"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77" name="Rectangle 17"/>
                <p:cNvSpPr>
                  <a:spLocks noChangeArrowheads="1"/>
                </p:cNvSpPr>
                <p:nvPr/>
              </p:nvSpPr>
              <p:spPr bwMode="auto">
                <a:xfrm>
                  <a:off x="1588" y="1971"/>
                  <a:ext cx="102" cy="3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4000">
                      <a:solidFill>
                        <a:srgbClr val="000000"/>
                      </a:solidFill>
                      <a:latin typeface="Geneva" charset="0"/>
                      <a:cs typeface="+mn-cs"/>
                    </a:rPr>
                    <a:t> </a:t>
                  </a:r>
                  <a:endParaRPr lang="en-US" altLang="en-US">
                    <a:effectLst>
                      <a:outerShdw blurRad="38100" dist="38100" dir="2700000" algn="tl">
                        <a:srgbClr val="000000"/>
                      </a:outerShdw>
                    </a:effectLst>
                    <a:latin typeface="+mn-lt"/>
                    <a:cs typeface="+mn-cs"/>
                  </a:endParaRPr>
                </a:p>
              </p:txBody>
            </p:sp>
            <p:sp>
              <p:nvSpPr>
                <p:cNvPr id="15380" name="Rectangle 20"/>
                <p:cNvSpPr>
                  <a:spLocks noChangeArrowheads="1"/>
                </p:cNvSpPr>
                <p:nvPr/>
              </p:nvSpPr>
              <p:spPr bwMode="auto">
                <a:xfrm>
                  <a:off x="2300" y="1866"/>
                  <a:ext cx="90"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81" name="Rectangle 21"/>
                <p:cNvSpPr>
                  <a:spLocks noChangeArrowheads="1"/>
                </p:cNvSpPr>
                <p:nvPr/>
              </p:nvSpPr>
              <p:spPr bwMode="auto">
                <a:xfrm>
                  <a:off x="2563" y="2023"/>
                  <a:ext cx="4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82" name="Rectangle 22"/>
                <p:cNvSpPr>
                  <a:spLocks noChangeArrowheads="1"/>
                </p:cNvSpPr>
                <p:nvPr/>
              </p:nvSpPr>
              <p:spPr bwMode="auto">
                <a:xfrm>
                  <a:off x="2563" y="2163"/>
                  <a:ext cx="4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15383" name="Rectangle 23"/>
                <p:cNvSpPr>
                  <a:spLocks noChangeArrowheads="1"/>
                </p:cNvSpPr>
                <p:nvPr/>
              </p:nvSpPr>
              <p:spPr bwMode="auto">
                <a:xfrm>
                  <a:off x="2308" y="2338"/>
                  <a:ext cx="85"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1400">
                      <a:solidFill>
                        <a:srgbClr val="FF0000"/>
                      </a:solidFill>
                      <a:latin typeface="Geneva" charset="0"/>
                      <a:cs typeface="+mn-cs"/>
                    </a:rPr>
                    <a:t>••</a:t>
                  </a:r>
                  <a:endParaRPr lang="en-US" altLang="en-US">
                    <a:effectLst>
                      <a:outerShdw blurRad="38100" dist="38100" dir="2700000" algn="tl">
                        <a:srgbClr val="000000"/>
                      </a:outerShdw>
                    </a:effectLst>
                    <a:latin typeface="+mn-lt"/>
                    <a:cs typeface="+mn-cs"/>
                  </a:endParaRPr>
                </a:p>
              </p:txBody>
            </p:sp>
            <p:sp>
              <p:nvSpPr>
                <p:cNvPr id="21547" name="Oval 24"/>
                <p:cNvSpPr>
                  <a:spLocks noChangeArrowheads="1"/>
                </p:cNvSpPr>
                <p:nvPr/>
              </p:nvSpPr>
              <p:spPr bwMode="auto">
                <a:xfrm>
                  <a:off x="3973" y="2028"/>
                  <a:ext cx="149" cy="149"/>
                </a:xfrm>
                <a:prstGeom prst="ellipse">
                  <a:avLst/>
                </a:prstGeom>
                <a:solidFill>
                  <a:srgbClr val="0033FF"/>
                </a:solidFill>
                <a:ln w="14288">
                  <a:solidFill>
                    <a:srgbClr val="000000"/>
                  </a:solidFill>
                  <a:round/>
                  <a:headEnd/>
                  <a:tailEnd/>
                </a:ln>
              </p:spPr>
              <p:txBody>
                <a:bodyPr/>
                <a:lstStyle/>
                <a:p>
                  <a:endParaRPr lang="en-GB">
                    <a:latin typeface="Constantia" pitchFamily="18" charset="0"/>
                  </a:endParaRPr>
                </a:p>
              </p:txBody>
            </p:sp>
            <p:sp>
              <p:nvSpPr>
                <p:cNvPr id="21548" name="Oval 25"/>
                <p:cNvSpPr>
                  <a:spLocks noChangeArrowheads="1"/>
                </p:cNvSpPr>
                <p:nvPr/>
              </p:nvSpPr>
              <p:spPr bwMode="auto">
                <a:xfrm>
                  <a:off x="3991" y="2203"/>
                  <a:ext cx="149" cy="149"/>
                </a:xfrm>
                <a:prstGeom prst="ellipse">
                  <a:avLst/>
                </a:prstGeom>
                <a:solidFill>
                  <a:srgbClr val="FF0000"/>
                </a:solidFill>
                <a:ln w="14288">
                  <a:solidFill>
                    <a:srgbClr val="000000"/>
                  </a:solidFill>
                  <a:round/>
                  <a:headEnd/>
                  <a:tailEnd/>
                </a:ln>
              </p:spPr>
              <p:txBody>
                <a:bodyPr/>
                <a:lstStyle/>
                <a:p>
                  <a:endParaRPr lang="en-GB">
                    <a:latin typeface="Constantia" pitchFamily="18" charset="0"/>
                  </a:endParaRPr>
                </a:p>
              </p:txBody>
            </p:sp>
            <p:sp>
              <p:nvSpPr>
                <p:cNvPr id="21549" name="Arc 26"/>
                <p:cNvSpPr>
                  <a:spLocks/>
                </p:cNvSpPr>
                <p:nvPr/>
              </p:nvSpPr>
              <p:spPr bwMode="auto">
                <a:xfrm>
                  <a:off x="3271" y="2105"/>
                  <a:ext cx="158" cy="108"/>
                </a:xfrm>
                <a:custGeom>
                  <a:avLst/>
                  <a:gdLst>
                    <a:gd name="T0" fmla="*/ 0 w 21600"/>
                    <a:gd name="T1" fmla="*/ 0 h 14847"/>
                    <a:gd name="T2" fmla="*/ 0 w 21600"/>
                    <a:gd name="T3" fmla="*/ 0 h 14847"/>
                    <a:gd name="T4" fmla="*/ 0 w 21600"/>
                    <a:gd name="T5" fmla="*/ 0 h 14847"/>
                    <a:gd name="T6" fmla="*/ 0 60000 65536"/>
                    <a:gd name="T7" fmla="*/ 0 60000 65536"/>
                    <a:gd name="T8" fmla="*/ 0 60000 65536"/>
                    <a:gd name="T9" fmla="*/ 0 w 21600"/>
                    <a:gd name="T10" fmla="*/ 0 h 14847"/>
                    <a:gd name="T11" fmla="*/ 21600 w 21600"/>
                    <a:gd name="T12" fmla="*/ 14847 h 14847"/>
                  </a:gdLst>
                  <a:ahLst/>
                  <a:cxnLst>
                    <a:cxn ang="T6">
                      <a:pos x="T0" y="T1"/>
                    </a:cxn>
                    <a:cxn ang="T7">
                      <a:pos x="T2" y="T3"/>
                    </a:cxn>
                    <a:cxn ang="T8">
                      <a:pos x="T4" y="T5"/>
                    </a:cxn>
                  </a:cxnLst>
                  <a:rect l="T9" t="T10" r="T11" b="T12"/>
                  <a:pathLst>
                    <a:path w="21600" h="14847" fill="none" extrusionOk="0">
                      <a:moveTo>
                        <a:pt x="1271" y="14847"/>
                      </a:moveTo>
                      <a:cubicBezTo>
                        <a:pt x="430" y="12504"/>
                        <a:pt x="0" y="10034"/>
                        <a:pt x="0" y="7545"/>
                      </a:cubicBezTo>
                      <a:cubicBezTo>
                        <a:pt x="-1" y="4968"/>
                        <a:pt x="460" y="2413"/>
                        <a:pt x="1360" y="-1"/>
                      </a:cubicBezTo>
                    </a:path>
                    <a:path w="21600" h="14847" stroke="0" extrusionOk="0">
                      <a:moveTo>
                        <a:pt x="1271" y="14847"/>
                      </a:moveTo>
                      <a:cubicBezTo>
                        <a:pt x="430" y="12504"/>
                        <a:pt x="0" y="10034"/>
                        <a:pt x="0" y="7545"/>
                      </a:cubicBezTo>
                      <a:cubicBezTo>
                        <a:pt x="-1" y="4968"/>
                        <a:pt x="460" y="2413"/>
                        <a:pt x="1360" y="-1"/>
                      </a:cubicBezTo>
                      <a:lnTo>
                        <a:pt x="21600" y="7545"/>
                      </a:lnTo>
                      <a:close/>
                    </a:path>
                  </a:pathLst>
                </a:custGeom>
                <a:solidFill>
                  <a:srgbClr val="000000"/>
                </a:solidFill>
                <a:ln w="9525">
                  <a:noFill/>
                  <a:round/>
                  <a:headEnd/>
                  <a:tailEnd/>
                </a:ln>
              </p:spPr>
              <p:txBody>
                <a:bodyPr/>
                <a:lstStyle/>
                <a:p>
                  <a:endParaRPr lang="en-US"/>
                </a:p>
              </p:txBody>
            </p:sp>
            <p:sp>
              <p:nvSpPr>
                <p:cNvPr id="21550" name="Line 27"/>
                <p:cNvSpPr>
                  <a:spLocks noChangeShapeType="1"/>
                </p:cNvSpPr>
                <p:nvPr/>
              </p:nvSpPr>
              <p:spPr bwMode="auto">
                <a:xfrm>
                  <a:off x="2884" y="2151"/>
                  <a:ext cx="387" cy="1"/>
                </a:xfrm>
                <a:prstGeom prst="line">
                  <a:avLst/>
                </a:prstGeom>
                <a:noFill/>
                <a:ln w="41275">
                  <a:solidFill>
                    <a:srgbClr val="000000"/>
                  </a:solidFill>
                  <a:round/>
                  <a:headEnd/>
                  <a:tailEnd/>
                </a:ln>
              </p:spPr>
              <p:txBody>
                <a:bodyPr/>
                <a:lstStyle/>
                <a:p>
                  <a:endParaRPr lang="en-US"/>
                </a:p>
              </p:txBody>
            </p:sp>
          </p:grpSp>
          <p:sp>
            <p:nvSpPr>
              <p:cNvPr id="15388" name="Rectangle 28"/>
              <p:cNvSpPr>
                <a:spLocks noChangeArrowheads="1"/>
              </p:cNvSpPr>
              <p:nvPr/>
            </p:nvSpPr>
            <p:spPr bwMode="auto">
              <a:xfrm>
                <a:off x="1790" y="2050"/>
                <a:ext cx="138" cy="262"/>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2700">
                    <a:solidFill>
                      <a:srgbClr val="000000"/>
                    </a:solidFill>
                    <a:latin typeface="Geneva" charset="0"/>
                    <a:cs typeface="+mn-cs"/>
                  </a:rPr>
                  <a:t>+</a:t>
                </a:r>
                <a:endParaRPr lang="en-US" altLang="en-US">
                  <a:effectLst>
                    <a:outerShdw blurRad="38100" dist="38100" dir="2700000" algn="tl">
                      <a:srgbClr val="000000"/>
                    </a:outerShdw>
                  </a:effectLst>
                  <a:latin typeface="+mn-lt"/>
                  <a:cs typeface="+mn-cs"/>
                </a:endParaRPr>
              </a:p>
            </p:txBody>
          </p:sp>
        </p:grpSp>
      </p:grpSp>
      <p:grpSp>
        <p:nvGrpSpPr>
          <p:cNvPr id="5" name="Group 41"/>
          <p:cNvGrpSpPr>
            <a:grpSpLocks/>
          </p:cNvGrpSpPr>
          <p:nvPr/>
        </p:nvGrpSpPr>
        <p:grpSpPr bwMode="auto">
          <a:xfrm>
            <a:off x="3262313" y="4248150"/>
            <a:ext cx="538162" cy="582613"/>
            <a:chOff x="2226" y="2676"/>
            <a:chExt cx="368" cy="367"/>
          </a:xfrm>
        </p:grpSpPr>
        <p:sp>
          <p:nvSpPr>
            <p:cNvPr id="21526" name="Oval 29"/>
            <p:cNvSpPr>
              <a:spLocks noChangeArrowheads="1"/>
            </p:cNvSpPr>
            <p:nvPr/>
          </p:nvSpPr>
          <p:spPr bwMode="auto">
            <a:xfrm>
              <a:off x="2226" y="2676"/>
              <a:ext cx="368" cy="367"/>
            </a:xfrm>
            <a:prstGeom prst="ellipse">
              <a:avLst/>
            </a:prstGeom>
            <a:blipFill dpi="0" rotWithShape="0">
              <a:blip r:embed="rId2" cstate="print"/>
              <a:srcRect/>
              <a:tile tx="0" ty="0" sx="100000" sy="100000" flip="none" algn="tl"/>
            </a:blipFill>
            <a:ln w="14288">
              <a:solidFill>
                <a:srgbClr val="000000"/>
              </a:solidFill>
              <a:round/>
              <a:headEnd/>
              <a:tailEnd/>
            </a:ln>
          </p:spPr>
          <p:txBody>
            <a:bodyPr/>
            <a:lstStyle/>
            <a:p>
              <a:endParaRPr lang="en-GB">
                <a:latin typeface="Constantia" pitchFamily="18" charset="0"/>
              </a:endParaRPr>
            </a:p>
          </p:txBody>
        </p:sp>
        <p:sp>
          <p:nvSpPr>
            <p:cNvPr id="21527" name="Arc 30"/>
            <p:cNvSpPr>
              <a:spLocks/>
            </p:cNvSpPr>
            <p:nvPr/>
          </p:nvSpPr>
          <p:spPr bwMode="auto">
            <a:xfrm>
              <a:off x="2356" y="2702"/>
              <a:ext cx="108" cy="158"/>
            </a:xfrm>
            <a:custGeom>
              <a:avLst/>
              <a:gdLst>
                <a:gd name="T0" fmla="*/ 0 w 14806"/>
                <a:gd name="T1" fmla="*/ 0 h 21600"/>
                <a:gd name="T2" fmla="*/ 0 w 14806"/>
                <a:gd name="T3" fmla="*/ 0 h 21600"/>
                <a:gd name="T4" fmla="*/ 0 w 14806"/>
                <a:gd name="T5" fmla="*/ 0 h 21600"/>
                <a:gd name="T6" fmla="*/ 0 60000 65536"/>
                <a:gd name="T7" fmla="*/ 0 60000 65536"/>
                <a:gd name="T8" fmla="*/ 0 60000 65536"/>
                <a:gd name="T9" fmla="*/ 0 w 14806"/>
                <a:gd name="T10" fmla="*/ 0 h 21600"/>
                <a:gd name="T11" fmla="*/ 14806 w 14806"/>
                <a:gd name="T12" fmla="*/ 21600 h 21600"/>
              </a:gdLst>
              <a:ahLst/>
              <a:cxnLst>
                <a:cxn ang="T6">
                  <a:pos x="T0" y="T1"/>
                </a:cxn>
                <a:cxn ang="T7">
                  <a:pos x="T2" y="T3"/>
                </a:cxn>
                <a:cxn ang="T8">
                  <a:pos x="T4" y="T5"/>
                </a:cxn>
              </a:cxnLst>
              <a:rect l="T9" t="T10" r="T11" b="T12"/>
              <a:pathLst>
                <a:path w="14806" h="21600" fill="none" extrusionOk="0">
                  <a:moveTo>
                    <a:pt x="14806" y="20291"/>
                  </a:moveTo>
                  <a:cubicBezTo>
                    <a:pt x="12433" y="21157"/>
                    <a:pt x="9928" y="21599"/>
                    <a:pt x="7403" y="21600"/>
                  </a:cubicBezTo>
                  <a:cubicBezTo>
                    <a:pt x="4877" y="21600"/>
                    <a:pt x="2372" y="21157"/>
                    <a:pt x="-1" y="20291"/>
                  </a:cubicBezTo>
                </a:path>
                <a:path w="14806" h="21600" stroke="0" extrusionOk="0">
                  <a:moveTo>
                    <a:pt x="14806" y="20291"/>
                  </a:moveTo>
                  <a:cubicBezTo>
                    <a:pt x="12433" y="21157"/>
                    <a:pt x="9928" y="21599"/>
                    <a:pt x="7403" y="21600"/>
                  </a:cubicBezTo>
                  <a:cubicBezTo>
                    <a:pt x="4877" y="21600"/>
                    <a:pt x="2372" y="21157"/>
                    <a:pt x="-1" y="20291"/>
                  </a:cubicBezTo>
                  <a:lnTo>
                    <a:pt x="7403" y="0"/>
                  </a:lnTo>
                  <a:close/>
                </a:path>
              </a:pathLst>
            </a:custGeom>
            <a:solidFill>
              <a:srgbClr val="000000"/>
            </a:solidFill>
            <a:ln w="9525">
              <a:noFill/>
              <a:round/>
              <a:headEnd/>
              <a:tailEnd/>
            </a:ln>
          </p:spPr>
          <p:txBody>
            <a:bodyPr/>
            <a:lstStyle/>
            <a:p>
              <a:endParaRPr lang="en-US"/>
            </a:p>
          </p:txBody>
        </p:sp>
        <p:sp>
          <p:nvSpPr>
            <p:cNvPr id="21528" name="Line 31"/>
            <p:cNvSpPr>
              <a:spLocks noChangeShapeType="1"/>
            </p:cNvSpPr>
            <p:nvPr/>
          </p:nvSpPr>
          <p:spPr bwMode="auto">
            <a:xfrm>
              <a:off x="2401" y="2842"/>
              <a:ext cx="1" cy="184"/>
            </a:xfrm>
            <a:prstGeom prst="line">
              <a:avLst/>
            </a:prstGeom>
            <a:noFill/>
            <a:ln w="41275">
              <a:solidFill>
                <a:srgbClr val="000000"/>
              </a:solidFill>
              <a:round/>
              <a:headEnd/>
              <a:tailEnd/>
            </a:ln>
          </p:spPr>
          <p:txBody>
            <a:bodyPr/>
            <a:lstStyle/>
            <a:p>
              <a:endParaRPr lang="en-US"/>
            </a:p>
          </p:txBody>
        </p:sp>
      </p:grpSp>
      <p:grpSp>
        <p:nvGrpSpPr>
          <p:cNvPr id="6" name="Group 42"/>
          <p:cNvGrpSpPr>
            <a:grpSpLocks/>
          </p:cNvGrpSpPr>
          <p:nvPr/>
        </p:nvGrpSpPr>
        <p:grpSpPr bwMode="auto">
          <a:xfrm>
            <a:off x="3724275" y="4262438"/>
            <a:ext cx="1698625" cy="555625"/>
            <a:chOff x="2542" y="2685"/>
            <a:chExt cx="1159" cy="350"/>
          </a:xfrm>
        </p:grpSpPr>
        <p:grpSp>
          <p:nvGrpSpPr>
            <p:cNvPr id="21520" name="Group 35"/>
            <p:cNvGrpSpPr>
              <a:grpSpLocks/>
            </p:cNvGrpSpPr>
            <p:nvPr/>
          </p:nvGrpSpPr>
          <p:grpSpPr bwMode="auto">
            <a:xfrm>
              <a:off x="2542" y="2685"/>
              <a:ext cx="1159" cy="332"/>
              <a:chOff x="2542" y="2685"/>
              <a:chExt cx="1159" cy="332"/>
            </a:xfrm>
          </p:grpSpPr>
          <p:sp>
            <p:nvSpPr>
              <p:cNvPr id="21523" name="Freeform 32"/>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9"/>
                  <a:gd name="T112" fmla="*/ 0 h 332"/>
                  <a:gd name="T113" fmla="*/ 1159 w 1159"/>
                  <a:gd name="T114" fmla="*/ 332 h 3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solidFill>
                <a:srgbClr val="EE0000"/>
              </a:solidFill>
              <a:ln w="9525">
                <a:noFill/>
                <a:round/>
                <a:headEnd/>
                <a:tailEnd/>
              </a:ln>
            </p:spPr>
            <p:txBody>
              <a:bodyPr/>
              <a:lstStyle/>
              <a:p>
                <a:endParaRPr lang="en-US"/>
              </a:p>
            </p:txBody>
          </p:sp>
          <p:sp>
            <p:nvSpPr>
              <p:cNvPr id="21524" name="Freeform 33"/>
              <p:cNvSpPr>
                <a:spLocks/>
              </p:cNvSpPr>
              <p:nvPr/>
            </p:nvSpPr>
            <p:spPr bwMode="auto">
              <a:xfrm>
                <a:off x="3121" y="2685"/>
                <a:ext cx="580" cy="332"/>
              </a:xfrm>
              <a:custGeom>
                <a:avLst/>
                <a:gdLst>
                  <a:gd name="T0" fmla="*/ 0 w 580"/>
                  <a:gd name="T1" fmla="*/ 166 h 332"/>
                  <a:gd name="T2" fmla="*/ 9 w 580"/>
                  <a:gd name="T3" fmla="*/ 201 h 332"/>
                  <a:gd name="T4" fmla="*/ 53 w 580"/>
                  <a:gd name="T5" fmla="*/ 227 h 332"/>
                  <a:gd name="T6" fmla="*/ 193 w 580"/>
                  <a:gd name="T7" fmla="*/ 297 h 332"/>
                  <a:gd name="T8" fmla="*/ 360 w 580"/>
                  <a:gd name="T9" fmla="*/ 332 h 332"/>
                  <a:gd name="T10" fmla="*/ 483 w 580"/>
                  <a:gd name="T11" fmla="*/ 323 h 332"/>
                  <a:gd name="T12" fmla="*/ 527 w 580"/>
                  <a:gd name="T13" fmla="*/ 306 h 332"/>
                  <a:gd name="T14" fmla="*/ 553 w 580"/>
                  <a:gd name="T15" fmla="*/ 271 h 332"/>
                  <a:gd name="T16" fmla="*/ 571 w 580"/>
                  <a:gd name="T17" fmla="*/ 227 h 332"/>
                  <a:gd name="T18" fmla="*/ 580 w 580"/>
                  <a:gd name="T19" fmla="*/ 166 h 332"/>
                  <a:gd name="T20" fmla="*/ 571 w 580"/>
                  <a:gd name="T21" fmla="*/ 105 h 332"/>
                  <a:gd name="T22" fmla="*/ 553 w 580"/>
                  <a:gd name="T23" fmla="*/ 61 h 332"/>
                  <a:gd name="T24" fmla="*/ 527 w 580"/>
                  <a:gd name="T25" fmla="*/ 26 h 332"/>
                  <a:gd name="T26" fmla="*/ 483 w 580"/>
                  <a:gd name="T27" fmla="*/ 8 h 332"/>
                  <a:gd name="T28" fmla="*/ 360 w 580"/>
                  <a:gd name="T29" fmla="*/ 0 h 332"/>
                  <a:gd name="T30" fmla="*/ 193 w 580"/>
                  <a:gd name="T31" fmla="*/ 35 h 332"/>
                  <a:gd name="T32" fmla="*/ 53 w 580"/>
                  <a:gd name="T33" fmla="*/ 105 h 332"/>
                  <a:gd name="T34" fmla="*/ 9 w 580"/>
                  <a:gd name="T35" fmla="*/ 131 h 332"/>
                  <a:gd name="T36" fmla="*/ 0 w 580"/>
                  <a:gd name="T37" fmla="*/ 166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0"/>
                  <a:gd name="T58" fmla="*/ 0 h 332"/>
                  <a:gd name="T59" fmla="*/ 580 w 580"/>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0" h="332">
                    <a:moveTo>
                      <a:pt x="0" y="166"/>
                    </a:moveTo>
                    <a:lnTo>
                      <a:pt x="9" y="201"/>
                    </a:lnTo>
                    <a:lnTo>
                      <a:pt x="53" y="227"/>
                    </a:lnTo>
                    <a:lnTo>
                      <a:pt x="193" y="297"/>
                    </a:lnTo>
                    <a:lnTo>
                      <a:pt x="360" y="332"/>
                    </a:lnTo>
                    <a:lnTo>
                      <a:pt x="483" y="323"/>
                    </a:lnTo>
                    <a:lnTo>
                      <a:pt x="527" y="306"/>
                    </a:lnTo>
                    <a:lnTo>
                      <a:pt x="553" y="271"/>
                    </a:lnTo>
                    <a:lnTo>
                      <a:pt x="571" y="227"/>
                    </a:lnTo>
                    <a:lnTo>
                      <a:pt x="580" y="166"/>
                    </a:lnTo>
                    <a:lnTo>
                      <a:pt x="571" y="105"/>
                    </a:lnTo>
                    <a:lnTo>
                      <a:pt x="553" y="61"/>
                    </a:lnTo>
                    <a:lnTo>
                      <a:pt x="527" y="26"/>
                    </a:lnTo>
                    <a:lnTo>
                      <a:pt x="483" y="8"/>
                    </a:lnTo>
                    <a:lnTo>
                      <a:pt x="360" y="0"/>
                    </a:lnTo>
                    <a:lnTo>
                      <a:pt x="193" y="35"/>
                    </a:lnTo>
                    <a:lnTo>
                      <a:pt x="53" y="105"/>
                    </a:lnTo>
                    <a:lnTo>
                      <a:pt x="9" y="131"/>
                    </a:lnTo>
                    <a:lnTo>
                      <a:pt x="0" y="166"/>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21525" name="Freeform 34"/>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9"/>
                  <a:gd name="T112" fmla="*/ 0 h 332"/>
                  <a:gd name="T113" fmla="*/ 1159 w 1159"/>
                  <a:gd name="T114" fmla="*/ 332 h 3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noFill/>
              <a:ln w="14288">
                <a:solidFill>
                  <a:srgbClr val="000000"/>
                </a:solidFill>
                <a:round/>
                <a:headEnd/>
                <a:tailEnd/>
              </a:ln>
            </p:spPr>
            <p:txBody>
              <a:bodyPr/>
              <a:lstStyle/>
              <a:p>
                <a:endParaRPr lang="en-US"/>
              </a:p>
            </p:txBody>
          </p:sp>
        </p:grpSp>
        <p:sp>
          <p:nvSpPr>
            <p:cNvPr id="21521" name="Arc 36"/>
            <p:cNvSpPr>
              <a:spLocks/>
            </p:cNvSpPr>
            <p:nvPr/>
          </p:nvSpPr>
          <p:spPr bwMode="auto">
            <a:xfrm>
              <a:off x="2681" y="2877"/>
              <a:ext cx="107" cy="158"/>
            </a:xfrm>
            <a:custGeom>
              <a:avLst/>
              <a:gdLst>
                <a:gd name="T0" fmla="*/ 0 w 14678"/>
                <a:gd name="T1" fmla="*/ 0 h 21600"/>
                <a:gd name="T2" fmla="*/ 0 w 14678"/>
                <a:gd name="T3" fmla="*/ 0 h 21600"/>
                <a:gd name="T4" fmla="*/ 0 w 14678"/>
                <a:gd name="T5" fmla="*/ 0 h 21600"/>
                <a:gd name="T6" fmla="*/ 0 60000 65536"/>
                <a:gd name="T7" fmla="*/ 0 60000 65536"/>
                <a:gd name="T8" fmla="*/ 0 60000 65536"/>
                <a:gd name="T9" fmla="*/ 0 w 14678"/>
                <a:gd name="T10" fmla="*/ 0 h 21600"/>
                <a:gd name="T11" fmla="*/ 14678 w 14678"/>
                <a:gd name="T12" fmla="*/ 21600 h 21600"/>
              </a:gdLst>
              <a:ahLst/>
              <a:cxnLst>
                <a:cxn ang="T6">
                  <a:pos x="T0" y="T1"/>
                </a:cxn>
                <a:cxn ang="T7">
                  <a:pos x="T2" y="T3"/>
                </a:cxn>
                <a:cxn ang="T8">
                  <a:pos x="T4" y="T5"/>
                </a:cxn>
              </a:cxnLst>
              <a:rect l="T9" t="T10" r="T11" b="T12"/>
              <a:pathLst>
                <a:path w="14678" h="21600" fill="none" extrusionOk="0">
                  <a:moveTo>
                    <a:pt x="-1" y="1285"/>
                  </a:moveTo>
                  <a:cubicBezTo>
                    <a:pt x="2353" y="434"/>
                    <a:pt x="4836" y="-1"/>
                    <a:pt x="7339" y="0"/>
                  </a:cubicBezTo>
                  <a:cubicBezTo>
                    <a:pt x="9841" y="0"/>
                    <a:pt x="12324" y="434"/>
                    <a:pt x="14678" y="1285"/>
                  </a:cubicBezTo>
                </a:path>
                <a:path w="14678" h="21600" stroke="0" extrusionOk="0">
                  <a:moveTo>
                    <a:pt x="-1" y="1285"/>
                  </a:moveTo>
                  <a:cubicBezTo>
                    <a:pt x="2353" y="434"/>
                    <a:pt x="4836" y="-1"/>
                    <a:pt x="7339" y="0"/>
                  </a:cubicBezTo>
                  <a:cubicBezTo>
                    <a:pt x="9841" y="0"/>
                    <a:pt x="12324" y="434"/>
                    <a:pt x="14678" y="1285"/>
                  </a:cubicBezTo>
                  <a:lnTo>
                    <a:pt x="7339" y="21600"/>
                  </a:lnTo>
                  <a:close/>
                </a:path>
              </a:pathLst>
            </a:custGeom>
            <a:solidFill>
              <a:srgbClr val="000000"/>
            </a:solidFill>
            <a:ln w="9525">
              <a:noFill/>
              <a:round/>
              <a:headEnd/>
              <a:tailEnd/>
            </a:ln>
          </p:spPr>
          <p:txBody>
            <a:bodyPr/>
            <a:lstStyle/>
            <a:p>
              <a:endParaRPr lang="en-US"/>
            </a:p>
          </p:txBody>
        </p:sp>
        <p:sp>
          <p:nvSpPr>
            <p:cNvPr id="21522" name="Line 37"/>
            <p:cNvSpPr>
              <a:spLocks noChangeShapeType="1"/>
            </p:cNvSpPr>
            <p:nvPr/>
          </p:nvSpPr>
          <p:spPr bwMode="auto">
            <a:xfrm>
              <a:off x="2726" y="2693"/>
              <a:ext cx="1" cy="184"/>
            </a:xfrm>
            <a:prstGeom prst="line">
              <a:avLst/>
            </a:prstGeom>
            <a:noFill/>
            <a:ln w="41275">
              <a:solidFill>
                <a:srgbClr val="000000"/>
              </a:solidFill>
              <a:round/>
              <a:headEnd/>
              <a:tailEnd/>
            </a:ln>
          </p:spPr>
          <p:txBody>
            <a:bodyPr/>
            <a:lstStyle/>
            <a:p>
              <a:endParaRPr lang="en-US"/>
            </a:p>
          </p:txBody>
        </p:sp>
      </p:grpSp>
      <p:sp>
        <p:nvSpPr>
          <p:cNvPr id="15398" name="Rectangle 38"/>
          <p:cNvSpPr>
            <a:spLocks noChangeArrowheads="1"/>
          </p:cNvSpPr>
          <p:nvPr/>
        </p:nvSpPr>
        <p:spPr bwMode="auto">
          <a:xfrm>
            <a:off x="2019300" y="4962525"/>
            <a:ext cx="4537075" cy="4286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altLang="en-US" sz="2700" dirty="0">
                <a:solidFill>
                  <a:srgbClr val="000000"/>
                </a:solidFill>
                <a:latin typeface="Geneva" charset="0"/>
                <a:cs typeface="+mn-cs"/>
              </a:rPr>
              <a:t>Overlap of H (1s) and </a:t>
            </a:r>
            <a:r>
              <a:rPr lang="en-US" altLang="en-US" sz="2700">
                <a:solidFill>
                  <a:srgbClr val="000000"/>
                </a:solidFill>
                <a:latin typeface="Geneva" charset="0"/>
                <a:cs typeface="+mn-cs"/>
              </a:rPr>
              <a:t>Cl </a:t>
            </a:r>
            <a:r>
              <a:rPr lang="en-US" altLang="en-US" sz="2700" smtClean="0">
                <a:solidFill>
                  <a:srgbClr val="000000"/>
                </a:solidFill>
                <a:latin typeface="Geneva" charset="0"/>
                <a:cs typeface="+mn-cs"/>
              </a:rPr>
              <a:t>(3p</a:t>
            </a:r>
            <a:r>
              <a:rPr lang="en-US" altLang="en-US" sz="2700" dirty="0">
                <a:solidFill>
                  <a:srgbClr val="000000"/>
                </a:solidFill>
                <a:latin typeface="Geneva" charset="0"/>
                <a:cs typeface="+mn-cs"/>
              </a:rPr>
              <a:t>)</a:t>
            </a:r>
            <a:endParaRPr lang="en-US" altLang="en-US" dirty="0">
              <a:effectLst>
                <a:outerShdw blurRad="38100" dist="38100" dir="2700000" algn="tl">
                  <a:srgbClr val="000000"/>
                </a:outerShdw>
              </a:effectLst>
              <a:latin typeface="+mn-lt"/>
              <a:cs typeface="+mn-cs"/>
            </a:endParaRPr>
          </a:p>
        </p:txBody>
      </p:sp>
      <p:sp>
        <p:nvSpPr>
          <p:cNvPr id="15365" name="Rectangle 5"/>
          <p:cNvSpPr>
            <a:spLocks noChangeArrowheads="1"/>
          </p:cNvSpPr>
          <p:nvPr/>
        </p:nvSpPr>
        <p:spPr bwMode="auto">
          <a:xfrm>
            <a:off x="1074737" y="5560700"/>
            <a:ext cx="7307263" cy="459100"/>
          </a:xfrm>
          <a:prstGeom prst="rect">
            <a:avLst/>
          </a:prstGeom>
          <a:noFill/>
          <a:ln w="50800">
            <a:noFill/>
            <a:miter lim="800000"/>
            <a:headEnd/>
            <a:tailEnd/>
          </a:ln>
          <a:effectLst/>
        </p:spPr>
        <p:txBody>
          <a:bodyPr wrap="square" lIns="90487" tIns="44450" rIns="90487" bIns="44450">
            <a:spAutoFit/>
          </a:bodyPr>
          <a:lstStyle/>
          <a:p>
            <a:pPr algn="ctr" fontAlgn="auto">
              <a:spcBef>
                <a:spcPts val="0"/>
              </a:spcBef>
              <a:spcAft>
                <a:spcPts val="0"/>
              </a:spcAft>
              <a:defRPr/>
            </a:pPr>
            <a:r>
              <a:rPr lang="en-US" altLang="en-US" sz="2400" dirty="0">
                <a:solidFill>
                  <a:schemeClr val="hlink"/>
                </a:solidFill>
                <a:effectLst>
                  <a:outerShdw blurRad="38100" dist="38100" dir="2700000" algn="tl">
                    <a:srgbClr val="000000"/>
                  </a:outerShdw>
                </a:effectLst>
                <a:latin typeface="+mn-lt"/>
                <a:cs typeface="+mn-cs"/>
              </a:rPr>
              <a:t>Note that each atom has a single, unpaired electron.</a:t>
            </a:r>
            <a:endParaRPr lang="en-US" altLang="en-US" sz="2400" dirty="0">
              <a:effectLst>
                <a:outerShdw blurRad="38100" dist="38100" dir="2700000" algn="tl">
                  <a:srgbClr val="000000"/>
                </a:outerShdw>
              </a:effectLst>
              <a:latin typeface="+mn-lt"/>
              <a:cs typeface="+mn-cs"/>
            </a:endParaRPr>
          </a:p>
        </p:txBody>
      </p:sp>
      <p:sp>
        <p:nvSpPr>
          <p:cNvPr id="21517" name="Line 45"/>
          <p:cNvSpPr>
            <a:spLocks noChangeShapeType="1"/>
          </p:cNvSpPr>
          <p:nvPr/>
        </p:nvSpPr>
        <p:spPr bwMode="auto">
          <a:xfrm flipV="1">
            <a:off x="2743200" y="4572000"/>
            <a:ext cx="984250" cy="457200"/>
          </a:xfrm>
          <a:prstGeom prst="line">
            <a:avLst/>
          </a:prstGeom>
          <a:noFill/>
          <a:ln w="50800">
            <a:noFill/>
            <a:round/>
            <a:headEnd/>
            <a:tailEnd type="triangle" w="med" len="med"/>
          </a:ln>
        </p:spPr>
        <p:txBody>
          <a:bodyPr/>
          <a:lstStyle/>
          <a:p>
            <a:endParaRPr lang="en-US"/>
          </a:p>
        </p:txBody>
      </p:sp>
      <p:sp>
        <p:nvSpPr>
          <p:cNvPr id="21518" name="Line 46"/>
          <p:cNvSpPr>
            <a:spLocks noChangeShapeType="1"/>
          </p:cNvSpPr>
          <p:nvPr/>
        </p:nvSpPr>
        <p:spPr bwMode="auto">
          <a:xfrm flipV="1">
            <a:off x="2179638" y="4572000"/>
            <a:ext cx="1617662" cy="381000"/>
          </a:xfrm>
          <a:prstGeom prst="line">
            <a:avLst/>
          </a:prstGeom>
          <a:noFill/>
          <a:ln w="50800">
            <a:noFill/>
            <a:round/>
            <a:headEnd/>
            <a:tailEnd type="triangle" w="med" len="med"/>
          </a:ln>
        </p:spPr>
        <p:txBody>
          <a:bodyPr/>
          <a:lstStyle/>
          <a:p>
            <a:endParaRPr lang="en-US"/>
          </a:p>
        </p:txBody>
      </p:sp>
      <p:sp>
        <p:nvSpPr>
          <p:cNvPr id="15407" name="Line 47"/>
          <p:cNvSpPr>
            <a:spLocks noChangeShapeType="1"/>
          </p:cNvSpPr>
          <p:nvPr/>
        </p:nvSpPr>
        <p:spPr bwMode="auto">
          <a:xfrm flipV="1">
            <a:off x="2532063" y="4572000"/>
            <a:ext cx="1265237" cy="533400"/>
          </a:xfrm>
          <a:prstGeom prst="line">
            <a:avLst/>
          </a:prstGeom>
          <a:noFill/>
          <a:ln w="50800">
            <a:solidFill>
              <a:schemeClr val="bg1"/>
            </a:solidFill>
            <a:round/>
            <a:headEnd/>
            <a:tailEnd type="triangle" w="med" len="med"/>
          </a:ln>
        </p:spPr>
        <p:txBody>
          <a:bodyPr/>
          <a:lstStyle/>
          <a:p>
            <a:endParaRPr lang="en-US"/>
          </a:p>
        </p:txBody>
      </p:sp>
      <p:pic>
        <p:nvPicPr>
          <p:cNvPr id="48" name="Picture 47"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49" name="Straight Connector 4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50" name="Picture 49" descr="images.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51" name="Rectangle 50"/>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4" name="Slide Number Placeholder 3"/>
          <p:cNvSpPr>
            <a:spLocks noGrp="1"/>
          </p:cNvSpPr>
          <p:nvPr>
            <p:ph type="sldNum" sz="quarter" idx="12"/>
          </p:nvPr>
        </p:nvSpPr>
        <p:spPr/>
        <p:txBody>
          <a:bodyPr/>
          <a:lstStyle/>
          <a:p>
            <a:pPr>
              <a:defRPr/>
            </a:pPr>
            <a:fld id="{1A0B1C3B-7EC5-46B0-BF5A-C704D3092363}"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dissolve">
                                      <p:cBhvr>
                                        <p:cTn id="7" dur="500"/>
                                        <p:tgtEl>
                                          <p:spTgt spid="15399"/>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98"/>
                                        </p:tgtEl>
                                        <p:attrNameLst>
                                          <p:attrName>style.visibility</p:attrName>
                                        </p:attrNameLst>
                                      </p:cBhvr>
                                      <p:to>
                                        <p:strVal val="visible"/>
                                      </p:to>
                                    </p:set>
                                    <p:animEffect transition="in" filter="dissolve">
                                      <p:cBhvr>
                                        <p:cTn id="19" dur="500"/>
                                        <p:tgtEl>
                                          <p:spTgt spid="153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dissolve">
                                      <p:cBhvr>
                                        <p:cTn id="22" dur="5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407"/>
                                        </p:tgtEl>
                                        <p:attrNameLst>
                                          <p:attrName>style.visibility</p:attrName>
                                        </p:attrNameLst>
                                      </p:cBhvr>
                                      <p:to>
                                        <p:strVal val="visible"/>
                                      </p:to>
                                    </p:set>
                                    <p:anim calcmode="lin" valueType="num">
                                      <p:cBhvr additive="base">
                                        <p:cTn id="27" dur="500" fill="hold"/>
                                        <p:tgtEl>
                                          <p:spTgt spid="15407"/>
                                        </p:tgtEl>
                                        <p:attrNameLst>
                                          <p:attrName>ppt_x</p:attrName>
                                        </p:attrNameLst>
                                      </p:cBhvr>
                                      <p:tavLst>
                                        <p:tav tm="0">
                                          <p:val>
                                            <p:strVal val="0-#ppt_w/2"/>
                                          </p:val>
                                        </p:tav>
                                        <p:tav tm="100000">
                                          <p:val>
                                            <p:strVal val="#ppt_x"/>
                                          </p:val>
                                        </p:tav>
                                      </p:tavLst>
                                    </p:anim>
                                    <p:anim calcmode="lin" valueType="num">
                                      <p:cBhvr additive="base">
                                        <p:cTn id="28" dur="500" fill="hold"/>
                                        <p:tgtEl>
                                          <p:spTgt spid="15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p:bldP spid="15398" grpId="0" autoUpdateAnimBg="0"/>
      <p:bldP spid="15365" grpId="0" autoUpdateAnimBg="0"/>
      <p:bldP spid="154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0"/>
            <a:ext cx="8915400" cy="762000"/>
          </a:xfrm>
        </p:spPr>
        <p:txBody>
          <a:bodyPr>
            <a:normAutofit fontScale="90000"/>
          </a:bodyPr>
          <a:lstStyle/>
          <a:p>
            <a:pPr algn="ctr" eaLnBrk="1" hangingPunct="1"/>
            <a:r>
              <a:rPr lang="en-US" sz="2800" b="1" dirty="0" smtClean="0">
                <a:solidFill>
                  <a:srgbClr val="00B0F0"/>
                </a:solidFill>
                <a:latin typeface="Times New Roman"/>
                <a:cs typeface="Times New Roman"/>
              </a:rPr>
              <a:t>Electronegativity Difference:</a:t>
            </a:r>
            <a:r>
              <a:rPr lang="ar-SA" sz="2800" b="1" dirty="0" smtClean="0">
                <a:solidFill>
                  <a:srgbClr val="00B0F0"/>
                </a:solidFill>
                <a:latin typeface="Times New Roman"/>
                <a:cs typeface="Times New Roman"/>
              </a:rPr>
              <a:t> </a:t>
            </a:r>
            <a:r>
              <a:rPr lang="en-US" sz="2800" b="1" dirty="0" smtClean="0">
                <a:solidFill>
                  <a:srgbClr val="00B0F0"/>
                </a:solidFill>
                <a:latin typeface="Times New Roman"/>
                <a:cs typeface="Times New Roman"/>
              </a:rPr>
              <a:t>types of bonds and polarity</a:t>
            </a:r>
          </a:p>
        </p:txBody>
      </p:sp>
      <p:sp>
        <p:nvSpPr>
          <p:cNvPr id="22531" name="Rectangle 3"/>
          <p:cNvSpPr>
            <a:spLocks noGrp="1" noChangeArrowheads="1"/>
          </p:cNvSpPr>
          <p:nvPr>
            <p:ph type="body" sz="half" idx="1"/>
          </p:nvPr>
        </p:nvSpPr>
        <p:spPr>
          <a:xfrm>
            <a:off x="0" y="1828800"/>
            <a:ext cx="8991600" cy="2895600"/>
          </a:xfrm>
        </p:spPr>
        <p:txBody>
          <a:bodyPr>
            <a:noAutofit/>
          </a:bodyPr>
          <a:lstStyle/>
          <a:p>
            <a:pPr algn="just" eaLnBrk="1" hangingPunct="1">
              <a:buClrTx/>
              <a:buFont typeface="Wingdings" pitchFamily="2" charset="2"/>
              <a:buChar char="Ø"/>
            </a:pPr>
            <a:r>
              <a:rPr lang="en-US" dirty="0" smtClean="0">
                <a:latin typeface="Times New Roman"/>
                <a:cs typeface="Times New Roman"/>
              </a:rPr>
              <a:t>If the difference in </a:t>
            </a:r>
            <a:r>
              <a:rPr lang="en-US" dirty="0" err="1" smtClean="0">
                <a:latin typeface="Times New Roman"/>
                <a:cs typeface="Times New Roman"/>
              </a:rPr>
              <a:t>electronegativities</a:t>
            </a:r>
            <a:r>
              <a:rPr lang="en-US" dirty="0" smtClean="0">
                <a:latin typeface="Times New Roman"/>
                <a:cs typeface="Times New Roman"/>
              </a:rPr>
              <a:t> (usually called </a:t>
            </a:r>
            <a:r>
              <a:rPr lang="el-GR" dirty="0" smtClean="0">
                <a:latin typeface="Times New Roman"/>
                <a:cs typeface="Times New Roman"/>
              </a:rPr>
              <a:t>Δ</a:t>
            </a:r>
            <a:r>
              <a:rPr lang="en-US" dirty="0" smtClean="0">
                <a:latin typeface="Times New Roman"/>
                <a:cs typeface="Times New Roman"/>
              </a:rPr>
              <a:t>EN) between the atoms in a molecule as follows:</a:t>
            </a:r>
          </a:p>
          <a:p>
            <a:pPr algn="just" eaLnBrk="1" hangingPunct="1">
              <a:buClrTx/>
              <a:buFont typeface="Wingdings 2" pitchFamily="18" charset="2"/>
              <a:buNone/>
            </a:pPr>
            <a:r>
              <a:rPr lang="en-US" b="1" dirty="0" smtClean="0">
                <a:solidFill>
                  <a:srgbClr val="00B0F0"/>
                </a:solidFill>
                <a:latin typeface="Times New Roman"/>
                <a:cs typeface="Times New Roman"/>
              </a:rPr>
              <a:t> </a:t>
            </a:r>
            <a:r>
              <a:rPr lang="el-GR" dirty="0" smtClean="0">
                <a:solidFill>
                  <a:srgbClr val="00B0F0"/>
                </a:solidFill>
                <a:latin typeface="Times New Roman"/>
                <a:cs typeface="Times New Roman"/>
              </a:rPr>
              <a:t>Δ</a:t>
            </a:r>
            <a:r>
              <a:rPr lang="en-US" dirty="0" smtClean="0">
                <a:solidFill>
                  <a:srgbClr val="00B0F0"/>
                </a:solidFill>
                <a:latin typeface="Times New Roman"/>
                <a:cs typeface="Times New Roman"/>
              </a:rPr>
              <a:t>EN greater than </a:t>
            </a:r>
            <a:r>
              <a:rPr lang="en-US" b="1" dirty="0" smtClean="0">
                <a:solidFill>
                  <a:srgbClr val="00B0F0"/>
                </a:solidFill>
                <a:latin typeface="Times New Roman"/>
                <a:cs typeface="Times New Roman"/>
              </a:rPr>
              <a:t>2 &amp; up 4.0</a:t>
            </a:r>
            <a:r>
              <a:rPr lang="en-US" dirty="0" smtClean="0">
                <a:solidFill>
                  <a:srgbClr val="00B0F0"/>
                </a:solidFill>
                <a:latin typeface="Times New Roman"/>
                <a:cs typeface="Times New Roman"/>
              </a:rPr>
              <a:t>:</a:t>
            </a:r>
            <a:r>
              <a:rPr lang="en-US" dirty="0" smtClean="0">
                <a:latin typeface="Times New Roman"/>
                <a:cs typeface="Times New Roman"/>
              </a:rPr>
              <a:t> the bonding in this molecule is  </a:t>
            </a:r>
            <a:r>
              <a:rPr lang="en-US" dirty="0" smtClean="0">
                <a:solidFill>
                  <a:srgbClr val="00B0F0"/>
                </a:solidFill>
                <a:latin typeface="Times New Roman"/>
                <a:cs typeface="Times New Roman"/>
              </a:rPr>
              <a:t>Ionic</a:t>
            </a:r>
          </a:p>
          <a:p>
            <a:pPr algn="just" eaLnBrk="1" hangingPunct="1">
              <a:buClrTx/>
              <a:buFont typeface="Wingdings 2" pitchFamily="18" charset="2"/>
              <a:buNone/>
            </a:pPr>
            <a:r>
              <a:rPr lang="el-GR" dirty="0" smtClean="0">
                <a:latin typeface="Times New Roman"/>
                <a:cs typeface="Times New Roman"/>
              </a:rPr>
              <a:t>Δ</a:t>
            </a:r>
            <a:r>
              <a:rPr lang="en-US" dirty="0" smtClean="0">
                <a:latin typeface="Times New Roman"/>
                <a:cs typeface="Times New Roman"/>
              </a:rPr>
              <a:t>EN between 1.6 and 2.0 and if a metal is involved, then the bond is considered ionic. If only nonmetals are involved, the bond is considered polar covalent. </a:t>
            </a:r>
          </a:p>
          <a:p>
            <a:pPr algn="just" eaLnBrk="1" hangingPunct="1">
              <a:buClrTx/>
              <a:buFont typeface="Wingdings 2" pitchFamily="18" charset="2"/>
              <a:buNone/>
            </a:pPr>
            <a:r>
              <a:rPr lang="en-US" dirty="0" smtClean="0">
                <a:solidFill>
                  <a:srgbClr val="00B0F0"/>
                </a:solidFill>
                <a:latin typeface="Times New Roman"/>
                <a:cs typeface="Times New Roman"/>
              </a:rPr>
              <a:t>	</a:t>
            </a:r>
            <a:r>
              <a:rPr lang="el-GR" dirty="0" smtClean="0">
                <a:latin typeface="Times New Roman"/>
                <a:cs typeface="Times New Roman"/>
              </a:rPr>
              <a:t> </a:t>
            </a:r>
            <a:r>
              <a:rPr lang="el-GR" dirty="0" smtClean="0">
                <a:solidFill>
                  <a:srgbClr val="C40CB7"/>
                </a:solidFill>
                <a:latin typeface="Times New Roman"/>
                <a:cs typeface="Times New Roman"/>
              </a:rPr>
              <a:t>Δ</a:t>
            </a:r>
            <a:r>
              <a:rPr lang="en-US" dirty="0" smtClean="0">
                <a:solidFill>
                  <a:srgbClr val="C40CB7"/>
                </a:solidFill>
                <a:latin typeface="Times New Roman"/>
                <a:cs typeface="Times New Roman"/>
              </a:rPr>
              <a:t>EN  between 0.5 and 1.6 </a:t>
            </a:r>
            <a:r>
              <a:rPr lang="en-US" dirty="0" smtClean="0">
                <a:latin typeface="Times New Roman"/>
                <a:cs typeface="Times New Roman"/>
              </a:rPr>
              <a:t>the bonding in this molecule is </a:t>
            </a:r>
            <a:r>
              <a:rPr lang="en-US" dirty="0" smtClean="0">
                <a:solidFill>
                  <a:srgbClr val="C40CB7"/>
                </a:solidFill>
                <a:latin typeface="Times New Roman"/>
                <a:cs typeface="Times New Roman"/>
              </a:rPr>
              <a:t>Covalent</a:t>
            </a:r>
            <a:r>
              <a:rPr lang="en-US" dirty="0" smtClean="0">
                <a:latin typeface="Times New Roman"/>
                <a:cs typeface="Times New Roman"/>
              </a:rPr>
              <a:t> </a:t>
            </a:r>
            <a:r>
              <a:rPr lang="en-US" dirty="0" smtClean="0">
                <a:solidFill>
                  <a:srgbClr val="C40CB7"/>
                </a:solidFill>
                <a:latin typeface="Times New Roman"/>
                <a:cs typeface="Times New Roman"/>
              </a:rPr>
              <a:t>and </a:t>
            </a:r>
            <a:r>
              <a:rPr lang="en-US" b="1" dirty="0" smtClean="0">
                <a:solidFill>
                  <a:srgbClr val="C40CB7"/>
                </a:solidFill>
                <a:latin typeface="Times New Roman"/>
                <a:cs typeface="Times New Roman"/>
              </a:rPr>
              <a:t>Polar</a:t>
            </a:r>
            <a:endParaRPr lang="en-US" dirty="0" smtClean="0">
              <a:solidFill>
                <a:srgbClr val="C40CB7"/>
              </a:solidFill>
              <a:latin typeface="Times New Roman"/>
              <a:cs typeface="Times New Roman"/>
            </a:endParaRPr>
          </a:p>
          <a:p>
            <a:pPr algn="just" eaLnBrk="1" hangingPunct="1">
              <a:buClrTx/>
              <a:buFont typeface="Wingdings 2" pitchFamily="18" charset="2"/>
              <a:buNone/>
            </a:pPr>
            <a:r>
              <a:rPr lang="en-US" dirty="0" smtClean="0">
                <a:solidFill>
                  <a:srgbClr val="7030A0"/>
                </a:solidFill>
                <a:latin typeface="Times New Roman"/>
                <a:cs typeface="Times New Roman"/>
              </a:rPr>
              <a:t> </a:t>
            </a:r>
            <a:r>
              <a:rPr lang="el-GR" dirty="0" smtClean="0">
                <a:solidFill>
                  <a:srgbClr val="7030A0"/>
                </a:solidFill>
                <a:latin typeface="Times New Roman"/>
                <a:cs typeface="Times New Roman"/>
              </a:rPr>
              <a:t>Δ</a:t>
            </a:r>
            <a:r>
              <a:rPr lang="en-US" dirty="0" smtClean="0">
                <a:solidFill>
                  <a:srgbClr val="7030A0"/>
                </a:solidFill>
                <a:latin typeface="Times New Roman"/>
                <a:cs typeface="Times New Roman"/>
              </a:rPr>
              <a:t>EN between 0.0 to 0.5: </a:t>
            </a:r>
            <a:r>
              <a:rPr lang="en-US" dirty="0" smtClean="0">
                <a:latin typeface="Times New Roman"/>
                <a:cs typeface="Times New Roman"/>
              </a:rPr>
              <a:t>the bonding in this molecule is </a:t>
            </a:r>
            <a:r>
              <a:rPr lang="en-US" dirty="0" smtClean="0">
                <a:solidFill>
                  <a:srgbClr val="7030A0"/>
                </a:solidFill>
                <a:latin typeface="Times New Roman"/>
                <a:cs typeface="Times New Roman"/>
              </a:rPr>
              <a:t>Covalent</a:t>
            </a:r>
            <a:r>
              <a:rPr lang="en-US" dirty="0" smtClean="0">
                <a:latin typeface="Times New Roman"/>
                <a:cs typeface="Times New Roman"/>
              </a:rPr>
              <a:t> and it is </a:t>
            </a:r>
            <a:r>
              <a:rPr lang="en-US" b="1" dirty="0" smtClean="0">
                <a:solidFill>
                  <a:srgbClr val="7030A0"/>
                </a:solidFill>
                <a:latin typeface="Times New Roman"/>
                <a:cs typeface="Times New Roman"/>
              </a:rPr>
              <a:t>Non-Polar </a:t>
            </a: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8" name="Rectangle 7"/>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09617" y="685800"/>
            <a:ext cx="8513683" cy="1066800"/>
          </a:xfrm>
        </p:spPr>
        <p:txBody>
          <a:bodyPr>
            <a:noAutofit/>
          </a:bodyPr>
          <a:lstStyle/>
          <a:p>
            <a:pPr algn="just" eaLnBrk="1" fontAlgn="auto" hangingPunct="1">
              <a:lnSpc>
                <a:spcPct val="100000"/>
              </a:lnSpc>
              <a:spcAft>
                <a:spcPts val="0"/>
              </a:spcAft>
              <a:defRPr/>
            </a:pPr>
            <a:r>
              <a:rPr lang="en-US" altLang="en-US" sz="2400" dirty="0">
                <a:solidFill>
                  <a:schemeClr val="hlink"/>
                </a:solidFill>
                <a:effectLst>
                  <a:outerShdw blurRad="38100" dist="38100" dir="2700000" algn="tl">
                    <a:srgbClr val="000000"/>
                  </a:outerShdw>
                </a:effectLst>
                <a:latin typeface="Times New Roman"/>
                <a:cs typeface="Times New Roman"/>
              </a:rPr>
              <a:t>The type of bond can </a:t>
            </a:r>
            <a:r>
              <a:rPr lang="en-US" altLang="en-US" sz="2400" u="sng" dirty="0">
                <a:solidFill>
                  <a:schemeClr val="hlink"/>
                </a:solidFill>
                <a:effectLst>
                  <a:outerShdw blurRad="38100" dist="38100" dir="2700000" algn="tl">
                    <a:srgbClr val="000000"/>
                  </a:outerShdw>
                </a:effectLst>
                <a:latin typeface="Times New Roman"/>
                <a:cs typeface="Times New Roman"/>
              </a:rPr>
              <a:t>usually</a:t>
            </a:r>
            <a:r>
              <a:rPr lang="en-US" altLang="en-US" sz="2400" dirty="0">
                <a:solidFill>
                  <a:schemeClr val="hlink"/>
                </a:solidFill>
                <a:effectLst>
                  <a:outerShdw blurRad="38100" dist="38100" dir="2700000" algn="tl">
                    <a:srgbClr val="000000"/>
                  </a:outerShdw>
                </a:effectLst>
                <a:latin typeface="Times New Roman"/>
                <a:cs typeface="Times New Roman"/>
              </a:rPr>
              <a:t> be calculated by finding the difference in electronegativity of </a:t>
            </a:r>
            <a:r>
              <a:rPr lang="en-US" altLang="en-US" sz="2400" dirty="0" smtClean="0">
                <a:solidFill>
                  <a:schemeClr val="hlink"/>
                </a:solidFill>
                <a:effectLst>
                  <a:outerShdw blurRad="38100" dist="38100" dir="2700000" algn="tl">
                    <a:srgbClr val="000000"/>
                  </a:outerShdw>
                </a:effectLst>
                <a:latin typeface="Times New Roman"/>
                <a:cs typeface="Times New Roman"/>
              </a:rPr>
              <a:t>the two </a:t>
            </a:r>
            <a:r>
              <a:rPr lang="en-US" altLang="en-US" sz="2400" dirty="0">
                <a:solidFill>
                  <a:schemeClr val="hlink"/>
                </a:solidFill>
                <a:effectLst>
                  <a:outerShdw blurRad="38100" dist="38100" dir="2700000" algn="tl">
                    <a:srgbClr val="000000"/>
                  </a:outerShdw>
                </a:effectLst>
                <a:latin typeface="Times New Roman"/>
                <a:cs typeface="Times New Roman"/>
              </a:rPr>
              <a:t>atoms that are going together.</a:t>
            </a:r>
            <a:endParaRPr lang="en-US" altLang="en-US" sz="2400" dirty="0">
              <a:solidFill>
                <a:schemeClr val="hlink"/>
              </a:solidFill>
              <a:latin typeface="Times New Roman"/>
              <a:cs typeface="Times New Roman"/>
            </a:endParaRPr>
          </a:p>
        </p:txBody>
      </p:sp>
      <p:pic>
        <p:nvPicPr>
          <p:cNvPr id="138243" name="Picture 3"/>
          <p:cNvPicPr>
            <a:picLocks noChangeAspect="1" noChangeArrowheads="1"/>
          </p:cNvPicPr>
          <p:nvPr/>
        </p:nvPicPr>
        <p:blipFill>
          <a:blip r:embed="rId2" cstate="print"/>
          <a:srcRect/>
          <a:stretch>
            <a:fillRect/>
          </a:stretch>
        </p:blipFill>
        <p:spPr bwMode="auto">
          <a:xfrm>
            <a:off x="609600" y="1803440"/>
            <a:ext cx="7696200" cy="4673560"/>
          </a:xfrm>
          <a:prstGeom prst="rect">
            <a:avLst/>
          </a:prstGeom>
          <a:noFill/>
          <a:ln w="12700">
            <a:noFill/>
            <a:miter lim="800000"/>
            <a:headEnd/>
            <a:tailEnd/>
          </a:ln>
          <a:effectLst>
            <a:outerShdw dist="53882" dir="2700000" algn="ctr" rotWithShape="0">
              <a:schemeClr val="bg2"/>
            </a:outerShdw>
          </a:effectLst>
        </p:spPr>
      </p:pic>
      <p:pic>
        <p:nvPicPr>
          <p:cNvPr id="5" name="Picture 4"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8" name="Rectangle 7"/>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2DC3406E-64A2-4C40-A19F-1F7C40A9B092}"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066800"/>
            <a:ext cx="8001000" cy="1200150"/>
          </a:xfrm>
          <a:prstGeom prst="rect">
            <a:avLst/>
          </a:prstGeom>
          <a:noFill/>
          <a:ln w="50800">
            <a:noFill/>
            <a:miter lim="800000"/>
            <a:headEnd/>
            <a:tailEnd/>
          </a:ln>
        </p:spPr>
        <p:txBody>
          <a:bodyPr>
            <a:spAutoFit/>
          </a:bodyPr>
          <a:lstStyle/>
          <a:p>
            <a:pPr lvl="1"/>
            <a:r>
              <a:rPr lang="en-US" sz="2400" b="1" dirty="0">
                <a:solidFill>
                  <a:srgbClr val="C00000"/>
                </a:solidFill>
                <a:latin typeface="Times New Roman"/>
                <a:cs typeface="Times New Roman"/>
              </a:rPr>
              <a:t>Example 1:  </a:t>
            </a:r>
            <a:r>
              <a:rPr lang="en-US" sz="2400" b="1" dirty="0" err="1">
                <a:solidFill>
                  <a:srgbClr val="C00000"/>
                </a:solidFill>
                <a:latin typeface="Times New Roman"/>
                <a:cs typeface="Times New Roman"/>
              </a:rPr>
              <a:t>NaCl</a:t>
            </a:r>
            <a:endParaRPr lang="en-US" sz="2400" b="1" dirty="0">
              <a:solidFill>
                <a:srgbClr val="C00000"/>
              </a:solidFill>
              <a:latin typeface="Times New Roman"/>
              <a:cs typeface="Times New Roman"/>
            </a:endParaRPr>
          </a:p>
          <a:p>
            <a:pPr lvl="1"/>
            <a:r>
              <a:rPr lang="en-US" sz="2400" b="1" dirty="0" err="1">
                <a:latin typeface="Times New Roman"/>
                <a:cs typeface="Times New Roman"/>
              </a:rPr>
              <a:t>EN</a:t>
            </a:r>
            <a:r>
              <a:rPr lang="en-US" sz="2400" b="1" baseline="-25000" dirty="0" err="1">
                <a:latin typeface="Times New Roman"/>
                <a:cs typeface="Times New Roman"/>
              </a:rPr>
              <a:t>Na</a:t>
            </a:r>
            <a:r>
              <a:rPr lang="en-US" sz="2400" b="1" dirty="0">
                <a:latin typeface="Times New Roman"/>
                <a:cs typeface="Times New Roman"/>
              </a:rPr>
              <a:t> = 0.8, </a:t>
            </a:r>
            <a:r>
              <a:rPr lang="en-US" sz="2400" b="1" dirty="0" err="1">
                <a:latin typeface="Times New Roman"/>
                <a:cs typeface="Times New Roman"/>
              </a:rPr>
              <a:t>EN</a:t>
            </a:r>
            <a:r>
              <a:rPr lang="en-US" sz="2400" b="1" baseline="-25000" dirty="0" err="1">
                <a:latin typeface="Times New Roman"/>
                <a:cs typeface="Times New Roman"/>
              </a:rPr>
              <a:t>Cl</a:t>
            </a:r>
            <a:r>
              <a:rPr lang="en-US" sz="2400" b="1" dirty="0">
                <a:latin typeface="Times New Roman"/>
                <a:cs typeface="Times New Roman"/>
              </a:rPr>
              <a:t> = 3.0, Difference </a:t>
            </a:r>
            <a:r>
              <a:rPr lang="el-GR" sz="2400" dirty="0">
                <a:latin typeface="Times New Roman"/>
                <a:cs typeface="Times New Roman"/>
              </a:rPr>
              <a:t>Δ</a:t>
            </a:r>
            <a:r>
              <a:rPr lang="en-US" sz="2400" dirty="0">
                <a:latin typeface="Times New Roman"/>
                <a:cs typeface="Times New Roman"/>
              </a:rPr>
              <a:t>EN</a:t>
            </a:r>
            <a:r>
              <a:rPr lang="en-US" sz="2400" b="1" dirty="0">
                <a:latin typeface="Times New Roman"/>
                <a:cs typeface="Times New Roman"/>
              </a:rPr>
              <a:t> is 2.2, so this is an ionic bond</a:t>
            </a:r>
          </a:p>
        </p:txBody>
      </p:sp>
      <p:sp>
        <p:nvSpPr>
          <p:cNvPr id="6" name="Rectangle 3"/>
          <p:cNvSpPr txBox="1">
            <a:spLocks noChangeArrowheads="1"/>
          </p:cNvSpPr>
          <p:nvPr/>
        </p:nvSpPr>
        <p:spPr>
          <a:xfrm>
            <a:off x="3581400" y="3276600"/>
            <a:ext cx="5562600" cy="2133600"/>
          </a:xfrm>
          <a:prstGeom prst="rect">
            <a:avLst/>
          </a:prstGeom>
        </p:spPr>
        <p:txBody>
          <a:bodyPr>
            <a:normAutofit fontScale="92500"/>
          </a:bodyPr>
          <a:lstStyle/>
          <a:p>
            <a:pPr marL="274320" indent="-274320" algn="just" fontAlgn="auto">
              <a:spcBef>
                <a:spcPct val="20000"/>
              </a:spcBef>
              <a:spcAft>
                <a:spcPts val="0"/>
              </a:spcAft>
              <a:buClr>
                <a:schemeClr val="accent3"/>
              </a:buClr>
              <a:buSzPct val="95000"/>
              <a:defRPr/>
            </a:pPr>
            <a:r>
              <a:rPr lang="en-US" altLang="en-US" sz="2400" b="1" dirty="0">
                <a:effectLst>
                  <a:outerShdw blurRad="38100" dist="38100" dir="2700000" algn="tl">
                    <a:srgbClr val="FFFFFF"/>
                  </a:outerShdw>
                </a:effectLst>
                <a:latin typeface="Times New Roman"/>
                <a:cs typeface="Times New Roman"/>
              </a:rPr>
              <a:t>The difference in electronegativity between H &amp; </a:t>
            </a:r>
            <a:r>
              <a:rPr lang="en-US" altLang="en-US" sz="2400" b="1" dirty="0" err="1">
                <a:effectLst>
                  <a:outerShdw blurRad="38100" dist="38100" dir="2700000" algn="tl">
                    <a:srgbClr val="FFFFFF"/>
                  </a:outerShdw>
                </a:effectLst>
                <a:latin typeface="Times New Roman"/>
                <a:cs typeface="Times New Roman"/>
              </a:rPr>
              <a:t>Cl</a:t>
            </a:r>
            <a:r>
              <a:rPr lang="en-US" altLang="en-US" sz="2400" b="1" dirty="0">
                <a:effectLst>
                  <a:outerShdw blurRad="38100" dist="38100" dir="2700000" algn="tl">
                    <a:srgbClr val="FFFFFF"/>
                  </a:outerShdw>
                </a:effectLst>
                <a:latin typeface="Times New Roman"/>
                <a:cs typeface="Times New Roman"/>
              </a:rPr>
              <a:t> atoms = 0.9 </a:t>
            </a:r>
          </a:p>
          <a:p>
            <a:pPr marL="274320" indent="-274320" algn="just" fontAlgn="auto">
              <a:spcBef>
                <a:spcPct val="20000"/>
              </a:spcBef>
              <a:spcAft>
                <a:spcPts val="0"/>
              </a:spcAft>
              <a:buClr>
                <a:schemeClr val="accent3"/>
              </a:buClr>
              <a:buSzPct val="95000"/>
              <a:defRPr/>
            </a:pPr>
            <a:r>
              <a:rPr lang="en-US" altLang="en-US" sz="2400" b="1" dirty="0">
                <a:effectLst>
                  <a:outerShdw blurRad="38100" dist="38100" dir="2700000" algn="tl">
                    <a:srgbClr val="FFFFFF"/>
                  </a:outerShdw>
                </a:effectLst>
                <a:latin typeface="Times New Roman"/>
                <a:cs typeface="Times New Roman"/>
              </a:rPr>
              <a:t>thus </a:t>
            </a:r>
            <a:r>
              <a:rPr lang="en-US" altLang="en-US" sz="2400" b="1" dirty="0" err="1">
                <a:effectLst>
                  <a:outerShdw blurRad="38100" dist="38100" dir="2700000" algn="tl">
                    <a:srgbClr val="FFFFFF"/>
                  </a:outerShdw>
                </a:effectLst>
                <a:latin typeface="Times New Roman"/>
                <a:cs typeface="Times New Roman"/>
              </a:rPr>
              <a:t>HCl</a:t>
            </a:r>
            <a:r>
              <a:rPr lang="en-US" altLang="en-US" sz="2400" b="1" dirty="0">
                <a:effectLst>
                  <a:outerShdw blurRad="38100" dist="38100" dir="2700000" algn="tl">
                    <a:srgbClr val="FFFFFF"/>
                  </a:outerShdw>
                </a:effectLst>
                <a:latin typeface="Times New Roman"/>
                <a:cs typeface="Times New Roman"/>
              </a:rPr>
              <a:t> is </a:t>
            </a:r>
            <a:r>
              <a:rPr lang="en-US" altLang="en-US" sz="2400" b="1" dirty="0">
                <a:solidFill>
                  <a:schemeClr val="hlink"/>
                </a:solidFill>
                <a:effectLst>
                  <a:outerShdw blurRad="38100" dist="38100" dir="2700000" algn="tl">
                    <a:srgbClr val="000000"/>
                  </a:outerShdw>
                </a:effectLst>
                <a:latin typeface="Times New Roman"/>
                <a:cs typeface="Times New Roman"/>
              </a:rPr>
              <a:t>Covalent &amp; POLAR</a:t>
            </a:r>
            <a:r>
              <a:rPr lang="en-US" altLang="en-US" sz="2400" b="1" dirty="0">
                <a:effectLst>
                  <a:outerShdw blurRad="38100" dist="38100" dir="2700000" algn="tl">
                    <a:srgbClr val="FFFFFF"/>
                  </a:outerShdw>
                </a:effectLst>
                <a:latin typeface="Times New Roman"/>
                <a:cs typeface="Times New Roman"/>
              </a:rPr>
              <a:t> because it has a positive end and a negative end due to difference in electronegativity where;</a:t>
            </a:r>
          </a:p>
        </p:txBody>
      </p:sp>
      <p:pic>
        <p:nvPicPr>
          <p:cNvPr id="7" name="Picture 5"/>
          <p:cNvPicPr>
            <a:picLocks noChangeAspect="1" noChangeArrowheads="1"/>
          </p:cNvPicPr>
          <p:nvPr/>
        </p:nvPicPr>
        <p:blipFill>
          <a:blip r:embed="rId2" cstate="print"/>
          <a:srcRect/>
          <a:stretch>
            <a:fillRect/>
          </a:stretch>
        </p:blipFill>
        <p:spPr bwMode="auto">
          <a:xfrm>
            <a:off x="228600" y="3733800"/>
            <a:ext cx="3200400" cy="1468438"/>
          </a:xfrm>
          <a:prstGeom prst="rect">
            <a:avLst/>
          </a:prstGeom>
          <a:noFill/>
          <a:ln w="12700">
            <a:noFill/>
            <a:miter lim="800000"/>
            <a:headEnd/>
            <a:tailEnd/>
          </a:ln>
          <a:effectLst>
            <a:outerShdw dist="53882" dir="2700000" algn="ctr" rotWithShape="0">
              <a:schemeClr val="bg2"/>
            </a:outerShdw>
          </a:effectLst>
        </p:spPr>
      </p:pic>
      <p:sp>
        <p:nvSpPr>
          <p:cNvPr id="8" name="Rectangle 7"/>
          <p:cNvSpPr/>
          <p:nvPr/>
        </p:nvSpPr>
        <p:spPr>
          <a:xfrm>
            <a:off x="533400" y="2438400"/>
            <a:ext cx="2304838" cy="461665"/>
          </a:xfrm>
          <a:prstGeom prst="rect">
            <a:avLst/>
          </a:prstGeom>
        </p:spPr>
        <p:txBody>
          <a:bodyPr wrap="none">
            <a:spAutoFit/>
          </a:bodyPr>
          <a:lstStyle/>
          <a:p>
            <a:pPr>
              <a:defRPr/>
            </a:pPr>
            <a:r>
              <a:rPr lang="en-US" altLang="en-US" sz="2400" b="1" dirty="0">
                <a:solidFill>
                  <a:srgbClr val="C00000"/>
                </a:solidFill>
                <a:effectLst>
                  <a:outerShdw blurRad="38100" dist="38100" dir="2700000" algn="tl">
                    <a:srgbClr val="FFFFFF"/>
                  </a:outerShdw>
                </a:effectLst>
                <a:latin typeface="Times New Roman"/>
                <a:cs typeface="Times New Roman"/>
              </a:rPr>
              <a:t>Example 2: </a:t>
            </a:r>
            <a:r>
              <a:rPr lang="en-US" altLang="en-US" sz="2400" b="1" dirty="0" err="1">
                <a:solidFill>
                  <a:srgbClr val="C00000"/>
                </a:solidFill>
                <a:effectLst>
                  <a:outerShdw blurRad="38100" dist="38100" dir="2700000" algn="tl">
                    <a:srgbClr val="FFFFFF"/>
                  </a:outerShdw>
                </a:effectLst>
                <a:latin typeface="Times New Roman"/>
                <a:cs typeface="Times New Roman"/>
              </a:rPr>
              <a:t>HCl</a:t>
            </a:r>
            <a:endParaRPr lang="en-US" sz="2400" dirty="0">
              <a:solidFill>
                <a:srgbClr val="C00000"/>
              </a:solidFill>
              <a:latin typeface="Times New Roman"/>
              <a:cs typeface="Times New Roman"/>
            </a:endParaRPr>
          </a:p>
        </p:txBody>
      </p:sp>
      <p:pic>
        <p:nvPicPr>
          <p:cNvPr id="9" name="Picture 8"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2" name="Rectangle 11"/>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2DC3406E-64A2-4C40-A19F-1F7C40A9B092}"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Text Box 4"/>
          <p:cNvSpPr txBox="1">
            <a:spLocks noChangeArrowheads="1"/>
          </p:cNvSpPr>
          <p:nvPr/>
        </p:nvSpPr>
        <p:spPr bwMode="auto">
          <a:xfrm>
            <a:off x="1752600" y="1671935"/>
            <a:ext cx="7696200" cy="461665"/>
          </a:xfrm>
          <a:prstGeom prst="rect">
            <a:avLst/>
          </a:prstGeom>
          <a:noFill/>
          <a:ln w="12700">
            <a:noFill/>
            <a:miter lim="800000"/>
            <a:headEnd/>
            <a:tailEnd/>
          </a:ln>
          <a:effectLst>
            <a:outerShdw dist="17961" dir="2700000" algn="ctr" rotWithShape="0">
              <a:schemeClr val="bg2"/>
            </a:outerShdw>
          </a:effectLst>
        </p:spPr>
        <p:txBody>
          <a:bodyPr wrap="square">
            <a:spAutoFit/>
          </a:bodyPr>
          <a:lstStyle/>
          <a:p>
            <a:pPr fontAlgn="auto">
              <a:spcBef>
                <a:spcPts val="0"/>
              </a:spcBef>
              <a:spcAft>
                <a:spcPts val="0"/>
              </a:spcAft>
              <a:defRPr/>
            </a:pPr>
            <a:r>
              <a:rPr lang="en-US" altLang="en-US" sz="2400" b="1" dirty="0" err="1">
                <a:solidFill>
                  <a:srgbClr val="000000"/>
                </a:solidFill>
                <a:effectLst>
                  <a:outerShdw blurRad="38100" dist="38100" dir="2700000" algn="tl">
                    <a:srgbClr val="FFFFFF"/>
                  </a:outerShdw>
                </a:effectLst>
                <a:latin typeface="Times New Roman"/>
                <a:cs typeface="Times New Roman"/>
              </a:rPr>
              <a:t>Cl</a:t>
            </a:r>
            <a:r>
              <a:rPr lang="en-US" altLang="en-US" sz="2400" b="1" dirty="0">
                <a:solidFill>
                  <a:srgbClr val="000000"/>
                </a:solidFill>
                <a:effectLst>
                  <a:outerShdw blurRad="38100" dist="38100" dir="2700000" algn="tl">
                    <a:srgbClr val="FFFFFF"/>
                  </a:outerShdw>
                </a:effectLst>
                <a:latin typeface="Times New Roman"/>
                <a:cs typeface="Times New Roman"/>
              </a:rPr>
              <a:t> has a greater share in bonding electrons than does H.</a:t>
            </a:r>
          </a:p>
        </p:txBody>
      </p:sp>
      <p:sp>
        <p:nvSpPr>
          <p:cNvPr id="133126" name="Text Box 6"/>
          <p:cNvSpPr txBox="1">
            <a:spLocks noChangeArrowheads="1"/>
          </p:cNvSpPr>
          <p:nvPr/>
        </p:nvSpPr>
        <p:spPr bwMode="auto">
          <a:xfrm>
            <a:off x="1676400" y="2667000"/>
            <a:ext cx="7467600" cy="830997"/>
          </a:xfrm>
          <a:prstGeom prst="rect">
            <a:avLst/>
          </a:prstGeom>
          <a:noFill/>
          <a:ln w="12700">
            <a:noFill/>
            <a:miter lim="800000"/>
            <a:headEnd/>
            <a:tailEnd/>
          </a:ln>
          <a:effectLst/>
        </p:spPr>
        <p:txBody>
          <a:bodyPr wrap="square">
            <a:spAutoFit/>
          </a:bodyPr>
          <a:lstStyle/>
          <a:p>
            <a:pPr algn="just" fontAlgn="auto">
              <a:spcBef>
                <a:spcPts val="0"/>
              </a:spcBef>
              <a:spcAft>
                <a:spcPts val="0"/>
              </a:spcAft>
              <a:defRPr/>
            </a:pPr>
            <a:r>
              <a:rPr lang="en-US" altLang="en-US" sz="2400" b="1" dirty="0" err="1">
                <a:solidFill>
                  <a:srgbClr val="C00000"/>
                </a:solidFill>
                <a:effectLst>
                  <a:outerShdw blurRad="38100" dist="38100" dir="2700000" algn="tl">
                    <a:srgbClr val="FFFFFF"/>
                  </a:outerShdw>
                </a:effectLst>
                <a:latin typeface="Times New Roman"/>
                <a:cs typeface="Times New Roman"/>
              </a:rPr>
              <a:t>Cl</a:t>
            </a:r>
            <a:r>
              <a:rPr lang="en-US" altLang="en-US" sz="2400" b="1" dirty="0">
                <a:solidFill>
                  <a:srgbClr val="C00000"/>
                </a:solidFill>
                <a:effectLst>
                  <a:outerShdw blurRad="38100" dist="38100" dir="2700000" algn="tl">
                    <a:srgbClr val="FFFFFF"/>
                  </a:outerShdw>
                </a:effectLst>
                <a:latin typeface="Times New Roman"/>
                <a:cs typeface="Times New Roman"/>
              </a:rPr>
              <a:t> has slight negative </a:t>
            </a:r>
            <a:r>
              <a:rPr lang="en-US" altLang="en-US" sz="2400" b="1" dirty="0" smtClean="0">
                <a:solidFill>
                  <a:srgbClr val="C00000"/>
                </a:solidFill>
                <a:effectLst>
                  <a:outerShdw blurRad="38100" dist="38100" dir="2700000" algn="tl">
                    <a:srgbClr val="FFFFFF"/>
                  </a:outerShdw>
                </a:effectLst>
                <a:latin typeface="Times New Roman"/>
                <a:cs typeface="Times New Roman"/>
              </a:rPr>
              <a:t>charge</a:t>
            </a:r>
            <a:r>
              <a:rPr lang="ar-SA" altLang="en-US" sz="2400" b="1" dirty="0" smtClean="0">
                <a:solidFill>
                  <a:srgbClr val="C00000"/>
                </a:solidFill>
                <a:effectLst>
                  <a:outerShdw blurRad="38100" dist="38100" dir="2700000" algn="tl">
                    <a:srgbClr val="FFFFFF"/>
                  </a:outerShdw>
                </a:effectLst>
                <a:latin typeface="Times New Roman"/>
                <a:cs typeface="Times New Roman"/>
              </a:rPr>
              <a:t> </a:t>
            </a:r>
            <a:r>
              <a:rPr lang="en-US" altLang="en-US" sz="2400" b="1" dirty="0" smtClean="0">
                <a:solidFill>
                  <a:srgbClr val="C00000"/>
                </a:solidFill>
                <a:effectLst>
                  <a:outerShdw blurRad="38100" dist="38100" dir="2700000" algn="tl">
                    <a:srgbClr val="000000"/>
                  </a:outerShdw>
                </a:effectLst>
                <a:latin typeface="Times New Roman"/>
                <a:cs typeface="Times New Roman"/>
              </a:rPr>
              <a:t>(</a:t>
            </a:r>
            <a:r>
              <a:rPr lang="en-US" altLang="en-US" sz="2400" b="1" dirty="0">
                <a:solidFill>
                  <a:srgbClr val="C00000"/>
                </a:solidFill>
                <a:effectLst>
                  <a:outerShdw blurRad="38100" dist="38100" dir="2700000" algn="tl">
                    <a:srgbClr val="000000"/>
                  </a:outerShdw>
                </a:effectLst>
                <a:latin typeface="Times New Roman"/>
                <a:cs typeface="Times New Roman"/>
              </a:rPr>
              <a:t>-</a:t>
            </a:r>
            <a:r>
              <a:rPr lang="el-GR" altLang="en-US" sz="2400" b="1" dirty="0">
                <a:solidFill>
                  <a:srgbClr val="C00000"/>
                </a:solidFill>
                <a:effectLst>
                  <a:outerShdw blurRad="38100" dist="38100" dir="2700000" algn="tl">
                    <a:srgbClr val="000000"/>
                  </a:outerShdw>
                </a:effectLst>
                <a:latin typeface="Times New Roman"/>
                <a:cs typeface="Times New Roman"/>
              </a:rPr>
              <a:t>δ</a:t>
            </a:r>
            <a:r>
              <a:rPr lang="en-US" altLang="en-US" sz="2400" b="1" dirty="0">
                <a:solidFill>
                  <a:srgbClr val="C00000"/>
                </a:solidFill>
                <a:effectLst>
                  <a:outerShdw blurRad="38100" dist="38100" dir="2700000" algn="tl">
                    <a:srgbClr val="000000"/>
                  </a:outerShdw>
                </a:effectLst>
                <a:latin typeface="Times New Roman"/>
                <a:cs typeface="Times New Roman"/>
              </a:rPr>
              <a:t>)</a:t>
            </a:r>
            <a:r>
              <a:rPr lang="en-US" altLang="en-US" sz="2400" b="1" dirty="0">
                <a:solidFill>
                  <a:srgbClr val="C00000"/>
                </a:solidFill>
                <a:effectLst>
                  <a:outerShdw blurRad="38100" dist="38100" dir="2700000" algn="tl">
                    <a:srgbClr val="FFFFFF"/>
                  </a:outerShdw>
                </a:effectLst>
                <a:latin typeface="Times New Roman"/>
                <a:cs typeface="Times New Roman"/>
              </a:rPr>
              <a:t> and H has slight </a:t>
            </a:r>
            <a:r>
              <a:rPr lang="en-US" altLang="en-US" sz="2400" b="1" dirty="0" smtClean="0">
                <a:solidFill>
                  <a:srgbClr val="C00000"/>
                </a:solidFill>
                <a:effectLst>
                  <a:outerShdw blurRad="38100" dist="38100" dir="2700000" algn="tl">
                    <a:srgbClr val="FFFFFF"/>
                  </a:outerShdw>
                </a:effectLst>
                <a:latin typeface="Times New Roman"/>
                <a:cs typeface="Times New Roman"/>
              </a:rPr>
              <a:t>positive</a:t>
            </a:r>
            <a:r>
              <a:rPr lang="ar-SA" altLang="en-US" sz="2400" b="1" dirty="0" smtClean="0">
                <a:solidFill>
                  <a:srgbClr val="C00000"/>
                </a:solidFill>
                <a:effectLst>
                  <a:outerShdw blurRad="38100" dist="38100" dir="2700000" algn="tl">
                    <a:srgbClr val="FFFFFF"/>
                  </a:outerShdw>
                </a:effectLst>
                <a:latin typeface="Times New Roman"/>
                <a:cs typeface="Times New Roman"/>
              </a:rPr>
              <a:t> </a:t>
            </a:r>
            <a:r>
              <a:rPr lang="en-US" altLang="en-US" sz="2400" b="1" dirty="0" smtClean="0">
                <a:solidFill>
                  <a:srgbClr val="C00000"/>
                </a:solidFill>
                <a:effectLst>
                  <a:outerShdw blurRad="38100" dist="38100" dir="2700000" algn="tl">
                    <a:srgbClr val="FFFFFF"/>
                  </a:outerShdw>
                </a:effectLst>
                <a:latin typeface="Times New Roman"/>
                <a:cs typeface="Times New Roman"/>
              </a:rPr>
              <a:t>charge </a:t>
            </a:r>
            <a:r>
              <a:rPr lang="en-US" altLang="en-US" sz="2400" b="1" dirty="0">
                <a:solidFill>
                  <a:srgbClr val="C00000"/>
                </a:solidFill>
                <a:effectLst>
                  <a:outerShdw blurRad="38100" dist="38100" dir="2700000" algn="tl">
                    <a:srgbClr val="000000"/>
                  </a:outerShdw>
                </a:effectLst>
                <a:latin typeface="Times New Roman"/>
                <a:cs typeface="Times New Roman"/>
              </a:rPr>
              <a:t>(+ </a:t>
            </a:r>
            <a:r>
              <a:rPr lang="el-GR" altLang="en-US" sz="2400" b="1" dirty="0">
                <a:solidFill>
                  <a:srgbClr val="C00000"/>
                </a:solidFill>
                <a:effectLst>
                  <a:outerShdw blurRad="38100" dist="38100" dir="2700000" algn="tl">
                    <a:srgbClr val="000000"/>
                  </a:outerShdw>
                </a:effectLst>
                <a:latin typeface="Times New Roman"/>
                <a:cs typeface="Times New Roman"/>
              </a:rPr>
              <a:t>δ</a:t>
            </a:r>
            <a:r>
              <a:rPr lang="en-US" altLang="en-US" sz="2400" b="1" dirty="0">
                <a:solidFill>
                  <a:srgbClr val="C00000"/>
                </a:solidFill>
                <a:effectLst>
                  <a:outerShdw blurRad="38100" dist="38100" dir="2700000" algn="tl">
                    <a:srgbClr val="000000"/>
                  </a:outerShdw>
                </a:effectLst>
                <a:latin typeface="Times New Roman"/>
                <a:cs typeface="Times New Roman"/>
              </a:rPr>
              <a:t>)</a:t>
            </a:r>
            <a:endParaRPr lang="en-US" altLang="en-US" sz="2400" b="1" dirty="0">
              <a:solidFill>
                <a:srgbClr val="C00000"/>
              </a:solidFill>
              <a:effectLst>
                <a:outerShdw blurRad="38100" dist="38100" dir="2700000" algn="tl">
                  <a:srgbClr val="FFFFFF"/>
                </a:outerShdw>
              </a:effectLst>
              <a:latin typeface="Times New Roman"/>
              <a:cs typeface="Times New Roman"/>
            </a:endParaRPr>
          </a:p>
        </p:txBody>
      </p:sp>
      <p:pic>
        <p:nvPicPr>
          <p:cNvPr id="133127" name="Picture 7"/>
          <p:cNvPicPr>
            <a:picLocks noChangeAspect="1" noChangeArrowheads="1"/>
          </p:cNvPicPr>
          <p:nvPr/>
        </p:nvPicPr>
        <p:blipFill>
          <a:blip r:embed="rId2" cstate="print"/>
          <a:srcRect/>
          <a:stretch>
            <a:fillRect/>
          </a:stretch>
        </p:blipFill>
        <p:spPr bwMode="auto">
          <a:xfrm>
            <a:off x="152400" y="1752600"/>
            <a:ext cx="1544638" cy="1676400"/>
          </a:xfrm>
          <a:prstGeom prst="rect">
            <a:avLst/>
          </a:prstGeom>
          <a:solidFill>
            <a:schemeClr val="bg2"/>
          </a:solidFill>
          <a:effectLst>
            <a:outerShdw dist="35921" dir="2700000" algn="ctr" rotWithShape="0">
              <a:srgbClr val="808080"/>
            </a:outerShdw>
          </a:effectLst>
        </p:spPr>
      </p:pic>
      <p:sp>
        <p:nvSpPr>
          <p:cNvPr id="9" name="Rectangle 8"/>
          <p:cNvSpPr/>
          <p:nvPr/>
        </p:nvSpPr>
        <p:spPr>
          <a:xfrm>
            <a:off x="304800" y="4191000"/>
            <a:ext cx="1578227" cy="461665"/>
          </a:xfrm>
          <a:prstGeom prst="rect">
            <a:avLst/>
          </a:prstGeom>
        </p:spPr>
        <p:txBody>
          <a:bodyPr wrap="none">
            <a:spAutoFit/>
          </a:bodyPr>
          <a:lstStyle/>
          <a:p>
            <a:pPr>
              <a:defRPr/>
            </a:pPr>
            <a:r>
              <a:rPr lang="en-US" altLang="en-US" sz="2400" b="1" dirty="0">
                <a:solidFill>
                  <a:srgbClr val="C00000"/>
                </a:solidFill>
                <a:effectLst>
                  <a:outerShdw blurRad="38100" dist="38100" dir="2700000" algn="tl">
                    <a:srgbClr val="FFFFFF"/>
                  </a:outerShdw>
                </a:effectLst>
                <a:latin typeface="Times New Roman"/>
                <a:cs typeface="Times New Roman"/>
              </a:rPr>
              <a:t>Example 3</a:t>
            </a:r>
            <a:endParaRPr lang="en-US" sz="2400" dirty="0">
              <a:solidFill>
                <a:srgbClr val="C00000"/>
              </a:solidFill>
              <a:latin typeface="Times New Roman"/>
              <a:cs typeface="Times New Roman"/>
            </a:endParaRPr>
          </a:p>
        </p:txBody>
      </p:sp>
      <p:sp>
        <p:nvSpPr>
          <p:cNvPr id="25606" name="Rectangle 9"/>
          <p:cNvSpPr>
            <a:spLocks noChangeArrowheads="1"/>
          </p:cNvSpPr>
          <p:nvPr/>
        </p:nvSpPr>
        <p:spPr bwMode="auto">
          <a:xfrm>
            <a:off x="228600" y="4724400"/>
            <a:ext cx="8915400" cy="830263"/>
          </a:xfrm>
          <a:prstGeom prst="rect">
            <a:avLst/>
          </a:prstGeom>
          <a:noFill/>
          <a:ln w="9525">
            <a:noFill/>
            <a:miter lim="800000"/>
            <a:headEnd/>
            <a:tailEnd/>
          </a:ln>
        </p:spPr>
        <p:txBody>
          <a:bodyPr wrap="square">
            <a:spAutoFit/>
          </a:bodyPr>
          <a:lstStyle/>
          <a:p>
            <a:r>
              <a:rPr lang="en-US" sz="2400" dirty="0">
                <a:solidFill>
                  <a:srgbClr val="000000"/>
                </a:solidFill>
                <a:latin typeface="Times New Roman"/>
                <a:cs typeface="Times New Roman"/>
              </a:rPr>
              <a:t> Molecules such as Cl</a:t>
            </a:r>
            <a:r>
              <a:rPr lang="en-US" sz="2400" baseline="-25000" dirty="0">
                <a:solidFill>
                  <a:srgbClr val="000000"/>
                </a:solidFill>
                <a:latin typeface="Times New Roman"/>
                <a:cs typeface="Times New Roman"/>
              </a:rPr>
              <a:t>2</a:t>
            </a:r>
            <a:r>
              <a:rPr lang="en-US" sz="2400" dirty="0">
                <a:solidFill>
                  <a:srgbClr val="000000"/>
                </a:solidFill>
                <a:latin typeface="Times New Roman"/>
                <a:cs typeface="Times New Roman"/>
              </a:rPr>
              <a:t>, H</a:t>
            </a:r>
            <a:r>
              <a:rPr lang="en-US" sz="2400" baseline="-25000" dirty="0">
                <a:solidFill>
                  <a:srgbClr val="000000"/>
                </a:solidFill>
                <a:latin typeface="Times New Roman"/>
                <a:cs typeface="Times New Roman"/>
              </a:rPr>
              <a:t>2</a:t>
            </a:r>
            <a:r>
              <a:rPr lang="en-US" sz="2400" dirty="0">
                <a:solidFill>
                  <a:srgbClr val="000000"/>
                </a:solidFill>
                <a:latin typeface="Times New Roman"/>
                <a:cs typeface="Times New Roman"/>
              </a:rPr>
              <a:t>, F</a:t>
            </a:r>
            <a:r>
              <a:rPr lang="en-US" sz="2400" baseline="-25000" dirty="0">
                <a:solidFill>
                  <a:srgbClr val="000000"/>
                </a:solidFill>
                <a:latin typeface="Times New Roman"/>
                <a:cs typeface="Times New Roman"/>
              </a:rPr>
              <a:t>2</a:t>
            </a:r>
            <a:r>
              <a:rPr lang="en-US" sz="2400" dirty="0">
                <a:solidFill>
                  <a:srgbClr val="000000"/>
                </a:solidFill>
                <a:latin typeface="Times New Roman"/>
                <a:cs typeface="Times New Roman"/>
              </a:rPr>
              <a:t> are covalent non polar since the difference in </a:t>
            </a:r>
            <a:r>
              <a:rPr lang="en-US" sz="2400" dirty="0" err="1" smtClean="0">
                <a:solidFill>
                  <a:srgbClr val="000000"/>
                </a:solidFill>
                <a:latin typeface="Times New Roman"/>
                <a:cs typeface="Times New Roman"/>
              </a:rPr>
              <a:t>electonegativity</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is zero</a:t>
            </a:r>
          </a:p>
        </p:txBody>
      </p:sp>
      <p:pic>
        <p:nvPicPr>
          <p:cNvPr id="8" name="Picture 7"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2" name="Rectangle 11"/>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ABC2172B-30B5-454B-A45F-3572BEF2C0E1}"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990600"/>
            <a:ext cx="8229600" cy="685800"/>
          </a:xfrm>
        </p:spPr>
        <p:txBody>
          <a:bodyPr>
            <a:normAutofit fontScale="90000"/>
          </a:bodyPr>
          <a:lstStyle/>
          <a:p>
            <a:r>
              <a:rPr lang="en-US" sz="2800" dirty="0" smtClean="0">
                <a:solidFill>
                  <a:srgbClr val="800000"/>
                </a:solidFill>
                <a:latin typeface="Times New Roman"/>
                <a:cs typeface="Times New Roman"/>
              </a:rPr>
              <a:t>Where Would We Be without Chemistry?</a:t>
            </a:r>
          </a:p>
        </p:txBody>
      </p:sp>
      <p:sp>
        <p:nvSpPr>
          <p:cNvPr id="9219" name="Content Placeholder 2"/>
          <p:cNvSpPr>
            <a:spLocks noGrp="1"/>
          </p:cNvSpPr>
          <p:nvPr>
            <p:ph idx="1"/>
          </p:nvPr>
        </p:nvSpPr>
        <p:spPr>
          <a:xfrm>
            <a:off x="304800" y="2133600"/>
            <a:ext cx="8229600" cy="2789237"/>
          </a:xfrm>
        </p:spPr>
        <p:txBody>
          <a:bodyPr>
            <a:normAutofit fontScale="92500" lnSpcReduction="10000"/>
          </a:bodyPr>
          <a:lstStyle/>
          <a:p>
            <a:r>
              <a:rPr lang="en-US" sz="2800" dirty="0" smtClean="0">
                <a:solidFill>
                  <a:srgbClr val="000000"/>
                </a:solidFill>
                <a:latin typeface="Times New Roman"/>
                <a:cs typeface="Times New Roman"/>
              </a:rPr>
              <a:t>NO chemical reactions</a:t>
            </a:r>
          </a:p>
          <a:p>
            <a:r>
              <a:rPr lang="en-US" sz="2800" dirty="0" smtClean="0">
                <a:solidFill>
                  <a:srgbClr val="000000"/>
                </a:solidFill>
                <a:latin typeface="Times New Roman"/>
                <a:cs typeface="Times New Roman"/>
              </a:rPr>
              <a:t>No leather or rubber</a:t>
            </a:r>
          </a:p>
          <a:p>
            <a:r>
              <a:rPr lang="en-US" sz="2800" dirty="0" smtClean="0">
                <a:solidFill>
                  <a:srgbClr val="000000"/>
                </a:solidFill>
                <a:latin typeface="Times New Roman"/>
                <a:cs typeface="Times New Roman"/>
              </a:rPr>
              <a:t>No Paint or coatings</a:t>
            </a:r>
          </a:p>
          <a:p>
            <a:r>
              <a:rPr lang="en-US" sz="2800" dirty="0" smtClean="0">
                <a:solidFill>
                  <a:srgbClr val="000000"/>
                </a:solidFill>
                <a:latin typeface="Times New Roman"/>
                <a:cs typeface="Times New Roman"/>
              </a:rPr>
              <a:t>No metals</a:t>
            </a:r>
          </a:p>
          <a:p>
            <a:r>
              <a:rPr lang="en-US" sz="2800" dirty="0" smtClean="0">
                <a:solidFill>
                  <a:srgbClr val="000000"/>
                </a:solidFill>
                <a:latin typeface="Times New Roman"/>
                <a:cs typeface="Times New Roman"/>
              </a:rPr>
              <a:t>No you</a:t>
            </a:r>
          </a:p>
          <a:p>
            <a:r>
              <a:rPr lang="en-US" sz="2800" dirty="0" smtClean="0">
                <a:solidFill>
                  <a:srgbClr val="000000"/>
                </a:solidFill>
                <a:latin typeface="Times New Roman"/>
                <a:cs typeface="Times New Roman"/>
              </a:rPr>
              <a:t>No Fabrics</a:t>
            </a:r>
          </a:p>
          <a:p>
            <a:pPr marL="0" indent="0">
              <a:buNone/>
            </a:pPr>
            <a:endParaRPr lang="en-US" sz="2800" dirty="0" smtClean="0">
              <a:solidFill>
                <a:srgbClr val="000000"/>
              </a:solidFill>
              <a:latin typeface="Times New Roman"/>
              <a:cs typeface="Times New Roman"/>
            </a:endParaRP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12" name="Slide Number Placeholder 11"/>
          <p:cNvSpPr>
            <a:spLocks noGrp="1"/>
          </p:cNvSpPr>
          <p:nvPr>
            <p:ph type="sldNum" sz="quarter" idx="12"/>
          </p:nvPr>
        </p:nvSpPr>
        <p:spPr/>
        <p:txBody>
          <a:bodyPr/>
          <a:lstStyle/>
          <a:p>
            <a:pPr>
              <a:defRPr/>
            </a:pPr>
            <a:fld id="{ABC2172B-30B5-454B-A45F-3572BEF2C0E1}"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228600" y="1066800"/>
            <a:ext cx="8534400" cy="4114800"/>
          </a:xfrm>
        </p:spPr>
        <p:txBody>
          <a:bodyPr>
            <a:normAutofit/>
          </a:bodyPr>
          <a:lstStyle/>
          <a:p>
            <a:pPr marL="0" indent="0">
              <a:buNone/>
              <a:defRPr/>
            </a:pPr>
            <a:r>
              <a:rPr lang="en-US" altLang="en-US" sz="2800" dirty="0">
                <a:solidFill>
                  <a:schemeClr val="hlink"/>
                </a:solidFill>
                <a:latin typeface="Times New Roman"/>
                <a:cs typeface="Times New Roman"/>
              </a:rPr>
              <a:t>Bond Polarity and physical </a:t>
            </a:r>
            <a:r>
              <a:rPr lang="en-US" altLang="en-US" sz="2800" dirty="0" smtClean="0">
                <a:solidFill>
                  <a:schemeClr val="hlink"/>
                </a:solidFill>
                <a:latin typeface="Times New Roman"/>
                <a:cs typeface="Times New Roman"/>
              </a:rPr>
              <a:t>properties:</a:t>
            </a:r>
            <a:endParaRPr lang="en-US" sz="2800" b="1" dirty="0" smtClean="0">
              <a:solidFill>
                <a:srgbClr val="000000"/>
              </a:solidFill>
              <a:effectLst>
                <a:outerShdw blurRad="38100" dist="38100" dir="2700000" algn="tl">
                  <a:srgbClr val="FFFFFF"/>
                </a:outerShdw>
              </a:effectLst>
              <a:latin typeface="Times New Roman"/>
              <a:cs typeface="Times New Roman"/>
            </a:endParaRPr>
          </a:p>
          <a:p>
            <a:pPr marL="274320" indent="-274320" eaLnBrk="1" fontAlgn="auto" hangingPunct="1">
              <a:spcAft>
                <a:spcPts val="0"/>
              </a:spcAft>
              <a:buClrTx/>
              <a:buFont typeface="Wingdings" pitchFamily="2" charset="2"/>
              <a:buChar char="Ø"/>
              <a:defRPr/>
            </a:pPr>
            <a:r>
              <a:rPr lang="en-US" sz="2800" b="1" dirty="0" smtClean="0">
                <a:solidFill>
                  <a:srgbClr val="000000"/>
                </a:solidFill>
                <a:effectLst>
                  <a:outerShdw blurRad="38100" dist="38100" dir="2700000" algn="tl">
                    <a:srgbClr val="FFFFFF"/>
                  </a:outerShdw>
                </a:effectLst>
                <a:latin typeface="Times New Roman"/>
                <a:cs typeface="Times New Roman"/>
              </a:rPr>
              <a:t>This </a:t>
            </a:r>
            <a:r>
              <a:rPr lang="en-US" sz="2800" b="1" dirty="0">
                <a:solidFill>
                  <a:srgbClr val="000000"/>
                </a:solidFill>
                <a:effectLst>
                  <a:outerShdw blurRad="38100" dist="38100" dir="2700000" algn="tl">
                    <a:srgbClr val="FFFFFF"/>
                  </a:outerShdw>
                </a:effectLst>
                <a:latin typeface="Times New Roman"/>
                <a:cs typeface="Times New Roman"/>
              </a:rPr>
              <a:t>is why </a:t>
            </a:r>
            <a:r>
              <a:rPr lang="en-US" sz="2800" b="1" dirty="0">
                <a:solidFill>
                  <a:srgbClr val="C00000"/>
                </a:solidFill>
                <a:effectLst>
                  <a:outerShdw blurRad="38100" dist="38100" dir="2700000" algn="tl">
                    <a:srgbClr val="FFFFFF"/>
                  </a:outerShdw>
                </a:effectLst>
                <a:latin typeface="Times New Roman"/>
                <a:cs typeface="Times New Roman"/>
              </a:rPr>
              <a:t>oil and water will not mix</a:t>
            </a:r>
            <a:r>
              <a:rPr lang="en-US" sz="2800" b="1" dirty="0">
                <a:effectLst>
                  <a:outerShdw blurRad="38100" dist="38100" dir="2700000" algn="tl">
                    <a:srgbClr val="FFFFFF"/>
                  </a:outerShdw>
                </a:effectLst>
                <a:latin typeface="Times New Roman"/>
                <a:cs typeface="Times New Roman"/>
              </a:rPr>
              <a:t>!  </a:t>
            </a:r>
            <a:r>
              <a:rPr lang="en-US" sz="2800" b="1" dirty="0">
                <a:solidFill>
                  <a:srgbClr val="7030A0"/>
                </a:solidFill>
                <a:effectLst>
                  <a:outerShdw blurRad="38100" dist="38100" dir="2700000" algn="tl">
                    <a:srgbClr val="FFFFFF"/>
                  </a:outerShdw>
                </a:effectLst>
                <a:latin typeface="Times New Roman"/>
                <a:cs typeface="Times New Roman"/>
              </a:rPr>
              <a:t>Oil is nonpolar</a:t>
            </a:r>
            <a:r>
              <a:rPr lang="en-US" sz="2800" b="1" dirty="0">
                <a:effectLst>
                  <a:outerShdw blurRad="38100" dist="38100" dir="2700000" algn="tl">
                    <a:srgbClr val="FFFFFF"/>
                  </a:outerShdw>
                </a:effectLst>
                <a:latin typeface="Times New Roman"/>
                <a:cs typeface="Times New Roman"/>
              </a:rPr>
              <a:t>, </a:t>
            </a:r>
            <a:r>
              <a:rPr lang="en-US" sz="2800" b="1" dirty="0">
                <a:solidFill>
                  <a:srgbClr val="000000"/>
                </a:solidFill>
                <a:effectLst>
                  <a:outerShdw blurRad="38100" dist="38100" dir="2700000" algn="tl">
                    <a:srgbClr val="FFFFFF"/>
                  </a:outerShdw>
                </a:effectLst>
                <a:latin typeface="Times New Roman"/>
                <a:cs typeface="Times New Roman"/>
              </a:rPr>
              <a:t>and</a:t>
            </a:r>
            <a:r>
              <a:rPr lang="en-US" sz="2800" b="1" dirty="0">
                <a:effectLst>
                  <a:outerShdw blurRad="38100" dist="38100" dir="2700000" algn="tl">
                    <a:srgbClr val="FFFFFF"/>
                  </a:outerShdw>
                </a:effectLst>
                <a:latin typeface="Times New Roman"/>
                <a:cs typeface="Times New Roman"/>
              </a:rPr>
              <a:t> </a:t>
            </a:r>
            <a:r>
              <a:rPr lang="en-US" sz="2800" b="1" dirty="0">
                <a:solidFill>
                  <a:srgbClr val="00B0F0"/>
                </a:solidFill>
                <a:effectLst>
                  <a:outerShdw blurRad="38100" dist="38100" dir="2700000" algn="tl">
                    <a:srgbClr val="FFFFFF"/>
                  </a:outerShdw>
                </a:effectLst>
                <a:latin typeface="Times New Roman"/>
                <a:cs typeface="Times New Roman"/>
              </a:rPr>
              <a:t>water is polar</a:t>
            </a:r>
            <a:r>
              <a:rPr lang="en-US" sz="2800" b="1" dirty="0" smtClean="0">
                <a:effectLst>
                  <a:outerShdw blurRad="38100" dist="38100" dir="2700000" algn="tl">
                    <a:srgbClr val="FFFFFF"/>
                  </a:outerShdw>
                </a:effectLst>
                <a:latin typeface="Times New Roman"/>
                <a:cs typeface="Times New Roman"/>
              </a:rPr>
              <a:t>.</a:t>
            </a:r>
          </a:p>
          <a:p>
            <a:pPr marL="274320" indent="-274320" eaLnBrk="1" fontAlgn="auto" hangingPunct="1">
              <a:spcAft>
                <a:spcPts val="0"/>
              </a:spcAft>
              <a:buClrTx/>
              <a:buFont typeface="Wingdings" pitchFamily="2" charset="2"/>
              <a:buChar char="Ø"/>
              <a:defRPr/>
            </a:pPr>
            <a:r>
              <a:rPr lang="en-US" sz="2800" b="1" dirty="0" smtClean="0">
                <a:solidFill>
                  <a:srgbClr val="000000"/>
                </a:solidFill>
                <a:effectLst>
                  <a:outerShdw blurRad="38100" dist="38100" dir="2700000" algn="tl">
                    <a:srgbClr val="FFFFFF"/>
                  </a:outerShdw>
                </a:effectLst>
                <a:latin typeface="Times New Roman"/>
                <a:cs typeface="Times New Roman"/>
              </a:rPr>
              <a:t>The </a:t>
            </a:r>
            <a:r>
              <a:rPr lang="en-US" sz="2800" b="1" dirty="0">
                <a:solidFill>
                  <a:srgbClr val="000000"/>
                </a:solidFill>
                <a:effectLst>
                  <a:outerShdw blurRad="38100" dist="38100" dir="2700000" algn="tl">
                    <a:srgbClr val="FFFFFF"/>
                  </a:outerShdw>
                </a:effectLst>
                <a:latin typeface="Times New Roman"/>
                <a:cs typeface="Times New Roman"/>
              </a:rPr>
              <a:t>two will repel each other, and so you can not dissolve one in the other</a:t>
            </a:r>
          </a:p>
          <a:p>
            <a:pPr marL="274320" indent="-274320" eaLnBrk="1" fontAlgn="auto" hangingPunct="1">
              <a:spcAft>
                <a:spcPts val="0"/>
              </a:spcAft>
              <a:buClr>
                <a:schemeClr val="accent3"/>
              </a:buClr>
              <a:buFontTx/>
              <a:buNone/>
              <a:defRPr/>
            </a:pPr>
            <a:endParaRPr lang="en-US" dirty="0">
              <a:latin typeface="Times New Roman"/>
              <a:cs typeface="Times New Roman"/>
            </a:endParaRPr>
          </a:p>
        </p:txBody>
      </p:sp>
      <p:pic>
        <p:nvPicPr>
          <p:cNvPr id="26628" name="Picture 8" descr="Boyer_3_7"/>
          <p:cNvPicPr>
            <a:picLocks noChangeAspect="1" noChangeArrowheads="1"/>
          </p:cNvPicPr>
          <p:nvPr/>
        </p:nvPicPr>
        <p:blipFill>
          <a:blip r:embed="rId2" cstate="print"/>
          <a:srcRect/>
          <a:stretch>
            <a:fillRect/>
          </a:stretch>
        </p:blipFill>
        <p:spPr bwMode="auto">
          <a:xfrm>
            <a:off x="152400" y="3581400"/>
            <a:ext cx="3886200" cy="3017838"/>
          </a:xfrm>
          <a:prstGeom prst="rect">
            <a:avLst/>
          </a:prstGeom>
          <a:noFill/>
          <a:ln w="9525">
            <a:noFill/>
            <a:miter lim="800000"/>
            <a:headEnd/>
            <a:tailEnd/>
          </a:ln>
        </p:spPr>
      </p:pic>
      <p:sp>
        <p:nvSpPr>
          <p:cNvPr id="5" name="Rectangle 8"/>
          <p:cNvSpPr txBox="1">
            <a:spLocks noChangeArrowheads="1"/>
          </p:cNvSpPr>
          <p:nvPr/>
        </p:nvSpPr>
        <p:spPr bwMode="auto">
          <a:xfrm>
            <a:off x="4249738" y="3886200"/>
            <a:ext cx="4894262" cy="1676400"/>
          </a:xfrm>
          <a:prstGeom prst="rect">
            <a:avLst/>
          </a:prstGeom>
          <a:noFill/>
          <a:ln w="9525">
            <a:noFill/>
            <a:miter lim="800000"/>
            <a:headEnd/>
            <a:tailEnd/>
          </a:ln>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3200" dirty="0">
                <a:effectLst>
                  <a:outerShdw blurRad="38100" dist="38100" dir="2700000" algn="tl">
                    <a:srgbClr val="FFFFFF"/>
                  </a:outerShdw>
                </a:effectLst>
                <a:latin typeface="Times New Roman"/>
                <a:cs typeface="Times New Roman"/>
              </a:rPr>
              <a:t>“</a:t>
            </a:r>
            <a:r>
              <a:rPr lang="en-US" sz="2800" b="1" dirty="0">
                <a:solidFill>
                  <a:srgbClr val="7030A0"/>
                </a:solidFill>
                <a:effectLst>
                  <a:outerShdw blurRad="38100" dist="38100" dir="2700000" algn="tl">
                    <a:srgbClr val="FFFFFF"/>
                  </a:outerShdw>
                </a:effectLst>
                <a:latin typeface="Times New Roman"/>
                <a:cs typeface="Times New Roman"/>
              </a:rPr>
              <a:t>Like Dissolves Like</a:t>
            </a:r>
            <a:r>
              <a:rPr lang="en-US" sz="3200" dirty="0">
                <a:effectLst>
                  <a:outerShdw blurRad="38100" dist="38100" dir="2700000" algn="tl">
                    <a:srgbClr val="FFFFFF"/>
                  </a:outerShdw>
                </a:effectLst>
                <a:latin typeface="Times New Roman"/>
                <a:cs typeface="Times New Roman"/>
              </a:rPr>
              <a:t>”</a:t>
            </a:r>
          </a:p>
          <a:p>
            <a:pPr marL="274320" indent="-274320" fontAlgn="auto">
              <a:spcBef>
                <a:spcPct val="20000"/>
              </a:spcBef>
              <a:spcAft>
                <a:spcPts val="0"/>
              </a:spcAft>
              <a:buClr>
                <a:schemeClr val="accent3"/>
              </a:buClr>
              <a:buSzPct val="95000"/>
              <a:buFont typeface="Wingdings 2"/>
              <a:buChar char=""/>
              <a:defRPr/>
            </a:pPr>
            <a:r>
              <a:rPr lang="en-US" sz="2800" b="1" dirty="0">
                <a:solidFill>
                  <a:srgbClr val="C00000"/>
                </a:solidFill>
                <a:effectLst>
                  <a:outerShdw blurRad="38100" dist="38100" dir="2700000" algn="tl">
                    <a:srgbClr val="FFFFFF"/>
                  </a:outerShdw>
                </a:effectLst>
                <a:latin typeface="Times New Roman"/>
                <a:cs typeface="Times New Roman"/>
              </a:rPr>
              <a:t>Polar dissolves Polar</a:t>
            </a:r>
          </a:p>
          <a:p>
            <a:pPr marL="274320" indent="-274320" fontAlgn="auto">
              <a:spcBef>
                <a:spcPct val="20000"/>
              </a:spcBef>
              <a:spcAft>
                <a:spcPts val="0"/>
              </a:spcAft>
              <a:buClr>
                <a:schemeClr val="accent3"/>
              </a:buClr>
              <a:buSzPct val="95000"/>
              <a:buFont typeface="Wingdings 2"/>
              <a:buChar char=""/>
              <a:defRPr/>
            </a:pPr>
            <a:r>
              <a:rPr lang="en-US" sz="2400" b="1" dirty="0" err="1">
                <a:solidFill>
                  <a:srgbClr val="00B0F0"/>
                </a:solidFill>
                <a:effectLst>
                  <a:outerShdw blurRad="38100" dist="38100" dir="2700000" algn="tl">
                    <a:srgbClr val="FFFFFF"/>
                  </a:outerShdw>
                </a:effectLst>
                <a:latin typeface="Times New Roman"/>
                <a:cs typeface="Times New Roman"/>
              </a:rPr>
              <a:t>Nonpolar</a:t>
            </a:r>
            <a:r>
              <a:rPr lang="en-US" sz="2400" b="1" dirty="0">
                <a:solidFill>
                  <a:srgbClr val="00B0F0"/>
                </a:solidFill>
                <a:effectLst>
                  <a:outerShdw blurRad="38100" dist="38100" dir="2700000" algn="tl">
                    <a:srgbClr val="FFFFFF"/>
                  </a:outerShdw>
                </a:effectLst>
                <a:latin typeface="Times New Roman"/>
                <a:cs typeface="Times New Roman"/>
              </a:rPr>
              <a:t> dissolves </a:t>
            </a:r>
            <a:r>
              <a:rPr lang="en-US" sz="2400" b="1" dirty="0" err="1">
                <a:solidFill>
                  <a:srgbClr val="00B0F0"/>
                </a:solidFill>
                <a:effectLst>
                  <a:outerShdw blurRad="38100" dist="38100" dir="2700000" algn="tl">
                    <a:srgbClr val="FFFFFF"/>
                  </a:outerShdw>
                </a:effectLst>
                <a:latin typeface="Times New Roman"/>
                <a:cs typeface="Times New Roman"/>
              </a:rPr>
              <a:t>Nonpolar</a:t>
            </a:r>
            <a:endParaRPr lang="en-US" sz="2400" b="1" dirty="0">
              <a:solidFill>
                <a:srgbClr val="00B0F0"/>
              </a:solidFill>
              <a:effectLst>
                <a:outerShdw blurRad="38100" dist="38100" dir="2700000" algn="tl">
                  <a:srgbClr val="FFFFFF"/>
                </a:outerShdw>
              </a:effectLst>
              <a:latin typeface="Times New Roman"/>
              <a:cs typeface="Times New Roman"/>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11" name="Slide Number Placeholder 10"/>
          <p:cNvSpPr>
            <a:spLocks noGrp="1"/>
          </p:cNvSpPr>
          <p:nvPr>
            <p:ph type="sldNum" sz="quarter" idx="12"/>
          </p:nvPr>
        </p:nvSpPr>
        <p:spPr/>
        <p:txBody>
          <a:bodyPr/>
          <a:lstStyle/>
          <a:p>
            <a:pPr>
              <a:defRPr/>
            </a:pPr>
            <a:fld id="{ABC2172B-30B5-454B-A45F-3572BEF2C0E1}"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1371600"/>
            <a:ext cx="9134079" cy="3124200"/>
          </a:xfrm>
        </p:spPr>
        <p:txBody>
          <a:bodyPr>
            <a:noAutofit/>
          </a:bodyPr>
          <a:lstStyle/>
          <a:p>
            <a:pPr eaLnBrk="1" hangingPunct="1">
              <a:buFont typeface="Wingdings" pitchFamily="2" charset="2"/>
              <a:buChar char="Ø"/>
            </a:pPr>
            <a:r>
              <a:rPr lang="en-US" sz="2000" b="1" dirty="0" smtClean="0">
                <a:solidFill>
                  <a:srgbClr val="C00000"/>
                </a:solidFill>
                <a:latin typeface="Times New Roman"/>
                <a:cs typeface="Times New Roman"/>
              </a:rPr>
              <a:t>Ionic compounds </a:t>
            </a:r>
            <a:r>
              <a:rPr lang="en-US" sz="2000" b="1" dirty="0" smtClean="0">
                <a:latin typeface="Times New Roman"/>
                <a:cs typeface="Times New Roman"/>
              </a:rPr>
              <a:t>are formed when </a:t>
            </a:r>
            <a:r>
              <a:rPr lang="en-US" sz="2000" b="1" dirty="0" smtClean="0">
                <a:solidFill>
                  <a:srgbClr val="00B0F0"/>
                </a:solidFill>
                <a:latin typeface="Times New Roman"/>
                <a:cs typeface="Times New Roman"/>
              </a:rPr>
              <a:t>one atom gains a valence electron </a:t>
            </a:r>
            <a:r>
              <a:rPr lang="en-US" sz="2000" b="1" dirty="0" smtClean="0">
                <a:solidFill>
                  <a:srgbClr val="7030A0"/>
                </a:solidFill>
                <a:latin typeface="Times New Roman"/>
                <a:cs typeface="Times New Roman"/>
              </a:rPr>
              <a:t>from a different atom, </a:t>
            </a:r>
            <a:r>
              <a:rPr lang="en-US" sz="2000" b="1" dirty="0" smtClean="0">
                <a:latin typeface="Times New Roman"/>
                <a:cs typeface="Times New Roman"/>
              </a:rPr>
              <a:t>forming a </a:t>
            </a:r>
            <a:r>
              <a:rPr lang="en-US" sz="2000" b="1" dirty="0" smtClean="0">
                <a:solidFill>
                  <a:schemeClr val="accent2"/>
                </a:solidFill>
                <a:latin typeface="Times New Roman"/>
                <a:cs typeface="Times New Roman"/>
              </a:rPr>
              <a:t>negative ion</a:t>
            </a:r>
            <a:r>
              <a:rPr lang="en-US" sz="2000" b="1" dirty="0" smtClean="0">
                <a:latin typeface="Times New Roman"/>
                <a:cs typeface="Times New Roman"/>
              </a:rPr>
              <a:t> </a:t>
            </a:r>
            <a:r>
              <a:rPr lang="en-US" sz="2000" b="1" dirty="0" smtClean="0">
                <a:solidFill>
                  <a:srgbClr val="00B0F0"/>
                </a:solidFill>
                <a:latin typeface="Times New Roman"/>
                <a:cs typeface="Times New Roman"/>
              </a:rPr>
              <a:t>(anion) </a:t>
            </a:r>
            <a:r>
              <a:rPr lang="en-US" sz="2000" b="1" dirty="0" smtClean="0">
                <a:latin typeface="Times New Roman"/>
                <a:cs typeface="Times New Roman"/>
              </a:rPr>
              <a:t>and a </a:t>
            </a:r>
            <a:r>
              <a:rPr lang="en-US" sz="2000" b="1" dirty="0" smtClean="0">
                <a:solidFill>
                  <a:srgbClr val="7030A0"/>
                </a:solidFill>
                <a:latin typeface="Times New Roman"/>
                <a:cs typeface="Times New Roman"/>
              </a:rPr>
              <a:t>positive ion</a:t>
            </a:r>
            <a:r>
              <a:rPr lang="en-US" sz="2000" b="1" dirty="0" smtClean="0">
                <a:latin typeface="Times New Roman"/>
                <a:cs typeface="Times New Roman"/>
              </a:rPr>
              <a:t> </a:t>
            </a:r>
            <a:r>
              <a:rPr lang="en-US" sz="2000" b="1" dirty="0" smtClean="0">
                <a:solidFill>
                  <a:srgbClr val="7030A0"/>
                </a:solidFill>
                <a:latin typeface="Times New Roman"/>
                <a:cs typeface="Times New Roman"/>
              </a:rPr>
              <a:t>(</a:t>
            </a:r>
            <a:r>
              <a:rPr lang="en-US" sz="2000" b="1" dirty="0" err="1" smtClean="0">
                <a:solidFill>
                  <a:srgbClr val="7030A0"/>
                </a:solidFill>
                <a:latin typeface="Times New Roman"/>
                <a:cs typeface="Times New Roman"/>
              </a:rPr>
              <a:t>cation</a:t>
            </a:r>
            <a:r>
              <a:rPr lang="en-US" sz="2000" b="1" dirty="0" smtClean="0">
                <a:solidFill>
                  <a:srgbClr val="7030A0"/>
                </a:solidFill>
                <a:latin typeface="Times New Roman"/>
                <a:cs typeface="Times New Roman"/>
              </a:rPr>
              <a:t>) </a:t>
            </a:r>
            <a:r>
              <a:rPr lang="en-US" sz="2000" b="1" dirty="0" smtClean="0">
                <a:latin typeface="Times New Roman"/>
                <a:cs typeface="Times New Roman"/>
              </a:rPr>
              <a:t>respectively. These oppositely charged ions are attracted to each other, </a:t>
            </a:r>
            <a:r>
              <a:rPr lang="en-US" sz="2000" b="1" dirty="0" smtClean="0">
                <a:solidFill>
                  <a:srgbClr val="C00000"/>
                </a:solidFill>
                <a:latin typeface="Times New Roman"/>
                <a:cs typeface="Times New Roman"/>
              </a:rPr>
              <a:t>forming an ionic bond</a:t>
            </a:r>
            <a:r>
              <a:rPr lang="en-US" sz="2000" b="1" dirty="0" smtClean="0">
                <a:latin typeface="Times New Roman"/>
                <a:cs typeface="Times New Roman"/>
              </a:rPr>
              <a:t>. Therefore </a:t>
            </a:r>
            <a:r>
              <a:rPr lang="en-US" sz="2000" b="1" dirty="0" smtClean="0">
                <a:solidFill>
                  <a:srgbClr val="C00000"/>
                </a:solidFill>
                <a:latin typeface="Times New Roman"/>
                <a:cs typeface="Times New Roman"/>
              </a:rPr>
              <a:t>ionic bonds </a:t>
            </a:r>
            <a:r>
              <a:rPr lang="en-US" sz="2000" b="1" dirty="0" smtClean="0">
                <a:latin typeface="Times New Roman"/>
                <a:cs typeface="Times New Roman"/>
              </a:rPr>
              <a:t>are </a:t>
            </a:r>
            <a:r>
              <a:rPr lang="en-US" sz="2000" b="1" dirty="0" smtClean="0">
                <a:solidFill>
                  <a:srgbClr val="7030A0"/>
                </a:solidFill>
                <a:latin typeface="Times New Roman"/>
                <a:cs typeface="Times New Roman"/>
              </a:rPr>
              <a:t>usually between metals and nonmetals</a:t>
            </a:r>
            <a:r>
              <a:rPr lang="en-US" sz="2000" b="1" dirty="0" smtClean="0">
                <a:latin typeface="Times New Roman"/>
                <a:cs typeface="Times New Roman"/>
              </a:rPr>
              <a:t> ; opposite ends of the periodic table.</a:t>
            </a:r>
          </a:p>
          <a:p>
            <a:pPr eaLnBrk="1" hangingPunct="1">
              <a:buFont typeface="Wingdings" pitchFamily="2" charset="2"/>
              <a:buChar char="Ø"/>
            </a:pPr>
            <a:r>
              <a:rPr lang="en-US" sz="2000" b="1" dirty="0" smtClean="0">
                <a:latin typeface="Times New Roman"/>
                <a:cs typeface="Times New Roman"/>
              </a:rPr>
              <a:t>They do not exist as separate molecules . Rather, they form ionic solids, three dimension networks in which each </a:t>
            </a:r>
            <a:r>
              <a:rPr lang="en-US" sz="2000" b="1" dirty="0" err="1" smtClean="0">
                <a:latin typeface="Times New Roman"/>
                <a:cs typeface="Times New Roman"/>
              </a:rPr>
              <a:t>cation</a:t>
            </a:r>
            <a:r>
              <a:rPr lang="en-US" sz="2000" b="1" dirty="0" smtClean="0">
                <a:latin typeface="Times New Roman"/>
                <a:cs typeface="Times New Roman"/>
              </a:rPr>
              <a:t> is surrounded by anions and each anion is surrounded by </a:t>
            </a:r>
            <a:r>
              <a:rPr lang="en-US" sz="2000" b="1" dirty="0" err="1" smtClean="0">
                <a:latin typeface="Times New Roman"/>
                <a:cs typeface="Times New Roman"/>
              </a:rPr>
              <a:t>cations</a:t>
            </a:r>
            <a:r>
              <a:rPr lang="en-US" sz="2000" b="1" dirty="0" smtClean="0">
                <a:latin typeface="Times New Roman"/>
                <a:cs typeface="Times New Roman"/>
              </a:rPr>
              <a:t>.</a:t>
            </a:r>
          </a:p>
          <a:p>
            <a:pPr eaLnBrk="1" hangingPunct="1">
              <a:buFont typeface="Wingdings" pitchFamily="2" charset="2"/>
              <a:buChar char="Ø"/>
            </a:pPr>
            <a:r>
              <a:rPr lang="en-US" sz="2000" b="1" dirty="0" smtClean="0">
                <a:latin typeface="Times New Roman"/>
                <a:cs typeface="Times New Roman"/>
              </a:rPr>
              <a:t> </a:t>
            </a:r>
            <a:r>
              <a:rPr lang="en-US" sz="2000" b="1" dirty="0" smtClean="0">
                <a:solidFill>
                  <a:srgbClr val="C00000"/>
                </a:solidFill>
                <a:latin typeface="Times New Roman"/>
                <a:cs typeface="Times New Roman"/>
              </a:rPr>
              <a:t>They have high melting and boiling points </a:t>
            </a:r>
            <a:r>
              <a:rPr lang="en-US" sz="2000" b="1" dirty="0" smtClean="0">
                <a:latin typeface="Times New Roman"/>
                <a:cs typeface="Times New Roman"/>
              </a:rPr>
              <a:t>and this ionic compounds are </a:t>
            </a:r>
            <a:r>
              <a:rPr lang="en-US" sz="2000" b="1" dirty="0" smtClean="0">
                <a:solidFill>
                  <a:srgbClr val="C00000"/>
                </a:solidFill>
                <a:latin typeface="Times New Roman"/>
                <a:cs typeface="Times New Roman"/>
              </a:rPr>
              <a:t>generally soluble in water </a:t>
            </a:r>
            <a:r>
              <a:rPr lang="en-US" sz="2000" b="1" dirty="0" smtClean="0">
                <a:solidFill>
                  <a:srgbClr val="7030A0"/>
                </a:solidFill>
                <a:latin typeface="Times New Roman"/>
                <a:cs typeface="Times New Roman"/>
              </a:rPr>
              <a:t>and other polar solvents</a:t>
            </a:r>
          </a:p>
          <a:p>
            <a:pPr eaLnBrk="1" hangingPunct="1">
              <a:buFont typeface="Wingdings" pitchFamily="2" charset="2"/>
              <a:buChar char="Ø"/>
            </a:pPr>
            <a:r>
              <a:rPr lang="en-US" sz="2000" b="1" dirty="0" smtClean="0">
                <a:latin typeface="Times New Roman"/>
                <a:cs typeface="Times New Roman"/>
              </a:rPr>
              <a:t> </a:t>
            </a:r>
            <a:r>
              <a:rPr lang="en-US" sz="2000" b="1" dirty="0" smtClean="0">
                <a:solidFill>
                  <a:srgbClr val="C00000"/>
                </a:solidFill>
                <a:latin typeface="Times New Roman"/>
                <a:cs typeface="Times New Roman"/>
              </a:rPr>
              <a:t>Ionic compounds are good conductors of electricity</a:t>
            </a:r>
            <a:r>
              <a:rPr lang="en-US" sz="2000" b="1" dirty="0" smtClean="0">
                <a:latin typeface="Times New Roman"/>
                <a:cs typeface="Times New Roman"/>
              </a:rPr>
              <a:t> in the solutions or in their molten states. </a:t>
            </a:r>
          </a:p>
        </p:txBody>
      </p:sp>
      <p:pic>
        <p:nvPicPr>
          <p:cNvPr id="8196" name="Picture 4"/>
          <p:cNvPicPr>
            <a:picLocks noChangeArrowheads="1"/>
          </p:cNvPicPr>
          <p:nvPr/>
        </p:nvPicPr>
        <p:blipFill>
          <a:blip r:embed="rId2" cstate="print"/>
          <a:srcRect/>
          <a:stretch>
            <a:fillRect/>
          </a:stretch>
        </p:blipFill>
        <p:spPr bwMode="auto">
          <a:xfrm>
            <a:off x="5029200" y="5105400"/>
            <a:ext cx="1600200" cy="1600200"/>
          </a:xfrm>
          <a:prstGeom prst="rect">
            <a:avLst/>
          </a:prstGeom>
          <a:noFill/>
          <a:ln w="50800">
            <a:noFill/>
            <a:miter lim="800000"/>
            <a:headEnd/>
            <a:tailEnd/>
          </a:ln>
          <a:effectLst>
            <a:outerShdw dist="107763" dir="2700000" algn="ctr" rotWithShape="0">
              <a:schemeClr val="bg2"/>
            </a:outerShdw>
          </a:effectLst>
        </p:spPr>
      </p:pic>
      <p:sp>
        <p:nvSpPr>
          <p:cNvPr id="17417" name="Rectangle 9"/>
          <p:cNvSpPr>
            <a:spLocks noChangeArrowheads="1"/>
          </p:cNvSpPr>
          <p:nvPr/>
        </p:nvSpPr>
        <p:spPr bwMode="auto">
          <a:xfrm>
            <a:off x="457200" y="990600"/>
            <a:ext cx="5090907" cy="461665"/>
          </a:xfrm>
          <a:prstGeom prst="rect">
            <a:avLst/>
          </a:prstGeom>
          <a:noFill/>
          <a:ln w="9525">
            <a:noFill/>
            <a:miter lim="800000"/>
            <a:headEnd/>
            <a:tailEnd/>
          </a:ln>
          <a:effectLst/>
        </p:spPr>
        <p:txBody>
          <a:bodyPr wrap="none">
            <a:spAutoFit/>
          </a:bodyPr>
          <a:lstStyle/>
          <a:p>
            <a:pPr>
              <a:defRPr/>
            </a:pPr>
            <a:r>
              <a:rPr lang="en-US" altLang="en-US" sz="2400" dirty="0">
                <a:solidFill>
                  <a:srgbClr val="000000"/>
                </a:solidFill>
                <a:effectLst>
                  <a:outerShdw blurRad="38100" dist="38100" dir="2700000" algn="tl">
                    <a:srgbClr val="C0C0C0"/>
                  </a:outerShdw>
                </a:effectLst>
                <a:latin typeface="Times New Roman"/>
                <a:cs typeface="Times New Roman"/>
              </a:rPr>
              <a:t>General Properties of Ionic Compounds</a:t>
            </a:r>
          </a:p>
        </p:txBody>
      </p:sp>
      <p:pic>
        <p:nvPicPr>
          <p:cNvPr id="27654" name="صورة 23" descr="http://www.beyondbooks.com/psc92/images/00016977.jpg"/>
          <p:cNvPicPr>
            <a:picLocks noChangeAspect="1" noChangeArrowheads="1"/>
          </p:cNvPicPr>
          <p:nvPr/>
        </p:nvPicPr>
        <p:blipFill>
          <a:blip r:embed="rId3" cstate="print"/>
          <a:srcRect/>
          <a:stretch>
            <a:fillRect/>
          </a:stretch>
        </p:blipFill>
        <p:spPr bwMode="auto">
          <a:xfrm>
            <a:off x="1143000" y="5334000"/>
            <a:ext cx="2590800" cy="1308894"/>
          </a:xfrm>
          <a:prstGeom prst="rect">
            <a:avLst/>
          </a:prstGeom>
          <a:noFill/>
          <a:ln w="9525">
            <a:noFill/>
            <a:miter lim="800000"/>
            <a:headEnd/>
            <a:tailEnd/>
          </a:ln>
        </p:spPr>
      </p:pic>
      <p:pic>
        <p:nvPicPr>
          <p:cNvPr id="7" name="Picture 6"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ABC2172B-30B5-454B-A45F-3572BEF2C0E1}"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صورة 212" descr="Sodium lets Chlorine use its valance electron"/>
          <p:cNvPicPr>
            <a:picLocks noChangeAspect="1" noChangeArrowheads="1"/>
          </p:cNvPicPr>
          <p:nvPr/>
        </p:nvPicPr>
        <p:blipFill>
          <a:blip r:embed="rId2" cstate="print"/>
          <a:srcRect/>
          <a:stretch>
            <a:fillRect/>
          </a:stretch>
        </p:blipFill>
        <p:spPr bwMode="auto">
          <a:xfrm>
            <a:off x="2209800" y="2743200"/>
            <a:ext cx="3390900" cy="1676400"/>
          </a:xfrm>
          <a:prstGeom prst="rect">
            <a:avLst/>
          </a:prstGeom>
          <a:noFill/>
          <a:ln w="9525">
            <a:noFill/>
            <a:miter lim="800000"/>
            <a:headEnd/>
            <a:tailEnd/>
          </a:ln>
        </p:spPr>
      </p:pic>
      <p:sp>
        <p:nvSpPr>
          <p:cNvPr id="28675" name="Rectangle 5"/>
          <p:cNvSpPr>
            <a:spLocks noChangeArrowheads="1"/>
          </p:cNvSpPr>
          <p:nvPr/>
        </p:nvSpPr>
        <p:spPr bwMode="auto">
          <a:xfrm>
            <a:off x="2819400" y="1066800"/>
            <a:ext cx="2708519" cy="523220"/>
          </a:xfrm>
          <a:prstGeom prst="rect">
            <a:avLst/>
          </a:prstGeom>
          <a:noFill/>
          <a:ln w="9525">
            <a:noFill/>
            <a:miter lim="800000"/>
            <a:headEnd/>
            <a:tailEnd/>
          </a:ln>
        </p:spPr>
        <p:txBody>
          <a:bodyPr wrap="none" anchor="ctr">
            <a:spAutoFit/>
          </a:bodyPr>
          <a:lstStyle/>
          <a:p>
            <a:pPr eaLnBrk="0" hangingPunct="0"/>
            <a:r>
              <a:rPr lang="en-US" sz="2800" b="1" dirty="0">
                <a:solidFill>
                  <a:schemeClr val="accent2"/>
                </a:solidFill>
                <a:latin typeface="Times New Roman"/>
                <a:cs typeface="Times New Roman"/>
              </a:rPr>
              <a:t>Sodium </a:t>
            </a:r>
            <a:r>
              <a:rPr lang="en-US" sz="2800" b="1" dirty="0" smtClean="0">
                <a:solidFill>
                  <a:schemeClr val="accent2"/>
                </a:solidFill>
                <a:latin typeface="Times New Roman"/>
                <a:cs typeface="Times New Roman"/>
              </a:rPr>
              <a:t>chloride</a:t>
            </a:r>
          </a:p>
        </p:txBody>
      </p:sp>
      <p:sp>
        <p:nvSpPr>
          <p:cNvPr id="28676" name="Rectangle 6"/>
          <p:cNvSpPr>
            <a:spLocks noChangeArrowheads="1"/>
          </p:cNvSpPr>
          <p:nvPr/>
        </p:nvSpPr>
        <p:spPr bwMode="auto">
          <a:xfrm>
            <a:off x="152400" y="1797993"/>
            <a:ext cx="9023424" cy="461665"/>
          </a:xfrm>
          <a:prstGeom prst="rect">
            <a:avLst/>
          </a:prstGeom>
          <a:noFill/>
          <a:ln w="9525">
            <a:noFill/>
            <a:miter lim="800000"/>
            <a:headEnd/>
            <a:tailEnd/>
          </a:ln>
        </p:spPr>
        <p:txBody>
          <a:bodyPr wrap="none" anchor="ctr">
            <a:spAutoFit/>
          </a:bodyPr>
          <a:lstStyle/>
          <a:p>
            <a:pPr eaLnBrk="0" hangingPunct="0"/>
            <a:r>
              <a:rPr lang="en-US" sz="2400" b="1">
                <a:solidFill>
                  <a:srgbClr val="C00000"/>
                </a:solidFill>
                <a:latin typeface="Times New Roman"/>
                <a:cs typeface="Times New Roman"/>
              </a:rPr>
              <a:t>Sodium Chloride (NaCl) is a bonding of the Na</a:t>
            </a:r>
            <a:r>
              <a:rPr lang="en-US" sz="2400" b="1" baseline="30000">
                <a:solidFill>
                  <a:srgbClr val="C00000"/>
                </a:solidFill>
                <a:latin typeface="Times New Roman"/>
                <a:cs typeface="Times New Roman"/>
              </a:rPr>
              <a:t>+</a:t>
            </a:r>
            <a:r>
              <a:rPr lang="en-US" sz="2400" b="1">
                <a:solidFill>
                  <a:srgbClr val="C00000"/>
                </a:solidFill>
                <a:latin typeface="Times New Roman"/>
                <a:cs typeface="Times New Roman"/>
              </a:rPr>
              <a:t> ion and the Cl</a:t>
            </a:r>
            <a:r>
              <a:rPr lang="en-US" sz="2400" b="1" baseline="30000">
                <a:solidFill>
                  <a:srgbClr val="C00000"/>
                </a:solidFill>
                <a:latin typeface="Times New Roman"/>
                <a:cs typeface="Times New Roman"/>
              </a:rPr>
              <a:t>-</a:t>
            </a:r>
            <a:r>
              <a:rPr lang="en-US" sz="2400" b="1">
                <a:solidFill>
                  <a:srgbClr val="C00000"/>
                </a:solidFill>
                <a:latin typeface="Times New Roman"/>
                <a:cs typeface="Times New Roman"/>
              </a:rPr>
              <a:t> ion.</a:t>
            </a:r>
          </a:p>
        </p:txBody>
      </p:sp>
      <p:sp>
        <p:nvSpPr>
          <p:cNvPr id="28677" name="Rectangle 7"/>
          <p:cNvSpPr>
            <a:spLocks noChangeArrowheads="1"/>
          </p:cNvSpPr>
          <p:nvPr/>
        </p:nvSpPr>
        <p:spPr bwMode="auto">
          <a:xfrm>
            <a:off x="1336710" y="4754712"/>
            <a:ext cx="6043542" cy="461665"/>
          </a:xfrm>
          <a:prstGeom prst="rect">
            <a:avLst/>
          </a:prstGeom>
          <a:noFill/>
          <a:ln w="9525">
            <a:noFill/>
            <a:miter lim="800000"/>
            <a:headEnd/>
            <a:tailEnd/>
          </a:ln>
        </p:spPr>
        <p:txBody>
          <a:bodyPr wrap="none" anchor="ctr">
            <a:spAutoFit/>
          </a:bodyPr>
          <a:lstStyle/>
          <a:p>
            <a:pPr algn="ctr" eaLnBrk="0" hangingPunct="0"/>
            <a:r>
              <a:rPr lang="en-US" sz="2400" b="1">
                <a:solidFill>
                  <a:srgbClr val="7030A0"/>
                </a:solidFill>
                <a:latin typeface="Times New Roman"/>
                <a:cs typeface="Times New Roman"/>
              </a:rPr>
              <a:t>Sodium lets Chlorine use its valance electron</a:t>
            </a: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ABC2172B-30B5-454B-A45F-3572BEF2C0E1}" type="slidenum">
              <a:rPr lang="en-US" smtClean="0"/>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HPFonts\Converted Art\370750_la_13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86200"/>
            <a:ext cx="4182807" cy="2556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066800"/>
            <a:ext cx="8229600" cy="609600"/>
          </a:xfrm>
        </p:spPr>
        <p:txBody>
          <a:bodyPr/>
          <a:lstStyle/>
          <a:p>
            <a:pPr algn="ctr"/>
            <a:r>
              <a:rPr lang="en-US" altLang="en-US" sz="3200" dirty="0">
                <a:solidFill>
                  <a:schemeClr val="accent2"/>
                </a:solidFill>
                <a:latin typeface="Times New Roman"/>
                <a:cs typeface="Times New Roman"/>
              </a:rPr>
              <a:t>Dipole Moments</a:t>
            </a:r>
            <a:endParaRPr lang="en-US" sz="3200" dirty="0">
              <a:solidFill>
                <a:schemeClr val="accent2"/>
              </a:solidFill>
              <a:latin typeface="Times New Roman"/>
              <a:cs typeface="Times New Roman"/>
            </a:endParaRPr>
          </a:p>
        </p:txBody>
      </p:sp>
      <p:sp>
        <p:nvSpPr>
          <p:cNvPr id="3" name="Content Placeholder 2"/>
          <p:cNvSpPr>
            <a:spLocks noGrp="1"/>
          </p:cNvSpPr>
          <p:nvPr>
            <p:ph idx="1"/>
          </p:nvPr>
        </p:nvSpPr>
        <p:spPr>
          <a:xfrm>
            <a:off x="457200" y="1752600"/>
            <a:ext cx="8229600" cy="4389437"/>
          </a:xfrm>
        </p:spPr>
        <p:txBody>
          <a:bodyPr>
            <a:normAutofit/>
          </a:bodyPr>
          <a:lstStyle/>
          <a:p>
            <a:pPr marL="0" indent="0">
              <a:buNone/>
            </a:pPr>
            <a:r>
              <a:rPr lang="en-US" altLang="en-US" sz="2800" dirty="0">
                <a:solidFill>
                  <a:srgbClr val="000000"/>
                </a:solidFill>
                <a:latin typeface="Times New Roman"/>
                <a:cs typeface="Times New Roman"/>
              </a:rPr>
              <a:t>A substance possesses a dipole moment if its centers of positive and negative charge  do not  </a:t>
            </a:r>
            <a:r>
              <a:rPr lang="en-US" altLang="en-US" sz="2800" dirty="0" smtClean="0">
                <a:solidFill>
                  <a:srgbClr val="000000"/>
                </a:solidFill>
                <a:latin typeface="Times New Roman"/>
                <a:cs typeface="Times New Roman"/>
              </a:rPr>
              <a:t>coincide.</a:t>
            </a:r>
          </a:p>
          <a:p>
            <a:r>
              <a:rPr lang="en-US" altLang="en-US" sz="2800" dirty="0" smtClean="0">
                <a:solidFill>
                  <a:srgbClr val="000000"/>
                </a:solidFill>
                <a:latin typeface="Times New Roman"/>
                <a:cs typeface="Times New Roman"/>
              </a:rPr>
              <a:t>It means When </a:t>
            </a:r>
            <a:r>
              <a:rPr lang="en-US" altLang="en-US" sz="2800" dirty="0">
                <a:solidFill>
                  <a:srgbClr val="000000"/>
                </a:solidFill>
                <a:latin typeface="Times New Roman"/>
                <a:cs typeface="Times New Roman"/>
              </a:rPr>
              <a:t>the centers of negative and positive charge are separated, we say that </a:t>
            </a:r>
            <a:r>
              <a:rPr lang="en-US" altLang="en-US" sz="2800" dirty="0" smtClean="0">
                <a:solidFill>
                  <a:srgbClr val="000000"/>
                </a:solidFill>
                <a:latin typeface="Times New Roman"/>
                <a:cs typeface="Times New Roman"/>
              </a:rPr>
              <a:t>the  molecule </a:t>
            </a:r>
            <a:r>
              <a:rPr lang="en-US" altLang="en-US" sz="2800" dirty="0">
                <a:solidFill>
                  <a:srgbClr val="000000"/>
                </a:solidFill>
                <a:latin typeface="Times New Roman"/>
                <a:cs typeface="Times New Roman"/>
              </a:rPr>
              <a:t>has </a:t>
            </a:r>
            <a:r>
              <a:rPr lang="en-US" altLang="en-US" sz="2800" dirty="0" smtClean="0">
                <a:solidFill>
                  <a:srgbClr val="000000"/>
                </a:solidFill>
                <a:latin typeface="Times New Roman"/>
                <a:cs typeface="Times New Roman"/>
              </a:rPr>
              <a:t>a </a:t>
            </a:r>
            <a:r>
              <a:rPr lang="en-US" altLang="en-US" sz="2800" dirty="0">
                <a:solidFill>
                  <a:srgbClr val="FF0000"/>
                </a:solidFill>
                <a:latin typeface="Times New Roman"/>
                <a:cs typeface="Times New Roman"/>
              </a:rPr>
              <a:t>dipole </a:t>
            </a:r>
            <a:r>
              <a:rPr lang="en-US" altLang="en-US" sz="2800" dirty="0" smtClean="0">
                <a:solidFill>
                  <a:srgbClr val="FF0000"/>
                </a:solidFill>
                <a:latin typeface="Times New Roman"/>
                <a:cs typeface="Times New Roman"/>
              </a:rPr>
              <a:t>moment</a:t>
            </a:r>
            <a:r>
              <a:rPr lang="en-US" altLang="en-US" sz="2800" dirty="0" smtClean="0">
                <a:latin typeface="Times New Roman"/>
                <a:cs typeface="Times New Roman"/>
              </a:rPr>
              <a:t>.</a:t>
            </a:r>
            <a:endParaRPr lang="en-US" altLang="en-US" sz="2800" dirty="0" smtClean="0">
              <a:effectLst>
                <a:outerShdw blurRad="38100" dist="38100" dir="2700000" algn="tl">
                  <a:srgbClr val="000000"/>
                </a:outerShdw>
              </a:effectLst>
              <a:latin typeface="Times New Roman"/>
              <a:cs typeface="Times New Roman"/>
            </a:endParaRPr>
          </a:p>
          <a:p>
            <a:endParaRPr lang="en-US" sz="2800" dirty="0">
              <a:latin typeface="Times New Roman"/>
              <a:cs typeface="Times New Roman"/>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5" name="Slide Number Placeholder 4"/>
          <p:cNvSpPr>
            <a:spLocks noGrp="1"/>
          </p:cNvSpPr>
          <p:nvPr>
            <p:ph type="sldNum" sz="quarter" idx="12"/>
          </p:nvPr>
        </p:nvSpPr>
        <p:spPr/>
        <p:txBody>
          <a:bodyPr/>
          <a:lstStyle/>
          <a:p>
            <a:pPr>
              <a:defRPr/>
            </a:pPr>
            <a:fld id="{ABC2172B-30B5-454B-A45F-3572BEF2C0E1}" type="slidenum">
              <a:rPr lang="en-US" smtClean="0"/>
              <a:pPr>
                <a:defRPr/>
              </a:pPr>
              <a:t>23</a:t>
            </a:fld>
            <a:endParaRPr lang="en-US"/>
          </a:p>
        </p:txBody>
      </p:sp>
    </p:spTree>
    <p:extLst>
      <p:ext uri="{BB962C8B-B14F-4D97-AF65-F5344CB8AC3E}">
        <p14:creationId xmlns:p14="http://schemas.microsoft.com/office/powerpoint/2010/main" val="4114214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PFonts\Converted Art\370750_la_13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902687" cy="18798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498113" y="3581400"/>
            <a:ext cx="8264887" cy="2895600"/>
          </a:xfrm>
          <a:prstGeom prst="rect">
            <a:avLst/>
          </a:prstGeom>
          <a:noFill/>
          <a:ln w="9525">
            <a:noFill/>
            <a:miter lim="800000"/>
            <a:headEnd/>
            <a:tailEnd/>
          </a:ln>
        </p:spPr>
        <p:txBody>
          <a:bodyPr vert="horz" wrap="none" lIns="19050" tIns="26988" rIns="19050" bIns="26988"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1000"/>
              </a:spcBef>
              <a:spcAft>
                <a:spcPts val="1000"/>
              </a:spcAft>
              <a:buFontTx/>
              <a:buNone/>
              <a:tabLst>
                <a:tab pos="457200" algn="l"/>
                <a:tab pos="914400" algn="l"/>
                <a:tab pos="1371600" algn="l"/>
              </a:tabLst>
            </a:pPr>
            <a:r>
              <a:rPr lang="en-US" altLang="en-US" sz="2000" b="1" dirty="0" smtClean="0">
                <a:solidFill>
                  <a:srgbClr val="FF0000"/>
                </a:solidFill>
                <a:latin typeface="Times New Roman"/>
                <a:cs typeface="Times New Roman"/>
              </a:rPr>
              <a:t>O</a:t>
            </a:r>
            <a:r>
              <a:rPr lang="en-US" altLang="en-US" sz="2000" dirty="0" smtClean="0">
                <a:solidFill>
                  <a:srgbClr val="FF0000"/>
                </a:solidFill>
                <a:latin typeface="Times New Roman"/>
                <a:cs typeface="Times New Roman"/>
              </a:rPr>
              <a:t> </a:t>
            </a:r>
            <a:r>
              <a:rPr lang="en-US" altLang="en-US" sz="2000" dirty="0" smtClean="0">
                <a:latin typeface="Times New Roman"/>
                <a:cs typeface="Times New Roman"/>
              </a:rPr>
              <a:t>is more electronegative, therefore there is a dipole</a:t>
            </a:r>
          </a:p>
          <a:p>
            <a:pPr marL="0" indent="0">
              <a:spcBef>
                <a:spcPts val="1000"/>
              </a:spcBef>
              <a:spcAft>
                <a:spcPts val="1000"/>
              </a:spcAft>
              <a:buFontTx/>
              <a:buNone/>
              <a:tabLst>
                <a:tab pos="457200" algn="l"/>
                <a:tab pos="914400" algn="l"/>
                <a:tab pos="1371600" algn="l"/>
              </a:tabLst>
            </a:pPr>
            <a:r>
              <a:rPr lang="en-US" altLang="en-US" sz="2000" dirty="0" smtClean="0">
                <a:latin typeface="Times New Roman"/>
                <a:cs typeface="Times New Roman"/>
              </a:rPr>
              <a:t> between </a:t>
            </a:r>
            <a:r>
              <a:rPr lang="en-US" altLang="en-US" sz="2000" b="1" dirty="0" smtClean="0">
                <a:latin typeface="Times New Roman"/>
                <a:cs typeface="Times New Roman"/>
              </a:rPr>
              <a:t>C</a:t>
            </a:r>
            <a:r>
              <a:rPr lang="en-US" altLang="en-US" sz="2000" dirty="0" smtClean="0">
                <a:latin typeface="Times New Roman"/>
                <a:cs typeface="Times New Roman"/>
              </a:rPr>
              <a:t> and both </a:t>
            </a:r>
            <a:r>
              <a:rPr lang="en-US" altLang="en-US" sz="2000" b="1" dirty="0" smtClean="0">
                <a:solidFill>
                  <a:srgbClr val="FF0000"/>
                </a:solidFill>
                <a:latin typeface="Times New Roman"/>
                <a:cs typeface="Times New Roman"/>
              </a:rPr>
              <a:t>O</a:t>
            </a:r>
            <a:r>
              <a:rPr lang="en-US" altLang="en-US" sz="2000" dirty="0" smtClean="0">
                <a:latin typeface="Times New Roman"/>
                <a:cs typeface="Times New Roman"/>
              </a:rPr>
              <a:t> atoms. </a:t>
            </a:r>
            <a:r>
              <a:rPr lang="en-US" altLang="en-US" sz="2000" b="1" dirty="0" smtClean="0">
                <a:solidFill>
                  <a:schemeClr val="tx2">
                    <a:lumMod val="75000"/>
                  </a:schemeClr>
                </a:solidFill>
                <a:latin typeface="Times New Roman"/>
                <a:cs typeface="Times New Roman"/>
              </a:rPr>
              <a:t>But does the overall molecule have a dipole?</a:t>
            </a:r>
            <a:endParaRPr lang="en-US" altLang="en-US" sz="2000" b="1" dirty="0">
              <a:solidFill>
                <a:schemeClr val="tx2">
                  <a:lumMod val="75000"/>
                </a:schemeClr>
              </a:solidFill>
              <a:latin typeface="Times New Roman"/>
              <a:cs typeface="Times New Roman"/>
            </a:endParaRPr>
          </a:p>
          <a:p>
            <a:pPr marL="0" indent="0">
              <a:spcBef>
                <a:spcPts val="1000"/>
              </a:spcBef>
              <a:spcAft>
                <a:spcPts val="1000"/>
              </a:spcAft>
              <a:buFontTx/>
              <a:buNone/>
              <a:tabLst>
                <a:tab pos="457200" algn="l"/>
                <a:tab pos="914400" algn="l"/>
                <a:tab pos="1371600" algn="l"/>
              </a:tabLst>
            </a:pPr>
            <a:r>
              <a:rPr lang="en-US" altLang="en-US" sz="2000" b="1" dirty="0" smtClean="0">
                <a:solidFill>
                  <a:srgbClr val="002060"/>
                </a:solidFill>
                <a:latin typeface="Times New Roman"/>
                <a:cs typeface="Times New Roman"/>
              </a:rPr>
              <a:t>CO</a:t>
            </a:r>
            <a:r>
              <a:rPr lang="en-US" altLang="en-US" sz="2000" b="1" baseline="-25000" dirty="0" smtClean="0">
                <a:solidFill>
                  <a:srgbClr val="002060"/>
                </a:solidFill>
                <a:latin typeface="Times New Roman"/>
                <a:cs typeface="Times New Roman"/>
              </a:rPr>
              <a:t>2</a:t>
            </a:r>
            <a:r>
              <a:rPr lang="en-US" altLang="en-US" sz="2000" b="1" dirty="0" smtClean="0">
                <a:latin typeface="Times New Roman"/>
                <a:cs typeface="Times New Roman"/>
              </a:rPr>
              <a:t> is a linear molecule and the dipoles are in opposite direction, </a:t>
            </a:r>
          </a:p>
          <a:p>
            <a:pPr marL="0" indent="0">
              <a:spcBef>
                <a:spcPts val="1000"/>
              </a:spcBef>
              <a:spcAft>
                <a:spcPts val="1000"/>
              </a:spcAft>
              <a:buFontTx/>
              <a:buNone/>
              <a:tabLst>
                <a:tab pos="457200" algn="l"/>
                <a:tab pos="914400" algn="l"/>
                <a:tab pos="1371600" algn="l"/>
              </a:tabLst>
            </a:pPr>
            <a:r>
              <a:rPr lang="en-US" altLang="en-US" sz="2000" b="1" dirty="0" smtClean="0">
                <a:latin typeface="Times New Roman"/>
                <a:cs typeface="Times New Roman"/>
              </a:rPr>
              <a:t>the net effect is that they cancel each other.</a:t>
            </a:r>
            <a:endParaRPr lang="en-US" altLang="en-US" sz="2000" dirty="0" smtClean="0">
              <a:latin typeface="Times New Roman"/>
              <a:cs typeface="Times New Roman"/>
            </a:endParaRPr>
          </a:p>
          <a:p>
            <a:pPr marL="0" indent="0">
              <a:spcBef>
                <a:spcPts val="1000"/>
              </a:spcBef>
              <a:spcAft>
                <a:spcPts val="1000"/>
              </a:spcAft>
              <a:buFontTx/>
              <a:buNone/>
              <a:tabLst>
                <a:tab pos="457200" algn="l"/>
                <a:tab pos="914400" algn="l"/>
                <a:tab pos="1371600" algn="l"/>
              </a:tabLst>
            </a:pPr>
            <a:r>
              <a:rPr lang="en-US" altLang="en-US" sz="2000" b="1" dirty="0" smtClean="0">
                <a:solidFill>
                  <a:srgbClr val="FF0000"/>
                </a:solidFill>
                <a:latin typeface="Times New Roman"/>
                <a:cs typeface="Times New Roman"/>
              </a:rPr>
              <a:t>Thus, Carbon dioxide has no dipole moment</a:t>
            </a:r>
            <a:endParaRPr lang="en-US" altLang="en-US" sz="2000" b="1" dirty="0">
              <a:solidFill>
                <a:srgbClr val="FF0000"/>
              </a:solidFill>
              <a:latin typeface="Times New Roman"/>
              <a:cs typeface="Times New Roman"/>
            </a:endParaRPr>
          </a:p>
        </p:txBody>
      </p:sp>
      <p:grpSp>
        <p:nvGrpSpPr>
          <p:cNvPr id="10" name="Group 13"/>
          <p:cNvGrpSpPr>
            <a:grpSpLocks/>
          </p:cNvGrpSpPr>
          <p:nvPr/>
        </p:nvGrpSpPr>
        <p:grpSpPr bwMode="auto">
          <a:xfrm>
            <a:off x="3124200" y="1066800"/>
            <a:ext cx="2987674" cy="588963"/>
            <a:chOff x="1939" y="1258"/>
            <a:chExt cx="1882" cy="371"/>
          </a:xfrm>
        </p:grpSpPr>
        <p:grpSp>
          <p:nvGrpSpPr>
            <p:cNvPr id="11" name="Group 6"/>
            <p:cNvGrpSpPr>
              <a:grpSpLocks/>
            </p:cNvGrpSpPr>
            <p:nvPr/>
          </p:nvGrpSpPr>
          <p:grpSpPr bwMode="auto">
            <a:xfrm>
              <a:off x="2229" y="1390"/>
              <a:ext cx="528" cy="91"/>
              <a:chOff x="2229" y="1390"/>
              <a:chExt cx="528" cy="91"/>
            </a:xfrm>
          </p:grpSpPr>
          <p:sp>
            <p:nvSpPr>
              <p:cNvPr id="18" name="Line 4"/>
              <p:cNvSpPr>
                <a:spLocks noChangeShapeType="1"/>
              </p:cNvSpPr>
              <p:nvPr/>
            </p:nvSpPr>
            <p:spPr bwMode="auto">
              <a:xfrm>
                <a:off x="2236" y="1390"/>
                <a:ext cx="52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2"/>
                  </a:solidFill>
                </a:endParaRPr>
              </a:p>
            </p:txBody>
          </p:sp>
          <p:sp>
            <p:nvSpPr>
              <p:cNvPr id="19" name="Line 5"/>
              <p:cNvSpPr>
                <a:spLocks noChangeShapeType="1"/>
              </p:cNvSpPr>
              <p:nvPr/>
            </p:nvSpPr>
            <p:spPr bwMode="auto">
              <a:xfrm>
                <a:off x="2229" y="1481"/>
                <a:ext cx="52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2"/>
                  </a:solidFill>
                </a:endParaRPr>
              </a:p>
            </p:txBody>
          </p:sp>
        </p:grpSp>
        <p:grpSp>
          <p:nvGrpSpPr>
            <p:cNvPr id="12" name="Group 9"/>
            <p:cNvGrpSpPr>
              <a:grpSpLocks/>
            </p:cNvGrpSpPr>
            <p:nvPr/>
          </p:nvGrpSpPr>
          <p:grpSpPr bwMode="auto">
            <a:xfrm>
              <a:off x="3025" y="1386"/>
              <a:ext cx="528" cy="91"/>
              <a:chOff x="3025" y="1386"/>
              <a:chExt cx="528" cy="91"/>
            </a:xfrm>
          </p:grpSpPr>
          <p:sp>
            <p:nvSpPr>
              <p:cNvPr id="16" name="Line 7"/>
              <p:cNvSpPr>
                <a:spLocks noChangeShapeType="1"/>
              </p:cNvSpPr>
              <p:nvPr/>
            </p:nvSpPr>
            <p:spPr bwMode="auto">
              <a:xfrm>
                <a:off x="3032" y="1386"/>
                <a:ext cx="52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2"/>
                  </a:solidFill>
                </a:endParaRPr>
              </a:p>
            </p:txBody>
          </p:sp>
          <p:sp>
            <p:nvSpPr>
              <p:cNvPr id="17" name="Line 8"/>
              <p:cNvSpPr>
                <a:spLocks noChangeShapeType="1"/>
              </p:cNvSpPr>
              <p:nvPr/>
            </p:nvSpPr>
            <p:spPr bwMode="auto">
              <a:xfrm>
                <a:off x="3025" y="1477"/>
                <a:ext cx="521"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2"/>
                  </a:solidFill>
                </a:endParaRPr>
              </a:p>
            </p:txBody>
          </p:sp>
        </p:grpSp>
        <p:sp>
          <p:nvSpPr>
            <p:cNvPr id="13" name="Rectangle 10"/>
            <p:cNvSpPr>
              <a:spLocks noChangeArrowheads="1"/>
            </p:cNvSpPr>
            <p:nvPr/>
          </p:nvSpPr>
          <p:spPr bwMode="auto">
            <a:xfrm>
              <a:off x="1939" y="1262"/>
              <a:ext cx="31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lgn="l">
                <a:spcBef>
                  <a:spcPct val="0"/>
                </a:spcBef>
                <a:defRPr sz="2400">
                  <a:solidFill>
                    <a:schemeClr val="tx1"/>
                  </a:solidFill>
                  <a:latin typeface="Times"/>
                </a:defRPr>
              </a:lvl1pPr>
              <a:lvl2pPr marL="742950" indent="-285750" algn="l">
                <a:spcBef>
                  <a:spcPct val="0"/>
                </a:spcBef>
                <a:defRPr sz="2400">
                  <a:solidFill>
                    <a:schemeClr val="tx1"/>
                  </a:solidFill>
                  <a:latin typeface="Times"/>
                </a:defRPr>
              </a:lvl2pPr>
              <a:lvl3pPr marL="1143000" indent="-228600" algn="l">
                <a:spcBef>
                  <a:spcPct val="0"/>
                </a:spcBef>
                <a:defRPr sz="2400">
                  <a:solidFill>
                    <a:schemeClr val="tx1"/>
                  </a:solidFill>
                  <a:latin typeface="Times"/>
                </a:defRPr>
              </a:lvl3pPr>
              <a:lvl4pPr marL="1600200" indent="-228600" algn="l">
                <a:spcBef>
                  <a:spcPct val="0"/>
                </a:spcBef>
                <a:defRPr sz="2400">
                  <a:solidFill>
                    <a:schemeClr val="tx1"/>
                  </a:solidFill>
                  <a:latin typeface="Times"/>
                </a:defRPr>
              </a:lvl4pPr>
              <a:lvl5pPr marL="2057400" indent="-228600" algn="l">
                <a:spcBef>
                  <a:spcPct val="0"/>
                </a:spcBef>
                <a:defRPr sz="2400">
                  <a:solidFill>
                    <a:schemeClr val="tx1"/>
                  </a:solidFill>
                  <a:latin typeface="Times"/>
                </a:defRPr>
              </a:lvl5pPr>
              <a:lvl6pPr marL="2514600" indent="-228600" fontAlgn="base">
                <a:spcBef>
                  <a:spcPct val="0"/>
                </a:spcBef>
                <a:spcAft>
                  <a:spcPct val="0"/>
                </a:spcAft>
                <a:defRPr sz="2400">
                  <a:solidFill>
                    <a:schemeClr val="tx1"/>
                  </a:solidFill>
                  <a:latin typeface="Times"/>
                </a:defRPr>
              </a:lvl6pPr>
              <a:lvl7pPr marL="2971800" indent="-228600" fontAlgn="base">
                <a:spcBef>
                  <a:spcPct val="0"/>
                </a:spcBef>
                <a:spcAft>
                  <a:spcPct val="0"/>
                </a:spcAft>
                <a:defRPr sz="2400">
                  <a:solidFill>
                    <a:schemeClr val="tx1"/>
                  </a:solidFill>
                  <a:latin typeface="Times"/>
                </a:defRPr>
              </a:lvl7pPr>
              <a:lvl8pPr marL="3429000" indent="-228600" fontAlgn="base">
                <a:spcBef>
                  <a:spcPct val="0"/>
                </a:spcBef>
                <a:spcAft>
                  <a:spcPct val="0"/>
                </a:spcAft>
                <a:defRPr sz="2400">
                  <a:solidFill>
                    <a:schemeClr val="tx1"/>
                  </a:solidFill>
                  <a:latin typeface="Times"/>
                </a:defRPr>
              </a:lvl8pPr>
              <a:lvl9pPr marL="3886200" indent="-228600" fontAlgn="base">
                <a:spcBef>
                  <a:spcPct val="0"/>
                </a:spcBef>
                <a:spcAft>
                  <a:spcPct val="0"/>
                </a:spcAft>
                <a:defRPr sz="2400">
                  <a:solidFill>
                    <a:schemeClr val="tx1"/>
                  </a:solidFill>
                  <a:latin typeface="Times"/>
                </a:defRPr>
              </a:lvl9pPr>
            </a:lstStyle>
            <a:p>
              <a:pPr algn="ctr">
                <a:spcBef>
                  <a:spcPct val="20000"/>
                </a:spcBef>
              </a:pPr>
              <a:r>
                <a:rPr lang="en-US" altLang="en-US" sz="3200">
                  <a:solidFill>
                    <a:schemeClr val="accent2"/>
                  </a:solidFill>
                  <a:effectLst>
                    <a:outerShdw blurRad="38100" dist="38100" dir="2700000" algn="tl">
                      <a:srgbClr val="000000"/>
                    </a:outerShdw>
                  </a:effectLst>
                  <a:latin typeface="Arial" charset="0"/>
                </a:rPr>
                <a:t>O</a:t>
              </a:r>
            </a:p>
          </p:txBody>
        </p:sp>
        <p:sp>
          <p:nvSpPr>
            <p:cNvPr id="14" name="Rectangle 11"/>
            <p:cNvSpPr>
              <a:spLocks noChangeArrowheads="1"/>
            </p:cNvSpPr>
            <p:nvPr/>
          </p:nvSpPr>
          <p:spPr bwMode="auto">
            <a:xfrm>
              <a:off x="2747" y="1262"/>
              <a:ext cx="30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lgn="l">
                <a:spcBef>
                  <a:spcPct val="0"/>
                </a:spcBef>
                <a:defRPr sz="2400">
                  <a:solidFill>
                    <a:schemeClr val="tx1"/>
                  </a:solidFill>
                  <a:latin typeface="Times"/>
                </a:defRPr>
              </a:lvl1pPr>
              <a:lvl2pPr marL="742950" indent="-285750" algn="l">
                <a:spcBef>
                  <a:spcPct val="0"/>
                </a:spcBef>
                <a:defRPr sz="2400">
                  <a:solidFill>
                    <a:schemeClr val="tx1"/>
                  </a:solidFill>
                  <a:latin typeface="Times"/>
                </a:defRPr>
              </a:lvl2pPr>
              <a:lvl3pPr marL="1143000" indent="-228600" algn="l">
                <a:spcBef>
                  <a:spcPct val="0"/>
                </a:spcBef>
                <a:defRPr sz="2400">
                  <a:solidFill>
                    <a:schemeClr val="tx1"/>
                  </a:solidFill>
                  <a:latin typeface="Times"/>
                </a:defRPr>
              </a:lvl3pPr>
              <a:lvl4pPr marL="1600200" indent="-228600" algn="l">
                <a:spcBef>
                  <a:spcPct val="0"/>
                </a:spcBef>
                <a:defRPr sz="2400">
                  <a:solidFill>
                    <a:schemeClr val="tx1"/>
                  </a:solidFill>
                  <a:latin typeface="Times"/>
                </a:defRPr>
              </a:lvl4pPr>
              <a:lvl5pPr marL="2057400" indent="-228600" algn="l">
                <a:spcBef>
                  <a:spcPct val="0"/>
                </a:spcBef>
                <a:defRPr sz="2400">
                  <a:solidFill>
                    <a:schemeClr val="tx1"/>
                  </a:solidFill>
                  <a:latin typeface="Times"/>
                </a:defRPr>
              </a:lvl5pPr>
              <a:lvl6pPr marL="2514600" indent="-228600" fontAlgn="base">
                <a:spcBef>
                  <a:spcPct val="0"/>
                </a:spcBef>
                <a:spcAft>
                  <a:spcPct val="0"/>
                </a:spcAft>
                <a:defRPr sz="2400">
                  <a:solidFill>
                    <a:schemeClr val="tx1"/>
                  </a:solidFill>
                  <a:latin typeface="Times"/>
                </a:defRPr>
              </a:lvl6pPr>
              <a:lvl7pPr marL="2971800" indent="-228600" fontAlgn="base">
                <a:spcBef>
                  <a:spcPct val="0"/>
                </a:spcBef>
                <a:spcAft>
                  <a:spcPct val="0"/>
                </a:spcAft>
                <a:defRPr sz="2400">
                  <a:solidFill>
                    <a:schemeClr val="tx1"/>
                  </a:solidFill>
                  <a:latin typeface="Times"/>
                </a:defRPr>
              </a:lvl7pPr>
              <a:lvl8pPr marL="3429000" indent="-228600" fontAlgn="base">
                <a:spcBef>
                  <a:spcPct val="0"/>
                </a:spcBef>
                <a:spcAft>
                  <a:spcPct val="0"/>
                </a:spcAft>
                <a:defRPr sz="2400">
                  <a:solidFill>
                    <a:schemeClr val="tx1"/>
                  </a:solidFill>
                  <a:latin typeface="Times"/>
                </a:defRPr>
              </a:lvl8pPr>
              <a:lvl9pPr marL="3886200" indent="-228600" fontAlgn="base">
                <a:spcBef>
                  <a:spcPct val="0"/>
                </a:spcBef>
                <a:spcAft>
                  <a:spcPct val="0"/>
                </a:spcAft>
                <a:defRPr sz="2400">
                  <a:solidFill>
                    <a:schemeClr val="tx1"/>
                  </a:solidFill>
                  <a:latin typeface="Times"/>
                </a:defRPr>
              </a:lvl9pPr>
            </a:lstStyle>
            <a:p>
              <a:pPr algn="ctr">
                <a:spcBef>
                  <a:spcPct val="20000"/>
                </a:spcBef>
              </a:pPr>
              <a:r>
                <a:rPr lang="en-US" altLang="en-US" sz="3200">
                  <a:solidFill>
                    <a:schemeClr val="accent2"/>
                  </a:solidFill>
                  <a:effectLst>
                    <a:outerShdw blurRad="38100" dist="38100" dir="2700000" algn="tl">
                      <a:srgbClr val="000000"/>
                    </a:outerShdw>
                  </a:effectLst>
                  <a:latin typeface="Arial" charset="0"/>
                </a:rPr>
                <a:t>C</a:t>
              </a:r>
            </a:p>
          </p:txBody>
        </p:sp>
        <p:sp>
          <p:nvSpPr>
            <p:cNvPr id="15" name="Rectangle 12"/>
            <p:cNvSpPr>
              <a:spLocks noChangeArrowheads="1"/>
            </p:cNvSpPr>
            <p:nvPr/>
          </p:nvSpPr>
          <p:spPr bwMode="auto">
            <a:xfrm>
              <a:off x="3505" y="1258"/>
              <a:ext cx="31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lgn="l">
                <a:spcBef>
                  <a:spcPct val="0"/>
                </a:spcBef>
                <a:defRPr sz="2400">
                  <a:solidFill>
                    <a:schemeClr val="tx1"/>
                  </a:solidFill>
                  <a:latin typeface="Times"/>
                </a:defRPr>
              </a:lvl1pPr>
              <a:lvl2pPr marL="742950" indent="-285750" algn="l">
                <a:spcBef>
                  <a:spcPct val="0"/>
                </a:spcBef>
                <a:defRPr sz="2400">
                  <a:solidFill>
                    <a:schemeClr val="tx1"/>
                  </a:solidFill>
                  <a:latin typeface="Times"/>
                </a:defRPr>
              </a:lvl2pPr>
              <a:lvl3pPr marL="1143000" indent="-228600" algn="l">
                <a:spcBef>
                  <a:spcPct val="0"/>
                </a:spcBef>
                <a:defRPr sz="2400">
                  <a:solidFill>
                    <a:schemeClr val="tx1"/>
                  </a:solidFill>
                  <a:latin typeface="Times"/>
                </a:defRPr>
              </a:lvl3pPr>
              <a:lvl4pPr marL="1600200" indent="-228600" algn="l">
                <a:spcBef>
                  <a:spcPct val="0"/>
                </a:spcBef>
                <a:defRPr sz="2400">
                  <a:solidFill>
                    <a:schemeClr val="tx1"/>
                  </a:solidFill>
                  <a:latin typeface="Times"/>
                </a:defRPr>
              </a:lvl4pPr>
              <a:lvl5pPr marL="2057400" indent="-228600" algn="l">
                <a:spcBef>
                  <a:spcPct val="0"/>
                </a:spcBef>
                <a:defRPr sz="2400">
                  <a:solidFill>
                    <a:schemeClr val="tx1"/>
                  </a:solidFill>
                  <a:latin typeface="Times"/>
                </a:defRPr>
              </a:lvl5pPr>
              <a:lvl6pPr marL="2514600" indent="-228600" fontAlgn="base">
                <a:spcBef>
                  <a:spcPct val="0"/>
                </a:spcBef>
                <a:spcAft>
                  <a:spcPct val="0"/>
                </a:spcAft>
                <a:defRPr sz="2400">
                  <a:solidFill>
                    <a:schemeClr val="tx1"/>
                  </a:solidFill>
                  <a:latin typeface="Times"/>
                </a:defRPr>
              </a:lvl6pPr>
              <a:lvl7pPr marL="2971800" indent="-228600" fontAlgn="base">
                <a:spcBef>
                  <a:spcPct val="0"/>
                </a:spcBef>
                <a:spcAft>
                  <a:spcPct val="0"/>
                </a:spcAft>
                <a:defRPr sz="2400">
                  <a:solidFill>
                    <a:schemeClr val="tx1"/>
                  </a:solidFill>
                  <a:latin typeface="Times"/>
                </a:defRPr>
              </a:lvl7pPr>
              <a:lvl8pPr marL="3429000" indent="-228600" fontAlgn="base">
                <a:spcBef>
                  <a:spcPct val="0"/>
                </a:spcBef>
                <a:spcAft>
                  <a:spcPct val="0"/>
                </a:spcAft>
                <a:defRPr sz="2400">
                  <a:solidFill>
                    <a:schemeClr val="tx1"/>
                  </a:solidFill>
                  <a:latin typeface="Times"/>
                </a:defRPr>
              </a:lvl8pPr>
              <a:lvl9pPr marL="3886200" indent="-228600" fontAlgn="base">
                <a:spcBef>
                  <a:spcPct val="0"/>
                </a:spcBef>
                <a:spcAft>
                  <a:spcPct val="0"/>
                </a:spcAft>
                <a:defRPr sz="2400">
                  <a:solidFill>
                    <a:schemeClr val="tx1"/>
                  </a:solidFill>
                  <a:latin typeface="Times"/>
                </a:defRPr>
              </a:lvl9pPr>
            </a:lstStyle>
            <a:p>
              <a:pPr algn="ctr">
                <a:spcBef>
                  <a:spcPct val="20000"/>
                </a:spcBef>
              </a:pPr>
              <a:r>
                <a:rPr lang="en-US" altLang="en-US" sz="3200" dirty="0">
                  <a:solidFill>
                    <a:schemeClr val="accent2"/>
                  </a:solidFill>
                  <a:effectLst>
                    <a:outerShdw blurRad="38100" dist="38100" dir="2700000" algn="tl">
                      <a:srgbClr val="000000"/>
                    </a:outerShdw>
                  </a:effectLst>
                  <a:latin typeface="Arial" charset="0"/>
                </a:rPr>
                <a:t>O</a:t>
              </a:r>
            </a:p>
          </p:txBody>
        </p:sp>
      </p:grpSp>
      <p:pic>
        <p:nvPicPr>
          <p:cNvPr id="20" name="Picture 19"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21" name="Straight Connector 2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22" name="Picture 21"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23" name="Rectangle 22"/>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ABC2172B-30B5-454B-A45F-3572BEF2C0E1}" type="slidenum">
              <a:rPr lang="en-US" smtClean="0"/>
              <a:pPr>
                <a:defRPr/>
              </a:pPr>
              <a:t>24</a:t>
            </a:fld>
            <a:endParaRPr lang="en-US"/>
          </a:p>
        </p:txBody>
      </p:sp>
    </p:spTree>
    <p:extLst>
      <p:ext uri="{BB962C8B-B14F-4D97-AF65-F5344CB8AC3E}">
        <p14:creationId xmlns:p14="http://schemas.microsoft.com/office/powerpoint/2010/main" val="17277465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62000"/>
          </a:xfrm>
        </p:spPr>
        <p:txBody>
          <a:bodyPr/>
          <a:lstStyle/>
          <a:p>
            <a:pPr algn="ctr"/>
            <a:r>
              <a:rPr lang="en-US" altLang="zh-TW" sz="2400" b="1" dirty="0">
                <a:solidFill>
                  <a:srgbClr val="000000"/>
                </a:solidFill>
                <a:latin typeface="Times New Roman"/>
                <a:cs typeface="Times New Roman"/>
              </a:rPr>
              <a:t>Inductive effect</a:t>
            </a:r>
            <a:endParaRPr lang="en-US" sz="2400" dirty="0">
              <a:solidFill>
                <a:srgbClr val="000000"/>
              </a:solidFill>
              <a:latin typeface="Times New Roman"/>
              <a:cs typeface="Times New Roman"/>
            </a:endParaRPr>
          </a:p>
        </p:txBody>
      </p:sp>
      <p:sp>
        <p:nvSpPr>
          <p:cNvPr id="5" name="Text Box 4"/>
          <p:cNvSpPr txBox="1">
            <a:spLocks noGrp="1" noChangeArrowheads="1"/>
          </p:cNvSpPr>
          <p:nvPr>
            <p:ph idx="1"/>
          </p:nvPr>
        </p:nvSpPr>
        <p:spPr bwMode="auto">
          <a:xfrm>
            <a:off x="381000" y="1371600"/>
            <a:ext cx="8229600" cy="125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1pPr>
            <a:lvl2pPr marL="571500">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2pPr>
            <a:lvl3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3pPr>
            <a:lvl4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4pPr>
            <a:lvl5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5pPr>
            <a:lvl6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6pPr>
            <a:lvl7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7pPr>
            <a:lvl8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8pPr>
            <a:lvl9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9pPr>
          </a:lstStyle>
          <a:p>
            <a:pPr>
              <a:lnSpc>
                <a:spcPct val="105000"/>
              </a:lnSpc>
              <a:spcBef>
                <a:spcPct val="70000"/>
              </a:spcBef>
            </a:pPr>
            <a:r>
              <a:rPr lang="en-US" altLang="zh-TW" b="1" dirty="0">
                <a:solidFill>
                  <a:srgbClr val="FF0000"/>
                </a:solidFill>
                <a:latin typeface="Times New Roman"/>
                <a:cs typeface="Times New Roman"/>
              </a:rPr>
              <a:t>Inductive effect</a:t>
            </a:r>
            <a:r>
              <a:rPr lang="en-US" altLang="zh-TW" dirty="0">
                <a:latin typeface="Times New Roman"/>
                <a:cs typeface="Times New Roman"/>
              </a:rPr>
              <a:t> is represented by an arrow head in the middle of the covalent bond </a:t>
            </a:r>
            <a:r>
              <a:rPr lang="en-US" altLang="zh-TW" b="1" dirty="0">
                <a:solidFill>
                  <a:schemeClr val="accent2"/>
                </a:solidFill>
                <a:latin typeface="Times New Roman"/>
                <a:cs typeface="Times New Roman"/>
              </a:rPr>
              <a:t>pointing in the direction of the displacement of electrons</a:t>
            </a:r>
            <a:r>
              <a:rPr lang="en-US" altLang="zh-TW" dirty="0" smtClean="0">
                <a:latin typeface="Times New Roman"/>
                <a:cs typeface="Times New Roman"/>
              </a:rPr>
              <a:t>.</a:t>
            </a:r>
          </a:p>
        </p:txBody>
      </p:sp>
      <p:grpSp>
        <p:nvGrpSpPr>
          <p:cNvPr id="7" name="Group 12"/>
          <p:cNvGrpSpPr>
            <a:grpSpLocks/>
          </p:cNvGrpSpPr>
          <p:nvPr/>
        </p:nvGrpSpPr>
        <p:grpSpPr bwMode="auto">
          <a:xfrm>
            <a:off x="533400" y="3073400"/>
            <a:ext cx="3810001" cy="2640013"/>
            <a:chOff x="336" y="2224"/>
            <a:chExt cx="2400" cy="1663"/>
          </a:xfrm>
        </p:grpSpPr>
        <p:sp>
          <p:nvSpPr>
            <p:cNvPr id="8" name="Text Box 8"/>
            <p:cNvSpPr txBox="1">
              <a:spLocks noChangeArrowheads="1"/>
            </p:cNvSpPr>
            <p:nvPr/>
          </p:nvSpPr>
          <p:spPr bwMode="auto">
            <a:xfrm>
              <a:off x="336" y="2224"/>
              <a:ext cx="2400" cy="464"/>
            </a:xfrm>
            <a:prstGeom prst="rect">
              <a:avLst/>
            </a:prstGeom>
            <a:solidFill>
              <a:schemeClr val="tx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1pPr>
              <a:lvl2pPr marL="571500">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2pPr>
              <a:lvl3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3pPr>
              <a:lvl4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4pPr>
              <a:lvl5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5pPr>
              <a:lvl6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6pPr>
              <a:lvl7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7pPr>
              <a:lvl8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8pPr>
              <a:lvl9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9pPr>
            </a:lstStyle>
            <a:p>
              <a:pPr>
                <a:lnSpc>
                  <a:spcPct val="105000"/>
                </a:lnSpc>
                <a:spcBef>
                  <a:spcPct val="70000"/>
                </a:spcBef>
              </a:pPr>
              <a:r>
                <a:rPr lang="en-US" altLang="zh-TW" sz="2000" b="1" dirty="0">
                  <a:solidFill>
                    <a:schemeClr val="tx2"/>
                  </a:solidFill>
                  <a:latin typeface="Times New Roman"/>
                  <a:cs typeface="Times New Roman"/>
                </a:rPr>
                <a:t>Electron-withdrawing group</a:t>
              </a:r>
              <a:r>
                <a:rPr lang="en-US" altLang="zh-TW" sz="2000" dirty="0">
                  <a:latin typeface="Times New Roman"/>
                  <a:cs typeface="Times New Roman"/>
                </a:rPr>
                <a:t> (X) exerts a </a:t>
              </a:r>
              <a:r>
                <a:rPr lang="en-US" altLang="zh-TW" sz="2000" b="1" dirty="0">
                  <a:solidFill>
                    <a:schemeClr val="tx2"/>
                  </a:solidFill>
                  <a:latin typeface="Times New Roman"/>
                  <a:cs typeface="Times New Roman"/>
                </a:rPr>
                <a:t>negative inductive effect</a:t>
              </a:r>
              <a:r>
                <a:rPr lang="en-US" altLang="zh-TW" sz="2000" dirty="0">
                  <a:latin typeface="Times New Roman"/>
                  <a:cs typeface="Times New Roman"/>
                </a:rPr>
                <a:t>.</a:t>
              </a:r>
            </a:p>
          </p:txBody>
        </p:sp>
        <p:pic>
          <p:nvPicPr>
            <p:cNvPr id="9" name="Picture 9" descr="C:\WINDOWS\Desktop\AL chem ppt\book3\AL Chem eps to gif\3A gif\AL-Chem28-a1\ch28-10.gif"/>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5556" r="6757" b="10001"/>
            <a:stretch>
              <a:fillRect/>
            </a:stretch>
          </p:blipFill>
          <p:spPr bwMode="auto">
            <a:xfrm>
              <a:off x="624" y="2928"/>
              <a:ext cx="1296" cy="9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3"/>
          <p:cNvGrpSpPr>
            <a:grpSpLocks/>
          </p:cNvGrpSpPr>
          <p:nvPr/>
        </p:nvGrpSpPr>
        <p:grpSpPr bwMode="auto">
          <a:xfrm>
            <a:off x="4495800" y="3140075"/>
            <a:ext cx="4114800" cy="2727325"/>
            <a:chOff x="2976" y="2160"/>
            <a:chExt cx="2592" cy="1718"/>
          </a:xfrm>
        </p:grpSpPr>
        <p:pic>
          <p:nvPicPr>
            <p:cNvPr id="11" name="Picture 10" descr="C:\WINDOWS\Desktop\AL chem ppt\book3\AL Chem eps to gif\3A gif\AL-Chem28-a1\ch28-11.gif"/>
            <p:cNvPicPr>
              <a:picLocks noChangeAspect="1" noChangeArrowheads="1"/>
            </p:cNvPicPr>
            <p:nvPr/>
          </p:nvPicPr>
          <p:blipFill>
            <a:blip r:embed="rId3" cstate="print">
              <a:lum bright="-12000" contrast="6000"/>
              <a:extLst>
                <a:ext uri="{28A0092B-C50C-407E-A947-70E740481C1C}">
                  <a14:useLocalDpi xmlns:a14="http://schemas.microsoft.com/office/drawing/2010/main" val="0"/>
                </a:ext>
              </a:extLst>
            </a:blip>
            <a:srcRect b="4498"/>
            <a:stretch>
              <a:fillRect/>
            </a:stretch>
          </p:blipFill>
          <p:spPr bwMode="auto">
            <a:xfrm>
              <a:off x="3600" y="2880"/>
              <a:ext cx="1344" cy="9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76" y="2160"/>
              <a:ext cx="2592" cy="446"/>
            </a:xfrm>
            <a:prstGeom prst="rect">
              <a:avLst/>
            </a:prstGeom>
            <a:solidFill>
              <a:schemeClr val="tx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2000" b="1" dirty="0">
                  <a:solidFill>
                    <a:schemeClr val="tx2"/>
                  </a:solidFill>
                  <a:latin typeface="Times New Roman"/>
                  <a:cs typeface="Times New Roman"/>
                </a:rPr>
                <a:t>Electron-donating group</a:t>
              </a:r>
              <a:r>
                <a:rPr lang="en-US" altLang="zh-TW" sz="2000" dirty="0">
                  <a:latin typeface="Times New Roman"/>
                  <a:cs typeface="Times New Roman"/>
                </a:rPr>
                <a:t> (Y) exerts a </a:t>
              </a:r>
              <a:r>
                <a:rPr lang="en-US" altLang="zh-TW" sz="2000" b="1" dirty="0">
                  <a:solidFill>
                    <a:schemeClr val="tx2"/>
                  </a:solidFill>
                  <a:latin typeface="Times New Roman"/>
                  <a:cs typeface="Times New Roman"/>
                </a:rPr>
                <a:t>positive inductive effect</a:t>
              </a:r>
              <a:r>
                <a:rPr lang="en-US" altLang="zh-TW" sz="2000" dirty="0">
                  <a:latin typeface="Times New Roman"/>
                  <a:cs typeface="Times New Roman"/>
                </a:rPr>
                <a:t>.</a:t>
              </a:r>
            </a:p>
          </p:txBody>
        </p:sp>
      </p:grpSp>
      <p:pic>
        <p:nvPicPr>
          <p:cNvPr id="13" name="Picture 12"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5" name="Picture 14" descr="images.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6" name="Rectangle 15"/>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ABC2172B-30B5-454B-A45F-3572BEF2C0E1}" type="slidenum">
              <a:rPr lang="en-US" smtClean="0"/>
              <a:pPr>
                <a:defRPr/>
              </a:pPr>
              <a:t>25</a:t>
            </a:fld>
            <a:endParaRPr lang="en-US"/>
          </a:p>
        </p:txBody>
      </p:sp>
    </p:spTree>
    <p:extLst>
      <p:ext uri="{BB962C8B-B14F-4D97-AF65-F5344CB8AC3E}">
        <p14:creationId xmlns:p14="http://schemas.microsoft.com/office/powerpoint/2010/main" val="13926602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04800" y="2681407"/>
            <a:ext cx="91439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1pPr>
            <a:lvl2pPr marL="571500">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2pPr>
            <a:lvl3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3pPr>
            <a:lvl4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4pPr>
            <a:lvl5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5pPr>
            <a:lvl6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6pPr>
            <a:lvl7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7pPr>
            <a:lvl8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8pPr>
            <a:lvl9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9pPr>
          </a:lstStyle>
          <a:p>
            <a:pPr marL="457200" indent="-457200">
              <a:lnSpc>
                <a:spcPct val="70000"/>
              </a:lnSpc>
              <a:spcBef>
                <a:spcPct val="70000"/>
              </a:spcBef>
              <a:buAutoNum type="arabicPeriod"/>
            </a:pPr>
            <a:r>
              <a:rPr lang="en-US" altLang="zh-TW" dirty="0" smtClean="0">
                <a:latin typeface="Times New Roman"/>
                <a:cs typeface="Times New Roman"/>
              </a:rPr>
              <a:t>Groups </a:t>
            </a:r>
            <a:r>
              <a:rPr lang="en-US" altLang="zh-TW" dirty="0">
                <a:latin typeface="Times New Roman"/>
                <a:cs typeface="Times New Roman"/>
              </a:rPr>
              <a:t>which exert </a:t>
            </a:r>
            <a:r>
              <a:rPr lang="en-US" altLang="zh-TW" b="1" dirty="0">
                <a:solidFill>
                  <a:schemeClr val="accent2"/>
                </a:solidFill>
                <a:latin typeface="Times New Roman"/>
                <a:cs typeface="Times New Roman"/>
              </a:rPr>
              <a:t>negative inductive effects</a:t>
            </a:r>
            <a:r>
              <a:rPr lang="en-US" altLang="zh-TW" dirty="0">
                <a:solidFill>
                  <a:schemeClr val="accent2"/>
                </a:solidFill>
                <a:latin typeface="Times New Roman"/>
                <a:cs typeface="Times New Roman"/>
              </a:rPr>
              <a:t> </a:t>
            </a:r>
            <a:r>
              <a:rPr lang="en-US" altLang="zh-TW" dirty="0">
                <a:latin typeface="Times New Roman"/>
                <a:cs typeface="Times New Roman"/>
              </a:rPr>
              <a:t>(i.e. </a:t>
            </a:r>
            <a:r>
              <a:rPr lang="en-US" altLang="zh-TW" b="1" dirty="0">
                <a:solidFill>
                  <a:schemeClr val="tx2"/>
                </a:solidFill>
                <a:latin typeface="Times New Roman"/>
                <a:cs typeface="Times New Roman"/>
              </a:rPr>
              <a:t>	</a:t>
            </a:r>
            <a:r>
              <a:rPr lang="en-US" altLang="zh-TW" b="1" dirty="0">
                <a:solidFill>
                  <a:schemeClr val="accent2"/>
                </a:solidFill>
                <a:latin typeface="Times New Roman"/>
                <a:cs typeface="Times New Roman"/>
              </a:rPr>
              <a:t>electron-withdrawing groups</a:t>
            </a:r>
            <a:r>
              <a:rPr lang="en-US" altLang="zh-TW" dirty="0" smtClean="0">
                <a:latin typeface="Times New Roman"/>
                <a:cs typeface="Times New Roman"/>
              </a:rPr>
              <a:t>)</a:t>
            </a:r>
          </a:p>
          <a:p>
            <a:pPr>
              <a:lnSpc>
                <a:spcPct val="70000"/>
              </a:lnSpc>
              <a:spcBef>
                <a:spcPct val="70000"/>
              </a:spcBef>
            </a:pPr>
            <a:r>
              <a:rPr lang="en-US" altLang="zh-TW" dirty="0" smtClean="0">
                <a:latin typeface="Times New Roman"/>
                <a:cs typeface="Times New Roman"/>
              </a:rPr>
              <a:t>e.g</a:t>
            </a:r>
            <a:r>
              <a:rPr lang="en-US" altLang="zh-TW" dirty="0">
                <a:latin typeface="Times New Roman"/>
                <a:cs typeface="Times New Roman"/>
              </a:rPr>
              <a:t>.</a:t>
            </a:r>
          </a:p>
          <a:p>
            <a:pPr>
              <a:lnSpc>
                <a:spcPct val="70000"/>
              </a:lnSpc>
              <a:spcBef>
                <a:spcPct val="70000"/>
              </a:spcBef>
            </a:pPr>
            <a:r>
              <a:rPr lang="en-US" altLang="zh-TW" dirty="0">
                <a:latin typeface="Times New Roman"/>
                <a:cs typeface="Times New Roman"/>
              </a:rPr>
              <a:t>		–NO</a:t>
            </a:r>
            <a:r>
              <a:rPr lang="en-US" altLang="zh-TW" baseline="-25000" dirty="0">
                <a:latin typeface="Times New Roman"/>
                <a:cs typeface="Times New Roman"/>
              </a:rPr>
              <a:t>2</a:t>
            </a:r>
            <a:r>
              <a:rPr lang="en-US" altLang="zh-TW" dirty="0">
                <a:latin typeface="Times New Roman"/>
                <a:cs typeface="Times New Roman"/>
              </a:rPr>
              <a:t> &gt; –F &gt; –COOH &gt; –Cl &gt; –Br &gt; –I</a:t>
            </a:r>
          </a:p>
        </p:txBody>
      </p:sp>
      <p:sp>
        <p:nvSpPr>
          <p:cNvPr id="6" name="Text Box 8"/>
          <p:cNvSpPr txBox="1">
            <a:spLocks noChangeArrowheads="1"/>
          </p:cNvSpPr>
          <p:nvPr/>
        </p:nvSpPr>
        <p:spPr bwMode="auto">
          <a:xfrm>
            <a:off x="304800" y="4498741"/>
            <a:ext cx="8686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1pPr>
            <a:lvl2pPr marL="571500">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2pPr>
            <a:lvl3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3pPr>
            <a:lvl4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4pPr>
            <a:lvl5pPr>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5pPr>
            <a:lvl6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6pPr>
            <a:lvl7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7pPr>
            <a:lvl8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8pPr>
            <a:lvl9pPr fontAlgn="base">
              <a:spcBef>
                <a:spcPct val="0"/>
              </a:spcBef>
              <a:spcAft>
                <a:spcPct val="0"/>
              </a:spcAft>
              <a:tabLst>
                <a:tab pos="385763" algn="l"/>
                <a:tab pos="857250" algn="l"/>
                <a:tab pos="1333500" algn="l"/>
                <a:tab pos="2381250" algn="l"/>
              </a:tabLst>
              <a:defRPr kumimoji="1" sz="2400">
                <a:solidFill>
                  <a:schemeClr val="tx1"/>
                </a:solidFill>
                <a:latin typeface="Times New Roman" pitchFamily="18" charset="0"/>
                <a:ea typeface="新細明體" pitchFamily="18" charset="-120"/>
              </a:defRPr>
            </a:lvl9pPr>
          </a:lstStyle>
          <a:p>
            <a:pPr>
              <a:lnSpc>
                <a:spcPct val="70000"/>
              </a:lnSpc>
              <a:spcBef>
                <a:spcPct val="70000"/>
              </a:spcBef>
            </a:pPr>
            <a:r>
              <a:rPr lang="en-US" altLang="zh-TW" b="1" dirty="0">
                <a:latin typeface="Times New Roman"/>
                <a:cs typeface="Times New Roman"/>
              </a:rPr>
              <a:t>2.	</a:t>
            </a:r>
            <a:r>
              <a:rPr lang="en-US" altLang="zh-TW" dirty="0">
                <a:latin typeface="Times New Roman"/>
                <a:cs typeface="Times New Roman"/>
              </a:rPr>
              <a:t>Groups which exert </a:t>
            </a:r>
            <a:r>
              <a:rPr lang="en-US" altLang="zh-TW" b="1" dirty="0">
                <a:solidFill>
                  <a:schemeClr val="accent2"/>
                </a:solidFill>
                <a:latin typeface="Times New Roman"/>
                <a:cs typeface="Times New Roman"/>
              </a:rPr>
              <a:t>positive inductive effects</a:t>
            </a:r>
            <a:r>
              <a:rPr lang="en-US" altLang="zh-TW" dirty="0">
                <a:solidFill>
                  <a:schemeClr val="accent2"/>
                </a:solidFill>
                <a:latin typeface="Times New Roman"/>
                <a:cs typeface="Times New Roman"/>
              </a:rPr>
              <a:t> </a:t>
            </a:r>
            <a:r>
              <a:rPr lang="en-US" altLang="zh-TW" dirty="0">
                <a:latin typeface="Times New Roman"/>
                <a:cs typeface="Times New Roman"/>
              </a:rPr>
              <a:t>(i.e. </a:t>
            </a:r>
            <a:r>
              <a:rPr lang="en-US" altLang="zh-TW" b="1" dirty="0">
                <a:solidFill>
                  <a:schemeClr val="tx2"/>
                </a:solidFill>
                <a:latin typeface="Times New Roman"/>
                <a:cs typeface="Times New Roman"/>
              </a:rPr>
              <a:t>	</a:t>
            </a:r>
            <a:r>
              <a:rPr lang="en-US" altLang="zh-TW" b="1" dirty="0">
                <a:solidFill>
                  <a:schemeClr val="accent2"/>
                </a:solidFill>
                <a:latin typeface="Times New Roman"/>
                <a:cs typeface="Times New Roman"/>
              </a:rPr>
              <a:t>electron-releasing groups</a:t>
            </a:r>
            <a:r>
              <a:rPr lang="en-US" altLang="zh-TW" dirty="0" smtClean="0">
                <a:latin typeface="Times New Roman"/>
                <a:cs typeface="Times New Roman"/>
              </a:rPr>
              <a:t>)</a:t>
            </a:r>
            <a:endParaRPr lang="en-US" altLang="zh-TW" dirty="0">
              <a:latin typeface="Times New Roman"/>
              <a:cs typeface="Times New Roman"/>
            </a:endParaRPr>
          </a:p>
          <a:p>
            <a:pPr>
              <a:lnSpc>
                <a:spcPct val="70000"/>
              </a:lnSpc>
              <a:spcBef>
                <a:spcPct val="70000"/>
              </a:spcBef>
            </a:pPr>
            <a:r>
              <a:rPr lang="en-US" altLang="zh-TW" dirty="0" smtClean="0">
                <a:latin typeface="Times New Roman"/>
                <a:cs typeface="Times New Roman"/>
              </a:rPr>
              <a:t>e.g</a:t>
            </a:r>
            <a:r>
              <a:rPr lang="en-US" altLang="zh-TW" dirty="0">
                <a:latin typeface="Times New Roman"/>
                <a:cs typeface="Times New Roman"/>
              </a:rPr>
              <a:t>.</a:t>
            </a:r>
          </a:p>
          <a:p>
            <a:pPr>
              <a:lnSpc>
                <a:spcPct val="70000"/>
              </a:lnSpc>
              <a:spcBef>
                <a:spcPct val="70000"/>
              </a:spcBef>
            </a:pPr>
            <a:r>
              <a:rPr lang="en-US" altLang="zh-TW" dirty="0">
                <a:latin typeface="Times New Roman"/>
                <a:cs typeface="Times New Roman"/>
              </a:rPr>
              <a:t>		alkyl groups like –CH</a:t>
            </a:r>
            <a:r>
              <a:rPr lang="en-US" altLang="zh-TW" baseline="-25000" dirty="0">
                <a:latin typeface="Times New Roman"/>
                <a:cs typeface="Times New Roman"/>
              </a:rPr>
              <a:t>3</a:t>
            </a:r>
            <a:r>
              <a:rPr lang="en-US" altLang="zh-TW" dirty="0">
                <a:latin typeface="Times New Roman"/>
                <a:cs typeface="Times New Roman"/>
              </a:rPr>
              <a:t>, –C</a:t>
            </a:r>
            <a:r>
              <a:rPr lang="en-US" altLang="zh-TW" baseline="-25000" dirty="0">
                <a:latin typeface="Times New Roman"/>
                <a:cs typeface="Times New Roman"/>
              </a:rPr>
              <a:t>2</a:t>
            </a:r>
            <a:r>
              <a:rPr lang="en-US" altLang="zh-TW" dirty="0">
                <a:latin typeface="Times New Roman"/>
                <a:cs typeface="Times New Roman"/>
              </a:rPr>
              <a:t>H</a:t>
            </a:r>
            <a:r>
              <a:rPr lang="en-US" altLang="zh-TW" baseline="-25000" dirty="0">
                <a:latin typeface="Times New Roman"/>
                <a:cs typeface="Times New Roman"/>
              </a:rPr>
              <a:t>5</a:t>
            </a:r>
            <a:r>
              <a:rPr lang="en-US" altLang="zh-TW" dirty="0">
                <a:latin typeface="Times New Roman"/>
                <a:cs typeface="Times New Roman"/>
              </a:rPr>
              <a:t>, –</a:t>
            </a:r>
            <a:r>
              <a:rPr lang="en-US" altLang="zh-TW" dirty="0" smtClean="0">
                <a:latin typeface="Times New Roman"/>
                <a:cs typeface="Times New Roman"/>
              </a:rPr>
              <a:t>C</a:t>
            </a:r>
            <a:r>
              <a:rPr lang="en-US" altLang="zh-TW" baseline="-25000" dirty="0" smtClean="0">
                <a:latin typeface="Times New Roman"/>
                <a:cs typeface="Times New Roman"/>
              </a:rPr>
              <a:t>3</a:t>
            </a:r>
            <a:r>
              <a:rPr lang="en-US" altLang="zh-TW" dirty="0" smtClean="0">
                <a:latin typeface="Times New Roman"/>
                <a:cs typeface="Times New Roman"/>
              </a:rPr>
              <a:t>H</a:t>
            </a:r>
            <a:r>
              <a:rPr lang="en-US" altLang="zh-TW" baseline="-25000" dirty="0" smtClean="0">
                <a:latin typeface="Times New Roman"/>
                <a:cs typeface="Times New Roman"/>
              </a:rPr>
              <a:t>7</a:t>
            </a:r>
            <a:r>
              <a:rPr lang="en-US" altLang="zh-TW" dirty="0">
                <a:latin typeface="Times New Roman"/>
                <a:cs typeface="Times New Roman"/>
              </a:rPr>
              <a:t> – </a:t>
            </a:r>
            <a:r>
              <a:rPr lang="en-US" altLang="zh-TW" dirty="0" smtClean="0">
                <a:latin typeface="Times New Roman"/>
                <a:cs typeface="Times New Roman"/>
              </a:rPr>
              <a:t>NH</a:t>
            </a:r>
            <a:r>
              <a:rPr lang="en-US" altLang="zh-TW" baseline="-25000" dirty="0" smtClean="0">
                <a:latin typeface="Times New Roman"/>
                <a:cs typeface="Times New Roman"/>
              </a:rPr>
              <a:t>2</a:t>
            </a:r>
            <a:r>
              <a:rPr lang="en-US" altLang="zh-TW" dirty="0">
                <a:latin typeface="Times New Roman"/>
                <a:cs typeface="Times New Roman"/>
              </a:rPr>
              <a:t> – OH</a:t>
            </a:r>
          </a:p>
        </p:txBody>
      </p:sp>
      <p:pic>
        <p:nvPicPr>
          <p:cNvPr id="8" name="Picture 7"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10" name="Picture 9"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1" name="Rectangle 10"/>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ABC2172B-30B5-454B-A45F-3572BEF2C0E1}" type="slidenum">
              <a:rPr lang="en-US" smtClean="0"/>
              <a:pPr>
                <a:defRPr/>
              </a:pPr>
              <a:t>26</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669803"/>
              </p:ext>
            </p:extLst>
          </p:nvPr>
        </p:nvGraphicFramePr>
        <p:xfrm>
          <a:off x="989013" y="1065213"/>
          <a:ext cx="7904162" cy="1790700"/>
        </p:xfrm>
        <a:graphic>
          <a:graphicData uri="http://schemas.openxmlformats.org/presentationml/2006/ole">
            <mc:AlternateContent xmlns:mc="http://schemas.openxmlformats.org/markup-compatibility/2006">
              <mc:Choice xmlns:v="urn:schemas-microsoft-com:vml" Requires="v">
                <p:oleObj spid="_x0000_s3080" name="CS ChemDraw Drawing" r:id="rId5" imgW="6198840" imgH="1177200" progId="ChemDraw.Document.6.0">
                  <p:embed/>
                </p:oleObj>
              </mc:Choice>
              <mc:Fallback>
                <p:oleObj name="CS ChemDraw Drawing" r:id="rId5" imgW="6198840" imgH="1177200" progId="ChemDraw.Document.6.0">
                  <p:embed/>
                  <p:pic>
                    <p:nvPicPr>
                      <p:cNvPr id="0" name=""/>
                      <p:cNvPicPr/>
                      <p:nvPr/>
                    </p:nvPicPr>
                    <p:blipFill>
                      <a:blip r:embed="rId6"/>
                      <a:stretch>
                        <a:fillRect/>
                      </a:stretch>
                    </p:blipFill>
                    <p:spPr>
                      <a:xfrm>
                        <a:off x="989013" y="1065213"/>
                        <a:ext cx="7904162" cy="1790700"/>
                      </a:xfrm>
                      <a:prstGeom prst="rect">
                        <a:avLst/>
                      </a:prstGeom>
                    </p:spPr>
                  </p:pic>
                </p:oleObj>
              </mc:Fallback>
            </mc:AlternateContent>
          </a:graphicData>
        </a:graphic>
      </p:graphicFrame>
    </p:spTree>
    <p:extLst>
      <p:ext uri="{BB962C8B-B14F-4D97-AF65-F5344CB8AC3E}">
        <p14:creationId xmlns:p14="http://schemas.microsoft.com/office/powerpoint/2010/main" val="20654353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42"/>
          <p:cNvGraphicFramePr>
            <a:graphicFrameLocks noGrp="1" noChangeAspect="1"/>
          </p:cNvGraphicFramePr>
          <p:nvPr>
            <p:ph idx="1"/>
            <p:extLst>
              <p:ext uri="{D42A27DB-BD31-4B8C-83A1-F6EECF244321}">
                <p14:modId xmlns:p14="http://schemas.microsoft.com/office/powerpoint/2010/main" val="1858997959"/>
              </p:ext>
            </p:extLst>
          </p:nvPr>
        </p:nvGraphicFramePr>
        <p:xfrm>
          <a:off x="917626" y="2693987"/>
          <a:ext cx="1851025" cy="461963"/>
        </p:xfrm>
        <a:graphic>
          <a:graphicData uri="http://schemas.openxmlformats.org/presentationml/2006/ole">
            <mc:AlternateContent xmlns:mc="http://schemas.openxmlformats.org/markup-compatibility/2006">
              <mc:Choice xmlns:v="urn:schemas-microsoft-com:vml" Requires="v">
                <p:oleObj spid="_x0000_s2248" name="CS ChemDraw Drawing" r:id="rId3" imgW="1851480" imgH="462240" progId="ChemDraw.Document.5.0">
                  <p:embed/>
                </p:oleObj>
              </mc:Choice>
              <mc:Fallback>
                <p:oleObj name="CS ChemDraw Drawing" r:id="rId3" imgW="1851480" imgH="462240" progId="ChemDraw.Document.5.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26" y="2693987"/>
                        <a:ext cx="18510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6"/>
          <p:cNvSpPr>
            <a:spLocks noChangeArrowheads="1"/>
          </p:cNvSpPr>
          <p:nvPr/>
        </p:nvSpPr>
        <p:spPr bwMode="auto">
          <a:xfrm>
            <a:off x="684213" y="1752600"/>
            <a:ext cx="2303462" cy="4419600"/>
          </a:xfrm>
          <a:prstGeom prst="rect">
            <a:avLst/>
          </a:prstGeom>
          <a:solidFill>
            <a:schemeClr val="bg2"/>
          </a:solidFill>
          <a:ln w="38100">
            <a:solidFill>
              <a:schemeClr val="tx1"/>
            </a:solidFill>
            <a:miter lim="800000"/>
            <a:headEnd/>
            <a:tailEnd/>
          </a:ln>
          <a:effectLst/>
          <a:extLst/>
        </p:spPr>
        <p:txBody>
          <a:bodyPr wrap="none" anchor="ctr"/>
          <a:lstStyle/>
          <a:p>
            <a:pPr algn="ctr"/>
            <a:r>
              <a:rPr lang="en-GB" altLang="en-US">
                <a:solidFill>
                  <a:schemeClr val="accent3">
                    <a:lumMod val="20000"/>
                    <a:lumOff val="80000"/>
                  </a:schemeClr>
                </a:solidFill>
              </a:rPr>
              <a:t>-</a:t>
            </a:r>
          </a:p>
        </p:txBody>
      </p:sp>
      <p:sp>
        <p:nvSpPr>
          <p:cNvPr id="9" name="Rectangle 37"/>
          <p:cNvSpPr>
            <a:spLocks noChangeArrowheads="1"/>
          </p:cNvSpPr>
          <p:nvPr/>
        </p:nvSpPr>
        <p:spPr bwMode="auto">
          <a:xfrm>
            <a:off x="4648200" y="1752600"/>
            <a:ext cx="3960812" cy="4419600"/>
          </a:xfrm>
          <a:prstGeom prst="rect">
            <a:avLst/>
          </a:prstGeom>
          <a:solidFill>
            <a:schemeClr val="bg2"/>
          </a:solidFill>
          <a:ln w="38100">
            <a:solidFill>
              <a:schemeClr val="tx1"/>
            </a:solidFill>
            <a:miter lim="800000"/>
            <a:headEnd/>
            <a:tailEnd/>
          </a:ln>
          <a:effectLst/>
          <a:extLst/>
        </p:spPr>
        <p:txBody>
          <a:bodyPr wrap="none" anchor="ctr"/>
          <a:lstStyle/>
          <a:p>
            <a:endParaRPr lang="en-US"/>
          </a:p>
        </p:txBody>
      </p:sp>
      <p:sp>
        <p:nvSpPr>
          <p:cNvPr id="10" name="Text Box 56"/>
          <p:cNvSpPr txBox="1">
            <a:spLocks noChangeArrowheads="1"/>
          </p:cNvSpPr>
          <p:nvPr/>
        </p:nvSpPr>
        <p:spPr bwMode="auto">
          <a:xfrm>
            <a:off x="700138" y="1787525"/>
            <a:ext cx="1974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latin typeface="Times New Roman"/>
                <a:cs typeface="Times New Roman"/>
              </a:rPr>
              <a:t>-I Inductive Effects</a:t>
            </a:r>
          </a:p>
        </p:txBody>
      </p:sp>
      <p:sp>
        <p:nvSpPr>
          <p:cNvPr id="11" name="Text Box 57"/>
          <p:cNvSpPr txBox="1">
            <a:spLocks noChangeArrowheads="1"/>
          </p:cNvSpPr>
          <p:nvPr/>
        </p:nvSpPr>
        <p:spPr bwMode="auto">
          <a:xfrm>
            <a:off x="4724400" y="1828800"/>
            <a:ext cx="2028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latin typeface="Times New Roman"/>
                <a:cs typeface="Times New Roman"/>
              </a:rPr>
              <a:t>+I Inductive Effects</a:t>
            </a:r>
          </a:p>
        </p:txBody>
      </p:sp>
      <p:sp>
        <p:nvSpPr>
          <p:cNvPr id="13" name="Text Box 65"/>
          <p:cNvSpPr txBox="1">
            <a:spLocks noChangeArrowheads="1"/>
          </p:cNvSpPr>
          <p:nvPr/>
        </p:nvSpPr>
        <p:spPr bwMode="auto">
          <a:xfrm>
            <a:off x="917626" y="2219325"/>
            <a:ext cx="512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graphicFrame>
        <p:nvGraphicFramePr>
          <p:cNvPr id="15" name="Object 47"/>
          <p:cNvGraphicFramePr>
            <a:graphicFrameLocks noChangeAspect="1"/>
          </p:cNvGraphicFramePr>
          <p:nvPr>
            <p:extLst>
              <p:ext uri="{D42A27DB-BD31-4B8C-83A1-F6EECF244321}">
                <p14:modId xmlns:p14="http://schemas.microsoft.com/office/powerpoint/2010/main" val="591381080"/>
              </p:ext>
            </p:extLst>
          </p:nvPr>
        </p:nvGraphicFramePr>
        <p:xfrm>
          <a:off x="917626" y="4349750"/>
          <a:ext cx="2032000" cy="461962"/>
        </p:xfrm>
        <a:graphic>
          <a:graphicData uri="http://schemas.openxmlformats.org/presentationml/2006/ole">
            <mc:AlternateContent xmlns:mc="http://schemas.openxmlformats.org/markup-compatibility/2006">
              <mc:Choice xmlns:v="urn:schemas-microsoft-com:vml" Requires="v">
                <p:oleObj spid="_x0000_s2249" name="CS ChemDraw Drawing" r:id="rId5" imgW="2031840" imgH="462240" progId="ChemDraw.Document.5.0">
                  <p:embed/>
                </p:oleObj>
              </mc:Choice>
              <mc:Fallback>
                <p:oleObj name="CS ChemDraw Drawing" r:id="rId5" imgW="2031840" imgH="462240" progId="ChemDraw.Document.5.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626" y="4349750"/>
                        <a:ext cx="203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4"/>
          <p:cNvGraphicFramePr>
            <a:graphicFrameLocks noChangeAspect="1"/>
          </p:cNvGraphicFramePr>
          <p:nvPr>
            <p:extLst>
              <p:ext uri="{D42A27DB-BD31-4B8C-83A1-F6EECF244321}">
                <p14:modId xmlns:p14="http://schemas.microsoft.com/office/powerpoint/2010/main" val="2294918630"/>
              </p:ext>
            </p:extLst>
          </p:nvPr>
        </p:nvGraphicFramePr>
        <p:xfrm>
          <a:off x="4946650" y="3962400"/>
          <a:ext cx="3441700" cy="1549400"/>
        </p:xfrm>
        <a:graphic>
          <a:graphicData uri="http://schemas.openxmlformats.org/presentationml/2006/ole">
            <mc:AlternateContent xmlns:mc="http://schemas.openxmlformats.org/markup-compatibility/2006">
              <mc:Choice xmlns:v="urn:schemas-microsoft-com:vml" Requires="v">
                <p:oleObj spid="_x0000_s2250" name="CS ChemDraw Drawing" r:id="rId7" imgW="3441600" imgH="1549080" progId="ChemDraw.Document.5.0">
                  <p:embed/>
                </p:oleObj>
              </mc:Choice>
              <mc:Fallback>
                <p:oleObj name="CS ChemDraw Drawing" r:id="rId7" imgW="3441600" imgH="1549080" progId="ChemDraw.Document.5.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3962400"/>
                        <a:ext cx="34417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67"/>
          <p:cNvSpPr txBox="1">
            <a:spLocks noChangeArrowheads="1"/>
          </p:cNvSpPr>
          <p:nvPr/>
        </p:nvSpPr>
        <p:spPr bwMode="auto">
          <a:xfrm>
            <a:off x="846188" y="3948112"/>
            <a:ext cx="51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20" name="Text Box 71"/>
          <p:cNvSpPr txBox="1">
            <a:spLocks noChangeArrowheads="1"/>
          </p:cNvSpPr>
          <p:nvPr/>
        </p:nvSpPr>
        <p:spPr bwMode="auto">
          <a:xfrm>
            <a:off x="2354313" y="2219325"/>
            <a:ext cx="43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21" name="Text Box 72"/>
          <p:cNvSpPr txBox="1">
            <a:spLocks noChangeArrowheads="1"/>
          </p:cNvSpPr>
          <p:nvPr/>
        </p:nvSpPr>
        <p:spPr bwMode="auto">
          <a:xfrm>
            <a:off x="2430513" y="3922712"/>
            <a:ext cx="43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graphicFrame>
        <p:nvGraphicFramePr>
          <p:cNvPr id="22" name="Object 64"/>
          <p:cNvGraphicFramePr>
            <a:graphicFrameLocks noChangeAspect="1"/>
          </p:cNvGraphicFramePr>
          <p:nvPr>
            <p:extLst>
              <p:ext uri="{D42A27DB-BD31-4B8C-83A1-F6EECF244321}">
                <p14:modId xmlns:p14="http://schemas.microsoft.com/office/powerpoint/2010/main" val="2504419758"/>
              </p:ext>
            </p:extLst>
          </p:nvPr>
        </p:nvGraphicFramePr>
        <p:xfrm>
          <a:off x="4929188" y="2946400"/>
          <a:ext cx="2522537" cy="576262"/>
        </p:xfrm>
        <a:graphic>
          <a:graphicData uri="http://schemas.openxmlformats.org/presentationml/2006/ole">
            <mc:AlternateContent xmlns:mc="http://schemas.openxmlformats.org/markup-compatibility/2006">
              <mc:Choice xmlns:v="urn:schemas-microsoft-com:vml" Requires="v">
                <p:oleObj spid="_x0000_s2251" name="CS ChemDraw Drawing" r:id="rId9" imgW="2522160" imgH="576360" progId="ChemDraw.Document.5.0">
                  <p:embed/>
                </p:oleObj>
              </mc:Choice>
              <mc:Fallback>
                <p:oleObj name="CS ChemDraw Drawing" r:id="rId9" imgW="2522160" imgH="576360" progId="ChemDraw.Document.5.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9188" y="2946400"/>
                        <a:ext cx="252253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75"/>
          <p:cNvSpPr txBox="1">
            <a:spLocks noChangeArrowheads="1"/>
          </p:cNvSpPr>
          <p:nvPr/>
        </p:nvSpPr>
        <p:spPr bwMode="auto">
          <a:xfrm>
            <a:off x="6372225" y="2514600"/>
            <a:ext cx="51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26" name="Text Box 76"/>
          <p:cNvSpPr txBox="1">
            <a:spLocks noChangeArrowheads="1"/>
          </p:cNvSpPr>
          <p:nvPr/>
        </p:nvSpPr>
        <p:spPr bwMode="auto">
          <a:xfrm>
            <a:off x="6443663" y="4064000"/>
            <a:ext cx="512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28" name="Text Box 78"/>
          <p:cNvSpPr txBox="1">
            <a:spLocks noChangeArrowheads="1"/>
          </p:cNvSpPr>
          <p:nvPr/>
        </p:nvSpPr>
        <p:spPr bwMode="auto">
          <a:xfrm>
            <a:off x="4932363" y="2586037"/>
            <a:ext cx="436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29" name="Text Box 79"/>
          <p:cNvSpPr txBox="1">
            <a:spLocks noChangeArrowheads="1"/>
          </p:cNvSpPr>
          <p:nvPr/>
        </p:nvSpPr>
        <p:spPr bwMode="auto">
          <a:xfrm>
            <a:off x="4932363" y="4064000"/>
            <a:ext cx="436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Symbol" pitchFamily="18" charset="2"/>
              </a:rPr>
              <a:t>d</a:t>
            </a:r>
            <a:r>
              <a:rPr lang="en-GB" altLang="en-US" sz="2400" b="1"/>
              <a:t>-</a:t>
            </a:r>
          </a:p>
        </p:txBody>
      </p:sp>
      <p:sp>
        <p:nvSpPr>
          <p:cNvPr id="31" name="AutoShape 60"/>
          <p:cNvSpPr>
            <a:spLocks noChangeArrowheads="1"/>
          </p:cNvSpPr>
          <p:nvPr/>
        </p:nvSpPr>
        <p:spPr bwMode="auto">
          <a:xfrm>
            <a:off x="1358951" y="4379408"/>
            <a:ext cx="936625" cy="360362"/>
          </a:xfrm>
          <a:prstGeom prst="rightArrow">
            <a:avLst>
              <a:gd name="adj1" fmla="val 50000"/>
              <a:gd name="adj2" fmla="val 64978"/>
            </a:avLst>
          </a:prstGeom>
          <a:gradFill rotWithShape="1">
            <a:gsLst>
              <a:gs pos="0">
                <a:srgbClr val="F36627">
                  <a:alpha val="50000"/>
                </a:srgbClr>
              </a:gs>
              <a:gs pos="100000">
                <a:srgbClr val="F36627">
                  <a:gamma/>
                  <a:shade val="46275"/>
                  <a:invGamma/>
                  <a:alpha val="50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60"/>
          <p:cNvSpPr>
            <a:spLocks noChangeArrowheads="1"/>
          </p:cNvSpPr>
          <p:nvPr/>
        </p:nvSpPr>
        <p:spPr bwMode="auto">
          <a:xfrm>
            <a:off x="1377712" y="2716212"/>
            <a:ext cx="936625" cy="360362"/>
          </a:xfrm>
          <a:prstGeom prst="rightArrow">
            <a:avLst>
              <a:gd name="adj1" fmla="val 50000"/>
              <a:gd name="adj2" fmla="val 64978"/>
            </a:avLst>
          </a:prstGeom>
          <a:gradFill rotWithShape="1">
            <a:gsLst>
              <a:gs pos="0">
                <a:srgbClr val="F36627">
                  <a:alpha val="50000"/>
                </a:srgbClr>
              </a:gs>
              <a:gs pos="100000">
                <a:srgbClr val="F36627">
                  <a:gamma/>
                  <a:shade val="46275"/>
                  <a:invGamma/>
                  <a:alpha val="50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61"/>
          <p:cNvSpPr>
            <a:spLocks noChangeArrowheads="1"/>
          </p:cNvSpPr>
          <p:nvPr/>
        </p:nvSpPr>
        <p:spPr bwMode="auto">
          <a:xfrm rot="10800000">
            <a:off x="5364163" y="2954338"/>
            <a:ext cx="936625" cy="360362"/>
          </a:xfrm>
          <a:prstGeom prst="rightArrow">
            <a:avLst>
              <a:gd name="adj1" fmla="val 50000"/>
              <a:gd name="adj2" fmla="val 64978"/>
            </a:avLst>
          </a:prstGeom>
          <a:gradFill rotWithShape="1">
            <a:gsLst>
              <a:gs pos="0">
                <a:srgbClr val="7268EE">
                  <a:alpha val="50000"/>
                </a:srgbClr>
              </a:gs>
              <a:gs pos="100000">
                <a:srgbClr val="7268EE">
                  <a:gamma/>
                  <a:shade val="46275"/>
                  <a:invGamma/>
                  <a:alpha val="50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61"/>
          <p:cNvSpPr>
            <a:spLocks noChangeArrowheads="1"/>
          </p:cNvSpPr>
          <p:nvPr/>
        </p:nvSpPr>
        <p:spPr bwMode="auto">
          <a:xfrm rot="10800000">
            <a:off x="5435600" y="4497388"/>
            <a:ext cx="936625" cy="360362"/>
          </a:xfrm>
          <a:prstGeom prst="rightArrow">
            <a:avLst>
              <a:gd name="adj1" fmla="val 50000"/>
              <a:gd name="adj2" fmla="val 64978"/>
            </a:avLst>
          </a:prstGeom>
          <a:gradFill rotWithShape="1">
            <a:gsLst>
              <a:gs pos="0">
                <a:srgbClr val="7268EE">
                  <a:alpha val="50000"/>
                </a:srgbClr>
              </a:gs>
              <a:gs pos="100000">
                <a:srgbClr val="7268EE">
                  <a:gamma/>
                  <a:shade val="46275"/>
                  <a:invGamma/>
                  <a:alpha val="50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1214726" y="990600"/>
            <a:ext cx="6100474" cy="461665"/>
          </a:xfrm>
          <a:prstGeom prst="rect">
            <a:avLst/>
          </a:prstGeom>
        </p:spPr>
        <p:txBody>
          <a:bodyPr wrap="square">
            <a:spAutoFit/>
          </a:bodyPr>
          <a:lstStyle/>
          <a:p>
            <a:pPr algn="ctr" eaLnBrk="0" hangingPunct="0"/>
            <a:r>
              <a:rPr lang="en-GB" altLang="en-US" sz="2400" b="1" dirty="0">
                <a:solidFill>
                  <a:schemeClr val="accent1"/>
                </a:solidFill>
                <a:latin typeface="Times New Roman"/>
                <a:cs typeface="Times New Roman"/>
              </a:rPr>
              <a:t>Bond Polarisation and Inductive Effects</a:t>
            </a:r>
          </a:p>
        </p:txBody>
      </p:sp>
      <p:pic>
        <p:nvPicPr>
          <p:cNvPr id="32" name="Picture 31" descr="ksulogo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37" name="Straight Connector 3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38" name="Picture 37" descr="images.jpe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39" name="Rectangle 38"/>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6" name="Slide Number Placeholder 5"/>
          <p:cNvSpPr>
            <a:spLocks noGrp="1"/>
          </p:cNvSpPr>
          <p:nvPr>
            <p:ph type="sldNum" sz="quarter" idx="12"/>
          </p:nvPr>
        </p:nvSpPr>
        <p:spPr/>
        <p:txBody>
          <a:bodyPr/>
          <a:lstStyle/>
          <a:p>
            <a:pPr>
              <a:defRPr/>
            </a:pPr>
            <a:fld id="{ABC2172B-30B5-454B-A45F-3572BEF2C0E1}" type="slidenum">
              <a:rPr lang="en-US" smtClean="0"/>
              <a:pPr>
                <a:defRPr/>
              </a:pPr>
              <a:t>27</a:t>
            </a:fld>
            <a:endParaRPr lang="en-US"/>
          </a:p>
        </p:txBody>
      </p:sp>
      <p:graphicFrame>
        <p:nvGraphicFramePr>
          <p:cNvPr id="40" name="Object 42"/>
          <p:cNvGraphicFramePr>
            <a:graphicFrameLocks noChangeAspect="1"/>
          </p:cNvGraphicFramePr>
          <p:nvPr>
            <p:extLst>
              <p:ext uri="{D42A27DB-BD31-4B8C-83A1-F6EECF244321}">
                <p14:modId xmlns:p14="http://schemas.microsoft.com/office/powerpoint/2010/main" val="2384544909"/>
              </p:ext>
            </p:extLst>
          </p:nvPr>
        </p:nvGraphicFramePr>
        <p:xfrm>
          <a:off x="838200" y="2667000"/>
          <a:ext cx="1851025" cy="461963"/>
        </p:xfrm>
        <a:graphic>
          <a:graphicData uri="http://schemas.openxmlformats.org/presentationml/2006/ole">
            <mc:AlternateContent xmlns:mc="http://schemas.openxmlformats.org/markup-compatibility/2006">
              <mc:Choice xmlns:v="urn:schemas-microsoft-com:vml" Requires="v">
                <p:oleObj spid="_x0000_s2252" name="CS ChemDraw Drawing" r:id="rId13" imgW="1851480" imgH="462240" progId="ChemDraw.Document.5.0">
                  <p:embed/>
                </p:oleObj>
              </mc:Choice>
              <mc:Fallback>
                <p:oleObj name="CS ChemDraw Drawing" r:id="rId13" imgW="1851480" imgH="462240" progId="ChemDraw.Document.5.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18510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0795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676400"/>
            <a:ext cx="7772400" cy="914401"/>
          </a:xfrm>
        </p:spPr>
        <p:txBody>
          <a:bodyPr/>
          <a:lstStyle/>
          <a:p>
            <a:pPr algn="ctr" eaLnBrk="1" hangingPunct="1">
              <a:defRPr/>
            </a:pPr>
            <a:r>
              <a:rPr lang="en-US" sz="2800" b="1" dirty="0" smtClean="0"/>
              <a:t>Thank You for your kind attention !</a:t>
            </a:r>
          </a:p>
        </p:txBody>
      </p:sp>
      <p:sp>
        <p:nvSpPr>
          <p:cNvPr id="861187" name="Rectangle 3"/>
          <p:cNvSpPr>
            <a:spLocks noGrp="1" noChangeArrowheads="1"/>
          </p:cNvSpPr>
          <p:nvPr>
            <p:ph type="subTitle" idx="1"/>
          </p:nvPr>
        </p:nvSpPr>
        <p:spPr>
          <a:xfrm>
            <a:off x="2667000" y="2819400"/>
            <a:ext cx="3695700" cy="1911350"/>
          </a:xfrm>
        </p:spPr>
        <p:txBody>
          <a:bodyPr>
            <a:normAutofit/>
          </a:bodyPr>
          <a:lstStyle/>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Questions?</a:t>
            </a:r>
          </a:p>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Comments</a:t>
            </a:r>
          </a:p>
          <a:p>
            <a:pPr marR="0" eaLnBrk="1" hangingPunct="1">
              <a:buFont typeface="Wingdings" pitchFamily="2" charset="2"/>
              <a:buNone/>
            </a:pPr>
            <a:endParaRPr lang="en-US" sz="4000" dirty="0" smtClean="0">
              <a:solidFill>
                <a:srgbClr val="800000"/>
              </a:solidFill>
              <a:latin typeface="Times New Roman"/>
              <a:ea typeface="굴림" pitchFamily="34" charset="-127"/>
              <a:cs typeface="Times New Roman"/>
            </a:endParaRPr>
          </a:p>
        </p:txBody>
      </p:sp>
      <p:pic>
        <p:nvPicPr>
          <p:cNvPr id="5" name="Picture 4"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8" name="Rectangle 7"/>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1"/>
          </p:nvPr>
        </p:nvSpPr>
        <p:spPr/>
        <p:txBody>
          <a:bodyPr/>
          <a:lstStyle/>
          <a:p>
            <a:fld id="{FA84A37A-AFC2-4A01-80A1-FC20F2C0D5BB}" type="slidenum">
              <a:rPr lang="en-US" smtClean="0"/>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219200"/>
            <a:ext cx="8229600" cy="457200"/>
          </a:xfrm>
        </p:spPr>
        <p:txBody>
          <a:bodyPr/>
          <a:lstStyle/>
          <a:p>
            <a:pPr algn="l"/>
            <a:r>
              <a:rPr lang="en-US" sz="2800" dirty="0" smtClean="0">
                <a:latin typeface="Times New Roman"/>
                <a:cs typeface="Times New Roman"/>
              </a:rPr>
              <a:t>Learning objectives:</a:t>
            </a:r>
          </a:p>
        </p:txBody>
      </p:sp>
      <p:sp>
        <p:nvSpPr>
          <p:cNvPr id="10243" name="Content Placeholder 2"/>
          <p:cNvSpPr>
            <a:spLocks noGrp="1"/>
          </p:cNvSpPr>
          <p:nvPr>
            <p:ph idx="1"/>
          </p:nvPr>
        </p:nvSpPr>
        <p:spPr>
          <a:xfrm>
            <a:off x="152400" y="1676400"/>
            <a:ext cx="8991600" cy="4389438"/>
          </a:xfrm>
        </p:spPr>
        <p:txBody>
          <a:bodyPr>
            <a:normAutofit/>
          </a:bodyPr>
          <a:lstStyle/>
          <a:p>
            <a:pPr>
              <a:buFont typeface="Wingdings 2" pitchFamily="18" charset="2"/>
              <a:buNone/>
            </a:pPr>
            <a:r>
              <a:rPr lang="en-US" sz="2800" b="1" dirty="0" smtClean="0">
                <a:solidFill>
                  <a:srgbClr val="C00000"/>
                </a:solidFill>
                <a:latin typeface="Times New Roman"/>
                <a:cs typeface="Times New Roman"/>
              </a:rPr>
              <a:t>By the end of this lecture the student will know:</a:t>
            </a:r>
          </a:p>
          <a:p>
            <a:r>
              <a:rPr lang="en-US" sz="2800" b="1" dirty="0" smtClean="0">
                <a:solidFill>
                  <a:schemeClr val="tx1"/>
                </a:solidFill>
                <a:latin typeface="Times New Roman"/>
                <a:cs typeface="Times New Roman"/>
              </a:rPr>
              <a:t>What is Organic Chemistry?</a:t>
            </a:r>
          </a:p>
          <a:p>
            <a:r>
              <a:rPr lang="en-US" sz="2800" b="1" dirty="0" smtClean="0">
                <a:solidFill>
                  <a:schemeClr val="tx1"/>
                </a:solidFill>
                <a:latin typeface="Times New Roman"/>
                <a:cs typeface="Times New Roman"/>
              </a:rPr>
              <a:t>How are organic compounds are made from </a:t>
            </a:r>
            <a:r>
              <a:rPr lang="en-US" sz="2800" b="1" dirty="0" err="1" smtClean="0">
                <a:solidFill>
                  <a:schemeClr val="tx1"/>
                </a:solidFill>
                <a:latin typeface="Times New Roman"/>
                <a:cs typeface="Times New Roman"/>
              </a:rPr>
              <a:t>indiviual</a:t>
            </a:r>
            <a:r>
              <a:rPr lang="en-US" sz="2800" b="1" dirty="0" smtClean="0">
                <a:solidFill>
                  <a:schemeClr val="tx1"/>
                </a:solidFill>
                <a:latin typeface="Times New Roman"/>
                <a:cs typeface="Times New Roman"/>
              </a:rPr>
              <a:t> elements?</a:t>
            </a:r>
          </a:p>
          <a:p>
            <a:r>
              <a:rPr lang="en-US" sz="2800" b="1" dirty="0" smtClean="0">
                <a:solidFill>
                  <a:schemeClr val="tx1"/>
                </a:solidFill>
                <a:latin typeface="Times New Roman"/>
                <a:cs typeface="Times New Roman"/>
              </a:rPr>
              <a:t>Types of bond in organic compounds and their </a:t>
            </a:r>
            <a:r>
              <a:rPr lang="en-US" sz="2800" b="1" dirty="0" err="1" smtClean="0">
                <a:solidFill>
                  <a:schemeClr val="tx1"/>
                </a:solidFill>
                <a:latin typeface="Times New Roman"/>
                <a:cs typeface="Times New Roman"/>
              </a:rPr>
              <a:t>significan</a:t>
            </a:r>
            <a:endParaRPr lang="en-US" sz="2800" b="1" dirty="0" smtClean="0">
              <a:solidFill>
                <a:schemeClr val="tx1"/>
              </a:solidFill>
              <a:latin typeface="Times New Roman"/>
              <a:cs typeface="Times New Roman"/>
            </a:endParaRPr>
          </a:p>
          <a:p>
            <a:r>
              <a:rPr lang="en-US" sz="2800" b="1" dirty="0" smtClean="0">
                <a:solidFill>
                  <a:schemeClr val="tx1"/>
                </a:solidFill>
                <a:latin typeface="Times New Roman"/>
                <a:cs typeface="Times New Roman"/>
              </a:rPr>
              <a:t> Different methods of representing chemical bonding</a:t>
            </a:r>
          </a:p>
          <a:p>
            <a:r>
              <a:rPr lang="en-US" sz="2800" b="1">
                <a:solidFill>
                  <a:schemeClr val="tx1"/>
                </a:solidFill>
                <a:latin typeface="Times New Roman"/>
                <a:cs typeface="Times New Roman"/>
              </a:rPr>
              <a:t>Dipole Moment &amp; inductive effect.</a:t>
            </a:r>
          </a:p>
          <a:p>
            <a:pPr marL="0" indent="0">
              <a:buNone/>
            </a:pPr>
            <a:endParaRPr lang="en-US" sz="2800" b="1" dirty="0" smtClean="0">
              <a:solidFill>
                <a:schemeClr val="tx1"/>
              </a:solidFill>
              <a:latin typeface="Times New Roman"/>
              <a:cs typeface="Times New Roman"/>
            </a:endParaRP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6" name="Straight Connector 5"/>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8" name="Rectangle 7"/>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ABC2172B-30B5-454B-A45F-3572BEF2C0E1}"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066800"/>
            <a:ext cx="7162800" cy="631825"/>
          </a:xfrm>
        </p:spPr>
        <p:txBody>
          <a:bodyPr>
            <a:normAutofit fontScale="90000"/>
          </a:bodyPr>
          <a:lstStyle/>
          <a:p>
            <a:pPr algn="just"/>
            <a:r>
              <a:rPr lang="en-US" sz="2800" b="1" dirty="0" smtClean="0">
                <a:latin typeface="Times New Roman"/>
                <a:cs typeface="Times New Roman"/>
              </a:rPr>
              <a:t>What is organic chemistry?</a:t>
            </a:r>
            <a:endParaRPr lang="en-GB" sz="2800" b="1" dirty="0" smtClean="0">
              <a:latin typeface="Times New Roman"/>
              <a:cs typeface="Times New Roman"/>
            </a:endParaRPr>
          </a:p>
        </p:txBody>
      </p:sp>
      <p:sp>
        <p:nvSpPr>
          <p:cNvPr id="8195" name="Rectangle 3"/>
          <p:cNvSpPr>
            <a:spLocks noGrp="1"/>
          </p:cNvSpPr>
          <p:nvPr>
            <p:ph type="body" sz="half" idx="1"/>
          </p:nvPr>
        </p:nvSpPr>
        <p:spPr>
          <a:xfrm>
            <a:off x="-7671" y="1600200"/>
            <a:ext cx="8763000" cy="4495800"/>
          </a:xfrm>
        </p:spPr>
        <p:txBody>
          <a:bodyPr>
            <a:noAutofit/>
          </a:bodyPr>
          <a:lstStyle/>
          <a:p>
            <a:pPr marL="0" indent="0" algn="just" eaLnBrk="1" hangingPunct="1">
              <a:lnSpc>
                <a:spcPct val="80000"/>
              </a:lnSpc>
              <a:buClrTx/>
              <a:buSzPct val="150000"/>
              <a:buFont typeface="Wingdings" pitchFamily="2" charset="2"/>
              <a:buChar char="Ø"/>
              <a:defRPr/>
            </a:pPr>
            <a:endParaRPr lang="en-US" b="1" dirty="0" smtClean="0">
              <a:latin typeface="Times New Roman"/>
              <a:cs typeface="Times New Roman"/>
            </a:endParaRPr>
          </a:p>
          <a:p>
            <a:pPr>
              <a:defRPr/>
            </a:pPr>
            <a:r>
              <a:rPr lang="en-US" b="1" dirty="0" smtClean="0">
                <a:solidFill>
                  <a:srgbClr val="000000"/>
                </a:solidFill>
                <a:latin typeface="Times New Roman"/>
                <a:cs typeface="Times New Roman"/>
              </a:rPr>
              <a:t>The</a:t>
            </a:r>
            <a:r>
              <a:rPr lang="en-US" b="1" dirty="0" smtClean="0">
                <a:latin typeface="Times New Roman"/>
                <a:cs typeface="Times New Roman"/>
              </a:rPr>
              <a:t> </a:t>
            </a:r>
            <a:r>
              <a:rPr lang="en-US" b="1" dirty="0" smtClean="0">
                <a:solidFill>
                  <a:srgbClr val="C00000"/>
                </a:solidFill>
                <a:latin typeface="Times New Roman"/>
                <a:cs typeface="Times New Roman"/>
              </a:rPr>
              <a:t>word</a:t>
            </a:r>
            <a:r>
              <a:rPr lang="en-US" b="1" dirty="0" smtClean="0">
                <a:latin typeface="Times New Roman"/>
                <a:cs typeface="Times New Roman"/>
              </a:rPr>
              <a:t> </a:t>
            </a:r>
            <a:r>
              <a:rPr lang="en-US" b="1" i="1" dirty="0" smtClean="0">
                <a:solidFill>
                  <a:srgbClr val="C00000"/>
                </a:solidFill>
                <a:latin typeface="Times New Roman"/>
                <a:cs typeface="Times New Roman"/>
              </a:rPr>
              <a:t>Organic</a:t>
            </a:r>
            <a:r>
              <a:rPr lang="en-US" b="1" dirty="0" smtClean="0">
                <a:latin typeface="Times New Roman"/>
                <a:cs typeface="Times New Roman"/>
              </a:rPr>
              <a:t> </a:t>
            </a:r>
            <a:r>
              <a:rPr lang="en-US" b="1" dirty="0" smtClean="0">
                <a:solidFill>
                  <a:srgbClr val="000000"/>
                </a:solidFill>
                <a:latin typeface="Times New Roman"/>
                <a:cs typeface="Times New Roman"/>
              </a:rPr>
              <a:t>can be </a:t>
            </a:r>
            <a:r>
              <a:rPr lang="en-US" b="1" dirty="0" smtClean="0">
                <a:solidFill>
                  <a:srgbClr val="C00000"/>
                </a:solidFill>
                <a:latin typeface="Times New Roman"/>
                <a:cs typeface="Times New Roman"/>
              </a:rPr>
              <a:t>a biological or chemical term</a:t>
            </a:r>
            <a:r>
              <a:rPr lang="en-US" b="1" dirty="0" smtClean="0">
                <a:latin typeface="Times New Roman"/>
                <a:cs typeface="Times New Roman"/>
              </a:rPr>
              <a:t>. </a:t>
            </a:r>
          </a:p>
          <a:p>
            <a:pPr algn="just">
              <a:defRPr/>
            </a:pPr>
            <a:r>
              <a:rPr lang="en-US" b="1" dirty="0" smtClean="0">
                <a:solidFill>
                  <a:srgbClr val="000000"/>
                </a:solidFill>
                <a:latin typeface="Times New Roman"/>
                <a:cs typeface="Times New Roman"/>
              </a:rPr>
              <a:t>In Biology it means any thing that is living or has lived. The opposite is Non-Organic.</a:t>
            </a:r>
          </a:p>
          <a:p>
            <a:pPr algn="just">
              <a:defRPr/>
            </a:pPr>
            <a:r>
              <a:rPr lang="en-US" b="1" dirty="0" smtClean="0">
                <a:solidFill>
                  <a:srgbClr val="000000"/>
                </a:solidFill>
                <a:latin typeface="Times New Roman"/>
                <a:cs typeface="Times New Roman"/>
              </a:rPr>
              <a:t> In Chemistry, an Organic compound is one containing Carbon atoms. The opposite term is Inorganic. </a:t>
            </a:r>
          </a:p>
          <a:p>
            <a:pPr algn="just">
              <a:defRPr/>
            </a:pPr>
            <a:r>
              <a:rPr lang="en-US" b="1" dirty="0" smtClean="0">
                <a:solidFill>
                  <a:srgbClr val="000000"/>
                </a:solidFill>
                <a:latin typeface="Times New Roman"/>
                <a:cs typeface="Times New Roman"/>
              </a:rPr>
              <a:t>Organic compounds can may contain in addition to C &amp; H other elements such as O, S, N, </a:t>
            </a:r>
            <a:r>
              <a:rPr lang="en-US" b="1" dirty="0" err="1" smtClean="0">
                <a:solidFill>
                  <a:srgbClr val="000000"/>
                </a:solidFill>
                <a:latin typeface="Times New Roman"/>
                <a:cs typeface="Times New Roman"/>
              </a:rPr>
              <a:t>Cl</a:t>
            </a:r>
            <a:r>
              <a:rPr lang="en-US" b="1" dirty="0" smtClean="0">
                <a:solidFill>
                  <a:srgbClr val="000000"/>
                </a:solidFill>
                <a:latin typeface="Times New Roman"/>
                <a:cs typeface="Times New Roman"/>
              </a:rPr>
              <a:t>,-- </a:t>
            </a:r>
          </a:p>
          <a:p>
            <a:pPr algn="just">
              <a:defRPr/>
            </a:pPr>
            <a:r>
              <a:rPr lang="en-US" b="1" dirty="0" smtClean="0">
                <a:solidFill>
                  <a:srgbClr val="000000"/>
                </a:solidFill>
                <a:latin typeface="Times New Roman"/>
                <a:cs typeface="Times New Roman"/>
              </a:rPr>
              <a:t>Thus organic chemistry is the science explaining how are organic molecules are made, their physical and chemical properties  </a:t>
            </a:r>
          </a:p>
        </p:txBody>
      </p:sp>
      <p:pic>
        <p:nvPicPr>
          <p:cNvPr id="4" name="Picture 3"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5" name="Straight Connector 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6" name="Picture 5"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7" name="Rectangle 6"/>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228600" y="990600"/>
            <a:ext cx="9144000" cy="609600"/>
          </a:xfrm>
        </p:spPr>
        <p:txBody>
          <a:bodyPr>
            <a:normAutofit fontScale="90000"/>
          </a:bodyPr>
          <a:lstStyle/>
          <a:p>
            <a:pPr algn="just"/>
            <a:r>
              <a:rPr lang="en-US" sz="2400" b="1" dirty="0" smtClean="0">
                <a:latin typeface="Times New Roman"/>
                <a:cs typeface="Times New Roman"/>
              </a:rPr>
              <a:t>Examples of organic compounds</a:t>
            </a:r>
            <a:endParaRPr lang="en-GB" sz="2400" b="1" dirty="0" smtClean="0">
              <a:latin typeface="Times New Roman"/>
              <a:cs typeface="Times New Roman"/>
            </a:endParaRPr>
          </a:p>
        </p:txBody>
      </p:sp>
      <p:sp>
        <p:nvSpPr>
          <p:cNvPr id="12291" name="Rectangle 3"/>
          <p:cNvSpPr>
            <a:spLocks noGrp="1"/>
          </p:cNvSpPr>
          <p:nvPr>
            <p:ph type="body" sz="half" idx="1"/>
          </p:nvPr>
        </p:nvSpPr>
        <p:spPr>
          <a:xfrm>
            <a:off x="152400" y="1676400"/>
            <a:ext cx="8991600" cy="4953000"/>
          </a:xfrm>
        </p:spPr>
        <p:txBody>
          <a:bodyPr>
            <a:normAutofit/>
          </a:bodyPr>
          <a:lstStyle/>
          <a:p>
            <a:pPr eaLnBrk="1" hangingPunct="1">
              <a:buFont typeface="Wingdings 2" pitchFamily="18" charset="2"/>
              <a:buNone/>
            </a:pPr>
            <a:r>
              <a:rPr lang="en-US" b="1" dirty="0" smtClean="0">
                <a:latin typeface="Times New Roman"/>
                <a:cs typeface="Times New Roman"/>
              </a:rPr>
              <a:t>1) </a:t>
            </a:r>
            <a:r>
              <a:rPr lang="en-US" b="1" dirty="0" smtClean="0">
                <a:solidFill>
                  <a:srgbClr val="C00000"/>
                </a:solidFill>
                <a:latin typeface="Times New Roman"/>
                <a:cs typeface="Times New Roman"/>
              </a:rPr>
              <a:t>DNA</a:t>
            </a:r>
            <a:r>
              <a:rPr lang="en-US" b="1" dirty="0" smtClean="0">
                <a:solidFill>
                  <a:srgbClr val="000000"/>
                </a:solidFill>
                <a:latin typeface="Times New Roman"/>
                <a:cs typeface="Times New Roman"/>
              </a:rPr>
              <a:t>: the giant molecules that contain all the genetic information for a given species.</a:t>
            </a:r>
          </a:p>
          <a:p>
            <a:pPr eaLnBrk="1" hangingPunct="1">
              <a:buFont typeface="Wingdings 2" pitchFamily="18" charset="2"/>
              <a:buNone/>
            </a:pPr>
            <a:r>
              <a:rPr lang="en-US" b="1" dirty="0" smtClean="0">
                <a:latin typeface="Times New Roman"/>
                <a:cs typeface="Times New Roman"/>
              </a:rPr>
              <a:t>2) </a:t>
            </a:r>
            <a:r>
              <a:rPr lang="en-US" b="1" dirty="0" smtClean="0">
                <a:solidFill>
                  <a:srgbClr val="C00000"/>
                </a:solidFill>
                <a:latin typeface="Times New Roman"/>
                <a:cs typeface="Times New Roman"/>
              </a:rPr>
              <a:t>Proteins:</a:t>
            </a:r>
            <a:r>
              <a:rPr lang="en-US" b="1" dirty="0" smtClean="0">
                <a:latin typeface="Times New Roman"/>
                <a:cs typeface="Times New Roman"/>
              </a:rPr>
              <a:t> </a:t>
            </a:r>
            <a:r>
              <a:rPr lang="en-US" b="1" dirty="0" smtClean="0">
                <a:solidFill>
                  <a:srgbClr val="000000"/>
                </a:solidFill>
                <a:latin typeface="Times New Roman"/>
                <a:cs typeface="Times New Roman"/>
              </a:rPr>
              <a:t>blood, muscle, and skin.</a:t>
            </a:r>
          </a:p>
          <a:p>
            <a:pPr eaLnBrk="1" hangingPunct="1">
              <a:buFont typeface="Wingdings 2" pitchFamily="18" charset="2"/>
              <a:buNone/>
            </a:pPr>
            <a:r>
              <a:rPr lang="en-US" b="1" dirty="0" smtClean="0">
                <a:latin typeface="Times New Roman"/>
                <a:cs typeface="Times New Roman"/>
              </a:rPr>
              <a:t>3) </a:t>
            </a:r>
            <a:r>
              <a:rPr lang="en-US" b="1" dirty="0" smtClean="0">
                <a:solidFill>
                  <a:srgbClr val="C00000"/>
                </a:solidFill>
                <a:latin typeface="Times New Roman"/>
                <a:cs typeface="Times New Roman"/>
              </a:rPr>
              <a:t>Enzymes:</a:t>
            </a:r>
            <a:r>
              <a:rPr lang="en-US" b="1" dirty="0" smtClean="0">
                <a:latin typeface="Times New Roman"/>
                <a:cs typeface="Times New Roman"/>
              </a:rPr>
              <a:t> </a:t>
            </a:r>
            <a:r>
              <a:rPr lang="en-US" b="1" dirty="0" smtClean="0">
                <a:solidFill>
                  <a:srgbClr val="000000"/>
                </a:solidFill>
                <a:latin typeface="Times New Roman"/>
                <a:cs typeface="Times New Roman"/>
              </a:rPr>
              <a:t>catalyze the reactions that occur in our bodies.</a:t>
            </a:r>
          </a:p>
          <a:p>
            <a:pPr eaLnBrk="1" hangingPunct="1">
              <a:buFont typeface="Wingdings 2" pitchFamily="18" charset="2"/>
              <a:buNone/>
            </a:pPr>
            <a:r>
              <a:rPr lang="en-US" b="1" dirty="0" smtClean="0">
                <a:latin typeface="Times New Roman"/>
                <a:cs typeface="Times New Roman"/>
              </a:rPr>
              <a:t>4) </a:t>
            </a:r>
            <a:r>
              <a:rPr lang="en-US" b="1" dirty="0" smtClean="0">
                <a:solidFill>
                  <a:srgbClr val="C00000"/>
                </a:solidFill>
                <a:latin typeface="Times New Roman"/>
                <a:cs typeface="Times New Roman"/>
              </a:rPr>
              <a:t>Petroleum:</a:t>
            </a:r>
            <a:r>
              <a:rPr lang="en-US" b="1" dirty="0" smtClean="0">
                <a:latin typeface="Times New Roman"/>
                <a:cs typeface="Times New Roman"/>
              </a:rPr>
              <a:t> </a:t>
            </a:r>
            <a:r>
              <a:rPr lang="en-US" b="1" dirty="0" smtClean="0">
                <a:solidFill>
                  <a:srgbClr val="000000"/>
                </a:solidFill>
                <a:latin typeface="Times New Roman"/>
                <a:cs typeface="Times New Roman"/>
              </a:rPr>
              <a:t>furnish the energy that sustains life.</a:t>
            </a:r>
          </a:p>
          <a:p>
            <a:pPr eaLnBrk="1" hangingPunct="1">
              <a:buFont typeface="Wingdings 2" pitchFamily="18" charset="2"/>
              <a:buNone/>
            </a:pPr>
            <a:r>
              <a:rPr lang="en-US" b="1" dirty="0" smtClean="0">
                <a:latin typeface="Times New Roman"/>
                <a:cs typeface="Times New Roman"/>
              </a:rPr>
              <a:t>5) </a:t>
            </a:r>
            <a:r>
              <a:rPr lang="en-US" b="1" dirty="0" smtClean="0">
                <a:solidFill>
                  <a:srgbClr val="C00000"/>
                </a:solidFill>
                <a:latin typeface="Times New Roman"/>
                <a:cs typeface="Times New Roman"/>
              </a:rPr>
              <a:t>Polymers: </a:t>
            </a:r>
            <a:r>
              <a:rPr lang="en-US" b="1" dirty="0" smtClean="0">
                <a:solidFill>
                  <a:srgbClr val="000000"/>
                </a:solidFill>
                <a:latin typeface="Times New Roman"/>
                <a:cs typeface="Times New Roman"/>
              </a:rPr>
              <a:t>Cloths, cars, plastic, kitchen appliances</a:t>
            </a:r>
            <a:r>
              <a:rPr lang="ar-SA" b="1" dirty="0" smtClean="0">
                <a:solidFill>
                  <a:srgbClr val="000000"/>
                </a:solidFill>
                <a:latin typeface="Times New Roman"/>
                <a:cs typeface="Times New Roman"/>
              </a:rPr>
              <a:t>.</a:t>
            </a:r>
            <a:endParaRPr lang="en-US" b="1" dirty="0" smtClean="0">
              <a:solidFill>
                <a:srgbClr val="000000"/>
              </a:solidFill>
              <a:latin typeface="Times New Roman"/>
              <a:cs typeface="Times New Roman"/>
            </a:endParaRPr>
          </a:p>
          <a:p>
            <a:pPr eaLnBrk="1" hangingPunct="1">
              <a:buFont typeface="Wingdings 2" pitchFamily="18" charset="2"/>
              <a:buNone/>
            </a:pPr>
            <a:r>
              <a:rPr lang="en-US" b="1" dirty="0" smtClean="0">
                <a:latin typeface="Times New Roman"/>
                <a:cs typeface="Times New Roman"/>
              </a:rPr>
              <a:t>6)</a:t>
            </a:r>
            <a:r>
              <a:rPr lang="en-US" b="1" dirty="0" smtClean="0">
                <a:solidFill>
                  <a:srgbClr val="C00000"/>
                </a:solidFill>
                <a:latin typeface="Times New Roman"/>
                <a:cs typeface="Times New Roman"/>
              </a:rPr>
              <a:t> Medicine</a:t>
            </a:r>
          </a:p>
          <a:p>
            <a:pPr eaLnBrk="1" hangingPunct="1">
              <a:buFont typeface="Wingdings 2" pitchFamily="18" charset="2"/>
              <a:buNone/>
            </a:pPr>
            <a:endParaRPr lang="en-US" b="1" dirty="0" smtClean="0">
              <a:solidFill>
                <a:srgbClr val="C00000"/>
              </a:solidFill>
              <a:latin typeface="Times New Roman"/>
              <a:cs typeface="Times New Roman"/>
            </a:endParaRPr>
          </a:p>
          <a:p>
            <a:pPr eaLnBrk="1" hangingPunct="1">
              <a:buFont typeface="Wingdings 2" pitchFamily="18" charset="2"/>
              <a:buNone/>
            </a:pPr>
            <a:endParaRPr lang="en-US" b="1" dirty="0" smtClean="0">
              <a:latin typeface="Times New Roman"/>
              <a:cs typeface="Times New Roman"/>
            </a:endParaRPr>
          </a:p>
          <a:p>
            <a:pPr eaLnBrk="1" hangingPunct="1">
              <a:buFont typeface="Wingdings 2" pitchFamily="18" charset="2"/>
              <a:buNone/>
            </a:pPr>
            <a:endParaRPr lang="en-US" b="1" dirty="0" smtClean="0">
              <a:latin typeface="Times New Roman"/>
              <a:cs typeface="Times New Roman"/>
            </a:endParaRPr>
          </a:p>
          <a:p>
            <a:endParaRPr lang="en-GB" b="1" dirty="0" smtClean="0">
              <a:latin typeface="Times New Roman"/>
              <a:cs typeface="Times New Roman"/>
            </a:endParaRPr>
          </a:p>
        </p:txBody>
      </p:sp>
      <p:pic>
        <p:nvPicPr>
          <p:cNvPr id="4" name="Picture 3"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5" name="Straight Connector 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6" name="Picture 5"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7" name="Rectangle 6"/>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2362200" y="990600"/>
            <a:ext cx="3686502" cy="533400"/>
          </a:xfrm>
          <a:effectLst>
            <a:outerShdw dist="107763" dir="2700000" algn="ctr" rotWithShape="0">
              <a:schemeClr val="bg2"/>
            </a:outerShdw>
          </a:effectLst>
        </p:spPr>
        <p:txBody>
          <a:bodyPr>
            <a:normAutofit fontScale="90000"/>
          </a:bodyPr>
          <a:lstStyle/>
          <a:p>
            <a:pPr eaLnBrk="1" fontAlgn="auto" hangingPunct="1">
              <a:spcAft>
                <a:spcPts val="0"/>
              </a:spcAft>
              <a:defRPr/>
            </a:pPr>
            <a:r>
              <a:rPr lang="en-US" altLang="en-US" sz="2400" b="1" dirty="0">
                <a:solidFill>
                  <a:srgbClr val="000000"/>
                </a:solidFill>
                <a:effectLst>
                  <a:outerShdw blurRad="38100" dist="38100" dir="2700000" algn="tl">
                    <a:srgbClr val="C0C0C0"/>
                  </a:outerShdw>
                </a:effectLst>
                <a:latin typeface="Times New Roman"/>
                <a:cs typeface="Times New Roman"/>
              </a:rPr>
              <a:t>CHEMICAL BONDING</a:t>
            </a: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10" name="Rectangle 9"/>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pic>
        <p:nvPicPr>
          <p:cNvPr id="3" name="Picture 2" descr="acetamide 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209799"/>
            <a:ext cx="2819400" cy="2241423"/>
          </a:xfrm>
          <a:prstGeom prst="rect">
            <a:avLst/>
          </a:prstGeom>
        </p:spPr>
      </p:pic>
      <p:pic>
        <p:nvPicPr>
          <p:cNvPr id="4" name="Picture 3" descr="Aspirin3D.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1676400"/>
            <a:ext cx="3352800" cy="3224667"/>
          </a:xfrm>
          <a:prstGeom prst="rect">
            <a:avLst/>
          </a:prstGeom>
        </p:spPr>
      </p:pic>
      <p:pic>
        <p:nvPicPr>
          <p:cNvPr id="5" name="Picture 4" descr="Methane_BallandSti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3886200"/>
            <a:ext cx="1905000" cy="222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1143000"/>
            <a:ext cx="6400800" cy="533400"/>
          </a:xfrm>
        </p:spPr>
        <p:txBody>
          <a:bodyPr>
            <a:noAutofit/>
          </a:bodyPr>
          <a:lstStyle/>
          <a:p>
            <a:pPr eaLnBrk="1" fontAlgn="auto" hangingPunct="1">
              <a:spcAft>
                <a:spcPts val="0"/>
              </a:spcAft>
              <a:defRPr/>
            </a:pPr>
            <a:r>
              <a:rPr lang="en-US" altLang="en-US" sz="2400" dirty="0">
                <a:solidFill>
                  <a:srgbClr val="800000"/>
                </a:solidFill>
                <a:effectLst>
                  <a:outerShdw blurRad="38100" dist="38100" dir="2700000" algn="tl">
                    <a:srgbClr val="000000"/>
                  </a:outerShdw>
                </a:effectLst>
                <a:latin typeface="Times New Roman"/>
                <a:cs typeface="Times New Roman"/>
              </a:rPr>
              <a:t>Chemical Bonding</a:t>
            </a:r>
          </a:p>
        </p:txBody>
      </p:sp>
      <p:sp>
        <p:nvSpPr>
          <p:cNvPr id="5123" name="Rectangle 3"/>
          <p:cNvSpPr>
            <a:spLocks noGrp="1" noChangeArrowheads="1"/>
          </p:cNvSpPr>
          <p:nvPr>
            <p:ph idx="1"/>
          </p:nvPr>
        </p:nvSpPr>
        <p:spPr>
          <a:xfrm>
            <a:off x="228600" y="2286000"/>
            <a:ext cx="6934200" cy="1371600"/>
          </a:xfrm>
        </p:spPr>
        <p:txBody>
          <a:bodyPr>
            <a:normAutofit/>
          </a:bodyPr>
          <a:lstStyle/>
          <a:p>
            <a:pPr eaLnBrk="1" hangingPunct="1">
              <a:lnSpc>
                <a:spcPct val="90000"/>
              </a:lnSpc>
              <a:buFontTx/>
              <a:buNone/>
              <a:defRPr/>
            </a:pPr>
            <a:r>
              <a:rPr lang="en-US" altLang="en-US" b="1" dirty="0" smtClean="0">
                <a:solidFill>
                  <a:schemeClr val="accent2"/>
                </a:solidFill>
                <a:effectLst>
                  <a:outerShdw blurRad="38100" dist="38100" dir="2700000" algn="tl">
                    <a:srgbClr val="C0C0C0"/>
                  </a:outerShdw>
                </a:effectLst>
                <a:latin typeface="Times New Roman"/>
                <a:cs typeface="Times New Roman"/>
              </a:rPr>
              <a:t>Problems and questions</a:t>
            </a:r>
            <a:r>
              <a:rPr lang="ar-SA" altLang="en-US" b="1" dirty="0" smtClean="0">
                <a:solidFill>
                  <a:schemeClr val="accent2"/>
                </a:solidFill>
                <a:effectLst>
                  <a:outerShdw blurRad="38100" dist="38100" dir="2700000" algn="tl">
                    <a:srgbClr val="C0C0C0"/>
                  </a:outerShdw>
                </a:effectLst>
                <a:latin typeface="Times New Roman"/>
                <a:cs typeface="Times New Roman"/>
              </a:rPr>
              <a:t>:</a:t>
            </a:r>
            <a:endParaRPr lang="en-US" altLang="en-US" b="1" dirty="0" smtClean="0">
              <a:effectLst>
                <a:outerShdw blurRad="38100" dist="38100" dir="2700000" algn="tl">
                  <a:srgbClr val="C0C0C0"/>
                </a:outerShdw>
              </a:effectLst>
              <a:latin typeface="Times New Roman"/>
              <a:cs typeface="Times New Roman"/>
            </a:endParaRPr>
          </a:p>
          <a:p>
            <a:pPr eaLnBrk="1" hangingPunct="1">
              <a:lnSpc>
                <a:spcPct val="90000"/>
              </a:lnSpc>
              <a:buFontTx/>
              <a:buNone/>
              <a:defRPr/>
            </a:pPr>
            <a:r>
              <a:rPr lang="en-US" altLang="en-US" b="1" dirty="0" smtClean="0">
                <a:solidFill>
                  <a:srgbClr val="000000"/>
                </a:solidFill>
                <a:effectLst>
                  <a:outerShdw blurRad="38100" dist="38100" dir="2700000" algn="tl">
                    <a:srgbClr val="C0C0C0"/>
                  </a:outerShdw>
                </a:effectLst>
                <a:latin typeface="Times New Roman"/>
                <a:cs typeface="Times New Roman"/>
              </a:rPr>
              <a:t>How is a molecule or polyatomic ion held together?</a:t>
            </a:r>
          </a:p>
          <a:p>
            <a:pPr eaLnBrk="1" hangingPunct="1">
              <a:lnSpc>
                <a:spcPct val="90000"/>
              </a:lnSpc>
              <a:buFontTx/>
              <a:buNone/>
              <a:defRPr/>
            </a:pPr>
            <a:r>
              <a:rPr lang="en-US" altLang="en-US" b="1" dirty="0" smtClean="0">
                <a:solidFill>
                  <a:srgbClr val="000000"/>
                </a:solidFill>
                <a:effectLst>
                  <a:outerShdw blurRad="38100" dist="38100" dir="2700000" algn="tl">
                    <a:srgbClr val="C0C0C0"/>
                  </a:outerShdw>
                </a:effectLst>
                <a:latin typeface="Times New Roman"/>
                <a:cs typeface="Times New Roman"/>
              </a:rPr>
              <a:t>Why are chemical bonds important?</a:t>
            </a:r>
          </a:p>
          <a:p>
            <a:pPr eaLnBrk="1" hangingPunct="1">
              <a:lnSpc>
                <a:spcPct val="90000"/>
              </a:lnSpc>
              <a:buFont typeface="Wingdings 2" pitchFamily="18" charset="2"/>
              <a:buNone/>
              <a:defRPr/>
            </a:pPr>
            <a:endParaRPr lang="en-US" altLang="en-US" dirty="0" smtClean="0">
              <a:solidFill>
                <a:srgbClr val="FCFEB9"/>
              </a:solidFill>
              <a:effectLst>
                <a:outerShdw blurRad="38100" dist="38100" dir="2700000" algn="tl">
                  <a:srgbClr val="C0C0C0"/>
                </a:outerShdw>
              </a:effectLst>
              <a:latin typeface="Times New Roman"/>
              <a:cs typeface="Times New Roman"/>
            </a:endParaRPr>
          </a:p>
        </p:txBody>
      </p:sp>
      <p:pic>
        <p:nvPicPr>
          <p:cNvPr id="14340" name="Picture 4"/>
          <p:cNvPicPr>
            <a:picLocks noChangeArrowheads="1"/>
          </p:cNvPicPr>
          <p:nvPr/>
        </p:nvPicPr>
        <p:blipFill>
          <a:blip r:embed="rId2" cstate="print"/>
          <a:srcRect/>
          <a:stretch>
            <a:fillRect/>
          </a:stretch>
        </p:blipFill>
        <p:spPr bwMode="auto">
          <a:xfrm>
            <a:off x="7010400" y="1828800"/>
            <a:ext cx="2027238" cy="2011361"/>
          </a:xfrm>
          <a:prstGeom prst="rect">
            <a:avLst/>
          </a:prstGeom>
          <a:noFill/>
          <a:ln w="50800">
            <a:noFill/>
            <a:miter lim="800000"/>
            <a:headEnd/>
            <a:tailEnd/>
          </a:ln>
        </p:spPr>
      </p:pic>
      <p:pic>
        <p:nvPicPr>
          <p:cNvPr id="6" name="Picture 5"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9" name="Rectangle 8"/>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ABC2172B-30B5-454B-A45F-3572BEF2C0E1}"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76200" y="986135"/>
            <a:ext cx="8229600" cy="461665"/>
          </a:xfrm>
          <a:prstGeom prst="rect">
            <a:avLst/>
          </a:prstGeom>
          <a:noFill/>
          <a:ln w="9525">
            <a:noFill/>
            <a:miter lim="800000"/>
            <a:headEnd/>
            <a:tailEnd/>
          </a:ln>
        </p:spPr>
        <p:txBody>
          <a:bodyPr>
            <a:spAutoFit/>
          </a:bodyPr>
          <a:lstStyle/>
          <a:p>
            <a:r>
              <a:rPr lang="en-US" sz="2400" b="1" dirty="0">
                <a:solidFill>
                  <a:schemeClr val="accent2"/>
                </a:solidFill>
                <a:latin typeface="Times New Roman"/>
                <a:cs typeface="Times New Roman"/>
              </a:rPr>
              <a:t>Important concepts in chemical bonding</a:t>
            </a:r>
          </a:p>
        </p:txBody>
      </p:sp>
      <p:sp>
        <p:nvSpPr>
          <p:cNvPr id="15364" name="Rectangle 6"/>
          <p:cNvSpPr>
            <a:spLocks noChangeArrowheads="1"/>
          </p:cNvSpPr>
          <p:nvPr/>
        </p:nvSpPr>
        <p:spPr bwMode="auto">
          <a:xfrm>
            <a:off x="0" y="1429464"/>
            <a:ext cx="8991600" cy="5047536"/>
          </a:xfrm>
          <a:prstGeom prst="rect">
            <a:avLst/>
          </a:prstGeom>
          <a:noFill/>
          <a:ln w="9525">
            <a:noFill/>
            <a:miter lim="800000"/>
            <a:headEnd/>
            <a:tailEnd/>
          </a:ln>
        </p:spPr>
        <p:txBody>
          <a:bodyPr wrap="square">
            <a:spAutoFit/>
          </a:bodyPr>
          <a:lstStyle/>
          <a:p>
            <a:pPr marL="342900" indent="-342900" algn="just">
              <a:buFont typeface="Wingdings" pitchFamily="2" charset="2"/>
              <a:buChar char="Ø"/>
            </a:pPr>
            <a:r>
              <a:rPr lang="en-US" dirty="0">
                <a:latin typeface="Times New Roman"/>
                <a:cs typeface="Times New Roman"/>
              </a:rPr>
              <a:t> </a:t>
            </a:r>
            <a:r>
              <a:rPr lang="en-US" sz="1600" b="1" dirty="0">
                <a:latin typeface="Times New Roman"/>
                <a:cs typeface="Times New Roman"/>
              </a:rPr>
              <a:t>The </a:t>
            </a:r>
            <a:r>
              <a:rPr lang="en-US" sz="1600" b="1" dirty="0">
                <a:solidFill>
                  <a:srgbClr val="FF0000"/>
                </a:solidFill>
                <a:latin typeface="Times New Roman"/>
                <a:cs typeface="Times New Roman"/>
              </a:rPr>
              <a:t>attractive force</a:t>
            </a:r>
            <a:r>
              <a:rPr lang="en-US" sz="1600" b="1" dirty="0">
                <a:latin typeface="Times New Roman"/>
                <a:cs typeface="Times New Roman"/>
              </a:rPr>
              <a:t> which </a:t>
            </a:r>
            <a:r>
              <a:rPr lang="en-US" sz="1600" b="1" dirty="0">
                <a:solidFill>
                  <a:srgbClr val="FF0000"/>
                </a:solidFill>
                <a:latin typeface="Times New Roman"/>
                <a:cs typeface="Times New Roman"/>
              </a:rPr>
              <a:t>holds</a:t>
            </a:r>
            <a:r>
              <a:rPr lang="en-US" sz="1600" b="1" dirty="0">
                <a:latin typeface="Times New Roman"/>
                <a:cs typeface="Times New Roman"/>
              </a:rPr>
              <a:t> </a:t>
            </a:r>
            <a:r>
              <a:rPr lang="en-US" sz="1600" b="1" dirty="0">
                <a:solidFill>
                  <a:srgbClr val="FF0000"/>
                </a:solidFill>
                <a:latin typeface="Times New Roman"/>
                <a:cs typeface="Times New Roman"/>
              </a:rPr>
              <a:t>together</a:t>
            </a:r>
            <a:r>
              <a:rPr lang="en-US" sz="1600" b="1" dirty="0">
                <a:latin typeface="Times New Roman"/>
                <a:cs typeface="Times New Roman"/>
              </a:rPr>
              <a:t> the constituent </a:t>
            </a:r>
            <a:r>
              <a:rPr lang="en-US" sz="1600" b="1" dirty="0">
                <a:solidFill>
                  <a:srgbClr val="FF0000"/>
                </a:solidFill>
                <a:latin typeface="Times New Roman"/>
                <a:cs typeface="Times New Roman"/>
              </a:rPr>
              <a:t>particles</a:t>
            </a:r>
            <a:r>
              <a:rPr lang="en-US" sz="1600" b="1" dirty="0">
                <a:latin typeface="Times New Roman"/>
                <a:cs typeface="Times New Roman"/>
              </a:rPr>
              <a:t> (atoms, ions or molecules) in chemical species is known as </a:t>
            </a:r>
            <a:r>
              <a:rPr lang="en-US" sz="1600" b="1" dirty="0">
                <a:solidFill>
                  <a:srgbClr val="FF0000"/>
                </a:solidFill>
                <a:latin typeface="Times New Roman"/>
                <a:cs typeface="Times New Roman"/>
              </a:rPr>
              <a:t>chemical bond.</a:t>
            </a:r>
          </a:p>
          <a:p>
            <a:pPr marL="342900" indent="-342900" algn="just">
              <a:buFont typeface="Wingdings" pitchFamily="2" charset="2"/>
              <a:buChar char="Ø"/>
            </a:pPr>
            <a:r>
              <a:rPr lang="en-US" sz="1600" b="1" dirty="0">
                <a:latin typeface="Times New Roman"/>
                <a:cs typeface="Times New Roman"/>
              </a:rPr>
              <a:t>Each bond is made up of two </a:t>
            </a:r>
            <a:r>
              <a:rPr lang="en-US" sz="1600" b="1" dirty="0" smtClean="0">
                <a:latin typeface="Times New Roman"/>
                <a:cs typeface="Times New Roman"/>
              </a:rPr>
              <a:t>electrons</a:t>
            </a:r>
            <a:endParaRPr lang="en-US" sz="1600" b="1" dirty="0">
              <a:latin typeface="Times New Roman"/>
              <a:cs typeface="Times New Roman"/>
            </a:endParaRPr>
          </a:p>
          <a:p>
            <a:pPr marL="342900" indent="-342900" algn="just">
              <a:buFont typeface="Wingdings" pitchFamily="2" charset="2"/>
              <a:buChar char="Ø"/>
            </a:pPr>
            <a:endParaRPr lang="en-US" sz="1600" b="1" dirty="0">
              <a:latin typeface="Times New Roman"/>
              <a:cs typeface="Times New Roman"/>
            </a:endParaRPr>
          </a:p>
          <a:p>
            <a:pPr marL="342900" indent="-342900" algn="just">
              <a:buFont typeface="Wingdings" pitchFamily="2" charset="2"/>
              <a:buChar char="Ø"/>
            </a:pPr>
            <a:r>
              <a:rPr lang="en-US" sz="1600" b="1" dirty="0">
                <a:latin typeface="Times New Roman"/>
                <a:cs typeface="Times New Roman"/>
              </a:rPr>
              <a:t> Tendency of atoms of various elements to attain stable configuration of eight electrons in their valence shell is the cause of chemical combination.</a:t>
            </a:r>
          </a:p>
          <a:p>
            <a:pPr marL="342900" indent="-342900" algn="just">
              <a:buFont typeface="Wingdings" pitchFamily="2" charset="2"/>
              <a:buChar char="Ø"/>
            </a:pPr>
            <a:endParaRPr lang="en-US" sz="1600" b="1" dirty="0">
              <a:latin typeface="Times New Roman"/>
              <a:cs typeface="Times New Roman"/>
            </a:endParaRPr>
          </a:p>
          <a:p>
            <a:pPr marL="342900" indent="-342900" algn="just">
              <a:buFont typeface="Wingdings" pitchFamily="2" charset="2"/>
              <a:buChar char="Ø"/>
            </a:pPr>
            <a:r>
              <a:rPr lang="en-US" sz="1600" b="1" dirty="0">
                <a:latin typeface="Times New Roman"/>
                <a:cs typeface="Times New Roman"/>
              </a:rPr>
              <a:t> The principle of attaining a maximum of eight electrons in the valence shell or outermost shell of atoms is known as octet rule.</a:t>
            </a:r>
          </a:p>
          <a:p>
            <a:pPr marL="342900" indent="-342900" algn="just">
              <a:buFont typeface="Wingdings" pitchFamily="2" charset="2"/>
              <a:buChar char="Ø"/>
            </a:pPr>
            <a:r>
              <a:rPr lang="en-US" sz="1600" b="1" dirty="0">
                <a:latin typeface="Times New Roman"/>
                <a:cs typeface="Times New Roman"/>
              </a:rPr>
              <a:t>The tendency of an atom to take part in chemical combination is determined by the number of </a:t>
            </a:r>
            <a:r>
              <a:rPr lang="en-US" sz="1600" b="1" dirty="0">
                <a:solidFill>
                  <a:schemeClr val="accent1"/>
                </a:solidFill>
                <a:latin typeface="Times New Roman"/>
                <a:cs typeface="Times New Roman"/>
              </a:rPr>
              <a:t>valence electrons</a:t>
            </a:r>
            <a:r>
              <a:rPr lang="en-US" sz="1600" b="1" dirty="0">
                <a:latin typeface="Times New Roman"/>
                <a:cs typeface="Times New Roman"/>
              </a:rPr>
              <a:t> (electrons in the outermost shell of an atom).</a:t>
            </a:r>
          </a:p>
          <a:p>
            <a:pPr marL="342900" indent="-342900" algn="just">
              <a:buFont typeface="Wingdings" pitchFamily="2" charset="2"/>
              <a:buChar char="Ø"/>
            </a:pPr>
            <a:endParaRPr lang="en-US" sz="1600" b="1" dirty="0">
              <a:latin typeface="Times New Roman"/>
              <a:cs typeface="Times New Roman"/>
            </a:endParaRPr>
          </a:p>
          <a:p>
            <a:pPr marL="342900" indent="-342900" algn="just">
              <a:buFont typeface="Wingdings" pitchFamily="2" charset="2"/>
              <a:buChar char="Ø"/>
            </a:pPr>
            <a:r>
              <a:rPr lang="en-US" sz="1600" b="1" dirty="0">
                <a:latin typeface="Times New Roman"/>
                <a:cs typeface="Times New Roman"/>
              </a:rPr>
              <a:t>The atoms acquire the stable noble gas configuration of having eight electrons in the outermost shell (called </a:t>
            </a:r>
            <a:r>
              <a:rPr lang="en-US" sz="1600" b="1" dirty="0" smtClean="0">
                <a:latin typeface="Times New Roman"/>
                <a:cs typeface="Times New Roman"/>
              </a:rPr>
              <a:t>octet </a:t>
            </a:r>
            <a:r>
              <a:rPr lang="en-US" sz="1600" b="1" dirty="0">
                <a:latin typeface="Times New Roman"/>
                <a:cs typeface="Times New Roman"/>
              </a:rPr>
              <a:t>rule) by mutual sharing (</a:t>
            </a:r>
            <a:r>
              <a:rPr lang="en-US" sz="1600" b="1" dirty="0">
                <a:solidFill>
                  <a:schemeClr val="accent1"/>
                </a:solidFill>
                <a:latin typeface="Times New Roman"/>
                <a:cs typeface="Times New Roman"/>
              </a:rPr>
              <a:t>covalent bond which is usually between two non metals</a:t>
            </a:r>
            <a:r>
              <a:rPr lang="en-US" sz="1600" b="1" dirty="0">
                <a:latin typeface="Times New Roman"/>
                <a:cs typeface="Times New Roman"/>
              </a:rPr>
              <a:t>) or by transfer of one or more electrons (</a:t>
            </a:r>
            <a:r>
              <a:rPr lang="en-US" sz="1600" b="1" dirty="0">
                <a:solidFill>
                  <a:schemeClr val="accent1"/>
                </a:solidFill>
                <a:latin typeface="Times New Roman"/>
                <a:cs typeface="Times New Roman"/>
              </a:rPr>
              <a:t>ionic bonds which is usually between a metal and a nonmetal</a:t>
            </a:r>
            <a:r>
              <a:rPr lang="en-US" sz="1600" b="1" dirty="0">
                <a:latin typeface="Times New Roman"/>
                <a:cs typeface="Times New Roman"/>
              </a:rPr>
              <a:t>). </a:t>
            </a:r>
            <a:r>
              <a:rPr lang="en-US" sz="1600" b="1" dirty="0">
                <a:solidFill>
                  <a:srgbClr val="AF2B2B"/>
                </a:solidFill>
                <a:latin typeface="Times New Roman"/>
                <a:cs typeface="Times New Roman"/>
              </a:rPr>
              <a:t>N.B.: there are other minor types of chemical bonding that will not be discussed here.</a:t>
            </a:r>
          </a:p>
          <a:p>
            <a:pPr marL="342900" indent="-342900" algn="just">
              <a:buFont typeface="Wingdings" pitchFamily="2" charset="2"/>
              <a:buNone/>
            </a:pPr>
            <a:endParaRPr lang="en-US" sz="1600" b="1" dirty="0">
              <a:solidFill>
                <a:srgbClr val="AF2B2B"/>
              </a:solidFill>
              <a:latin typeface="Times New Roman"/>
              <a:cs typeface="Times New Roman"/>
            </a:endParaRPr>
          </a:p>
          <a:p>
            <a:pPr marL="342900" indent="-342900" algn="just">
              <a:buFont typeface="Wingdings" pitchFamily="2" charset="2"/>
              <a:buChar char="Ø"/>
            </a:pPr>
            <a:r>
              <a:rPr lang="en-US" sz="1600" b="1" dirty="0">
                <a:latin typeface="Times New Roman"/>
                <a:cs typeface="Times New Roman"/>
              </a:rPr>
              <a:t>The </a:t>
            </a:r>
            <a:r>
              <a:rPr lang="en-US" sz="1600" b="1" dirty="0" err="1" smtClean="0">
                <a:latin typeface="Times New Roman"/>
                <a:cs typeface="Times New Roman"/>
              </a:rPr>
              <a:t>valency</a:t>
            </a:r>
            <a:r>
              <a:rPr lang="en-US" sz="1600" b="1" dirty="0" smtClean="0">
                <a:latin typeface="Times New Roman"/>
                <a:cs typeface="Times New Roman"/>
              </a:rPr>
              <a:t> </a:t>
            </a:r>
            <a:r>
              <a:rPr lang="en-US" sz="1600" b="1" dirty="0">
                <a:latin typeface="Times New Roman"/>
                <a:cs typeface="Times New Roman"/>
              </a:rPr>
              <a:t>of an element is  (number of electrons an atom loses, gains or mutually shares to attain noble gas configuration).</a:t>
            </a: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9" name="Rectangle 8"/>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2" name="Slide Number Placeholder 1"/>
          <p:cNvSpPr>
            <a:spLocks noGrp="1"/>
          </p:cNvSpPr>
          <p:nvPr>
            <p:ph type="sldNum" sz="quarter" idx="12"/>
          </p:nvPr>
        </p:nvSpPr>
        <p:spPr/>
        <p:txBody>
          <a:bodyPr/>
          <a:lstStyle/>
          <a:p>
            <a:pPr>
              <a:defRPr/>
            </a:pPr>
            <a:fld id="{1A0B1C3B-7EC5-46B0-BF5A-C704D3092363}"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1000" y="1143000"/>
            <a:ext cx="8091487" cy="457200"/>
          </a:xfrm>
          <a:effectLst>
            <a:outerShdw dist="35921" dir="2700000" algn="ctr" rotWithShape="0">
              <a:schemeClr val="tx1"/>
            </a:outerShdw>
          </a:effectLst>
        </p:spPr>
        <p:txBody>
          <a:bodyPr>
            <a:noAutofit/>
          </a:bodyPr>
          <a:lstStyle/>
          <a:p>
            <a:pPr eaLnBrk="1" fontAlgn="auto" hangingPunct="1">
              <a:spcAft>
                <a:spcPts val="0"/>
              </a:spcAft>
              <a:defRPr/>
            </a:pPr>
            <a:r>
              <a:rPr lang="en-US" altLang="en-US" sz="2800" dirty="0">
                <a:solidFill>
                  <a:srgbClr val="800000"/>
                </a:solidFill>
                <a:effectLst>
                  <a:outerShdw blurRad="38100" dist="38100" dir="2700000" algn="tl">
                    <a:srgbClr val="000000"/>
                  </a:outerShdw>
                </a:effectLst>
                <a:latin typeface="Times New Roman"/>
                <a:cs typeface="Times New Roman"/>
              </a:rPr>
              <a:t>Review of Valence Electrons</a:t>
            </a:r>
          </a:p>
        </p:txBody>
      </p:sp>
      <p:sp>
        <p:nvSpPr>
          <p:cNvPr id="18435" name="Rectangle 3"/>
          <p:cNvSpPr>
            <a:spLocks noGrp="1" noChangeArrowheads="1"/>
          </p:cNvSpPr>
          <p:nvPr>
            <p:ph type="body" sz="half" idx="4294967295"/>
          </p:nvPr>
        </p:nvSpPr>
        <p:spPr>
          <a:xfrm>
            <a:off x="76200" y="1600200"/>
            <a:ext cx="9296400" cy="609600"/>
          </a:xfrm>
        </p:spPr>
        <p:txBody>
          <a:bodyPr>
            <a:normAutofit/>
          </a:bodyPr>
          <a:lstStyle/>
          <a:p>
            <a:pPr marL="274320" indent="-274320" eaLnBrk="1" fontAlgn="auto" hangingPunct="1">
              <a:spcAft>
                <a:spcPts val="0"/>
              </a:spcAft>
              <a:buClr>
                <a:schemeClr val="accent3"/>
              </a:buClr>
              <a:buFontTx/>
              <a:buNone/>
              <a:defRPr/>
            </a:pPr>
            <a:r>
              <a:rPr lang="en-US" altLang="en-US" dirty="0">
                <a:solidFill>
                  <a:schemeClr val="hlink"/>
                </a:solidFill>
                <a:effectLst>
                  <a:outerShdw blurRad="38100" dist="38100" dir="2700000" algn="tl">
                    <a:srgbClr val="000000"/>
                  </a:outerShdw>
                </a:effectLst>
                <a:latin typeface="Times New Roman"/>
                <a:cs typeface="Times New Roman"/>
              </a:rPr>
              <a:t>Number of valence electrons of a main (A) group atom = Group number</a:t>
            </a:r>
            <a:r>
              <a:rPr lang="en-US" altLang="en-US" dirty="0">
                <a:effectLst>
                  <a:outerShdw blurRad="38100" dist="38100" dir="2700000" algn="tl">
                    <a:srgbClr val="FFFFFF"/>
                  </a:outerShdw>
                </a:effectLst>
                <a:latin typeface="Times New Roman"/>
                <a:cs typeface="Times New Roman"/>
              </a:rPr>
              <a:t> </a:t>
            </a:r>
          </a:p>
        </p:txBody>
      </p:sp>
      <p:pic>
        <p:nvPicPr>
          <p:cNvPr id="16388" name="Picture 9" descr="Zumdahl03_11"/>
          <p:cNvPicPr>
            <a:picLocks noGrp="1" noChangeAspect="1" noChangeArrowheads="1"/>
          </p:cNvPicPr>
          <p:nvPr>
            <p:ph sz="half" idx="4294967295"/>
          </p:nvPr>
        </p:nvPicPr>
        <p:blipFill>
          <a:blip r:embed="rId2" cstate="print"/>
          <a:srcRect/>
          <a:stretch>
            <a:fillRect/>
          </a:stretch>
        </p:blipFill>
        <p:spPr>
          <a:xfrm>
            <a:off x="152400" y="2341562"/>
            <a:ext cx="8864600" cy="4287838"/>
          </a:xfrm>
          <a:ln w="28575">
            <a:solidFill>
              <a:srgbClr val="000000"/>
            </a:solidFill>
          </a:ln>
        </p:spPr>
      </p:pic>
      <p:pic>
        <p:nvPicPr>
          <p:cNvPr id="6" name="Picture 5"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images.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47" y="76200"/>
            <a:ext cx="708353" cy="757318"/>
          </a:xfrm>
          <a:prstGeom prst="rect">
            <a:avLst/>
          </a:prstGeom>
        </p:spPr>
      </p:pic>
      <p:sp>
        <p:nvSpPr>
          <p:cNvPr id="9" name="Rectangle 8"/>
          <p:cNvSpPr/>
          <p:nvPr/>
        </p:nvSpPr>
        <p:spPr>
          <a:xfrm>
            <a:off x="3733800" y="457200"/>
            <a:ext cx="1441420" cy="369332"/>
          </a:xfrm>
          <a:prstGeom prst="rect">
            <a:avLst/>
          </a:prstGeom>
        </p:spPr>
        <p:txBody>
          <a:bodyPr wrap="none">
            <a:spAutoFit/>
          </a:bodyPr>
          <a:lstStyle/>
          <a:p>
            <a:r>
              <a:rPr lang="en-US" b="1" dirty="0">
                <a:solidFill>
                  <a:srgbClr val="000000"/>
                </a:solidFill>
                <a:latin typeface="Times New Roman"/>
                <a:cs typeface="Times New Roman"/>
              </a:rPr>
              <a:t>Introduction </a:t>
            </a:r>
            <a:endParaRPr lang="en-US" dirty="0"/>
          </a:p>
        </p:txBody>
      </p:sp>
      <p:sp>
        <p:nvSpPr>
          <p:cNvPr id="3" name="Slide Number Placeholder 2"/>
          <p:cNvSpPr>
            <a:spLocks noGrp="1"/>
          </p:cNvSpPr>
          <p:nvPr>
            <p:ph type="sldNum" sz="quarter" idx="12"/>
          </p:nvPr>
        </p:nvSpPr>
        <p:spPr/>
        <p:txBody>
          <a:bodyPr/>
          <a:lstStyle/>
          <a:p>
            <a:pPr>
              <a:defRPr/>
            </a:pPr>
            <a:fld id="{1A0B1C3B-7EC5-46B0-BF5A-C704D3092363}"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FAB1203296D4449767B80894F03CD5" ma:contentTypeVersion="1" ma:contentTypeDescription="Create a new document." ma:contentTypeScope="" ma:versionID="427e09506087ea3f815945c6d858dee3">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BBD47-35B0-4678-9C0D-1EB5D3C8B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799F0-7CBC-4E30-B1CF-5EEE4B080BA7}">
  <ds:schemaRef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3783A02E-D9A3-4930-8875-14FA9AB4FF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Executive.thmx</Template>
  <TotalTime>1422</TotalTime>
  <Words>1537</Words>
  <Application>Microsoft Office PowerPoint</Application>
  <PresentationFormat>عرض على الشاشة (3:4)‏</PresentationFormat>
  <Paragraphs>235</Paragraphs>
  <Slides>28</Slides>
  <Notes>3</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28</vt:i4>
      </vt:variant>
    </vt:vector>
  </HeadingPairs>
  <TitlesOfParts>
    <vt:vector size="30" baseType="lpstr">
      <vt:lpstr>Executive</vt:lpstr>
      <vt:lpstr>CS ChemDraw Drawing</vt:lpstr>
      <vt:lpstr>Introduction  to organic chemistry- Part I</vt:lpstr>
      <vt:lpstr>Where Would We Be without Chemistry?</vt:lpstr>
      <vt:lpstr>Learning objectives:</vt:lpstr>
      <vt:lpstr>What is organic chemistry?</vt:lpstr>
      <vt:lpstr>Examples of organic compounds</vt:lpstr>
      <vt:lpstr>CHEMICAL BONDING</vt:lpstr>
      <vt:lpstr>Chemical Bonding</vt:lpstr>
      <vt:lpstr>عرض تقديمي في PowerPoint</vt:lpstr>
      <vt:lpstr>Review of Valence Electrons</vt:lpstr>
      <vt:lpstr>عرض تقديمي في PowerPoint</vt:lpstr>
      <vt:lpstr>Characteristics of Covalent Compounds</vt:lpstr>
      <vt:lpstr>Chemical bonding in Molecules by Lewis (electron dot) structures</vt:lpstr>
      <vt:lpstr>عرض تقديمي في PowerPoint</vt:lpstr>
      <vt:lpstr>Types of valence electrons</vt:lpstr>
      <vt:lpstr>Bond Formation</vt:lpstr>
      <vt:lpstr>Electronegativity Difference: types of bonds and polarity</vt:lpstr>
      <vt:lpstr>The type of bond can usually be calculated by finding the difference in electronegativity of the two atoms that are going together.</vt:lpstr>
      <vt:lpstr>عرض تقديمي في PowerPoint</vt:lpstr>
      <vt:lpstr>عرض تقديمي في PowerPoint</vt:lpstr>
      <vt:lpstr>عرض تقديمي في PowerPoint</vt:lpstr>
      <vt:lpstr>عرض تقديمي في PowerPoint</vt:lpstr>
      <vt:lpstr>عرض تقديمي في PowerPoint</vt:lpstr>
      <vt:lpstr>Dipole Moments</vt:lpstr>
      <vt:lpstr>عرض تقديمي في PowerPoint</vt:lpstr>
      <vt:lpstr>Inductive effect</vt:lpstr>
      <vt:lpstr>عرض تقديمي في PowerPoint</vt:lpstr>
      <vt:lpstr>عرض تقديمي في PowerPoint</vt:lpstr>
      <vt:lpstr>Thank You for your kind attention !</vt:lpstr>
    </vt:vector>
  </TitlesOfParts>
  <Company>IITM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HYBRIDIZATION AND GEOMETRY OF MOLECULES</dc:title>
  <dc:creator>NCCR</dc:creator>
  <cp:lastModifiedBy>TOSHIBA</cp:lastModifiedBy>
  <cp:revision>159</cp:revision>
  <dcterms:created xsi:type="dcterms:W3CDTF">2010-04-19T13:16:56Z</dcterms:created>
  <dcterms:modified xsi:type="dcterms:W3CDTF">2016-01-07T19:59:14Z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0x0101002EFAB1203296D4449767B80894F03CD5</vt:lpwstr>
  </property>
</Properties>
</file>