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3"/>
    <p:sldMasterId id="2147483649" r:id="rId4"/>
  </p:sldMasterIdLst>
  <p:notesMasterIdLst>
    <p:notesMasterId r:id="rId22"/>
  </p:notesMasterIdLst>
  <p:handoutMasterIdLst>
    <p:handoutMasterId r:id="rId23"/>
  </p:handoutMasterIdLst>
  <p:sldIdLst>
    <p:sldId id="287" r:id="rId5"/>
    <p:sldId id="279" r:id="rId6"/>
    <p:sldId id="281" r:id="rId7"/>
    <p:sldId id="285" r:id="rId8"/>
    <p:sldId id="259" r:id="rId9"/>
    <p:sldId id="260" r:id="rId10"/>
    <p:sldId id="278" r:id="rId11"/>
    <p:sldId id="282" r:id="rId12"/>
    <p:sldId id="283" r:id="rId13"/>
    <p:sldId id="261" r:id="rId14"/>
    <p:sldId id="262" r:id="rId15"/>
    <p:sldId id="280" r:id="rId16"/>
    <p:sldId id="288" r:id="rId17"/>
    <p:sldId id="264" r:id="rId18"/>
    <p:sldId id="265" r:id="rId19"/>
    <p:sldId id="266" r:id="rId20"/>
    <p:sldId id="289" r:id="rId2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600FF"/>
    <a:srgbClr val="800000"/>
    <a:srgbClr val="000066"/>
    <a:srgbClr val="0033CC"/>
    <a:srgbClr val="FFFF00"/>
    <a:srgbClr val="FF00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704" autoAdjust="0"/>
  </p:normalViewPr>
  <p:slideViewPr>
    <p:cSldViewPr>
      <p:cViewPr varScale="1">
        <p:scale>
          <a:sx n="71" d="100"/>
          <a:sy n="71" d="100"/>
        </p:scale>
        <p:origin x="81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A1C59CA-38FC-4F67-AB03-4D57B77E4A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5392E78-66B8-4F19-BE89-9C7CF0A1BE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5D63042-42F3-4E07-800E-996C04C1702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4E07074-6DD4-4AC5-BBF4-3ADC16EC7BD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A6C6D393-7AF8-4B2D-B29E-4706BFC34380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5B174BD-97D9-47AA-A788-1728FD2F8F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DD4D8E-62D1-4CC2-BF58-A8ECD05CE83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6E963F96-EBB3-4F64-A7A1-37DDF2565C1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A7008D1-83D8-4A54-A24B-F66F483CA7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35CA057-8028-4D54-BC7C-B7C5E0B9CF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E394AAF-3CF6-4585-8F42-D5DE5C910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E3A0A0AE-615A-4800-82CE-71284D355BD4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>
            <a:extLst>
              <a:ext uri="{FF2B5EF4-FFF2-40B4-BE49-F238E27FC236}">
                <a16:creationId xmlns:a16="http://schemas.microsoft.com/office/drawing/2014/main" id="{DD5B4DCD-3D50-459A-9E5A-95B0DFC7E5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عنصر نائب للملاحظات 2">
            <a:extLst>
              <a:ext uri="{FF2B5EF4-FFF2-40B4-BE49-F238E27FC236}">
                <a16:creationId xmlns:a16="http://schemas.microsoft.com/office/drawing/2014/main" id="{28D94F7F-94AC-4A8F-8144-E5EC71F6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21508" name="عنصر نائب لرقم الشريحة 3">
            <a:extLst>
              <a:ext uri="{FF2B5EF4-FFF2-40B4-BE49-F238E27FC236}">
                <a16:creationId xmlns:a16="http://schemas.microsoft.com/office/drawing/2014/main" id="{30B2CA24-DE3B-4BE4-B12A-A7BD307F4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BE2906-5043-459E-8067-28DEF60AEA63}" type="slidenum">
              <a:rPr lang="ar-SA" altLang="ar-SA"/>
              <a:pPr eaLnBrk="1" hangingPunct="1"/>
              <a:t>1</a:t>
            </a:fld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871EA5-A9B5-4157-B92C-B9A9BA817A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CBF6AB-6EEF-4E39-893A-5E61403D2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3D290B-365C-45D0-BD00-9A4B6112E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AE4A3-A4D7-4255-A927-D5877063E92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0172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88C6E8-350B-411E-B142-10BFF8AAF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610555-9815-4915-9E47-13177E85F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06C7A2-635D-472F-81ED-7E9E53946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57C06-3076-4897-AF6D-D443A94388B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247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3025B5-2200-4393-96F5-F184F6CC9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6D77CE-3E1C-4E1A-A034-3EB8926CA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8E0D8D-0B4C-4712-8CD5-142EB685A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FC41C-ECD6-4329-B254-5FE586E7C1C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0063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B80D86-0849-46D7-B370-1FE411868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8E24F9-C00D-4215-A0EA-F88FC2E5D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9C7346-FF8E-4465-9F3C-D1E1B5293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69756-2BCE-4923-ABA7-BA55749C5E1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0274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4D3C41-BE4C-4DC8-8389-F874DDA53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340278-D233-46B2-916F-A820E1930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8496EE-CDAA-47D3-852B-DC9199EF9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EE01B-A4F2-4B7C-BA63-DE2BECDAB64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8002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C461DD-6B66-4918-8163-019A7898B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8B2923-65C0-4637-A1C0-1B0C14715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E21DE8-C801-45AB-B8CE-42BF26DE1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A0B35-AF8E-4794-A241-2342698EA46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74438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CF711-5E4D-45E8-AF6A-2A5863354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33BBA-4BAF-46B4-B6EA-EA818FF3F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09034-DA11-4D71-BF12-12C6E80B2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62615-7A46-49F5-95CA-FD15305F54D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7829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D511C9-519D-4DF3-AAB8-5283D51B8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16BECB-5C20-49CF-A51B-4F3C03FB8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3E703A-6462-4B08-AA63-1BB75ED2A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91B51-BE79-4EC7-962D-13D4917FE37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66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E80036-0770-40CD-AB74-8B74386DA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22572C-BCC1-42C4-AD8E-1FBEC91C6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2B92BD-089A-4875-A28D-CD7DCD881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AC35A-35DA-450F-9F50-BCD82AD9080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18451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712056-37E7-4F36-AD86-04311525A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887513-8BD5-41D4-88D5-08FEAF2C9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2D11FE-1C8D-4642-842F-A22D5F5D1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0FCAB-48F4-4299-A99A-54BA6285598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40635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C5CB1-15A2-419B-A53A-CA75BF442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03B837-4270-4630-90AF-B9084AACA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5D97A5-E83E-4ED8-A0BB-AB5D1B8D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86D52-6A0D-4800-B7A8-CDE35987852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662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6B9ACE-E0B5-4275-99B4-1390F94D6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78EA29-E842-40D0-BCBF-75DEE7CAB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E8E40A-DEE4-4DDD-9DF6-F4873EFCC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FAF1A-F1BD-412E-A0F6-1E82114284F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3932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997C6D-335C-48C2-8F08-6939DA1DC7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08774-A6BD-40E6-97F1-F2DF2AD1B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9D45C-9FE8-4B03-8C6D-09CC685BF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885C2-323D-4C53-AA9D-677EAC2BC9C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96898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6356C6-4629-436F-8D16-9ED4DDEBB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8DB0E8-E6A1-4875-867C-1CE3688F3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346DC8-FED4-452E-9CB8-0252D0D51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03302-08A9-4147-82BA-088E551027A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60318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C1083-E057-4AC9-AC88-7D56F0D37F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D2AD2A-5C50-4C64-BCC5-99EDF0C7C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28321B-E7F4-4D84-AEC9-97FB7C3FDF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A5E17-7433-4400-A93C-C857F7B68BA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7140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AD132C-FE4E-4B84-8FFB-7B0B528732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FA94F4-FCC5-4743-BCC8-B0D55E895A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CEF40E-A665-4583-B0AD-5A4CC73A9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C7ADB-FE28-4769-8DD2-1E1E313EAA1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439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F5CFEF-6EF6-47A1-8145-725B45862C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382B1-BA08-4A29-BAEA-27010FFD2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240F3-81AB-441F-ABD7-78094B0EE8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85864-BFA8-4B28-89A8-6A9D717D676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8297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66B3BB-6BF8-4EB1-9F4C-729453AE7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C0C908-7075-4D5F-9183-572938F186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CB4BDD-8B74-4AB7-8CA6-C9F86E66C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0A52F-399E-40C3-95B6-1AF38EA38CA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9839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732034-7982-4604-8C43-E2283E0ED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D72F9A-F011-4E1E-8180-08FFC9FE4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97117F-2127-436D-A2E8-9DB6304DA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152BE-BE97-45DF-992B-0CB9062EEFD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5595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7D639F-798A-4C67-8DEA-960A9E409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06F06D-5D68-45E8-9AC0-B5C833B2D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6DBE1F-4B2C-46CC-9E58-95C3E092E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1FD72-7EA1-4C76-85CA-57DCAF06191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93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A4D51-3F6B-4D9B-8540-019ED9D3D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B477B-01E0-4557-A597-F328F8BAA3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301337-CF41-41A5-8BC2-51E3D6836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9707E-9C98-4152-9092-96669FD2094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8263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1409E-5E6E-4DCC-A6DF-4BD7A6815D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D4078-7CCE-4637-8C6D-DF6EB08B36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6F9A7-158D-4FDB-B2BB-E62476ABA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2356E-330D-4AAC-937D-7B758C1CD3A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3328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8392A8-F8AD-49AD-BA74-85C614373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9F44D6-0C24-42F6-9947-1351D478D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A02E40-FD4D-4C36-AE6C-BE52F3349B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D14666-D7ED-4D6B-8470-FA9CCA557C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241486-6D07-4D8B-A674-57B4055DBE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33EBA057-9B28-41D5-983E-2D1E4960F2D4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1863DF7-6157-4155-9203-4EA234F0B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7C03C82-20B2-4173-B0FD-52D736888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9553B791-A1D4-4F63-908E-980320B1C3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5BC866B6-458D-4F13-B065-D11C3CC5F5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B0C3251E-359D-4E7B-8D52-7B748709D0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fld id="{51D45A53-A313-4280-A909-4884CEC2C7B5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6">
            <a:extLst>
              <a:ext uri="{FF2B5EF4-FFF2-40B4-BE49-F238E27FC236}">
                <a16:creationId xmlns:a16="http://schemas.microsoft.com/office/drawing/2014/main" id="{32AB6287-EB96-449F-8302-30E6A3249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C33780E-83C9-4B26-95A1-38B199826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82804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ar-SA" altLang="ar-SA" sz="3200" b="1">
                <a:solidFill>
                  <a:srgbClr val="FFFF99"/>
                </a:solidFill>
                <a:latin typeface="Arial" panose="020B0604020202020204" pitchFamily="34" charset="0"/>
              </a:rPr>
              <a:t> تعريف الثقافة الإسلامية اصطلاحًا :</a:t>
            </a:r>
          </a:p>
          <a:p>
            <a:pPr eaLnBrk="1" hangingPunct="1">
              <a:lnSpc>
                <a:spcPct val="120000"/>
              </a:lnSpc>
            </a:pPr>
            <a:r>
              <a:rPr lang="ar-SA" altLang="ar-SA" sz="3200" b="1">
                <a:solidFill>
                  <a:schemeClr val="bg1"/>
                </a:solidFill>
                <a:latin typeface="Arial" panose="020B0604020202020204" pitchFamily="34" charset="0"/>
              </a:rPr>
              <a:t>«معرفة مقومات الأمة الإسلاميـة العامة بتفاعلاتها في الماضي </a:t>
            </a:r>
          </a:p>
          <a:p>
            <a:pPr eaLnBrk="1" hangingPunct="1">
              <a:lnSpc>
                <a:spcPct val="120000"/>
              </a:lnSpc>
            </a:pPr>
            <a:r>
              <a:rPr lang="ar-SA" altLang="ar-SA" sz="3200" b="1">
                <a:solidFill>
                  <a:schemeClr val="bg1"/>
                </a:solidFill>
                <a:latin typeface="Arial" panose="020B0604020202020204" pitchFamily="34" charset="0"/>
              </a:rPr>
              <a:t>والحاضر, من دين, ولغة, وتاريخ, وحضارة, وقيم، وأهداف</a:t>
            </a:r>
          </a:p>
          <a:p>
            <a:pPr eaLnBrk="1" hangingPunct="1">
              <a:lnSpc>
                <a:spcPct val="120000"/>
              </a:lnSpc>
            </a:pPr>
            <a:r>
              <a:rPr lang="ar-SA" altLang="ar-SA" sz="3200" b="1">
                <a:solidFill>
                  <a:schemeClr val="bg1"/>
                </a:solidFill>
                <a:latin typeface="Arial" panose="020B0604020202020204" pitchFamily="34" charset="0"/>
              </a:rPr>
              <a:t> مشتركة بصورة واعية هادفة».</a:t>
            </a:r>
          </a:p>
          <a:p>
            <a:pPr eaLnBrk="1" hangingPunct="1">
              <a:lnSpc>
                <a:spcPct val="120000"/>
              </a:lnSpc>
            </a:pPr>
            <a:r>
              <a:rPr lang="ar-SA" altLang="ar-SA" sz="3200" b="1">
                <a:solidFill>
                  <a:schemeClr val="bg1"/>
                </a:solidFill>
                <a:latin typeface="Arial" panose="020B0604020202020204" pitchFamily="34" charset="0"/>
              </a:rPr>
              <a:t>” هي جملة العقائد والتصورات والأحكام والتشريعات والقيم</a:t>
            </a:r>
          </a:p>
          <a:p>
            <a:pPr eaLnBrk="1" hangingPunct="1">
              <a:lnSpc>
                <a:spcPct val="120000"/>
              </a:lnSpc>
            </a:pPr>
            <a:r>
              <a:rPr lang="ar-SA" altLang="ar-SA" sz="3200" b="1">
                <a:solidFill>
                  <a:schemeClr val="bg1"/>
                </a:solidFill>
                <a:latin typeface="Arial" panose="020B0604020202020204" pitchFamily="34" charset="0"/>
              </a:rPr>
              <a:t>والمبادئ والأعراف والعلوم والمخترعات التي تشكل شخصية </a:t>
            </a:r>
          </a:p>
          <a:p>
            <a:pPr eaLnBrk="1" hangingPunct="1">
              <a:lnSpc>
                <a:spcPct val="120000"/>
              </a:lnSpc>
            </a:pPr>
            <a:r>
              <a:rPr lang="ar-SA" altLang="ar-SA" sz="3200" b="1">
                <a:solidFill>
                  <a:schemeClr val="bg1"/>
                </a:solidFill>
                <a:latin typeface="Arial" panose="020B0604020202020204" pitchFamily="34" charset="0"/>
              </a:rPr>
              <a:t>الفرد وهوية الأمة وفق أسس وضوابط الإسلام“</a:t>
            </a:r>
          </a:p>
          <a:p>
            <a:pPr eaLnBrk="1" hangingPunct="1">
              <a:lnSpc>
                <a:spcPct val="120000"/>
              </a:lnSpc>
            </a:pPr>
            <a:r>
              <a:rPr lang="ar-SA" altLang="ar-SA" sz="3200" b="1">
                <a:solidFill>
                  <a:schemeClr val="bg1"/>
                </a:solidFill>
                <a:latin typeface="Arial" panose="020B0604020202020204" pitchFamily="34" charset="0"/>
              </a:rPr>
              <a:t>وعرفها عمر الأشقر ”بأنها الأخذ من كل علم بطرف“.</a:t>
            </a:r>
            <a:endParaRPr lang="en-US" altLang="ar-SA" sz="3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ar-SA" sz="3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ar-SA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4B03497-C4A5-44AD-923D-29443009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497888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ar-SA" altLang="ar-SA" sz="3000" b="1">
                <a:solidFill>
                  <a:srgbClr val="FFFF99"/>
                </a:solidFill>
                <a:latin typeface="Arial" panose="020B0604020202020204" pitchFamily="34" charset="0"/>
              </a:rPr>
              <a:t>أهداف دراسة الثقافة الإسلامية:</a:t>
            </a:r>
          </a:p>
          <a:p>
            <a:pPr algn="ctr" eaLnBrk="1" hangingPunct="1">
              <a:lnSpc>
                <a:spcPct val="110000"/>
              </a:lnSpc>
            </a:pPr>
            <a:endParaRPr lang="ar-SA" altLang="ar-SA" sz="3000" b="1">
              <a:solidFill>
                <a:srgbClr val="FFFF99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buFontTx/>
              <a:buChar char="-"/>
            </a:pPr>
            <a:r>
              <a:rPr lang="ar-SA" altLang="ar-SA" sz="3000" b="1">
                <a:solidFill>
                  <a:schemeClr val="bg1"/>
                </a:solidFill>
                <a:latin typeface="Arial" panose="020B0604020202020204" pitchFamily="34" charset="0"/>
              </a:rPr>
              <a:t> تقديم التصور الصحيح الكامل والشامل للحياة والإنسان والكون .</a:t>
            </a:r>
          </a:p>
          <a:p>
            <a:pPr algn="ctr" eaLnBrk="1" hangingPunct="1">
              <a:lnSpc>
                <a:spcPct val="110000"/>
              </a:lnSpc>
              <a:buFontTx/>
              <a:buChar char="-"/>
            </a:pPr>
            <a:endParaRPr lang="ar-SA" altLang="ar-SA" sz="3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buFontTx/>
              <a:buChar char="-"/>
            </a:pPr>
            <a:r>
              <a:rPr lang="ar-SA" altLang="ar-SA" sz="3000" b="1">
                <a:solidFill>
                  <a:schemeClr val="bg1"/>
                </a:solidFill>
                <a:latin typeface="Arial" panose="020B0604020202020204" pitchFamily="34" charset="0"/>
              </a:rPr>
              <a:t>أنها تمثل الدرع الواقي والحصن المنيع في وجه التحديات المعاصرة .</a:t>
            </a:r>
          </a:p>
          <a:p>
            <a:pPr algn="ctr" eaLnBrk="1" hangingPunct="1">
              <a:lnSpc>
                <a:spcPct val="110000"/>
              </a:lnSpc>
              <a:buFontTx/>
              <a:buChar char="-"/>
            </a:pPr>
            <a:endParaRPr lang="ar-SA" altLang="ar-SA" sz="3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buFontTx/>
              <a:buChar char="-"/>
            </a:pPr>
            <a:r>
              <a:rPr lang="ar-SA" altLang="ar-SA" sz="3000" b="1">
                <a:solidFill>
                  <a:schemeClr val="bg1"/>
                </a:solidFill>
                <a:latin typeface="Arial" panose="020B0604020202020204" pitchFamily="34" charset="0"/>
              </a:rPr>
              <a:t> أنها توفر للمسلم حياة هادئة يتم فيها التوازن بين الروح والمادة.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C317992-BA91-48CF-832E-E44FCC3B4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-458788"/>
            <a:ext cx="8497888" cy="799147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r>
              <a:rPr lang="ar-SA" sz="3000" b="1" dirty="0">
                <a:solidFill>
                  <a:srgbClr val="FF0000"/>
                </a:solidFill>
                <a:latin typeface="Arial" pitchFamily="34" charset="0"/>
              </a:rPr>
              <a:t>أهداف دراسة الثقافة الإسلامية:</a:t>
            </a:r>
          </a:p>
          <a:p>
            <a:pPr algn="ctr">
              <a:lnSpc>
                <a:spcPct val="110000"/>
              </a:lnSpc>
              <a:defRPr/>
            </a:pPr>
            <a:endParaRPr lang="ar-SA" sz="30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ar-SA" sz="3000" b="1" dirty="0">
                <a:solidFill>
                  <a:srgbClr val="FF0000"/>
                </a:solidFill>
                <a:latin typeface="Arial" pitchFamily="34" charset="0"/>
              </a:rPr>
              <a:t> - تحصين الدارس ضد الغزو الفكري بأساليبه ووسائله المختلفة .</a:t>
            </a:r>
          </a:p>
          <a:p>
            <a:pPr>
              <a:lnSpc>
                <a:spcPct val="110000"/>
              </a:lnSpc>
              <a:defRPr/>
            </a:pPr>
            <a:r>
              <a:rPr lang="ar-SA" sz="3000" b="1" dirty="0">
                <a:solidFill>
                  <a:srgbClr val="FF0000"/>
                </a:solidFill>
                <a:latin typeface="Arial" pitchFamily="34" charset="0"/>
              </a:rPr>
              <a:t> - تجلية موقف الإسلام من قضايا العصر .</a:t>
            </a:r>
            <a:br>
              <a:rPr lang="ar-SA" sz="30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ar-SA" sz="3000" b="1" dirty="0">
                <a:solidFill>
                  <a:srgbClr val="FF0000"/>
                </a:solidFill>
                <a:latin typeface="Arial" pitchFamily="34" charset="0"/>
              </a:rPr>
              <a:t> - ترجمة الأخلاق والتعاليم الإسلامية إلى واقع عملي وسلوكي </a:t>
            </a:r>
          </a:p>
          <a:p>
            <a:pPr>
              <a:lnSpc>
                <a:spcPct val="110000"/>
              </a:lnSpc>
              <a:defRPr/>
            </a:pPr>
            <a:r>
              <a:rPr lang="ar-SA" sz="3000" b="1" dirty="0">
                <a:solidFill>
                  <a:srgbClr val="FF0000"/>
                </a:solidFill>
                <a:latin typeface="Arial" pitchFamily="34" charset="0"/>
              </a:rPr>
              <a:t>    ملموس .</a:t>
            </a:r>
            <a:br>
              <a:rPr lang="ar-SA" sz="30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ar-SA" sz="3000" b="1" dirty="0">
                <a:solidFill>
                  <a:srgbClr val="FF0000"/>
                </a:solidFill>
                <a:latin typeface="Arial" pitchFamily="34" charset="0"/>
              </a:rPr>
              <a:t> - بيان خصائص الإسلام وسموه وإظهار قدرته على تحقيق </a:t>
            </a:r>
          </a:p>
          <a:p>
            <a:pPr>
              <a:lnSpc>
                <a:spcPct val="110000"/>
              </a:lnSpc>
              <a:defRPr/>
            </a:pPr>
            <a:r>
              <a:rPr lang="ar-SA" sz="3000" b="1" dirty="0">
                <a:solidFill>
                  <a:srgbClr val="FF0000"/>
                </a:solidFill>
                <a:latin typeface="Arial" pitchFamily="34" charset="0"/>
              </a:rPr>
              <a:t>   السعادة في الدارين .</a:t>
            </a:r>
          </a:p>
          <a:p>
            <a:pPr marL="457200" indent="-457200">
              <a:lnSpc>
                <a:spcPct val="110000"/>
              </a:lnSpc>
              <a:buFontTx/>
              <a:buChar char="-"/>
              <a:defRPr/>
            </a:pPr>
            <a:endParaRPr lang="ar-SA" sz="30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9F1CD3-3EA1-4DDB-A24A-297D8943879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ar-SA" dirty="0"/>
              <a:t>خصائص الثقافة الإسلامية</a:t>
            </a:r>
          </a:p>
        </p:txBody>
      </p:sp>
      <p:sp>
        <p:nvSpPr>
          <p:cNvPr id="15363" name="عنصر نائب للمحتوى 2">
            <a:extLst>
              <a:ext uri="{FF2B5EF4-FFF2-40B4-BE49-F238E27FC236}">
                <a16:creationId xmlns:a16="http://schemas.microsoft.com/office/drawing/2014/main" id="{59A7404A-27B9-4811-A9D3-E96EFBD0D30B}"/>
              </a:ext>
            </a:extLst>
          </p:cNvPr>
          <p:cNvSpPr>
            <a:spLocks noGrp="1"/>
          </p:cNvSpPr>
          <p:nvPr>
            <p:ph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ar-SA" altLang="ar-SA"/>
              <a:t>- ربانية المصدر, مرتبطة بوحي السماء ورسالات الأنبياء.</a:t>
            </a:r>
          </a:p>
          <a:p>
            <a:r>
              <a:rPr lang="ar-SA" altLang="ar-SA"/>
              <a:t>صالحة لكل زمان ومكان.</a:t>
            </a:r>
          </a:p>
          <a:p>
            <a:r>
              <a:rPr lang="ar-SA" altLang="ar-SA"/>
              <a:t>شاملة مجالات الحياة .</a:t>
            </a:r>
          </a:p>
          <a:p>
            <a:r>
              <a:rPr lang="ar-SA" altLang="ar-SA"/>
              <a:t>الثبات في العقائد والشرائع</a:t>
            </a:r>
          </a:p>
          <a:p>
            <a:r>
              <a:rPr lang="ar-SA" altLang="ar-SA"/>
              <a:t>تتفق مع الحقائق العلمية الثابته, ولا تتعارض معها ولا مع الفطرة السوية.</a:t>
            </a:r>
          </a:p>
          <a:p>
            <a:r>
              <a:rPr lang="ar-SA" altLang="ar-SA"/>
              <a:t>سلامتها من النقص والتناقض.</a:t>
            </a:r>
          </a:p>
          <a:p>
            <a:endParaRPr lang="ar-SA" altLang="ar-S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D67FDDC-DEB2-4F43-ADFA-E35353B7E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115888"/>
            <a:ext cx="8712200" cy="6669087"/>
          </a:xfrm>
          <a:prstGeom prst="rect">
            <a:avLst/>
          </a:prstGeom>
          <a:solidFill>
            <a:schemeClr val="bg1">
              <a:alpha val="4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3200" b="1">
                <a:latin typeface="Arial" panose="020B0604020202020204" pitchFamily="34" charset="0"/>
              </a:rPr>
              <a:t>   </a:t>
            </a:r>
            <a:r>
              <a:rPr lang="ar-SA" altLang="ar-SA" sz="3000" b="1">
                <a:latin typeface="Arial" panose="020B0604020202020204" pitchFamily="34" charset="0"/>
              </a:rPr>
              <a:t>مصادرالثقافـة الإسلامية</a:t>
            </a:r>
          </a:p>
          <a:p>
            <a:pPr algn="ctr" eaLnBrk="1" hangingPunct="1"/>
            <a:r>
              <a:rPr lang="ar-SA" altLang="ar-SA" sz="3000" b="1">
                <a:latin typeface="Arial" panose="020B0604020202020204" pitchFamily="34" charset="0"/>
              </a:rPr>
              <a:t>تنقسم : إلى قسمين :</a:t>
            </a:r>
          </a:p>
          <a:p>
            <a:pPr algn="ctr" eaLnBrk="1" hangingPunct="1"/>
            <a:r>
              <a:rPr lang="ar-SA" altLang="ar-SA" sz="3000" b="1">
                <a:solidFill>
                  <a:srgbClr val="800000"/>
                </a:solidFill>
                <a:latin typeface="Arial" panose="020B0604020202020204" pitchFamily="34" charset="0"/>
              </a:rPr>
              <a:t>أولاً: مصادر شرعية أصلية</a:t>
            </a:r>
            <a:r>
              <a:rPr lang="ar-SA" altLang="ar-SA" sz="3000" b="1">
                <a:latin typeface="Arial" panose="020B0604020202020204" pitchFamily="34" charset="0"/>
              </a:rPr>
              <a:t>: وهي الكتاب والسنة النبوية الصحيحة.</a:t>
            </a:r>
          </a:p>
          <a:p>
            <a:pPr algn="ctr" eaLnBrk="1" hangingPunct="1"/>
            <a:r>
              <a:rPr lang="ar-SA" altLang="ar-SA" sz="3000" b="1">
                <a:solidFill>
                  <a:srgbClr val="800000"/>
                </a:solidFill>
                <a:latin typeface="Arial" panose="020B0604020202020204" pitchFamily="34" charset="0"/>
              </a:rPr>
              <a:t>ثانيًا: مصـــادر فــــرعيـــــة:</a:t>
            </a:r>
            <a:r>
              <a:rPr lang="ar-SA" altLang="ar-SA" sz="3000" b="1">
                <a:latin typeface="Arial" panose="020B0604020202020204" pitchFamily="34" charset="0"/>
              </a:rPr>
              <a:t> وهــي الإجمـــاع والقيـــــاس وغيرهما.</a:t>
            </a:r>
          </a:p>
          <a:p>
            <a:pPr algn="ctr" eaLnBrk="1" hangingPunct="1"/>
            <a:endParaRPr lang="ar-SA" altLang="ar-SA" sz="3000" b="1">
              <a:latin typeface="Arial" panose="020B0604020202020204" pitchFamily="34" charset="0"/>
            </a:endParaRPr>
          </a:p>
          <a:p>
            <a:pPr algn="ctr" eaLnBrk="1" hangingPunct="1"/>
            <a:r>
              <a:rPr lang="ar-SA" altLang="ar-SA" sz="3000" b="1">
                <a:solidFill>
                  <a:schemeClr val="accent2"/>
                </a:solidFill>
                <a:latin typeface="Arial" panose="020B0604020202020204" pitchFamily="34" charset="0"/>
              </a:rPr>
              <a:t>المصدر الأول: القرآن الكريم</a:t>
            </a:r>
            <a:r>
              <a:rPr lang="ar-SA" altLang="ar-SA" sz="3000" b="1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ar-SA" altLang="ar-SA" sz="3000" b="1">
                <a:solidFill>
                  <a:schemeClr val="accent2"/>
                </a:solidFill>
                <a:latin typeface="Arial" panose="020B0604020202020204" pitchFamily="34" charset="0"/>
              </a:rPr>
              <a:t>من مزايا القرآن </a:t>
            </a:r>
          </a:p>
          <a:p>
            <a:pPr algn="ctr" eaLnBrk="1" hangingPunct="1"/>
            <a:r>
              <a:rPr lang="ar-SA" altLang="ar-SA" sz="3000" b="1">
                <a:latin typeface="Arial" panose="020B0604020202020204" pitchFamily="34" charset="0"/>
              </a:rPr>
              <a:t>1/ أن الله حفظه من التحريف .</a:t>
            </a:r>
          </a:p>
          <a:p>
            <a:pPr algn="ctr" eaLnBrk="1" hangingPunct="1"/>
            <a:r>
              <a:rPr lang="ar-SA" altLang="ar-SA" sz="3000" b="1">
                <a:latin typeface="Arial" panose="020B0604020202020204" pitchFamily="34" charset="0"/>
              </a:rPr>
              <a:t>2/ أنّ القرآن جـــاء مؤيدًا ومصدقًـــا لكل الكتب الســــابقة ومهيمنًا عليها.</a:t>
            </a:r>
          </a:p>
          <a:p>
            <a:pPr algn="ctr" eaLnBrk="1" hangingPunct="1"/>
            <a:r>
              <a:rPr lang="ar-SA" altLang="ar-SA" sz="3000" b="1">
                <a:latin typeface="Arial" panose="020B0604020202020204" pitchFamily="34" charset="0"/>
              </a:rPr>
              <a:t>3/احتوى القرآن على شريعة عامة للبشر فيها كل ما يسعدهم في الدارين.</a:t>
            </a:r>
          </a:p>
          <a:p>
            <a:pPr algn="ctr" eaLnBrk="1" hangingPunct="1"/>
            <a:r>
              <a:rPr lang="ar-SA" altLang="ar-SA" sz="3000" b="1">
                <a:latin typeface="Arial" panose="020B0604020202020204" pitchFamily="34" charset="0"/>
              </a:rPr>
              <a:t>4/جمع القـــرآن كلّ مــــا كان متفرقًا من العقائد وأصول العبادات ومكارم </a:t>
            </a:r>
          </a:p>
          <a:p>
            <a:pPr algn="ctr" eaLnBrk="1" hangingPunct="1"/>
            <a:r>
              <a:rPr lang="ar-SA" altLang="ar-SA" sz="3000" b="1">
                <a:latin typeface="Arial" panose="020B0604020202020204" pitchFamily="34" charset="0"/>
              </a:rPr>
              <a:t>   الأخـــلاق فــــي الكتب الســــابقــــة.</a:t>
            </a:r>
          </a:p>
          <a:p>
            <a:pPr algn="ctr" eaLnBrk="1" hangingPunct="1"/>
            <a:endParaRPr lang="en-US" altLang="ar-SA" sz="3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2637E17-DE4A-4B32-A337-16CB13016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115888"/>
            <a:ext cx="8712200" cy="6669087"/>
          </a:xfrm>
          <a:prstGeom prst="rect">
            <a:avLst/>
          </a:prstGeom>
          <a:solidFill>
            <a:schemeClr val="bg1">
              <a:alpha val="4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ar-SA" sz="2800" b="1">
              <a:latin typeface="Arial" panose="020B0604020202020204" pitchFamily="34" charset="0"/>
            </a:endParaRPr>
          </a:p>
          <a:p>
            <a:pPr algn="ctr" eaLnBrk="1" hangingPunct="1"/>
            <a:endParaRPr lang="ar-SA" altLang="ar-SA" sz="2800" b="1">
              <a:latin typeface="Arial" panose="020B0604020202020204" pitchFamily="34" charset="0"/>
            </a:endParaRPr>
          </a:p>
          <a:p>
            <a:pPr algn="ctr" eaLnBrk="1" hangingPunct="1"/>
            <a:r>
              <a:rPr lang="ar-SA" altLang="ar-SA" sz="3200" b="1">
                <a:solidFill>
                  <a:srgbClr val="800000"/>
                </a:solidFill>
                <a:latin typeface="Arial" panose="020B0604020202020204" pitchFamily="34" charset="0"/>
              </a:rPr>
              <a:t>المصدر الثاني: السنة النبوية :</a:t>
            </a:r>
          </a:p>
          <a:p>
            <a:pPr algn="ctr" eaLnBrk="1" hangingPunct="1"/>
            <a:r>
              <a:rPr lang="ar-SA" altLang="ar-SA" sz="3200" b="1">
                <a:solidFill>
                  <a:srgbClr val="800000"/>
                </a:solidFill>
                <a:latin typeface="Arial" panose="020B0604020202020204" pitchFamily="34" charset="0"/>
              </a:rPr>
              <a:t>في اللغة:</a:t>
            </a:r>
            <a:r>
              <a:rPr lang="ar-SA" altLang="ar-SA" sz="3200" b="1">
                <a:latin typeface="Arial" panose="020B0604020202020204" pitchFamily="34" charset="0"/>
              </a:rPr>
              <a:t> الطريقة والسيرة والأسلوب والنهج.</a:t>
            </a:r>
          </a:p>
          <a:p>
            <a:pPr algn="ctr" eaLnBrk="1" hangingPunct="1"/>
            <a:r>
              <a:rPr lang="ar-SA" altLang="ar-SA" sz="3200" b="1">
                <a:latin typeface="Arial" panose="020B0604020202020204" pitchFamily="34" charset="0"/>
              </a:rPr>
              <a:t>وفي الاصطلاح: هي كل ما صدر عن النبي ﷺ من قول</a:t>
            </a:r>
          </a:p>
          <a:p>
            <a:pPr algn="ctr" eaLnBrk="1" hangingPunct="1"/>
            <a:r>
              <a:rPr lang="ar-SA" altLang="ar-SA" sz="3200" b="1">
                <a:latin typeface="Arial" panose="020B0604020202020204" pitchFamily="34" charset="0"/>
              </a:rPr>
              <a:t> أو فعل أو تقرير</a:t>
            </a:r>
          </a:p>
          <a:p>
            <a:pPr algn="ctr" eaLnBrk="1" hangingPunct="1"/>
            <a:r>
              <a:rPr lang="ar-SA" altLang="ar-SA" sz="3200" b="1">
                <a:latin typeface="Arial" panose="020B0604020202020204" pitchFamily="34" charset="0"/>
              </a:rPr>
              <a:t> أو صفة خَلْقية أو خُلُقية أو سيرة. </a:t>
            </a:r>
            <a:endParaRPr lang="en-US" altLang="ar-SA" sz="3200" b="1">
              <a:latin typeface="Arial" panose="020B0604020202020204" pitchFamily="34" charset="0"/>
            </a:endParaRPr>
          </a:p>
          <a:p>
            <a:pPr algn="ctr" eaLnBrk="1" hangingPunct="1"/>
            <a:br>
              <a:rPr lang="en-US" altLang="ar-SA" sz="2800" b="1">
                <a:latin typeface="Arial" panose="020B0604020202020204" pitchFamily="34" charset="0"/>
              </a:rPr>
            </a:br>
            <a:endParaRPr lang="en-US" altLang="ar-SA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3412C88-0E66-409F-89C9-5CC1C1AF0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4813"/>
            <a:ext cx="8640763" cy="6264275"/>
          </a:xfrm>
          <a:prstGeom prst="rect">
            <a:avLst/>
          </a:prstGeom>
          <a:solidFill>
            <a:srgbClr val="80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ar-SA" altLang="ar-SA" sz="2800" b="1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ar-SA" altLang="ar-SA" sz="3200" b="1">
                <a:solidFill>
                  <a:schemeClr val="bg1"/>
                </a:solidFill>
                <a:latin typeface="Arial" panose="020B0604020202020204" pitchFamily="34" charset="0"/>
              </a:rPr>
              <a:t>والسنة أنواع منها :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solidFill>
                  <a:schemeClr val="bg1"/>
                </a:solidFill>
                <a:latin typeface="Arial" panose="020B0604020202020204" pitchFamily="34" charset="0"/>
              </a:rPr>
              <a:t>السنة القولية   ،     السنة العملية    ،     السنة التقريرية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3200" b="1">
                <a:solidFill>
                  <a:schemeClr val="bg1"/>
                </a:solidFill>
                <a:latin typeface="Arial" panose="020B0604020202020204" pitchFamily="34" charset="0"/>
              </a:rPr>
              <a:t>مكانة السنة مع القرآن تأتي على ثلاثة أحوال :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solidFill>
                  <a:schemeClr val="bg1"/>
                </a:solidFill>
                <a:latin typeface="Arial" panose="020B0604020202020204" pitchFamily="34" charset="0"/>
              </a:rPr>
              <a:t>1- أن تكون موافقة له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solidFill>
                  <a:schemeClr val="bg1"/>
                </a:solidFill>
                <a:latin typeface="Arial" panose="020B0604020202020204" pitchFamily="34" charset="0"/>
              </a:rPr>
              <a:t>2ـ أن تكون السنة بيانًا للقرآن وتفسيرًا له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solidFill>
                  <a:schemeClr val="bg1"/>
                </a:solidFill>
                <a:latin typeface="Arial" panose="020B0604020202020204" pitchFamily="34" charset="0"/>
              </a:rPr>
              <a:t>3ـ أن تجيء السنة بزيادة حكم لم يرد في القرآن</a:t>
            </a:r>
          </a:p>
          <a:p>
            <a:pPr eaLnBrk="1" hangingPunct="1">
              <a:lnSpc>
                <a:spcPct val="115000"/>
              </a:lnSpc>
            </a:pPr>
            <a:endParaRPr lang="ar-SA" altLang="ar-SA" sz="1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ar-SA" altLang="ar-SA" sz="3200" b="1">
                <a:solidFill>
                  <a:schemeClr val="bg1"/>
                </a:solidFill>
                <a:latin typeface="Arial" panose="020B0604020202020204" pitchFamily="34" charset="0"/>
              </a:rPr>
              <a:t>ثانياً : المصادر الفرعية 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solidFill>
                  <a:schemeClr val="bg1"/>
                </a:solidFill>
                <a:latin typeface="Arial" panose="020B0604020202020204" pitchFamily="34" charset="0"/>
              </a:rPr>
              <a:t>1/ الإجماع .                2/ القياس .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solidFill>
                  <a:schemeClr val="bg1"/>
                </a:solidFill>
                <a:latin typeface="Arial" panose="020B0604020202020204" pitchFamily="34" charset="0"/>
              </a:rPr>
              <a:t>3/ التاريخ الإسلامي .      4/ اللغة العربية . 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solidFill>
                  <a:schemeClr val="bg1"/>
                </a:solidFill>
                <a:latin typeface="Arial" panose="020B0604020202020204" pitchFamily="34" charset="0"/>
              </a:rPr>
              <a:t>5/ التراث الإسلامي .       6/ الخبرات الإنسانية النافعة . </a:t>
            </a:r>
          </a:p>
          <a:p>
            <a:pPr eaLnBrk="1" hangingPunct="1">
              <a:lnSpc>
                <a:spcPct val="115000"/>
              </a:lnSpc>
            </a:pPr>
            <a:endParaRPr lang="ar-SA" altLang="ar-SA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ar-SA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>
            <a:extLst>
              <a:ext uri="{FF2B5EF4-FFF2-40B4-BE49-F238E27FC236}">
                <a16:creationId xmlns:a16="http://schemas.microsoft.com/office/drawing/2014/main" id="{DB4B1564-60CE-4EA1-80A4-7A6BB43ED8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ar-SA" altLang="ar-SA"/>
              <a:t>المطلوب في المحاضرة القادمة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DB6F2C-B437-4BA2-BD7B-BC5B372976C8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92D05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ar-SA" dirty="0"/>
              <a:t>أثر الثقافة الإسلامية في حياة الفرد والمجتمع </a:t>
            </a:r>
            <a:r>
              <a:rPr lang="ar-SA" dirty="0" err="1"/>
              <a:t>المسلم.</a:t>
            </a:r>
            <a:r>
              <a:rPr lang="ar-SA" dirty="0"/>
              <a:t>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r-SA" dirty="0"/>
              <a:t>أثر الثقافة الإسلامية على العالم </a:t>
            </a:r>
            <a:r>
              <a:rPr lang="ar-SA" dirty="0" err="1"/>
              <a:t>وشعوبه .</a:t>
            </a:r>
            <a:endParaRPr lang="ar-SA" dirty="0"/>
          </a:p>
          <a:p>
            <a:pPr>
              <a:buFont typeface="Arial" pitchFamily="34" charset="0"/>
              <a:buChar char="•"/>
              <a:defRPr/>
            </a:pPr>
            <a:r>
              <a:rPr lang="ar-SA" dirty="0"/>
              <a:t>التحديات التي توجه الثقافة الإسلامية وسبل التغلب عليها.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>
            <a:extLst>
              <a:ext uri="{FF2B5EF4-FFF2-40B4-BE49-F238E27FC236}">
                <a16:creationId xmlns:a16="http://schemas.microsoft.com/office/drawing/2014/main" id="{C0C4AA11-8E67-49B5-A47A-0F2F60A0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AA196-5D12-4ED3-B61E-13708DB83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912938"/>
            <a:ext cx="8424863" cy="46116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ar-SA" sz="2400" b="1" kern="1200" dirty="0">
                <a:solidFill>
                  <a:srgbClr val="003366"/>
                </a:solidFill>
                <a:latin typeface="Arial" pitchFamily="34" charset="0"/>
              </a:rPr>
              <a:t>المملكة العربية السعودية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ar-SA" sz="2400" b="1" kern="1200" dirty="0">
                <a:solidFill>
                  <a:srgbClr val="003366"/>
                </a:solidFill>
                <a:latin typeface="Arial" pitchFamily="34" charset="0"/>
              </a:rPr>
              <a:t>وزارة التعليم العالي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ar-SA" sz="2400" b="1" kern="1200" dirty="0">
                <a:solidFill>
                  <a:srgbClr val="003366"/>
                </a:solidFill>
                <a:latin typeface="Arial" pitchFamily="34" charset="0"/>
              </a:rPr>
              <a:t> </a:t>
            </a:r>
            <a:endParaRPr lang="ar-SA" b="1" kern="1200" dirty="0">
              <a:solidFill>
                <a:srgbClr val="003366"/>
              </a:solidFill>
              <a:latin typeface="Arial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ar-SA" sz="5400" b="1" kern="1200" dirty="0">
                <a:solidFill>
                  <a:srgbClr val="3333CC"/>
                </a:solidFill>
                <a:latin typeface="Arial" pitchFamily="34" charset="0"/>
                <a:cs typeface="Arabic Transparent" pitchFamily="2" charset="0"/>
              </a:rPr>
              <a:t>التعريف بالثقافة بصورة عامة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ar-SA" sz="5400" b="1" kern="1200" dirty="0">
                <a:solidFill>
                  <a:srgbClr val="3333CC"/>
                </a:solidFill>
                <a:latin typeface="Arial" pitchFamily="34" charset="0"/>
                <a:cs typeface="Arabic Transparent" pitchFamily="2" charset="0"/>
              </a:rPr>
              <a:t>والثقافة الإسلامية بصورة خاصة </a:t>
            </a:r>
            <a:endParaRPr lang="en-US" sz="5400" b="1" kern="1200" dirty="0">
              <a:solidFill>
                <a:srgbClr val="3333CC"/>
              </a:solidFill>
              <a:latin typeface="Arial" pitchFamily="34" charset="0"/>
              <a:cs typeface="Arabic Transparent" pitchFamily="2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ar-SA" sz="2400" b="1" dirty="0">
                <a:latin typeface="Arial" pitchFamily="34" charset="0"/>
                <a:cs typeface="Arabic Transparent" pitchFamily="2" charset="0"/>
              </a:rPr>
              <a:t>                             </a:t>
            </a:r>
            <a:endParaRPr lang="en-US" sz="5400" b="1" dirty="0">
              <a:latin typeface="Arial" pitchFamily="34" charset="0"/>
              <a:cs typeface="Arabic Transparent" pitchFamily="2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2400" b="1" kern="1200" dirty="0">
              <a:solidFill>
                <a:srgbClr val="003366"/>
              </a:solidFill>
              <a:latin typeface="Arial" pitchFamily="34" charset="0"/>
            </a:endParaRPr>
          </a:p>
          <a:p>
            <a:pPr marL="0" indent="0" algn="ctr">
              <a:buFontTx/>
              <a:buNone/>
              <a:defRPr/>
            </a:pPr>
            <a:endParaRPr lang="ar-SA" b="1" dirty="0">
              <a:solidFill>
                <a:srgbClr val="FF0000"/>
              </a:solidFill>
              <a:latin typeface="Arial" pitchFamily="34" charset="0"/>
              <a:cs typeface="Arabic Transparent" pitchFamily="2" charset="0"/>
            </a:endParaRPr>
          </a:p>
          <a:p>
            <a:pPr>
              <a:defRPr/>
            </a:pPr>
            <a:endParaRPr lang="ar-SA" dirty="0"/>
          </a:p>
        </p:txBody>
      </p:sp>
      <p:sp>
        <p:nvSpPr>
          <p:cNvPr id="4100" name="AutoShape 7" descr="data:image/jpeg;base64,/9j/4AAQSkZJRgABAQAAAQABAAD/2wCEAAkGBxQSEhUUEhQWFBUVFhgUFBQUFBQUFxcXFRcWGBUUFBQYHCggGBwlHBQUITEhJSkrLi4uFx8zODMsNygtLisBCgoKDg0OGxAQGywlHCQsLCwsLCwwLCwsLCwsLjQsLCwsLCwsLCwsLCwsLCwsLCwsLCwsLCwsLCwsLCwsLCwsLP/AABEIAKsBJwMBIgACEQEDEQH/xAAbAAABBQEBAAAAAAAAAAAAAAADAQIEBQYAB//EAEoQAAEDAQUDBwcICAUEAwAAAAEAAhEDBAUSITFBUWEGEyJxgZGxFDJSdKHB0SMzQlNicpLwBxUkNDWCk7IWJaKz4UNkwvFEc6P/xAAZAQEBAQEBAQAAAAAAAAAAAAAAAQIDBAX/xAApEQEBAAIBAwMDBAMBAAAAAAAAAQIRAxITITFBUXGBkTKhscEUImFC/9oADAMBAAIRAxEAPwDeAIjQnYE4MXlbJhSFqIGpYRQcKTCpGFIWJsCATwE4MUK/bWaFE1GxLS3J2hBIBE7NdUEstTS1Cue8WWmnzjJGeFzTEtI2GOsKY5qgiEJhCkliYWqgELoRC1JhQArMkZpbNSAzG1GLU5rUCQlCWFyilCVNldKjRUi6V0oFXSmyulA6UqallA6EoCZKWUD0hCbiSSgdC5NlJKB8LoTZTaj4EoG2UZO++7xS2l+FpIEptnPnffKKUFMGvJxaFcpxoGeG9cgsmtT4TWogRkmFdhTk4BBDtlqbTjEDnOnD/wBoTb0pneOxCvzNzBuBPfHwWBpWmoHgc4+MYETIjFpmt4YXL0css+mvSG26kfpewplsFKsw03kFrsiJjuOwqs5nrVHaa1WmXDnCQ3OeZJA2hrnDXIjTesyba6q110WGlZ6Yp0zIkukkSS47fYOxTlhLBbKlR7QXNzklppvYYHok+9XDmECQdAdsJZ5OpoixCexYux8oHPeGAPaXGAccjSfctjdpLqQLiSc8zrqVbjcfVZlKaQkwqQaabhU2oWFIESM0m1FMISJ7k0opqQpyaQopEi6FyCH+smc/zByfgFQfaEkGOIj2qYFlbZ/Fqfq58XrUMdKkrWU1oSVCsF5MrOqBmYpOwE7C6JMdWikPcsz+j8dG0+sO8E35WTxa1aVKGpYVYNhLCWEqBuFdCckQJCjXmPk+0KUFGvL5s9nigS7pwmd/uClQot2uyM7x/aFKJQJC5ISuQSoT2prU8BGTgnAJAiNCgpb2bNQfdHiVmqdqsZdGEh0gDoOHSnf1rT3r87/IPFyxrLprBwOAxiB1GmKV24pLvd04cl1fRqLVWbTaXOJgd54BZq0X1WceiRTGwQHO7SclN5UVDLG7M3dug96pF14uLGzdceTksuosrJfr2n5YB7fSaIcOJGhC0QIc0EEEESDsIKxau+TlTEH0tjek3qdMjvE9qcvFJNxePkt8UKz8niyo1+MENMxBE7FsbpHyfaV5zZOjWZBPngEYjGsaSvSLqHQP3j4Bcubqlm3bh17JBCY4IrkNwXF3Acc0MuzE7diOGZqPaWnEI2eKoc4JhRnBCcEDCUhKUhJCKSUidhXYUGTtv8Wp+rnxetJT1Wctw/zan6ufF60dPULMdM/b6EWe/R75tp9Yd4LQBZ/9Hvm2n1h3gnuT9N+zXBcklJK05nLk1cgVJK5IgdKj3j827s8UaUG3fNu6vegFdrpB/l/tAUsoFhZDQd4HsyRygauSrkEtpRWoEp7XIyMEVqA0ozApRUXr87/I3xcsdRviviAxtIxAZ0xMTGq2N6/O/wAjfFyz1O6qBMirnM+ew5gzC68dx89Thn1b8GcqGdJh2QR2gz71SLZ3jZBVYWnI6g7iFkK9ncxxa8QR3HiDtXp4cpcdPPy46uzFb8mWfKuOzBB7XCPAqpa0kwBJOgGq1Vy2HmmdIdJxl3DcPzvV5spMdJxS9W0B1808eE0SDiw4ugc5gHetbdHmu+97gsdXuOpjxAtjFi1PpStjc+juv3Lycsx8aerjt35TCEx6K4ITmLk7gPdCYRKc7IpvOCO9ULsTSE4OyTHKhpCbCUlNLkUqq+U15GzWd1ZoBLXMkHaC9ocOGRKssSwN8Xq+tYbY1+ZpVmsDt7edET1RCmV8N8eO6n2isH3pRcNHWXEO3GVpqeoWRofv9m9THg5a1mqkXP2+hAsXcd6GzWW2VQJItBDRsl0AE8AtoF5y79wtnrTfEKVrjm/H0emWV5LGE6lrSesgEosLN2e9H+V0LOMmCzio77RIAHYI9q0gWpXPKadC6EgqajaEuPKVWXJITmOlJUfCBYUe2HouA2DM+4KS1R63mVO1AlgdLBwRiot2PERtj3n4qYUDFyWFyCUQlARC1JhRkWnCM1AYEZoWaqlvX50/db4uXn1NgxjIecP7l6JebflSfst9k/FZ1nKCmTBpP1iYYdsTqvRw2zept5uSbvqvCkqUw4Q5oPWJTiEsLm0FSszG5taAeAROxLC6EGNt1qqtquipUADzliyidOpb25/pdY96zNtqWTG4VIDgTiyfr1jJaW6D53Z71rlssmoccsvlZJjylcUMri7o9VBqN6JjVHqBDDgqG0GwBKIQkDk5yATmppYiJC5UZq+bc+lbbIxp6NXGx7Toc2wesfFZKuP2S8vWWf7q0nKc/wCYWD7zvcs3aP3S8vWWf7q516uP0n2/lbUf3+zepjwctazVZKl+/wBm9Tb4OWiq3pRpuipVYwjMhzgDnpktRzzm9fRJC86d+4Wz1pviFvrJbKdWebe18a4XAxOkwsEf4fbPWm+IUrXF/cXdF2G86Z3WNp9it+Q1tfXsxqVDL3VHk7hpAHAKoLMV5MH/AGQP+lG/R1UiyDfjf26JPUzn+v4/to7QS1/50KaK+RHHJEtsOaHD7p+PeoAK24LGx1MihMJc4nPchNdDOsp9B2nBBZMZAQHjoVO3wCNzghQrJU+SMmTB8EALts8kOzHVpkreFAuquAwA7yitfhcRsIkIJOS5V9WvrG1cgvYXFV7Cd57yiY3byuXcXpTAiNcoIrO3+xObWcr1xOkO9B0h1LGNuStinCIkHzhvlbSqMWqaLON668fN0+jjnw3Ko5XQpPk/FdzHFTri9vJHhcpHMcV3k/FOuHbyYy+LDUdUeWscQSYIbO5bG5//ABC42fiiWZuAk6yFrPlmUkTDiuN2mkJjkN1q4IbrVw9q49UdtU6oo8JX2jh7UB9fPT2q9UNDUmETJ1KI3RRGWgzplGsp/lB3J1w1UghMLUznzuCZzx4K9UXprMcph/mFg+873LN2gfsl5ess/wB1XvKm0RbrET9Fzj7QqCs6bJePG0MP/wCqzXpwnifb+VzS/iFm9Tb4OTX3XTtN51GVW4migHRJbmC0TIPErrOf2+zepjwcpt2fxap6sP7mKs3x+EfkdQbTrWxjRDW1Q1o1gDFAkqgcf2G2etN8QtJyY/ebd/8Af73LOn+H2z1pviFGp+r8LVriLwYf+zHdhReQh/Y2xqHu9ya5h/WLAD/8If2peQjJsgy+m73Kz1Zz/T+P7aam7Ijfs3KM5GphNqtC285rHSpLOA/PYh2WnJKnMAbxlAlKkZ0QrDTBpnZr4KS+qdirmPcGiNECWVh5vFuKK2rMHaD7ECy1YHamu1yQGYM+0rkAFcgxlW3WmelUq/id7lGNtqbaj+1zvitXzW1MdRBnJYnNPh6exPlmPK3+mT/M74pwtDvSP4itG6wM2tCabppn6O1a72Pwz2L8s66s4x0nfiKbzz/Sd+IrRNuSmd4Tm3Cw7T+ZTv4M3gvyzZq1PSd+I/FJzz/Sd+IrSnk+PSKaOTw9JXv4M9jL5ZwVn+k7vKcKz/Sd+I/FaH/D32k4cnx6Sd/A7GSgFoqD6TvxH4o9G21NtR/Dpn4q2FxD0inOuRo2lTvYLOHKe6BTvGp9Y/8AGVIZe9X6x/4lJZdLI296ey72blOvBrtZIzb5rfWHtgp4vqr6QPW0e5S22NnohHFnA2KXPH4Tt/8AQKF+PyloOeyR1wrmz2rH9Fw6x71Xc3sUylUykrNsvpDp0mY1GrWuMh3pjxGZGfFQqromcozUjLNcrrY3ymzvOWHFiyJiCNirrwvCziz1mUnOLqz2vcHAxLXg5GBA1WgvOwUq5BqB3RmIy1j4KH/huz+i/wDEVvVdsc8dTYf6wZRtdnfVdhaLKBME64oyAlT7hvJlW831KRxNNDCDBGYcyciJT7TcVGvhLw6WtDBDoyEx4qA24rVZa5fYmjCWBoLi12sF2R4gJqw3jZ/3Ql131Rs9ptnPOwl1YkQ1ztC6fNB3qgdeVPyW0UpOOpXFRogwWgjOdiv7p5JuqvqvtrSHOcHDC4CSZLsh2Kz/AMEWXc/8ZU1V68Jfwzzb8oeWNq4jgFnFInC7z40jXtWh/R84ixADXG/3LjyJsu5/4yri6rup2dnN05wyXQTJzWpLtjPPG46iQ94kS2D7CgVn5cR+YUkkQd21RbQyII0K04CWQkNy2o7QgWSoNDqjipnCBwQbMOh3+KIypM8EKzu6B6ygj2ZkgptQJ1kqRKJUdt9iCMQkRyuQQXWCvsov3yZTTd1p2UnrZyBqU6Vy6I7d+/DEG7bX9W7/AErm3bbfq+/AtnZbU2o0PYZa4S07wdqM1yvTDv159a6dqpkB5FMkSAWtdO8oTLRaPrW7/m2rScqPnG/dPiqjCBq4DL87VqY469HK8mVvqj+UV/rW/wBNq7yquP8AqN/phHLhn0hpu612E8dPRPFOnH4idy/IJtFf6xn9MJfKK/1jP6YRc5Oug+geKc107dseadRsTpx+IncvyimvX9Nn9MIlidXqOwy10zkGgacVILgfpDPhwHxClXGIrtz9LwKdOOvRZyZb9Si764/6Z9iMywv203LQkqJeFqNNrjkMsjrnuwwsdEde7aqX2Nw0Y6Pzmm807XC6OoqHZL6qVJZr0HAjIQcxOLu7leXZlRpCZIpsB68IV6GeuqqrUYxrnvMNaCXEzlGsor61Om01HmGAYi4zA4qByirFlntBbkQHEHr2qp5SXg5rWBj8jQqkgEGSGCCeqVluY2tk57SAAA4ETt02LNC82VHNYJk84BO6m6DKiUX1X2qW1i1tPmS5peA0sc048tp0Vbd8GqzOJFqGIGCJeYIPtWt+CYfLQ1JO0ALqTD6UrPi1FhLOdc6LRTaHOdJLCAXCd0qXcFR7qr3moXNPOgsJmC13Qwt3QFZS4NDQLZczEMbMJc0bA6cJPXBU5hMa/mD8Fl23qWWaxVHud03nniBLngNqQDGZEx3JwvVzqT3BzhNrptZILTzRcwYQDoInvKu0vHV0+8mBraodiY8tY0t2uccIy657lJqO5um9zzk0Fx25AT7lmL8tHyr2zDGVrIWt0DZLi4gbFCp295fXDqznNcy1DC50tGBwDMI2ZEpsnHts6RxsY4bQHZ7jBz7Ey22ynRIdVeGB0gTOcCTpwBKyNovZ7Hsa2oQ0U7PABy8yoXe0NnqCW97ZUNms3yjgXU3vc4HpFzaciT1p1Hb8tpQaC3IyHQR1EKPeldtGkXvmGZ5a5nd2rN2GvWqV2kV4bTFDE0vAaWupy/o7XTCqjaqj6NbHVfUBp44c7EGkV8IjdkAmycflvrO0OjhBCO2kMWLespayadai9lofFSs1jmYwWBpGcN7FpWPOOJJylVizQ9OkASRqdUGkciPtHxTiOJ7yhWXMHtVZJYWSSPzqpvMjcq6zsBcQZ7CjGi3ee9A5zRJGxcgF0FcgtrZSxFuupDoJHRwuOUbZAzUumZg71k6t7tpsZUJe8Yi0SIccnZ5HgVzOUbJYGteW5AnMRpoJzWRe8nmRZ6YAyaC38LiPcj07wDnhjM9ZO6Jn2rFttNR1KabiwUnuJacUuDnkxkfYm3S8ioDJaHOcyWh0yXDKJBjNNbXxGmv+m51RsCejrlvVBe7S0UyRGF+uRzDXKRctoqPfU5xxJAaBM6HFmAdNELle4ii07ecHgVmZXr6UuM1tautDcJ6QOR0bwRmWoR5x/D/wqCz284x8oS0TExuKuvKmmJdBOzIaBLjpxAvC9G0g5xcZOENkRJM8FWWa/wBp1dnjBnLQiCUW+7a3pBpaTAEESNs9RVPb6lRjWHoETI6AHnCV0xx3EXhtTKtVgpvDiMRI0yLW7Y4exWVhoObUDsspJznYVkeSjv2gaZtdotJyiHyDyCdW6H7QWM9zOYx2xk1tojVdOTdk6oFtqwwucwHLQkabVnxbHQGySW4S4idDh9mFMIJpMbJlxBMnMgk/CUdJjtPs+EG0RgaRIgROTf8AlAst5sptnUltKRxDACR3KB5OcdSRMhwncTH/AAghuVMxkKYmeDiPatyJYn3pS5+lUa04ecBAkaTwVHU5PCajWCm0Oa5rXAOxCQACc/vSra2maDoIBwgSSWwYH0hp1qlr29wAYwkNNF5OIy4EMqkEO4Fmq52O3HtMfydoAZsbkNc+/VOsd30sEYBAxNAzyDvOHaoVpvGpzmEuGDFEYRMdaHYrzq4GZiC8SMIzDn0m674qFPZrKZX3SKtyUcTcNJuHPEDin7MZqfdlhpUn4mU8JILSROh11Kqbxtj21KoBMc2ctxDHEEGclKu+2vNV4MENnCIAiHRrtRm9Wk6zcnhT5oirWeKRmmxxbhEgiQAOJUqpdIqUBSc+pIDXCpljxNcXDMjqWXo2+qGNOI+fMFxdIc2nOvWTwlGbeVRrnHFMujMZANpWlwAHXSZmrNGWOV915S5O0xj51z62MtLjUMnoA4dI0kp/+GrKB8y3/V8VWtvGoKoY12TqtQOxZ9HFAA6pQ6V41S0ONQE83WcHAZdB1INlsxJBP4gr4Y1l8rY8mLL9S3/V8Ue0XRRe1rHUwWsyYM+iOGaqb1tT/J6bi/pHFJYYBPNPOzj4JP1lVdUcwuECo0NgQR0qjYJGvmhXwayvnac3k5ZZPyLdked8URtxWdrXhtJoDhhcOlmAZg57wqqy3xWdzZy6TnYgWjRjmMdmTvx+xON61cLMThD2OJhozcQ8gZGWwGiDwKng1l8jU+T1LnQRSZgj7WLGDkRnpCvmD5TsWVfbqlMOIdq4CCJiKFN2U8StNZnS7qVjOe/dJIQrDoV1SrCSxHXrVYDoeee1GeFFDiHFEa8k8EHP3rkq5BRi9m5S05aQWgD2JRerZ80nLa4E5GQRAyXeRNGslFpXY12oIXPvcetadv8AGz9er9kUXoBoSBt6bfgolptzgS4DF0sYYJnMiYhXrbmp8fYkqXNT2T1z8E/yMPhmcFn/AK/ZA5LVjD8TS2AxokETGLPPrR+VANWiGsEnECQOo5otC1uonDUGNmx2RPUVYc7ROmFw+/ms3L/frjfb1NViLBZXYxjBFMEOdBAOGSMs9ciFNvmnSqQbM1wLJLzUcNCMoxHgVo6tipvBiB1EEKJ+qXS6COkADpoBEjdqunf92e1GVZYKr9A2Mjm5o1E+9W1D5Ki5tWmKpIOCHSGQPOyykZdytqV3PaA3CCAImW7Brqur3ZVc0iBmCBptGuqXntvp4TtY/dWXU3DWbVgNZhBgbyCDs1nPtCuL0tIq0ntbqYwzpkQfcgUroqtABaTAAyIEwE43TU3EdoWMst5bWTGTRad4nNvNADCWmp9Iw2Ai0LS0tokgmGDFLcvMI7c4Qhdjxkc0tC7XgARMCJmFq5bSTQ9Z7c3DMlwMaZy34BDtFZ7qb8eDJvRwwDqJ06kb9WvjZ3plW7SREjPimOWkvnyi06JIc0gEEkHcZ2RuQ/JRzrBgbkwsGQ82CCOrM96neSD0hluXeTMBzd3LXUa+AKtiBMmmNZnL4JBY2saQKTcsxpkZme8A9ilCo0ZAzprJ2patYQde5Rvyoqgl0mmJIgmAct0p1LzpDYPADNFNT7J7UtnmZyPDJF1RalmYWj5PSI6LciNvgpNksVIgzSaZzMtHnCYd15nPihiuRq1vep1jrGAMA68SsjGVodWxtxB3NjKSDh0J1IKGy72BpHNNDTswiM4nvgdytadUwOgO9dVc5wjCB2hVjdVjrEC0MLBAza3DkI0gIjrGJkMEyDpnIJM95KsRVd6LT2hd5Q70W96G1aLG0x0B0ZLZb5pJJJG4yUn6vbIOBvRkA4dAdQFZm0O9Ed6aHn0G96G1dbLDTe3C5ggwdBIIAAI3GAEakwgyQiWh2egHUjNqH0WlDYdWlnp7EljHnI7ap9FqFSqEPfkM4REUt6RCPzBAn3JvOHnZjPd2KXzztwQRGthKnVMhmFyCup1gPonvCILV19qrm6olPMrxXF9O4p7rRIy9yHz2zDM9iYGjcF0xos6TR76YOzwQTZW/+2omLNLiKu7BGdZDOo4DTulO5k7DHGRPbCPUEhRqZzK1Mqrn0nbS4jrHYmlo3Hrz9yMdPzxTarclZlQjqjjtJ3ZmO5JzlQHVxkbzpwlCa7T87kemVrekuMLz797/AGp/lLt7uol3vXB53qSwrXU52RG8o3l3YSkfVJ2HLaZ8FLlDc4rUyZ0jl/5hLzvD2IwclqHVXbOgBU3D2Li8pweVHJzJ3KwoFZzgdDHH4JlJ7vOw5biFObVO9NxlXaaBZVc4+aR1ZKxs1M7vaFCxmVY2UrTnlEmmw7kXmz+SEgKdKOTua4+1PaxCSoCx1JO5DSoA2zIjiFIpMkDqRrPSBzIk8UO0CDlkgUUigU2fKOHCUQGUw/Ofy+9ACqPlR2KcW7oKg1/nR/Kpx96AFrZABBXJ9s83tSIP/9k=">
            <a:extLst>
              <a:ext uri="{FF2B5EF4-FFF2-40B4-BE49-F238E27FC236}">
                <a16:creationId xmlns:a16="http://schemas.microsoft.com/office/drawing/2014/main" id="{5F4C54C2-AF3B-4B71-B7F5-E74B6D1293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70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صورة 1">
            <a:extLst>
              <a:ext uri="{FF2B5EF4-FFF2-40B4-BE49-F238E27FC236}">
                <a16:creationId xmlns:a16="http://schemas.microsoft.com/office/drawing/2014/main" id="{577D7B11-41AF-49DE-862D-3BA75EB57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>
            <a:extLst>
              <a:ext uri="{FF2B5EF4-FFF2-40B4-BE49-F238E27FC236}">
                <a16:creationId xmlns:a16="http://schemas.microsoft.com/office/drawing/2014/main" id="{1FFC30A2-AA4D-4E1A-BC61-17706D4A9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2642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CF1AD479-4A8A-4C08-90DF-E43BEBD58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048375"/>
          </a:xfrm>
        </p:spPr>
        <p:txBody>
          <a:bodyPr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altLang="ar-SA" sz="4000"/>
              <a:t>          ضع تصور لمفهوم الثقافة من </a:t>
            </a:r>
            <a:br>
              <a:rPr lang="ar-SA" altLang="ar-SA" sz="4000"/>
            </a:br>
            <a:r>
              <a:rPr lang="ar-SA" altLang="ar-SA" sz="4000"/>
              <a:t>               وجهة نظرك؟</a:t>
            </a:r>
            <a:r>
              <a:rPr lang="en-US" altLang="ar-SA" sz="4000"/>
              <a:t> </a:t>
            </a:r>
            <a:br>
              <a:rPr lang="en-US" altLang="ar-SA" sz="4000"/>
            </a:br>
            <a:r>
              <a:rPr lang="en-US" altLang="ar-SA" sz="400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altLang="ar-SA" sz="400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ar-SA" sz="4000">
              <a:solidFill>
                <a:srgbClr val="000066"/>
              </a:solidFill>
            </a:endParaRPr>
          </a:p>
        </p:txBody>
      </p:sp>
      <p:pic>
        <p:nvPicPr>
          <p:cNvPr id="5125" name="Picture 3">
            <a:extLst>
              <a:ext uri="{FF2B5EF4-FFF2-40B4-BE49-F238E27FC236}">
                <a16:creationId xmlns:a16="http://schemas.microsoft.com/office/drawing/2014/main" id="{AF069BBF-6A7B-4634-A065-F82F255D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356225"/>
            <a:ext cx="136683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AF3C7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مستطيل 2">
            <a:extLst>
              <a:ext uri="{FF2B5EF4-FFF2-40B4-BE49-F238E27FC236}">
                <a16:creationId xmlns:a16="http://schemas.microsoft.com/office/drawing/2014/main" id="{A2CCF5C3-1C7D-47AB-8811-454D3FB24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79200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3600"/>
              <a:t>نجيب في هذه المحاضرة على عدد من التساؤلات:</a:t>
            </a:r>
            <a:br>
              <a:rPr lang="ar-SA" altLang="ar-SA" sz="3600"/>
            </a:br>
            <a:r>
              <a:rPr lang="ar-SA" altLang="ar-SA" sz="3600"/>
              <a:t> - ما هو مفهوم الثقافة؟</a:t>
            </a:r>
            <a:br>
              <a:rPr lang="ar-SA" altLang="ar-SA" sz="3600"/>
            </a:br>
            <a:r>
              <a:rPr lang="ar-SA" altLang="ar-SA" sz="3600"/>
              <a:t>- ما العلاقة بين الثقافة وغيرها من العلوم؟ </a:t>
            </a:r>
            <a:br>
              <a:rPr lang="ar-SA" altLang="ar-SA" sz="3600"/>
            </a:br>
            <a:r>
              <a:rPr lang="ar-SA" altLang="ar-SA" sz="3600"/>
              <a:t>- ماهي خصائص الثقافة؟</a:t>
            </a:r>
            <a:br>
              <a:rPr lang="ar-SA" altLang="ar-SA" sz="3600"/>
            </a:br>
            <a:r>
              <a:rPr lang="ar-SA" altLang="ar-SA" sz="3600"/>
              <a:t>- ما العوامل التي تؤثر في تغيير الثقافات؟</a:t>
            </a:r>
            <a:br>
              <a:rPr lang="ar-SA" altLang="ar-SA" sz="3600"/>
            </a:br>
            <a:r>
              <a:rPr lang="ar-SA" altLang="ar-SA" sz="3600"/>
              <a:t>- ما هو مفهوم الثقافة الإسلامية؟ </a:t>
            </a:r>
            <a:br>
              <a:rPr lang="ar-SA" altLang="ar-SA" sz="3600"/>
            </a:br>
            <a:r>
              <a:rPr lang="ar-SA" altLang="ar-SA" sz="3600"/>
              <a:t>- ما أهداف دراسة الثقافة الإسلامية؟</a:t>
            </a:r>
            <a:br>
              <a:rPr lang="ar-SA" altLang="ar-SA" sz="3600"/>
            </a:br>
            <a:r>
              <a:rPr lang="ar-SA" altLang="ar-SA" sz="3600"/>
              <a:t>- ما خصائص الثقافة الإسلامية؟</a:t>
            </a:r>
            <a:br>
              <a:rPr lang="ar-SA" altLang="ar-SA" sz="3600"/>
            </a:br>
            <a:r>
              <a:rPr lang="ar-SA" altLang="ar-SA" sz="3600"/>
              <a:t>- ما هي مصادر الثقافة الإسلامية؟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294BF53-752B-4408-83EC-F5AE37667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33375"/>
            <a:ext cx="8677275" cy="6264275"/>
          </a:xfrm>
          <a:prstGeom prst="rect">
            <a:avLst/>
          </a:prstGeom>
          <a:solidFill>
            <a:srgbClr val="FFFF99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latin typeface="Arial" panose="020B0604020202020204" pitchFamily="34" charset="0"/>
              </a:rPr>
              <a:t>                              </a:t>
            </a:r>
            <a:r>
              <a:rPr lang="ar-SA" altLang="ar-SA" sz="3600" b="1">
                <a:solidFill>
                  <a:srgbClr val="008000"/>
                </a:solidFill>
                <a:latin typeface="Arial" panose="020B0604020202020204" pitchFamily="34" charset="0"/>
              </a:rPr>
              <a:t>مفهوم الثقـافة 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3200" b="1">
                <a:solidFill>
                  <a:schemeClr val="accent2"/>
                </a:solidFill>
                <a:latin typeface="Arial" panose="020B0604020202020204" pitchFamily="34" charset="0"/>
              </a:rPr>
              <a:t>أ- تعريف الثقافة في اللغة :</a:t>
            </a:r>
            <a:r>
              <a:rPr lang="ar-SA" altLang="ar-SA" sz="3200" b="1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latin typeface="Arial" panose="020B0604020202020204" pitchFamily="34" charset="0"/>
              </a:rPr>
              <a:t>استعمل العرب مادة «ثَقَفَ» بمعان متعددة يرجع بعضها إلى أمور معنوية,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latin typeface="Arial" panose="020B0604020202020204" pitchFamily="34" charset="0"/>
              </a:rPr>
              <a:t> كما يرجع بعضها إلى أمور حسية</a:t>
            </a:r>
            <a:endParaRPr lang="en-US" altLang="ar-SA" sz="2800" b="1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altLang="ar-SA" sz="2800" b="1">
                <a:latin typeface="Arial" panose="020B0604020202020204" pitchFamily="34" charset="0"/>
              </a:rPr>
              <a:t> </a:t>
            </a:r>
            <a:r>
              <a:rPr lang="ar-SA" altLang="ar-SA" sz="3200" b="1">
                <a:solidFill>
                  <a:schemeClr val="accent2"/>
                </a:solidFill>
                <a:latin typeface="Arial" panose="020B0604020202020204" pitchFamily="34" charset="0"/>
              </a:rPr>
              <a:t>فمن الأمور المعنوية :</a:t>
            </a:r>
            <a:r>
              <a:rPr lang="ar-SA" altLang="ar-SA" sz="3200" b="1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ar-SA" altLang="ar-SA" sz="2800" b="1">
                <a:latin typeface="Arial" panose="020B0604020202020204" pitchFamily="34" charset="0"/>
              </a:rPr>
              <a:t>الحذق  ،   الفطنة   ،   الذكاء</a:t>
            </a:r>
            <a:r>
              <a:rPr lang="en-US" altLang="ar-SA" sz="2800" b="1">
                <a:latin typeface="Arial" panose="020B0604020202020204" pitchFamily="34" charset="0"/>
              </a:rPr>
              <a:t> </a:t>
            </a:r>
            <a:r>
              <a:rPr lang="ar-SA" altLang="ar-SA" sz="2800" b="1">
                <a:latin typeface="Arial" panose="020B0604020202020204" pitchFamily="34" charset="0"/>
              </a:rPr>
              <a:t> , سرعة أخذ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latin typeface="Arial" panose="020B0604020202020204" pitchFamily="34" charset="0"/>
              </a:rPr>
              <a:t>العلم وفهمه.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3200" b="1">
                <a:solidFill>
                  <a:schemeClr val="accent2"/>
                </a:solidFill>
                <a:latin typeface="Arial" panose="020B0604020202020204" pitchFamily="34" charset="0"/>
              </a:rPr>
              <a:t>ومن المعاني الحسية :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latin typeface="Arial" panose="020B0604020202020204" pitchFamily="34" charset="0"/>
              </a:rPr>
              <a:t>تقويم المعوج ، التسوية ,</a:t>
            </a:r>
            <a:r>
              <a:rPr lang="en-US" altLang="ar-SA" sz="2800" b="1">
                <a:latin typeface="Arial" panose="020B0604020202020204" pitchFamily="34" charset="0"/>
              </a:rPr>
              <a:t> </a:t>
            </a:r>
            <a:r>
              <a:rPr lang="ar-SA" altLang="ar-SA" sz="2800" b="1">
                <a:latin typeface="Arial" panose="020B0604020202020204" pitchFamily="34" charset="0"/>
              </a:rPr>
              <a:t>الغلبة ، الإصلاح، وقد وردت كلمة ثقف في القرأن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latin typeface="Arial" panose="020B0604020202020204" pitchFamily="34" charset="0"/>
              </a:rPr>
              <a:t>الكريم كقوله تعالى :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3200" b="1">
                <a:solidFill>
                  <a:schemeClr val="accent2"/>
                </a:solidFill>
                <a:latin typeface="Arial" panose="020B0604020202020204" pitchFamily="34" charset="0"/>
              </a:rPr>
              <a:t>ب - تعريف الثقافة في الاصطلاح</a:t>
            </a:r>
            <a:r>
              <a:rPr lang="ar-SA" altLang="ar-SA" sz="2800" b="1">
                <a:latin typeface="Arial" panose="020B0604020202020204" pitchFamily="34" charset="0"/>
              </a:rPr>
              <a:t> :</a:t>
            </a: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latin typeface="Arial" panose="020B0604020202020204" pitchFamily="34" charset="0"/>
              </a:rPr>
              <a:t>«جملة العلوم والمعارف والفنون التي يُطْلَبُ العلم بها والحِذْقُ فيها»</a:t>
            </a:r>
          </a:p>
          <a:p>
            <a:pPr eaLnBrk="1" hangingPunct="1">
              <a:lnSpc>
                <a:spcPct val="115000"/>
              </a:lnSpc>
            </a:pPr>
            <a:endParaRPr lang="ar-SA" altLang="ar-SA" sz="2800" b="1">
              <a:latin typeface="Arial" panose="020B0604020202020204" pitchFamily="34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BF1D5608-AB36-42DA-BCCB-C05FD5634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508500"/>
            <a:ext cx="3810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309B249-1990-4CC2-8EE4-157C631E7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113"/>
            <a:ext cx="8280400" cy="72009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15000"/>
              </a:lnSpc>
              <a:defRPr/>
            </a:pPr>
            <a:endParaRPr lang="ar-SA" sz="2800" b="1" dirty="0">
              <a:solidFill>
                <a:srgbClr val="800000"/>
              </a:solidFill>
              <a:latin typeface="Arial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ar-SA" sz="2800" b="1" dirty="0">
                <a:solidFill>
                  <a:srgbClr val="800000"/>
                </a:solidFill>
                <a:latin typeface="Arial" pitchFamily="34" charset="0"/>
              </a:rPr>
              <a:t>العلاقة بين الثقافة وغيرها من العلوم</a:t>
            </a:r>
          </a:p>
          <a:p>
            <a:pPr>
              <a:lnSpc>
                <a:spcPct val="115000"/>
              </a:lnSpc>
              <a:defRPr/>
            </a:pPr>
            <a:r>
              <a:rPr lang="ar-SA" sz="2800" b="1" dirty="0">
                <a:solidFill>
                  <a:srgbClr val="0033CC"/>
                </a:solidFill>
                <a:latin typeface="Arial" pitchFamily="34" charset="0"/>
              </a:rPr>
              <a:t>أولا: العلاقة بين الثقافة والعلم:</a:t>
            </a:r>
          </a:p>
          <a:p>
            <a:pPr marL="457200" indent="-45720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ar-SA" sz="2800" b="1" dirty="0">
                <a:solidFill>
                  <a:srgbClr val="0033CC"/>
                </a:solidFill>
                <a:latin typeface="Arial" pitchFamily="34" charset="0"/>
              </a:rPr>
              <a:t>من ناحية التشابه:</a:t>
            </a:r>
          </a:p>
          <a:p>
            <a:pPr>
              <a:lnSpc>
                <a:spcPct val="120000"/>
              </a:lnSpc>
              <a:defRPr/>
            </a:pPr>
            <a:r>
              <a:rPr lang="ar-SA" sz="3200" b="1" dirty="0">
                <a:latin typeface="Arial" pitchFamily="34" charset="0"/>
              </a:rPr>
              <a:t>العلم جملة من المعارف المتنوعة التي يحصل عليها المتعلم,</a:t>
            </a:r>
          </a:p>
          <a:p>
            <a:pPr>
              <a:lnSpc>
                <a:spcPct val="120000"/>
              </a:lnSpc>
              <a:defRPr/>
            </a:pPr>
            <a:r>
              <a:rPr lang="ar-SA" sz="3200" b="1" dirty="0">
                <a:latin typeface="Arial" pitchFamily="34" charset="0"/>
              </a:rPr>
              <a:t>والثقافة كذلك, فتقوم العلاقة بينهما على التشابه والتكامل.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ar-SA" sz="3200" b="1" dirty="0">
                <a:solidFill>
                  <a:srgbClr val="0033CC"/>
                </a:solidFill>
                <a:latin typeface="Arial" pitchFamily="34" charset="0"/>
              </a:rPr>
              <a:t> أما من ناحية الاختلاف </a:t>
            </a:r>
          </a:p>
          <a:p>
            <a:pPr>
              <a:lnSpc>
                <a:spcPct val="120000"/>
              </a:lnSpc>
              <a:defRPr/>
            </a:pPr>
            <a:r>
              <a:rPr lang="ar-SA" sz="3200" b="1" dirty="0">
                <a:latin typeface="Arial" pitchFamily="34" charset="0"/>
              </a:rPr>
              <a:t>- تتميز الثقافة بالتنوع والشمول, أما العلم فيتميز بالتخصص. </a:t>
            </a:r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ar-SA" sz="3200" b="1" dirty="0">
                <a:latin typeface="Arial" pitchFamily="34" charset="0"/>
              </a:rPr>
              <a:t>والثقافة طابعها شخصي تختلف من ثقافة أمة لأخـرى, أما العلم </a:t>
            </a:r>
          </a:p>
          <a:p>
            <a:pPr>
              <a:lnSpc>
                <a:spcPct val="120000"/>
              </a:lnSpc>
              <a:defRPr/>
            </a:pPr>
            <a:r>
              <a:rPr lang="ar-SA" sz="3200" b="1" dirty="0">
                <a:latin typeface="Arial" pitchFamily="34" charset="0"/>
              </a:rPr>
              <a:t>فطابعه موضوعي تتحد فيه النتائج.</a:t>
            </a:r>
          </a:p>
          <a:p>
            <a:pPr>
              <a:lnSpc>
                <a:spcPct val="120000"/>
              </a:lnSpc>
              <a:defRPr/>
            </a:pPr>
            <a:r>
              <a:rPr lang="ar-SA" sz="3200" b="1" dirty="0">
                <a:latin typeface="Arial" pitchFamily="34" charset="0"/>
              </a:rPr>
              <a:t>- ميدان الثقافة أوسع من ميدان </a:t>
            </a:r>
            <a:r>
              <a:rPr lang="ar-SA" sz="3200" b="1" dirty="0" err="1">
                <a:latin typeface="Arial" pitchFamily="34" charset="0"/>
              </a:rPr>
              <a:t>العلم .</a:t>
            </a:r>
            <a:r>
              <a:rPr lang="ar-SA" sz="3200" b="1" dirty="0">
                <a:latin typeface="Arial" pitchFamily="34" charset="0"/>
              </a:rPr>
              <a:t> وإن كان العلم يخدمها </a:t>
            </a:r>
          </a:p>
          <a:p>
            <a:pPr>
              <a:lnSpc>
                <a:spcPct val="120000"/>
              </a:lnSpc>
              <a:defRPr/>
            </a:pPr>
            <a:r>
              <a:rPr lang="ar-SA" sz="3200" b="1" dirty="0">
                <a:latin typeface="Arial" pitchFamily="34" charset="0"/>
              </a:rPr>
              <a:t>ويرشدها, فهي لا تستغني عنه.</a:t>
            </a:r>
          </a:p>
          <a:p>
            <a:pPr>
              <a:lnSpc>
                <a:spcPct val="120000"/>
              </a:lnSpc>
              <a:defRPr/>
            </a:pPr>
            <a:endParaRPr lang="en-US" sz="3200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9075049-BFDB-4FB9-8620-3076BDA6C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82804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 sz="3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ar-SA" altLang="ar-SA" sz="2800" b="1">
                <a:solidFill>
                  <a:srgbClr val="0033CC"/>
                </a:solidFill>
                <a:latin typeface="Arial" panose="020B0604020202020204" pitchFamily="34" charset="0"/>
              </a:rPr>
              <a:t>ثانيا: العلاقة بين الثقافة والحضارة:</a:t>
            </a:r>
          </a:p>
          <a:p>
            <a:pPr eaLnBrk="1" hangingPunct="1">
              <a:lnSpc>
                <a:spcPct val="120000"/>
              </a:lnSpc>
            </a:pPr>
            <a:r>
              <a:rPr lang="ar-SA" altLang="ar-SA" sz="3200" b="1">
                <a:latin typeface="Arial" panose="020B0604020202020204" pitchFamily="34" charset="0"/>
              </a:rPr>
              <a:t>-</a:t>
            </a:r>
            <a:r>
              <a:rPr lang="ar-SA" altLang="ar-SA" sz="3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ar-SA" altLang="ar-SA" sz="3200" b="1">
                <a:latin typeface="Arial" panose="020B0604020202020204" pitchFamily="34" charset="0"/>
              </a:rPr>
              <a:t>الحضــارة تتنــاول جملة من مظــاهر الرقــي العلمـــي</a:t>
            </a:r>
          </a:p>
          <a:p>
            <a:pPr eaLnBrk="1" hangingPunct="1">
              <a:lnSpc>
                <a:spcPct val="120000"/>
              </a:lnSpc>
            </a:pPr>
            <a:r>
              <a:rPr lang="ar-SA" altLang="ar-SA" sz="3200" b="1">
                <a:latin typeface="Arial" panose="020B0604020202020204" pitchFamily="34" charset="0"/>
              </a:rPr>
              <a:t> والفنــي والأدبــي والاجتماعي, والتي تنتقل من جيل إلى جيل.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ar-SA" altLang="ar-SA" sz="3200" b="1">
                <a:latin typeface="Arial" panose="020B0604020202020204" pitchFamily="34" charset="0"/>
              </a:rPr>
              <a:t>الثقافة هي جملة العلوم والمعارف التي يتطلب الحذق فيها.</a:t>
            </a:r>
          </a:p>
          <a:p>
            <a:pPr eaLnBrk="1" hangingPunct="1">
              <a:lnSpc>
                <a:spcPct val="120000"/>
              </a:lnSpc>
            </a:pPr>
            <a:r>
              <a:rPr lang="ar-SA" altLang="ar-SA" sz="3200" b="1">
                <a:latin typeface="Arial" panose="020B0604020202020204" pitchFamily="34" charset="0"/>
              </a:rPr>
              <a:t>فهي تهتم بالجوانب المعنوية والحضارة ألصق بالماديات.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ar-SA" altLang="ar-SA" sz="3200" b="1">
                <a:latin typeface="Arial" panose="020B0604020202020204" pitchFamily="34" charset="0"/>
              </a:rPr>
              <a:t>أما في المجال العملي فهما يرتبطان مع بعضهما أرتباطا وثيقا,</a:t>
            </a:r>
          </a:p>
          <a:p>
            <a:pPr eaLnBrk="1" hangingPunct="1">
              <a:lnSpc>
                <a:spcPct val="120000"/>
              </a:lnSpc>
            </a:pPr>
            <a:r>
              <a:rPr lang="ar-SA" altLang="ar-SA" sz="3200" b="1">
                <a:latin typeface="Arial" panose="020B0604020202020204" pitchFamily="34" charset="0"/>
              </a:rPr>
              <a:t>لأن ثقافة كل أمة هي أساس حضارتها, وأسلوب حياتها.</a:t>
            </a:r>
          </a:p>
          <a:p>
            <a:pPr eaLnBrk="1" hangingPunct="1">
              <a:lnSpc>
                <a:spcPct val="115000"/>
              </a:lnSpc>
            </a:pPr>
            <a:endParaRPr lang="en-US" altLang="ar-SA" sz="3200" b="1">
              <a:latin typeface="Arial" panose="020B0604020202020204" pitchFamily="34" charset="0"/>
            </a:endParaRPr>
          </a:p>
          <a:p>
            <a:pPr eaLnBrk="1" hangingPunct="1"/>
            <a:endParaRPr lang="en-US" altLang="ar-SA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4572CF3-5234-4910-AAED-C936E1B2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عنوان 1">
            <a:extLst>
              <a:ext uri="{FF2B5EF4-FFF2-40B4-BE49-F238E27FC236}">
                <a16:creationId xmlns:a16="http://schemas.microsoft.com/office/drawing/2014/main" id="{5447ACFC-C6D4-401D-A6DB-878009E2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ar-SA" altLang="ar-SA">
                <a:solidFill>
                  <a:srgbClr val="0070C0"/>
                </a:solidFill>
              </a:rPr>
              <a:t>خصائص الثقافة الإنسانية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69BDA8-03DB-4DA0-97AD-AB8B7F163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" y="1352550"/>
            <a:ext cx="9036050" cy="55054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ar-SA" dirty="0">
                <a:solidFill>
                  <a:schemeClr val="accent3"/>
                </a:solidFill>
              </a:rPr>
              <a:t>- </a:t>
            </a:r>
            <a:r>
              <a:rPr lang="ar-SA" sz="2800" b="1" dirty="0">
                <a:solidFill>
                  <a:schemeClr val="accent3">
                    <a:lumMod val="95000"/>
                  </a:schemeClr>
                </a:solidFill>
              </a:rPr>
              <a:t>مكتسبة إما من دين أو أسرة أو مجتمع, مواد اقتصادية, أعلام, موقع جغرافي, أو </a:t>
            </a:r>
            <a:r>
              <a:rPr lang="ar-SA" sz="2800" b="1" dirty="0" err="1">
                <a:solidFill>
                  <a:schemeClr val="accent3">
                    <a:lumMod val="95000"/>
                  </a:schemeClr>
                </a:solidFill>
              </a:rPr>
              <a:t>بيئة </a:t>
            </a:r>
            <a:r>
              <a:rPr lang="ar-SA" sz="2800" b="1" dirty="0">
                <a:solidFill>
                  <a:schemeClr val="accent3">
                    <a:lumMod val="95000"/>
                  </a:schemeClr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ar-SA" sz="2800" b="1" dirty="0">
                <a:solidFill>
                  <a:schemeClr val="accent3">
                    <a:lumMod val="95000"/>
                  </a:schemeClr>
                </a:solidFill>
              </a:rPr>
              <a:t>- التقليد والمحاكاة: خلق الله في الإنسان حب المعرفة والاستطلاع والميل المعرفي والمحاكاة, وهذا محسوس ومشاهد في حياتنا اليومية, فمثلا الطفل الضعيف يقلد الطفل الكبير.</a:t>
            </a:r>
          </a:p>
          <a:p>
            <a:pPr marL="0" indent="0">
              <a:buFontTx/>
              <a:buNone/>
              <a:defRPr/>
            </a:pPr>
            <a:r>
              <a:rPr lang="ar-SA" sz="2800" b="1" dirty="0">
                <a:solidFill>
                  <a:schemeClr val="accent3">
                    <a:lumMod val="95000"/>
                  </a:schemeClr>
                </a:solidFill>
              </a:rPr>
              <a:t>- أنها متشابكة ومتلاحمة: فتشتمل على ثقافة عامة وخاصة بمعنى في مجتمع واحد نجد ثقافة عامة يشترك فيها جميع أفراد المجتمع, ثم تكون هناك  ثقافة خاصة ببعض أفراد المجتمع كثقافة الأطباء والعمال .....</a:t>
            </a:r>
          </a:p>
          <a:p>
            <a:pPr marL="0" indent="0">
              <a:buFontTx/>
              <a:buNone/>
              <a:defRPr/>
            </a:pPr>
            <a:r>
              <a:rPr lang="ar-SA" sz="2800" b="1" dirty="0">
                <a:solidFill>
                  <a:schemeClr val="accent3">
                    <a:lumMod val="95000"/>
                  </a:schemeClr>
                </a:solidFill>
              </a:rPr>
              <a:t>-عدم المزج بين الثقافات المتعددة فكل أمه لها ثقافة تختص </a:t>
            </a:r>
            <a:r>
              <a:rPr lang="ar-SA" sz="2800" b="1" dirty="0" err="1">
                <a:solidFill>
                  <a:schemeClr val="accent3">
                    <a:lumMod val="95000"/>
                  </a:schemeClr>
                </a:solidFill>
              </a:rPr>
              <a:t>فيها .</a:t>
            </a:r>
            <a:endParaRPr lang="ar-SA" sz="2800" b="1" dirty="0">
              <a:solidFill>
                <a:schemeClr val="accent3">
                  <a:lumMod val="9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ar-SA" sz="2800" b="1" dirty="0">
                <a:solidFill>
                  <a:schemeClr val="accent3">
                    <a:lumMod val="95000"/>
                  </a:schemeClr>
                </a:solidFill>
              </a:rPr>
              <a:t>- تعايش وتحاور الثقافات </a:t>
            </a:r>
            <a:r>
              <a:rPr lang="ar-SA" sz="2800" b="1" dirty="0" err="1">
                <a:solidFill>
                  <a:schemeClr val="accent3">
                    <a:lumMod val="95000"/>
                  </a:schemeClr>
                </a:solidFill>
              </a:rPr>
              <a:t>الإنسانية .</a:t>
            </a:r>
            <a:endParaRPr lang="ar-SA" sz="2800" b="1" dirty="0">
              <a:solidFill>
                <a:schemeClr val="accent3">
                  <a:lumMod val="95000"/>
                </a:schemeClr>
              </a:solidFill>
            </a:endParaRPr>
          </a:p>
          <a:p>
            <a:pPr>
              <a:defRPr/>
            </a:pPr>
            <a:endParaRPr lang="ar-SA" b="1" dirty="0">
              <a:solidFill>
                <a:schemeClr val="accent3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722CC72-E883-4BDF-9C0F-A5399EDD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عنوان 1">
            <a:extLst>
              <a:ext uri="{FF2B5EF4-FFF2-40B4-BE49-F238E27FC236}">
                <a16:creationId xmlns:a16="http://schemas.microsoft.com/office/drawing/2014/main" id="{F807C24E-DDC0-4873-BF85-4FA89B5E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ar-SA">
                <a:solidFill>
                  <a:srgbClr val="0070C0"/>
                </a:solidFill>
              </a:rPr>
              <a:t>العوامل التي تؤثر في تغيير الثقافات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F079BD-25FE-49FC-973F-7C1CF18B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600200"/>
            <a:ext cx="89281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ar-SA" dirty="0">
                <a:solidFill>
                  <a:schemeClr val="accent3"/>
                </a:solidFill>
              </a:rPr>
              <a:t>-</a:t>
            </a:r>
            <a:r>
              <a:rPr lang="ar-SA" sz="3600" dirty="0">
                <a:solidFill>
                  <a:schemeClr val="accent3"/>
                </a:solidFill>
              </a:rPr>
              <a:t>البيئة: فإذا انتقل الشخص من بيئة إلى أخرى قد تتغير ثقافته.</a:t>
            </a:r>
          </a:p>
          <a:p>
            <a:pPr marL="0" indent="0">
              <a:buFontTx/>
              <a:buNone/>
              <a:defRPr/>
            </a:pPr>
            <a:r>
              <a:rPr lang="ar-SA" sz="3600" dirty="0">
                <a:solidFill>
                  <a:schemeClr val="accent3"/>
                </a:solidFill>
              </a:rPr>
              <a:t>-الغزو الثقافي, والغزو الثقافي عبارة عن غزو غير مسلح واستعمال وسائل غير عسكرية من قبل أعداء الاسلام من اجل ازالة مظاهر الحياة الإسلامية, وصرف المسلمين عن التمسك بالإسلام عقيدة وسلوكا.</a:t>
            </a:r>
          </a:p>
          <a:p>
            <a:pPr marL="0" indent="0">
              <a:buFontTx/>
              <a:buNone/>
              <a:defRPr/>
            </a:pPr>
            <a:r>
              <a:rPr lang="ar-SA" sz="3600" dirty="0">
                <a:solidFill>
                  <a:schemeClr val="accent3"/>
                </a:solidFill>
              </a:rPr>
              <a:t>-الغزو العسكري.</a:t>
            </a:r>
          </a:p>
          <a:p>
            <a:pPr marL="0" indent="0">
              <a:buFontTx/>
              <a:buNone/>
              <a:defRPr/>
            </a:pPr>
            <a:endParaRPr lang="ar-SA" sz="36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تصميم افتراضي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تصميم افتراضي">
  <a:themeElements>
    <a:clrScheme name="1_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251B55F19D840B111D9DE239A6058" ma:contentTypeVersion="0" ma:contentTypeDescription="Create a new document." ma:contentTypeScope="" ma:versionID="3d5071bb3db134be45352a916c7dee8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122B015-1F98-479F-ABB2-7D07D33EAA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DC6024-F66F-47A9-965B-B414AC80BB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963</Words>
  <Application>Microsoft Office PowerPoint</Application>
  <PresentationFormat>عرض على الشاشة (4:3)</PresentationFormat>
  <Paragraphs>115</Paragraphs>
  <Slides>17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Arabic Transparent</vt:lpstr>
      <vt:lpstr>Calibri</vt:lpstr>
      <vt:lpstr>تصميم افتراضي</vt:lpstr>
      <vt:lpstr>1_تصميم افتراضي</vt:lpstr>
      <vt:lpstr>عرض تقديمي في PowerPoint</vt:lpstr>
      <vt:lpstr>عرض تقديمي في PowerPoint</vt:lpstr>
      <vt:lpstr>          ضع تصور لمفهوم الثقافة من                 وجهة نظرك؟   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خصائص الثقافة الإنسانية</vt:lpstr>
      <vt:lpstr>العوامل التي تؤثر في تغيير الثقافات </vt:lpstr>
      <vt:lpstr>عرض تقديمي في PowerPoint</vt:lpstr>
      <vt:lpstr>عرض تقديمي في PowerPoint</vt:lpstr>
      <vt:lpstr>عرض تقديمي في PowerPoint</vt:lpstr>
      <vt:lpstr>خصائص الثقافة الإسلامية</vt:lpstr>
      <vt:lpstr>عرض تقديمي في PowerPoint</vt:lpstr>
      <vt:lpstr>عرض تقديمي في PowerPoint</vt:lpstr>
      <vt:lpstr>عرض تقديمي في PowerPoint</vt:lpstr>
      <vt:lpstr>المطلوب في المحاضرة القادمة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4</cp:revision>
  <cp:lastPrinted>1601-01-01T00:00:00Z</cp:lastPrinted>
  <dcterms:created xsi:type="dcterms:W3CDTF">1601-01-01T00:00:00Z</dcterms:created>
  <dcterms:modified xsi:type="dcterms:W3CDTF">2020-01-28T16:24:53Z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