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6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5" r:id="rId59"/>
    <p:sldId id="314" r:id="rId60"/>
    <p:sldId id="313" r:id="rId6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8FCC44E6-B475-47F8-9AFF-5085EFD84CCE}">
  <a:tblStyle styleId="{8FCC44E6-B475-47F8-9AFF-5085EFD84CCE}"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3" d="100"/>
          <a:sy n="53" d="100"/>
        </p:scale>
        <p:origin x="-485" y="-77"/>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 xmlns:p14="http://schemas.microsoft.com/office/powerpoint/2010/main" val="423365629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56620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5" name="Google Shape;32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5220814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014732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08527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52822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108398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143673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2" name="Google Shape;49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545382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6" name="Google Shape;5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0893110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9" name="Google Shape;51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975599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4" name="Google Shape;534;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058933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265604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914328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3" name="Google Shape;56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72798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2" name="Google Shape;59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1831448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08" name="Google Shape;60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825370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9" name="Google Shape;61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9639437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8" name="Google Shape;64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8868434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Google Shape;666;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67" name="Google Shape;66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4668356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6" name="Google Shape;68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81263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0"/>
        <p:cNvGrpSpPr/>
        <p:nvPr/>
      </p:nvGrpSpPr>
      <p:grpSpPr>
        <a:xfrm>
          <a:off x="0" y="0"/>
          <a:ext cx="0" cy="0"/>
          <a:chOff x="0" y="0"/>
          <a:chExt cx="0" cy="0"/>
        </a:xfrm>
      </p:grpSpPr>
      <p:sp>
        <p:nvSpPr>
          <p:cNvPr id="711" name="Google Shape;71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2" name="Google Shape;712;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5452250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7" name="Google Shape;72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568265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9352481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1" name="Google Shape;761;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108603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4" name="Google Shape;794;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284734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8" name="Google Shape;80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580597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0"/>
        <p:cNvGrpSpPr/>
        <p:nvPr/>
      </p:nvGrpSpPr>
      <p:grpSpPr>
        <a:xfrm>
          <a:off x="0" y="0"/>
          <a:ext cx="0" cy="0"/>
          <a:chOff x="0" y="0"/>
          <a:chExt cx="0" cy="0"/>
        </a:xfrm>
      </p:grpSpPr>
      <p:sp>
        <p:nvSpPr>
          <p:cNvPr id="821" name="Google Shape;82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2" name="Google Shape;822;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981633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36" name="Google Shape;836;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5315742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5" name="Google Shape;85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7876543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6" name="Google Shape;866;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814502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2" name="Google Shape;89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6917394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6"/>
        <p:cNvGrpSpPr/>
        <p:nvPr/>
      </p:nvGrpSpPr>
      <p:grpSpPr>
        <a:xfrm>
          <a:off x="0" y="0"/>
          <a:ext cx="0" cy="0"/>
          <a:chOff x="0" y="0"/>
          <a:chExt cx="0" cy="0"/>
        </a:xfrm>
      </p:grpSpPr>
      <p:sp>
        <p:nvSpPr>
          <p:cNvPr id="917" name="Google Shape;917;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8" name="Google Shape;91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4347265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4" name="Google Shape;944;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787327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9073051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8"/>
        <p:cNvGrpSpPr/>
        <p:nvPr/>
      </p:nvGrpSpPr>
      <p:grpSpPr>
        <a:xfrm>
          <a:off x="0" y="0"/>
          <a:ext cx="0" cy="0"/>
          <a:chOff x="0" y="0"/>
          <a:chExt cx="0" cy="0"/>
        </a:xfrm>
      </p:grpSpPr>
      <p:sp>
        <p:nvSpPr>
          <p:cNvPr id="969" name="Google Shape;969;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70" name="Google Shape;970;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50180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6" name="Google Shape;996;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861455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2" name="Google Shape;102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0977558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6"/>
        <p:cNvGrpSpPr/>
        <p:nvPr/>
      </p:nvGrpSpPr>
      <p:grpSpPr>
        <a:xfrm>
          <a:off x="0" y="0"/>
          <a:ext cx="0" cy="0"/>
          <a:chOff x="0" y="0"/>
          <a:chExt cx="0" cy="0"/>
        </a:xfrm>
      </p:grpSpPr>
      <p:sp>
        <p:nvSpPr>
          <p:cNvPr id="1047" name="Google Shape;1047;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8" name="Google Shape;1048;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6809478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Google Shape;1073;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4" name="Google Shape;1074;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742881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0" name="Google Shape;1100;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730632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4"/>
        <p:cNvGrpSpPr/>
        <p:nvPr/>
      </p:nvGrpSpPr>
      <p:grpSpPr>
        <a:xfrm>
          <a:off x="0" y="0"/>
          <a:ext cx="0" cy="0"/>
          <a:chOff x="0" y="0"/>
          <a:chExt cx="0" cy="0"/>
        </a:xfrm>
      </p:grpSpPr>
      <p:sp>
        <p:nvSpPr>
          <p:cNvPr id="1125" name="Google Shape;1125;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6" name="Google Shape;1126;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25226803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52" name="Google Shape;115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1258556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8" name="Google Shape;1178;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422431409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3"/>
        <p:cNvGrpSpPr/>
        <p:nvPr/>
      </p:nvGrpSpPr>
      <p:grpSpPr>
        <a:xfrm>
          <a:off x="0" y="0"/>
          <a:ext cx="0" cy="0"/>
          <a:chOff x="0" y="0"/>
          <a:chExt cx="0" cy="0"/>
        </a:xfrm>
      </p:grpSpPr>
      <p:sp>
        <p:nvSpPr>
          <p:cNvPr id="1204" name="Google Shape;1204;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5" name="Google Shape;120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32019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3609799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32" name="Google Shape;1232;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34005494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9" name="Google Shape;1259;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2933769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6" name="Google Shape;1286;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0345725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1"/>
        <p:cNvGrpSpPr/>
        <p:nvPr/>
      </p:nvGrpSpPr>
      <p:grpSpPr>
        <a:xfrm>
          <a:off x="0" y="0"/>
          <a:ext cx="0" cy="0"/>
          <a:chOff x="0" y="0"/>
          <a:chExt cx="0" cy="0"/>
        </a:xfrm>
      </p:grpSpPr>
      <p:sp>
        <p:nvSpPr>
          <p:cNvPr id="1312" name="Google Shape;1312;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3" name="Google Shape;1313;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29202575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0" name="Google Shape;1340;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8646269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5"/>
        <p:cNvGrpSpPr/>
        <p:nvPr/>
      </p:nvGrpSpPr>
      <p:grpSpPr>
        <a:xfrm>
          <a:off x="0" y="0"/>
          <a:ext cx="0" cy="0"/>
          <a:chOff x="0" y="0"/>
          <a:chExt cx="0" cy="0"/>
        </a:xfrm>
      </p:grpSpPr>
      <p:sp>
        <p:nvSpPr>
          <p:cNvPr id="1366" name="Google Shape;1366;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7" name="Google Shape;136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77693314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4" name="Google Shape;1394;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65961556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1" name="Google Shape;1421;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81913773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5" name="Google Shape;855;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129622391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8" name="Google Shape;1448;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2058803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10500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69533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908003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 xmlns:p14="http://schemas.microsoft.com/office/powerpoint/2010/main" val="3064512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rtl="1">
              <a:lnSpc>
                <a:spcPct val="90000"/>
              </a:lnSpc>
              <a:spcBef>
                <a:spcPts val="1000"/>
              </a:spcBef>
              <a:spcAft>
                <a:spcPts val="0"/>
              </a:spcAft>
              <a:buClr>
                <a:schemeClr val="dk1"/>
              </a:buClr>
              <a:buSzPts val="2400"/>
              <a:buNone/>
              <a:defRPr sz="2400"/>
            </a:lvl1pPr>
            <a:lvl2pPr lvl="1" algn="ctr" rtl="1">
              <a:lnSpc>
                <a:spcPct val="90000"/>
              </a:lnSpc>
              <a:spcBef>
                <a:spcPts val="500"/>
              </a:spcBef>
              <a:spcAft>
                <a:spcPts val="0"/>
              </a:spcAft>
              <a:buClr>
                <a:schemeClr val="dk1"/>
              </a:buClr>
              <a:buSzPts val="2000"/>
              <a:buNone/>
              <a:defRPr sz="2000"/>
            </a:lvl2pPr>
            <a:lvl3pPr lvl="2" algn="ctr" rtl="1">
              <a:lnSpc>
                <a:spcPct val="90000"/>
              </a:lnSpc>
              <a:spcBef>
                <a:spcPts val="500"/>
              </a:spcBef>
              <a:spcAft>
                <a:spcPts val="0"/>
              </a:spcAft>
              <a:buClr>
                <a:schemeClr val="dk1"/>
              </a:buClr>
              <a:buSzPts val="1800"/>
              <a:buNone/>
              <a:defRPr sz="1800"/>
            </a:lvl3pPr>
            <a:lvl4pPr lvl="3" algn="ctr" rtl="1">
              <a:lnSpc>
                <a:spcPct val="90000"/>
              </a:lnSpc>
              <a:spcBef>
                <a:spcPts val="500"/>
              </a:spcBef>
              <a:spcAft>
                <a:spcPts val="0"/>
              </a:spcAft>
              <a:buClr>
                <a:schemeClr val="dk1"/>
              </a:buClr>
              <a:buSzPts val="1600"/>
              <a:buNone/>
              <a:defRPr sz="1600"/>
            </a:lvl4pPr>
            <a:lvl5pPr lvl="4" algn="ctr" rtl="1">
              <a:lnSpc>
                <a:spcPct val="90000"/>
              </a:lnSpc>
              <a:spcBef>
                <a:spcPts val="500"/>
              </a:spcBef>
              <a:spcAft>
                <a:spcPts val="0"/>
              </a:spcAft>
              <a:buClr>
                <a:schemeClr val="dk1"/>
              </a:buClr>
              <a:buSzPts val="1600"/>
              <a:buNone/>
              <a:defRPr sz="1600"/>
            </a:lvl5pPr>
            <a:lvl6pPr lvl="5" algn="ctr" rtl="1">
              <a:lnSpc>
                <a:spcPct val="90000"/>
              </a:lnSpc>
              <a:spcBef>
                <a:spcPts val="500"/>
              </a:spcBef>
              <a:spcAft>
                <a:spcPts val="0"/>
              </a:spcAft>
              <a:buClr>
                <a:schemeClr val="dk1"/>
              </a:buClr>
              <a:buSzPts val="1600"/>
              <a:buNone/>
              <a:defRPr sz="1600"/>
            </a:lvl6pPr>
            <a:lvl7pPr lvl="6" algn="ctr" rtl="1">
              <a:lnSpc>
                <a:spcPct val="90000"/>
              </a:lnSpc>
              <a:spcBef>
                <a:spcPts val="500"/>
              </a:spcBef>
              <a:spcAft>
                <a:spcPts val="0"/>
              </a:spcAft>
              <a:buClr>
                <a:schemeClr val="dk1"/>
              </a:buClr>
              <a:buSzPts val="1600"/>
              <a:buNone/>
              <a:defRPr sz="1600"/>
            </a:lvl7pPr>
            <a:lvl8pPr lvl="7" algn="ctr" rtl="1">
              <a:lnSpc>
                <a:spcPct val="90000"/>
              </a:lnSpc>
              <a:spcBef>
                <a:spcPts val="500"/>
              </a:spcBef>
              <a:spcAft>
                <a:spcPts val="0"/>
              </a:spcAft>
              <a:buClr>
                <a:schemeClr val="dk1"/>
              </a:buClr>
              <a:buSzPts val="1600"/>
              <a:buNone/>
              <a:defRPr sz="1600"/>
            </a:lvl8pPr>
            <a:lvl9pPr lvl="8" algn="ctr" rtl="1">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ar-SA"/>
              <a:pPr marL="0" lvl="0" indent="0" algn="l" rtl="1">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ar-SA"/>
              <a:pPr marL="0" lvl="0" indent="0" algn="l" rtl="1">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ar-SA"/>
              <a:pPr marL="0" lvl="0" indent="0" algn="l" rtl="1">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ar-SA"/>
              <a:pPr marL="0" lvl="0" indent="0" algn="l" rtl="1">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rgbClr val="888888"/>
              </a:buClr>
              <a:buSzPts val="2400"/>
              <a:buNone/>
              <a:defRPr sz="2400">
                <a:solidFill>
                  <a:srgbClr val="888888"/>
                </a:solidFill>
              </a:defRPr>
            </a:lvl1pPr>
            <a:lvl2pPr marL="914400" lvl="1" indent="-228600" algn="r" rtl="1">
              <a:lnSpc>
                <a:spcPct val="90000"/>
              </a:lnSpc>
              <a:spcBef>
                <a:spcPts val="500"/>
              </a:spcBef>
              <a:spcAft>
                <a:spcPts val="0"/>
              </a:spcAft>
              <a:buClr>
                <a:srgbClr val="888888"/>
              </a:buClr>
              <a:buSzPts val="2000"/>
              <a:buNone/>
              <a:defRPr sz="2000">
                <a:solidFill>
                  <a:srgbClr val="888888"/>
                </a:solidFill>
              </a:defRPr>
            </a:lvl2pPr>
            <a:lvl3pPr marL="1371600" lvl="2" indent="-228600" algn="r" rtl="1">
              <a:lnSpc>
                <a:spcPct val="90000"/>
              </a:lnSpc>
              <a:spcBef>
                <a:spcPts val="500"/>
              </a:spcBef>
              <a:spcAft>
                <a:spcPts val="0"/>
              </a:spcAft>
              <a:buClr>
                <a:srgbClr val="888888"/>
              </a:buClr>
              <a:buSzPts val="1800"/>
              <a:buNone/>
              <a:defRPr sz="1800">
                <a:solidFill>
                  <a:srgbClr val="888888"/>
                </a:solidFill>
              </a:defRPr>
            </a:lvl3pPr>
            <a:lvl4pPr marL="1828800" lvl="3" indent="-228600" algn="r" rtl="1">
              <a:lnSpc>
                <a:spcPct val="90000"/>
              </a:lnSpc>
              <a:spcBef>
                <a:spcPts val="500"/>
              </a:spcBef>
              <a:spcAft>
                <a:spcPts val="0"/>
              </a:spcAft>
              <a:buClr>
                <a:srgbClr val="888888"/>
              </a:buClr>
              <a:buSzPts val="1600"/>
              <a:buNone/>
              <a:defRPr sz="1600">
                <a:solidFill>
                  <a:srgbClr val="888888"/>
                </a:solidFill>
              </a:defRPr>
            </a:lvl4pPr>
            <a:lvl5pPr marL="2286000" lvl="4" indent="-228600" algn="r" rtl="1">
              <a:lnSpc>
                <a:spcPct val="90000"/>
              </a:lnSpc>
              <a:spcBef>
                <a:spcPts val="500"/>
              </a:spcBef>
              <a:spcAft>
                <a:spcPts val="0"/>
              </a:spcAft>
              <a:buClr>
                <a:srgbClr val="888888"/>
              </a:buClr>
              <a:buSzPts val="1600"/>
              <a:buNone/>
              <a:defRPr sz="1600">
                <a:solidFill>
                  <a:srgbClr val="888888"/>
                </a:solidFill>
              </a:defRPr>
            </a:lvl5pPr>
            <a:lvl6pPr marL="2743200" lvl="5" indent="-228600" algn="r" rtl="1">
              <a:lnSpc>
                <a:spcPct val="90000"/>
              </a:lnSpc>
              <a:spcBef>
                <a:spcPts val="500"/>
              </a:spcBef>
              <a:spcAft>
                <a:spcPts val="0"/>
              </a:spcAft>
              <a:buClr>
                <a:srgbClr val="888888"/>
              </a:buClr>
              <a:buSzPts val="1600"/>
              <a:buNone/>
              <a:defRPr sz="1600">
                <a:solidFill>
                  <a:srgbClr val="888888"/>
                </a:solidFill>
              </a:defRPr>
            </a:lvl6pPr>
            <a:lvl7pPr marL="3200400" lvl="6" indent="-228600" algn="r" rtl="1">
              <a:lnSpc>
                <a:spcPct val="90000"/>
              </a:lnSpc>
              <a:spcBef>
                <a:spcPts val="500"/>
              </a:spcBef>
              <a:spcAft>
                <a:spcPts val="0"/>
              </a:spcAft>
              <a:buClr>
                <a:srgbClr val="888888"/>
              </a:buClr>
              <a:buSzPts val="1600"/>
              <a:buNone/>
              <a:defRPr sz="1600">
                <a:solidFill>
                  <a:srgbClr val="888888"/>
                </a:solidFill>
              </a:defRPr>
            </a:lvl7pPr>
            <a:lvl8pPr marL="3657600" lvl="7" indent="-228600" algn="r" rtl="1">
              <a:lnSpc>
                <a:spcPct val="90000"/>
              </a:lnSpc>
              <a:spcBef>
                <a:spcPts val="500"/>
              </a:spcBef>
              <a:spcAft>
                <a:spcPts val="0"/>
              </a:spcAft>
              <a:buClr>
                <a:srgbClr val="888888"/>
              </a:buClr>
              <a:buSzPts val="1600"/>
              <a:buNone/>
              <a:defRPr sz="1600">
                <a:solidFill>
                  <a:srgbClr val="888888"/>
                </a:solidFill>
              </a:defRPr>
            </a:lvl8pPr>
            <a:lvl9pPr marL="4114800" lvl="8" indent="-228600" algn="r" rtl="1">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4"/>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ar-SA"/>
              <a:pPr marL="0" lvl="0" indent="0" algn="l" rtl="1">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ar-SA"/>
              <a:pPr marL="0" lvl="0" indent="0" algn="l" rtl="1">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39" name="Google Shape;39;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0" name="Google Shape;40;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r" rtl="1">
              <a:lnSpc>
                <a:spcPct val="90000"/>
              </a:lnSpc>
              <a:spcBef>
                <a:spcPts val="1000"/>
              </a:spcBef>
              <a:spcAft>
                <a:spcPts val="0"/>
              </a:spcAft>
              <a:buClr>
                <a:schemeClr val="dk1"/>
              </a:buClr>
              <a:buSzPts val="2400"/>
              <a:buNone/>
              <a:defRPr sz="2400" b="1"/>
            </a:lvl1pPr>
            <a:lvl2pPr marL="914400" lvl="1" indent="-228600" algn="r" rtl="1">
              <a:lnSpc>
                <a:spcPct val="90000"/>
              </a:lnSpc>
              <a:spcBef>
                <a:spcPts val="500"/>
              </a:spcBef>
              <a:spcAft>
                <a:spcPts val="0"/>
              </a:spcAft>
              <a:buClr>
                <a:schemeClr val="dk1"/>
              </a:buClr>
              <a:buSzPts val="2000"/>
              <a:buNone/>
              <a:defRPr sz="2000" b="1"/>
            </a:lvl2pPr>
            <a:lvl3pPr marL="1371600" lvl="2" indent="-228600" algn="r" rtl="1">
              <a:lnSpc>
                <a:spcPct val="90000"/>
              </a:lnSpc>
              <a:spcBef>
                <a:spcPts val="500"/>
              </a:spcBef>
              <a:spcAft>
                <a:spcPts val="0"/>
              </a:spcAft>
              <a:buClr>
                <a:schemeClr val="dk1"/>
              </a:buClr>
              <a:buSzPts val="1800"/>
              <a:buNone/>
              <a:defRPr sz="1800" b="1"/>
            </a:lvl3pPr>
            <a:lvl4pPr marL="1828800" lvl="3" indent="-228600" algn="r" rtl="1">
              <a:lnSpc>
                <a:spcPct val="90000"/>
              </a:lnSpc>
              <a:spcBef>
                <a:spcPts val="500"/>
              </a:spcBef>
              <a:spcAft>
                <a:spcPts val="0"/>
              </a:spcAft>
              <a:buClr>
                <a:schemeClr val="dk1"/>
              </a:buClr>
              <a:buSzPts val="1600"/>
              <a:buNone/>
              <a:defRPr sz="1600" b="1"/>
            </a:lvl4pPr>
            <a:lvl5pPr marL="2286000" lvl="4" indent="-228600" algn="r" rtl="1">
              <a:lnSpc>
                <a:spcPct val="90000"/>
              </a:lnSpc>
              <a:spcBef>
                <a:spcPts val="500"/>
              </a:spcBef>
              <a:spcAft>
                <a:spcPts val="0"/>
              </a:spcAft>
              <a:buClr>
                <a:schemeClr val="dk1"/>
              </a:buClr>
              <a:buSzPts val="1600"/>
              <a:buNone/>
              <a:defRPr sz="1600" b="1"/>
            </a:lvl5pPr>
            <a:lvl6pPr marL="2743200" lvl="5" indent="-228600" algn="r" rtl="1">
              <a:lnSpc>
                <a:spcPct val="90000"/>
              </a:lnSpc>
              <a:spcBef>
                <a:spcPts val="500"/>
              </a:spcBef>
              <a:spcAft>
                <a:spcPts val="0"/>
              </a:spcAft>
              <a:buClr>
                <a:schemeClr val="dk1"/>
              </a:buClr>
              <a:buSzPts val="1600"/>
              <a:buNone/>
              <a:defRPr sz="1600" b="1"/>
            </a:lvl6pPr>
            <a:lvl7pPr marL="3200400" lvl="6" indent="-228600" algn="r" rtl="1">
              <a:lnSpc>
                <a:spcPct val="90000"/>
              </a:lnSpc>
              <a:spcBef>
                <a:spcPts val="500"/>
              </a:spcBef>
              <a:spcAft>
                <a:spcPts val="0"/>
              </a:spcAft>
              <a:buClr>
                <a:schemeClr val="dk1"/>
              </a:buClr>
              <a:buSzPts val="1600"/>
              <a:buNone/>
              <a:defRPr sz="1600" b="1"/>
            </a:lvl7pPr>
            <a:lvl8pPr marL="3657600" lvl="7" indent="-228600" algn="r" rtl="1">
              <a:lnSpc>
                <a:spcPct val="90000"/>
              </a:lnSpc>
              <a:spcBef>
                <a:spcPts val="500"/>
              </a:spcBef>
              <a:spcAft>
                <a:spcPts val="0"/>
              </a:spcAft>
              <a:buClr>
                <a:schemeClr val="dk1"/>
              </a:buClr>
              <a:buSzPts val="1600"/>
              <a:buNone/>
              <a:defRPr sz="1600" b="1"/>
            </a:lvl8pPr>
            <a:lvl9pPr marL="4114800" lvl="8" indent="-228600" algn="r" rtl="1">
              <a:lnSpc>
                <a:spcPct val="90000"/>
              </a:lnSpc>
              <a:spcBef>
                <a:spcPts val="500"/>
              </a:spcBef>
              <a:spcAft>
                <a:spcPts val="0"/>
              </a:spcAft>
              <a:buClr>
                <a:schemeClr val="dk1"/>
              </a:buClr>
              <a:buSzPts val="1600"/>
              <a:buNone/>
              <a:defRPr sz="1600" b="1"/>
            </a:lvl9pPr>
          </a:lstStyle>
          <a:p>
            <a:endParaRPr/>
          </a:p>
        </p:txBody>
      </p:sp>
      <p:sp>
        <p:nvSpPr>
          <p:cNvPr id="41" name="Google Shape;41;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r" rtl="1">
              <a:lnSpc>
                <a:spcPct val="90000"/>
              </a:lnSpc>
              <a:spcBef>
                <a:spcPts val="1000"/>
              </a:spcBef>
              <a:spcAft>
                <a:spcPts val="0"/>
              </a:spcAft>
              <a:buClr>
                <a:schemeClr val="dk1"/>
              </a:buClr>
              <a:buSzPts val="1800"/>
              <a:buChar char="•"/>
              <a:defRPr/>
            </a:lvl1pPr>
            <a:lvl2pPr marL="914400" lvl="1" indent="-342900" algn="r" rtl="1">
              <a:lnSpc>
                <a:spcPct val="90000"/>
              </a:lnSpc>
              <a:spcBef>
                <a:spcPts val="500"/>
              </a:spcBef>
              <a:spcAft>
                <a:spcPts val="0"/>
              </a:spcAft>
              <a:buClr>
                <a:schemeClr val="dk1"/>
              </a:buClr>
              <a:buSzPts val="1800"/>
              <a:buChar char="•"/>
              <a:defRPr/>
            </a:lvl2pPr>
            <a:lvl3pPr marL="1371600" lvl="2" indent="-342900" algn="r" rtl="1">
              <a:lnSpc>
                <a:spcPct val="90000"/>
              </a:lnSpc>
              <a:spcBef>
                <a:spcPts val="500"/>
              </a:spcBef>
              <a:spcAft>
                <a:spcPts val="0"/>
              </a:spcAft>
              <a:buClr>
                <a:schemeClr val="dk1"/>
              </a:buClr>
              <a:buSzPts val="1800"/>
              <a:buChar char="•"/>
              <a:defRPr/>
            </a:lvl3pPr>
            <a:lvl4pPr marL="1828800" lvl="3" indent="-342900" algn="r" rtl="1">
              <a:lnSpc>
                <a:spcPct val="90000"/>
              </a:lnSpc>
              <a:spcBef>
                <a:spcPts val="500"/>
              </a:spcBef>
              <a:spcAft>
                <a:spcPts val="0"/>
              </a:spcAft>
              <a:buClr>
                <a:schemeClr val="dk1"/>
              </a:buClr>
              <a:buSzPts val="1800"/>
              <a:buChar char="•"/>
              <a:defRPr/>
            </a:lvl4pPr>
            <a:lvl5pPr marL="2286000" lvl="4" indent="-342900" algn="r" rtl="1">
              <a:lnSpc>
                <a:spcPct val="90000"/>
              </a:lnSpc>
              <a:spcBef>
                <a:spcPts val="500"/>
              </a:spcBef>
              <a:spcAft>
                <a:spcPts val="0"/>
              </a:spcAft>
              <a:buClr>
                <a:schemeClr val="dk1"/>
              </a:buClr>
              <a:buSzPts val="1800"/>
              <a:buChar char="•"/>
              <a:defRPr/>
            </a:lvl5pPr>
            <a:lvl6pPr marL="2743200" lvl="5" indent="-342900" algn="r" rtl="1">
              <a:lnSpc>
                <a:spcPct val="90000"/>
              </a:lnSpc>
              <a:spcBef>
                <a:spcPts val="500"/>
              </a:spcBef>
              <a:spcAft>
                <a:spcPts val="0"/>
              </a:spcAft>
              <a:buClr>
                <a:schemeClr val="dk1"/>
              </a:buClr>
              <a:buSzPts val="1800"/>
              <a:buChar char="•"/>
              <a:defRPr/>
            </a:lvl6pPr>
            <a:lvl7pPr marL="3200400" lvl="6" indent="-342900" algn="r" rtl="1">
              <a:lnSpc>
                <a:spcPct val="90000"/>
              </a:lnSpc>
              <a:spcBef>
                <a:spcPts val="500"/>
              </a:spcBef>
              <a:spcAft>
                <a:spcPts val="0"/>
              </a:spcAft>
              <a:buClr>
                <a:schemeClr val="dk1"/>
              </a:buClr>
              <a:buSzPts val="1800"/>
              <a:buChar char="•"/>
              <a:defRPr/>
            </a:lvl7pPr>
            <a:lvl8pPr marL="3657600" lvl="7" indent="-342900" algn="r" rtl="1">
              <a:lnSpc>
                <a:spcPct val="90000"/>
              </a:lnSpc>
              <a:spcBef>
                <a:spcPts val="500"/>
              </a:spcBef>
              <a:spcAft>
                <a:spcPts val="0"/>
              </a:spcAft>
              <a:buClr>
                <a:schemeClr val="dk1"/>
              </a:buClr>
              <a:buSzPts val="1800"/>
              <a:buChar char="•"/>
              <a:defRPr/>
            </a:lvl8pPr>
            <a:lvl9pPr marL="4114800" lvl="8" indent="-342900" algn="r" rtl="1">
              <a:lnSpc>
                <a:spcPct val="90000"/>
              </a:lnSpc>
              <a:spcBef>
                <a:spcPts val="500"/>
              </a:spcBef>
              <a:spcAft>
                <a:spcPts val="0"/>
              </a:spcAft>
              <a:buClr>
                <a:schemeClr val="dk1"/>
              </a:buClr>
              <a:buSzPts val="1800"/>
              <a:buChar char="•"/>
              <a:defRPr/>
            </a:lvl9pPr>
          </a:lstStyle>
          <a:p>
            <a:endParaRPr/>
          </a:p>
        </p:txBody>
      </p:sp>
      <p:sp>
        <p:nvSpPr>
          <p:cNvPr id="42" name="Google Shape;42;p6"/>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ar-SA"/>
              <a:pPr marL="0" lvl="0" indent="0" algn="l" rtl="1">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r" rtl="1">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ar-SA"/>
              <a:pPr marL="0" lvl="0" indent="0" algn="l" rtl="1">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ar-SA"/>
              <a:pPr marL="0" lvl="0" indent="0" algn="l" rtl="1">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r" rtl="1">
              <a:lnSpc>
                <a:spcPct val="90000"/>
              </a:lnSpc>
              <a:spcBef>
                <a:spcPts val="1000"/>
              </a:spcBef>
              <a:spcAft>
                <a:spcPts val="0"/>
              </a:spcAft>
              <a:buClr>
                <a:schemeClr val="dk1"/>
              </a:buClr>
              <a:buSzPts val="3200"/>
              <a:buChar char="•"/>
              <a:defRPr sz="3200"/>
            </a:lvl1pPr>
            <a:lvl2pPr marL="914400" lvl="1" indent="-406400" algn="r" rtl="1">
              <a:lnSpc>
                <a:spcPct val="90000"/>
              </a:lnSpc>
              <a:spcBef>
                <a:spcPts val="500"/>
              </a:spcBef>
              <a:spcAft>
                <a:spcPts val="0"/>
              </a:spcAft>
              <a:buClr>
                <a:schemeClr val="dk1"/>
              </a:buClr>
              <a:buSzPts val="2800"/>
              <a:buChar char="•"/>
              <a:defRPr sz="2800"/>
            </a:lvl2pPr>
            <a:lvl3pPr marL="1371600" lvl="2" indent="-381000" algn="r" rtl="1">
              <a:lnSpc>
                <a:spcPct val="90000"/>
              </a:lnSpc>
              <a:spcBef>
                <a:spcPts val="500"/>
              </a:spcBef>
              <a:spcAft>
                <a:spcPts val="0"/>
              </a:spcAft>
              <a:buClr>
                <a:schemeClr val="dk1"/>
              </a:buClr>
              <a:buSzPts val="2400"/>
              <a:buChar char="•"/>
              <a:defRPr sz="2400"/>
            </a:lvl3pPr>
            <a:lvl4pPr marL="1828800" lvl="3" indent="-355600" algn="r" rtl="1">
              <a:lnSpc>
                <a:spcPct val="90000"/>
              </a:lnSpc>
              <a:spcBef>
                <a:spcPts val="500"/>
              </a:spcBef>
              <a:spcAft>
                <a:spcPts val="0"/>
              </a:spcAft>
              <a:buClr>
                <a:schemeClr val="dk1"/>
              </a:buClr>
              <a:buSzPts val="2000"/>
              <a:buChar char="•"/>
              <a:defRPr sz="2000"/>
            </a:lvl4pPr>
            <a:lvl5pPr marL="2286000" lvl="4" indent="-355600" algn="r" rtl="1">
              <a:lnSpc>
                <a:spcPct val="90000"/>
              </a:lnSpc>
              <a:spcBef>
                <a:spcPts val="500"/>
              </a:spcBef>
              <a:spcAft>
                <a:spcPts val="0"/>
              </a:spcAft>
              <a:buClr>
                <a:schemeClr val="dk1"/>
              </a:buClr>
              <a:buSzPts val="2000"/>
              <a:buChar char="•"/>
              <a:defRPr sz="2000"/>
            </a:lvl5pPr>
            <a:lvl6pPr marL="2743200" lvl="5" indent="-355600" algn="r" rtl="1">
              <a:lnSpc>
                <a:spcPct val="90000"/>
              </a:lnSpc>
              <a:spcBef>
                <a:spcPts val="500"/>
              </a:spcBef>
              <a:spcAft>
                <a:spcPts val="0"/>
              </a:spcAft>
              <a:buClr>
                <a:schemeClr val="dk1"/>
              </a:buClr>
              <a:buSzPts val="2000"/>
              <a:buChar char="•"/>
              <a:defRPr sz="2000"/>
            </a:lvl6pPr>
            <a:lvl7pPr marL="3200400" lvl="6" indent="-355600" algn="r" rtl="1">
              <a:lnSpc>
                <a:spcPct val="90000"/>
              </a:lnSpc>
              <a:spcBef>
                <a:spcPts val="500"/>
              </a:spcBef>
              <a:spcAft>
                <a:spcPts val="0"/>
              </a:spcAft>
              <a:buClr>
                <a:schemeClr val="dk1"/>
              </a:buClr>
              <a:buSzPts val="2000"/>
              <a:buChar char="•"/>
              <a:defRPr sz="2000"/>
            </a:lvl7pPr>
            <a:lvl8pPr marL="3657600" lvl="7" indent="-355600" algn="r" rtl="1">
              <a:lnSpc>
                <a:spcPct val="90000"/>
              </a:lnSpc>
              <a:spcBef>
                <a:spcPts val="500"/>
              </a:spcBef>
              <a:spcAft>
                <a:spcPts val="0"/>
              </a:spcAft>
              <a:buClr>
                <a:schemeClr val="dk1"/>
              </a:buClr>
              <a:buSzPts val="2000"/>
              <a:buChar char="•"/>
              <a:defRPr sz="2000"/>
            </a:lvl8pPr>
            <a:lvl9pPr marL="4114800" lvl="8" indent="-355600" algn="r" rtl="1">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ar-SA"/>
              <a:pPr marL="0" lvl="0" indent="0" algn="l" rtl="1">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r" rtl="1">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r" rtl="1">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r" rtl="1">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r" rtl="1">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r" rtl="1">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r" rtl="1">
              <a:lnSpc>
                <a:spcPct val="90000"/>
              </a:lnSpc>
              <a:spcBef>
                <a:spcPts val="1000"/>
              </a:spcBef>
              <a:spcAft>
                <a:spcPts val="0"/>
              </a:spcAft>
              <a:buClr>
                <a:schemeClr val="dk1"/>
              </a:buClr>
              <a:buSzPts val="1600"/>
              <a:buNone/>
              <a:defRPr sz="1600"/>
            </a:lvl1pPr>
            <a:lvl2pPr marL="914400" lvl="1" indent="-228600" algn="r" rtl="1">
              <a:lnSpc>
                <a:spcPct val="90000"/>
              </a:lnSpc>
              <a:spcBef>
                <a:spcPts val="500"/>
              </a:spcBef>
              <a:spcAft>
                <a:spcPts val="0"/>
              </a:spcAft>
              <a:buClr>
                <a:schemeClr val="dk1"/>
              </a:buClr>
              <a:buSzPts val="1400"/>
              <a:buNone/>
              <a:defRPr sz="1400"/>
            </a:lvl2pPr>
            <a:lvl3pPr marL="1371600" lvl="2" indent="-228600" algn="r" rtl="1">
              <a:lnSpc>
                <a:spcPct val="90000"/>
              </a:lnSpc>
              <a:spcBef>
                <a:spcPts val="500"/>
              </a:spcBef>
              <a:spcAft>
                <a:spcPts val="0"/>
              </a:spcAft>
              <a:buClr>
                <a:schemeClr val="dk1"/>
              </a:buClr>
              <a:buSzPts val="1200"/>
              <a:buNone/>
              <a:defRPr sz="1200"/>
            </a:lvl3pPr>
            <a:lvl4pPr marL="1828800" lvl="3" indent="-228600" algn="r" rtl="1">
              <a:lnSpc>
                <a:spcPct val="90000"/>
              </a:lnSpc>
              <a:spcBef>
                <a:spcPts val="500"/>
              </a:spcBef>
              <a:spcAft>
                <a:spcPts val="0"/>
              </a:spcAft>
              <a:buClr>
                <a:schemeClr val="dk1"/>
              </a:buClr>
              <a:buSzPts val="1000"/>
              <a:buNone/>
              <a:defRPr sz="1000"/>
            </a:lvl4pPr>
            <a:lvl5pPr marL="2286000" lvl="4" indent="-228600" algn="r" rtl="1">
              <a:lnSpc>
                <a:spcPct val="90000"/>
              </a:lnSpc>
              <a:spcBef>
                <a:spcPts val="500"/>
              </a:spcBef>
              <a:spcAft>
                <a:spcPts val="0"/>
              </a:spcAft>
              <a:buClr>
                <a:schemeClr val="dk1"/>
              </a:buClr>
              <a:buSzPts val="1000"/>
              <a:buNone/>
              <a:defRPr sz="1000"/>
            </a:lvl5pPr>
            <a:lvl6pPr marL="2743200" lvl="5" indent="-228600" algn="r" rtl="1">
              <a:lnSpc>
                <a:spcPct val="90000"/>
              </a:lnSpc>
              <a:spcBef>
                <a:spcPts val="500"/>
              </a:spcBef>
              <a:spcAft>
                <a:spcPts val="0"/>
              </a:spcAft>
              <a:buClr>
                <a:schemeClr val="dk1"/>
              </a:buClr>
              <a:buSzPts val="1000"/>
              <a:buNone/>
              <a:defRPr sz="1000"/>
            </a:lvl6pPr>
            <a:lvl7pPr marL="3200400" lvl="6" indent="-228600" algn="r" rtl="1">
              <a:lnSpc>
                <a:spcPct val="90000"/>
              </a:lnSpc>
              <a:spcBef>
                <a:spcPts val="500"/>
              </a:spcBef>
              <a:spcAft>
                <a:spcPts val="0"/>
              </a:spcAft>
              <a:buClr>
                <a:schemeClr val="dk1"/>
              </a:buClr>
              <a:buSzPts val="1000"/>
              <a:buNone/>
              <a:defRPr sz="1000"/>
            </a:lvl7pPr>
            <a:lvl8pPr marL="3657600" lvl="7" indent="-228600" algn="r" rtl="1">
              <a:lnSpc>
                <a:spcPct val="90000"/>
              </a:lnSpc>
              <a:spcBef>
                <a:spcPts val="500"/>
              </a:spcBef>
              <a:spcAft>
                <a:spcPts val="0"/>
              </a:spcAft>
              <a:buClr>
                <a:schemeClr val="dk1"/>
              </a:buClr>
              <a:buSzPts val="1000"/>
              <a:buNone/>
              <a:defRPr sz="1000"/>
            </a:lvl8pPr>
            <a:lvl9pPr marL="4114800" lvl="8" indent="-228600" algn="r" rtl="1">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SzPts val="1400"/>
              <a:buNone/>
              <a:defRPr/>
            </a:lvl1pPr>
            <a:lvl2pPr lvl="1" algn="r" rtl="1">
              <a:spcBef>
                <a:spcPts val="0"/>
              </a:spcBef>
              <a:spcAft>
                <a:spcPts val="0"/>
              </a:spcAft>
              <a:buSzPts val="1400"/>
              <a:buNone/>
              <a:defRPr/>
            </a:lvl2pPr>
            <a:lvl3pPr lvl="2" algn="r" rtl="1">
              <a:spcBef>
                <a:spcPts val="0"/>
              </a:spcBef>
              <a:spcAft>
                <a:spcPts val="0"/>
              </a:spcAft>
              <a:buSzPts val="1400"/>
              <a:buNone/>
              <a:defRPr/>
            </a:lvl3pPr>
            <a:lvl4pPr lvl="3" algn="r" rtl="1">
              <a:spcBef>
                <a:spcPts val="0"/>
              </a:spcBef>
              <a:spcAft>
                <a:spcPts val="0"/>
              </a:spcAft>
              <a:buSzPts val="1400"/>
              <a:buNone/>
              <a:defRPr/>
            </a:lvl4pPr>
            <a:lvl5pPr lvl="4" algn="r" rtl="1">
              <a:spcBef>
                <a:spcPts val="0"/>
              </a:spcBef>
              <a:spcAft>
                <a:spcPts val="0"/>
              </a:spcAft>
              <a:buSzPts val="1400"/>
              <a:buNone/>
              <a:defRPr/>
            </a:lvl5pPr>
            <a:lvl6pPr lvl="5" algn="r" rtl="1">
              <a:spcBef>
                <a:spcPts val="0"/>
              </a:spcBef>
              <a:spcAft>
                <a:spcPts val="0"/>
              </a:spcAft>
              <a:buSzPts val="1400"/>
              <a:buNone/>
              <a:defRPr/>
            </a:lvl6pPr>
            <a:lvl7pPr lvl="6" algn="r" rtl="1">
              <a:spcBef>
                <a:spcPts val="0"/>
              </a:spcBef>
              <a:spcAft>
                <a:spcPts val="0"/>
              </a:spcAft>
              <a:buSzPts val="1400"/>
              <a:buNone/>
              <a:defRPr/>
            </a:lvl7pPr>
            <a:lvl8pPr lvl="7" algn="r" rtl="1">
              <a:spcBef>
                <a:spcPts val="0"/>
              </a:spcBef>
              <a:spcAft>
                <a:spcPts val="0"/>
              </a:spcAft>
              <a:buSzPts val="1400"/>
              <a:buNone/>
              <a:defRPr/>
            </a:lvl8pPr>
            <a:lvl9pPr lvl="8" algn="r" rtl="1">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lvl="0" indent="0" algn="l" rtl="1">
              <a:spcBef>
                <a:spcPts val="0"/>
              </a:spcBef>
              <a:buNone/>
              <a:defRPr/>
            </a:lvl1pPr>
            <a:lvl2pPr marL="0" lvl="1" indent="0" algn="l" rtl="1">
              <a:spcBef>
                <a:spcPts val="0"/>
              </a:spcBef>
              <a:buNone/>
              <a:defRPr/>
            </a:lvl2pPr>
            <a:lvl3pPr marL="0" lvl="2" indent="0" algn="l" rtl="1">
              <a:spcBef>
                <a:spcPts val="0"/>
              </a:spcBef>
              <a:buNone/>
              <a:defRPr/>
            </a:lvl3pPr>
            <a:lvl4pPr marL="0" lvl="3" indent="0" algn="l" rtl="1">
              <a:spcBef>
                <a:spcPts val="0"/>
              </a:spcBef>
              <a:buNone/>
              <a:defRPr/>
            </a:lvl4pPr>
            <a:lvl5pPr marL="0" lvl="4" indent="0" algn="l" rtl="1">
              <a:spcBef>
                <a:spcPts val="0"/>
              </a:spcBef>
              <a:buNone/>
              <a:defRPr/>
            </a:lvl5pPr>
            <a:lvl6pPr marL="0" lvl="5" indent="0" algn="l" rtl="1">
              <a:spcBef>
                <a:spcPts val="0"/>
              </a:spcBef>
              <a:buNone/>
              <a:defRPr/>
            </a:lvl6pPr>
            <a:lvl7pPr marL="0" lvl="6" indent="0" algn="l" rtl="1">
              <a:spcBef>
                <a:spcPts val="0"/>
              </a:spcBef>
              <a:buNone/>
              <a:defRPr/>
            </a:lvl7pPr>
            <a:lvl8pPr marL="0" lvl="7" indent="0" algn="l" rtl="1">
              <a:spcBef>
                <a:spcPts val="0"/>
              </a:spcBef>
              <a:buNone/>
              <a:defRPr/>
            </a:lvl8pPr>
            <a:lvl9pPr marL="0" lvl="8" indent="0" algn="l" rtl="1">
              <a:spcBef>
                <a:spcPts val="0"/>
              </a:spcBef>
              <a:buNone/>
              <a:defRPr/>
            </a:lvl9pPr>
          </a:lstStyle>
          <a:p>
            <a:pPr marL="0" lvl="0" indent="0" algn="l" rtl="1">
              <a:spcBef>
                <a:spcPts val="0"/>
              </a:spcBef>
              <a:spcAft>
                <a:spcPts val="0"/>
              </a:spcAft>
              <a:buNone/>
            </a:pPr>
            <a:fld id="{00000000-1234-1234-1234-123412341234}" type="slidenum">
              <a:rPr lang="ar-SA"/>
              <a:pPr marL="0" lvl="0" indent="0" algn="l" rtl="1">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r" rtl="1">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r" rtl="1">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r" rtl="1">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r" rtl="1">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r" rtl="1">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888"/>
                </a:solidFill>
                <a:latin typeface="Calibri"/>
                <a:ea typeface="Calibri"/>
                <a:cs typeface="Calibri"/>
                <a:sym typeface="Calibri"/>
              </a:defRPr>
            </a:lvl1pPr>
            <a:lvl2pPr marL="0" marR="0" lvl="1" indent="0" algn="l" rtl="1">
              <a:spcBef>
                <a:spcPts val="0"/>
              </a:spcBef>
              <a:buNone/>
              <a:defRPr sz="1200" b="0" i="0" u="none" strike="noStrike" cap="none">
                <a:solidFill>
                  <a:srgbClr val="888888"/>
                </a:solidFill>
                <a:latin typeface="Calibri"/>
                <a:ea typeface="Calibri"/>
                <a:cs typeface="Calibri"/>
                <a:sym typeface="Calibri"/>
              </a:defRPr>
            </a:lvl2pPr>
            <a:lvl3pPr marL="0" marR="0" lvl="2" indent="0" algn="l" rtl="1">
              <a:spcBef>
                <a:spcPts val="0"/>
              </a:spcBef>
              <a:buNone/>
              <a:defRPr sz="1200" b="0" i="0" u="none" strike="noStrike" cap="none">
                <a:solidFill>
                  <a:srgbClr val="888888"/>
                </a:solidFill>
                <a:latin typeface="Calibri"/>
                <a:ea typeface="Calibri"/>
                <a:cs typeface="Calibri"/>
                <a:sym typeface="Calibri"/>
              </a:defRPr>
            </a:lvl3pPr>
            <a:lvl4pPr marL="0" marR="0" lvl="3" indent="0" algn="l" rtl="1">
              <a:spcBef>
                <a:spcPts val="0"/>
              </a:spcBef>
              <a:buNone/>
              <a:defRPr sz="1200" b="0" i="0" u="none" strike="noStrike" cap="none">
                <a:solidFill>
                  <a:srgbClr val="888888"/>
                </a:solidFill>
                <a:latin typeface="Calibri"/>
                <a:ea typeface="Calibri"/>
                <a:cs typeface="Calibri"/>
                <a:sym typeface="Calibri"/>
              </a:defRPr>
            </a:lvl4pPr>
            <a:lvl5pPr marL="0" marR="0" lvl="4" indent="0" algn="l" rtl="1">
              <a:spcBef>
                <a:spcPts val="0"/>
              </a:spcBef>
              <a:buNone/>
              <a:defRPr sz="1200" b="0" i="0" u="none" strike="noStrike" cap="none">
                <a:solidFill>
                  <a:srgbClr val="888888"/>
                </a:solidFill>
                <a:latin typeface="Calibri"/>
                <a:ea typeface="Calibri"/>
                <a:cs typeface="Calibri"/>
                <a:sym typeface="Calibri"/>
              </a:defRPr>
            </a:lvl5pPr>
            <a:lvl6pPr marL="0" marR="0" lvl="5" indent="0" algn="l" rtl="1">
              <a:spcBef>
                <a:spcPts val="0"/>
              </a:spcBef>
              <a:buNone/>
              <a:defRPr sz="1200" b="0" i="0" u="none" strike="noStrike" cap="none">
                <a:solidFill>
                  <a:srgbClr val="888888"/>
                </a:solidFill>
                <a:latin typeface="Calibri"/>
                <a:ea typeface="Calibri"/>
                <a:cs typeface="Calibri"/>
                <a:sym typeface="Calibri"/>
              </a:defRPr>
            </a:lvl6pPr>
            <a:lvl7pPr marL="0" marR="0" lvl="6" indent="0" algn="l" rtl="1">
              <a:spcBef>
                <a:spcPts val="0"/>
              </a:spcBef>
              <a:buNone/>
              <a:defRPr sz="1200" b="0" i="0" u="none" strike="noStrike" cap="none">
                <a:solidFill>
                  <a:srgbClr val="888888"/>
                </a:solidFill>
                <a:latin typeface="Calibri"/>
                <a:ea typeface="Calibri"/>
                <a:cs typeface="Calibri"/>
                <a:sym typeface="Calibri"/>
              </a:defRPr>
            </a:lvl7pPr>
            <a:lvl8pPr marL="0" marR="0" lvl="7" indent="0" algn="l" rtl="1">
              <a:spcBef>
                <a:spcPts val="0"/>
              </a:spcBef>
              <a:buNone/>
              <a:defRPr sz="1200" b="0" i="0" u="none" strike="noStrike" cap="none">
                <a:solidFill>
                  <a:srgbClr val="888888"/>
                </a:solidFill>
                <a:latin typeface="Calibri"/>
                <a:ea typeface="Calibri"/>
                <a:cs typeface="Calibri"/>
                <a:sym typeface="Calibri"/>
              </a:defRPr>
            </a:lvl8pPr>
            <a:lvl9pPr marL="0" marR="0" lvl="8" indent="0" algn="l" rtl="1">
              <a:spcBef>
                <a:spcPts val="0"/>
              </a:spcBef>
              <a:buNone/>
              <a:defRPr sz="1200" b="0" i="0" u="none" strike="noStrike" cap="none">
                <a:solidFill>
                  <a:srgbClr val="888888"/>
                </a:solidFill>
                <a:latin typeface="Calibri"/>
                <a:ea typeface="Calibri"/>
                <a:cs typeface="Calibri"/>
                <a:sym typeface="Calibri"/>
              </a:defRPr>
            </a:lvl9pPr>
          </a:lstStyle>
          <a:p>
            <a:pPr marL="0" lvl="0" indent="0" algn="l" rtl="1">
              <a:spcBef>
                <a:spcPts val="0"/>
              </a:spcBef>
              <a:spcAft>
                <a:spcPts val="0"/>
              </a:spcAft>
              <a:buNone/>
            </a:pPr>
            <a:fld id="{00000000-1234-1234-1234-123412341234}" type="slidenum">
              <a:rPr lang="ar-SA"/>
              <a:pPr marL="0" lvl="0" indent="0" algn="l" rtl="1">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2.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hyperlink" Target="file:///E:\&#1576;&#1591;&#1575;&#1602;&#1577;%20&#1575;&#1583;&#1575;&#1577;%20&#1575;&#1604;&#1575;&#1587;&#1578;&#1593;&#1583;&#1575;&#1583;%20&#1604;&#1575;&#1583;&#1575;&#1569;%20&#1575;&#1604;&#1575;&#1582;&#1578;&#1576;&#1575;&#1585;&#1575;&#1578;.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3"/>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pic>
        <p:nvPicPr>
          <p:cNvPr id="85" name="Google Shape;85;p13"/>
          <p:cNvPicPr preferRelativeResize="0"/>
          <p:nvPr/>
        </p:nvPicPr>
        <p:blipFill rotWithShape="1">
          <a:blip r:embed="rId4">
            <a:alphaModFix/>
          </a:blip>
          <a:srcRect/>
          <a:stretch/>
        </p:blipFill>
        <p:spPr>
          <a:xfrm>
            <a:off x="6894323" y="206229"/>
            <a:ext cx="2117965" cy="1134301"/>
          </a:xfrm>
          <a:prstGeom prst="rect">
            <a:avLst/>
          </a:prstGeom>
          <a:noFill/>
          <a:ln>
            <a:noFill/>
          </a:ln>
        </p:spPr>
      </p:pic>
      <p:pic>
        <p:nvPicPr>
          <p:cNvPr id="86" name="Google Shape;86;p13" descr="نتيجة بحث الصور عن ‫شعار الرؤية png‬‎"/>
          <p:cNvPicPr preferRelativeResize="0"/>
          <p:nvPr/>
        </p:nvPicPr>
        <p:blipFill rotWithShape="1">
          <a:blip r:embed="rId5">
            <a:alphaModFix/>
          </a:blip>
          <a:srcRect l="14920" t="15057" r="16934" b="20565"/>
          <a:stretch/>
        </p:blipFill>
        <p:spPr>
          <a:xfrm>
            <a:off x="433228" y="206229"/>
            <a:ext cx="1436458" cy="974871"/>
          </a:xfrm>
          <a:prstGeom prst="rect">
            <a:avLst/>
          </a:prstGeom>
          <a:noFill/>
          <a:ln>
            <a:noFill/>
          </a:ln>
        </p:spPr>
      </p:pic>
      <p:pic>
        <p:nvPicPr>
          <p:cNvPr id="87" name="Google Shape;87;p13"/>
          <p:cNvPicPr preferRelativeResize="0"/>
          <p:nvPr/>
        </p:nvPicPr>
        <p:blipFill rotWithShape="1">
          <a:blip r:embed="rId3">
            <a:alphaModFix/>
          </a:blip>
          <a:srcRect l="46519" t="16082" r="47930" b="67688"/>
          <a:stretch/>
        </p:blipFill>
        <p:spPr>
          <a:xfrm>
            <a:off x="5857031" y="300275"/>
            <a:ext cx="885372" cy="1465943"/>
          </a:xfrm>
          <a:prstGeom prst="rect">
            <a:avLst/>
          </a:prstGeom>
          <a:noFill/>
          <a:ln>
            <a:noFill/>
          </a:ln>
        </p:spPr>
      </p:pic>
      <p:sp>
        <p:nvSpPr>
          <p:cNvPr id="88" name="Google Shape;88;p13"/>
          <p:cNvSpPr/>
          <p:nvPr/>
        </p:nvSpPr>
        <p:spPr>
          <a:xfrm>
            <a:off x="4597916" y="4100491"/>
            <a:ext cx="3403599" cy="635204"/>
          </a:xfrm>
          <a:prstGeom prst="roundRect">
            <a:avLst>
              <a:gd name="adj" fmla="val 50000"/>
            </a:avLst>
          </a:prstGeom>
          <a:solidFill>
            <a:srgbClr val="B79F8D"/>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b="1" i="0" u="none" strike="noStrike" cap="none">
                <a:solidFill>
                  <a:schemeClr val="lt1"/>
                </a:solidFill>
                <a:latin typeface="Traditional Arabic"/>
                <a:ea typeface="Traditional Arabic"/>
                <a:cs typeface="Traditional Arabic"/>
                <a:sym typeface="Traditional Arabic"/>
              </a:rPr>
              <a:t>مرحباً بالجميع،،،</a:t>
            </a:r>
            <a:endParaRPr sz="3600" b="1" i="0" u="none" strike="noStrike" cap="none">
              <a:solidFill>
                <a:schemeClr val="lt1"/>
              </a:solidFill>
              <a:latin typeface="Traditional Arabic"/>
              <a:ea typeface="Traditional Arabic"/>
              <a:cs typeface="Traditional Arabic"/>
              <a:sym typeface="Traditional Arabic"/>
            </a:endParaRPr>
          </a:p>
        </p:txBody>
      </p:sp>
      <p:pic>
        <p:nvPicPr>
          <p:cNvPr id="89" name="Google Shape;89;p13"/>
          <p:cNvPicPr preferRelativeResize="0"/>
          <p:nvPr/>
        </p:nvPicPr>
        <p:blipFill rotWithShape="1">
          <a:blip r:embed="rId6">
            <a:alphaModFix/>
          </a:blip>
          <a:srcRect l="6463" t="37122" r="35499" b="35377"/>
          <a:stretch/>
        </p:blipFill>
        <p:spPr>
          <a:xfrm>
            <a:off x="2761692" y="1936776"/>
            <a:ext cx="7076049" cy="1885071"/>
          </a:xfrm>
          <a:prstGeom prst="rect">
            <a:avLst/>
          </a:prstGeom>
          <a:noFill/>
          <a:ln>
            <a:noFill/>
          </a:ln>
        </p:spPr>
      </p:pic>
      <p:sp>
        <p:nvSpPr>
          <p:cNvPr id="3" name="مستطيل 2">
            <a:extLst>
              <a:ext uri="{FF2B5EF4-FFF2-40B4-BE49-F238E27FC236}">
                <a16:creationId xmlns="" xmlns:a16="http://schemas.microsoft.com/office/drawing/2014/main" id="{4AA9EBF4-5492-4116-9A4E-BDDCF90D1C14}"/>
              </a:ext>
            </a:extLst>
          </p:cNvPr>
          <p:cNvSpPr/>
          <p:nvPr/>
        </p:nvSpPr>
        <p:spPr>
          <a:xfrm>
            <a:off x="9066134" y="7136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بمنطقة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مكة المكرمة</a:t>
            </a:r>
            <a:endPar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pic>
        <p:nvPicPr>
          <p:cNvPr id="327" name="Google Shape;327;p22"/>
          <p:cNvPicPr preferRelativeResize="0"/>
          <p:nvPr/>
        </p:nvPicPr>
        <p:blipFill rotWithShape="1">
          <a:blip r:embed="rId3">
            <a:alphaModFix/>
          </a:blip>
          <a:srcRect l="8889" t="39954" r="14668" b="10644"/>
          <a:stretch/>
        </p:blipFill>
        <p:spPr>
          <a:xfrm>
            <a:off x="1" y="5433749"/>
            <a:ext cx="12192000" cy="1424250"/>
          </a:xfrm>
          <a:prstGeom prst="rect">
            <a:avLst/>
          </a:prstGeom>
          <a:noFill/>
          <a:ln>
            <a:noFill/>
          </a:ln>
        </p:spPr>
      </p:pic>
      <p:pic>
        <p:nvPicPr>
          <p:cNvPr id="328" name="Google Shape;328;p22"/>
          <p:cNvPicPr preferRelativeResize="0"/>
          <p:nvPr/>
        </p:nvPicPr>
        <p:blipFill rotWithShape="1">
          <a:blip r:embed="rId3">
            <a:alphaModFix/>
          </a:blip>
          <a:srcRect l="46519" t="16082" r="47930" b="67688"/>
          <a:stretch/>
        </p:blipFill>
        <p:spPr>
          <a:xfrm>
            <a:off x="0" y="78855"/>
            <a:ext cx="885372" cy="1465943"/>
          </a:xfrm>
          <a:prstGeom prst="rect">
            <a:avLst/>
          </a:prstGeom>
          <a:noFill/>
          <a:ln>
            <a:noFill/>
          </a:ln>
        </p:spPr>
      </p:pic>
      <p:sp>
        <p:nvSpPr>
          <p:cNvPr id="329" name="Google Shape;329;p22"/>
          <p:cNvSpPr/>
          <p:nvPr/>
        </p:nvSpPr>
        <p:spPr>
          <a:xfrm>
            <a:off x="6958790" y="5433749"/>
            <a:ext cx="340360" cy="1371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30" name="Google Shape;330;p22"/>
          <p:cNvSpPr/>
          <p:nvPr/>
        </p:nvSpPr>
        <p:spPr>
          <a:xfrm>
            <a:off x="9401681" y="1969175"/>
            <a:ext cx="2534817" cy="1988795"/>
          </a:xfrm>
          <a:prstGeom prst="roundRect">
            <a:avLst>
              <a:gd name="adj" fmla="val 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595959"/>
                </a:solidFill>
                <a:latin typeface="Traditional Arabic"/>
                <a:ea typeface="Traditional Arabic"/>
                <a:cs typeface="Traditional Arabic"/>
                <a:sym typeface="Traditional Arabic"/>
              </a:rPr>
              <a:t>من الصف الرابع إلى الصف السادس الابتدائي</a:t>
            </a:r>
            <a:endParaRPr/>
          </a:p>
        </p:txBody>
      </p:sp>
      <p:grpSp>
        <p:nvGrpSpPr>
          <p:cNvPr id="331" name="Google Shape;331;p22"/>
          <p:cNvGrpSpPr/>
          <p:nvPr/>
        </p:nvGrpSpPr>
        <p:grpSpPr>
          <a:xfrm rot="10800000">
            <a:off x="9411799" y="1038392"/>
            <a:ext cx="2532038" cy="1081448"/>
            <a:chOff x="0" y="0"/>
            <a:chExt cx="1284191" cy="1992359"/>
          </a:xfrm>
        </p:grpSpPr>
        <p:sp>
          <p:nvSpPr>
            <p:cNvPr id="332" name="Google Shape;332;p22"/>
            <p:cNvSpPr/>
            <p:nvPr/>
          </p:nvSpPr>
          <p:spPr>
            <a:xfrm>
              <a:off x="0" y="0"/>
              <a:ext cx="643784" cy="1992359"/>
            </a:xfrm>
            <a:custGeom>
              <a:avLst/>
              <a:gdLst/>
              <a:ahLst/>
              <a:cxnLst/>
              <a:rect l="l" t="t" r="r" b="b"/>
              <a:pathLst>
                <a:path w="21600" h="21600" extrusionOk="0">
                  <a:moveTo>
                    <a:pt x="21600" y="0"/>
                  </a:moveTo>
                  <a:lnTo>
                    <a:pt x="101" y="3185"/>
                  </a:lnTo>
                  <a:lnTo>
                    <a:pt x="0" y="21600"/>
                  </a:lnTo>
                  <a:lnTo>
                    <a:pt x="21495" y="21561"/>
                  </a:lnTo>
                  <a:lnTo>
                    <a:pt x="21600" y="0"/>
                  </a:lnTo>
                  <a:close/>
                </a:path>
              </a:pathLst>
            </a:custGeom>
            <a:gradFill>
              <a:gsLst>
                <a:gs pos="0">
                  <a:srgbClr val="00FDFF"/>
                </a:gs>
                <a:gs pos="99319">
                  <a:srgbClr val="007879"/>
                </a:gs>
                <a:gs pos="100000">
                  <a:srgbClr val="007879"/>
                </a:gs>
              </a:gsLst>
              <a:path path="circle">
                <a:fillToRect l="100000" b="100000"/>
              </a:path>
              <a:tileRect t="-100000" r="-100000"/>
            </a:gradFill>
            <a:ln>
              <a:noFill/>
            </a:ln>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333" name="Google Shape;333;p22"/>
            <p:cNvSpPr/>
            <p:nvPr/>
          </p:nvSpPr>
          <p:spPr>
            <a:xfrm flipH="1">
              <a:off x="639796" y="0"/>
              <a:ext cx="644395" cy="1992359"/>
            </a:xfrm>
            <a:custGeom>
              <a:avLst/>
              <a:gdLst/>
              <a:ahLst/>
              <a:cxnLst/>
              <a:rect l="l" t="t" r="r" b="b"/>
              <a:pathLst>
                <a:path w="21600" h="21600" extrusionOk="0">
                  <a:moveTo>
                    <a:pt x="21580" y="0"/>
                  </a:moveTo>
                  <a:lnTo>
                    <a:pt x="101" y="3185"/>
                  </a:lnTo>
                  <a:lnTo>
                    <a:pt x="0" y="21600"/>
                  </a:lnTo>
                  <a:lnTo>
                    <a:pt x="21600" y="21564"/>
                  </a:lnTo>
                  <a:lnTo>
                    <a:pt x="21580" y="0"/>
                  </a:lnTo>
                  <a:close/>
                </a:path>
              </a:pathLst>
            </a:custGeom>
            <a:gradFill>
              <a:gsLst>
                <a:gs pos="0">
                  <a:srgbClr val="00FDFF"/>
                </a:gs>
                <a:gs pos="99319">
                  <a:srgbClr val="007879"/>
                </a:gs>
                <a:gs pos="100000">
                  <a:srgbClr val="007879"/>
                </a:gs>
              </a:gsLst>
              <a:lin ang="5400000" scaled="0"/>
            </a:gradFill>
            <a:ln>
              <a:noFill/>
            </a:ln>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grpSp>
      <p:sp>
        <p:nvSpPr>
          <p:cNvPr id="334" name="Google Shape;334;p22"/>
          <p:cNvSpPr txBox="1"/>
          <p:nvPr/>
        </p:nvSpPr>
        <p:spPr>
          <a:xfrm>
            <a:off x="9401681" y="411825"/>
            <a:ext cx="2542156" cy="706582"/>
          </a:xfrm>
          <a:prstGeom prst="rect">
            <a:avLst/>
          </a:prstGeom>
          <a:gradFill>
            <a:gsLst>
              <a:gs pos="0">
                <a:schemeClr val="lt1"/>
              </a:gs>
              <a:gs pos="52000">
                <a:srgbClr val="D8D8D8"/>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249BBB"/>
                </a:solidFill>
                <a:latin typeface="Traditional Arabic"/>
                <a:ea typeface="Traditional Arabic"/>
                <a:cs typeface="Traditional Arabic"/>
                <a:sym typeface="Traditional Arabic"/>
              </a:rPr>
              <a:t>تقويم مستمر وختامي</a:t>
            </a:r>
            <a:endParaRPr/>
          </a:p>
        </p:txBody>
      </p:sp>
      <p:sp>
        <p:nvSpPr>
          <p:cNvPr id="335" name="Google Shape;335;p22"/>
          <p:cNvSpPr txBox="1"/>
          <p:nvPr/>
        </p:nvSpPr>
        <p:spPr>
          <a:xfrm>
            <a:off x="8986023" y="1113986"/>
            <a:ext cx="2651760" cy="910376"/>
          </a:xfrm>
          <a:prstGeom prst="rect">
            <a:avLst/>
          </a:prstGeom>
          <a:noFill/>
          <a:ln>
            <a:noFill/>
          </a:ln>
        </p:spPr>
        <p:txBody>
          <a:bodyPr spcFirstLastPara="1" wrap="square" lIns="91425" tIns="45700" rIns="91425" bIns="45700" anchor="ctr" anchorCtr="0">
            <a:noAutofit/>
          </a:bodyPr>
          <a:lstStyle/>
          <a:p>
            <a:pPr marL="531813" marR="0" lvl="0" indent="-358775" algn="just" rtl="1">
              <a:lnSpc>
                <a:spcPct val="150000"/>
              </a:lnSpc>
              <a:spcBef>
                <a:spcPts val="0"/>
              </a:spcBef>
              <a:spcAft>
                <a:spcPts val="0"/>
              </a:spcAft>
              <a:buClr>
                <a:schemeClr val="lt1"/>
              </a:buClr>
              <a:buSzPts val="2160"/>
              <a:buFont typeface="Wingdings" panose="05000000000000000000" pitchFamily="2" charset="2"/>
              <a:buChar char="v"/>
            </a:pPr>
            <a:r>
              <a:rPr lang="ar-SA" sz="2400" b="1" dirty="0">
                <a:solidFill>
                  <a:schemeClr val="lt1"/>
                </a:solidFill>
                <a:latin typeface="Traditional Arabic"/>
                <a:ea typeface="Traditional Arabic"/>
                <a:cs typeface="Traditional Arabic"/>
                <a:sym typeface="Traditional Arabic"/>
              </a:rPr>
              <a:t>اللغة العربية</a:t>
            </a:r>
            <a:endParaRPr dirty="0"/>
          </a:p>
        </p:txBody>
      </p:sp>
      <p:graphicFrame>
        <p:nvGraphicFramePr>
          <p:cNvPr id="336" name="Google Shape;336;p22"/>
          <p:cNvGraphicFramePr/>
          <p:nvPr>
            <p:extLst>
              <p:ext uri="{D42A27DB-BD31-4B8C-83A1-F6EECF244321}">
                <p14:modId xmlns="" xmlns:p14="http://schemas.microsoft.com/office/powerpoint/2010/main" val="2886036640"/>
              </p:ext>
            </p:extLst>
          </p:nvPr>
        </p:nvGraphicFramePr>
        <p:xfrm>
          <a:off x="885370" y="1011126"/>
          <a:ext cx="8350350" cy="1198910"/>
        </p:xfrm>
        <a:graphic>
          <a:graphicData uri="http://schemas.openxmlformats.org/drawingml/2006/table">
            <a:tbl>
              <a:tblPr rtl="1" firstRow="1" bandRow="1">
                <a:noFill/>
                <a:tableStyleId>{8FCC44E6-B475-47F8-9AFF-5085EFD84CCE}</a:tableStyleId>
              </a:tblPr>
              <a:tblGrid>
                <a:gridCol w="1244750">
                  <a:extLst>
                    <a:ext uri="{9D8B030D-6E8A-4147-A177-3AD203B41FA5}">
                      <a16:colId xmlns="" xmlns:a16="http://schemas.microsoft.com/office/drawing/2014/main" val="20000"/>
                    </a:ext>
                  </a:extLst>
                </a:gridCol>
                <a:gridCol w="1179150">
                  <a:extLst>
                    <a:ext uri="{9D8B030D-6E8A-4147-A177-3AD203B41FA5}">
                      <a16:colId xmlns="" xmlns:a16="http://schemas.microsoft.com/office/drawing/2014/main" val="20001"/>
                    </a:ext>
                  </a:extLst>
                </a:gridCol>
                <a:gridCol w="1038300">
                  <a:extLst>
                    <a:ext uri="{9D8B030D-6E8A-4147-A177-3AD203B41FA5}">
                      <a16:colId xmlns="" xmlns:a16="http://schemas.microsoft.com/office/drawing/2014/main" val="20002"/>
                    </a:ext>
                  </a:extLst>
                </a:gridCol>
                <a:gridCol w="1038300">
                  <a:extLst>
                    <a:ext uri="{9D8B030D-6E8A-4147-A177-3AD203B41FA5}">
                      <a16:colId xmlns="" xmlns:a16="http://schemas.microsoft.com/office/drawing/2014/main" val="20003"/>
                    </a:ext>
                  </a:extLst>
                </a:gridCol>
                <a:gridCol w="1749925">
                  <a:extLst>
                    <a:ext uri="{9D8B030D-6E8A-4147-A177-3AD203B41FA5}">
                      <a16:colId xmlns="" xmlns:a16="http://schemas.microsoft.com/office/drawing/2014/main" val="20004"/>
                    </a:ext>
                  </a:extLst>
                </a:gridCol>
                <a:gridCol w="909975">
                  <a:extLst>
                    <a:ext uri="{9D8B030D-6E8A-4147-A177-3AD203B41FA5}">
                      <a16:colId xmlns="" xmlns:a16="http://schemas.microsoft.com/office/drawing/2014/main" val="20005"/>
                    </a:ext>
                  </a:extLst>
                </a:gridCol>
                <a:gridCol w="1189950">
                  <a:extLst>
                    <a:ext uri="{9D8B030D-6E8A-4147-A177-3AD203B41FA5}">
                      <a16:colId xmlns="" xmlns:a16="http://schemas.microsoft.com/office/drawing/2014/main" val="20006"/>
                    </a:ext>
                  </a:extLst>
                </a:gridCol>
              </a:tblGrid>
              <a:tr h="370850">
                <a:tc rowSpan="2">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القراءة (الأداء القرائي)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gridSpan="2">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(التواصل اللغوي)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hMerge="1">
                  <a:txBody>
                    <a:bodyPr/>
                    <a:lstStyle/>
                    <a:p>
                      <a:endParaRPr lang="ar-SA"/>
                    </a:p>
                  </a:txBody>
                  <a:tcPr/>
                </a:tc>
                <a:tc rowSpan="2">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استظهار النصوص</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rowSpan="2">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الواجبات والمشاركات الصفية</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rowSpan="2">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المجموع</a:t>
                      </a:r>
                      <a:endParaRPr sz="1800" b="1" u="none" strike="noStrike" cap="none">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rowSpan="2">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مجموع الدرجات /2</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extLst>
                  <a:ext uri="{0D108BD9-81ED-4DB2-BD59-A6C34878D82A}">
                    <a16:rowId xmlns="" xmlns:a16="http://schemas.microsoft.com/office/drawing/2014/main" val="10000"/>
                  </a:ext>
                </a:extLst>
              </a:tr>
              <a:tr h="370850">
                <a:tc vMerge="1">
                  <a:txBody>
                    <a:bodyPr/>
                    <a:lstStyle/>
                    <a:p>
                      <a:endParaRPr lang="ar-SA"/>
                    </a:p>
                  </a:txBody>
                  <a:tcPr/>
                </a:tc>
                <a:tc>
                  <a:txBody>
                    <a:bodyPr/>
                    <a:lstStyle/>
                    <a:p>
                      <a:pPr marL="0" marR="0" lvl="0" indent="0" algn="ctr" rtl="1">
                        <a:spcBef>
                          <a:spcPts val="0"/>
                        </a:spcBef>
                        <a:spcAft>
                          <a:spcPts val="0"/>
                        </a:spcAft>
                        <a:buNone/>
                      </a:pPr>
                      <a:r>
                        <a:rPr lang="ar-SA" sz="1800" b="1" u="none" strike="noStrike" cap="none">
                          <a:solidFill>
                            <a:schemeClr val="lt1"/>
                          </a:solidFill>
                          <a:latin typeface="Traditional Arabic"/>
                          <a:ea typeface="Traditional Arabic"/>
                          <a:cs typeface="Traditional Arabic"/>
                          <a:sym typeface="Traditional Arabic"/>
                        </a:rPr>
                        <a:t>الكتابي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a:txBody>
                    <a:bodyPr/>
                    <a:lstStyle/>
                    <a:p>
                      <a:pPr marL="0" marR="0" lvl="0" indent="0" algn="ctr" rtl="1">
                        <a:spcBef>
                          <a:spcPts val="0"/>
                        </a:spcBef>
                        <a:spcAft>
                          <a:spcPts val="0"/>
                        </a:spcAft>
                        <a:buNone/>
                      </a:pPr>
                      <a:r>
                        <a:rPr lang="ar-SA" sz="1800" b="1" u="none" strike="noStrike" cap="none">
                          <a:solidFill>
                            <a:schemeClr val="lt1"/>
                          </a:solidFill>
                          <a:latin typeface="Traditional Arabic"/>
                          <a:ea typeface="Traditional Arabic"/>
                          <a:cs typeface="Traditional Arabic"/>
                          <a:sym typeface="Traditional Arabic"/>
                        </a:rPr>
                        <a:t>الشفهي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vMerge="1">
                  <a:txBody>
                    <a:bodyPr/>
                    <a:lstStyle/>
                    <a:p>
                      <a:endParaRPr lang="ar-SA"/>
                    </a:p>
                  </a:txBody>
                  <a:tcPr/>
                </a:tc>
                <a:tc vMerge="1">
                  <a:txBody>
                    <a:bodyPr/>
                    <a:lstStyle/>
                    <a:p>
                      <a:endParaRPr lang="ar-SA"/>
                    </a:p>
                  </a:txBody>
                  <a:tcPr/>
                </a:tc>
                <a:tc vMerge="1">
                  <a:txBody>
                    <a:bodyPr/>
                    <a:lstStyle/>
                    <a:p>
                      <a:endParaRPr lang="ar-SA"/>
                    </a:p>
                  </a:txBody>
                  <a:tcPr/>
                </a:tc>
                <a:tc vMerge="1">
                  <a:txBody>
                    <a:bodyPr/>
                    <a:lstStyle/>
                    <a:p>
                      <a:endParaRPr lang="ar-SA"/>
                    </a:p>
                  </a:txBody>
                  <a:tcPr/>
                </a:tc>
                <a:extLst>
                  <a:ext uri="{0D108BD9-81ED-4DB2-BD59-A6C34878D82A}">
                    <a16:rowId xmlns="" xmlns:a16="http://schemas.microsoft.com/office/drawing/2014/main" val="10001"/>
                  </a:ext>
                </a:extLst>
              </a:tr>
              <a:tr h="370850">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5</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5</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40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dirty="0">
                          <a:solidFill>
                            <a:srgbClr val="0000FF"/>
                          </a:solidFill>
                          <a:latin typeface="Traditional Arabic"/>
                          <a:ea typeface="Traditional Arabic"/>
                          <a:cs typeface="Traditional Arabic"/>
                          <a:sym typeface="Traditional Arabic"/>
                        </a:rPr>
                        <a:t>20</a:t>
                      </a:r>
                      <a:endParaRPr sz="2400" b="1" u="none" strike="noStrike" cap="none" dirty="0">
                        <a:solidFill>
                          <a:srgbClr val="0000FF"/>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 xmlns:a16="http://schemas.microsoft.com/office/drawing/2014/main" val="10002"/>
                  </a:ext>
                </a:extLst>
              </a:tr>
            </a:tbl>
          </a:graphicData>
        </a:graphic>
      </p:graphicFrame>
      <p:sp>
        <p:nvSpPr>
          <p:cNvPr id="337" name="Google Shape;337;p22"/>
          <p:cNvSpPr/>
          <p:nvPr/>
        </p:nvSpPr>
        <p:spPr>
          <a:xfrm>
            <a:off x="898309" y="211324"/>
            <a:ext cx="8337390" cy="751941"/>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a:solidFill>
                  <a:srgbClr val="595959"/>
                </a:solidFill>
                <a:latin typeface="Traditional Arabic"/>
                <a:ea typeface="Traditional Arabic"/>
                <a:cs typeface="Traditional Arabic"/>
                <a:sym typeface="Traditional Arabic"/>
              </a:rPr>
              <a:t>الأداء القرائي والمهمات الأدائية (التواصل اللغوي في المهارتين الشفهية والكتابية) واستظهار النصوص والواجبات والمشاركات الصفية ويقسم مجموع الدرجات على (2):</a:t>
            </a:r>
            <a:endParaRPr sz="2000" b="1">
              <a:solidFill>
                <a:srgbClr val="595959"/>
              </a:solidFill>
              <a:latin typeface="Traditional Arabic"/>
              <a:ea typeface="Traditional Arabic"/>
              <a:cs typeface="Traditional Arabic"/>
              <a:sym typeface="Traditional Arabic"/>
            </a:endParaRPr>
          </a:p>
        </p:txBody>
      </p:sp>
      <p:graphicFrame>
        <p:nvGraphicFramePr>
          <p:cNvPr id="338" name="Google Shape;338;p22"/>
          <p:cNvGraphicFramePr/>
          <p:nvPr>
            <p:extLst>
              <p:ext uri="{D42A27DB-BD31-4B8C-83A1-F6EECF244321}">
                <p14:modId xmlns="" xmlns:p14="http://schemas.microsoft.com/office/powerpoint/2010/main" val="1576517797"/>
              </p:ext>
            </p:extLst>
          </p:nvPr>
        </p:nvGraphicFramePr>
        <p:xfrm>
          <a:off x="895239" y="2699964"/>
          <a:ext cx="8340475" cy="1198885"/>
        </p:xfrm>
        <a:graphic>
          <a:graphicData uri="http://schemas.openxmlformats.org/drawingml/2006/table">
            <a:tbl>
              <a:tblPr rtl="1" firstRow="1" bandRow="1">
                <a:noFill/>
                <a:tableStyleId>{8FCC44E6-B475-47F8-9AFF-5085EFD84CCE}</a:tableStyleId>
              </a:tblPr>
              <a:tblGrid>
                <a:gridCol w="1353150">
                  <a:extLst>
                    <a:ext uri="{9D8B030D-6E8A-4147-A177-3AD203B41FA5}">
                      <a16:colId xmlns="" xmlns:a16="http://schemas.microsoft.com/office/drawing/2014/main" val="20000"/>
                    </a:ext>
                  </a:extLst>
                </a:gridCol>
                <a:gridCol w="1345300">
                  <a:extLst>
                    <a:ext uri="{9D8B030D-6E8A-4147-A177-3AD203B41FA5}">
                      <a16:colId xmlns="" xmlns:a16="http://schemas.microsoft.com/office/drawing/2014/main" val="20001"/>
                    </a:ext>
                  </a:extLst>
                </a:gridCol>
                <a:gridCol w="954925">
                  <a:extLst>
                    <a:ext uri="{9D8B030D-6E8A-4147-A177-3AD203B41FA5}">
                      <a16:colId xmlns="" xmlns:a16="http://schemas.microsoft.com/office/drawing/2014/main" val="20002"/>
                    </a:ext>
                  </a:extLst>
                </a:gridCol>
                <a:gridCol w="1138875">
                  <a:extLst>
                    <a:ext uri="{9D8B030D-6E8A-4147-A177-3AD203B41FA5}">
                      <a16:colId xmlns="" xmlns:a16="http://schemas.microsoft.com/office/drawing/2014/main" val="20003"/>
                    </a:ext>
                  </a:extLst>
                </a:gridCol>
                <a:gridCol w="1472525">
                  <a:extLst>
                    <a:ext uri="{9D8B030D-6E8A-4147-A177-3AD203B41FA5}">
                      <a16:colId xmlns="" xmlns:a16="http://schemas.microsoft.com/office/drawing/2014/main" val="20004"/>
                    </a:ext>
                  </a:extLst>
                </a:gridCol>
                <a:gridCol w="966925">
                  <a:extLst>
                    <a:ext uri="{9D8B030D-6E8A-4147-A177-3AD203B41FA5}">
                      <a16:colId xmlns="" xmlns:a16="http://schemas.microsoft.com/office/drawing/2014/main" val="20005"/>
                    </a:ext>
                  </a:extLst>
                </a:gridCol>
                <a:gridCol w="1108775">
                  <a:extLst>
                    <a:ext uri="{9D8B030D-6E8A-4147-A177-3AD203B41FA5}">
                      <a16:colId xmlns="" xmlns:a16="http://schemas.microsoft.com/office/drawing/2014/main" val="20006"/>
                    </a:ext>
                  </a:extLst>
                </a:gridCol>
              </a:tblGrid>
              <a:tr h="741675">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فهم المسموع</a:t>
                      </a:r>
                      <a:endParaRPr sz="1800" b="1" u="none" strike="noStrike" cap="none">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فهم المقروء واستيعابه وتذوقه</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الظاهرة الإملائية</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الرسم الكتابي (الخط)</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الوظيفة النحوية والصنف اللغوي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المجموع</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مجموع الدرجات /2</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extLst>
                  <a:ext uri="{0D108BD9-81ED-4DB2-BD59-A6C34878D82A}">
                    <a16:rowId xmlns="" xmlns:a16="http://schemas.microsoft.com/office/drawing/2014/main" val="10000"/>
                  </a:ext>
                </a:extLst>
              </a:tr>
              <a:tr h="370850">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5</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5</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40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dirty="0">
                          <a:solidFill>
                            <a:srgbClr val="0000FF"/>
                          </a:solidFill>
                          <a:latin typeface="Traditional Arabic"/>
                          <a:ea typeface="Traditional Arabic"/>
                          <a:cs typeface="Traditional Arabic"/>
                          <a:sym typeface="Traditional Arabic"/>
                        </a:rPr>
                        <a:t>20</a:t>
                      </a:r>
                      <a:endParaRPr sz="2400" b="1" u="none" strike="noStrike" cap="none" dirty="0">
                        <a:solidFill>
                          <a:srgbClr val="0000FF"/>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sp>
        <p:nvSpPr>
          <p:cNvPr id="339" name="Google Shape;339;p22"/>
          <p:cNvSpPr/>
          <p:nvPr/>
        </p:nvSpPr>
        <p:spPr>
          <a:xfrm>
            <a:off x="898309" y="2231806"/>
            <a:ext cx="8404283" cy="420297"/>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rgbClr val="595959"/>
                </a:solidFill>
                <a:latin typeface="Traditional Arabic"/>
                <a:ea typeface="Traditional Arabic"/>
                <a:cs typeface="Traditional Arabic"/>
                <a:sym typeface="Traditional Arabic"/>
              </a:rPr>
              <a:t>اختبار تحريري نهاية الفترة لتقييم بقية المهارات اللغوية:</a:t>
            </a:r>
            <a:endParaRPr/>
          </a:p>
        </p:txBody>
      </p:sp>
      <p:graphicFrame>
        <p:nvGraphicFramePr>
          <p:cNvPr id="340" name="Google Shape;340;p22"/>
          <p:cNvGraphicFramePr/>
          <p:nvPr>
            <p:extLst>
              <p:ext uri="{D42A27DB-BD31-4B8C-83A1-F6EECF244321}">
                <p14:modId xmlns="" xmlns:p14="http://schemas.microsoft.com/office/powerpoint/2010/main" val="2518724524"/>
              </p:ext>
            </p:extLst>
          </p:nvPr>
        </p:nvGraphicFramePr>
        <p:xfrm>
          <a:off x="906812" y="4426128"/>
          <a:ext cx="7658675" cy="1280180"/>
        </p:xfrm>
        <a:graphic>
          <a:graphicData uri="http://schemas.openxmlformats.org/drawingml/2006/table">
            <a:tbl>
              <a:tblPr rtl="1" firstRow="1" bandRow="1">
                <a:noFill/>
                <a:tableStyleId>{8FCC44E6-B475-47F8-9AFF-5085EFD84CCE}</a:tableStyleId>
              </a:tblPr>
              <a:tblGrid>
                <a:gridCol w="761600">
                  <a:extLst>
                    <a:ext uri="{9D8B030D-6E8A-4147-A177-3AD203B41FA5}">
                      <a16:colId xmlns="" xmlns:a16="http://schemas.microsoft.com/office/drawing/2014/main" val="20000"/>
                    </a:ext>
                  </a:extLst>
                </a:gridCol>
                <a:gridCol w="1004075">
                  <a:extLst>
                    <a:ext uri="{9D8B030D-6E8A-4147-A177-3AD203B41FA5}">
                      <a16:colId xmlns="" xmlns:a16="http://schemas.microsoft.com/office/drawing/2014/main" val="20001"/>
                    </a:ext>
                  </a:extLst>
                </a:gridCol>
                <a:gridCol w="1231200">
                  <a:extLst>
                    <a:ext uri="{9D8B030D-6E8A-4147-A177-3AD203B41FA5}">
                      <a16:colId xmlns="" xmlns:a16="http://schemas.microsoft.com/office/drawing/2014/main" val="20002"/>
                    </a:ext>
                  </a:extLst>
                </a:gridCol>
                <a:gridCol w="932350">
                  <a:extLst>
                    <a:ext uri="{9D8B030D-6E8A-4147-A177-3AD203B41FA5}">
                      <a16:colId xmlns="" xmlns:a16="http://schemas.microsoft.com/office/drawing/2014/main" val="20003"/>
                    </a:ext>
                  </a:extLst>
                </a:gridCol>
                <a:gridCol w="1075800">
                  <a:extLst>
                    <a:ext uri="{9D8B030D-6E8A-4147-A177-3AD203B41FA5}">
                      <a16:colId xmlns="" xmlns:a16="http://schemas.microsoft.com/office/drawing/2014/main" val="20004"/>
                    </a:ext>
                  </a:extLst>
                </a:gridCol>
                <a:gridCol w="1362675">
                  <a:extLst>
                    <a:ext uri="{9D8B030D-6E8A-4147-A177-3AD203B41FA5}">
                      <a16:colId xmlns="" xmlns:a16="http://schemas.microsoft.com/office/drawing/2014/main" val="20005"/>
                    </a:ext>
                  </a:extLst>
                </a:gridCol>
                <a:gridCol w="1290975">
                  <a:extLst>
                    <a:ext uri="{9D8B030D-6E8A-4147-A177-3AD203B41FA5}">
                      <a16:colId xmlns="" xmlns:a16="http://schemas.microsoft.com/office/drawing/2014/main" val="20006"/>
                    </a:ext>
                  </a:extLst>
                </a:gridCol>
              </a:tblGrid>
              <a:tr h="741675">
                <a:tc>
                  <a:txBody>
                    <a:bodyPr/>
                    <a:lstStyle/>
                    <a:p>
                      <a:pPr marL="0" marR="0" lvl="0" indent="0" algn="ctr" rtl="1">
                        <a:spcBef>
                          <a:spcPts val="0"/>
                        </a:spcBef>
                        <a:spcAft>
                          <a:spcPts val="0"/>
                        </a:spcAft>
                        <a:buNone/>
                      </a:pPr>
                      <a:r>
                        <a:rPr lang="ar-SA" sz="1600" b="1" u="none" strike="noStrike" cap="none">
                          <a:latin typeface="Traditional Arabic"/>
                          <a:ea typeface="Traditional Arabic"/>
                          <a:cs typeface="Traditional Arabic"/>
                          <a:sym typeface="Traditional Arabic"/>
                        </a:rPr>
                        <a:t>فهم المسموع (تحريري)</a:t>
                      </a:r>
                      <a:endParaRPr sz="1600" b="1" u="none" strike="noStrike" cap="none">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a:txBody>
                    <a:bodyPr/>
                    <a:lstStyle/>
                    <a:p>
                      <a:pPr marL="0" marR="0" lvl="0" indent="0" algn="ctr" rtl="1">
                        <a:spcBef>
                          <a:spcPts val="0"/>
                        </a:spcBef>
                        <a:spcAft>
                          <a:spcPts val="0"/>
                        </a:spcAft>
                        <a:buNone/>
                      </a:pPr>
                      <a:r>
                        <a:rPr lang="ar-SA" sz="1600" b="1" u="none" strike="noStrike" cap="none">
                          <a:latin typeface="Traditional Arabic"/>
                          <a:ea typeface="Traditional Arabic"/>
                          <a:cs typeface="Traditional Arabic"/>
                          <a:sym typeface="Traditional Arabic"/>
                        </a:rPr>
                        <a:t>الأداء القرائي (شفهي)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فهم المقروء واستيعابه وتذوقه</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الظاهرة الإملائية</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الرسم الكتابي (الخط)</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الوظيفة النحوية والصنف اللغوي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a:txBody>
                    <a:bodyPr/>
                    <a:lstStyle/>
                    <a:p>
                      <a:pPr marL="0" marR="0" lvl="0" indent="0" algn="ctr" rtl="1">
                        <a:spcBef>
                          <a:spcPts val="0"/>
                        </a:spcBef>
                        <a:spcAft>
                          <a:spcPts val="0"/>
                        </a:spcAft>
                        <a:buNone/>
                      </a:pPr>
                      <a:r>
                        <a:rPr lang="ar-SA" sz="1600" b="1" u="none" strike="noStrike" cap="none" dirty="0">
                          <a:latin typeface="Traditional Arabic"/>
                          <a:ea typeface="Traditional Arabic"/>
                          <a:cs typeface="Traditional Arabic"/>
                          <a:sym typeface="Traditional Arabic"/>
                        </a:rPr>
                        <a:t>مجموع درجات اختبار نهاية الفصل</a:t>
                      </a:r>
                      <a:endParaRPr sz="1800" b="1" u="none" strike="noStrike" cap="none" dirty="0">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extLst>
                  <a:ext uri="{0D108BD9-81ED-4DB2-BD59-A6C34878D82A}">
                    <a16:rowId xmlns="" xmlns:a16="http://schemas.microsoft.com/office/drawing/2014/main" val="10000"/>
                  </a:ext>
                </a:extLst>
              </a:tr>
              <a:tr h="370850">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3</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3</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spcBef>
                          <a:spcPts val="0"/>
                        </a:spcBef>
                        <a:spcAft>
                          <a:spcPts val="0"/>
                        </a:spcAft>
                        <a:buNone/>
                      </a:pPr>
                      <a:r>
                        <a:rPr lang="ar-SA" sz="2400" b="1" u="none" strike="noStrike" cap="none" dirty="0">
                          <a:solidFill>
                            <a:srgbClr val="0000FF"/>
                          </a:solidFill>
                          <a:latin typeface="Traditional Arabic"/>
                          <a:ea typeface="Traditional Arabic"/>
                          <a:cs typeface="Traditional Arabic"/>
                          <a:sym typeface="Traditional Arabic"/>
                        </a:rPr>
                        <a:t>10</a:t>
                      </a:r>
                      <a:endParaRPr sz="2400" b="1" u="none" strike="noStrike" cap="none" dirty="0">
                        <a:solidFill>
                          <a:srgbClr val="0000FF"/>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 xmlns:a16="http://schemas.microsoft.com/office/drawing/2014/main" val="10001"/>
                  </a:ext>
                </a:extLst>
              </a:tr>
            </a:tbl>
          </a:graphicData>
        </a:graphic>
      </p:graphicFrame>
      <p:sp>
        <p:nvSpPr>
          <p:cNvPr id="341" name="Google Shape;341;p22"/>
          <p:cNvSpPr/>
          <p:nvPr/>
        </p:nvSpPr>
        <p:spPr>
          <a:xfrm>
            <a:off x="898309" y="3957970"/>
            <a:ext cx="7427167" cy="420297"/>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rgbClr val="595959"/>
                </a:solidFill>
                <a:latin typeface="Traditional Arabic"/>
                <a:ea typeface="Traditional Arabic"/>
                <a:cs typeface="Traditional Arabic"/>
                <a:sym typeface="Traditional Arabic"/>
              </a:rPr>
              <a:t> اختبار نهاية الفصل:</a:t>
            </a:r>
            <a:endParaRPr/>
          </a:p>
        </p:txBody>
      </p:sp>
      <p:sp>
        <p:nvSpPr>
          <p:cNvPr id="342" name="Google Shape;342;p22"/>
          <p:cNvSpPr/>
          <p:nvPr/>
        </p:nvSpPr>
        <p:spPr>
          <a:xfrm>
            <a:off x="944963" y="5805447"/>
            <a:ext cx="6885992" cy="326998"/>
          </a:xfrm>
          <a:prstGeom prst="roundRect">
            <a:avLst>
              <a:gd name="adj" fmla="val 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a:solidFill>
                  <a:srgbClr val="595959"/>
                </a:solidFill>
                <a:latin typeface="Traditional Arabic"/>
                <a:ea typeface="Traditional Arabic"/>
                <a:cs typeface="Traditional Arabic"/>
                <a:sym typeface="Traditional Arabic"/>
              </a:rPr>
              <a:t>الأداء القرائي الشفهي: ينفذ في الأسبوع الذي يسبق بداية الاختبارات التحريرية نهاية كل فصل دراسي</a:t>
            </a:r>
            <a:endParaRPr sz="1200" b="1">
              <a:solidFill>
                <a:srgbClr val="595959"/>
              </a:solidFill>
              <a:latin typeface="Traditional Arabic"/>
              <a:ea typeface="Traditional Arabic"/>
              <a:cs typeface="Traditional Arabic"/>
              <a:sym typeface="Traditional Arabic"/>
            </a:endParaRPr>
          </a:p>
        </p:txBody>
      </p:sp>
      <p:cxnSp>
        <p:nvCxnSpPr>
          <p:cNvPr id="343" name="Google Shape;343;p22"/>
          <p:cNvCxnSpPr>
            <a:stCxn id="329" idx="2"/>
            <a:endCxn id="342" idx="3"/>
          </p:cNvCxnSpPr>
          <p:nvPr/>
        </p:nvCxnSpPr>
        <p:spPr>
          <a:xfrm rot="-5400000" flipH="1">
            <a:off x="7280920" y="5418959"/>
            <a:ext cx="398100" cy="702000"/>
          </a:xfrm>
          <a:prstGeom prst="bentConnector4">
            <a:avLst>
              <a:gd name="adj1" fmla="val 29457"/>
              <a:gd name="adj2" fmla="val 132562"/>
            </a:avLst>
          </a:prstGeom>
          <a:noFill/>
          <a:ln w="9525" cap="flat" cmpd="sng">
            <a:solidFill>
              <a:srgbClr val="FF0066"/>
            </a:solidFill>
            <a:prstDash val="solid"/>
            <a:miter lim="800000"/>
            <a:headEnd type="none" w="sm" len="sm"/>
            <a:tailEnd type="triangle" w="med" len="med"/>
          </a:ln>
        </p:spPr>
      </p:cxnSp>
      <p:sp>
        <p:nvSpPr>
          <p:cNvPr id="344" name="Google Shape;344;p22"/>
          <p:cNvSpPr/>
          <p:nvPr/>
        </p:nvSpPr>
        <p:spPr>
          <a:xfrm>
            <a:off x="8735687" y="4483252"/>
            <a:ext cx="1950106" cy="934437"/>
          </a:xfrm>
          <a:prstGeom prst="roundRect">
            <a:avLst>
              <a:gd name="adj" fmla="val 50000"/>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269875" marR="0" lvl="0" indent="0" algn="ctr" rtl="1">
              <a:spcBef>
                <a:spcPts val="0"/>
              </a:spcBef>
              <a:spcAft>
                <a:spcPts val="0"/>
              </a:spcAft>
              <a:buNone/>
            </a:pPr>
            <a:r>
              <a:rPr lang="ar-SA" sz="2000" b="1">
                <a:solidFill>
                  <a:srgbClr val="FF0000"/>
                </a:solidFill>
                <a:latin typeface="Traditional Arabic"/>
                <a:ea typeface="Traditional Arabic"/>
                <a:cs typeface="Traditional Arabic"/>
                <a:sym typeface="Traditional Arabic"/>
              </a:rPr>
              <a:t>50</a:t>
            </a:r>
            <a:r>
              <a:rPr lang="ar-SA" sz="2000" b="1">
                <a:solidFill>
                  <a:srgbClr val="595959"/>
                </a:solidFill>
                <a:latin typeface="Traditional Arabic"/>
                <a:ea typeface="Traditional Arabic"/>
                <a:cs typeface="Traditional Arabic"/>
                <a:sym typeface="Traditional Arabic"/>
              </a:rPr>
              <a:t> درجة</a:t>
            </a:r>
            <a:endParaRPr/>
          </a:p>
          <a:p>
            <a:pPr marL="269875" marR="0" lvl="0" indent="0" algn="ctr" rtl="1">
              <a:spcBef>
                <a:spcPts val="0"/>
              </a:spcBef>
              <a:spcAft>
                <a:spcPts val="0"/>
              </a:spcAft>
              <a:buNone/>
            </a:pPr>
            <a:r>
              <a:rPr lang="ar-SA" sz="2000" b="1">
                <a:solidFill>
                  <a:srgbClr val="595959"/>
                </a:solidFill>
                <a:latin typeface="Traditional Arabic"/>
                <a:ea typeface="Traditional Arabic"/>
                <a:cs typeface="Traditional Arabic"/>
                <a:sym typeface="Traditional Arabic"/>
              </a:rPr>
              <a:t>لكل فصل دراسي</a:t>
            </a:r>
            <a:endParaRPr/>
          </a:p>
        </p:txBody>
      </p:sp>
      <p:sp>
        <p:nvSpPr>
          <p:cNvPr id="345" name="Google Shape;345;p22"/>
          <p:cNvSpPr/>
          <p:nvPr/>
        </p:nvSpPr>
        <p:spPr>
          <a:xfrm>
            <a:off x="10200591" y="4042424"/>
            <a:ext cx="1810139" cy="181013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4800" b="1">
                <a:solidFill>
                  <a:srgbClr val="FF0066"/>
                </a:solidFill>
                <a:latin typeface="Traditional Arabic"/>
                <a:ea typeface="Traditional Arabic"/>
                <a:cs typeface="Traditional Arabic"/>
                <a:sym typeface="Traditional Arabic"/>
              </a:rPr>
              <a:t>100</a:t>
            </a:r>
            <a:r>
              <a:rPr lang="ar-SA" sz="4000" b="1">
                <a:solidFill>
                  <a:srgbClr val="595959"/>
                </a:solidFill>
                <a:latin typeface="Traditional Arabic"/>
                <a:ea typeface="Traditional Arabic"/>
                <a:cs typeface="Traditional Arabic"/>
                <a:sym typeface="Traditional Arabic"/>
              </a:rPr>
              <a:t> درجة</a:t>
            </a:r>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pic>
        <p:nvPicPr>
          <p:cNvPr id="350" name="Google Shape;350;p23"/>
          <p:cNvPicPr preferRelativeResize="0"/>
          <p:nvPr/>
        </p:nvPicPr>
        <p:blipFill rotWithShape="1">
          <a:blip r:embed="rId3">
            <a:alphaModFix/>
          </a:blip>
          <a:srcRect l="8889" t="39954" r="14668" b="10644"/>
          <a:stretch/>
        </p:blipFill>
        <p:spPr>
          <a:xfrm>
            <a:off x="1" y="4991125"/>
            <a:ext cx="12192000" cy="1866874"/>
          </a:xfrm>
          <a:prstGeom prst="rect">
            <a:avLst/>
          </a:prstGeom>
          <a:noFill/>
          <a:ln>
            <a:noFill/>
          </a:ln>
        </p:spPr>
      </p:pic>
      <p:pic>
        <p:nvPicPr>
          <p:cNvPr id="351" name="Google Shape;351;p23"/>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grpSp>
        <p:nvGrpSpPr>
          <p:cNvPr id="352" name="Google Shape;352;p23"/>
          <p:cNvGrpSpPr/>
          <p:nvPr/>
        </p:nvGrpSpPr>
        <p:grpSpPr>
          <a:xfrm>
            <a:off x="4638994" y="85640"/>
            <a:ext cx="3060000" cy="3060000"/>
            <a:chOff x="-760672" y="1804145"/>
            <a:chExt cx="4446163" cy="4446163"/>
          </a:xfrm>
        </p:grpSpPr>
        <p:sp>
          <p:nvSpPr>
            <p:cNvPr id="353" name="Google Shape;353;p23"/>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54" name="Google Shape;354;p23"/>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55" name="Google Shape;355;p23"/>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56" name="Google Shape;356;p23"/>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57" name="Google Shape;357;p23"/>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58" name="Google Shape;358;p23"/>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59" name="Google Shape;359;p23"/>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60" name="Google Shape;360;p23"/>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361" name="Google Shape;361;p23"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362" name="Google Shape;362;p23"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363" name="Google Shape;363;p23"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364" name="Google Shape;364;p23"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365" name="Google Shape;365;p23"/>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66" name="Google Shape;366;p23"/>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367" name="Google Shape;367;p23"/>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368" name="Google Shape;368;p23"/>
          <p:cNvSpPr/>
          <p:nvPr/>
        </p:nvSpPr>
        <p:spPr>
          <a:xfrm>
            <a:off x="4983391" y="804291"/>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000" b="1">
                <a:solidFill>
                  <a:srgbClr val="595959"/>
                </a:solidFill>
                <a:latin typeface="Traditional Arabic"/>
                <a:ea typeface="Traditional Arabic"/>
                <a:cs typeface="Traditional Arabic"/>
                <a:sym typeface="Traditional Arabic"/>
              </a:rPr>
              <a:t>المرحلة</a:t>
            </a:r>
            <a:endParaRPr sz="4000" b="1">
              <a:solidFill>
                <a:srgbClr val="595959"/>
              </a:solidFill>
              <a:latin typeface="Traditional Arabic"/>
              <a:ea typeface="Traditional Arabic"/>
              <a:cs typeface="Traditional Arabic"/>
              <a:sym typeface="Traditional Arabic"/>
            </a:endParaRPr>
          </a:p>
        </p:txBody>
      </p:sp>
      <p:sp>
        <p:nvSpPr>
          <p:cNvPr id="369" name="Google Shape;369;p23"/>
          <p:cNvSpPr/>
          <p:nvPr/>
        </p:nvSpPr>
        <p:spPr>
          <a:xfrm>
            <a:off x="4572486" y="3339195"/>
            <a:ext cx="6968483" cy="1116187"/>
          </a:xfrm>
          <a:prstGeom prst="roundRect">
            <a:avLst>
              <a:gd name="adj" fmla="val 50000"/>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719138" marR="0" lvl="0" indent="0" algn="ctr" rtl="1">
              <a:spcBef>
                <a:spcPts val="0"/>
              </a:spcBef>
              <a:spcAft>
                <a:spcPts val="0"/>
              </a:spcAft>
              <a:buNone/>
            </a:pPr>
            <a:r>
              <a:rPr lang="ar-SA" sz="4000" b="1" dirty="0">
                <a:solidFill>
                  <a:srgbClr val="595959"/>
                </a:solidFill>
                <a:latin typeface="Traditional Arabic"/>
                <a:ea typeface="Traditional Arabic"/>
                <a:cs typeface="Traditional Arabic"/>
                <a:sym typeface="Traditional Arabic"/>
              </a:rPr>
              <a:t>جميع الصفوف</a:t>
            </a:r>
            <a:endParaRPr sz="4000" b="1" dirty="0">
              <a:solidFill>
                <a:srgbClr val="595959"/>
              </a:solidFill>
              <a:latin typeface="Traditional Arabic"/>
              <a:ea typeface="Traditional Arabic"/>
              <a:cs typeface="Traditional Arabic"/>
              <a:sym typeface="Traditional Arabic"/>
            </a:endParaRPr>
          </a:p>
        </p:txBody>
      </p:sp>
      <p:sp>
        <p:nvSpPr>
          <p:cNvPr id="370" name="Google Shape;370;p23"/>
          <p:cNvSpPr/>
          <p:nvPr/>
        </p:nvSpPr>
        <p:spPr>
          <a:xfrm>
            <a:off x="5014564" y="1697911"/>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5400" b="1">
                <a:solidFill>
                  <a:srgbClr val="019585"/>
                </a:solidFill>
                <a:latin typeface="Traditional Arabic"/>
                <a:ea typeface="Traditional Arabic"/>
                <a:cs typeface="Traditional Arabic"/>
                <a:sym typeface="Traditional Arabic"/>
              </a:rPr>
              <a:t>المتوسطة</a:t>
            </a:r>
            <a:endParaRPr sz="5400" b="1">
              <a:solidFill>
                <a:srgbClr val="019585"/>
              </a:solidFill>
              <a:latin typeface="Traditional Arabic"/>
              <a:ea typeface="Traditional Arabic"/>
              <a:cs typeface="Traditional Arabic"/>
              <a:sym typeface="Traditional Arabic"/>
            </a:endParaRPr>
          </a:p>
        </p:txBody>
      </p:sp>
      <p:sp>
        <p:nvSpPr>
          <p:cNvPr id="371" name="Google Shape;371;p23"/>
          <p:cNvSpPr/>
          <p:nvPr/>
        </p:nvSpPr>
        <p:spPr>
          <a:xfrm>
            <a:off x="1584101" y="4295159"/>
            <a:ext cx="8735239" cy="1155849"/>
          </a:xfrm>
          <a:prstGeom prst="roundRect">
            <a:avLst>
              <a:gd name="adj" fmla="val 50000"/>
            </a:avLst>
          </a:prstGeom>
          <a:solidFill>
            <a:srgbClr val="009081"/>
          </a:solidFill>
          <a:ln>
            <a:noFill/>
          </a:ln>
        </p:spPr>
        <p:txBody>
          <a:bodyPr spcFirstLastPara="1" wrap="square" lIns="45700" tIns="45700" rIns="45700" bIns="45700" anchor="t"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تخصص (100) درجة لكل مادة يكون فيها التقويم مستمراً وختامياً موزعة بالتساوي بين الفصلين.</a:t>
            </a:r>
            <a:endParaRPr sz="3200" b="1">
              <a:solidFill>
                <a:schemeClr val="lt1"/>
              </a:solidFill>
              <a:latin typeface="Traditional Arabic"/>
              <a:ea typeface="Traditional Arabic"/>
              <a:cs typeface="Traditional Arabic"/>
              <a:sym typeface="Traditional Arabic"/>
            </a:endParaRPr>
          </a:p>
        </p:txBody>
      </p:sp>
      <p:sp>
        <p:nvSpPr>
          <p:cNvPr id="372" name="Google Shape;372;p23"/>
          <p:cNvSpPr/>
          <p:nvPr/>
        </p:nvSpPr>
        <p:spPr>
          <a:xfrm>
            <a:off x="10508423" y="3480518"/>
            <a:ext cx="843464" cy="843464"/>
          </a:xfrm>
          <a:prstGeom prst="ellipse">
            <a:avLst/>
          </a:prstGeom>
          <a:solidFill>
            <a:srgbClr val="009081"/>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373" name="Google Shape;373;p23"/>
          <p:cNvSpPr/>
          <p:nvPr/>
        </p:nvSpPr>
        <p:spPr>
          <a:xfrm>
            <a:off x="10581592" y="3495824"/>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1800" dirty="0">
                <a:solidFill>
                  <a:schemeClr val="dk1"/>
                </a:solidFill>
                <a:latin typeface="Arial"/>
                <a:ea typeface="Arial"/>
                <a:cs typeface="Arial"/>
                <a:sym typeface="Arial"/>
              </a:rPr>
              <a:t> </a:t>
            </a:r>
            <a:endParaRPr sz="2800" dirty="0">
              <a:solidFill>
                <a:srgbClr val="249BBB"/>
              </a:solidFill>
              <a:latin typeface="Calibri"/>
              <a:ea typeface="Calibri"/>
              <a:cs typeface="Calibri"/>
              <a:sym typeface="Calibri"/>
            </a:endParaRPr>
          </a:p>
        </p:txBody>
      </p:sp>
      <p:sp>
        <p:nvSpPr>
          <p:cNvPr id="374" name="Google Shape;374;p23"/>
          <p:cNvSpPr/>
          <p:nvPr/>
        </p:nvSpPr>
        <p:spPr>
          <a:xfrm>
            <a:off x="1131032" y="2617000"/>
            <a:ext cx="1950106" cy="934437"/>
          </a:xfrm>
          <a:prstGeom prst="roundRect">
            <a:avLst>
              <a:gd name="adj" fmla="val 50000"/>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269875" marR="0" lvl="0" indent="0" algn="ctr" rtl="1">
              <a:spcBef>
                <a:spcPts val="0"/>
              </a:spcBef>
              <a:spcAft>
                <a:spcPts val="0"/>
              </a:spcAft>
              <a:buNone/>
            </a:pPr>
            <a:r>
              <a:rPr lang="ar-SA" sz="2000" b="1">
                <a:solidFill>
                  <a:srgbClr val="FF0000"/>
                </a:solidFill>
                <a:latin typeface="Traditional Arabic"/>
                <a:ea typeface="Traditional Arabic"/>
                <a:cs typeface="Traditional Arabic"/>
                <a:sym typeface="Traditional Arabic"/>
              </a:rPr>
              <a:t>50</a:t>
            </a:r>
            <a:r>
              <a:rPr lang="ar-SA" sz="2000" b="1">
                <a:solidFill>
                  <a:srgbClr val="595959"/>
                </a:solidFill>
                <a:latin typeface="Traditional Arabic"/>
                <a:ea typeface="Traditional Arabic"/>
                <a:cs typeface="Traditional Arabic"/>
                <a:sym typeface="Traditional Arabic"/>
              </a:rPr>
              <a:t> درجة</a:t>
            </a:r>
            <a:endParaRPr/>
          </a:p>
          <a:p>
            <a:pPr marL="269875" marR="0" lvl="0" indent="0" algn="ctr" rtl="1">
              <a:spcBef>
                <a:spcPts val="0"/>
              </a:spcBef>
              <a:spcAft>
                <a:spcPts val="0"/>
              </a:spcAft>
              <a:buNone/>
            </a:pPr>
            <a:r>
              <a:rPr lang="ar-SA" sz="2000" b="1">
                <a:solidFill>
                  <a:srgbClr val="595959"/>
                </a:solidFill>
                <a:latin typeface="Traditional Arabic"/>
                <a:ea typeface="Traditional Arabic"/>
                <a:cs typeface="Traditional Arabic"/>
                <a:sym typeface="Traditional Arabic"/>
              </a:rPr>
              <a:t>لكل فصل دراسي</a:t>
            </a:r>
            <a:endParaRPr/>
          </a:p>
        </p:txBody>
      </p:sp>
      <p:sp>
        <p:nvSpPr>
          <p:cNvPr id="375" name="Google Shape;375;p23"/>
          <p:cNvSpPr/>
          <p:nvPr/>
        </p:nvSpPr>
        <p:spPr>
          <a:xfrm>
            <a:off x="2595936" y="2176172"/>
            <a:ext cx="1810139" cy="181013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4800" b="1">
                <a:solidFill>
                  <a:srgbClr val="FF0066"/>
                </a:solidFill>
                <a:latin typeface="Traditional Arabic"/>
                <a:ea typeface="Traditional Arabic"/>
                <a:cs typeface="Traditional Arabic"/>
                <a:sym typeface="Traditional Arabic"/>
              </a:rPr>
              <a:t>100</a:t>
            </a:r>
            <a:r>
              <a:rPr lang="ar-SA" sz="4000" b="1">
                <a:solidFill>
                  <a:srgbClr val="595959"/>
                </a:solidFill>
                <a:latin typeface="Traditional Arabic"/>
                <a:ea typeface="Traditional Arabic"/>
                <a:cs typeface="Traditional Arabic"/>
                <a:sym typeface="Traditional Arabic"/>
              </a:rPr>
              <a:t> درجة</a:t>
            </a:r>
            <a:endParaRPr/>
          </a:p>
        </p:txBody>
      </p:sp>
      <p:sp>
        <p:nvSpPr>
          <p:cNvPr id="29" name="مستطيل 28">
            <a:extLst>
              <a:ext uri="{FF2B5EF4-FFF2-40B4-BE49-F238E27FC236}">
                <a16:creationId xmlns="" xmlns:a16="http://schemas.microsoft.com/office/drawing/2014/main" id="{1FB02666-C3B1-4F7C-BEA1-0A68D99003BF}"/>
              </a:ext>
            </a:extLst>
          </p:cNvPr>
          <p:cNvSpPr/>
          <p:nvPr/>
        </p:nvSpPr>
        <p:spPr>
          <a:xfrm>
            <a:off x="9061238" y="22814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pic>
        <p:nvPicPr>
          <p:cNvPr id="30" name="Google Shape;85;p13"/>
          <p:cNvPicPr preferRelativeResize="0"/>
          <p:nvPr/>
        </p:nvPicPr>
        <p:blipFill rotWithShape="1">
          <a:blip r:embed="rId8">
            <a:alphaModFix/>
          </a:blip>
          <a:srcRect/>
          <a:stretch/>
        </p:blipFill>
        <p:spPr>
          <a:xfrm>
            <a:off x="1015331" y="251460"/>
            <a:ext cx="2117965" cy="1134301"/>
          </a:xfrm>
          <a:prstGeom prst="rect">
            <a:avLst/>
          </a:prstGeom>
          <a:noFill/>
          <a:ln>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24"/>
          <p:cNvPicPr preferRelativeResize="0"/>
          <p:nvPr/>
        </p:nvPicPr>
        <p:blipFill rotWithShape="1">
          <a:blip r:embed="rId3">
            <a:alphaModFix/>
          </a:blip>
          <a:srcRect l="8889" t="39954" r="14668" b="10644"/>
          <a:stretch/>
        </p:blipFill>
        <p:spPr>
          <a:xfrm>
            <a:off x="1" y="5771595"/>
            <a:ext cx="12192000" cy="1086404"/>
          </a:xfrm>
          <a:prstGeom prst="rect">
            <a:avLst/>
          </a:prstGeom>
          <a:noFill/>
          <a:ln>
            <a:noFill/>
          </a:ln>
        </p:spPr>
      </p:pic>
      <p:pic>
        <p:nvPicPr>
          <p:cNvPr id="382" name="Google Shape;382;p24"/>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383" name="Google Shape;383;p24"/>
          <p:cNvSpPr/>
          <p:nvPr/>
        </p:nvSpPr>
        <p:spPr>
          <a:xfrm>
            <a:off x="3374469" y="159194"/>
            <a:ext cx="1241834" cy="1241834"/>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39BBEC"/>
                </a:solidFill>
                <a:latin typeface="Traditional Arabic"/>
                <a:ea typeface="Traditional Arabic"/>
                <a:cs typeface="Traditional Arabic"/>
                <a:sym typeface="Traditional Arabic"/>
              </a:rPr>
              <a:t>100</a:t>
            </a:r>
            <a:r>
              <a:rPr lang="ar-SA" sz="2400" b="1">
                <a:solidFill>
                  <a:srgbClr val="595959"/>
                </a:solidFill>
                <a:latin typeface="Traditional Arabic"/>
                <a:ea typeface="Traditional Arabic"/>
                <a:cs typeface="Traditional Arabic"/>
                <a:sym typeface="Traditional Arabic"/>
              </a:rPr>
              <a:t> درجة</a:t>
            </a:r>
            <a:endParaRPr/>
          </a:p>
        </p:txBody>
      </p:sp>
      <p:sp>
        <p:nvSpPr>
          <p:cNvPr id="384" name="Google Shape;384;p24"/>
          <p:cNvSpPr/>
          <p:nvPr/>
        </p:nvSpPr>
        <p:spPr>
          <a:xfrm>
            <a:off x="1834300" y="1687115"/>
            <a:ext cx="4247910" cy="65253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39BBEC"/>
                </a:solidFill>
                <a:latin typeface="Traditional Arabic"/>
                <a:ea typeface="Traditional Arabic"/>
                <a:cs typeface="Traditional Arabic"/>
                <a:sym typeface="Traditional Arabic"/>
              </a:rPr>
              <a:t>50</a:t>
            </a:r>
            <a:r>
              <a:rPr lang="ar-SA" sz="3200" b="1">
                <a:solidFill>
                  <a:srgbClr val="595959"/>
                </a:solidFill>
                <a:latin typeface="Traditional Arabic"/>
                <a:ea typeface="Traditional Arabic"/>
                <a:cs typeface="Traditional Arabic"/>
                <a:sym typeface="Traditional Arabic"/>
              </a:rPr>
              <a:t> درجة لكل فصل دراسي</a:t>
            </a:r>
            <a:endParaRPr/>
          </a:p>
        </p:txBody>
      </p:sp>
      <p:sp>
        <p:nvSpPr>
          <p:cNvPr id="385" name="Google Shape;385;p24"/>
          <p:cNvSpPr/>
          <p:nvPr/>
        </p:nvSpPr>
        <p:spPr>
          <a:xfrm>
            <a:off x="3206840" y="2593142"/>
            <a:ext cx="5334642" cy="626040"/>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39BBEC"/>
                </a:solidFill>
                <a:latin typeface="Traditional Arabic"/>
                <a:ea typeface="Traditional Arabic"/>
                <a:cs typeface="Traditional Arabic"/>
                <a:sym typeface="Traditional Arabic"/>
              </a:rPr>
              <a:t>40  </a:t>
            </a:r>
            <a:r>
              <a:rPr lang="ar-SA" sz="2800" b="1">
                <a:solidFill>
                  <a:srgbClr val="595959"/>
                </a:solidFill>
                <a:latin typeface="Traditional Arabic"/>
                <a:ea typeface="Traditional Arabic"/>
                <a:cs typeface="Traditional Arabic"/>
                <a:sym typeface="Traditional Arabic"/>
              </a:rPr>
              <a:t>أعمال الفصل</a:t>
            </a:r>
            <a:endParaRPr sz="2800" b="1">
              <a:solidFill>
                <a:srgbClr val="595959"/>
              </a:solidFill>
              <a:latin typeface="Traditional Arabic"/>
              <a:ea typeface="Traditional Arabic"/>
              <a:cs typeface="Traditional Arabic"/>
              <a:sym typeface="Traditional Arabic"/>
            </a:endParaRPr>
          </a:p>
        </p:txBody>
      </p:sp>
      <p:sp>
        <p:nvSpPr>
          <p:cNvPr id="386" name="Google Shape;386;p24"/>
          <p:cNvSpPr/>
          <p:nvPr/>
        </p:nvSpPr>
        <p:spPr>
          <a:xfrm>
            <a:off x="3206839" y="3372744"/>
            <a:ext cx="2081091" cy="605982"/>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200" b="1">
                <a:solidFill>
                  <a:schemeClr val="lt1"/>
                </a:solidFill>
                <a:latin typeface="Traditional Arabic"/>
                <a:ea typeface="Traditional Arabic"/>
                <a:cs typeface="Traditional Arabic"/>
                <a:sym typeface="Traditional Arabic"/>
              </a:rPr>
              <a:t>اختبارات تحريرية قصيرة</a:t>
            </a:r>
            <a:endParaRPr/>
          </a:p>
        </p:txBody>
      </p:sp>
      <p:sp>
        <p:nvSpPr>
          <p:cNvPr id="387" name="Google Shape;387;p24"/>
          <p:cNvSpPr/>
          <p:nvPr/>
        </p:nvSpPr>
        <p:spPr>
          <a:xfrm>
            <a:off x="517138" y="2593141"/>
            <a:ext cx="2586667" cy="660553"/>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39BBEC"/>
                </a:solidFill>
                <a:latin typeface="Traditional Arabic"/>
                <a:ea typeface="Traditional Arabic"/>
                <a:cs typeface="Traditional Arabic"/>
                <a:sym typeface="Traditional Arabic"/>
              </a:rPr>
              <a:t>10</a:t>
            </a:r>
            <a:r>
              <a:rPr lang="ar-SA" sz="2800" b="1">
                <a:solidFill>
                  <a:srgbClr val="595959"/>
                </a:solidFill>
                <a:latin typeface="Traditional Arabic"/>
                <a:ea typeface="Traditional Arabic"/>
                <a:cs typeface="Traditional Arabic"/>
                <a:sym typeface="Traditional Arabic"/>
              </a:rPr>
              <a:t>اختبار نهاية الفصل</a:t>
            </a:r>
            <a:endParaRPr/>
          </a:p>
        </p:txBody>
      </p:sp>
      <p:sp>
        <p:nvSpPr>
          <p:cNvPr id="388" name="Google Shape;388;p24"/>
          <p:cNvSpPr/>
          <p:nvPr/>
        </p:nvSpPr>
        <p:spPr>
          <a:xfrm>
            <a:off x="509413" y="3345927"/>
            <a:ext cx="2594392" cy="582954"/>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chemeClr val="lt1"/>
                </a:solidFill>
                <a:latin typeface="Traditional Arabic"/>
                <a:ea typeface="Traditional Arabic"/>
                <a:cs typeface="Traditional Arabic"/>
                <a:sym typeface="Traditional Arabic"/>
              </a:rPr>
              <a:t>اختبار تحريري</a:t>
            </a:r>
            <a:endParaRPr/>
          </a:p>
        </p:txBody>
      </p:sp>
      <p:cxnSp>
        <p:nvCxnSpPr>
          <p:cNvPr id="389" name="Google Shape;389;p24"/>
          <p:cNvCxnSpPr>
            <a:stCxn id="384" idx="2"/>
            <a:endCxn id="385" idx="0"/>
          </p:cNvCxnSpPr>
          <p:nvPr/>
        </p:nvCxnSpPr>
        <p:spPr>
          <a:xfrm rot="-5400000" flipH="1">
            <a:off x="4789405" y="1508504"/>
            <a:ext cx="253500" cy="1915800"/>
          </a:xfrm>
          <a:prstGeom prst="bentConnector3">
            <a:avLst>
              <a:gd name="adj1" fmla="val 50000"/>
            </a:avLst>
          </a:prstGeom>
          <a:noFill/>
          <a:ln w="9525" cap="flat" cmpd="sng">
            <a:solidFill>
              <a:srgbClr val="7F7F7F"/>
            </a:solidFill>
            <a:prstDash val="solid"/>
            <a:miter lim="800000"/>
            <a:headEnd type="none" w="sm" len="sm"/>
            <a:tailEnd type="triangle" w="med" len="med"/>
          </a:ln>
        </p:spPr>
      </p:cxnSp>
      <p:cxnSp>
        <p:nvCxnSpPr>
          <p:cNvPr id="390" name="Google Shape;390;p24"/>
          <p:cNvCxnSpPr>
            <a:stCxn id="384" idx="2"/>
            <a:endCxn id="387" idx="0"/>
          </p:cNvCxnSpPr>
          <p:nvPr/>
        </p:nvCxnSpPr>
        <p:spPr>
          <a:xfrm rot="5400000">
            <a:off x="2757655" y="1392554"/>
            <a:ext cx="253500" cy="2147700"/>
          </a:xfrm>
          <a:prstGeom prst="bentConnector3">
            <a:avLst>
              <a:gd name="adj1" fmla="val 49997"/>
            </a:avLst>
          </a:prstGeom>
          <a:noFill/>
          <a:ln w="9525" cap="flat" cmpd="sng">
            <a:solidFill>
              <a:srgbClr val="7F7F7F"/>
            </a:solidFill>
            <a:prstDash val="solid"/>
            <a:miter lim="800000"/>
            <a:headEnd type="none" w="sm" len="sm"/>
            <a:tailEnd type="triangle" w="med" len="med"/>
          </a:ln>
        </p:spPr>
      </p:cxnSp>
      <p:sp>
        <p:nvSpPr>
          <p:cNvPr id="391" name="Google Shape;391;p24"/>
          <p:cNvSpPr/>
          <p:nvPr/>
        </p:nvSpPr>
        <p:spPr>
          <a:xfrm>
            <a:off x="3206839" y="4119855"/>
            <a:ext cx="2081091" cy="510273"/>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39BBEC"/>
                </a:solidFill>
                <a:latin typeface="Traditional Arabic"/>
                <a:ea typeface="Traditional Arabic"/>
                <a:cs typeface="Traditional Arabic"/>
                <a:sym typeface="Traditional Arabic"/>
              </a:rPr>
              <a:t>10 </a:t>
            </a:r>
            <a:r>
              <a:rPr lang="ar-SA" sz="2800" b="1">
                <a:solidFill>
                  <a:srgbClr val="595959"/>
                </a:solidFill>
                <a:latin typeface="Traditional Arabic"/>
                <a:ea typeface="Traditional Arabic"/>
                <a:cs typeface="Traditional Arabic"/>
                <a:sym typeface="Traditional Arabic"/>
              </a:rPr>
              <a:t>درجات</a:t>
            </a:r>
            <a:endParaRPr sz="2800" b="1">
              <a:solidFill>
                <a:srgbClr val="595959"/>
              </a:solidFill>
              <a:latin typeface="Traditional Arabic"/>
              <a:ea typeface="Traditional Arabic"/>
              <a:cs typeface="Traditional Arabic"/>
              <a:sym typeface="Traditional Arabic"/>
            </a:endParaRPr>
          </a:p>
        </p:txBody>
      </p:sp>
      <p:sp>
        <p:nvSpPr>
          <p:cNvPr id="392" name="Google Shape;392;p24"/>
          <p:cNvSpPr/>
          <p:nvPr/>
        </p:nvSpPr>
        <p:spPr>
          <a:xfrm>
            <a:off x="5348730" y="3383217"/>
            <a:ext cx="3147656" cy="590282"/>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أدوات تقويم متنوعة</a:t>
            </a:r>
            <a:endParaRPr/>
          </a:p>
        </p:txBody>
      </p:sp>
      <p:sp>
        <p:nvSpPr>
          <p:cNvPr id="393" name="Google Shape;393;p24"/>
          <p:cNvSpPr/>
          <p:nvPr/>
        </p:nvSpPr>
        <p:spPr>
          <a:xfrm>
            <a:off x="7496945" y="4688770"/>
            <a:ext cx="1044536" cy="544677"/>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مهمات أدائية</a:t>
            </a:r>
            <a:endParaRPr/>
          </a:p>
        </p:txBody>
      </p:sp>
      <p:sp>
        <p:nvSpPr>
          <p:cNvPr id="394" name="Google Shape;394;p24"/>
          <p:cNvSpPr/>
          <p:nvPr/>
        </p:nvSpPr>
        <p:spPr>
          <a:xfrm>
            <a:off x="6445385" y="4688770"/>
            <a:ext cx="1044536" cy="544677"/>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مشاركة صفية</a:t>
            </a:r>
            <a:endParaRPr/>
          </a:p>
        </p:txBody>
      </p:sp>
      <p:sp>
        <p:nvSpPr>
          <p:cNvPr id="395" name="Google Shape;395;p24"/>
          <p:cNvSpPr/>
          <p:nvPr/>
        </p:nvSpPr>
        <p:spPr>
          <a:xfrm>
            <a:off x="5393825" y="4662612"/>
            <a:ext cx="1044536" cy="570835"/>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واجبات منزلية</a:t>
            </a:r>
            <a:endParaRPr/>
          </a:p>
        </p:txBody>
      </p:sp>
      <p:sp>
        <p:nvSpPr>
          <p:cNvPr id="396" name="Google Shape;396;p24"/>
          <p:cNvSpPr/>
          <p:nvPr/>
        </p:nvSpPr>
        <p:spPr>
          <a:xfrm>
            <a:off x="7490487" y="5305665"/>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39BBEC"/>
                </a:solidFill>
                <a:latin typeface="Traditional Arabic"/>
                <a:ea typeface="Traditional Arabic"/>
                <a:cs typeface="Traditional Arabic"/>
                <a:sym typeface="Traditional Arabic"/>
              </a:rPr>
              <a:t>10</a:t>
            </a:r>
            <a:endParaRPr sz="1800" b="1">
              <a:solidFill>
                <a:srgbClr val="595959"/>
              </a:solidFill>
              <a:latin typeface="Traditional Arabic"/>
              <a:ea typeface="Traditional Arabic"/>
              <a:cs typeface="Traditional Arabic"/>
              <a:sym typeface="Traditional Arabic"/>
            </a:endParaRPr>
          </a:p>
        </p:txBody>
      </p:sp>
      <p:sp>
        <p:nvSpPr>
          <p:cNvPr id="397" name="Google Shape;397;p24"/>
          <p:cNvSpPr/>
          <p:nvPr/>
        </p:nvSpPr>
        <p:spPr>
          <a:xfrm>
            <a:off x="6438927" y="5305665"/>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39BBEC"/>
                </a:solidFill>
                <a:latin typeface="Traditional Arabic"/>
                <a:ea typeface="Traditional Arabic"/>
                <a:cs typeface="Traditional Arabic"/>
                <a:sym typeface="Traditional Arabic"/>
              </a:rPr>
              <a:t>10</a:t>
            </a:r>
            <a:endParaRPr sz="1800" b="1">
              <a:solidFill>
                <a:srgbClr val="595959"/>
              </a:solidFill>
              <a:latin typeface="Traditional Arabic"/>
              <a:ea typeface="Traditional Arabic"/>
              <a:cs typeface="Traditional Arabic"/>
              <a:sym typeface="Traditional Arabic"/>
            </a:endParaRPr>
          </a:p>
        </p:txBody>
      </p:sp>
      <p:sp>
        <p:nvSpPr>
          <p:cNvPr id="398" name="Google Shape;398;p24"/>
          <p:cNvSpPr/>
          <p:nvPr/>
        </p:nvSpPr>
        <p:spPr>
          <a:xfrm>
            <a:off x="5387367" y="5305665"/>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39BBEC"/>
                </a:solidFill>
                <a:latin typeface="Traditional Arabic"/>
                <a:ea typeface="Traditional Arabic"/>
                <a:cs typeface="Traditional Arabic"/>
                <a:sym typeface="Traditional Arabic"/>
              </a:rPr>
              <a:t>10</a:t>
            </a:r>
            <a:endParaRPr sz="1800" b="1">
              <a:solidFill>
                <a:srgbClr val="595959"/>
              </a:solidFill>
              <a:latin typeface="Traditional Arabic"/>
              <a:ea typeface="Traditional Arabic"/>
              <a:cs typeface="Traditional Arabic"/>
              <a:sym typeface="Traditional Arabic"/>
            </a:endParaRPr>
          </a:p>
        </p:txBody>
      </p:sp>
      <p:sp>
        <p:nvSpPr>
          <p:cNvPr id="399" name="Google Shape;399;p24"/>
          <p:cNvSpPr/>
          <p:nvPr/>
        </p:nvSpPr>
        <p:spPr>
          <a:xfrm>
            <a:off x="5348730" y="4108935"/>
            <a:ext cx="3147656" cy="507617"/>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39BBEC"/>
                </a:solidFill>
                <a:latin typeface="Traditional Arabic"/>
                <a:ea typeface="Traditional Arabic"/>
                <a:cs typeface="Traditional Arabic"/>
                <a:sym typeface="Traditional Arabic"/>
              </a:rPr>
              <a:t>30</a:t>
            </a:r>
            <a:r>
              <a:rPr lang="ar-SA" sz="2800" b="1">
                <a:solidFill>
                  <a:srgbClr val="FF0066"/>
                </a:solidFill>
                <a:latin typeface="Traditional Arabic"/>
                <a:ea typeface="Traditional Arabic"/>
                <a:cs typeface="Traditional Arabic"/>
                <a:sym typeface="Traditional Arabic"/>
              </a:rPr>
              <a:t> </a:t>
            </a:r>
            <a:r>
              <a:rPr lang="ar-SA" sz="2800" b="1">
                <a:solidFill>
                  <a:srgbClr val="595959"/>
                </a:solidFill>
                <a:latin typeface="Traditional Arabic"/>
                <a:ea typeface="Traditional Arabic"/>
                <a:cs typeface="Traditional Arabic"/>
                <a:sym typeface="Traditional Arabic"/>
              </a:rPr>
              <a:t>درجة</a:t>
            </a:r>
            <a:endParaRPr sz="2800" b="1">
              <a:solidFill>
                <a:srgbClr val="595959"/>
              </a:solidFill>
              <a:latin typeface="Traditional Arabic"/>
              <a:ea typeface="Traditional Arabic"/>
              <a:cs typeface="Traditional Arabic"/>
              <a:sym typeface="Traditional Arabic"/>
            </a:endParaRPr>
          </a:p>
        </p:txBody>
      </p:sp>
      <p:sp>
        <p:nvSpPr>
          <p:cNvPr id="400" name="Google Shape;400;p24"/>
          <p:cNvSpPr/>
          <p:nvPr/>
        </p:nvSpPr>
        <p:spPr>
          <a:xfrm>
            <a:off x="8826660" y="3418730"/>
            <a:ext cx="2406823" cy="520987"/>
          </a:xfrm>
          <a:prstGeom prst="roundRect">
            <a:avLst>
              <a:gd name="adj" fmla="val 50000"/>
            </a:avLst>
          </a:prstGeom>
          <a:solidFill>
            <a:srgbClr val="249BBB"/>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الرياضيات.</a:t>
            </a:r>
            <a:endParaRPr/>
          </a:p>
        </p:txBody>
      </p:sp>
      <p:sp>
        <p:nvSpPr>
          <p:cNvPr id="401" name="Google Shape;401;p24"/>
          <p:cNvSpPr/>
          <p:nvPr/>
        </p:nvSpPr>
        <p:spPr>
          <a:xfrm>
            <a:off x="8826660" y="4016825"/>
            <a:ext cx="2406823" cy="52098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rgbClr val="B79F8D"/>
                </a:solidFill>
                <a:latin typeface="Traditional Arabic"/>
                <a:ea typeface="Traditional Arabic"/>
                <a:cs typeface="Traditional Arabic"/>
                <a:sym typeface="Traditional Arabic"/>
              </a:rPr>
              <a:t>العلوم.</a:t>
            </a:r>
            <a:endParaRPr/>
          </a:p>
        </p:txBody>
      </p:sp>
      <p:sp>
        <p:nvSpPr>
          <p:cNvPr id="402" name="Google Shape;402;p24"/>
          <p:cNvSpPr/>
          <p:nvPr/>
        </p:nvSpPr>
        <p:spPr>
          <a:xfrm>
            <a:off x="8826660" y="4591689"/>
            <a:ext cx="2406823" cy="520987"/>
          </a:xfrm>
          <a:prstGeom prst="roundRect">
            <a:avLst>
              <a:gd name="adj" fmla="val 50000"/>
            </a:avLst>
          </a:prstGeom>
          <a:solidFill>
            <a:srgbClr val="249BBB"/>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اللغة الانجليزية.</a:t>
            </a:r>
            <a:endParaRPr sz="2400" b="1">
              <a:solidFill>
                <a:schemeClr val="lt1"/>
              </a:solidFill>
              <a:latin typeface="Traditional Arabic"/>
              <a:ea typeface="Traditional Arabic"/>
              <a:cs typeface="Traditional Arabic"/>
              <a:sym typeface="Traditional Arabic"/>
            </a:endParaRPr>
          </a:p>
        </p:txBody>
      </p:sp>
      <p:sp>
        <p:nvSpPr>
          <p:cNvPr id="403" name="Google Shape;403;p24"/>
          <p:cNvSpPr/>
          <p:nvPr/>
        </p:nvSpPr>
        <p:spPr>
          <a:xfrm>
            <a:off x="8826660" y="5192808"/>
            <a:ext cx="2406823" cy="52098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rgbClr val="B79F8D"/>
                </a:solidFill>
                <a:latin typeface="Traditional Arabic"/>
                <a:ea typeface="Traditional Arabic"/>
                <a:cs typeface="Traditional Arabic"/>
                <a:sym typeface="Traditional Arabic"/>
              </a:rPr>
              <a:t>الحاسب الآلي.</a:t>
            </a:r>
            <a:endParaRPr sz="2400" b="1">
              <a:solidFill>
                <a:srgbClr val="B79F8D"/>
              </a:solidFill>
              <a:latin typeface="Traditional Arabic"/>
              <a:ea typeface="Traditional Arabic"/>
              <a:cs typeface="Traditional Arabic"/>
              <a:sym typeface="Traditional Arabic"/>
            </a:endParaRPr>
          </a:p>
        </p:txBody>
      </p:sp>
      <p:sp>
        <p:nvSpPr>
          <p:cNvPr id="404" name="Google Shape;404;p24"/>
          <p:cNvSpPr/>
          <p:nvPr/>
        </p:nvSpPr>
        <p:spPr>
          <a:xfrm>
            <a:off x="8826660" y="5764910"/>
            <a:ext cx="2406823" cy="520987"/>
          </a:xfrm>
          <a:prstGeom prst="roundRect">
            <a:avLst>
              <a:gd name="adj" fmla="val 50000"/>
            </a:avLst>
          </a:prstGeom>
          <a:solidFill>
            <a:srgbClr val="249BBB"/>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الدراسات الاجتماعية.</a:t>
            </a:r>
            <a:endParaRPr sz="2400" b="1">
              <a:solidFill>
                <a:schemeClr val="lt1"/>
              </a:solidFill>
              <a:latin typeface="Traditional Arabic"/>
              <a:ea typeface="Traditional Arabic"/>
              <a:cs typeface="Traditional Arabic"/>
              <a:sym typeface="Traditional Arabic"/>
            </a:endParaRPr>
          </a:p>
        </p:txBody>
      </p:sp>
      <p:sp>
        <p:nvSpPr>
          <p:cNvPr id="405" name="Google Shape;405;p24"/>
          <p:cNvSpPr/>
          <p:nvPr/>
        </p:nvSpPr>
        <p:spPr>
          <a:xfrm>
            <a:off x="8826659" y="2851757"/>
            <a:ext cx="2406823" cy="52098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rgbClr val="B79F8D"/>
                </a:solidFill>
                <a:latin typeface="Traditional Arabic"/>
                <a:ea typeface="Traditional Arabic"/>
                <a:cs typeface="Traditional Arabic"/>
                <a:sym typeface="Traditional Arabic"/>
              </a:rPr>
              <a:t>التوحيد.</a:t>
            </a:r>
            <a:endParaRPr sz="2400" b="1">
              <a:solidFill>
                <a:srgbClr val="B79F8D"/>
              </a:solidFill>
              <a:latin typeface="Traditional Arabic"/>
              <a:ea typeface="Traditional Arabic"/>
              <a:cs typeface="Traditional Arabic"/>
              <a:sym typeface="Traditional Arabic"/>
            </a:endParaRPr>
          </a:p>
        </p:txBody>
      </p:sp>
      <p:sp>
        <p:nvSpPr>
          <p:cNvPr id="406" name="Google Shape;406;p24"/>
          <p:cNvSpPr/>
          <p:nvPr/>
        </p:nvSpPr>
        <p:spPr>
          <a:xfrm>
            <a:off x="6966857" y="544277"/>
            <a:ext cx="5071382"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          المواد الدراسية ذات التقويم المستمر والختامي</a:t>
            </a:r>
            <a:endParaRPr sz="2400" b="1">
              <a:solidFill>
                <a:schemeClr val="lt1"/>
              </a:solidFill>
              <a:latin typeface="Traditional Arabic"/>
              <a:ea typeface="Traditional Arabic"/>
              <a:cs typeface="Traditional Arabic"/>
              <a:sym typeface="Traditional Arabic"/>
            </a:endParaRPr>
          </a:p>
        </p:txBody>
      </p:sp>
      <p:sp>
        <p:nvSpPr>
          <p:cNvPr id="407" name="Google Shape;407;p24"/>
          <p:cNvSpPr/>
          <p:nvPr/>
        </p:nvSpPr>
        <p:spPr>
          <a:xfrm>
            <a:off x="517138" y="4153600"/>
            <a:ext cx="2586667" cy="510273"/>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39BBEC"/>
                </a:solidFill>
                <a:latin typeface="Traditional Arabic"/>
                <a:ea typeface="Traditional Arabic"/>
                <a:cs typeface="Traditional Arabic"/>
                <a:sym typeface="Traditional Arabic"/>
              </a:rPr>
              <a:t>10 </a:t>
            </a:r>
            <a:r>
              <a:rPr lang="ar-SA" sz="2800" b="1">
                <a:solidFill>
                  <a:srgbClr val="595959"/>
                </a:solidFill>
                <a:latin typeface="Traditional Arabic"/>
                <a:ea typeface="Traditional Arabic"/>
                <a:cs typeface="Traditional Arabic"/>
                <a:sym typeface="Traditional Arabic"/>
              </a:rPr>
              <a:t>درجات</a:t>
            </a:r>
            <a:endParaRPr sz="2800" b="1">
              <a:solidFill>
                <a:srgbClr val="595959"/>
              </a:solidFill>
              <a:latin typeface="Traditional Arabic"/>
              <a:ea typeface="Traditional Arabic"/>
              <a:cs typeface="Traditional Arabic"/>
              <a:sym typeface="Traditional Arabic"/>
            </a:endParaRPr>
          </a:p>
        </p:txBody>
      </p:sp>
      <p:sp>
        <p:nvSpPr>
          <p:cNvPr id="408" name="Google Shape;408;p24"/>
          <p:cNvSpPr/>
          <p:nvPr/>
        </p:nvSpPr>
        <p:spPr>
          <a:xfrm>
            <a:off x="8826659" y="2276893"/>
            <a:ext cx="2406823" cy="520987"/>
          </a:xfrm>
          <a:prstGeom prst="roundRect">
            <a:avLst>
              <a:gd name="adj" fmla="val 50000"/>
            </a:avLst>
          </a:prstGeom>
          <a:solidFill>
            <a:srgbClr val="249BBB"/>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الحديث.</a:t>
            </a:r>
            <a:endParaRPr sz="2400" b="1">
              <a:solidFill>
                <a:schemeClr val="lt1"/>
              </a:solidFill>
              <a:latin typeface="Traditional Arabic"/>
              <a:ea typeface="Traditional Arabic"/>
              <a:cs typeface="Traditional Arabic"/>
              <a:sym typeface="Traditional Arabic"/>
            </a:endParaRPr>
          </a:p>
        </p:txBody>
      </p:sp>
      <p:sp>
        <p:nvSpPr>
          <p:cNvPr id="409" name="Google Shape;409;p24"/>
          <p:cNvSpPr/>
          <p:nvPr/>
        </p:nvSpPr>
        <p:spPr>
          <a:xfrm>
            <a:off x="8826658" y="1709920"/>
            <a:ext cx="2406823" cy="52098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rgbClr val="B79F8D"/>
                </a:solidFill>
                <a:latin typeface="Traditional Arabic"/>
                <a:ea typeface="Traditional Arabic"/>
                <a:cs typeface="Traditional Arabic"/>
                <a:sym typeface="Traditional Arabic"/>
              </a:rPr>
              <a:t>الفقه.</a:t>
            </a:r>
            <a:endParaRPr sz="2400" b="1">
              <a:solidFill>
                <a:srgbClr val="B79F8D"/>
              </a:solidFill>
              <a:latin typeface="Traditional Arabic"/>
              <a:ea typeface="Traditional Arabic"/>
              <a:cs typeface="Traditional Arabic"/>
              <a:sym typeface="Traditional Arabic"/>
            </a:endParaRPr>
          </a:p>
        </p:txBody>
      </p:sp>
      <p:sp>
        <p:nvSpPr>
          <p:cNvPr id="410" name="Google Shape;410;p24"/>
          <p:cNvSpPr/>
          <p:nvPr/>
        </p:nvSpPr>
        <p:spPr>
          <a:xfrm>
            <a:off x="11135867" y="617723"/>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411;p24"/>
          <p:cNvSpPr/>
          <p:nvPr/>
        </p:nvSpPr>
        <p:spPr>
          <a:xfrm>
            <a:off x="11209036" y="633029"/>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1800" dirty="0">
                <a:solidFill>
                  <a:schemeClr val="dk1"/>
                </a:solidFill>
                <a:latin typeface="Arial"/>
                <a:ea typeface="Arial"/>
                <a:cs typeface="Arial"/>
                <a:sym typeface="Arial"/>
              </a:rPr>
              <a:t> </a:t>
            </a:r>
            <a:endParaRPr sz="2800" dirty="0">
              <a:solidFill>
                <a:srgbClr val="249BBB"/>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25"/>
          <p:cNvPicPr preferRelativeResize="0"/>
          <p:nvPr/>
        </p:nvPicPr>
        <p:blipFill rotWithShape="1">
          <a:blip r:embed="rId3">
            <a:alphaModFix/>
          </a:blip>
          <a:srcRect l="8889" t="39954" r="14668" b="10644"/>
          <a:stretch/>
        </p:blipFill>
        <p:spPr>
          <a:xfrm>
            <a:off x="1" y="5994400"/>
            <a:ext cx="12192000" cy="863599"/>
          </a:xfrm>
          <a:prstGeom prst="rect">
            <a:avLst/>
          </a:prstGeom>
          <a:noFill/>
          <a:ln>
            <a:noFill/>
          </a:ln>
        </p:spPr>
      </p:pic>
      <p:pic>
        <p:nvPicPr>
          <p:cNvPr id="417" name="Google Shape;417;p25"/>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418" name="Google Shape;418;p25"/>
          <p:cNvSpPr/>
          <p:nvPr/>
        </p:nvSpPr>
        <p:spPr>
          <a:xfrm>
            <a:off x="1167071" y="1372215"/>
            <a:ext cx="8967695" cy="577915"/>
          </a:xfrm>
          <a:prstGeom prst="roundRect">
            <a:avLst>
              <a:gd name="adj" fmla="val 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3F3F3F"/>
                </a:solidFill>
                <a:latin typeface="Traditional Arabic"/>
                <a:ea typeface="Traditional Arabic"/>
                <a:cs typeface="Traditional Arabic"/>
                <a:sym typeface="Traditional Arabic"/>
              </a:rPr>
              <a:t>أي نشاط يؤديه الطالب كتطبيقات عملية، أو خريطة مفاهيم، أو ملف أعمال...</a:t>
            </a:r>
            <a:endParaRPr/>
          </a:p>
        </p:txBody>
      </p:sp>
      <p:sp>
        <p:nvSpPr>
          <p:cNvPr id="419" name="Google Shape;419;p25"/>
          <p:cNvSpPr/>
          <p:nvPr/>
        </p:nvSpPr>
        <p:spPr>
          <a:xfrm>
            <a:off x="10202241" y="1372215"/>
            <a:ext cx="1628537" cy="577915"/>
          </a:xfrm>
          <a:prstGeom prst="roundRect">
            <a:avLst>
              <a:gd name="adj" fmla="val 0"/>
            </a:avLst>
          </a:prstGeom>
          <a:solidFill>
            <a:srgbClr val="B79F8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المهمات الأدائية</a:t>
            </a:r>
            <a:endParaRPr/>
          </a:p>
        </p:txBody>
      </p:sp>
      <p:sp>
        <p:nvSpPr>
          <p:cNvPr id="420" name="Google Shape;420;p25"/>
          <p:cNvSpPr/>
          <p:nvPr/>
        </p:nvSpPr>
        <p:spPr>
          <a:xfrm>
            <a:off x="10202241" y="2152064"/>
            <a:ext cx="1628537" cy="1307289"/>
          </a:xfrm>
          <a:prstGeom prst="roundRect">
            <a:avLst>
              <a:gd name="adj" fmla="val 0"/>
            </a:avLst>
          </a:prstGeom>
          <a:solidFill>
            <a:srgbClr val="00908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وتشمل: </a:t>
            </a:r>
            <a:endParaRPr sz="2400" b="1">
              <a:solidFill>
                <a:schemeClr val="lt1"/>
              </a:solidFill>
              <a:latin typeface="Traditional Arabic"/>
              <a:ea typeface="Traditional Arabic"/>
              <a:cs typeface="Traditional Arabic"/>
              <a:sym typeface="Traditional Arabic"/>
            </a:endParaRPr>
          </a:p>
        </p:txBody>
      </p:sp>
      <p:sp>
        <p:nvSpPr>
          <p:cNvPr id="421" name="Google Shape;421;p25"/>
          <p:cNvSpPr/>
          <p:nvPr/>
        </p:nvSpPr>
        <p:spPr>
          <a:xfrm>
            <a:off x="7999757" y="2152066"/>
            <a:ext cx="2147888" cy="577915"/>
          </a:xfrm>
          <a:prstGeom prst="roundRect">
            <a:avLst>
              <a:gd name="adj" fmla="val 0"/>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الأنشطة، الاستقصاء</a:t>
            </a:r>
            <a:endParaRPr/>
          </a:p>
        </p:txBody>
      </p:sp>
      <p:sp>
        <p:nvSpPr>
          <p:cNvPr id="422" name="Google Shape;422;p25"/>
          <p:cNvSpPr/>
          <p:nvPr/>
        </p:nvSpPr>
        <p:spPr>
          <a:xfrm>
            <a:off x="5722195" y="2152065"/>
            <a:ext cx="2147888" cy="577915"/>
          </a:xfrm>
          <a:prstGeom prst="roundRect">
            <a:avLst>
              <a:gd name="adj" fmla="val 0"/>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البحوث، التقارير</a:t>
            </a:r>
            <a:endParaRPr sz="2000" b="1">
              <a:solidFill>
                <a:schemeClr val="lt1"/>
              </a:solidFill>
              <a:latin typeface="Traditional Arabic"/>
              <a:ea typeface="Traditional Arabic"/>
              <a:cs typeface="Traditional Arabic"/>
              <a:sym typeface="Traditional Arabic"/>
            </a:endParaRPr>
          </a:p>
        </p:txBody>
      </p:sp>
      <p:sp>
        <p:nvSpPr>
          <p:cNvPr id="423" name="Google Shape;423;p25"/>
          <p:cNvSpPr/>
          <p:nvPr/>
        </p:nvSpPr>
        <p:spPr>
          <a:xfrm>
            <a:off x="3444633" y="2152065"/>
            <a:ext cx="2147888" cy="577915"/>
          </a:xfrm>
          <a:prstGeom prst="roundRect">
            <a:avLst>
              <a:gd name="adj" fmla="val 0"/>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الخرائط المفاهيمية والذهنية</a:t>
            </a:r>
            <a:endParaRPr/>
          </a:p>
        </p:txBody>
      </p:sp>
      <p:sp>
        <p:nvSpPr>
          <p:cNvPr id="424" name="Google Shape;424;p25"/>
          <p:cNvSpPr/>
          <p:nvPr/>
        </p:nvSpPr>
        <p:spPr>
          <a:xfrm>
            <a:off x="1167071" y="2152064"/>
            <a:ext cx="2147888" cy="577915"/>
          </a:xfrm>
          <a:prstGeom prst="roundRect">
            <a:avLst>
              <a:gd name="adj" fmla="val 0"/>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التطبيقات العملية</a:t>
            </a:r>
            <a:endParaRPr sz="2000" b="1">
              <a:solidFill>
                <a:schemeClr val="lt1"/>
              </a:solidFill>
              <a:latin typeface="Traditional Arabic"/>
              <a:ea typeface="Traditional Arabic"/>
              <a:cs typeface="Traditional Arabic"/>
              <a:sym typeface="Traditional Arabic"/>
            </a:endParaRPr>
          </a:p>
        </p:txBody>
      </p:sp>
      <p:sp>
        <p:nvSpPr>
          <p:cNvPr id="425" name="Google Shape;425;p25"/>
          <p:cNvSpPr/>
          <p:nvPr/>
        </p:nvSpPr>
        <p:spPr>
          <a:xfrm>
            <a:off x="7999757" y="2881440"/>
            <a:ext cx="2147888" cy="577915"/>
          </a:xfrm>
          <a:prstGeom prst="roundRect">
            <a:avLst>
              <a:gd name="adj" fmla="val 0"/>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ملف الأعمال المشروعات</a:t>
            </a:r>
            <a:endParaRPr/>
          </a:p>
        </p:txBody>
      </p:sp>
      <p:sp>
        <p:nvSpPr>
          <p:cNvPr id="426" name="Google Shape;426;p25"/>
          <p:cNvSpPr/>
          <p:nvPr/>
        </p:nvSpPr>
        <p:spPr>
          <a:xfrm>
            <a:off x="5722195" y="2881439"/>
            <a:ext cx="2147888" cy="577915"/>
          </a:xfrm>
          <a:prstGeom prst="roundRect">
            <a:avLst>
              <a:gd name="adj" fmla="val 0"/>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التطبيقات الحقلية</a:t>
            </a:r>
            <a:endParaRPr sz="2000" b="1">
              <a:solidFill>
                <a:schemeClr val="lt1"/>
              </a:solidFill>
              <a:latin typeface="Traditional Arabic"/>
              <a:ea typeface="Traditional Arabic"/>
              <a:cs typeface="Traditional Arabic"/>
              <a:sym typeface="Traditional Arabic"/>
            </a:endParaRPr>
          </a:p>
        </p:txBody>
      </p:sp>
      <p:sp>
        <p:nvSpPr>
          <p:cNvPr id="427" name="Google Shape;427;p25"/>
          <p:cNvSpPr/>
          <p:nvPr/>
        </p:nvSpPr>
        <p:spPr>
          <a:xfrm>
            <a:off x="3444633" y="2881439"/>
            <a:ext cx="2147888" cy="577915"/>
          </a:xfrm>
          <a:prstGeom prst="roundRect">
            <a:avLst>
              <a:gd name="adj" fmla="val 0"/>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الزيارات الميدانية</a:t>
            </a:r>
            <a:endParaRPr sz="2000" b="1">
              <a:solidFill>
                <a:schemeClr val="lt1"/>
              </a:solidFill>
              <a:latin typeface="Traditional Arabic"/>
              <a:ea typeface="Traditional Arabic"/>
              <a:cs typeface="Traditional Arabic"/>
              <a:sym typeface="Traditional Arabic"/>
            </a:endParaRPr>
          </a:p>
        </p:txBody>
      </p:sp>
      <p:sp>
        <p:nvSpPr>
          <p:cNvPr id="428" name="Google Shape;428;p25"/>
          <p:cNvSpPr/>
          <p:nvPr/>
        </p:nvSpPr>
        <p:spPr>
          <a:xfrm>
            <a:off x="1167071" y="2881438"/>
            <a:ext cx="2147888" cy="577915"/>
          </a:xfrm>
          <a:prstGeom prst="roundRect">
            <a:avLst>
              <a:gd name="adj" fmla="val 0"/>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حسب طبيعة المادة الدراسية</a:t>
            </a:r>
            <a:endParaRPr sz="2000" b="1">
              <a:solidFill>
                <a:schemeClr val="lt1"/>
              </a:solidFill>
              <a:latin typeface="Traditional Arabic"/>
              <a:ea typeface="Traditional Arabic"/>
              <a:cs typeface="Traditional Arabic"/>
              <a:sym typeface="Traditional Arabic"/>
            </a:endParaRPr>
          </a:p>
        </p:txBody>
      </p:sp>
      <p:sp>
        <p:nvSpPr>
          <p:cNvPr id="429" name="Google Shape;429;p25"/>
          <p:cNvSpPr/>
          <p:nvPr/>
        </p:nvSpPr>
        <p:spPr>
          <a:xfrm>
            <a:off x="1167071" y="3560326"/>
            <a:ext cx="8967695" cy="577915"/>
          </a:xfrm>
          <a:prstGeom prst="roundRect">
            <a:avLst>
              <a:gd name="adj" fmla="val 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rgbClr val="3F3F3F"/>
                </a:solidFill>
                <a:latin typeface="Traditional Arabic"/>
                <a:ea typeface="Traditional Arabic"/>
                <a:cs typeface="Traditional Arabic"/>
                <a:sym typeface="Traditional Arabic"/>
              </a:rPr>
              <a:t>تفاعل الطالب داخل الصف، وإحضار الكتاب، واستخدام مصادر التعلم، والتدريبات الصفية...</a:t>
            </a:r>
            <a:endParaRPr sz="2400" b="1">
              <a:solidFill>
                <a:srgbClr val="3F3F3F"/>
              </a:solidFill>
              <a:latin typeface="Traditional Arabic"/>
              <a:ea typeface="Traditional Arabic"/>
              <a:cs typeface="Traditional Arabic"/>
              <a:sym typeface="Traditional Arabic"/>
            </a:endParaRPr>
          </a:p>
        </p:txBody>
      </p:sp>
      <p:sp>
        <p:nvSpPr>
          <p:cNvPr id="430" name="Google Shape;430;p25"/>
          <p:cNvSpPr/>
          <p:nvPr/>
        </p:nvSpPr>
        <p:spPr>
          <a:xfrm>
            <a:off x="10202241" y="3560326"/>
            <a:ext cx="1628537" cy="577915"/>
          </a:xfrm>
          <a:prstGeom prst="roundRect">
            <a:avLst>
              <a:gd name="adj" fmla="val 0"/>
            </a:avLst>
          </a:prstGeom>
          <a:solidFill>
            <a:srgbClr val="B79F8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المشاركة الصفية</a:t>
            </a:r>
            <a:endParaRPr sz="2400" b="1">
              <a:solidFill>
                <a:schemeClr val="lt1"/>
              </a:solidFill>
              <a:latin typeface="Traditional Arabic"/>
              <a:ea typeface="Traditional Arabic"/>
              <a:cs typeface="Traditional Arabic"/>
              <a:sym typeface="Traditional Arabic"/>
            </a:endParaRPr>
          </a:p>
        </p:txBody>
      </p:sp>
      <p:sp>
        <p:nvSpPr>
          <p:cNvPr id="431" name="Google Shape;431;p25"/>
          <p:cNvSpPr/>
          <p:nvPr/>
        </p:nvSpPr>
        <p:spPr>
          <a:xfrm>
            <a:off x="10202241" y="4231660"/>
            <a:ext cx="1628537" cy="577915"/>
          </a:xfrm>
          <a:prstGeom prst="roundRect">
            <a:avLst>
              <a:gd name="adj" fmla="val 0"/>
            </a:avLst>
          </a:prstGeom>
          <a:solidFill>
            <a:srgbClr val="00908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وتشمل: </a:t>
            </a:r>
            <a:endParaRPr sz="2400" b="1">
              <a:solidFill>
                <a:schemeClr val="lt1"/>
              </a:solidFill>
              <a:latin typeface="Traditional Arabic"/>
              <a:ea typeface="Traditional Arabic"/>
              <a:cs typeface="Traditional Arabic"/>
              <a:sym typeface="Traditional Arabic"/>
            </a:endParaRPr>
          </a:p>
        </p:txBody>
      </p:sp>
      <p:sp>
        <p:nvSpPr>
          <p:cNvPr id="432" name="Google Shape;432;p25"/>
          <p:cNvSpPr/>
          <p:nvPr/>
        </p:nvSpPr>
        <p:spPr>
          <a:xfrm>
            <a:off x="7999757" y="4231659"/>
            <a:ext cx="2147888" cy="577915"/>
          </a:xfrm>
          <a:prstGeom prst="roundRect">
            <a:avLst>
              <a:gd name="adj" fmla="val 0"/>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التفاعل داخل الصف</a:t>
            </a:r>
            <a:endParaRPr/>
          </a:p>
        </p:txBody>
      </p:sp>
      <p:sp>
        <p:nvSpPr>
          <p:cNvPr id="433" name="Google Shape;433;p25"/>
          <p:cNvSpPr/>
          <p:nvPr/>
        </p:nvSpPr>
        <p:spPr>
          <a:xfrm>
            <a:off x="5722195" y="4231658"/>
            <a:ext cx="2147888" cy="577915"/>
          </a:xfrm>
          <a:prstGeom prst="roundRect">
            <a:avLst>
              <a:gd name="adj" fmla="val 0"/>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استخدام مصادر التعلم</a:t>
            </a:r>
            <a:endParaRPr/>
          </a:p>
        </p:txBody>
      </p:sp>
      <p:sp>
        <p:nvSpPr>
          <p:cNvPr id="434" name="Google Shape;434;p25"/>
          <p:cNvSpPr/>
          <p:nvPr/>
        </p:nvSpPr>
        <p:spPr>
          <a:xfrm>
            <a:off x="3444633" y="4231658"/>
            <a:ext cx="2147888" cy="577915"/>
          </a:xfrm>
          <a:prstGeom prst="roundRect">
            <a:avLst>
              <a:gd name="adj" fmla="val 0"/>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إحضار الكتاب</a:t>
            </a:r>
            <a:endParaRPr sz="2000" b="1">
              <a:solidFill>
                <a:schemeClr val="lt1"/>
              </a:solidFill>
              <a:latin typeface="Traditional Arabic"/>
              <a:ea typeface="Traditional Arabic"/>
              <a:cs typeface="Traditional Arabic"/>
              <a:sym typeface="Traditional Arabic"/>
            </a:endParaRPr>
          </a:p>
        </p:txBody>
      </p:sp>
      <p:sp>
        <p:nvSpPr>
          <p:cNvPr id="435" name="Google Shape;435;p25"/>
          <p:cNvSpPr/>
          <p:nvPr/>
        </p:nvSpPr>
        <p:spPr>
          <a:xfrm>
            <a:off x="1167071" y="4231657"/>
            <a:ext cx="2147888" cy="577915"/>
          </a:xfrm>
          <a:prstGeom prst="roundRect">
            <a:avLst>
              <a:gd name="adj" fmla="val 0"/>
            </a:avLst>
          </a:prstGeom>
          <a:solidFill>
            <a:srgbClr val="BFBFBF"/>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التدريبات الصفية</a:t>
            </a:r>
            <a:endParaRPr sz="2000" b="1">
              <a:solidFill>
                <a:schemeClr val="lt1"/>
              </a:solidFill>
              <a:latin typeface="Traditional Arabic"/>
              <a:ea typeface="Traditional Arabic"/>
              <a:cs typeface="Traditional Arabic"/>
              <a:sym typeface="Traditional Arabic"/>
            </a:endParaRPr>
          </a:p>
        </p:txBody>
      </p:sp>
      <p:sp>
        <p:nvSpPr>
          <p:cNvPr id="436" name="Google Shape;436;p25"/>
          <p:cNvSpPr/>
          <p:nvPr/>
        </p:nvSpPr>
        <p:spPr>
          <a:xfrm>
            <a:off x="1167071" y="4919338"/>
            <a:ext cx="8967695" cy="577915"/>
          </a:xfrm>
          <a:prstGeom prst="roundRect">
            <a:avLst>
              <a:gd name="adj" fmla="val 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rgbClr val="3F3F3F"/>
                </a:solidFill>
                <a:latin typeface="Traditional Arabic"/>
                <a:ea typeface="Traditional Arabic"/>
                <a:cs typeface="Traditional Arabic"/>
                <a:sym typeface="Traditional Arabic"/>
              </a:rPr>
              <a:t>تشمل: المطويات، والتدريبات والمسائل المنزلية، وأسئلة تقويم الكتاب...</a:t>
            </a:r>
            <a:r>
              <a:rPr lang="ar-SA" sz="2400" b="1">
                <a:solidFill>
                  <a:srgbClr val="009081"/>
                </a:solidFill>
                <a:latin typeface="Traditional Arabic"/>
                <a:ea typeface="Traditional Arabic"/>
                <a:cs typeface="Traditional Arabic"/>
                <a:sym typeface="Traditional Arabic"/>
              </a:rPr>
              <a:t> حسب طبيعة المادة الدراسية</a:t>
            </a:r>
            <a:endParaRPr sz="2400" b="1">
              <a:solidFill>
                <a:srgbClr val="3F3F3F"/>
              </a:solidFill>
              <a:latin typeface="Traditional Arabic"/>
              <a:ea typeface="Traditional Arabic"/>
              <a:cs typeface="Traditional Arabic"/>
              <a:sym typeface="Traditional Arabic"/>
            </a:endParaRPr>
          </a:p>
        </p:txBody>
      </p:sp>
      <p:sp>
        <p:nvSpPr>
          <p:cNvPr id="437" name="Google Shape;437;p25"/>
          <p:cNvSpPr/>
          <p:nvPr/>
        </p:nvSpPr>
        <p:spPr>
          <a:xfrm>
            <a:off x="10202241" y="4919338"/>
            <a:ext cx="1628537" cy="577915"/>
          </a:xfrm>
          <a:prstGeom prst="roundRect">
            <a:avLst>
              <a:gd name="adj" fmla="val 0"/>
            </a:avLst>
          </a:prstGeom>
          <a:solidFill>
            <a:srgbClr val="B79F8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الواجبات المنزلية</a:t>
            </a:r>
            <a:endParaRPr sz="2400" b="1">
              <a:solidFill>
                <a:schemeClr val="lt1"/>
              </a:solidFill>
              <a:latin typeface="Traditional Arabic"/>
              <a:ea typeface="Traditional Arabic"/>
              <a:cs typeface="Traditional Arabic"/>
              <a:sym typeface="Traditional Arabic"/>
            </a:endParaRPr>
          </a:p>
        </p:txBody>
      </p:sp>
      <p:sp>
        <p:nvSpPr>
          <p:cNvPr id="438" name="Google Shape;438;p25"/>
          <p:cNvSpPr/>
          <p:nvPr/>
        </p:nvSpPr>
        <p:spPr>
          <a:xfrm>
            <a:off x="1167071" y="5612056"/>
            <a:ext cx="8967695" cy="577915"/>
          </a:xfrm>
          <a:prstGeom prst="roundRect">
            <a:avLst>
              <a:gd name="adj" fmla="val 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rgbClr val="3F3F3F"/>
                </a:solidFill>
                <a:latin typeface="Traditional Arabic"/>
                <a:ea typeface="Traditional Arabic"/>
                <a:cs typeface="Traditional Arabic"/>
                <a:sym typeface="Traditional Arabic"/>
              </a:rPr>
              <a:t>تنفذ نهاية كل فصل أو باب أو وحدة من الكتاب، وتكون: تحريرية..شفهية..عملية.</a:t>
            </a:r>
            <a:endParaRPr sz="2400" b="1">
              <a:solidFill>
                <a:srgbClr val="3F3F3F"/>
              </a:solidFill>
              <a:latin typeface="Traditional Arabic"/>
              <a:ea typeface="Traditional Arabic"/>
              <a:cs typeface="Traditional Arabic"/>
              <a:sym typeface="Traditional Arabic"/>
            </a:endParaRPr>
          </a:p>
        </p:txBody>
      </p:sp>
      <p:sp>
        <p:nvSpPr>
          <p:cNvPr id="439" name="Google Shape;439;p25"/>
          <p:cNvSpPr/>
          <p:nvPr/>
        </p:nvSpPr>
        <p:spPr>
          <a:xfrm>
            <a:off x="10202241" y="5612056"/>
            <a:ext cx="1628537" cy="577915"/>
          </a:xfrm>
          <a:prstGeom prst="roundRect">
            <a:avLst>
              <a:gd name="adj" fmla="val 0"/>
            </a:avLst>
          </a:prstGeom>
          <a:solidFill>
            <a:srgbClr val="B79F8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الاختبارات التحريرية القصيرة</a:t>
            </a:r>
            <a:endParaRPr sz="2000" b="1">
              <a:solidFill>
                <a:schemeClr val="lt1"/>
              </a:solidFill>
              <a:latin typeface="Traditional Arabic"/>
              <a:ea typeface="Traditional Arabic"/>
              <a:cs typeface="Traditional Arabic"/>
              <a:sym typeface="Traditional Arabic"/>
            </a:endParaRPr>
          </a:p>
        </p:txBody>
      </p:sp>
      <p:sp>
        <p:nvSpPr>
          <p:cNvPr id="27" name="مستطيل 26">
            <a:extLst>
              <a:ext uri="{FF2B5EF4-FFF2-40B4-BE49-F238E27FC236}">
                <a16:creationId xmlns="" xmlns:a16="http://schemas.microsoft.com/office/drawing/2014/main" id="{1FB02666-C3B1-4F7C-BEA1-0A68D99003BF}"/>
              </a:ext>
            </a:extLst>
          </p:cNvPr>
          <p:cNvSpPr/>
          <p:nvPr/>
        </p:nvSpPr>
        <p:spPr>
          <a:xfrm>
            <a:off x="9374747" y="87861"/>
            <a:ext cx="2895327" cy="1169551"/>
          </a:xfrm>
          <a:prstGeom prst="rect">
            <a:avLst/>
          </a:prstGeom>
          <a:noFill/>
        </p:spPr>
        <p:txBody>
          <a:bodyPr wrap="square" lIns="91440" tIns="45720" rIns="91440" bIns="45720">
            <a:spAutoFit/>
          </a:bodyPr>
          <a:lstStyle/>
          <a:p>
            <a:pPr algn="ctr"/>
            <a:r>
              <a:rPr lang="ar-SA"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pic>
        <p:nvPicPr>
          <p:cNvPr id="28" name="Google Shape;85;p13"/>
          <p:cNvPicPr preferRelativeResize="0"/>
          <p:nvPr/>
        </p:nvPicPr>
        <p:blipFill rotWithShape="1">
          <a:blip r:embed="rId4">
            <a:alphaModFix/>
          </a:blip>
          <a:srcRect/>
          <a:stretch/>
        </p:blipFill>
        <p:spPr>
          <a:xfrm>
            <a:off x="916387" y="161712"/>
            <a:ext cx="2117965" cy="1134301"/>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pic>
        <p:nvPicPr>
          <p:cNvPr id="445" name="Google Shape;445;p26"/>
          <p:cNvPicPr preferRelativeResize="0"/>
          <p:nvPr/>
        </p:nvPicPr>
        <p:blipFill rotWithShape="1">
          <a:blip r:embed="rId3">
            <a:alphaModFix/>
          </a:blip>
          <a:srcRect l="8889" t="39954" r="14668" b="10644"/>
          <a:stretch/>
        </p:blipFill>
        <p:spPr>
          <a:xfrm>
            <a:off x="873749" y="5416218"/>
            <a:ext cx="12192000" cy="1086404"/>
          </a:xfrm>
          <a:prstGeom prst="rect">
            <a:avLst/>
          </a:prstGeom>
          <a:noFill/>
          <a:ln>
            <a:noFill/>
          </a:ln>
        </p:spPr>
      </p:pic>
      <p:pic>
        <p:nvPicPr>
          <p:cNvPr id="446" name="Google Shape;446;p26"/>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447" name="Google Shape;447;p26"/>
          <p:cNvSpPr/>
          <p:nvPr/>
        </p:nvSpPr>
        <p:spPr>
          <a:xfrm>
            <a:off x="3271841" y="2204217"/>
            <a:ext cx="2081091" cy="605982"/>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200" b="1">
                <a:solidFill>
                  <a:schemeClr val="lt1"/>
                </a:solidFill>
                <a:latin typeface="Traditional Arabic"/>
                <a:ea typeface="Traditional Arabic"/>
                <a:cs typeface="Traditional Arabic"/>
                <a:sym typeface="Traditional Arabic"/>
              </a:rPr>
              <a:t>اختبارات تحريرية قصيرة</a:t>
            </a:r>
            <a:endParaRPr/>
          </a:p>
        </p:txBody>
      </p:sp>
      <p:sp>
        <p:nvSpPr>
          <p:cNvPr id="448" name="Google Shape;448;p26"/>
          <p:cNvSpPr/>
          <p:nvPr/>
        </p:nvSpPr>
        <p:spPr>
          <a:xfrm>
            <a:off x="640865" y="2204217"/>
            <a:ext cx="2594392" cy="582954"/>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chemeClr val="lt1"/>
                </a:solidFill>
                <a:latin typeface="Traditional Arabic"/>
                <a:ea typeface="Traditional Arabic"/>
                <a:cs typeface="Traditional Arabic"/>
                <a:sym typeface="Traditional Arabic"/>
              </a:rPr>
              <a:t>المجموع النهائي</a:t>
            </a:r>
            <a:endParaRPr sz="2800" b="1">
              <a:solidFill>
                <a:schemeClr val="lt1"/>
              </a:solidFill>
              <a:latin typeface="Traditional Arabic"/>
              <a:ea typeface="Traditional Arabic"/>
              <a:cs typeface="Traditional Arabic"/>
              <a:sym typeface="Traditional Arabic"/>
            </a:endParaRPr>
          </a:p>
        </p:txBody>
      </p:sp>
      <p:sp>
        <p:nvSpPr>
          <p:cNvPr id="449" name="Google Shape;449;p26"/>
          <p:cNvSpPr/>
          <p:nvPr/>
        </p:nvSpPr>
        <p:spPr>
          <a:xfrm>
            <a:off x="5395921" y="1572370"/>
            <a:ext cx="3147656" cy="590282"/>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أدوات تقويم متنوعة</a:t>
            </a:r>
            <a:endParaRPr/>
          </a:p>
        </p:txBody>
      </p:sp>
      <p:sp>
        <p:nvSpPr>
          <p:cNvPr id="450" name="Google Shape;450;p26"/>
          <p:cNvSpPr/>
          <p:nvPr/>
        </p:nvSpPr>
        <p:spPr>
          <a:xfrm>
            <a:off x="7529221" y="2247949"/>
            <a:ext cx="1044536" cy="544677"/>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مهمات أدائية</a:t>
            </a:r>
            <a:endParaRPr/>
          </a:p>
        </p:txBody>
      </p:sp>
      <p:sp>
        <p:nvSpPr>
          <p:cNvPr id="451" name="Google Shape;451;p26"/>
          <p:cNvSpPr/>
          <p:nvPr/>
        </p:nvSpPr>
        <p:spPr>
          <a:xfrm>
            <a:off x="6477661" y="2247949"/>
            <a:ext cx="1044536" cy="544677"/>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مشاركة صفية</a:t>
            </a:r>
            <a:endParaRPr/>
          </a:p>
        </p:txBody>
      </p:sp>
      <p:sp>
        <p:nvSpPr>
          <p:cNvPr id="452" name="Google Shape;452;p26"/>
          <p:cNvSpPr/>
          <p:nvPr/>
        </p:nvSpPr>
        <p:spPr>
          <a:xfrm>
            <a:off x="5426101" y="2221791"/>
            <a:ext cx="1044536" cy="570835"/>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واجبات منزلية</a:t>
            </a:r>
            <a:endParaRPr/>
          </a:p>
        </p:txBody>
      </p:sp>
      <p:sp>
        <p:nvSpPr>
          <p:cNvPr id="453" name="Google Shape;453;p26"/>
          <p:cNvSpPr/>
          <p:nvPr/>
        </p:nvSpPr>
        <p:spPr>
          <a:xfrm>
            <a:off x="7536245" y="3067942"/>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dirty="0">
                <a:solidFill>
                  <a:srgbClr val="009081"/>
                </a:solidFill>
                <a:latin typeface="Traditional Arabic"/>
                <a:ea typeface="Traditional Arabic"/>
                <a:cs typeface="Traditional Arabic"/>
                <a:sym typeface="Traditional Arabic"/>
              </a:rPr>
              <a:t>10</a:t>
            </a:r>
            <a:endParaRPr sz="3600" dirty="0">
              <a:solidFill>
                <a:srgbClr val="009081"/>
              </a:solidFill>
              <a:latin typeface="Traditional Arabic"/>
              <a:ea typeface="Traditional Arabic"/>
              <a:cs typeface="Traditional Arabic"/>
              <a:sym typeface="Traditional Arabic"/>
            </a:endParaRPr>
          </a:p>
        </p:txBody>
      </p:sp>
      <p:sp>
        <p:nvSpPr>
          <p:cNvPr id="454" name="Google Shape;454;p26"/>
          <p:cNvSpPr/>
          <p:nvPr/>
        </p:nvSpPr>
        <p:spPr>
          <a:xfrm>
            <a:off x="6484685" y="3067942"/>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dirty="0">
                <a:solidFill>
                  <a:srgbClr val="009081"/>
                </a:solidFill>
                <a:latin typeface="Traditional Arabic"/>
                <a:ea typeface="Traditional Arabic"/>
                <a:cs typeface="Traditional Arabic"/>
                <a:sym typeface="Traditional Arabic"/>
              </a:rPr>
              <a:t>10</a:t>
            </a:r>
            <a:endParaRPr sz="3600" dirty="0">
              <a:solidFill>
                <a:srgbClr val="009081"/>
              </a:solidFill>
              <a:latin typeface="Traditional Arabic"/>
              <a:ea typeface="Traditional Arabic"/>
              <a:cs typeface="Traditional Arabic"/>
              <a:sym typeface="Traditional Arabic"/>
            </a:endParaRPr>
          </a:p>
        </p:txBody>
      </p:sp>
      <p:sp>
        <p:nvSpPr>
          <p:cNvPr id="455" name="Google Shape;455;p26"/>
          <p:cNvSpPr/>
          <p:nvPr/>
        </p:nvSpPr>
        <p:spPr>
          <a:xfrm>
            <a:off x="5433125" y="3067942"/>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dirty="0">
                <a:solidFill>
                  <a:srgbClr val="009081"/>
                </a:solidFill>
                <a:latin typeface="Traditional Arabic"/>
                <a:ea typeface="Traditional Arabic"/>
                <a:cs typeface="Traditional Arabic"/>
                <a:sym typeface="Traditional Arabic"/>
              </a:rPr>
              <a:t>10</a:t>
            </a:r>
            <a:endParaRPr sz="3600" dirty="0">
              <a:solidFill>
                <a:srgbClr val="009081"/>
              </a:solidFill>
              <a:latin typeface="Traditional Arabic"/>
              <a:ea typeface="Traditional Arabic"/>
              <a:cs typeface="Traditional Arabic"/>
              <a:sym typeface="Traditional Arabic"/>
            </a:endParaRPr>
          </a:p>
        </p:txBody>
      </p:sp>
      <p:sp>
        <p:nvSpPr>
          <p:cNvPr id="456" name="Google Shape;456;p26"/>
          <p:cNvSpPr/>
          <p:nvPr/>
        </p:nvSpPr>
        <p:spPr>
          <a:xfrm>
            <a:off x="8813779" y="4893071"/>
            <a:ext cx="3079504" cy="996300"/>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التربية الأسرية</a:t>
            </a:r>
            <a:endParaRPr sz="2400" b="1">
              <a:solidFill>
                <a:schemeClr val="lt1"/>
              </a:solidFill>
              <a:latin typeface="Traditional Arabic"/>
              <a:ea typeface="Traditional Arabic"/>
              <a:cs typeface="Traditional Arabic"/>
              <a:sym typeface="Traditional Arabic"/>
            </a:endParaRPr>
          </a:p>
        </p:txBody>
      </p:sp>
      <p:sp>
        <p:nvSpPr>
          <p:cNvPr id="457" name="Google Shape;457;p26"/>
          <p:cNvSpPr/>
          <p:nvPr/>
        </p:nvSpPr>
        <p:spPr>
          <a:xfrm>
            <a:off x="8789334" y="1733727"/>
            <a:ext cx="3236025"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          </a:t>
            </a:r>
            <a:r>
              <a:rPr lang="ar-SA" sz="2800" b="1">
                <a:solidFill>
                  <a:schemeClr val="lt1"/>
                </a:solidFill>
                <a:latin typeface="Traditional Arabic"/>
                <a:ea typeface="Traditional Arabic"/>
                <a:cs typeface="Traditional Arabic"/>
                <a:sym typeface="Traditional Arabic"/>
              </a:rPr>
              <a:t>مواد التقويم المستمر</a:t>
            </a:r>
            <a:endParaRPr sz="2000" b="1">
              <a:solidFill>
                <a:schemeClr val="lt1"/>
              </a:solidFill>
              <a:latin typeface="Traditional Arabic"/>
              <a:ea typeface="Traditional Arabic"/>
              <a:cs typeface="Traditional Arabic"/>
              <a:sym typeface="Traditional Arabic"/>
            </a:endParaRPr>
          </a:p>
        </p:txBody>
      </p:sp>
      <p:sp>
        <p:nvSpPr>
          <p:cNvPr id="458" name="Google Shape;458;p26"/>
          <p:cNvSpPr/>
          <p:nvPr/>
        </p:nvSpPr>
        <p:spPr>
          <a:xfrm>
            <a:off x="604982" y="3035305"/>
            <a:ext cx="2586667" cy="510273"/>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dirty="0">
                <a:solidFill>
                  <a:srgbClr val="0070C0"/>
                </a:solidFill>
                <a:latin typeface="Traditional Arabic"/>
                <a:ea typeface="Traditional Arabic"/>
                <a:cs typeface="Traditional Arabic"/>
                <a:sym typeface="Traditional Arabic"/>
              </a:rPr>
              <a:t>50</a:t>
            </a:r>
            <a:endParaRPr sz="3600" dirty="0">
              <a:solidFill>
                <a:srgbClr val="0070C0"/>
              </a:solidFill>
              <a:latin typeface="Traditional Arabic"/>
              <a:ea typeface="Traditional Arabic"/>
              <a:cs typeface="Traditional Arabic"/>
              <a:sym typeface="Traditional Arabic"/>
            </a:endParaRPr>
          </a:p>
        </p:txBody>
      </p:sp>
      <p:sp>
        <p:nvSpPr>
          <p:cNvPr id="459" name="Google Shape;459;p26"/>
          <p:cNvSpPr/>
          <p:nvPr/>
        </p:nvSpPr>
        <p:spPr>
          <a:xfrm>
            <a:off x="8789334" y="3861147"/>
            <a:ext cx="3103949" cy="996300"/>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spcBef>
                <a:spcPts val="0"/>
              </a:spcBef>
              <a:spcAft>
                <a:spcPts val="0"/>
              </a:spcAft>
              <a:buNone/>
            </a:pPr>
            <a:r>
              <a:rPr lang="ar-SA" sz="2800" b="1">
                <a:solidFill>
                  <a:srgbClr val="B79F8D"/>
                </a:solidFill>
                <a:latin typeface="Traditional Arabic"/>
                <a:ea typeface="Traditional Arabic"/>
                <a:cs typeface="Traditional Arabic"/>
                <a:sym typeface="Traditional Arabic"/>
              </a:rPr>
              <a:t>التربية البدنية والصحية »بنين»</a:t>
            </a:r>
            <a:endParaRPr sz="2800" b="1">
              <a:solidFill>
                <a:srgbClr val="B79F8D"/>
              </a:solidFill>
              <a:latin typeface="Traditional Arabic"/>
              <a:ea typeface="Traditional Arabic"/>
              <a:cs typeface="Traditional Arabic"/>
              <a:sym typeface="Traditional Arabic"/>
            </a:endParaRPr>
          </a:p>
        </p:txBody>
      </p:sp>
      <p:sp>
        <p:nvSpPr>
          <p:cNvPr id="460" name="Google Shape;460;p26"/>
          <p:cNvSpPr/>
          <p:nvPr/>
        </p:nvSpPr>
        <p:spPr>
          <a:xfrm>
            <a:off x="8813779" y="2829224"/>
            <a:ext cx="3079504" cy="996300"/>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التربية الفنية</a:t>
            </a:r>
            <a:endParaRPr sz="2400" b="1">
              <a:solidFill>
                <a:schemeClr val="lt1"/>
              </a:solidFill>
              <a:latin typeface="Traditional Arabic"/>
              <a:ea typeface="Traditional Arabic"/>
              <a:cs typeface="Traditional Arabic"/>
              <a:sym typeface="Traditional Arabic"/>
            </a:endParaRPr>
          </a:p>
        </p:txBody>
      </p:sp>
      <p:sp>
        <p:nvSpPr>
          <p:cNvPr id="461" name="Google Shape;461;p26"/>
          <p:cNvSpPr/>
          <p:nvPr/>
        </p:nvSpPr>
        <p:spPr>
          <a:xfrm>
            <a:off x="11122988" y="1807173"/>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462" name="Google Shape;462;p26"/>
          <p:cNvSpPr/>
          <p:nvPr/>
        </p:nvSpPr>
        <p:spPr>
          <a:xfrm>
            <a:off x="11196157" y="1822479"/>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1800" dirty="0">
                <a:solidFill>
                  <a:schemeClr val="dk1"/>
                </a:solidFill>
                <a:latin typeface="Arial"/>
                <a:ea typeface="Arial"/>
                <a:cs typeface="Arial"/>
                <a:sym typeface="Arial"/>
              </a:rPr>
              <a:t> </a:t>
            </a:r>
            <a:endParaRPr sz="2800" dirty="0">
              <a:solidFill>
                <a:srgbClr val="249BBB"/>
              </a:solidFill>
              <a:latin typeface="Calibri"/>
              <a:ea typeface="Calibri"/>
              <a:cs typeface="Calibri"/>
              <a:sym typeface="Calibri"/>
            </a:endParaRPr>
          </a:p>
        </p:txBody>
      </p:sp>
      <p:sp>
        <p:nvSpPr>
          <p:cNvPr id="463" name="Google Shape;463;p26"/>
          <p:cNvSpPr/>
          <p:nvPr/>
        </p:nvSpPr>
        <p:spPr>
          <a:xfrm>
            <a:off x="7536245" y="4065005"/>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dirty="0">
                <a:solidFill>
                  <a:srgbClr val="009081"/>
                </a:solidFill>
                <a:latin typeface="Traditional Arabic"/>
                <a:ea typeface="Traditional Arabic"/>
                <a:cs typeface="Traditional Arabic"/>
                <a:sym typeface="Traditional Arabic"/>
              </a:rPr>
              <a:t>10</a:t>
            </a:r>
            <a:endParaRPr sz="3600" dirty="0">
              <a:solidFill>
                <a:srgbClr val="009081"/>
              </a:solidFill>
              <a:latin typeface="Traditional Arabic"/>
              <a:ea typeface="Traditional Arabic"/>
              <a:cs typeface="Traditional Arabic"/>
              <a:sym typeface="Traditional Arabic"/>
            </a:endParaRPr>
          </a:p>
        </p:txBody>
      </p:sp>
      <p:sp>
        <p:nvSpPr>
          <p:cNvPr id="464" name="Google Shape;464;p26"/>
          <p:cNvSpPr/>
          <p:nvPr/>
        </p:nvSpPr>
        <p:spPr>
          <a:xfrm>
            <a:off x="6484685" y="4065005"/>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dirty="0">
                <a:solidFill>
                  <a:srgbClr val="009081"/>
                </a:solidFill>
                <a:latin typeface="Traditional Arabic"/>
                <a:ea typeface="Traditional Arabic"/>
                <a:cs typeface="Traditional Arabic"/>
                <a:sym typeface="Traditional Arabic"/>
              </a:rPr>
              <a:t>10</a:t>
            </a:r>
            <a:endParaRPr sz="3600" dirty="0">
              <a:solidFill>
                <a:srgbClr val="009081"/>
              </a:solidFill>
              <a:latin typeface="Traditional Arabic"/>
              <a:ea typeface="Traditional Arabic"/>
              <a:cs typeface="Traditional Arabic"/>
              <a:sym typeface="Traditional Arabic"/>
            </a:endParaRPr>
          </a:p>
        </p:txBody>
      </p:sp>
      <p:sp>
        <p:nvSpPr>
          <p:cNvPr id="465" name="Google Shape;465;p26"/>
          <p:cNvSpPr/>
          <p:nvPr/>
        </p:nvSpPr>
        <p:spPr>
          <a:xfrm>
            <a:off x="5433125" y="4065005"/>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dirty="0">
                <a:solidFill>
                  <a:srgbClr val="009081"/>
                </a:solidFill>
                <a:latin typeface="Traditional Arabic"/>
                <a:ea typeface="Traditional Arabic"/>
                <a:cs typeface="Traditional Arabic"/>
                <a:sym typeface="Traditional Arabic"/>
              </a:rPr>
              <a:t>10</a:t>
            </a:r>
            <a:endParaRPr sz="3600" dirty="0">
              <a:solidFill>
                <a:srgbClr val="009081"/>
              </a:solidFill>
              <a:latin typeface="Traditional Arabic"/>
              <a:ea typeface="Traditional Arabic"/>
              <a:cs typeface="Traditional Arabic"/>
              <a:sym typeface="Traditional Arabic"/>
            </a:endParaRPr>
          </a:p>
        </p:txBody>
      </p:sp>
      <p:sp>
        <p:nvSpPr>
          <p:cNvPr id="466" name="Google Shape;466;p26"/>
          <p:cNvSpPr/>
          <p:nvPr/>
        </p:nvSpPr>
        <p:spPr>
          <a:xfrm>
            <a:off x="7536245" y="5128669"/>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dirty="0">
                <a:solidFill>
                  <a:srgbClr val="009081"/>
                </a:solidFill>
                <a:latin typeface="Traditional Arabic"/>
                <a:ea typeface="Traditional Arabic"/>
                <a:cs typeface="Traditional Arabic"/>
                <a:sym typeface="Traditional Arabic"/>
              </a:rPr>
              <a:t>10</a:t>
            </a:r>
            <a:endParaRPr sz="3600" dirty="0">
              <a:solidFill>
                <a:srgbClr val="009081"/>
              </a:solidFill>
              <a:latin typeface="Traditional Arabic"/>
              <a:ea typeface="Traditional Arabic"/>
              <a:cs typeface="Traditional Arabic"/>
              <a:sym typeface="Traditional Arabic"/>
            </a:endParaRPr>
          </a:p>
        </p:txBody>
      </p:sp>
      <p:sp>
        <p:nvSpPr>
          <p:cNvPr id="467" name="Google Shape;467;p26"/>
          <p:cNvSpPr/>
          <p:nvPr/>
        </p:nvSpPr>
        <p:spPr>
          <a:xfrm>
            <a:off x="6484685" y="5128669"/>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dirty="0">
                <a:solidFill>
                  <a:srgbClr val="595959"/>
                </a:solidFill>
                <a:latin typeface="Traditional Arabic"/>
                <a:ea typeface="Traditional Arabic"/>
                <a:cs typeface="Traditional Arabic"/>
                <a:sym typeface="Traditional Arabic"/>
              </a:rPr>
              <a:t>20</a:t>
            </a:r>
            <a:endParaRPr sz="3200" dirty="0">
              <a:solidFill>
                <a:srgbClr val="595959"/>
              </a:solidFill>
              <a:latin typeface="Traditional Arabic"/>
              <a:ea typeface="Traditional Arabic"/>
              <a:cs typeface="Traditional Arabic"/>
              <a:sym typeface="Traditional Arabic"/>
            </a:endParaRPr>
          </a:p>
        </p:txBody>
      </p:sp>
      <p:sp>
        <p:nvSpPr>
          <p:cNvPr id="468" name="Google Shape;468;p26"/>
          <p:cNvSpPr/>
          <p:nvPr/>
        </p:nvSpPr>
        <p:spPr>
          <a:xfrm>
            <a:off x="5433125" y="5128669"/>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dirty="0">
                <a:solidFill>
                  <a:srgbClr val="009081"/>
                </a:solidFill>
                <a:latin typeface="Traditional Arabic"/>
                <a:ea typeface="Traditional Arabic"/>
                <a:cs typeface="Traditional Arabic"/>
                <a:sym typeface="Traditional Arabic"/>
              </a:rPr>
              <a:t>10</a:t>
            </a:r>
            <a:endParaRPr sz="3200" dirty="0">
              <a:solidFill>
                <a:srgbClr val="009081"/>
              </a:solidFill>
              <a:latin typeface="Traditional Arabic"/>
              <a:ea typeface="Traditional Arabic"/>
              <a:cs typeface="Traditional Arabic"/>
              <a:sym typeface="Traditional Arabic"/>
            </a:endParaRPr>
          </a:p>
        </p:txBody>
      </p:sp>
      <p:sp>
        <p:nvSpPr>
          <p:cNvPr id="469" name="Google Shape;469;p26"/>
          <p:cNvSpPr/>
          <p:nvPr/>
        </p:nvSpPr>
        <p:spPr>
          <a:xfrm>
            <a:off x="3271842" y="3047382"/>
            <a:ext cx="2081090"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dirty="0">
                <a:solidFill>
                  <a:srgbClr val="009081"/>
                </a:solidFill>
                <a:latin typeface="Traditional Arabic"/>
                <a:ea typeface="Traditional Arabic"/>
                <a:cs typeface="Traditional Arabic"/>
                <a:sym typeface="Traditional Arabic"/>
              </a:rPr>
              <a:t>20</a:t>
            </a:r>
            <a:endParaRPr sz="3600" dirty="0">
              <a:solidFill>
                <a:srgbClr val="009081"/>
              </a:solidFill>
              <a:latin typeface="Traditional Arabic"/>
              <a:ea typeface="Traditional Arabic"/>
              <a:cs typeface="Traditional Arabic"/>
              <a:sym typeface="Traditional Arabic"/>
            </a:endParaRPr>
          </a:p>
        </p:txBody>
      </p:sp>
      <p:sp>
        <p:nvSpPr>
          <p:cNvPr id="470" name="Google Shape;470;p26"/>
          <p:cNvSpPr/>
          <p:nvPr/>
        </p:nvSpPr>
        <p:spPr>
          <a:xfrm>
            <a:off x="3271842" y="4044445"/>
            <a:ext cx="2081090"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dirty="0">
                <a:solidFill>
                  <a:srgbClr val="009081"/>
                </a:solidFill>
                <a:latin typeface="Traditional Arabic"/>
                <a:ea typeface="Traditional Arabic"/>
                <a:cs typeface="Traditional Arabic"/>
                <a:sym typeface="Traditional Arabic"/>
              </a:rPr>
              <a:t>20</a:t>
            </a:r>
            <a:endParaRPr sz="3600" dirty="0">
              <a:solidFill>
                <a:srgbClr val="009081"/>
              </a:solidFill>
              <a:latin typeface="Traditional Arabic"/>
              <a:ea typeface="Traditional Arabic"/>
              <a:cs typeface="Traditional Arabic"/>
              <a:sym typeface="Traditional Arabic"/>
            </a:endParaRPr>
          </a:p>
        </p:txBody>
      </p:sp>
      <p:sp>
        <p:nvSpPr>
          <p:cNvPr id="471" name="Google Shape;471;p26"/>
          <p:cNvSpPr/>
          <p:nvPr/>
        </p:nvSpPr>
        <p:spPr>
          <a:xfrm>
            <a:off x="3271842" y="5108109"/>
            <a:ext cx="2081090"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dirty="0">
                <a:solidFill>
                  <a:srgbClr val="39BBEC"/>
                </a:solidFill>
                <a:latin typeface="Traditional Arabic"/>
                <a:ea typeface="Traditional Arabic"/>
                <a:cs typeface="Traditional Arabic"/>
                <a:sym typeface="Traditional Arabic"/>
              </a:rPr>
              <a:t>10</a:t>
            </a:r>
            <a:endParaRPr sz="3200" dirty="0">
              <a:solidFill>
                <a:srgbClr val="39BBEC"/>
              </a:solidFill>
              <a:latin typeface="Traditional Arabic"/>
              <a:ea typeface="Traditional Arabic"/>
              <a:cs typeface="Traditional Arabic"/>
              <a:sym typeface="Traditional Arabic"/>
            </a:endParaRPr>
          </a:p>
        </p:txBody>
      </p:sp>
      <p:sp>
        <p:nvSpPr>
          <p:cNvPr id="472" name="Google Shape;472;p26"/>
          <p:cNvSpPr/>
          <p:nvPr/>
        </p:nvSpPr>
        <p:spPr>
          <a:xfrm>
            <a:off x="640865" y="4065005"/>
            <a:ext cx="2586667" cy="510273"/>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dirty="0">
                <a:solidFill>
                  <a:srgbClr val="0070C0"/>
                </a:solidFill>
                <a:latin typeface="Traditional Arabic"/>
                <a:ea typeface="Traditional Arabic"/>
                <a:cs typeface="Traditional Arabic"/>
                <a:sym typeface="Traditional Arabic"/>
              </a:rPr>
              <a:t>50</a:t>
            </a:r>
            <a:endParaRPr sz="3600" dirty="0">
              <a:solidFill>
                <a:srgbClr val="0070C0"/>
              </a:solidFill>
              <a:latin typeface="Traditional Arabic"/>
              <a:ea typeface="Traditional Arabic"/>
              <a:cs typeface="Traditional Arabic"/>
              <a:sym typeface="Traditional Arabic"/>
            </a:endParaRPr>
          </a:p>
        </p:txBody>
      </p:sp>
      <p:sp>
        <p:nvSpPr>
          <p:cNvPr id="473" name="Google Shape;473;p26"/>
          <p:cNvSpPr/>
          <p:nvPr/>
        </p:nvSpPr>
        <p:spPr>
          <a:xfrm>
            <a:off x="648590" y="5108109"/>
            <a:ext cx="2586667" cy="510273"/>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dirty="0">
                <a:solidFill>
                  <a:srgbClr val="0070C0"/>
                </a:solidFill>
                <a:latin typeface="Traditional Arabic"/>
                <a:ea typeface="Traditional Arabic"/>
                <a:cs typeface="Traditional Arabic"/>
                <a:sym typeface="Traditional Arabic"/>
              </a:rPr>
              <a:t>50</a:t>
            </a:r>
            <a:endParaRPr sz="3600" dirty="0">
              <a:solidFill>
                <a:srgbClr val="0070C0"/>
              </a:solidFill>
              <a:latin typeface="Traditional Arabic"/>
              <a:ea typeface="Traditional Arabic"/>
              <a:cs typeface="Traditional Arabic"/>
              <a:sym typeface="Traditional Arabic"/>
            </a:endParaRPr>
          </a:p>
        </p:txBody>
      </p:sp>
      <p:sp>
        <p:nvSpPr>
          <p:cNvPr id="474" name="Google Shape;474;p26"/>
          <p:cNvSpPr/>
          <p:nvPr/>
        </p:nvSpPr>
        <p:spPr>
          <a:xfrm>
            <a:off x="1030310" y="481615"/>
            <a:ext cx="7550471" cy="759840"/>
          </a:xfrm>
          <a:prstGeom prst="roundRect">
            <a:avLst>
              <a:gd name="adj" fmla="val 50000"/>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719138" marR="0" lvl="0" indent="0" algn="ctr" rtl="1">
              <a:spcBef>
                <a:spcPts val="0"/>
              </a:spcBef>
              <a:spcAft>
                <a:spcPts val="0"/>
              </a:spcAft>
              <a:buNone/>
            </a:pPr>
            <a:r>
              <a:rPr lang="ar-SA" sz="4000" b="1">
                <a:solidFill>
                  <a:srgbClr val="595959"/>
                </a:solidFill>
                <a:latin typeface="Traditional Arabic"/>
                <a:ea typeface="Traditional Arabic"/>
                <a:cs typeface="Traditional Arabic"/>
                <a:sym typeface="Traditional Arabic"/>
              </a:rPr>
              <a:t>جميع صفوف المرحلة المتوسطة</a:t>
            </a:r>
            <a:endParaRPr sz="4000" b="1">
              <a:solidFill>
                <a:srgbClr val="595959"/>
              </a:solidFill>
              <a:latin typeface="Traditional Arabic"/>
              <a:ea typeface="Traditional Arabic"/>
              <a:cs typeface="Traditional Arabic"/>
              <a:sym typeface="Traditional Arabic"/>
            </a:endParaRPr>
          </a:p>
        </p:txBody>
      </p:sp>
      <p:sp>
        <p:nvSpPr>
          <p:cNvPr id="33" name="مستطيل 32">
            <a:extLst>
              <a:ext uri="{FF2B5EF4-FFF2-40B4-BE49-F238E27FC236}">
                <a16:creationId xmlns="" xmlns:a16="http://schemas.microsoft.com/office/drawing/2014/main" id="{1FB02666-C3B1-4F7C-BEA1-0A68D99003BF}"/>
              </a:ext>
            </a:extLst>
          </p:cNvPr>
          <p:cNvSpPr/>
          <p:nvPr/>
        </p:nvSpPr>
        <p:spPr>
          <a:xfrm>
            <a:off x="9071125" y="130902"/>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pic>
        <p:nvPicPr>
          <p:cNvPr id="480" name="Google Shape;480;p27"/>
          <p:cNvPicPr preferRelativeResize="0"/>
          <p:nvPr/>
        </p:nvPicPr>
        <p:blipFill rotWithShape="1">
          <a:blip r:embed="rId3">
            <a:alphaModFix/>
          </a:blip>
          <a:srcRect l="8889" t="39954" r="14668" b="10644"/>
          <a:stretch/>
        </p:blipFill>
        <p:spPr>
          <a:xfrm>
            <a:off x="1" y="4992914"/>
            <a:ext cx="12192000" cy="1865085"/>
          </a:xfrm>
          <a:prstGeom prst="rect">
            <a:avLst/>
          </a:prstGeom>
          <a:noFill/>
          <a:ln>
            <a:noFill/>
          </a:ln>
        </p:spPr>
      </p:pic>
      <p:pic>
        <p:nvPicPr>
          <p:cNvPr id="481" name="Google Shape;481;p27"/>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482" name="Google Shape;482;p27"/>
          <p:cNvSpPr/>
          <p:nvPr/>
        </p:nvSpPr>
        <p:spPr>
          <a:xfrm>
            <a:off x="4985387" y="981662"/>
            <a:ext cx="1756411" cy="752149"/>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    تعليم عام</a:t>
            </a:r>
            <a:endParaRPr sz="2400" b="1">
              <a:solidFill>
                <a:schemeClr val="lt1"/>
              </a:solidFill>
              <a:latin typeface="Traditional Arabic"/>
              <a:ea typeface="Traditional Arabic"/>
              <a:cs typeface="Traditional Arabic"/>
              <a:sym typeface="Traditional Arabic"/>
            </a:endParaRPr>
          </a:p>
        </p:txBody>
      </p:sp>
      <p:sp>
        <p:nvSpPr>
          <p:cNvPr id="483" name="Google Shape;483;p27"/>
          <p:cNvSpPr/>
          <p:nvPr/>
        </p:nvSpPr>
        <p:spPr>
          <a:xfrm>
            <a:off x="6209660" y="842634"/>
            <a:ext cx="3332121"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          </a:t>
            </a:r>
            <a:r>
              <a:rPr lang="ar-SA" sz="2800" b="1">
                <a:solidFill>
                  <a:schemeClr val="lt1"/>
                </a:solidFill>
                <a:latin typeface="Traditional Arabic"/>
                <a:ea typeface="Traditional Arabic"/>
                <a:cs typeface="Traditional Arabic"/>
                <a:sym typeface="Traditional Arabic"/>
              </a:rPr>
              <a:t>القرآن الكريم والتفسير</a:t>
            </a:r>
            <a:endParaRPr sz="2000" b="1">
              <a:solidFill>
                <a:schemeClr val="lt1"/>
              </a:solidFill>
              <a:latin typeface="Traditional Arabic"/>
              <a:ea typeface="Traditional Arabic"/>
              <a:cs typeface="Traditional Arabic"/>
              <a:sym typeface="Traditional Arabic"/>
            </a:endParaRPr>
          </a:p>
        </p:txBody>
      </p:sp>
      <p:sp>
        <p:nvSpPr>
          <p:cNvPr id="484" name="Google Shape;484;p27"/>
          <p:cNvSpPr/>
          <p:nvPr/>
        </p:nvSpPr>
        <p:spPr>
          <a:xfrm>
            <a:off x="8639410" y="916080"/>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485" name="Google Shape;485;p27"/>
          <p:cNvSpPr/>
          <p:nvPr/>
        </p:nvSpPr>
        <p:spPr>
          <a:xfrm>
            <a:off x="8712579" y="931386"/>
            <a:ext cx="697126" cy="697127"/>
          </a:xfrm>
          <a:prstGeom prst="ellipse">
            <a:avLst/>
          </a:prstGeom>
          <a:blipFill rotWithShape="1">
            <a:blip r:embed="rId4">
              <a:alphaModFix/>
            </a:blip>
            <a:stretch>
              <a:fillRect/>
            </a:stretch>
          </a:blipFill>
          <a:ln>
            <a:noFill/>
          </a:ln>
          <a:effectLst>
            <a:outerShdw blurRad="101600" dist="46270" dir="2013274" rotWithShape="0">
              <a:srgbClr val="000000">
                <a:alpha val="30588"/>
              </a:srgbClr>
            </a:outerShdw>
          </a:effectLst>
        </p:spPr>
        <p:txBody>
          <a:bodyPr spcFirstLastPara="1" wrap="square" lIns="91425" tIns="45700" rIns="91425" bIns="45700" anchor="t" anchorCtr="0">
            <a:noAutofit/>
          </a:bodyPr>
          <a:lstStyle/>
          <a:p>
            <a:pPr marL="0" marR="0" lvl="0" indent="0" algn="r" rtl="1">
              <a:spcBef>
                <a:spcPts val="0"/>
              </a:spcBef>
              <a:spcAft>
                <a:spcPts val="0"/>
              </a:spcAft>
              <a:buNone/>
            </a:pPr>
            <a:r>
              <a:rPr lang="ar-SA" sz="1800">
                <a:latin typeface="Calibri"/>
                <a:ea typeface="Calibri"/>
                <a:cs typeface="Calibri"/>
                <a:sym typeface="Calibri"/>
              </a:rPr>
              <a:t> </a:t>
            </a:r>
            <a:endParaRPr/>
          </a:p>
        </p:txBody>
      </p:sp>
      <p:graphicFrame>
        <p:nvGraphicFramePr>
          <p:cNvPr id="486" name="Google Shape;486;p27"/>
          <p:cNvGraphicFramePr/>
          <p:nvPr>
            <p:extLst>
              <p:ext uri="{D42A27DB-BD31-4B8C-83A1-F6EECF244321}">
                <p14:modId xmlns="" xmlns:p14="http://schemas.microsoft.com/office/powerpoint/2010/main" val="2576410270"/>
              </p:ext>
            </p:extLst>
          </p:nvPr>
        </p:nvGraphicFramePr>
        <p:xfrm>
          <a:off x="916386" y="2372800"/>
          <a:ext cx="10790500" cy="2473970"/>
        </p:xfrm>
        <a:graphic>
          <a:graphicData uri="http://schemas.openxmlformats.org/drawingml/2006/table">
            <a:tbl>
              <a:tblPr rtl="1" firstRow="1" bandRow="1">
                <a:noFill/>
                <a:tableStyleId>{8FCC44E6-B475-47F8-9AFF-5085EFD84CCE}</a:tableStyleId>
              </a:tblPr>
              <a:tblGrid>
                <a:gridCol w="1541500">
                  <a:extLst>
                    <a:ext uri="{9D8B030D-6E8A-4147-A177-3AD203B41FA5}">
                      <a16:colId xmlns="" xmlns:a16="http://schemas.microsoft.com/office/drawing/2014/main" val="20000"/>
                    </a:ext>
                  </a:extLst>
                </a:gridCol>
                <a:gridCol w="1541500">
                  <a:extLst>
                    <a:ext uri="{9D8B030D-6E8A-4147-A177-3AD203B41FA5}">
                      <a16:colId xmlns="" xmlns:a16="http://schemas.microsoft.com/office/drawing/2014/main" val="20001"/>
                    </a:ext>
                  </a:extLst>
                </a:gridCol>
                <a:gridCol w="796250">
                  <a:extLst>
                    <a:ext uri="{9D8B030D-6E8A-4147-A177-3AD203B41FA5}">
                      <a16:colId xmlns="" xmlns:a16="http://schemas.microsoft.com/office/drawing/2014/main" val="20002"/>
                    </a:ext>
                  </a:extLst>
                </a:gridCol>
                <a:gridCol w="745250">
                  <a:extLst>
                    <a:ext uri="{9D8B030D-6E8A-4147-A177-3AD203B41FA5}">
                      <a16:colId xmlns="" xmlns:a16="http://schemas.microsoft.com/office/drawing/2014/main" val="20003"/>
                    </a:ext>
                  </a:extLst>
                </a:gridCol>
                <a:gridCol w="1541500">
                  <a:extLst>
                    <a:ext uri="{9D8B030D-6E8A-4147-A177-3AD203B41FA5}">
                      <a16:colId xmlns="" xmlns:a16="http://schemas.microsoft.com/office/drawing/2014/main" val="20004"/>
                    </a:ext>
                  </a:extLst>
                </a:gridCol>
                <a:gridCol w="1541500">
                  <a:extLst>
                    <a:ext uri="{9D8B030D-6E8A-4147-A177-3AD203B41FA5}">
                      <a16:colId xmlns="" xmlns:a16="http://schemas.microsoft.com/office/drawing/2014/main" val="20005"/>
                    </a:ext>
                  </a:extLst>
                </a:gridCol>
                <a:gridCol w="1541500">
                  <a:extLst>
                    <a:ext uri="{9D8B030D-6E8A-4147-A177-3AD203B41FA5}">
                      <a16:colId xmlns="" xmlns:a16="http://schemas.microsoft.com/office/drawing/2014/main" val="20006"/>
                    </a:ext>
                  </a:extLst>
                </a:gridCol>
                <a:gridCol w="1541500">
                  <a:extLst>
                    <a:ext uri="{9D8B030D-6E8A-4147-A177-3AD203B41FA5}">
                      <a16:colId xmlns="" xmlns:a16="http://schemas.microsoft.com/office/drawing/2014/main" val="20007"/>
                    </a:ext>
                  </a:extLst>
                </a:gridCol>
              </a:tblGrid>
              <a:tr h="370850">
                <a:tc>
                  <a:txBody>
                    <a:bodyPr/>
                    <a:lstStyle/>
                    <a:p>
                      <a:pPr marL="0" marR="0" lvl="0" indent="0" algn="ctr" rtl="1">
                        <a:lnSpc>
                          <a:spcPct val="115000"/>
                        </a:lnSpc>
                        <a:spcBef>
                          <a:spcPts val="0"/>
                        </a:spcBef>
                        <a:spcAft>
                          <a:spcPts val="0"/>
                        </a:spcAft>
                        <a:buNone/>
                      </a:pPr>
                      <a:r>
                        <a:rPr lang="ar-SA" sz="2400" b="1" u="none" strike="noStrike" cap="none">
                          <a:solidFill>
                            <a:schemeClr val="lt1"/>
                          </a:solidFill>
                          <a:latin typeface="Traditional Arabic"/>
                          <a:ea typeface="Traditional Arabic"/>
                          <a:cs typeface="Traditional Arabic"/>
                          <a:sym typeface="Traditional Arabic"/>
                        </a:rPr>
                        <a:t>المقرر</a:t>
                      </a:r>
                      <a:endParaRPr sz="1400" b="1" u="none" strike="noStrike" cap="none">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lt1"/>
                          </a:solidFill>
                          <a:latin typeface="Traditional Arabic"/>
                          <a:ea typeface="Traditional Arabic"/>
                          <a:cs typeface="Traditional Arabic"/>
                          <a:sym typeface="Traditional Arabic"/>
                        </a:rPr>
                        <a:t>صحة التلاوة</a:t>
                      </a:r>
                      <a:endParaRPr sz="1400" b="1" u="none" strike="noStrike" cap="none">
                        <a:solidFill>
                          <a:schemeClr val="lt1"/>
                        </a:solidFill>
                        <a:latin typeface="Traditional Arabic"/>
                        <a:ea typeface="Traditional Arabic"/>
                        <a:cs typeface="Traditional Arabic"/>
                        <a:sym typeface="Traditional Arabic"/>
                      </a:endParaRPr>
                    </a:p>
                  </a:txBody>
                  <a:tcPr marL="68575" marR="68575" marT="0" marB="0" anchor="ctr"/>
                </a:tc>
                <a:tc gridSpan="2">
                  <a:txBody>
                    <a:bodyPr/>
                    <a:lstStyle/>
                    <a:p>
                      <a:pPr marL="0" marR="0" lvl="0" indent="0" algn="ctr" rtl="1">
                        <a:lnSpc>
                          <a:spcPct val="115000"/>
                        </a:lnSpc>
                        <a:spcBef>
                          <a:spcPts val="0"/>
                        </a:spcBef>
                        <a:spcAft>
                          <a:spcPts val="0"/>
                        </a:spcAft>
                        <a:buNone/>
                      </a:pPr>
                      <a:r>
                        <a:rPr lang="ar-SA" sz="2400" b="1" u="none" strike="noStrike" cap="none">
                          <a:solidFill>
                            <a:schemeClr val="lt1"/>
                          </a:solidFill>
                          <a:latin typeface="Traditional Arabic"/>
                          <a:ea typeface="Traditional Arabic"/>
                          <a:cs typeface="Traditional Arabic"/>
                          <a:sym typeface="Traditional Arabic"/>
                        </a:rPr>
                        <a:t>الحفظ</a:t>
                      </a:r>
                      <a:endParaRPr sz="1400" b="1" u="none" strike="noStrike" cap="none">
                        <a:solidFill>
                          <a:schemeClr val="lt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a:txBody>
                    <a:bodyPr/>
                    <a:lstStyle/>
                    <a:p>
                      <a:pPr marL="0" marR="0" lvl="0" indent="0" algn="ctr" rtl="1">
                        <a:lnSpc>
                          <a:spcPct val="115000"/>
                        </a:lnSpc>
                        <a:spcBef>
                          <a:spcPts val="0"/>
                        </a:spcBef>
                        <a:spcAft>
                          <a:spcPts val="0"/>
                        </a:spcAft>
                        <a:buNone/>
                      </a:pPr>
                      <a:r>
                        <a:rPr lang="ar-SA" sz="2400" b="1" u="none" strike="noStrike" cap="none">
                          <a:solidFill>
                            <a:schemeClr val="lt1"/>
                          </a:solidFill>
                          <a:latin typeface="Traditional Arabic"/>
                          <a:ea typeface="Traditional Arabic"/>
                          <a:cs typeface="Traditional Arabic"/>
                          <a:sym typeface="Traditional Arabic"/>
                        </a:rPr>
                        <a:t>الترتيل</a:t>
                      </a:r>
                      <a:endParaRPr sz="1400" b="1" u="none" strike="noStrike" cap="none">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lt1"/>
                          </a:solidFill>
                          <a:latin typeface="Traditional Arabic"/>
                          <a:ea typeface="Traditional Arabic"/>
                          <a:cs typeface="Traditional Arabic"/>
                          <a:sym typeface="Traditional Arabic"/>
                        </a:rPr>
                        <a:t>تطبيق التجويد</a:t>
                      </a:r>
                      <a:endParaRPr sz="1400" b="1" u="none" strike="noStrike" cap="none">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lt1"/>
                          </a:solidFill>
                          <a:latin typeface="Traditional Arabic"/>
                          <a:ea typeface="Traditional Arabic"/>
                          <a:cs typeface="Traditional Arabic"/>
                          <a:sym typeface="Traditional Arabic"/>
                        </a:rPr>
                        <a:t>الانطلاق في القراءة</a:t>
                      </a:r>
                      <a:endParaRPr sz="1400" b="1" u="none" strike="noStrike" cap="none">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lt1"/>
                          </a:solidFill>
                          <a:latin typeface="Traditional Arabic"/>
                          <a:ea typeface="Traditional Arabic"/>
                          <a:cs typeface="Traditional Arabic"/>
                          <a:sym typeface="Traditional Arabic"/>
                        </a:rPr>
                        <a:t>المجموع</a:t>
                      </a:r>
                      <a:endParaRPr sz="1400" b="1" u="none" strike="noStrike" cap="none">
                        <a:solidFill>
                          <a:schemeClr val="lt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0"/>
                  </a:ext>
                </a:extLst>
              </a:tr>
              <a:tr h="370850">
                <a:tc>
                  <a:txBody>
                    <a:bodyPr/>
                    <a:lstStyle/>
                    <a:p>
                      <a:pPr marL="0" marR="0" lvl="0" indent="0" algn="ctr" rtl="1">
                        <a:lnSpc>
                          <a:spcPct val="115000"/>
                        </a:lnSpc>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القرآن الكريم</a:t>
                      </a:r>
                      <a:endParaRPr sz="1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1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gridSpan="2">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8</a:t>
                      </a:r>
                      <a:endParaRPr sz="1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2</a:t>
                      </a:r>
                      <a:endParaRPr sz="1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3</a:t>
                      </a:r>
                      <a:endParaRPr sz="1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2</a:t>
                      </a:r>
                      <a:endParaRPr sz="1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dirty="0">
                          <a:solidFill>
                            <a:srgbClr val="009081"/>
                          </a:solidFill>
                          <a:latin typeface="Traditional Arabic"/>
                          <a:ea typeface="Traditional Arabic"/>
                          <a:cs typeface="Traditional Arabic"/>
                          <a:sym typeface="Traditional Arabic"/>
                        </a:rPr>
                        <a:t>25</a:t>
                      </a:r>
                      <a:endParaRPr sz="1400" b="1" u="none" strike="noStrike" cap="none" dirty="0">
                        <a:solidFill>
                          <a:srgbClr val="00908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1"/>
                  </a:ext>
                </a:extLst>
              </a:tr>
              <a:tr h="370850">
                <a:tc rowSpan="3">
                  <a:txBody>
                    <a:bodyPr/>
                    <a:lstStyle/>
                    <a:p>
                      <a:pPr marL="0" marR="0" lvl="0" indent="0" algn="ctr" rtl="1">
                        <a:lnSpc>
                          <a:spcPct val="115000"/>
                        </a:lnSpc>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التفسير</a:t>
                      </a:r>
                      <a:endParaRPr sz="1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gridSpan="4">
                  <a:txBody>
                    <a:bodyPr/>
                    <a:lstStyle/>
                    <a:p>
                      <a:pPr marL="0" marR="0" lvl="0" indent="0" algn="ctr" rtl="1">
                        <a:lnSpc>
                          <a:spcPct val="115000"/>
                        </a:lnSpc>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أعمال السنة</a:t>
                      </a:r>
                      <a:endParaRPr sz="1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hMerge="1">
                  <a:txBody>
                    <a:bodyPr/>
                    <a:lstStyle/>
                    <a:p>
                      <a:endParaRPr lang="ar-SA"/>
                    </a:p>
                  </a:txBody>
                  <a:tcPr/>
                </a:tc>
                <a:tc hMerge="1">
                  <a:txBody>
                    <a:bodyPr/>
                    <a:lstStyle/>
                    <a:p>
                      <a:endParaRPr lang="ar-SA"/>
                    </a:p>
                  </a:txBody>
                  <a:tcPr/>
                </a:tc>
                <a:tc gridSpan="2">
                  <a:txBody>
                    <a:bodyPr/>
                    <a:lstStyle/>
                    <a:p>
                      <a:pPr marL="0" marR="0" lvl="0" indent="0" algn="ctr" rtl="1">
                        <a:lnSpc>
                          <a:spcPct val="115000"/>
                        </a:lnSpc>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اختبار نهاية الفصل</a:t>
                      </a:r>
                      <a:endParaRPr sz="1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rowSpan="2">
                  <a:txBody>
                    <a:bodyPr/>
                    <a:lstStyle/>
                    <a:p>
                      <a:pPr marL="0" marR="0" lvl="0" indent="0" algn="ctr" rtl="1">
                        <a:lnSpc>
                          <a:spcPct val="115000"/>
                        </a:lnSpc>
                        <a:spcBef>
                          <a:spcPts val="0"/>
                        </a:spcBef>
                        <a:spcAft>
                          <a:spcPts val="0"/>
                        </a:spcAft>
                        <a:buNone/>
                      </a:pPr>
                      <a:r>
                        <a:rPr lang="ar-SA" sz="2800" b="1" u="none" strike="noStrike" cap="none">
                          <a:solidFill>
                            <a:srgbClr val="009081"/>
                          </a:solidFill>
                          <a:latin typeface="Traditional Arabic"/>
                          <a:ea typeface="Traditional Arabic"/>
                          <a:cs typeface="Traditional Arabic"/>
                          <a:sym typeface="Traditional Arabic"/>
                        </a:rPr>
                        <a:t>المجموع</a:t>
                      </a:r>
                      <a:endParaRPr sz="1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2"/>
                  </a:ext>
                </a:extLst>
              </a:tr>
              <a:tr h="370850">
                <a:tc vMerge="1">
                  <a:txBody>
                    <a:bodyPr/>
                    <a:lstStyle/>
                    <a:p>
                      <a:endParaRPr lang="ar-SA"/>
                    </a:p>
                  </a:txBody>
                  <a:tcPr/>
                </a:tc>
                <a:tc gridSpan="2">
                  <a:txBody>
                    <a:bodyPr/>
                    <a:lstStyle/>
                    <a:p>
                      <a:pPr marL="0" marR="0" lvl="0" indent="0" algn="ctr" rtl="1">
                        <a:lnSpc>
                          <a:spcPct val="100000"/>
                        </a:lnSpc>
                        <a:spcBef>
                          <a:spcPts val="0"/>
                        </a:spcBef>
                        <a:spcAft>
                          <a:spcPts val="0"/>
                        </a:spcAft>
                        <a:buClr>
                          <a:srgbClr val="009081"/>
                        </a:buClr>
                        <a:buSzPts val="2400"/>
                        <a:buFont typeface="Traditional Arabic"/>
                        <a:buNone/>
                      </a:pPr>
                      <a:r>
                        <a:rPr lang="ar-SA" sz="2400" b="1" u="none" strike="noStrike" cap="none">
                          <a:solidFill>
                            <a:srgbClr val="009081"/>
                          </a:solidFill>
                          <a:latin typeface="Traditional Arabic"/>
                          <a:ea typeface="Traditional Arabic"/>
                          <a:cs typeface="Traditional Arabic"/>
                          <a:sym typeface="Traditional Arabic"/>
                        </a:rPr>
                        <a:t>أدوات تقويم متنوعة</a:t>
                      </a:r>
                      <a:endParaRPr sz="2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gridSpan="2">
                  <a:txBody>
                    <a:bodyPr/>
                    <a:lstStyle/>
                    <a:p>
                      <a:pPr marL="0" marR="0" lvl="0" indent="0" algn="ctr" rtl="1">
                        <a:lnSpc>
                          <a:spcPct val="100000"/>
                        </a:lnSpc>
                        <a:spcBef>
                          <a:spcPts val="0"/>
                        </a:spcBef>
                        <a:spcAft>
                          <a:spcPts val="0"/>
                        </a:spcAft>
                        <a:buClr>
                          <a:srgbClr val="009081"/>
                        </a:buClr>
                        <a:buSzPts val="2400"/>
                        <a:buFont typeface="Traditional Arabic"/>
                        <a:buNone/>
                      </a:pPr>
                      <a:r>
                        <a:rPr lang="ar-SA" sz="2400" b="1" u="none" strike="noStrike" cap="none">
                          <a:solidFill>
                            <a:srgbClr val="009081"/>
                          </a:solidFill>
                          <a:latin typeface="Traditional Arabic"/>
                          <a:ea typeface="Traditional Arabic"/>
                          <a:cs typeface="Traditional Arabic"/>
                          <a:sym typeface="Traditional Arabic"/>
                        </a:rPr>
                        <a:t>اختبارات قصيرة</a:t>
                      </a:r>
                      <a:endParaRPr sz="2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rowSpan="2" gridSpan="2">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1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rowSpan="2" hMerge="1">
                  <a:txBody>
                    <a:bodyPr/>
                    <a:lstStyle/>
                    <a:p>
                      <a:endParaRPr lang="ar-SA"/>
                    </a:p>
                  </a:txBody>
                  <a:tcPr/>
                </a:tc>
                <a:tc vMerge="1">
                  <a:txBody>
                    <a:bodyPr/>
                    <a:lstStyle/>
                    <a:p>
                      <a:endParaRPr lang="ar-SA"/>
                    </a:p>
                  </a:txBody>
                  <a:tcPr/>
                </a:tc>
                <a:extLst>
                  <a:ext uri="{0D108BD9-81ED-4DB2-BD59-A6C34878D82A}">
                    <a16:rowId xmlns="" xmlns:a16="http://schemas.microsoft.com/office/drawing/2014/main" val="10003"/>
                  </a:ext>
                </a:extLst>
              </a:tr>
              <a:tr h="370850">
                <a:tc vMerge="1">
                  <a:txBody>
                    <a:bodyPr/>
                    <a:lstStyle/>
                    <a:p>
                      <a:endParaRPr lang="ar-SA"/>
                    </a:p>
                  </a:txBody>
                  <a:tcPr/>
                </a:tc>
                <a:tc gridSpan="2">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8</a:t>
                      </a:r>
                      <a:endParaRPr sz="1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gridSpan="2">
                  <a:txBody>
                    <a:bodyPr/>
                    <a:lstStyle/>
                    <a:p>
                      <a:pPr marL="0" marR="0" lvl="0" indent="0" algn="ctr" rtl="1">
                        <a:lnSpc>
                          <a:spcPct val="115000"/>
                        </a:lnSpc>
                        <a:spcBef>
                          <a:spcPts val="0"/>
                        </a:spcBef>
                        <a:spcAft>
                          <a:spcPts val="0"/>
                        </a:spcAft>
                        <a:buClr>
                          <a:schemeClr val="dk1"/>
                        </a:buClr>
                        <a:buSzPts val="2400"/>
                        <a:buFont typeface="Traditional Arabic"/>
                        <a:buNone/>
                      </a:pPr>
                      <a:r>
                        <a:rPr lang="ar-SA" sz="2400" b="1" u="none" strike="noStrike" cap="none">
                          <a:solidFill>
                            <a:schemeClr val="dk1"/>
                          </a:solidFill>
                          <a:latin typeface="Traditional Arabic"/>
                          <a:ea typeface="Traditional Arabic"/>
                          <a:cs typeface="Traditional Arabic"/>
                          <a:sym typeface="Traditional Arabic"/>
                        </a:rPr>
                        <a:t>7</a:t>
                      </a:r>
                      <a:endParaRPr sz="1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gridSpan="2" vMerge="1">
                  <a:txBody>
                    <a:bodyPr/>
                    <a:lstStyle/>
                    <a:p>
                      <a:endParaRPr lang="ar-SA"/>
                    </a:p>
                  </a:txBody>
                  <a:tcPr/>
                </a:tc>
                <a:tc hMerge="1" vMerge="1">
                  <a:txBody>
                    <a:bodyPr/>
                    <a:lstStyle/>
                    <a:p>
                      <a:endParaRPr lang="ar-SA"/>
                    </a:p>
                  </a:txBody>
                  <a:tcPr/>
                </a:tc>
                <a:tc>
                  <a:txBody>
                    <a:bodyPr/>
                    <a:lstStyle/>
                    <a:p>
                      <a:pPr marL="0" marR="0" lvl="0" indent="0" algn="ctr" rtl="1">
                        <a:lnSpc>
                          <a:spcPct val="115000"/>
                        </a:lnSpc>
                        <a:spcBef>
                          <a:spcPts val="0"/>
                        </a:spcBef>
                        <a:spcAft>
                          <a:spcPts val="0"/>
                        </a:spcAft>
                        <a:buNone/>
                      </a:pPr>
                      <a:r>
                        <a:rPr lang="ar-SA" sz="2400" b="1" u="none" strike="noStrike" cap="none" dirty="0">
                          <a:solidFill>
                            <a:srgbClr val="009081"/>
                          </a:solidFill>
                          <a:latin typeface="Traditional Arabic"/>
                          <a:ea typeface="Traditional Arabic"/>
                          <a:cs typeface="Traditional Arabic"/>
                          <a:sym typeface="Traditional Arabic"/>
                        </a:rPr>
                        <a:t>25</a:t>
                      </a:r>
                      <a:endParaRPr sz="1400" b="1" u="none" strike="noStrike" cap="none" dirty="0">
                        <a:solidFill>
                          <a:srgbClr val="00908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4"/>
                  </a:ext>
                </a:extLst>
              </a:tr>
            </a:tbl>
          </a:graphicData>
        </a:graphic>
      </p:graphicFrame>
      <p:sp>
        <p:nvSpPr>
          <p:cNvPr id="487" name="Google Shape;487;p27"/>
          <p:cNvSpPr/>
          <p:nvPr/>
        </p:nvSpPr>
        <p:spPr>
          <a:xfrm>
            <a:off x="1451532" y="968638"/>
            <a:ext cx="2294918" cy="934437"/>
          </a:xfrm>
          <a:prstGeom prst="roundRect">
            <a:avLst>
              <a:gd name="adj" fmla="val 50000"/>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269875" marR="0" lvl="0" indent="0" algn="ctr" rtl="1">
              <a:spcBef>
                <a:spcPts val="0"/>
              </a:spcBef>
              <a:spcAft>
                <a:spcPts val="0"/>
              </a:spcAft>
              <a:buNone/>
            </a:pPr>
            <a:r>
              <a:rPr lang="ar-SA" sz="2000" b="1">
                <a:solidFill>
                  <a:srgbClr val="595959"/>
                </a:solidFill>
                <a:latin typeface="Traditional Arabic"/>
                <a:ea typeface="Traditional Arabic"/>
                <a:cs typeface="Traditional Arabic"/>
                <a:sym typeface="Traditional Arabic"/>
              </a:rPr>
              <a:t>الفصل الدراسي الأول</a:t>
            </a:r>
            <a:endParaRPr sz="2000" b="1">
              <a:solidFill>
                <a:srgbClr val="595959"/>
              </a:solidFill>
              <a:latin typeface="Traditional Arabic"/>
              <a:ea typeface="Traditional Arabic"/>
              <a:cs typeface="Traditional Arabic"/>
              <a:sym typeface="Traditional Arabic"/>
            </a:endParaRPr>
          </a:p>
        </p:txBody>
      </p:sp>
      <p:sp>
        <p:nvSpPr>
          <p:cNvPr id="488" name="Google Shape;488;p27"/>
          <p:cNvSpPr/>
          <p:nvPr/>
        </p:nvSpPr>
        <p:spPr>
          <a:xfrm>
            <a:off x="3278480" y="723424"/>
            <a:ext cx="1311825" cy="1311825"/>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FF0066"/>
                </a:solidFill>
                <a:latin typeface="Traditional Arabic"/>
                <a:ea typeface="Traditional Arabic"/>
                <a:cs typeface="Traditional Arabic"/>
                <a:sym typeface="Traditional Arabic"/>
              </a:rPr>
              <a:t>50</a:t>
            </a:r>
            <a:r>
              <a:rPr lang="ar-SA" sz="2000" b="1">
                <a:solidFill>
                  <a:srgbClr val="595959"/>
                </a:solidFill>
                <a:latin typeface="Traditional Arabic"/>
                <a:ea typeface="Traditional Arabic"/>
                <a:cs typeface="Traditional Arabic"/>
                <a:sym typeface="Traditional Arabic"/>
              </a:rPr>
              <a:t>درجة</a:t>
            </a:r>
            <a:endParaRPr sz="2000" b="1">
              <a:solidFill>
                <a:srgbClr val="595959"/>
              </a:solidFill>
              <a:latin typeface="Traditional Arabic"/>
              <a:ea typeface="Traditional Arabic"/>
              <a:cs typeface="Traditional Arabic"/>
              <a:sym typeface="Traditional Arabic"/>
            </a:endParaRPr>
          </a:p>
        </p:txBody>
      </p:sp>
      <p:sp>
        <p:nvSpPr>
          <p:cNvPr id="12" name="مستطيل 11">
            <a:extLst>
              <a:ext uri="{FF2B5EF4-FFF2-40B4-BE49-F238E27FC236}">
                <a16:creationId xmlns="" xmlns:a16="http://schemas.microsoft.com/office/drawing/2014/main" id="{1FB02666-C3B1-4F7C-BEA1-0A68D99003BF}"/>
              </a:ext>
            </a:extLst>
          </p:cNvPr>
          <p:cNvSpPr/>
          <p:nvPr/>
        </p:nvSpPr>
        <p:spPr>
          <a:xfrm>
            <a:off x="9171548" y="138635"/>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مكة 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pic>
        <p:nvPicPr>
          <p:cNvPr id="494" name="Google Shape;494;p28"/>
          <p:cNvPicPr preferRelativeResize="0"/>
          <p:nvPr/>
        </p:nvPicPr>
        <p:blipFill rotWithShape="1">
          <a:blip r:embed="rId3">
            <a:alphaModFix/>
          </a:blip>
          <a:srcRect l="8889" t="39954" r="14668" b="10644"/>
          <a:stretch/>
        </p:blipFill>
        <p:spPr>
          <a:xfrm>
            <a:off x="1" y="5771595"/>
            <a:ext cx="12192000" cy="1086404"/>
          </a:xfrm>
          <a:prstGeom prst="rect">
            <a:avLst/>
          </a:prstGeom>
          <a:noFill/>
          <a:ln>
            <a:noFill/>
          </a:ln>
        </p:spPr>
      </p:pic>
      <p:pic>
        <p:nvPicPr>
          <p:cNvPr id="495" name="Google Shape;495;p28"/>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496" name="Google Shape;496;p28"/>
          <p:cNvSpPr/>
          <p:nvPr/>
        </p:nvSpPr>
        <p:spPr>
          <a:xfrm>
            <a:off x="4032928" y="1618815"/>
            <a:ext cx="2687983" cy="692152"/>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   تحفيظ القرآن الكريم</a:t>
            </a:r>
            <a:endParaRPr sz="2400" b="1">
              <a:solidFill>
                <a:schemeClr val="lt1"/>
              </a:solidFill>
              <a:latin typeface="Traditional Arabic"/>
              <a:ea typeface="Traditional Arabic"/>
              <a:cs typeface="Traditional Arabic"/>
              <a:sym typeface="Traditional Arabic"/>
            </a:endParaRPr>
          </a:p>
        </p:txBody>
      </p:sp>
      <p:sp>
        <p:nvSpPr>
          <p:cNvPr id="497" name="Google Shape;497;p28"/>
          <p:cNvSpPr/>
          <p:nvPr/>
        </p:nvSpPr>
        <p:spPr>
          <a:xfrm>
            <a:off x="6154240" y="1394057"/>
            <a:ext cx="4185827"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          </a:t>
            </a:r>
            <a:r>
              <a:rPr lang="ar-SA" sz="2800" b="1">
                <a:solidFill>
                  <a:schemeClr val="lt1"/>
                </a:solidFill>
                <a:latin typeface="Traditional Arabic"/>
                <a:ea typeface="Traditional Arabic"/>
                <a:cs typeface="Traditional Arabic"/>
                <a:sym typeface="Traditional Arabic"/>
              </a:rPr>
              <a:t>القرآن الكريم والتفسير والتجويد</a:t>
            </a:r>
            <a:endParaRPr sz="2000" b="1">
              <a:solidFill>
                <a:schemeClr val="lt1"/>
              </a:solidFill>
              <a:latin typeface="Traditional Arabic"/>
              <a:ea typeface="Traditional Arabic"/>
              <a:cs typeface="Traditional Arabic"/>
              <a:sym typeface="Traditional Arabic"/>
            </a:endParaRPr>
          </a:p>
        </p:txBody>
      </p:sp>
      <p:sp>
        <p:nvSpPr>
          <p:cNvPr id="498" name="Google Shape;498;p28"/>
          <p:cNvSpPr/>
          <p:nvPr/>
        </p:nvSpPr>
        <p:spPr>
          <a:xfrm>
            <a:off x="9437696" y="1467503"/>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499" name="Google Shape;499;p28"/>
          <p:cNvSpPr/>
          <p:nvPr/>
        </p:nvSpPr>
        <p:spPr>
          <a:xfrm>
            <a:off x="9510865" y="1482809"/>
            <a:ext cx="697126" cy="697127"/>
          </a:xfrm>
          <a:prstGeom prst="ellipse">
            <a:avLst/>
          </a:prstGeom>
          <a:blipFill rotWithShape="1">
            <a:blip r:embed="rId4">
              <a:alphaModFix/>
            </a:blip>
            <a:stretch>
              <a:fillRect/>
            </a:stretch>
          </a:blipFill>
          <a:ln>
            <a:noFill/>
          </a:ln>
          <a:effectLst>
            <a:outerShdw blurRad="101600" dist="46270" dir="2013274" rotWithShape="0">
              <a:srgbClr val="000000">
                <a:alpha val="30588"/>
              </a:srgbClr>
            </a:outerShdw>
          </a:effectLst>
        </p:spPr>
        <p:txBody>
          <a:bodyPr spcFirstLastPara="1" wrap="square" lIns="91425" tIns="45700" rIns="91425" bIns="45700" anchor="t" anchorCtr="0">
            <a:noAutofit/>
          </a:bodyPr>
          <a:lstStyle/>
          <a:p>
            <a:pPr marL="0" marR="0" lvl="0" indent="0" algn="r" rtl="1">
              <a:spcBef>
                <a:spcPts val="0"/>
              </a:spcBef>
              <a:spcAft>
                <a:spcPts val="0"/>
              </a:spcAft>
              <a:buNone/>
            </a:pPr>
            <a:r>
              <a:rPr lang="ar-SA" sz="1800">
                <a:latin typeface="Calibri"/>
                <a:ea typeface="Calibri"/>
                <a:cs typeface="Calibri"/>
                <a:sym typeface="Calibri"/>
              </a:rPr>
              <a:t> </a:t>
            </a:r>
            <a:endParaRPr/>
          </a:p>
        </p:txBody>
      </p:sp>
      <p:graphicFrame>
        <p:nvGraphicFramePr>
          <p:cNvPr id="500" name="Google Shape;500;p28"/>
          <p:cNvGraphicFramePr/>
          <p:nvPr>
            <p:extLst>
              <p:ext uri="{D42A27DB-BD31-4B8C-83A1-F6EECF244321}">
                <p14:modId xmlns="" xmlns:p14="http://schemas.microsoft.com/office/powerpoint/2010/main" val="2700218237"/>
              </p:ext>
            </p:extLst>
          </p:nvPr>
        </p:nvGraphicFramePr>
        <p:xfrm>
          <a:off x="551544" y="2601014"/>
          <a:ext cx="10947250" cy="3364992"/>
        </p:xfrm>
        <a:graphic>
          <a:graphicData uri="http://schemas.openxmlformats.org/drawingml/2006/table">
            <a:tbl>
              <a:tblPr rtl="1" firstRow="1" bandRow="1">
                <a:noFill/>
                <a:tableStyleId>{8FCC44E6-B475-47F8-9AFF-5085EFD84CCE}</a:tableStyleId>
              </a:tblPr>
              <a:tblGrid>
                <a:gridCol w="2189450">
                  <a:extLst>
                    <a:ext uri="{9D8B030D-6E8A-4147-A177-3AD203B41FA5}">
                      <a16:colId xmlns="" xmlns:a16="http://schemas.microsoft.com/office/drawing/2014/main" val="20000"/>
                    </a:ext>
                  </a:extLst>
                </a:gridCol>
                <a:gridCol w="2189450">
                  <a:extLst>
                    <a:ext uri="{9D8B030D-6E8A-4147-A177-3AD203B41FA5}">
                      <a16:colId xmlns="" xmlns:a16="http://schemas.microsoft.com/office/drawing/2014/main" val="20001"/>
                    </a:ext>
                  </a:extLst>
                </a:gridCol>
                <a:gridCol w="2189450">
                  <a:extLst>
                    <a:ext uri="{9D8B030D-6E8A-4147-A177-3AD203B41FA5}">
                      <a16:colId xmlns="" xmlns:a16="http://schemas.microsoft.com/office/drawing/2014/main" val="20002"/>
                    </a:ext>
                  </a:extLst>
                </a:gridCol>
                <a:gridCol w="2189450">
                  <a:extLst>
                    <a:ext uri="{9D8B030D-6E8A-4147-A177-3AD203B41FA5}">
                      <a16:colId xmlns="" xmlns:a16="http://schemas.microsoft.com/office/drawing/2014/main" val="20003"/>
                    </a:ext>
                  </a:extLst>
                </a:gridCol>
                <a:gridCol w="2189450">
                  <a:extLst>
                    <a:ext uri="{9D8B030D-6E8A-4147-A177-3AD203B41FA5}">
                      <a16:colId xmlns="" xmlns:a16="http://schemas.microsoft.com/office/drawing/2014/main" val="20004"/>
                    </a:ext>
                  </a:extLst>
                </a:gridCol>
              </a:tblGrid>
              <a:tr h="370850">
                <a:tc>
                  <a:txBody>
                    <a:bodyPr/>
                    <a:lstStyle/>
                    <a:p>
                      <a:pPr marL="0" marR="0" lvl="0" indent="0" algn="ctr" rtl="1">
                        <a:lnSpc>
                          <a:spcPct val="115000"/>
                        </a:lnSpc>
                        <a:spcBef>
                          <a:spcPts val="0"/>
                        </a:spcBef>
                        <a:spcAft>
                          <a:spcPts val="0"/>
                        </a:spcAft>
                        <a:buNone/>
                      </a:pPr>
                      <a:r>
                        <a:rPr lang="ar-SA" sz="2400" b="1" u="none" strike="noStrike" cap="none">
                          <a:solidFill>
                            <a:schemeClr val="lt1"/>
                          </a:solidFill>
                          <a:latin typeface="Traditional Arabic"/>
                          <a:ea typeface="Traditional Arabic"/>
                          <a:cs typeface="Traditional Arabic"/>
                          <a:sym typeface="Traditional Arabic"/>
                        </a:rPr>
                        <a:t>المقرر</a:t>
                      </a:r>
                      <a:endParaRPr sz="1400" b="1" u="none" strike="noStrike" cap="none">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lt1"/>
                          </a:solidFill>
                          <a:latin typeface="Traditional Arabic"/>
                          <a:ea typeface="Traditional Arabic"/>
                          <a:cs typeface="Traditional Arabic"/>
                          <a:sym typeface="Traditional Arabic"/>
                        </a:rPr>
                        <a:t>الترتيل</a:t>
                      </a:r>
                      <a:endParaRPr sz="1400" b="1" u="none" strike="noStrike" cap="none">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lt1"/>
                          </a:solidFill>
                          <a:latin typeface="Traditional Arabic"/>
                          <a:ea typeface="Traditional Arabic"/>
                          <a:cs typeface="Traditional Arabic"/>
                          <a:sym typeface="Traditional Arabic"/>
                        </a:rPr>
                        <a:t>تطبيق التجويد</a:t>
                      </a:r>
                      <a:endParaRPr sz="1400" b="1" u="none" strike="noStrike" cap="none">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lt1"/>
                          </a:solidFill>
                          <a:latin typeface="Traditional Arabic"/>
                          <a:ea typeface="Traditional Arabic"/>
                          <a:cs typeface="Traditional Arabic"/>
                          <a:sym typeface="Traditional Arabic"/>
                        </a:rPr>
                        <a:t>صحة التلاوة</a:t>
                      </a:r>
                      <a:endParaRPr sz="1400" b="1" u="none" strike="noStrike" cap="none">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lt1"/>
                          </a:solidFill>
                          <a:latin typeface="Traditional Arabic"/>
                          <a:ea typeface="Traditional Arabic"/>
                          <a:cs typeface="Traditional Arabic"/>
                          <a:sym typeface="Traditional Arabic"/>
                        </a:rPr>
                        <a:t>الحضور والمشاركة</a:t>
                      </a:r>
                      <a:endParaRPr sz="1400" b="1" u="none" strike="noStrike" cap="none">
                        <a:solidFill>
                          <a:schemeClr val="lt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0"/>
                  </a:ext>
                </a:extLst>
              </a:tr>
              <a:tr h="370850">
                <a:tc>
                  <a:txBody>
                    <a:bodyPr/>
                    <a:lstStyle/>
                    <a:p>
                      <a:pPr marL="0" marR="0" lvl="0" indent="0" algn="ctr" rtl="1">
                        <a:lnSpc>
                          <a:spcPct val="115000"/>
                        </a:lnSpc>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القرآن الكريم (تلاوة)</a:t>
                      </a:r>
                      <a:endParaRPr sz="1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latin typeface="Traditional Arabic"/>
                          <a:ea typeface="Traditional Arabic"/>
                          <a:cs typeface="Traditional Arabic"/>
                          <a:sym typeface="Traditional Arabic"/>
                        </a:rPr>
                        <a:t>5</a:t>
                      </a:r>
                      <a:endParaRPr sz="14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latin typeface="Traditional Arabic"/>
                          <a:ea typeface="Traditional Arabic"/>
                          <a:cs typeface="Traditional Arabic"/>
                          <a:sym typeface="Traditional Arabic"/>
                        </a:rPr>
                        <a:t>5</a:t>
                      </a:r>
                      <a:endParaRPr sz="14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latin typeface="Traditional Arabic"/>
                          <a:ea typeface="Traditional Arabic"/>
                          <a:cs typeface="Traditional Arabic"/>
                          <a:sym typeface="Traditional Arabic"/>
                        </a:rPr>
                        <a:t>35</a:t>
                      </a:r>
                      <a:endParaRPr sz="14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dirty="0">
                          <a:latin typeface="Traditional Arabic"/>
                          <a:ea typeface="Traditional Arabic"/>
                          <a:cs typeface="Traditional Arabic"/>
                          <a:sym typeface="Traditional Arabic"/>
                        </a:rPr>
                        <a:t>5</a:t>
                      </a:r>
                      <a:endParaRPr sz="1400" b="1" u="none" strike="noStrike" cap="none" dirty="0">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1"/>
                  </a:ext>
                </a:extLst>
              </a:tr>
              <a:tr h="370850">
                <a:tc rowSpan="2">
                  <a:txBody>
                    <a:bodyPr/>
                    <a:lstStyle/>
                    <a:p>
                      <a:pPr marL="0" marR="0" lvl="0" indent="0" algn="ctr" rtl="1">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القرآن الكريم (حفظ)</a:t>
                      </a:r>
                      <a:endParaRPr sz="2400" b="1" u="none" strike="noStrike" cap="none">
                        <a:solidFill>
                          <a:srgbClr val="009081"/>
                        </a:solidFill>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lnSpc>
                          <a:spcPct val="115000"/>
                        </a:lnSpc>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الترتيل</a:t>
                      </a:r>
                      <a:endParaRPr sz="2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تطبيق التجويد</a:t>
                      </a:r>
                      <a:endParaRPr sz="2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صحة الحفظ</a:t>
                      </a:r>
                      <a:endParaRPr sz="2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الحضور والمشاركة</a:t>
                      </a:r>
                      <a:endParaRPr sz="2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2"/>
                  </a:ext>
                </a:extLst>
              </a:tr>
              <a:tr h="370850">
                <a:tc vMerge="1">
                  <a:txBody>
                    <a:bodyPr/>
                    <a:lstStyle/>
                    <a:p>
                      <a:endParaRPr lang="ar-SA"/>
                    </a:p>
                  </a:txBody>
                  <a:tcPr/>
                </a:tc>
                <a:tc>
                  <a:txBody>
                    <a:bodyPr/>
                    <a:lstStyle/>
                    <a:p>
                      <a:pPr marL="0" marR="0" lvl="0" indent="0" algn="ctr" rtl="1">
                        <a:lnSpc>
                          <a:spcPct val="115000"/>
                        </a:lnSpc>
                        <a:spcBef>
                          <a:spcPts val="0"/>
                        </a:spcBef>
                        <a:spcAft>
                          <a:spcPts val="0"/>
                        </a:spcAft>
                        <a:buNone/>
                      </a:pPr>
                      <a:r>
                        <a:rPr lang="ar-SA" sz="2400" b="1" u="none" strike="noStrike" cap="none">
                          <a:latin typeface="Traditional Arabic"/>
                          <a:ea typeface="Traditional Arabic"/>
                          <a:cs typeface="Traditional Arabic"/>
                          <a:sym typeface="Traditional Arabic"/>
                        </a:rPr>
                        <a:t>5</a:t>
                      </a:r>
                      <a:endParaRPr sz="14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latin typeface="Traditional Arabic"/>
                          <a:ea typeface="Traditional Arabic"/>
                          <a:cs typeface="Traditional Arabic"/>
                          <a:sym typeface="Traditional Arabic"/>
                        </a:rPr>
                        <a:t>5</a:t>
                      </a:r>
                      <a:endParaRPr sz="14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latin typeface="Traditional Arabic"/>
                          <a:ea typeface="Traditional Arabic"/>
                          <a:cs typeface="Traditional Arabic"/>
                          <a:sym typeface="Traditional Arabic"/>
                        </a:rPr>
                        <a:t>35</a:t>
                      </a:r>
                      <a:endParaRPr sz="14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latin typeface="Traditional Arabic"/>
                          <a:ea typeface="Traditional Arabic"/>
                          <a:cs typeface="Traditional Arabic"/>
                          <a:sym typeface="Traditional Arabic"/>
                        </a:rPr>
                        <a:t>5</a:t>
                      </a:r>
                      <a:endParaRPr sz="1400" b="1" u="none" strike="noStrike" cap="none">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3"/>
                  </a:ext>
                </a:extLst>
              </a:tr>
              <a:tr h="370850">
                <a:tc rowSpan="2">
                  <a:txBody>
                    <a:bodyPr/>
                    <a:lstStyle/>
                    <a:p>
                      <a:pPr marL="0" marR="0" lvl="0" indent="0" algn="ctr" rtl="1">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التفسير</a:t>
                      </a:r>
                      <a:endParaRPr sz="2400" b="1" u="none" strike="noStrike" cap="none">
                        <a:solidFill>
                          <a:srgbClr val="009081"/>
                        </a:solidFill>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lnSpc>
                          <a:spcPct val="115000"/>
                        </a:lnSpc>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أدوات تقويم متنوعة</a:t>
                      </a:r>
                      <a:endParaRPr sz="2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اختبارات قصيرة</a:t>
                      </a:r>
                      <a:endParaRPr sz="2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gridSpan="2">
                  <a:txBody>
                    <a:bodyPr/>
                    <a:lstStyle/>
                    <a:p>
                      <a:pPr marL="0" marR="0" lvl="0" indent="0" algn="ctr" rtl="1">
                        <a:lnSpc>
                          <a:spcPct val="115000"/>
                        </a:lnSpc>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اختبار نهاية الفصل</a:t>
                      </a:r>
                      <a:endParaRPr sz="2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extLst>
                  <a:ext uri="{0D108BD9-81ED-4DB2-BD59-A6C34878D82A}">
                    <a16:rowId xmlns="" xmlns:a16="http://schemas.microsoft.com/office/drawing/2014/main" val="10004"/>
                  </a:ext>
                </a:extLst>
              </a:tr>
              <a:tr h="370850">
                <a:tc vMerge="1">
                  <a:txBody>
                    <a:bodyPr/>
                    <a:lstStyle/>
                    <a:p>
                      <a:endParaRPr lang="ar-SA"/>
                    </a:p>
                  </a:txBody>
                  <a:tcPr/>
                </a:tc>
                <a:tc>
                  <a:txBody>
                    <a:bodyPr/>
                    <a:lstStyle/>
                    <a:p>
                      <a:pPr marL="0" marR="0" lvl="0" indent="0" algn="ctr" rtl="1">
                        <a:lnSpc>
                          <a:spcPct val="115000"/>
                        </a:lnSpc>
                        <a:spcBef>
                          <a:spcPts val="0"/>
                        </a:spcBef>
                        <a:spcAft>
                          <a:spcPts val="0"/>
                        </a:spcAft>
                        <a:buNone/>
                      </a:pPr>
                      <a:r>
                        <a:rPr lang="ar-SA" sz="2400" b="1" u="none" strike="noStrike" cap="none">
                          <a:latin typeface="Traditional Arabic"/>
                          <a:ea typeface="Traditional Arabic"/>
                          <a:cs typeface="Traditional Arabic"/>
                          <a:sym typeface="Traditional Arabic"/>
                        </a:rPr>
                        <a:t>20</a:t>
                      </a:r>
                      <a:endParaRPr sz="14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latin typeface="Traditional Arabic"/>
                          <a:ea typeface="Traditional Arabic"/>
                          <a:cs typeface="Traditional Arabic"/>
                          <a:sym typeface="Traditional Arabic"/>
                        </a:rPr>
                        <a:t>20</a:t>
                      </a:r>
                      <a:endParaRPr sz="1400" b="1" u="none" strike="noStrike" cap="none">
                        <a:latin typeface="Traditional Arabic"/>
                        <a:ea typeface="Traditional Arabic"/>
                        <a:cs typeface="Traditional Arabic"/>
                        <a:sym typeface="Traditional Arabic"/>
                      </a:endParaRPr>
                    </a:p>
                  </a:txBody>
                  <a:tcPr marL="68575" marR="68575" marT="0" marB="0" anchor="ctr"/>
                </a:tc>
                <a:tc gridSpan="2">
                  <a:txBody>
                    <a:bodyPr/>
                    <a:lstStyle/>
                    <a:p>
                      <a:pPr marL="0" marR="0" lvl="0" indent="0" algn="ctr" rtl="1">
                        <a:spcBef>
                          <a:spcPts val="0"/>
                        </a:spcBef>
                        <a:spcAft>
                          <a:spcPts val="0"/>
                        </a:spcAft>
                        <a:buNone/>
                      </a:pPr>
                      <a:r>
                        <a:rPr lang="ar-SA" sz="2400" b="1" u="none" strike="noStrike" cap="none">
                          <a:latin typeface="Traditional Arabic"/>
                          <a:ea typeface="Traditional Arabic"/>
                          <a:cs typeface="Traditional Arabic"/>
                          <a:sym typeface="Traditional Arabic"/>
                        </a:rPr>
                        <a:t>10</a:t>
                      </a:r>
                      <a:endParaRPr sz="2400" b="1" u="none" strike="noStrike" cap="none">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extLst>
                  <a:ext uri="{0D108BD9-81ED-4DB2-BD59-A6C34878D82A}">
                    <a16:rowId xmlns="" xmlns:a16="http://schemas.microsoft.com/office/drawing/2014/main" val="10005"/>
                  </a:ext>
                </a:extLst>
              </a:tr>
              <a:tr h="370850">
                <a:tc rowSpan="2">
                  <a:txBody>
                    <a:bodyPr/>
                    <a:lstStyle/>
                    <a:p>
                      <a:pPr marL="0" marR="0" lvl="0" indent="0" algn="ctr" rtl="1">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التجويد</a:t>
                      </a:r>
                      <a:endParaRPr sz="2400" b="1" u="none" strike="noStrike" cap="none">
                        <a:solidFill>
                          <a:srgbClr val="009081"/>
                        </a:solidFill>
                        <a:latin typeface="Traditional Arabic"/>
                        <a:ea typeface="Traditional Arabic"/>
                        <a:cs typeface="Traditional Arabic"/>
                        <a:sym typeface="Traditional Arabic"/>
                      </a:endParaRPr>
                    </a:p>
                  </a:txBody>
                  <a:tcPr marL="91450" marR="91450" marT="45725" marB="45725" anchor="ctr"/>
                </a:tc>
                <a:tc rowSpan="2">
                  <a:txBody>
                    <a:bodyPr/>
                    <a:lstStyle/>
                    <a:p>
                      <a:pPr marL="0" marR="0" lvl="0" indent="0" algn="ctr" rtl="1">
                        <a:lnSpc>
                          <a:spcPct val="115000"/>
                        </a:lnSpc>
                        <a:spcBef>
                          <a:spcPts val="0"/>
                        </a:spcBef>
                        <a:spcAft>
                          <a:spcPts val="0"/>
                        </a:spcAft>
                        <a:buNone/>
                      </a:pPr>
                      <a:r>
                        <a:rPr lang="ar-SA" sz="2400" b="1" u="none" strike="noStrike" cap="none">
                          <a:latin typeface="Traditional Arabic"/>
                          <a:ea typeface="Traditional Arabic"/>
                          <a:cs typeface="Traditional Arabic"/>
                          <a:sym typeface="Traditional Arabic"/>
                        </a:rPr>
                        <a:t>15</a:t>
                      </a:r>
                      <a:endParaRPr sz="1400" b="1" u="none" strike="noStrike" cap="none">
                        <a:latin typeface="Traditional Arabic"/>
                        <a:ea typeface="Traditional Arabic"/>
                        <a:cs typeface="Traditional Arabic"/>
                        <a:sym typeface="Traditional Arabic"/>
                      </a:endParaRPr>
                    </a:p>
                  </a:txBody>
                  <a:tcPr marL="68575" marR="68575" marT="0" marB="0" anchor="ctr"/>
                </a:tc>
                <a:tc rowSpan="2">
                  <a:txBody>
                    <a:bodyPr/>
                    <a:lstStyle/>
                    <a:p>
                      <a:pPr marL="0" marR="0" lvl="0" indent="0" algn="ctr" rtl="1">
                        <a:lnSpc>
                          <a:spcPct val="115000"/>
                        </a:lnSpc>
                        <a:spcBef>
                          <a:spcPts val="0"/>
                        </a:spcBef>
                        <a:spcAft>
                          <a:spcPts val="0"/>
                        </a:spcAft>
                        <a:buNone/>
                      </a:pPr>
                      <a:r>
                        <a:rPr lang="ar-SA" sz="2400" b="1" u="none" strike="noStrike" cap="none">
                          <a:latin typeface="Traditional Arabic"/>
                          <a:ea typeface="Traditional Arabic"/>
                          <a:cs typeface="Traditional Arabic"/>
                          <a:sym typeface="Traditional Arabic"/>
                        </a:rPr>
                        <a:t>15</a:t>
                      </a:r>
                      <a:endParaRPr sz="14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نظري</a:t>
                      </a:r>
                      <a:endParaRPr sz="2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rgbClr val="009081"/>
                          </a:solidFill>
                          <a:latin typeface="Traditional Arabic"/>
                          <a:ea typeface="Traditional Arabic"/>
                          <a:cs typeface="Traditional Arabic"/>
                          <a:sym typeface="Traditional Arabic"/>
                        </a:rPr>
                        <a:t>تطبيقي</a:t>
                      </a:r>
                      <a:endParaRPr sz="24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6"/>
                  </a:ext>
                </a:extLst>
              </a:tr>
              <a:tr h="370850">
                <a:tc vMerge="1">
                  <a:txBody>
                    <a:bodyPr/>
                    <a:lstStyle/>
                    <a:p>
                      <a:endParaRPr lang="ar-SA"/>
                    </a:p>
                  </a:txBody>
                  <a:tcPr/>
                </a:tc>
                <a:tc vMerge="1">
                  <a:txBody>
                    <a:bodyPr/>
                    <a:lstStyle/>
                    <a:p>
                      <a:endParaRPr lang="ar-SA"/>
                    </a:p>
                  </a:txBody>
                  <a:tcPr/>
                </a:tc>
                <a:tc vMerge="1">
                  <a:txBody>
                    <a:bodyPr/>
                    <a:lstStyle/>
                    <a:p>
                      <a:endParaRPr lang="ar-SA"/>
                    </a:p>
                  </a:txBody>
                  <a:tcPr/>
                </a:tc>
                <a:tc>
                  <a:txBody>
                    <a:bodyPr/>
                    <a:lstStyle/>
                    <a:p>
                      <a:pPr marL="0" marR="0" lvl="0" indent="0" algn="ctr" rtl="1">
                        <a:lnSpc>
                          <a:spcPct val="115000"/>
                        </a:lnSpc>
                        <a:spcBef>
                          <a:spcPts val="0"/>
                        </a:spcBef>
                        <a:spcAft>
                          <a:spcPts val="0"/>
                        </a:spcAft>
                        <a:buNone/>
                      </a:pPr>
                      <a:r>
                        <a:rPr lang="ar-SA" sz="2400" b="1" u="none" strike="noStrike" cap="none">
                          <a:latin typeface="Traditional Arabic"/>
                          <a:ea typeface="Traditional Arabic"/>
                          <a:cs typeface="Traditional Arabic"/>
                          <a:sym typeface="Traditional Arabic"/>
                        </a:rPr>
                        <a:t>10</a:t>
                      </a:r>
                      <a:endParaRPr sz="14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dirty="0">
                          <a:latin typeface="Traditional Arabic"/>
                          <a:ea typeface="Traditional Arabic"/>
                          <a:cs typeface="Traditional Arabic"/>
                          <a:sym typeface="Traditional Arabic"/>
                        </a:rPr>
                        <a:t>10</a:t>
                      </a:r>
                      <a:endParaRPr sz="1400" b="1" u="none" strike="noStrike" cap="none" dirty="0">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7"/>
                  </a:ext>
                </a:extLst>
              </a:tr>
            </a:tbl>
          </a:graphicData>
        </a:graphic>
      </p:graphicFrame>
      <p:sp>
        <p:nvSpPr>
          <p:cNvPr id="501" name="Google Shape;501;p28"/>
          <p:cNvSpPr/>
          <p:nvPr/>
        </p:nvSpPr>
        <p:spPr>
          <a:xfrm>
            <a:off x="674723" y="1433758"/>
            <a:ext cx="2294918" cy="934437"/>
          </a:xfrm>
          <a:prstGeom prst="roundRect">
            <a:avLst>
              <a:gd name="adj" fmla="val 50000"/>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269875" marR="0" lvl="0" indent="0" algn="ctr" rtl="1">
              <a:spcBef>
                <a:spcPts val="0"/>
              </a:spcBef>
              <a:spcAft>
                <a:spcPts val="0"/>
              </a:spcAft>
              <a:buNone/>
            </a:pPr>
            <a:r>
              <a:rPr lang="ar-SA" sz="2000" b="1">
                <a:solidFill>
                  <a:srgbClr val="595959"/>
                </a:solidFill>
                <a:latin typeface="Traditional Arabic"/>
                <a:ea typeface="Traditional Arabic"/>
                <a:cs typeface="Traditional Arabic"/>
                <a:sym typeface="Traditional Arabic"/>
              </a:rPr>
              <a:t>الفصل الدراسي الأول</a:t>
            </a:r>
            <a:endParaRPr sz="2000" b="1">
              <a:solidFill>
                <a:srgbClr val="595959"/>
              </a:solidFill>
              <a:latin typeface="Traditional Arabic"/>
              <a:ea typeface="Traditional Arabic"/>
              <a:cs typeface="Traditional Arabic"/>
              <a:sym typeface="Traditional Arabic"/>
            </a:endParaRPr>
          </a:p>
        </p:txBody>
      </p:sp>
      <p:sp>
        <p:nvSpPr>
          <p:cNvPr id="502" name="Google Shape;502;p28"/>
          <p:cNvSpPr/>
          <p:nvPr/>
        </p:nvSpPr>
        <p:spPr>
          <a:xfrm>
            <a:off x="2501671" y="1188544"/>
            <a:ext cx="1311825" cy="1311825"/>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FF0066"/>
                </a:solidFill>
                <a:latin typeface="Traditional Arabic"/>
                <a:ea typeface="Traditional Arabic"/>
                <a:cs typeface="Traditional Arabic"/>
                <a:sym typeface="Traditional Arabic"/>
              </a:rPr>
              <a:t>50</a:t>
            </a:r>
            <a:r>
              <a:rPr lang="ar-SA" sz="2000" b="1">
                <a:solidFill>
                  <a:srgbClr val="595959"/>
                </a:solidFill>
                <a:latin typeface="Traditional Arabic"/>
                <a:ea typeface="Traditional Arabic"/>
                <a:cs typeface="Traditional Arabic"/>
                <a:sym typeface="Traditional Arabic"/>
              </a:rPr>
              <a:t>درجة</a:t>
            </a:r>
            <a:endParaRPr sz="2000" b="1">
              <a:solidFill>
                <a:srgbClr val="595959"/>
              </a:solidFill>
              <a:latin typeface="Traditional Arabic"/>
              <a:ea typeface="Traditional Arabic"/>
              <a:cs typeface="Traditional Arabic"/>
              <a:sym typeface="Traditional Arabic"/>
            </a:endParaRPr>
          </a:p>
        </p:txBody>
      </p:sp>
      <p:sp>
        <p:nvSpPr>
          <p:cNvPr id="12" name="مستطيل 11">
            <a:extLst>
              <a:ext uri="{FF2B5EF4-FFF2-40B4-BE49-F238E27FC236}">
                <a16:creationId xmlns="" xmlns:a16="http://schemas.microsoft.com/office/drawing/2014/main" id="{1FB02666-C3B1-4F7C-BEA1-0A68D99003BF}"/>
              </a:ext>
            </a:extLst>
          </p:cNvPr>
          <p:cNvSpPr/>
          <p:nvPr/>
        </p:nvSpPr>
        <p:spPr>
          <a:xfrm>
            <a:off x="9296674" y="14406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مكة 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pic>
        <p:nvPicPr>
          <p:cNvPr id="508" name="Google Shape;508;p29"/>
          <p:cNvPicPr preferRelativeResize="0"/>
          <p:nvPr/>
        </p:nvPicPr>
        <p:blipFill rotWithShape="1">
          <a:blip r:embed="rId3">
            <a:alphaModFix/>
          </a:blip>
          <a:srcRect l="8889" t="39954" r="14668" b="10644"/>
          <a:stretch/>
        </p:blipFill>
        <p:spPr>
          <a:xfrm>
            <a:off x="1" y="5771595"/>
            <a:ext cx="12192000" cy="1086404"/>
          </a:xfrm>
          <a:prstGeom prst="rect">
            <a:avLst/>
          </a:prstGeom>
          <a:noFill/>
          <a:ln>
            <a:noFill/>
          </a:ln>
        </p:spPr>
      </p:pic>
      <p:pic>
        <p:nvPicPr>
          <p:cNvPr id="509" name="Google Shape;509;p29"/>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510" name="Google Shape;510;p29"/>
          <p:cNvSpPr/>
          <p:nvPr/>
        </p:nvSpPr>
        <p:spPr>
          <a:xfrm>
            <a:off x="4739202" y="805534"/>
            <a:ext cx="3229089"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          </a:t>
            </a:r>
            <a:r>
              <a:rPr lang="ar-SA" sz="2800" b="1">
                <a:solidFill>
                  <a:schemeClr val="lt1"/>
                </a:solidFill>
                <a:latin typeface="Traditional Arabic"/>
                <a:ea typeface="Traditional Arabic"/>
                <a:cs typeface="Traditional Arabic"/>
                <a:sym typeface="Traditional Arabic"/>
              </a:rPr>
              <a:t>الحاسب الآلي</a:t>
            </a:r>
            <a:endParaRPr sz="2000" b="1">
              <a:solidFill>
                <a:schemeClr val="lt1"/>
              </a:solidFill>
              <a:latin typeface="Traditional Arabic"/>
              <a:ea typeface="Traditional Arabic"/>
              <a:cs typeface="Traditional Arabic"/>
              <a:sym typeface="Traditional Arabic"/>
            </a:endParaRPr>
          </a:p>
        </p:txBody>
      </p:sp>
      <p:sp>
        <p:nvSpPr>
          <p:cNvPr id="511" name="Google Shape;511;p29"/>
          <p:cNvSpPr/>
          <p:nvPr/>
        </p:nvSpPr>
        <p:spPr>
          <a:xfrm>
            <a:off x="7065920" y="878980"/>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512" name="Google Shape;512;p29"/>
          <p:cNvSpPr/>
          <p:nvPr/>
        </p:nvSpPr>
        <p:spPr>
          <a:xfrm>
            <a:off x="7139089" y="894286"/>
            <a:ext cx="697126" cy="697127"/>
          </a:xfrm>
          <a:prstGeom prst="ellipse">
            <a:avLst/>
          </a:prstGeom>
          <a:blipFill rotWithShape="1">
            <a:blip r:embed="rId4">
              <a:alphaModFix/>
            </a:blip>
            <a:stretch>
              <a:fillRect/>
            </a:stretch>
          </a:blipFill>
          <a:ln>
            <a:noFill/>
          </a:ln>
          <a:effectLst>
            <a:outerShdw blurRad="101600" dist="46270" dir="2013274" rotWithShape="0">
              <a:srgbClr val="000000">
                <a:alpha val="30588"/>
              </a:srgbClr>
            </a:outerShdw>
          </a:effectLst>
        </p:spPr>
        <p:txBody>
          <a:bodyPr spcFirstLastPara="1" wrap="square" lIns="91425" tIns="45700" rIns="91425" bIns="45700" anchor="t" anchorCtr="0">
            <a:noAutofit/>
          </a:bodyPr>
          <a:lstStyle/>
          <a:p>
            <a:pPr marL="0" marR="0" lvl="0" indent="0" algn="r" rtl="1">
              <a:spcBef>
                <a:spcPts val="0"/>
              </a:spcBef>
              <a:spcAft>
                <a:spcPts val="0"/>
              </a:spcAft>
              <a:buNone/>
            </a:pPr>
            <a:r>
              <a:rPr lang="ar-SA" sz="1800">
                <a:latin typeface="Calibri"/>
                <a:ea typeface="Calibri"/>
                <a:cs typeface="Calibri"/>
                <a:sym typeface="Calibri"/>
              </a:rPr>
              <a:t> </a:t>
            </a:r>
            <a:endParaRPr/>
          </a:p>
        </p:txBody>
      </p:sp>
      <p:graphicFrame>
        <p:nvGraphicFramePr>
          <p:cNvPr id="513" name="Google Shape;513;p29"/>
          <p:cNvGraphicFramePr/>
          <p:nvPr>
            <p:extLst>
              <p:ext uri="{D42A27DB-BD31-4B8C-83A1-F6EECF244321}">
                <p14:modId xmlns="" xmlns:p14="http://schemas.microsoft.com/office/powerpoint/2010/main" val="3814125394"/>
              </p:ext>
            </p:extLst>
          </p:nvPr>
        </p:nvGraphicFramePr>
        <p:xfrm>
          <a:off x="1306283" y="2326318"/>
          <a:ext cx="10406725" cy="2279914"/>
        </p:xfrm>
        <a:graphic>
          <a:graphicData uri="http://schemas.openxmlformats.org/drawingml/2006/table">
            <a:tbl>
              <a:tblPr rtl="1" firstRow="1" bandRow="1">
                <a:noFill/>
                <a:tableStyleId>{8FCC44E6-B475-47F8-9AFF-5085EFD84CCE}</a:tableStyleId>
              </a:tblPr>
              <a:tblGrid>
                <a:gridCol w="1486675">
                  <a:extLst>
                    <a:ext uri="{9D8B030D-6E8A-4147-A177-3AD203B41FA5}">
                      <a16:colId xmlns="" xmlns:a16="http://schemas.microsoft.com/office/drawing/2014/main" val="20000"/>
                    </a:ext>
                  </a:extLst>
                </a:gridCol>
                <a:gridCol w="1486675">
                  <a:extLst>
                    <a:ext uri="{9D8B030D-6E8A-4147-A177-3AD203B41FA5}">
                      <a16:colId xmlns="" xmlns:a16="http://schemas.microsoft.com/office/drawing/2014/main" val="20001"/>
                    </a:ext>
                  </a:extLst>
                </a:gridCol>
                <a:gridCol w="1486675">
                  <a:extLst>
                    <a:ext uri="{9D8B030D-6E8A-4147-A177-3AD203B41FA5}">
                      <a16:colId xmlns="" xmlns:a16="http://schemas.microsoft.com/office/drawing/2014/main" val="20002"/>
                    </a:ext>
                  </a:extLst>
                </a:gridCol>
                <a:gridCol w="1486675">
                  <a:extLst>
                    <a:ext uri="{9D8B030D-6E8A-4147-A177-3AD203B41FA5}">
                      <a16:colId xmlns="" xmlns:a16="http://schemas.microsoft.com/office/drawing/2014/main" val="20003"/>
                    </a:ext>
                  </a:extLst>
                </a:gridCol>
                <a:gridCol w="1486675">
                  <a:extLst>
                    <a:ext uri="{9D8B030D-6E8A-4147-A177-3AD203B41FA5}">
                      <a16:colId xmlns="" xmlns:a16="http://schemas.microsoft.com/office/drawing/2014/main" val="20004"/>
                    </a:ext>
                  </a:extLst>
                </a:gridCol>
                <a:gridCol w="1486675">
                  <a:extLst>
                    <a:ext uri="{9D8B030D-6E8A-4147-A177-3AD203B41FA5}">
                      <a16:colId xmlns="" xmlns:a16="http://schemas.microsoft.com/office/drawing/2014/main" val="20005"/>
                    </a:ext>
                  </a:extLst>
                </a:gridCol>
                <a:gridCol w="1486675">
                  <a:extLst>
                    <a:ext uri="{9D8B030D-6E8A-4147-A177-3AD203B41FA5}">
                      <a16:colId xmlns="" xmlns:a16="http://schemas.microsoft.com/office/drawing/2014/main" val="20006"/>
                    </a:ext>
                  </a:extLst>
                </a:gridCol>
              </a:tblGrid>
              <a:tr h="370850">
                <a:tc rowSpan="2">
                  <a:txBody>
                    <a:bodyPr/>
                    <a:lstStyle/>
                    <a:p>
                      <a:pPr marL="0" marR="0" lvl="0" indent="0" algn="ctr" rtl="1">
                        <a:lnSpc>
                          <a:spcPct val="115000"/>
                        </a:lnSpc>
                        <a:spcBef>
                          <a:spcPts val="0"/>
                        </a:spcBef>
                        <a:spcAft>
                          <a:spcPts val="0"/>
                        </a:spcAft>
                        <a:buNone/>
                      </a:pPr>
                      <a:r>
                        <a:rPr lang="ar-SA" sz="3200" u="none" strike="noStrike" cap="none">
                          <a:solidFill>
                            <a:schemeClr val="lt1"/>
                          </a:solidFill>
                          <a:latin typeface="Traditional Arabic"/>
                          <a:ea typeface="Traditional Arabic"/>
                          <a:cs typeface="Traditional Arabic"/>
                          <a:sym typeface="Traditional Arabic"/>
                        </a:rPr>
                        <a:t>المقرر</a:t>
                      </a:r>
                      <a:endParaRPr sz="1800" u="none" strike="noStrike" cap="none">
                        <a:solidFill>
                          <a:schemeClr val="lt1"/>
                        </a:solidFill>
                        <a:latin typeface="Traditional Arabic"/>
                        <a:ea typeface="Traditional Arabic"/>
                        <a:cs typeface="Traditional Arabic"/>
                        <a:sym typeface="Traditional Arabic"/>
                      </a:endParaRPr>
                    </a:p>
                  </a:txBody>
                  <a:tcPr marL="68575" marR="68575" marT="0" marB="0" anchor="ctr"/>
                </a:tc>
                <a:tc rowSpan="2">
                  <a:txBody>
                    <a:bodyPr/>
                    <a:lstStyle/>
                    <a:p>
                      <a:pPr marL="0" marR="0" lvl="0" indent="0" algn="ctr" rtl="1">
                        <a:lnSpc>
                          <a:spcPct val="115000"/>
                        </a:lnSpc>
                        <a:spcBef>
                          <a:spcPts val="0"/>
                        </a:spcBef>
                        <a:spcAft>
                          <a:spcPts val="0"/>
                        </a:spcAft>
                        <a:buNone/>
                      </a:pPr>
                      <a:r>
                        <a:rPr lang="ar-SA" sz="3200" u="none" strike="noStrike" cap="none">
                          <a:solidFill>
                            <a:schemeClr val="lt1"/>
                          </a:solidFill>
                          <a:latin typeface="Traditional Arabic"/>
                          <a:ea typeface="Traditional Arabic"/>
                          <a:cs typeface="Traditional Arabic"/>
                          <a:sym typeface="Traditional Arabic"/>
                        </a:rPr>
                        <a:t>النظام الدراسي</a:t>
                      </a:r>
                      <a:endParaRPr sz="1800" u="none" strike="noStrike" cap="none">
                        <a:solidFill>
                          <a:schemeClr val="lt1"/>
                        </a:solidFill>
                        <a:latin typeface="Traditional Arabic"/>
                        <a:ea typeface="Traditional Arabic"/>
                        <a:cs typeface="Traditional Arabic"/>
                        <a:sym typeface="Traditional Arabic"/>
                      </a:endParaRPr>
                    </a:p>
                  </a:txBody>
                  <a:tcPr marL="68575" marR="68575" marT="0" marB="0" anchor="ctr"/>
                </a:tc>
                <a:tc gridSpan="3">
                  <a:txBody>
                    <a:bodyPr/>
                    <a:lstStyle/>
                    <a:p>
                      <a:pPr marL="0" marR="0" lvl="0" indent="0" algn="ctr" rtl="1">
                        <a:spcBef>
                          <a:spcPts val="0"/>
                        </a:spcBef>
                        <a:spcAft>
                          <a:spcPts val="0"/>
                        </a:spcAft>
                        <a:buNone/>
                      </a:pPr>
                      <a:r>
                        <a:rPr lang="ar-SA" sz="2400" b="1" u="none" strike="noStrike" cap="none">
                          <a:solidFill>
                            <a:schemeClr val="lt1"/>
                          </a:solidFill>
                          <a:latin typeface="Calibri"/>
                          <a:ea typeface="Calibri"/>
                          <a:cs typeface="Calibri"/>
                          <a:sym typeface="Calibri"/>
                        </a:rPr>
                        <a:t>أعمال السنة</a:t>
                      </a:r>
                      <a:endParaRPr sz="2400" u="none" strike="noStrike" cap="none"/>
                    </a:p>
                  </a:txBody>
                  <a:tcPr marL="91450" marR="91450" marT="45725" marB="45725"/>
                </a:tc>
                <a:tc hMerge="1">
                  <a:txBody>
                    <a:bodyPr/>
                    <a:lstStyle/>
                    <a:p>
                      <a:endParaRPr lang="ar-SA"/>
                    </a:p>
                  </a:txBody>
                  <a:tcPr/>
                </a:tc>
                <a:tc hMerge="1">
                  <a:txBody>
                    <a:bodyPr/>
                    <a:lstStyle/>
                    <a:p>
                      <a:endParaRPr lang="ar-SA"/>
                    </a:p>
                  </a:txBody>
                  <a:tcPr/>
                </a:tc>
                <a:tc gridSpan="2">
                  <a:txBody>
                    <a:bodyPr/>
                    <a:lstStyle/>
                    <a:p>
                      <a:pPr marL="0" marR="0" lvl="0" indent="0" algn="r" rtl="1">
                        <a:spcBef>
                          <a:spcPts val="0"/>
                        </a:spcBef>
                        <a:spcAft>
                          <a:spcPts val="0"/>
                        </a:spcAft>
                        <a:buNone/>
                      </a:pPr>
                      <a:r>
                        <a:rPr lang="ar-SA" sz="2400" u="none" strike="noStrike" cap="none"/>
                        <a:t>نهاية الفصل الدراسي</a:t>
                      </a:r>
                      <a:endParaRPr sz="2400" u="none" strike="noStrike" cap="none"/>
                    </a:p>
                  </a:txBody>
                  <a:tcPr marL="91450" marR="91450" marT="45725" marB="45725"/>
                </a:tc>
                <a:tc hMerge="1">
                  <a:txBody>
                    <a:bodyPr/>
                    <a:lstStyle/>
                    <a:p>
                      <a:endParaRPr lang="ar-SA"/>
                    </a:p>
                  </a:txBody>
                  <a:tcPr/>
                </a:tc>
                <a:extLst>
                  <a:ext uri="{0D108BD9-81ED-4DB2-BD59-A6C34878D82A}">
                    <a16:rowId xmlns="" xmlns:a16="http://schemas.microsoft.com/office/drawing/2014/main" val="10000"/>
                  </a:ext>
                </a:extLst>
              </a:tr>
              <a:tr h="370850">
                <a:tc vMerge="1">
                  <a:txBody>
                    <a:bodyPr/>
                    <a:lstStyle/>
                    <a:p>
                      <a:endParaRPr lang="ar-SA"/>
                    </a:p>
                  </a:txBody>
                  <a:tcPr/>
                </a:tc>
                <a:tc vMerge="1">
                  <a:txBody>
                    <a:bodyPr/>
                    <a:lstStyle/>
                    <a:p>
                      <a:endParaRPr lang="ar-SA"/>
                    </a:p>
                  </a:txBody>
                  <a:tcPr/>
                </a:tc>
                <a:tc>
                  <a:txBody>
                    <a:bodyPr/>
                    <a:lstStyle/>
                    <a:p>
                      <a:pPr marL="0" marR="0" lvl="0" indent="0" algn="ctr" rtl="1">
                        <a:lnSpc>
                          <a:spcPct val="115000"/>
                        </a:lnSpc>
                        <a:spcBef>
                          <a:spcPts val="0"/>
                        </a:spcBef>
                        <a:spcAft>
                          <a:spcPts val="0"/>
                        </a:spcAft>
                        <a:buNone/>
                      </a:pPr>
                      <a:r>
                        <a:rPr lang="ar-SA" sz="2400" b="1" u="none" strike="noStrike" cap="none">
                          <a:solidFill>
                            <a:srgbClr val="249BBB"/>
                          </a:solidFill>
                          <a:latin typeface="Traditional Arabic"/>
                          <a:ea typeface="Traditional Arabic"/>
                          <a:cs typeface="Traditional Arabic"/>
                          <a:sym typeface="Traditional Arabic"/>
                        </a:rPr>
                        <a:t>مشروعات عملية قصيرة</a:t>
                      </a:r>
                      <a:endParaRPr sz="1400" b="1" u="none" strike="noStrike" cap="none">
                        <a:solidFill>
                          <a:srgbClr val="249BBB"/>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rgbClr val="249BBB"/>
                          </a:solidFill>
                          <a:latin typeface="Traditional Arabic"/>
                          <a:ea typeface="Traditional Arabic"/>
                          <a:cs typeface="Traditional Arabic"/>
                          <a:sym typeface="Traditional Arabic"/>
                        </a:rPr>
                        <a:t>اختبارات قصيرة نظري</a:t>
                      </a:r>
                      <a:endParaRPr sz="1400" b="1" u="none" strike="noStrike" cap="none">
                        <a:solidFill>
                          <a:srgbClr val="249BBB"/>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rgbClr val="249BBB"/>
                          </a:solidFill>
                          <a:latin typeface="Traditional Arabic"/>
                          <a:ea typeface="Traditional Arabic"/>
                          <a:cs typeface="Traditional Arabic"/>
                          <a:sym typeface="Traditional Arabic"/>
                        </a:rPr>
                        <a:t>أدوات تقويم متنوعة</a:t>
                      </a:r>
                      <a:endParaRPr sz="1400" b="1" u="none" strike="noStrike" cap="none">
                        <a:solidFill>
                          <a:srgbClr val="249BBB"/>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rgbClr val="249BBB"/>
                          </a:solidFill>
                          <a:latin typeface="Traditional Arabic"/>
                          <a:ea typeface="Traditional Arabic"/>
                          <a:cs typeface="Traditional Arabic"/>
                          <a:sym typeface="Traditional Arabic"/>
                        </a:rPr>
                        <a:t>مشروعات عملية</a:t>
                      </a:r>
                      <a:endParaRPr sz="1400" b="1" u="none" strike="noStrike" cap="none">
                        <a:solidFill>
                          <a:srgbClr val="249BBB"/>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rgbClr val="249BBB"/>
                          </a:solidFill>
                          <a:latin typeface="Traditional Arabic"/>
                          <a:ea typeface="Traditional Arabic"/>
                          <a:cs typeface="Traditional Arabic"/>
                          <a:sym typeface="Traditional Arabic"/>
                        </a:rPr>
                        <a:t>التحريري</a:t>
                      </a:r>
                      <a:endParaRPr sz="1400" b="1" u="none" strike="noStrike" cap="none">
                        <a:solidFill>
                          <a:srgbClr val="249BBB"/>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1"/>
                  </a:ext>
                </a:extLst>
              </a:tr>
              <a:tr h="370850">
                <a:tc rowSpan="2">
                  <a:txBody>
                    <a:bodyPr/>
                    <a:lstStyle/>
                    <a:p>
                      <a:pPr marL="0" marR="0" lvl="0" indent="0" algn="ctr" rtl="1">
                        <a:lnSpc>
                          <a:spcPct val="115000"/>
                        </a:lnSpc>
                        <a:spcBef>
                          <a:spcPts val="0"/>
                        </a:spcBef>
                        <a:spcAft>
                          <a:spcPts val="0"/>
                        </a:spcAft>
                        <a:buNone/>
                      </a:pPr>
                      <a:r>
                        <a:rPr lang="ar-SA" sz="2800" b="1" u="none" strike="noStrike" cap="none">
                          <a:solidFill>
                            <a:srgbClr val="009081"/>
                          </a:solidFill>
                          <a:latin typeface="Traditional Arabic"/>
                          <a:ea typeface="Traditional Arabic"/>
                          <a:cs typeface="Traditional Arabic"/>
                          <a:sym typeface="Traditional Arabic"/>
                        </a:rPr>
                        <a:t>الحاسب الآلي</a:t>
                      </a:r>
                      <a:endParaRPr sz="28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800" b="1" u="none" strike="noStrike" cap="none">
                          <a:solidFill>
                            <a:srgbClr val="009081"/>
                          </a:solidFill>
                          <a:latin typeface="Traditional Arabic"/>
                          <a:ea typeface="Traditional Arabic"/>
                          <a:cs typeface="Traditional Arabic"/>
                          <a:sym typeface="Traditional Arabic"/>
                        </a:rPr>
                        <a:t>انتظام</a:t>
                      </a:r>
                      <a:endParaRPr sz="28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800" b="1" u="none" strike="noStrike" cap="none">
                          <a:solidFill>
                            <a:schemeClr val="dk1"/>
                          </a:solidFill>
                          <a:latin typeface="Traditional Arabic"/>
                          <a:ea typeface="Traditional Arabic"/>
                          <a:cs typeface="Traditional Arabic"/>
                          <a:sym typeface="Traditional Arabic"/>
                        </a:rPr>
                        <a:t>10</a:t>
                      </a:r>
                      <a:endParaRPr sz="28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800" b="1" u="none" strike="noStrike" cap="none">
                          <a:solidFill>
                            <a:schemeClr val="dk1"/>
                          </a:solidFill>
                          <a:latin typeface="Traditional Arabic"/>
                          <a:ea typeface="Traditional Arabic"/>
                          <a:cs typeface="Traditional Arabic"/>
                          <a:sym typeface="Traditional Arabic"/>
                        </a:rPr>
                        <a:t>10</a:t>
                      </a:r>
                      <a:endParaRPr sz="28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800" b="1" u="none" strike="noStrike" cap="none">
                          <a:solidFill>
                            <a:schemeClr val="dk1"/>
                          </a:solidFill>
                          <a:latin typeface="Traditional Arabic"/>
                          <a:ea typeface="Traditional Arabic"/>
                          <a:cs typeface="Traditional Arabic"/>
                          <a:sym typeface="Traditional Arabic"/>
                        </a:rPr>
                        <a:t>10</a:t>
                      </a:r>
                      <a:endParaRPr sz="28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800" b="1" u="none" strike="noStrike" cap="none">
                          <a:solidFill>
                            <a:schemeClr val="dk1"/>
                          </a:solidFill>
                          <a:latin typeface="Traditional Arabic"/>
                          <a:ea typeface="Traditional Arabic"/>
                          <a:cs typeface="Traditional Arabic"/>
                          <a:sym typeface="Traditional Arabic"/>
                        </a:rPr>
                        <a:t>10</a:t>
                      </a:r>
                      <a:endParaRPr sz="28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800" b="1" u="none" strike="noStrike" cap="none">
                          <a:solidFill>
                            <a:schemeClr val="dk1"/>
                          </a:solidFill>
                          <a:latin typeface="Traditional Arabic"/>
                          <a:ea typeface="Traditional Arabic"/>
                          <a:cs typeface="Traditional Arabic"/>
                          <a:sym typeface="Traditional Arabic"/>
                        </a:rPr>
                        <a:t>10</a:t>
                      </a:r>
                      <a:endParaRPr sz="2800" b="1" u="none" strike="noStrike" cap="none">
                        <a:solidFill>
                          <a:schemeClr val="dk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2"/>
                  </a:ext>
                </a:extLst>
              </a:tr>
              <a:tr h="370850">
                <a:tc vMerge="1">
                  <a:txBody>
                    <a:bodyPr/>
                    <a:lstStyle/>
                    <a:p>
                      <a:endParaRPr lang="ar-SA"/>
                    </a:p>
                  </a:txBody>
                  <a:tcPr/>
                </a:tc>
                <a:tc>
                  <a:txBody>
                    <a:bodyPr/>
                    <a:lstStyle/>
                    <a:p>
                      <a:pPr marL="0" marR="0" lvl="0" indent="0" algn="ctr" rtl="1">
                        <a:lnSpc>
                          <a:spcPct val="115000"/>
                        </a:lnSpc>
                        <a:spcBef>
                          <a:spcPts val="0"/>
                        </a:spcBef>
                        <a:spcAft>
                          <a:spcPts val="0"/>
                        </a:spcAft>
                        <a:buNone/>
                      </a:pPr>
                      <a:r>
                        <a:rPr lang="ar-SA" sz="2800" b="1" u="none" strike="noStrike" cap="none">
                          <a:solidFill>
                            <a:srgbClr val="009081"/>
                          </a:solidFill>
                          <a:latin typeface="Traditional Arabic"/>
                          <a:ea typeface="Traditional Arabic"/>
                          <a:cs typeface="Traditional Arabic"/>
                          <a:sym typeface="Traditional Arabic"/>
                        </a:rPr>
                        <a:t>انتساب</a:t>
                      </a:r>
                      <a:endParaRPr sz="2800" b="1" u="none" strike="noStrike" cap="none">
                        <a:solidFill>
                          <a:srgbClr val="00908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800" b="1" u="none" strike="noStrike" cap="none">
                          <a:solidFill>
                            <a:schemeClr val="dk1"/>
                          </a:solidFill>
                          <a:latin typeface="Traditional Arabic"/>
                          <a:ea typeface="Traditional Arabic"/>
                          <a:cs typeface="Traditional Arabic"/>
                          <a:sym typeface="Traditional Arabic"/>
                        </a:rPr>
                        <a:t>-</a:t>
                      </a:r>
                      <a:endParaRPr sz="28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800" b="1" u="none" strike="noStrike" cap="none">
                          <a:solidFill>
                            <a:schemeClr val="dk1"/>
                          </a:solidFill>
                          <a:latin typeface="Traditional Arabic"/>
                          <a:ea typeface="Traditional Arabic"/>
                          <a:cs typeface="Traditional Arabic"/>
                          <a:sym typeface="Traditional Arabic"/>
                        </a:rPr>
                        <a:t>-</a:t>
                      </a:r>
                      <a:endParaRPr sz="28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800" b="1" u="none" strike="noStrike" cap="none">
                          <a:solidFill>
                            <a:schemeClr val="dk1"/>
                          </a:solidFill>
                          <a:latin typeface="Traditional Arabic"/>
                          <a:ea typeface="Traditional Arabic"/>
                          <a:cs typeface="Traditional Arabic"/>
                          <a:sym typeface="Traditional Arabic"/>
                        </a:rPr>
                        <a:t>-</a:t>
                      </a:r>
                      <a:endParaRPr sz="28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800" b="1" u="none" strike="noStrike" cap="none">
                          <a:solidFill>
                            <a:schemeClr val="dk1"/>
                          </a:solidFill>
                          <a:latin typeface="Traditional Arabic"/>
                          <a:ea typeface="Traditional Arabic"/>
                          <a:cs typeface="Traditional Arabic"/>
                          <a:sym typeface="Traditional Arabic"/>
                        </a:rPr>
                        <a:t>40</a:t>
                      </a:r>
                      <a:endParaRPr sz="28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800" b="1" u="none" strike="noStrike" cap="none" dirty="0">
                          <a:solidFill>
                            <a:schemeClr val="dk1"/>
                          </a:solidFill>
                          <a:latin typeface="Traditional Arabic"/>
                          <a:ea typeface="Traditional Arabic"/>
                          <a:cs typeface="Traditional Arabic"/>
                          <a:sym typeface="Traditional Arabic"/>
                        </a:rPr>
                        <a:t>10</a:t>
                      </a:r>
                      <a:endParaRPr sz="2800" b="1" u="none" strike="noStrike" cap="none" dirty="0">
                        <a:solidFill>
                          <a:schemeClr val="dk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3"/>
                  </a:ext>
                </a:extLst>
              </a:tr>
            </a:tbl>
          </a:graphicData>
        </a:graphic>
      </p:graphicFrame>
      <p:sp>
        <p:nvSpPr>
          <p:cNvPr id="514" name="Google Shape;514;p29"/>
          <p:cNvSpPr/>
          <p:nvPr/>
        </p:nvSpPr>
        <p:spPr>
          <a:xfrm>
            <a:off x="1306283" y="822029"/>
            <a:ext cx="2294918" cy="934437"/>
          </a:xfrm>
          <a:prstGeom prst="roundRect">
            <a:avLst>
              <a:gd name="adj" fmla="val 50000"/>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269875" marR="0" lvl="0" indent="0" algn="ctr" rtl="1">
              <a:spcBef>
                <a:spcPts val="0"/>
              </a:spcBef>
              <a:spcAft>
                <a:spcPts val="0"/>
              </a:spcAft>
              <a:buNone/>
            </a:pPr>
            <a:r>
              <a:rPr lang="ar-SA" sz="2000" b="1">
                <a:solidFill>
                  <a:srgbClr val="595959"/>
                </a:solidFill>
                <a:latin typeface="Traditional Arabic"/>
                <a:ea typeface="Traditional Arabic"/>
                <a:cs typeface="Traditional Arabic"/>
                <a:sym typeface="Traditional Arabic"/>
              </a:rPr>
              <a:t>الفصل الدراسي الأول</a:t>
            </a:r>
            <a:endParaRPr sz="2000" b="1">
              <a:solidFill>
                <a:srgbClr val="595959"/>
              </a:solidFill>
              <a:latin typeface="Traditional Arabic"/>
              <a:ea typeface="Traditional Arabic"/>
              <a:cs typeface="Traditional Arabic"/>
              <a:sym typeface="Traditional Arabic"/>
            </a:endParaRPr>
          </a:p>
        </p:txBody>
      </p:sp>
      <p:sp>
        <p:nvSpPr>
          <p:cNvPr id="515" name="Google Shape;515;p29"/>
          <p:cNvSpPr/>
          <p:nvPr/>
        </p:nvSpPr>
        <p:spPr>
          <a:xfrm>
            <a:off x="3133231" y="576815"/>
            <a:ext cx="1311825" cy="1311825"/>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FF0066"/>
                </a:solidFill>
                <a:latin typeface="Traditional Arabic"/>
                <a:ea typeface="Traditional Arabic"/>
                <a:cs typeface="Traditional Arabic"/>
                <a:sym typeface="Traditional Arabic"/>
              </a:rPr>
              <a:t>50</a:t>
            </a:r>
            <a:r>
              <a:rPr lang="ar-SA" sz="2000" b="1">
                <a:solidFill>
                  <a:srgbClr val="595959"/>
                </a:solidFill>
                <a:latin typeface="Traditional Arabic"/>
                <a:ea typeface="Traditional Arabic"/>
                <a:cs typeface="Traditional Arabic"/>
                <a:sym typeface="Traditional Arabic"/>
              </a:rPr>
              <a:t>درجة</a:t>
            </a:r>
            <a:endParaRPr sz="2000" b="1">
              <a:solidFill>
                <a:srgbClr val="595959"/>
              </a:solidFill>
              <a:latin typeface="Traditional Arabic"/>
              <a:ea typeface="Traditional Arabic"/>
              <a:cs typeface="Traditional Arabic"/>
              <a:sym typeface="Traditional Arabic"/>
            </a:endParaRPr>
          </a:p>
        </p:txBody>
      </p:sp>
      <p:sp>
        <p:nvSpPr>
          <p:cNvPr id="11" name="مستطيل 10">
            <a:extLst>
              <a:ext uri="{FF2B5EF4-FFF2-40B4-BE49-F238E27FC236}">
                <a16:creationId xmlns="" xmlns:a16="http://schemas.microsoft.com/office/drawing/2014/main" id="{1FB02666-C3B1-4F7C-BEA1-0A68D99003BF}"/>
              </a:ext>
            </a:extLst>
          </p:cNvPr>
          <p:cNvSpPr/>
          <p:nvPr/>
        </p:nvSpPr>
        <p:spPr>
          <a:xfrm>
            <a:off x="9061238" y="22814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30"/>
          <p:cNvSpPr/>
          <p:nvPr/>
        </p:nvSpPr>
        <p:spPr>
          <a:xfrm>
            <a:off x="4224364" y="680927"/>
            <a:ext cx="4943138" cy="759840"/>
          </a:xfrm>
          <a:prstGeom prst="roundRect">
            <a:avLst>
              <a:gd name="adj" fmla="val 50000"/>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719138" marR="0" lvl="0" indent="0" algn="ctr" rtl="1">
              <a:spcBef>
                <a:spcPts val="0"/>
              </a:spcBef>
              <a:spcAft>
                <a:spcPts val="0"/>
              </a:spcAft>
              <a:buNone/>
            </a:pPr>
            <a:r>
              <a:rPr lang="ar-SA" sz="3200" b="1">
                <a:solidFill>
                  <a:srgbClr val="595959"/>
                </a:solidFill>
                <a:latin typeface="Traditional Arabic"/>
                <a:ea typeface="Traditional Arabic"/>
                <a:cs typeface="Traditional Arabic"/>
                <a:sym typeface="Traditional Arabic"/>
              </a:rPr>
              <a:t>جميع صفوف المرحلة المتوسطة </a:t>
            </a:r>
            <a:r>
              <a:rPr lang="ar-SA" sz="1600" b="1">
                <a:solidFill>
                  <a:srgbClr val="FF0000"/>
                </a:solidFill>
                <a:latin typeface="Traditional Arabic"/>
                <a:ea typeface="Traditional Arabic"/>
                <a:cs typeface="Traditional Arabic"/>
                <a:sym typeface="Traditional Arabic"/>
              </a:rPr>
              <a:t>«انتظام»</a:t>
            </a:r>
            <a:endParaRPr sz="3200" b="1">
              <a:solidFill>
                <a:srgbClr val="FF0000"/>
              </a:solidFill>
              <a:latin typeface="Traditional Arabic"/>
              <a:ea typeface="Traditional Arabic"/>
              <a:cs typeface="Traditional Arabic"/>
              <a:sym typeface="Traditional Arabic"/>
            </a:endParaRPr>
          </a:p>
        </p:txBody>
      </p:sp>
      <p:pic>
        <p:nvPicPr>
          <p:cNvPr id="522" name="Google Shape;522;p30"/>
          <p:cNvPicPr preferRelativeResize="0"/>
          <p:nvPr/>
        </p:nvPicPr>
        <p:blipFill rotWithShape="1">
          <a:blip r:embed="rId3">
            <a:alphaModFix/>
          </a:blip>
          <a:srcRect l="8889" t="39954" r="14668" b="10644"/>
          <a:stretch/>
        </p:blipFill>
        <p:spPr>
          <a:xfrm>
            <a:off x="1" y="5334000"/>
            <a:ext cx="12192000" cy="1523999"/>
          </a:xfrm>
          <a:prstGeom prst="rect">
            <a:avLst/>
          </a:prstGeom>
          <a:noFill/>
          <a:ln>
            <a:noFill/>
          </a:ln>
        </p:spPr>
      </p:pic>
      <p:pic>
        <p:nvPicPr>
          <p:cNvPr id="523" name="Google Shape;523;p30"/>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524" name="Google Shape;524;p30"/>
          <p:cNvSpPr/>
          <p:nvPr/>
        </p:nvSpPr>
        <p:spPr>
          <a:xfrm>
            <a:off x="8321813" y="592175"/>
            <a:ext cx="3229089"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b="1">
                <a:solidFill>
                  <a:schemeClr val="lt1"/>
                </a:solidFill>
                <a:latin typeface="Traditional Arabic"/>
                <a:ea typeface="Traditional Arabic"/>
                <a:cs typeface="Traditional Arabic"/>
                <a:sym typeface="Traditional Arabic"/>
              </a:rPr>
              <a:t>    اللغة العربية</a:t>
            </a:r>
            <a:endParaRPr sz="3600" b="1">
              <a:solidFill>
                <a:schemeClr val="lt1"/>
              </a:solidFill>
              <a:latin typeface="Traditional Arabic"/>
              <a:ea typeface="Traditional Arabic"/>
              <a:cs typeface="Traditional Arabic"/>
              <a:sym typeface="Traditional Arabic"/>
            </a:endParaRPr>
          </a:p>
        </p:txBody>
      </p:sp>
      <p:sp>
        <p:nvSpPr>
          <p:cNvPr id="525" name="Google Shape;525;p30"/>
          <p:cNvSpPr/>
          <p:nvPr/>
        </p:nvSpPr>
        <p:spPr>
          <a:xfrm>
            <a:off x="10648531" y="665621"/>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526" name="Google Shape;526;p30"/>
          <p:cNvSpPr/>
          <p:nvPr/>
        </p:nvSpPr>
        <p:spPr>
          <a:xfrm>
            <a:off x="10721700" y="680927"/>
            <a:ext cx="697126" cy="697127"/>
          </a:xfrm>
          <a:prstGeom prst="ellipse">
            <a:avLst/>
          </a:prstGeom>
          <a:blipFill rotWithShape="1">
            <a:blip r:embed="rId4">
              <a:alphaModFix/>
            </a:blip>
            <a:stretch>
              <a:fillRect/>
            </a:stretch>
          </a:blipFill>
          <a:ln>
            <a:noFill/>
          </a:ln>
          <a:effectLst>
            <a:outerShdw blurRad="101600" dist="46270" dir="2013274" rotWithShape="0">
              <a:srgbClr val="000000">
                <a:alpha val="30588"/>
              </a:srgbClr>
            </a:outerShdw>
          </a:effectLst>
        </p:spPr>
        <p:txBody>
          <a:bodyPr spcFirstLastPara="1" wrap="square" lIns="91425" tIns="45700" rIns="91425" bIns="45700" anchor="t" anchorCtr="0">
            <a:noAutofit/>
          </a:bodyPr>
          <a:lstStyle/>
          <a:p>
            <a:pPr marL="0" marR="0" lvl="0" indent="0" algn="r" rtl="1">
              <a:spcBef>
                <a:spcPts val="0"/>
              </a:spcBef>
              <a:spcAft>
                <a:spcPts val="0"/>
              </a:spcAft>
              <a:buNone/>
            </a:pPr>
            <a:r>
              <a:rPr lang="ar-SA" sz="1800">
                <a:latin typeface="Calibri"/>
                <a:ea typeface="Calibri"/>
                <a:cs typeface="Calibri"/>
                <a:sym typeface="Calibri"/>
              </a:rPr>
              <a:t> </a:t>
            </a:r>
            <a:endParaRPr/>
          </a:p>
        </p:txBody>
      </p:sp>
      <p:graphicFrame>
        <p:nvGraphicFramePr>
          <p:cNvPr id="527" name="Google Shape;527;p30"/>
          <p:cNvGraphicFramePr/>
          <p:nvPr>
            <p:extLst>
              <p:ext uri="{D42A27DB-BD31-4B8C-83A1-F6EECF244321}">
                <p14:modId xmlns="" xmlns:p14="http://schemas.microsoft.com/office/powerpoint/2010/main" val="2523791889"/>
              </p:ext>
            </p:extLst>
          </p:nvPr>
        </p:nvGraphicFramePr>
        <p:xfrm>
          <a:off x="992166" y="1747451"/>
          <a:ext cx="10404300" cy="2935244"/>
        </p:xfrm>
        <a:graphic>
          <a:graphicData uri="http://schemas.openxmlformats.org/drawingml/2006/table">
            <a:tbl>
              <a:tblPr rtl="1" firstRow="1" bandRow="1">
                <a:noFill/>
                <a:tableStyleId>{8FCC44E6-B475-47F8-9AFF-5085EFD84CCE}</a:tableStyleId>
              </a:tblPr>
              <a:tblGrid>
                <a:gridCol w="986975">
                  <a:extLst>
                    <a:ext uri="{9D8B030D-6E8A-4147-A177-3AD203B41FA5}">
                      <a16:colId xmlns="" xmlns:a16="http://schemas.microsoft.com/office/drawing/2014/main" val="20000"/>
                    </a:ext>
                  </a:extLst>
                </a:gridCol>
                <a:gridCol w="1262750">
                  <a:extLst>
                    <a:ext uri="{9D8B030D-6E8A-4147-A177-3AD203B41FA5}">
                      <a16:colId xmlns="" xmlns:a16="http://schemas.microsoft.com/office/drawing/2014/main" val="20001"/>
                    </a:ext>
                  </a:extLst>
                </a:gridCol>
                <a:gridCol w="1233725">
                  <a:extLst>
                    <a:ext uri="{9D8B030D-6E8A-4147-A177-3AD203B41FA5}">
                      <a16:colId xmlns="" xmlns:a16="http://schemas.microsoft.com/office/drawing/2014/main" val="20002"/>
                    </a:ext>
                  </a:extLst>
                </a:gridCol>
                <a:gridCol w="1427150">
                  <a:extLst>
                    <a:ext uri="{9D8B030D-6E8A-4147-A177-3AD203B41FA5}">
                      <a16:colId xmlns="" xmlns:a16="http://schemas.microsoft.com/office/drawing/2014/main" val="20003"/>
                    </a:ext>
                  </a:extLst>
                </a:gridCol>
                <a:gridCol w="1220825">
                  <a:extLst>
                    <a:ext uri="{9D8B030D-6E8A-4147-A177-3AD203B41FA5}">
                      <a16:colId xmlns="" xmlns:a16="http://schemas.microsoft.com/office/drawing/2014/main" val="20004"/>
                    </a:ext>
                  </a:extLst>
                </a:gridCol>
                <a:gridCol w="1220825">
                  <a:extLst>
                    <a:ext uri="{9D8B030D-6E8A-4147-A177-3AD203B41FA5}">
                      <a16:colId xmlns="" xmlns:a16="http://schemas.microsoft.com/office/drawing/2014/main" val="20005"/>
                    </a:ext>
                  </a:extLst>
                </a:gridCol>
                <a:gridCol w="1220825">
                  <a:extLst>
                    <a:ext uri="{9D8B030D-6E8A-4147-A177-3AD203B41FA5}">
                      <a16:colId xmlns="" xmlns:a16="http://schemas.microsoft.com/office/drawing/2014/main" val="20006"/>
                    </a:ext>
                  </a:extLst>
                </a:gridCol>
                <a:gridCol w="830425">
                  <a:extLst>
                    <a:ext uri="{9D8B030D-6E8A-4147-A177-3AD203B41FA5}">
                      <a16:colId xmlns="" xmlns:a16="http://schemas.microsoft.com/office/drawing/2014/main" val="20007"/>
                    </a:ext>
                  </a:extLst>
                </a:gridCol>
                <a:gridCol w="1000800">
                  <a:extLst>
                    <a:ext uri="{9D8B030D-6E8A-4147-A177-3AD203B41FA5}">
                      <a16:colId xmlns="" xmlns:a16="http://schemas.microsoft.com/office/drawing/2014/main" val="20008"/>
                    </a:ext>
                  </a:extLst>
                </a:gridCol>
              </a:tblGrid>
              <a:tr h="370850">
                <a:tc rowSpan="2">
                  <a:txBody>
                    <a:bodyPr/>
                    <a:lstStyle/>
                    <a:p>
                      <a:pPr marL="0" marR="0" lvl="0" indent="0" algn="ctr" rtl="1">
                        <a:spcBef>
                          <a:spcPts val="0"/>
                        </a:spcBef>
                        <a:spcAft>
                          <a:spcPts val="0"/>
                        </a:spcAft>
                        <a:buNone/>
                      </a:pPr>
                      <a:r>
                        <a:rPr lang="ar-SA" sz="2000" b="1" u="none" strike="noStrike" cap="none">
                          <a:solidFill>
                            <a:schemeClr val="lt1"/>
                          </a:solidFill>
                          <a:latin typeface="Traditional Arabic"/>
                          <a:ea typeface="Traditional Arabic"/>
                          <a:cs typeface="Traditional Arabic"/>
                          <a:sym typeface="Traditional Arabic"/>
                        </a:rPr>
                        <a:t>القراءة (الأداء القرائي)</a:t>
                      </a:r>
                      <a:endParaRPr sz="2000" b="1" u="none" strike="noStrike" cap="none">
                        <a:latin typeface="Traditional Arabic"/>
                        <a:ea typeface="Traditional Arabic"/>
                        <a:cs typeface="Traditional Arabic"/>
                        <a:sym typeface="Traditional Arabic"/>
                      </a:endParaRPr>
                    </a:p>
                  </a:txBody>
                  <a:tcPr marL="91450" marR="91450" marT="45725" marB="45725" anchor="ctr"/>
                </a:tc>
                <a:tc gridSpan="3">
                  <a:txBody>
                    <a:bodyPr/>
                    <a:lstStyle/>
                    <a:p>
                      <a:pPr marL="0" marR="0" lvl="0" indent="0" algn="ctr" rtl="1">
                        <a:lnSpc>
                          <a:spcPct val="115000"/>
                        </a:lnSpc>
                        <a:spcBef>
                          <a:spcPts val="0"/>
                        </a:spcBef>
                        <a:spcAft>
                          <a:spcPts val="0"/>
                        </a:spcAft>
                        <a:buNone/>
                      </a:pPr>
                      <a:r>
                        <a:rPr lang="ar-SA" sz="2000" b="1" u="none" strike="noStrike" cap="none">
                          <a:solidFill>
                            <a:schemeClr val="lt1"/>
                          </a:solidFill>
                          <a:latin typeface="Traditional Arabic"/>
                          <a:ea typeface="Traditional Arabic"/>
                          <a:cs typeface="Traditional Arabic"/>
                          <a:sym typeface="Traditional Arabic"/>
                        </a:rPr>
                        <a:t>(التواصل اللغوي) المهمة الأدائية</a:t>
                      </a:r>
                      <a:endParaRPr sz="1200" b="1" u="none" strike="noStrike" cap="none">
                        <a:solidFill>
                          <a:schemeClr val="lt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hMerge="1">
                  <a:txBody>
                    <a:bodyPr/>
                    <a:lstStyle/>
                    <a:p>
                      <a:endParaRPr lang="ar-SA"/>
                    </a:p>
                  </a:txBody>
                  <a:tcPr/>
                </a:tc>
                <a:tc rowSpan="2">
                  <a:txBody>
                    <a:bodyPr/>
                    <a:lstStyle/>
                    <a:p>
                      <a:pPr marL="0" marR="0" lvl="0" indent="0" algn="ctr" rtl="1">
                        <a:spcBef>
                          <a:spcPts val="0"/>
                        </a:spcBef>
                        <a:spcAft>
                          <a:spcPts val="0"/>
                        </a:spcAft>
                        <a:buNone/>
                      </a:pPr>
                      <a:r>
                        <a:rPr lang="ar-SA" sz="2000" b="1" u="none" strike="noStrike" cap="none">
                          <a:solidFill>
                            <a:schemeClr val="lt1"/>
                          </a:solidFill>
                          <a:latin typeface="Traditional Arabic"/>
                          <a:ea typeface="Traditional Arabic"/>
                          <a:cs typeface="Traditional Arabic"/>
                          <a:sym typeface="Traditional Arabic"/>
                        </a:rPr>
                        <a:t>استظهار النصوص</a:t>
                      </a:r>
                      <a:endParaRPr sz="2000" b="1" u="none" strike="noStrike" cap="none">
                        <a:latin typeface="Traditional Arabic"/>
                        <a:ea typeface="Traditional Arabic"/>
                        <a:cs typeface="Traditional Arabic"/>
                        <a:sym typeface="Traditional Arabic"/>
                      </a:endParaRPr>
                    </a:p>
                  </a:txBody>
                  <a:tcPr marL="91450" marR="91450" marT="45725" marB="45725" anchor="ctr"/>
                </a:tc>
                <a:tc rowSpan="2" gridSpan="2">
                  <a:txBody>
                    <a:bodyPr/>
                    <a:lstStyle/>
                    <a:p>
                      <a:pPr marL="0" marR="0" lvl="0" indent="0" algn="ctr" rtl="1">
                        <a:spcBef>
                          <a:spcPts val="0"/>
                        </a:spcBef>
                        <a:spcAft>
                          <a:spcPts val="0"/>
                        </a:spcAft>
                        <a:buNone/>
                      </a:pPr>
                      <a:r>
                        <a:rPr lang="ar-SA" sz="2000" b="1" u="none" strike="noStrike" cap="none">
                          <a:solidFill>
                            <a:schemeClr val="lt1"/>
                          </a:solidFill>
                          <a:latin typeface="Traditional Arabic"/>
                          <a:ea typeface="Traditional Arabic"/>
                          <a:cs typeface="Traditional Arabic"/>
                          <a:sym typeface="Traditional Arabic"/>
                        </a:rPr>
                        <a:t>الواجبات والمشاركات الصفية</a:t>
                      </a:r>
                      <a:endParaRPr sz="2000" b="1" u="none" strike="noStrike" cap="none">
                        <a:latin typeface="Traditional Arabic"/>
                        <a:ea typeface="Traditional Arabic"/>
                        <a:cs typeface="Traditional Arabic"/>
                        <a:sym typeface="Traditional Arabic"/>
                      </a:endParaRPr>
                    </a:p>
                  </a:txBody>
                  <a:tcPr marL="91450" marR="91450" marT="45725" marB="45725" anchor="ctr"/>
                </a:tc>
                <a:tc rowSpan="2" hMerge="1">
                  <a:txBody>
                    <a:bodyPr/>
                    <a:lstStyle/>
                    <a:p>
                      <a:endParaRPr lang="ar-SA"/>
                    </a:p>
                  </a:txBody>
                  <a:tcPr/>
                </a:tc>
                <a:tc rowSpan="2">
                  <a:txBody>
                    <a:bodyPr/>
                    <a:lstStyle/>
                    <a:p>
                      <a:pPr marL="0" marR="0" lvl="0" indent="0" algn="ctr" rtl="1">
                        <a:spcBef>
                          <a:spcPts val="0"/>
                        </a:spcBef>
                        <a:spcAft>
                          <a:spcPts val="0"/>
                        </a:spcAft>
                        <a:buNone/>
                      </a:pPr>
                      <a:r>
                        <a:rPr lang="ar-SA" sz="2000" b="1" u="none" strike="noStrike" cap="none">
                          <a:solidFill>
                            <a:schemeClr val="lt1"/>
                          </a:solidFill>
                          <a:latin typeface="Traditional Arabic"/>
                          <a:ea typeface="Traditional Arabic"/>
                          <a:cs typeface="Traditional Arabic"/>
                          <a:sym typeface="Traditional Arabic"/>
                        </a:rPr>
                        <a:t>المجموع</a:t>
                      </a:r>
                      <a:endParaRPr sz="2000" b="1" u="none" strike="noStrike" cap="none">
                        <a:latin typeface="Traditional Arabic"/>
                        <a:ea typeface="Traditional Arabic"/>
                        <a:cs typeface="Traditional Arabic"/>
                        <a:sym typeface="Traditional Arabic"/>
                      </a:endParaRPr>
                    </a:p>
                  </a:txBody>
                  <a:tcPr marL="91450" marR="91450" marT="45725" marB="45725" anchor="ctr"/>
                </a:tc>
                <a:tc rowSpan="2">
                  <a:txBody>
                    <a:bodyPr/>
                    <a:lstStyle/>
                    <a:p>
                      <a:pPr marL="0" marR="0" lvl="0" indent="0" algn="ctr" rtl="1">
                        <a:spcBef>
                          <a:spcPts val="0"/>
                        </a:spcBef>
                        <a:spcAft>
                          <a:spcPts val="0"/>
                        </a:spcAft>
                        <a:buNone/>
                      </a:pPr>
                      <a:r>
                        <a:rPr lang="ar-SA" sz="2000" b="1" u="none" strike="noStrike" cap="none" dirty="0">
                          <a:solidFill>
                            <a:schemeClr val="lt1"/>
                          </a:solidFill>
                          <a:latin typeface="Traditional Arabic"/>
                          <a:ea typeface="Traditional Arabic"/>
                          <a:cs typeface="Traditional Arabic"/>
                          <a:sym typeface="Traditional Arabic"/>
                        </a:rPr>
                        <a:t>مجموع الدرجات/2</a:t>
                      </a:r>
                      <a:endParaRPr sz="2000" b="1" u="none" strike="noStrike" cap="none" dirty="0">
                        <a:latin typeface="Traditional Arabic"/>
                        <a:ea typeface="Traditional Arabic"/>
                        <a:cs typeface="Traditional Arabic"/>
                        <a:sym typeface="Traditional Arabic"/>
                      </a:endParaRPr>
                    </a:p>
                  </a:txBody>
                  <a:tcPr marL="91450" marR="91450" marT="45725" marB="45725" anchor="ctr"/>
                </a:tc>
                <a:extLst>
                  <a:ext uri="{0D108BD9-81ED-4DB2-BD59-A6C34878D82A}">
                    <a16:rowId xmlns="" xmlns:a16="http://schemas.microsoft.com/office/drawing/2014/main" val="10000"/>
                  </a:ext>
                </a:extLst>
              </a:tr>
              <a:tr h="370850">
                <a:tc vMerge="1">
                  <a:txBody>
                    <a:bodyPr/>
                    <a:lstStyle/>
                    <a:p>
                      <a:endParaRPr lang="ar-SA"/>
                    </a:p>
                  </a:txBody>
                  <a:tcPr/>
                </a:tc>
                <a:tc>
                  <a:txBody>
                    <a:bodyPr/>
                    <a:lstStyle/>
                    <a:p>
                      <a:pPr marL="0" marR="0" lvl="0" indent="0" algn="ctr" rtl="1">
                        <a:spcBef>
                          <a:spcPts val="0"/>
                        </a:spcBef>
                        <a:spcAft>
                          <a:spcPts val="0"/>
                        </a:spcAft>
                        <a:buNone/>
                      </a:pPr>
                      <a:r>
                        <a:rPr lang="ar-SA" sz="2000" b="1" u="none" strike="noStrike" cap="none">
                          <a:solidFill>
                            <a:schemeClr val="dk1"/>
                          </a:solidFill>
                          <a:latin typeface="Traditional Arabic"/>
                          <a:ea typeface="Traditional Arabic"/>
                          <a:cs typeface="Traditional Arabic"/>
                          <a:sym typeface="Traditional Arabic"/>
                        </a:rPr>
                        <a:t>الكتابي</a:t>
                      </a:r>
                      <a:endParaRPr sz="2000" b="1" u="none" strike="noStrike" cap="none">
                        <a:latin typeface="Traditional Arabic"/>
                        <a:ea typeface="Traditional Arabic"/>
                        <a:cs typeface="Traditional Arabic"/>
                        <a:sym typeface="Traditional Arabic"/>
                      </a:endParaRPr>
                    </a:p>
                  </a:txBody>
                  <a:tcPr marL="91450" marR="91450" marT="45725" marB="45725" anchor="ctr"/>
                </a:tc>
                <a:tc gridSpan="2">
                  <a:txBody>
                    <a:bodyPr/>
                    <a:lstStyle/>
                    <a:p>
                      <a:pPr marL="0" marR="0" lvl="0" indent="0" algn="ctr" rtl="1">
                        <a:spcBef>
                          <a:spcPts val="0"/>
                        </a:spcBef>
                        <a:spcAft>
                          <a:spcPts val="0"/>
                        </a:spcAft>
                        <a:buNone/>
                      </a:pPr>
                      <a:r>
                        <a:rPr lang="ar-SA" sz="2000" b="1" u="none" strike="noStrike" cap="none">
                          <a:solidFill>
                            <a:schemeClr val="dk1"/>
                          </a:solidFill>
                          <a:latin typeface="Traditional Arabic"/>
                          <a:ea typeface="Traditional Arabic"/>
                          <a:cs typeface="Traditional Arabic"/>
                          <a:sym typeface="Traditional Arabic"/>
                        </a:rPr>
                        <a:t>الشفهي</a:t>
                      </a:r>
                      <a:endParaRPr sz="2000" b="1" u="none" strike="noStrike" cap="none">
                        <a:latin typeface="Traditional Arabic"/>
                        <a:ea typeface="Traditional Arabic"/>
                        <a:cs typeface="Traditional Arabic"/>
                        <a:sym typeface="Traditional Arabic"/>
                      </a:endParaRPr>
                    </a:p>
                  </a:txBody>
                  <a:tcPr marL="91450" marR="91450" marT="45725" marB="45725" anchor="ctr"/>
                </a:tc>
                <a:tc hMerge="1">
                  <a:txBody>
                    <a:bodyPr/>
                    <a:lstStyle/>
                    <a:p>
                      <a:endParaRPr lang="ar-SA"/>
                    </a:p>
                  </a:txBody>
                  <a:tcPr/>
                </a:tc>
                <a:tc vMerge="1">
                  <a:txBody>
                    <a:bodyPr/>
                    <a:lstStyle/>
                    <a:p>
                      <a:endParaRPr lang="ar-SA"/>
                    </a:p>
                  </a:txBody>
                  <a:tcPr/>
                </a:tc>
                <a:tc gridSpan="2" vMerge="1">
                  <a:txBody>
                    <a:bodyPr/>
                    <a:lstStyle/>
                    <a:p>
                      <a:endParaRPr lang="ar-SA"/>
                    </a:p>
                  </a:txBody>
                  <a:tcPr/>
                </a:tc>
                <a:tc hMerge="1" vMerge="1">
                  <a:txBody>
                    <a:bodyPr/>
                    <a:lstStyle/>
                    <a:p>
                      <a:endParaRPr lang="ar-SA"/>
                    </a:p>
                  </a:txBody>
                  <a:tcPr/>
                </a:tc>
                <a:tc vMerge="1">
                  <a:txBody>
                    <a:bodyPr/>
                    <a:lstStyle/>
                    <a:p>
                      <a:endParaRPr lang="ar-SA"/>
                    </a:p>
                  </a:txBody>
                  <a:tcPr/>
                </a:tc>
                <a:tc vMerge="1">
                  <a:txBody>
                    <a:bodyPr/>
                    <a:lstStyle/>
                    <a:p>
                      <a:endParaRPr lang="ar-SA"/>
                    </a:p>
                  </a:txBody>
                  <a:tcPr/>
                </a:tc>
                <a:extLst>
                  <a:ext uri="{0D108BD9-81ED-4DB2-BD59-A6C34878D82A}">
                    <a16:rowId xmlns="" xmlns:a16="http://schemas.microsoft.com/office/drawing/2014/main" val="10001"/>
                  </a:ext>
                </a:extLst>
              </a:tr>
              <a:tr h="370850">
                <a:tc>
                  <a:txBody>
                    <a:bodyPr/>
                    <a:lstStyle/>
                    <a:p>
                      <a:pPr marL="0" marR="0" lvl="0" indent="0" algn="ctr" rtl="1">
                        <a:lnSpc>
                          <a:spcPct val="115000"/>
                        </a:lnSpc>
                        <a:spcBef>
                          <a:spcPts val="0"/>
                        </a:spcBef>
                        <a:spcAft>
                          <a:spcPts val="0"/>
                        </a:spcAft>
                        <a:buNone/>
                      </a:pPr>
                      <a:r>
                        <a:rPr lang="ar-SA" sz="2400" b="1" u="none" strike="noStrike" cap="none">
                          <a:latin typeface="Traditional Arabic"/>
                          <a:ea typeface="Traditional Arabic"/>
                          <a:cs typeface="Traditional Arabic"/>
                          <a:sym typeface="Traditional Arabic"/>
                        </a:rPr>
                        <a:t>10</a:t>
                      </a:r>
                      <a:endParaRPr sz="12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2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gridSpan="2">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5</a:t>
                      </a:r>
                      <a:endParaRPr sz="2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5</a:t>
                      </a:r>
                      <a:endParaRPr sz="2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gridSpan="2">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2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40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20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tc>
                <a:extLst>
                  <a:ext uri="{0D108BD9-81ED-4DB2-BD59-A6C34878D82A}">
                    <a16:rowId xmlns="" xmlns:a16="http://schemas.microsoft.com/office/drawing/2014/main" val="10002"/>
                  </a:ext>
                </a:extLst>
              </a:tr>
              <a:tr h="370850">
                <a:tc>
                  <a:txBody>
                    <a:bodyPr/>
                    <a:lstStyle/>
                    <a:p>
                      <a:pPr marL="0" marR="0" lvl="0" indent="0" algn="ctr" rtl="1">
                        <a:lnSpc>
                          <a:spcPct val="115000"/>
                        </a:lnSpc>
                        <a:spcBef>
                          <a:spcPts val="0"/>
                        </a:spcBef>
                        <a:spcAft>
                          <a:spcPts val="0"/>
                        </a:spcAft>
                        <a:buNone/>
                      </a:pPr>
                      <a:r>
                        <a:rPr lang="ar-SA" sz="2000" b="1" u="none" strike="noStrike" cap="none">
                          <a:solidFill>
                            <a:schemeClr val="lt1"/>
                          </a:solidFill>
                          <a:latin typeface="Traditional Arabic"/>
                          <a:ea typeface="Traditional Arabic"/>
                          <a:cs typeface="Traditional Arabic"/>
                          <a:sym typeface="Traditional Arabic"/>
                        </a:rPr>
                        <a:t>فهم المسموع</a:t>
                      </a:r>
                      <a:endParaRPr sz="1200" b="1" u="none" strike="noStrike" cap="none">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tc>
                  <a:txBody>
                    <a:bodyPr/>
                    <a:lstStyle/>
                    <a:p>
                      <a:pPr marL="0" marR="0" lvl="0" indent="0" algn="ctr" rtl="1">
                        <a:lnSpc>
                          <a:spcPct val="115000"/>
                        </a:lnSpc>
                        <a:spcBef>
                          <a:spcPts val="0"/>
                        </a:spcBef>
                        <a:spcAft>
                          <a:spcPts val="0"/>
                        </a:spcAft>
                        <a:buNone/>
                      </a:pPr>
                      <a:r>
                        <a:rPr lang="ar-SA" sz="2000" b="1" u="none" strike="noStrike" cap="none">
                          <a:solidFill>
                            <a:srgbClr val="0000CC"/>
                          </a:solidFill>
                          <a:latin typeface="Traditional Arabic"/>
                          <a:ea typeface="Traditional Arabic"/>
                          <a:cs typeface="Traditional Arabic"/>
                          <a:sym typeface="Traditional Arabic"/>
                        </a:rPr>
                        <a:t>فهم المقروء وتحليله وتذوقه ونقده</a:t>
                      </a:r>
                      <a:endParaRPr sz="12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u="none" strike="noStrike" cap="none">
                          <a:solidFill>
                            <a:srgbClr val="0000CC"/>
                          </a:solidFill>
                          <a:latin typeface="Traditional Arabic"/>
                          <a:ea typeface="Traditional Arabic"/>
                          <a:cs typeface="Traditional Arabic"/>
                          <a:sym typeface="Traditional Arabic"/>
                        </a:rPr>
                        <a:t>الرسم الإملائي</a:t>
                      </a:r>
                      <a:endParaRPr sz="12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u="none" strike="noStrike" cap="none">
                          <a:solidFill>
                            <a:srgbClr val="0000CC"/>
                          </a:solidFill>
                          <a:latin typeface="Traditional Arabic"/>
                          <a:ea typeface="Traditional Arabic"/>
                          <a:cs typeface="Traditional Arabic"/>
                          <a:sym typeface="Traditional Arabic"/>
                        </a:rPr>
                        <a:t>الرسم الكتابي (الخط)</a:t>
                      </a:r>
                      <a:endParaRPr sz="12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u="none" strike="noStrike" cap="none">
                          <a:solidFill>
                            <a:srgbClr val="0000CC"/>
                          </a:solidFill>
                          <a:latin typeface="Traditional Arabic"/>
                          <a:ea typeface="Traditional Arabic"/>
                          <a:cs typeface="Traditional Arabic"/>
                          <a:sym typeface="Traditional Arabic"/>
                        </a:rPr>
                        <a:t>الصنف اللغوي</a:t>
                      </a:r>
                      <a:endParaRPr sz="12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u="none" strike="noStrike" cap="none">
                          <a:solidFill>
                            <a:srgbClr val="0000CC"/>
                          </a:solidFill>
                          <a:latin typeface="Traditional Arabic"/>
                          <a:ea typeface="Traditional Arabic"/>
                          <a:cs typeface="Traditional Arabic"/>
                          <a:sym typeface="Traditional Arabic"/>
                        </a:rPr>
                        <a:t>الأسلوب اللغوي</a:t>
                      </a:r>
                      <a:endParaRPr sz="12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u="none" strike="noStrike" cap="none">
                          <a:solidFill>
                            <a:srgbClr val="0000CC"/>
                          </a:solidFill>
                          <a:latin typeface="Traditional Arabic"/>
                          <a:ea typeface="Traditional Arabic"/>
                          <a:cs typeface="Traditional Arabic"/>
                          <a:sym typeface="Traditional Arabic"/>
                        </a:rPr>
                        <a:t>الوظيفة النحوية</a:t>
                      </a:r>
                      <a:endParaRPr sz="12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u="none" strike="noStrike" cap="none">
                          <a:solidFill>
                            <a:srgbClr val="0000CC"/>
                          </a:solidFill>
                          <a:latin typeface="Traditional Arabic"/>
                          <a:ea typeface="Traditional Arabic"/>
                          <a:cs typeface="Traditional Arabic"/>
                          <a:sym typeface="Traditional Arabic"/>
                        </a:rPr>
                        <a:t>مجموع الدرجات</a:t>
                      </a:r>
                      <a:endParaRPr sz="12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endParaRPr sz="1200" b="1" u="none" strike="noStrike" cap="none">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3"/>
                  </a:ext>
                </a:extLst>
              </a:tr>
              <a:tr h="370850">
                <a:tc>
                  <a:txBody>
                    <a:bodyPr/>
                    <a:lstStyle/>
                    <a:p>
                      <a:pPr marL="0" marR="0" lvl="0" indent="0" algn="ctr" rtl="1">
                        <a:lnSpc>
                          <a:spcPct val="115000"/>
                        </a:lnSpc>
                        <a:spcBef>
                          <a:spcPts val="0"/>
                        </a:spcBef>
                        <a:spcAft>
                          <a:spcPts val="0"/>
                        </a:spcAft>
                        <a:buNone/>
                      </a:pPr>
                      <a:r>
                        <a:rPr lang="ar-SA" sz="2400" b="1" u="none" strike="noStrike" cap="none">
                          <a:solidFill>
                            <a:schemeClr val="lt1"/>
                          </a:solidFill>
                          <a:latin typeface="Traditional Arabic"/>
                          <a:ea typeface="Traditional Arabic"/>
                          <a:cs typeface="Traditional Arabic"/>
                          <a:sym typeface="Traditional Arabic"/>
                        </a:rPr>
                        <a:t>10</a:t>
                      </a:r>
                      <a:endParaRPr sz="2400" b="1" u="none" strike="noStrike" cap="none">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tc>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5</a:t>
                      </a:r>
                      <a:endParaRPr sz="2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5</a:t>
                      </a:r>
                      <a:endParaRPr sz="2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5</a:t>
                      </a:r>
                      <a:endParaRPr sz="2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5</a:t>
                      </a:r>
                      <a:endParaRPr sz="2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5</a:t>
                      </a:r>
                      <a:endParaRPr sz="2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5</a:t>
                      </a:r>
                      <a:endParaRPr sz="2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40</a:t>
                      </a:r>
                      <a:endParaRPr sz="2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u="none" strike="noStrike" cap="none" dirty="0">
                          <a:solidFill>
                            <a:schemeClr val="dk1"/>
                          </a:solidFill>
                          <a:latin typeface="Traditional Arabic"/>
                          <a:ea typeface="Traditional Arabic"/>
                          <a:cs typeface="Traditional Arabic"/>
                          <a:sym typeface="Traditional Arabic"/>
                        </a:rPr>
                        <a:t>20</a:t>
                      </a:r>
                      <a:endParaRPr sz="2400" b="1" u="none" strike="noStrike" cap="none" dirty="0">
                        <a:solidFill>
                          <a:schemeClr val="dk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4"/>
                  </a:ext>
                </a:extLst>
              </a:tr>
            </a:tbl>
          </a:graphicData>
        </a:graphic>
      </p:graphicFrame>
      <p:sp>
        <p:nvSpPr>
          <p:cNvPr id="528" name="Google Shape;528;p30"/>
          <p:cNvSpPr/>
          <p:nvPr/>
        </p:nvSpPr>
        <p:spPr>
          <a:xfrm>
            <a:off x="916387" y="568795"/>
            <a:ext cx="2294918" cy="934437"/>
          </a:xfrm>
          <a:prstGeom prst="roundRect">
            <a:avLst>
              <a:gd name="adj" fmla="val 50000"/>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269875" marR="0" lvl="0" indent="0" algn="ctr" rtl="1">
              <a:spcBef>
                <a:spcPts val="0"/>
              </a:spcBef>
              <a:spcAft>
                <a:spcPts val="0"/>
              </a:spcAft>
              <a:buNone/>
            </a:pPr>
            <a:r>
              <a:rPr lang="ar-SA" sz="2000" b="1">
                <a:solidFill>
                  <a:srgbClr val="595959"/>
                </a:solidFill>
                <a:latin typeface="Traditional Arabic"/>
                <a:ea typeface="Traditional Arabic"/>
                <a:cs typeface="Traditional Arabic"/>
                <a:sym typeface="Traditional Arabic"/>
              </a:rPr>
              <a:t>خلال الفصل الدراسي</a:t>
            </a:r>
            <a:endParaRPr/>
          </a:p>
        </p:txBody>
      </p:sp>
      <p:sp>
        <p:nvSpPr>
          <p:cNvPr id="529" name="Google Shape;529;p30"/>
          <p:cNvSpPr/>
          <p:nvPr/>
        </p:nvSpPr>
        <p:spPr>
          <a:xfrm>
            <a:off x="2743335" y="323581"/>
            <a:ext cx="1311825" cy="1311825"/>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FF0066"/>
                </a:solidFill>
                <a:latin typeface="Traditional Arabic"/>
                <a:ea typeface="Traditional Arabic"/>
                <a:cs typeface="Traditional Arabic"/>
                <a:sym typeface="Traditional Arabic"/>
              </a:rPr>
              <a:t>40</a:t>
            </a:r>
            <a:r>
              <a:rPr lang="ar-SA" sz="2000" b="1">
                <a:solidFill>
                  <a:srgbClr val="595959"/>
                </a:solidFill>
                <a:latin typeface="Traditional Arabic"/>
                <a:ea typeface="Traditional Arabic"/>
                <a:cs typeface="Traditional Arabic"/>
                <a:sym typeface="Traditional Arabic"/>
              </a:rPr>
              <a:t>درجة</a:t>
            </a:r>
            <a:endParaRPr sz="2000" b="1">
              <a:solidFill>
                <a:srgbClr val="595959"/>
              </a:solidFill>
              <a:latin typeface="Traditional Arabic"/>
              <a:ea typeface="Traditional Arabic"/>
              <a:cs typeface="Traditional Arabic"/>
              <a:sym typeface="Traditional Arabic"/>
            </a:endParaRPr>
          </a:p>
        </p:txBody>
      </p:sp>
      <p:sp>
        <p:nvSpPr>
          <p:cNvPr id="530" name="Google Shape;530;p30"/>
          <p:cNvSpPr/>
          <p:nvPr/>
        </p:nvSpPr>
        <p:spPr>
          <a:xfrm>
            <a:off x="992166" y="4992433"/>
            <a:ext cx="9680602" cy="500339"/>
          </a:xfrm>
          <a:prstGeom prst="roundRect">
            <a:avLst>
              <a:gd name="adj" fmla="val 27574"/>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300" b="1">
                <a:solidFill>
                  <a:srgbClr val="009081"/>
                </a:solidFill>
                <a:latin typeface="Traditional Arabic"/>
                <a:ea typeface="Traditional Arabic"/>
                <a:cs typeface="Traditional Arabic"/>
                <a:sym typeface="Traditional Arabic"/>
              </a:rPr>
              <a:t>ينفذ فهم  المسموع للطلاب المنتظمين والمنتسبين في الاسبوع الذي يسبق الاختبارات التحريرية نهاية كل فصل دراسي.</a:t>
            </a:r>
            <a:endParaRPr sz="2300" b="1">
              <a:solidFill>
                <a:srgbClr val="009081"/>
              </a:solidFill>
              <a:latin typeface="Traditional Arabic"/>
              <a:ea typeface="Traditional Arabic"/>
              <a:cs typeface="Traditional Arabic"/>
              <a:sym typeface="Traditional Arabic"/>
            </a:endParaRPr>
          </a:p>
        </p:txBody>
      </p:sp>
      <p:sp>
        <p:nvSpPr>
          <p:cNvPr id="531" name="Google Shape;531;p30"/>
          <p:cNvSpPr/>
          <p:nvPr/>
        </p:nvSpPr>
        <p:spPr>
          <a:xfrm rot="10800000">
            <a:off x="10842173" y="4814199"/>
            <a:ext cx="518627" cy="616658"/>
          </a:xfrm>
          <a:prstGeom prst="bentArrow">
            <a:avLst>
              <a:gd name="adj1" fmla="val 25000"/>
              <a:gd name="adj2" fmla="val 25000"/>
              <a:gd name="adj3" fmla="val 25000"/>
              <a:gd name="adj4" fmla="val 43750"/>
            </a:avLst>
          </a:prstGeom>
          <a:solidFill>
            <a:schemeClr val="accent5"/>
          </a:solidFill>
          <a:ln w="19050" cap="flat" cmpd="sng">
            <a:solidFill>
              <a:schemeClr val="lt1"/>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1"/>
          <p:cNvSpPr/>
          <p:nvPr/>
        </p:nvSpPr>
        <p:spPr>
          <a:xfrm>
            <a:off x="4711700" y="633029"/>
            <a:ext cx="4943138" cy="759840"/>
          </a:xfrm>
          <a:prstGeom prst="roundRect">
            <a:avLst>
              <a:gd name="adj" fmla="val 50000"/>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719138" marR="0" lvl="0" indent="0" algn="ctr" rtl="1">
              <a:spcBef>
                <a:spcPts val="0"/>
              </a:spcBef>
              <a:spcAft>
                <a:spcPts val="0"/>
              </a:spcAft>
              <a:buNone/>
            </a:pPr>
            <a:r>
              <a:rPr lang="ar-SA" sz="3200" b="1">
                <a:solidFill>
                  <a:srgbClr val="595959"/>
                </a:solidFill>
                <a:latin typeface="Traditional Arabic"/>
                <a:ea typeface="Traditional Arabic"/>
                <a:cs typeface="Traditional Arabic"/>
                <a:sym typeface="Traditional Arabic"/>
              </a:rPr>
              <a:t>جميع صفوف المرحلة المتوسطة </a:t>
            </a:r>
            <a:r>
              <a:rPr lang="ar-SA" sz="1600" b="1">
                <a:solidFill>
                  <a:srgbClr val="FF0000"/>
                </a:solidFill>
                <a:latin typeface="Traditional Arabic"/>
                <a:ea typeface="Traditional Arabic"/>
                <a:cs typeface="Traditional Arabic"/>
                <a:sym typeface="Traditional Arabic"/>
              </a:rPr>
              <a:t>«انتظام»</a:t>
            </a:r>
            <a:endParaRPr sz="3200" b="1">
              <a:solidFill>
                <a:srgbClr val="FF0000"/>
              </a:solidFill>
              <a:latin typeface="Traditional Arabic"/>
              <a:ea typeface="Traditional Arabic"/>
              <a:cs typeface="Traditional Arabic"/>
              <a:sym typeface="Traditional Arabic"/>
            </a:endParaRPr>
          </a:p>
        </p:txBody>
      </p:sp>
      <p:pic>
        <p:nvPicPr>
          <p:cNvPr id="537" name="Google Shape;537;p31"/>
          <p:cNvPicPr preferRelativeResize="0"/>
          <p:nvPr/>
        </p:nvPicPr>
        <p:blipFill rotWithShape="1">
          <a:blip r:embed="rId3">
            <a:alphaModFix/>
          </a:blip>
          <a:srcRect l="8889" t="39954" r="14668" b="10644"/>
          <a:stretch/>
        </p:blipFill>
        <p:spPr>
          <a:xfrm>
            <a:off x="1" y="5771595"/>
            <a:ext cx="12192000" cy="1086404"/>
          </a:xfrm>
          <a:prstGeom prst="rect">
            <a:avLst/>
          </a:prstGeom>
          <a:noFill/>
          <a:ln>
            <a:noFill/>
          </a:ln>
        </p:spPr>
      </p:pic>
      <p:pic>
        <p:nvPicPr>
          <p:cNvPr id="538" name="Google Shape;538;p31"/>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539" name="Google Shape;539;p31"/>
          <p:cNvSpPr/>
          <p:nvPr/>
        </p:nvSpPr>
        <p:spPr>
          <a:xfrm>
            <a:off x="8809149" y="544277"/>
            <a:ext cx="3229089"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b="1">
                <a:solidFill>
                  <a:schemeClr val="lt1"/>
                </a:solidFill>
                <a:latin typeface="Traditional Arabic"/>
                <a:ea typeface="Traditional Arabic"/>
                <a:cs typeface="Traditional Arabic"/>
                <a:sym typeface="Traditional Arabic"/>
              </a:rPr>
              <a:t>    اللغة العربية</a:t>
            </a:r>
            <a:endParaRPr sz="3600" b="1">
              <a:solidFill>
                <a:schemeClr val="lt1"/>
              </a:solidFill>
              <a:latin typeface="Traditional Arabic"/>
              <a:ea typeface="Traditional Arabic"/>
              <a:cs typeface="Traditional Arabic"/>
              <a:sym typeface="Traditional Arabic"/>
            </a:endParaRPr>
          </a:p>
        </p:txBody>
      </p:sp>
      <p:sp>
        <p:nvSpPr>
          <p:cNvPr id="540" name="Google Shape;540;p31"/>
          <p:cNvSpPr/>
          <p:nvPr/>
        </p:nvSpPr>
        <p:spPr>
          <a:xfrm>
            <a:off x="11135867" y="617723"/>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541" name="Google Shape;541;p31"/>
          <p:cNvSpPr/>
          <p:nvPr/>
        </p:nvSpPr>
        <p:spPr>
          <a:xfrm>
            <a:off x="11209036" y="633029"/>
            <a:ext cx="697126" cy="697127"/>
          </a:xfrm>
          <a:prstGeom prst="ellipse">
            <a:avLst/>
          </a:prstGeom>
          <a:blipFill rotWithShape="1">
            <a:blip r:embed="rId4">
              <a:alphaModFix/>
            </a:blip>
            <a:stretch>
              <a:fillRect/>
            </a:stretch>
          </a:blipFill>
          <a:ln>
            <a:noFill/>
          </a:ln>
          <a:effectLst>
            <a:outerShdw blurRad="101600" dist="46270" dir="2013274" rotWithShape="0">
              <a:srgbClr val="000000">
                <a:alpha val="30588"/>
              </a:srgbClr>
            </a:outerShdw>
          </a:effectLst>
        </p:spPr>
        <p:txBody>
          <a:bodyPr spcFirstLastPara="1" wrap="square" lIns="91425" tIns="45700" rIns="91425" bIns="45700" anchor="t" anchorCtr="0">
            <a:noAutofit/>
          </a:bodyPr>
          <a:lstStyle/>
          <a:p>
            <a:pPr marL="0" marR="0" lvl="0" indent="0" algn="r" rtl="1">
              <a:spcBef>
                <a:spcPts val="0"/>
              </a:spcBef>
              <a:spcAft>
                <a:spcPts val="0"/>
              </a:spcAft>
              <a:buNone/>
            </a:pPr>
            <a:r>
              <a:rPr lang="ar-SA" sz="1800">
                <a:latin typeface="Calibri"/>
                <a:ea typeface="Calibri"/>
                <a:cs typeface="Calibri"/>
                <a:sym typeface="Calibri"/>
              </a:rPr>
              <a:t> </a:t>
            </a:r>
            <a:endParaRPr/>
          </a:p>
        </p:txBody>
      </p:sp>
      <p:graphicFrame>
        <p:nvGraphicFramePr>
          <p:cNvPr id="542" name="Google Shape;542;p31"/>
          <p:cNvGraphicFramePr/>
          <p:nvPr>
            <p:extLst>
              <p:ext uri="{D42A27DB-BD31-4B8C-83A1-F6EECF244321}">
                <p14:modId xmlns="" xmlns:p14="http://schemas.microsoft.com/office/powerpoint/2010/main" val="4149804258"/>
              </p:ext>
            </p:extLst>
          </p:nvPr>
        </p:nvGraphicFramePr>
        <p:xfrm>
          <a:off x="573486" y="2097581"/>
          <a:ext cx="10107225" cy="2601933"/>
        </p:xfrm>
        <a:graphic>
          <a:graphicData uri="http://schemas.openxmlformats.org/drawingml/2006/table">
            <a:tbl>
              <a:tblPr rtl="1" firstRow="1" bandRow="1">
                <a:noFill/>
                <a:tableStyleId>{8FCC44E6-B475-47F8-9AFF-5085EFD84CCE}</a:tableStyleId>
              </a:tblPr>
              <a:tblGrid>
                <a:gridCol w="2255525">
                  <a:extLst>
                    <a:ext uri="{9D8B030D-6E8A-4147-A177-3AD203B41FA5}">
                      <a16:colId xmlns="" xmlns:a16="http://schemas.microsoft.com/office/drawing/2014/main" val="20000"/>
                    </a:ext>
                  </a:extLst>
                </a:gridCol>
                <a:gridCol w="1488600">
                  <a:extLst>
                    <a:ext uri="{9D8B030D-6E8A-4147-A177-3AD203B41FA5}">
                      <a16:colId xmlns="" xmlns:a16="http://schemas.microsoft.com/office/drawing/2014/main" val="20001"/>
                    </a:ext>
                  </a:extLst>
                </a:gridCol>
                <a:gridCol w="967575">
                  <a:extLst>
                    <a:ext uri="{9D8B030D-6E8A-4147-A177-3AD203B41FA5}">
                      <a16:colId xmlns="" xmlns:a16="http://schemas.microsoft.com/office/drawing/2014/main" val="20002"/>
                    </a:ext>
                  </a:extLst>
                </a:gridCol>
                <a:gridCol w="1638300">
                  <a:extLst>
                    <a:ext uri="{9D8B030D-6E8A-4147-A177-3AD203B41FA5}">
                      <a16:colId xmlns="" xmlns:a16="http://schemas.microsoft.com/office/drawing/2014/main" val="20003"/>
                    </a:ext>
                  </a:extLst>
                </a:gridCol>
                <a:gridCol w="1206500">
                  <a:extLst>
                    <a:ext uri="{9D8B030D-6E8A-4147-A177-3AD203B41FA5}">
                      <a16:colId xmlns="" xmlns:a16="http://schemas.microsoft.com/office/drawing/2014/main" val="20004"/>
                    </a:ext>
                  </a:extLst>
                </a:gridCol>
                <a:gridCol w="800100">
                  <a:extLst>
                    <a:ext uri="{9D8B030D-6E8A-4147-A177-3AD203B41FA5}">
                      <a16:colId xmlns="" xmlns:a16="http://schemas.microsoft.com/office/drawing/2014/main" val="20005"/>
                    </a:ext>
                  </a:extLst>
                </a:gridCol>
                <a:gridCol w="858050">
                  <a:extLst>
                    <a:ext uri="{9D8B030D-6E8A-4147-A177-3AD203B41FA5}">
                      <a16:colId xmlns="" xmlns:a16="http://schemas.microsoft.com/office/drawing/2014/main" val="20006"/>
                    </a:ext>
                  </a:extLst>
                </a:gridCol>
                <a:gridCol w="892575">
                  <a:extLst>
                    <a:ext uri="{9D8B030D-6E8A-4147-A177-3AD203B41FA5}">
                      <a16:colId xmlns="" xmlns:a16="http://schemas.microsoft.com/office/drawing/2014/main" val="20007"/>
                    </a:ext>
                  </a:extLst>
                </a:gridCol>
              </a:tblGrid>
              <a:tr h="709125">
                <a:tc rowSpan="3">
                  <a:txBody>
                    <a:bodyPr/>
                    <a:lstStyle/>
                    <a:p>
                      <a:pPr marL="0" marR="0" lvl="0" indent="0" algn="ctr" rtl="1">
                        <a:lnSpc>
                          <a:spcPct val="115000"/>
                        </a:lnSpc>
                        <a:spcBef>
                          <a:spcPts val="0"/>
                        </a:spcBef>
                        <a:spcAft>
                          <a:spcPts val="0"/>
                        </a:spcAft>
                        <a:buClr>
                          <a:schemeClr val="lt1"/>
                        </a:buClr>
                        <a:buSzPts val="2000"/>
                        <a:buFont typeface="Traditional Arabic"/>
                        <a:buNone/>
                      </a:pPr>
                      <a:r>
                        <a:rPr lang="ar-SA" sz="2000" b="1" u="none" strike="noStrike" cap="none">
                          <a:solidFill>
                            <a:schemeClr val="lt1"/>
                          </a:solidFill>
                          <a:latin typeface="Traditional Arabic"/>
                          <a:ea typeface="Traditional Arabic"/>
                          <a:cs typeface="Traditional Arabic"/>
                          <a:sym typeface="Traditional Arabic"/>
                        </a:rPr>
                        <a:t>فهم المسموع وتحليله وتذوقه ونقده</a:t>
                      </a:r>
                      <a:endParaRPr sz="1200" b="1" u="none" strike="noStrike" cap="none">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tc gridSpan="7">
                  <a:txBody>
                    <a:bodyPr/>
                    <a:lstStyle/>
                    <a:p>
                      <a:pPr marL="0" marR="0" lvl="0" indent="0" algn="ctr" rtl="1">
                        <a:spcBef>
                          <a:spcPts val="0"/>
                        </a:spcBef>
                        <a:spcAft>
                          <a:spcPts val="0"/>
                        </a:spcAft>
                        <a:buNone/>
                      </a:pPr>
                      <a:r>
                        <a:rPr lang="ar-SA" sz="2800" b="1" u="none" strike="noStrike" cap="none">
                          <a:solidFill>
                            <a:schemeClr val="lt1"/>
                          </a:solidFill>
                          <a:latin typeface="Traditional Arabic"/>
                          <a:ea typeface="Traditional Arabic"/>
                          <a:cs typeface="Traditional Arabic"/>
                          <a:sym typeface="Traditional Arabic"/>
                        </a:rPr>
                        <a:t>ينفذ في أسبوع الاختبارات التحريرية</a:t>
                      </a:r>
                      <a:endParaRPr sz="2800" b="1" u="none" strike="noStrike" cap="none">
                        <a:solidFill>
                          <a:schemeClr val="lt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extLst>
                  <a:ext uri="{0D108BD9-81ED-4DB2-BD59-A6C34878D82A}">
                    <a16:rowId xmlns="" xmlns:a16="http://schemas.microsoft.com/office/drawing/2014/main" val="10000"/>
                  </a:ext>
                </a:extLst>
              </a:tr>
              <a:tr h="370850">
                <a:tc vMerge="1">
                  <a:txBody>
                    <a:bodyPr/>
                    <a:lstStyle/>
                    <a:p>
                      <a:endParaRPr lang="ar-SA"/>
                    </a:p>
                  </a:txBody>
                  <a:tcPr/>
                </a:tc>
                <a:tc>
                  <a:txBody>
                    <a:bodyPr/>
                    <a:lstStyle/>
                    <a:p>
                      <a:pPr marL="0" marR="0" lvl="0" indent="0" algn="ctr" rtl="1">
                        <a:lnSpc>
                          <a:spcPct val="115000"/>
                        </a:lnSpc>
                        <a:spcBef>
                          <a:spcPts val="0"/>
                        </a:spcBef>
                        <a:spcAft>
                          <a:spcPts val="0"/>
                        </a:spcAft>
                        <a:buNone/>
                      </a:pPr>
                      <a:r>
                        <a:rPr lang="ar-SA" sz="2000" b="1" u="none" strike="noStrike" cap="none">
                          <a:solidFill>
                            <a:srgbClr val="0000CC"/>
                          </a:solidFill>
                          <a:latin typeface="Traditional Arabic"/>
                          <a:ea typeface="Traditional Arabic"/>
                          <a:cs typeface="Traditional Arabic"/>
                          <a:sym typeface="Traditional Arabic"/>
                        </a:rPr>
                        <a:t>فهم المقروء وتحليله وتذوقه ونقده</a:t>
                      </a:r>
                      <a:endParaRPr sz="12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u="none" strike="noStrike" cap="none">
                          <a:solidFill>
                            <a:srgbClr val="0000CC"/>
                          </a:solidFill>
                          <a:latin typeface="Traditional Arabic"/>
                          <a:ea typeface="Traditional Arabic"/>
                          <a:cs typeface="Traditional Arabic"/>
                          <a:sym typeface="Traditional Arabic"/>
                        </a:rPr>
                        <a:t>الرسم الإملائي</a:t>
                      </a:r>
                      <a:endParaRPr sz="12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u="none" strike="noStrike" cap="none">
                          <a:solidFill>
                            <a:srgbClr val="0000CC"/>
                          </a:solidFill>
                          <a:latin typeface="Traditional Arabic"/>
                          <a:ea typeface="Traditional Arabic"/>
                          <a:cs typeface="Traditional Arabic"/>
                          <a:sym typeface="Traditional Arabic"/>
                        </a:rPr>
                        <a:t>الرسم الكتابي (الخط)</a:t>
                      </a:r>
                      <a:endParaRPr sz="12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u="none" strike="noStrike" cap="none">
                          <a:solidFill>
                            <a:srgbClr val="0000CC"/>
                          </a:solidFill>
                          <a:latin typeface="Traditional Arabic"/>
                          <a:ea typeface="Traditional Arabic"/>
                          <a:cs typeface="Traditional Arabic"/>
                          <a:sym typeface="Traditional Arabic"/>
                        </a:rPr>
                        <a:t>الصنف اللغوي</a:t>
                      </a:r>
                      <a:endParaRPr sz="12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u="none" strike="noStrike" cap="none">
                          <a:solidFill>
                            <a:srgbClr val="0000CC"/>
                          </a:solidFill>
                          <a:latin typeface="Traditional Arabic"/>
                          <a:ea typeface="Traditional Arabic"/>
                          <a:cs typeface="Traditional Arabic"/>
                          <a:sym typeface="Traditional Arabic"/>
                        </a:rPr>
                        <a:t>الأسلوب اللغوي</a:t>
                      </a:r>
                      <a:endParaRPr sz="12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u="none" strike="noStrike" cap="none">
                          <a:solidFill>
                            <a:srgbClr val="0000CC"/>
                          </a:solidFill>
                          <a:latin typeface="Traditional Arabic"/>
                          <a:ea typeface="Traditional Arabic"/>
                          <a:cs typeface="Traditional Arabic"/>
                          <a:sym typeface="Traditional Arabic"/>
                        </a:rPr>
                        <a:t>الوظيفة النحوية</a:t>
                      </a:r>
                      <a:endParaRPr sz="1200" b="1" u="none" strike="noStrike" cap="none">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u="none" strike="noStrike" cap="none">
                          <a:solidFill>
                            <a:srgbClr val="0000CC"/>
                          </a:solidFill>
                          <a:latin typeface="Traditional Arabic"/>
                          <a:ea typeface="Traditional Arabic"/>
                          <a:cs typeface="Traditional Arabic"/>
                          <a:sym typeface="Traditional Arabic"/>
                        </a:rPr>
                        <a:t>مجموع الدرجات</a:t>
                      </a:r>
                      <a:endParaRPr sz="1200" b="1" u="none" strike="noStrike" cap="none">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1"/>
                  </a:ext>
                </a:extLst>
              </a:tr>
              <a:tr h="370850">
                <a:tc vMerge="1">
                  <a:txBody>
                    <a:bodyPr/>
                    <a:lstStyle/>
                    <a:p>
                      <a:endParaRPr lang="ar-SA"/>
                    </a:p>
                  </a:txBody>
                  <a:tcPr/>
                </a:tc>
                <a:tc gridSpan="6">
                  <a:txBody>
                    <a:bodyPr/>
                    <a:lstStyle/>
                    <a:p>
                      <a:pPr marL="0" marR="0" lvl="0" indent="0" algn="ctr" rtl="1">
                        <a:lnSpc>
                          <a:spcPct val="115000"/>
                        </a:lnSpc>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7</a:t>
                      </a:r>
                      <a:endParaRPr sz="2400" b="1" u="none" strike="noStrike" cap="none">
                        <a:solidFill>
                          <a:schemeClr val="dk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a:txBody>
                    <a:bodyPr/>
                    <a:lstStyle/>
                    <a:p>
                      <a:pPr marL="0" marR="0" lvl="0" indent="0" algn="r" rtl="1">
                        <a:spcBef>
                          <a:spcPts val="0"/>
                        </a:spcBef>
                        <a:spcAft>
                          <a:spcPts val="0"/>
                        </a:spcAft>
                        <a:buNone/>
                      </a:pPr>
                      <a:endParaRPr sz="1800"/>
                    </a:p>
                  </a:txBody>
                  <a:tcPr marL="68575" marR="68575" marT="0" marB="0" anchor="ctr"/>
                </a:tc>
                <a:extLst>
                  <a:ext uri="{0D108BD9-81ED-4DB2-BD59-A6C34878D82A}">
                    <a16:rowId xmlns="" xmlns:a16="http://schemas.microsoft.com/office/drawing/2014/main" val="10002"/>
                  </a:ext>
                </a:extLst>
              </a:tr>
              <a:tr h="370850">
                <a:tc>
                  <a:txBody>
                    <a:bodyPr/>
                    <a:lstStyle/>
                    <a:p>
                      <a:pPr marL="0" marR="0" lvl="0" indent="0" algn="ctr" rtl="1">
                        <a:lnSpc>
                          <a:spcPct val="115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3</a:t>
                      </a:r>
                      <a:endParaRPr sz="2400" b="1">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2</a:t>
                      </a:r>
                      <a:endParaRPr sz="2400" b="1">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1</a:t>
                      </a:r>
                      <a:endParaRPr sz="2400" b="1">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1</a:t>
                      </a:r>
                      <a:endParaRPr sz="2400" b="1">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1</a:t>
                      </a:r>
                      <a:endParaRPr sz="2400" b="1">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1</a:t>
                      </a:r>
                      <a:endParaRPr sz="2400" b="1">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1</a:t>
                      </a:r>
                      <a:endParaRPr sz="2400" b="1">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dirty="0">
                          <a:solidFill>
                            <a:schemeClr val="dk1"/>
                          </a:solidFill>
                          <a:latin typeface="Traditional Arabic"/>
                          <a:ea typeface="Traditional Arabic"/>
                          <a:cs typeface="Traditional Arabic"/>
                          <a:sym typeface="Traditional Arabic"/>
                        </a:rPr>
                        <a:t>10</a:t>
                      </a:r>
                      <a:endParaRPr sz="2400" b="1" dirty="0">
                        <a:solidFill>
                          <a:schemeClr val="dk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3"/>
                  </a:ext>
                </a:extLst>
              </a:tr>
            </a:tbl>
          </a:graphicData>
        </a:graphic>
      </p:graphicFrame>
      <p:sp>
        <p:nvSpPr>
          <p:cNvPr id="543" name="Google Shape;543;p31"/>
          <p:cNvSpPr/>
          <p:nvPr/>
        </p:nvSpPr>
        <p:spPr>
          <a:xfrm>
            <a:off x="1403723" y="520897"/>
            <a:ext cx="2294918" cy="934437"/>
          </a:xfrm>
          <a:prstGeom prst="roundRect">
            <a:avLst>
              <a:gd name="adj" fmla="val 50000"/>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269875" marR="0" lvl="0" indent="0" algn="ctr" rtl="1">
              <a:spcBef>
                <a:spcPts val="0"/>
              </a:spcBef>
              <a:spcAft>
                <a:spcPts val="0"/>
              </a:spcAft>
              <a:buNone/>
            </a:pPr>
            <a:r>
              <a:rPr lang="ar-SA" sz="2000" b="1">
                <a:solidFill>
                  <a:srgbClr val="595959"/>
                </a:solidFill>
                <a:latin typeface="Traditional Arabic"/>
                <a:ea typeface="Traditional Arabic"/>
                <a:cs typeface="Traditional Arabic"/>
                <a:sym typeface="Traditional Arabic"/>
              </a:rPr>
              <a:t>اختبار نهاية الفصل الدراسي</a:t>
            </a:r>
            <a:endParaRPr sz="2000" b="1">
              <a:solidFill>
                <a:srgbClr val="595959"/>
              </a:solidFill>
              <a:latin typeface="Traditional Arabic"/>
              <a:ea typeface="Traditional Arabic"/>
              <a:cs typeface="Traditional Arabic"/>
              <a:sym typeface="Traditional Arabic"/>
            </a:endParaRPr>
          </a:p>
        </p:txBody>
      </p:sp>
      <p:sp>
        <p:nvSpPr>
          <p:cNvPr id="544" name="Google Shape;544;p31"/>
          <p:cNvSpPr/>
          <p:nvPr/>
        </p:nvSpPr>
        <p:spPr>
          <a:xfrm>
            <a:off x="3230671" y="275683"/>
            <a:ext cx="1311825" cy="1311825"/>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FF0066"/>
                </a:solidFill>
                <a:latin typeface="Traditional Arabic"/>
                <a:ea typeface="Traditional Arabic"/>
                <a:cs typeface="Traditional Arabic"/>
                <a:sym typeface="Traditional Arabic"/>
              </a:rPr>
              <a:t>10</a:t>
            </a:r>
            <a:r>
              <a:rPr lang="ar-SA" sz="2000" b="1">
                <a:solidFill>
                  <a:srgbClr val="595959"/>
                </a:solidFill>
                <a:latin typeface="Traditional Arabic"/>
                <a:ea typeface="Traditional Arabic"/>
                <a:cs typeface="Traditional Arabic"/>
                <a:sym typeface="Traditional Arabic"/>
              </a:rPr>
              <a:t>درجة</a:t>
            </a:r>
            <a:endParaRPr sz="2000" b="1">
              <a:solidFill>
                <a:srgbClr val="595959"/>
              </a:solidFill>
              <a:latin typeface="Traditional Arabic"/>
              <a:ea typeface="Traditional Arabic"/>
              <a:cs typeface="Traditional Arabic"/>
              <a:sym typeface="Traditional Arabic"/>
            </a:endParaRPr>
          </a:p>
        </p:txBody>
      </p:sp>
      <p:sp>
        <p:nvSpPr>
          <p:cNvPr id="545" name="Google Shape;545;p31"/>
          <p:cNvSpPr/>
          <p:nvPr/>
        </p:nvSpPr>
        <p:spPr>
          <a:xfrm>
            <a:off x="8374891" y="4859061"/>
            <a:ext cx="2318509" cy="1289617"/>
          </a:xfrm>
          <a:prstGeom prst="roundRect">
            <a:avLst>
              <a:gd name="adj" fmla="val 27574"/>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a:solidFill>
                  <a:srgbClr val="009081"/>
                </a:solidFill>
                <a:latin typeface="Traditional Arabic"/>
                <a:ea typeface="Traditional Arabic"/>
                <a:cs typeface="Traditional Arabic"/>
                <a:sym typeface="Traditional Arabic"/>
              </a:rPr>
              <a:t>فهم المسموع وتحليله وتذوقه ونقده: ينفذ في الأسبوع الذي يسبق بداية الاختبارات التحريرية</a:t>
            </a:r>
            <a:endParaRPr sz="1200" b="1">
              <a:solidFill>
                <a:srgbClr val="009081"/>
              </a:solidFill>
              <a:latin typeface="Traditional Arabic"/>
              <a:ea typeface="Traditional Arabic"/>
              <a:cs typeface="Traditional Arabic"/>
              <a:sym typeface="Traditional Arabic"/>
            </a:endParaRPr>
          </a:p>
        </p:txBody>
      </p:sp>
      <p:sp>
        <p:nvSpPr>
          <p:cNvPr id="546" name="Google Shape;546;p31"/>
          <p:cNvSpPr/>
          <p:nvPr/>
        </p:nvSpPr>
        <p:spPr>
          <a:xfrm>
            <a:off x="9281542" y="4416334"/>
            <a:ext cx="505205" cy="391942"/>
          </a:xfrm>
          <a:prstGeom prst="downArrow">
            <a:avLst>
              <a:gd name="adj1" fmla="val 50000"/>
              <a:gd name="adj2" fmla="val 50000"/>
            </a:avLst>
          </a:prstGeom>
          <a:solidFill>
            <a:srgbClr val="A5A5A5"/>
          </a:solidFill>
          <a:ln w="1905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20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4"/>
          <p:cNvPicPr preferRelativeResize="0"/>
          <p:nvPr/>
        </p:nvPicPr>
        <p:blipFill rotWithShape="1">
          <a:blip r:embed="rId3">
            <a:alphaModFix/>
          </a:blip>
          <a:srcRect l="8889" t="39954" r="14668" b="10644"/>
          <a:stretch/>
        </p:blipFill>
        <p:spPr>
          <a:xfrm>
            <a:off x="1" y="5424979"/>
            <a:ext cx="12192000" cy="1433019"/>
          </a:xfrm>
          <a:prstGeom prst="rect">
            <a:avLst/>
          </a:prstGeom>
          <a:noFill/>
          <a:ln>
            <a:noFill/>
          </a:ln>
        </p:spPr>
      </p:pic>
      <p:grpSp>
        <p:nvGrpSpPr>
          <p:cNvPr id="97" name="Google Shape;97;p14"/>
          <p:cNvGrpSpPr/>
          <p:nvPr/>
        </p:nvGrpSpPr>
        <p:grpSpPr>
          <a:xfrm>
            <a:off x="6971333" y="1326532"/>
            <a:ext cx="4446163" cy="4446163"/>
            <a:chOff x="6971333" y="1326532"/>
            <a:chExt cx="4446163" cy="4446163"/>
          </a:xfrm>
        </p:grpSpPr>
        <p:sp>
          <p:nvSpPr>
            <p:cNvPr id="98" name="Google Shape;98;p14"/>
            <p:cNvSpPr/>
            <p:nvPr/>
          </p:nvSpPr>
          <p:spPr>
            <a:xfrm flipH="1">
              <a:off x="6971333" y="1326532"/>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9" name="Google Shape;99;p14"/>
            <p:cNvSpPr/>
            <p:nvPr/>
          </p:nvSpPr>
          <p:spPr>
            <a:xfrm flipH="1">
              <a:off x="7343708" y="1698907"/>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0" name="Google Shape;100;p14"/>
            <p:cNvSpPr/>
            <p:nvPr/>
          </p:nvSpPr>
          <p:spPr>
            <a:xfrm flipH="1">
              <a:off x="7457367" y="1789693"/>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1" name="Google Shape;101;p14"/>
            <p:cNvSpPr/>
            <p:nvPr/>
          </p:nvSpPr>
          <p:spPr>
            <a:xfrm flipH="1">
              <a:off x="7509968" y="1843147"/>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2" name="Google Shape;102;p14"/>
            <p:cNvSpPr/>
            <p:nvPr/>
          </p:nvSpPr>
          <p:spPr>
            <a:xfrm flipH="1">
              <a:off x="9140890" y="1761975"/>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3" name="Google Shape;103;p14"/>
            <p:cNvSpPr/>
            <p:nvPr/>
          </p:nvSpPr>
          <p:spPr>
            <a:xfrm flipH="1">
              <a:off x="9140890" y="51772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4" name="Google Shape;104;p14"/>
            <p:cNvSpPr/>
            <p:nvPr/>
          </p:nvSpPr>
          <p:spPr>
            <a:xfrm flipH="1">
              <a:off x="7419419" y="3470690"/>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5" name="Google Shape;105;p14"/>
            <p:cNvSpPr/>
            <p:nvPr/>
          </p:nvSpPr>
          <p:spPr>
            <a:xfrm flipH="1">
              <a:off x="10834049" y="3470690"/>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6" name="Google Shape;106;p14" descr="Single gear"/>
            <p:cNvPicPr preferRelativeResize="0"/>
            <p:nvPr/>
          </p:nvPicPr>
          <p:blipFill rotWithShape="1">
            <a:blip r:embed="rId4">
              <a:alphaModFix/>
            </a:blip>
            <a:srcRect/>
            <a:stretch/>
          </p:blipFill>
          <p:spPr>
            <a:xfrm flipH="1">
              <a:off x="9969960" y="4408442"/>
              <a:ext cx="360000" cy="360000"/>
            </a:xfrm>
            <a:prstGeom prst="rect">
              <a:avLst/>
            </a:prstGeom>
            <a:noFill/>
            <a:ln>
              <a:noFill/>
            </a:ln>
          </p:spPr>
        </p:pic>
        <p:pic>
          <p:nvPicPr>
            <p:cNvPr id="107" name="Google Shape;107;p14" descr="Stopwatch"/>
            <p:cNvPicPr preferRelativeResize="0"/>
            <p:nvPr/>
          </p:nvPicPr>
          <p:blipFill rotWithShape="1">
            <a:blip r:embed="rId5">
              <a:alphaModFix/>
            </a:blip>
            <a:srcRect/>
            <a:stretch/>
          </p:blipFill>
          <p:spPr>
            <a:xfrm flipH="1">
              <a:off x="10328351" y="4004064"/>
              <a:ext cx="360000" cy="360000"/>
            </a:xfrm>
            <a:prstGeom prst="rect">
              <a:avLst/>
            </a:prstGeom>
            <a:noFill/>
            <a:ln>
              <a:noFill/>
            </a:ln>
          </p:spPr>
        </p:pic>
        <p:pic>
          <p:nvPicPr>
            <p:cNvPr id="108" name="Google Shape;108;p14" descr="Lightbulb"/>
            <p:cNvPicPr preferRelativeResize="0"/>
            <p:nvPr/>
          </p:nvPicPr>
          <p:blipFill rotWithShape="1">
            <a:blip r:embed="rId6">
              <a:alphaModFix/>
            </a:blip>
            <a:srcRect/>
            <a:stretch/>
          </p:blipFill>
          <p:spPr>
            <a:xfrm flipH="1">
              <a:off x="9015280" y="4750518"/>
              <a:ext cx="360000" cy="360000"/>
            </a:xfrm>
            <a:prstGeom prst="rect">
              <a:avLst/>
            </a:prstGeom>
            <a:noFill/>
            <a:ln>
              <a:noFill/>
            </a:ln>
          </p:spPr>
        </p:pic>
        <p:pic>
          <p:nvPicPr>
            <p:cNvPr id="109" name="Google Shape;109;p14" descr="Head with Gears"/>
            <p:cNvPicPr preferRelativeResize="0"/>
            <p:nvPr/>
          </p:nvPicPr>
          <p:blipFill rotWithShape="1">
            <a:blip r:embed="rId7">
              <a:alphaModFix/>
            </a:blip>
            <a:srcRect/>
            <a:stretch/>
          </p:blipFill>
          <p:spPr>
            <a:xfrm flipH="1">
              <a:off x="9524923" y="4683135"/>
              <a:ext cx="360000" cy="360000"/>
            </a:xfrm>
            <a:prstGeom prst="rect">
              <a:avLst/>
            </a:prstGeom>
            <a:noFill/>
            <a:ln>
              <a:noFill/>
            </a:ln>
          </p:spPr>
        </p:pic>
        <p:sp>
          <p:nvSpPr>
            <p:cNvPr id="110" name="Google Shape;110;p14"/>
            <p:cNvSpPr/>
            <p:nvPr/>
          </p:nvSpPr>
          <p:spPr>
            <a:xfrm flipH="1">
              <a:off x="8742657" y="4876105"/>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1" name="Google Shape;111;p14"/>
            <p:cNvSpPr/>
            <p:nvPr/>
          </p:nvSpPr>
          <p:spPr>
            <a:xfrm flipH="1">
              <a:off x="8450577" y="475889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2" name="Google Shape;112;p14"/>
            <p:cNvSpPr/>
            <p:nvPr/>
          </p:nvSpPr>
          <p:spPr>
            <a:xfrm flipH="1">
              <a:off x="8192223" y="4594853"/>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13" name="Google Shape;113;p14"/>
          <p:cNvSpPr/>
          <p:nvPr/>
        </p:nvSpPr>
        <p:spPr>
          <a:xfrm flipH="1">
            <a:off x="456912" y="549380"/>
            <a:ext cx="6242020" cy="1137139"/>
          </a:xfrm>
          <a:prstGeom prst="roundRect">
            <a:avLst>
              <a:gd name="adj" fmla="val 50000"/>
            </a:avLst>
          </a:prstGeom>
          <a:gradFill>
            <a:gsLst>
              <a:gs pos="0">
                <a:srgbClr val="FCB117"/>
              </a:gs>
              <a:gs pos="100000">
                <a:srgbClr val="FFDB3F"/>
              </a:gs>
            </a:gsLst>
            <a:lin ang="13500000" scaled="0"/>
          </a:gra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4" name="Google Shape;114;p14"/>
          <p:cNvSpPr/>
          <p:nvPr/>
        </p:nvSpPr>
        <p:spPr>
          <a:xfrm flipH="1">
            <a:off x="203834" y="2735737"/>
            <a:ext cx="5627223" cy="1226191"/>
          </a:xfrm>
          <a:prstGeom prst="roundRect">
            <a:avLst>
              <a:gd name="adj" fmla="val 50000"/>
            </a:avLst>
          </a:prstGeom>
          <a:gradFill>
            <a:gsLst>
              <a:gs pos="0">
                <a:srgbClr val="473E8F"/>
              </a:gs>
              <a:gs pos="100000">
                <a:srgbClr val="6957A1"/>
              </a:gs>
            </a:gsLst>
            <a:lin ang="13500000" scaled="0"/>
          </a:gra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i="0" u="none" strike="noStrike" cap="none" dirty="0">
                <a:solidFill>
                  <a:schemeClr val="lt1"/>
                </a:solidFill>
                <a:latin typeface="Traditional Arabic"/>
                <a:ea typeface="Traditional Arabic"/>
                <a:cs typeface="Traditional Arabic"/>
                <a:sym typeface="Traditional Arabic"/>
              </a:rPr>
              <a:t>            استمرار المعلمين بقياس ورصد نواتج التعلم لأعمال </a:t>
            </a:r>
            <a:r>
              <a:rPr lang="ar-SA" sz="2000" b="1" i="0" u="none" strike="noStrike" cap="none" dirty="0" smtClean="0">
                <a:solidFill>
                  <a:schemeClr val="lt1"/>
                </a:solidFill>
                <a:latin typeface="Traditional Arabic"/>
                <a:ea typeface="Traditional Arabic"/>
                <a:cs typeface="Traditional Arabic"/>
                <a:sym typeface="Traditional Arabic"/>
              </a:rPr>
              <a:t>السنة  </a:t>
            </a:r>
            <a:endParaRPr sz="1200" smtClean="0"/>
          </a:p>
          <a:p>
            <a:pPr marL="0" marR="0" lvl="0" indent="0" algn="ctr" rtl="1">
              <a:spcBef>
                <a:spcPts val="0"/>
              </a:spcBef>
              <a:spcAft>
                <a:spcPts val="0"/>
              </a:spcAft>
              <a:buNone/>
            </a:pPr>
            <a:r>
              <a:rPr lang="ar-SA" sz="2000" b="1" i="0" u="none" strike="noStrike" cap="none" dirty="0" smtClean="0">
                <a:solidFill>
                  <a:schemeClr val="lt1"/>
                </a:solidFill>
                <a:latin typeface="Traditional Arabic"/>
                <a:ea typeface="Traditional Arabic"/>
                <a:cs typeface="Traditional Arabic"/>
                <a:sym typeface="Traditional Arabic"/>
              </a:rPr>
              <a:t>        والتقويم التكويني أسبوعياً وفقاً لطبيعة المادة والمرحلة والصف الدراسي</a:t>
            </a:r>
            <a:endParaRPr sz="2000" b="1" i="0" u="none" strike="noStrike" cap="none" dirty="0">
              <a:solidFill>
                <a:schemeClr val="lt1"/>
              </a:solidFill>
              <a:latin typeface="Traditional Arabic"/>
              <a:ea typeface="Traditional Arabic"/>
              <a:cs typeface="Traditional Arabic"/>
              <a:sym typeface="Traditional Arabic"/>
            </a:endParaRPr>
          </a:p>
        </p:txBody>
      </p:sp>
      <p:sp>
        <p:nvSpPr>
          <p:cNvPr id="115" name="Google Shape;115;p14"/>
          <p:cNvSpPr/>
          <p:nvPr/>
        </p:nvSpPr>
        <p:spPr>
          <a:xfrm flipH="1">
            <a:off x="321971" y="4871001"/>
            <a:ext cx="6450133" cy="1131978"/>
          </a:xfrm>
          <a:prstGeom prst="roundRect">
            <a:avLst>
              <a:gd name="adj" fmla="val 50000"/>
            </a:avLst>
          </a:prstGeom>
          <a:gradFill>
            <a:gsLst>
              <a:gs pos="0">
                <a:srgbClr val="00AAA9"/>
              </a:gs>
              <a:gs pos="100000">
                <a:srgbClr val="00AED0"/>
              </a:gs>
            </a:gsLst>
            <a:lin ang="13500000" scaled="0"/>
          </a:gra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i="0" u="none" strike="noStrike" cap="none" dirty="0">
                <a:solidFill>
                  <a:schemeClr val="lt1"/>
                </a:solidFill>
                <a:latin typeface="Traditional Arabic"/>
                <a:ea typeface="Traditional Arabic"/>
                <a:cs typeface="Traditional Arabic"/>
                <a:sym typeface="Traditional Arabic"/>
              </a:rPr>
              <a:t>        إجراء اختبارات أعمال السنة (الاختبارات </a:t>
            </a:r>
            <a:r>
              <a:rPr lang="ar-SA" sz="1800" b="1" i="0" u="none" strike="noStrike" cap="none" dirty="0" err="1">
                <a:solidFill>
                  <a:schemeClr val="lt1"/>
                </a:solidFill>
                <a:latin typeface="Traditional Arabic"/>
                <a:ea typeface="Traditional Arabic"/>
                <a:cs typeface="Traditional Arabic"/>
                <a:sym typeface="Traditional Arabic"/>
              </a:rPr>
              <a:t>الفترية</a:t>
            </a:r>
            <a:r>
              <a:rPr lang="ar-SA" sz="1800" b="1" i="0" u="none" strike="noStrike" cap="none" dirty="0">
                <a:solidFill>
                  <a:schemeClr val="lt1"/>
                </a:solidFill>
                <a:latin typeface="Traditional Arabic"/>
                <a:ea typeface="Traditional Arabic"/>
                <a:cs typeface="Traditional Arabic"/>
                <a:sym typeface="Traditional Arabic"/>
              </a:rPr>
              <a:t>) عن بعد للفصل الدراسي الأول </a:t>
            </a:r>
            <a:endParaRPr sz="1800" b="1" i="0" u="none" strike="noStrike" cap="none" dirty="0">
              <a:solidFill>
                <a:schemeClr val="lt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1800" b="1" i="0" u="none" strike="noStrike" cap="none" dirty="0">
                <a:solidFill>
                  <a:schemeClr val="lt1"/>
                </a:solidFill>
                <a:latin typeface="Traditional Arabic"/>
                <a:ea typeface="Traditional Arabic"/>
                <a:cs typeface="Traditional Arabic"/>
                <a:sym typeface="Traditional Arabic"/>
              </a:rPr>
              <a:t>           1442هـ من خلال منصة مدرستي للمدارس الحكومية والأهلية أو عن طريق المنصات التعليمية الأخرى التي تستخدمها المدارس الأهلية والعالمية</a:t>
            </a:r>
            <a:endParaRPr sz="1800" b="1" i="0" u="none" strike="noStrike" cap="none" dirty="0">
              <a:solidFill>
                <a:schemeClr val="lt1"/>
              </a:solidFill>
              <a:latin typeface="Traditional Arabic"/>
              <a:ea typeface="Traditional Arabic"/>
              <a:cs typeface="Traditional Arabic"/>
              <a:sym typeface="Traditional Arabic"/>
            </a:endParaRPr>
          </a:p>
        </p:txBody>
      </p:sp>
      <p:sp>
        <p:nvSpPr>
          <p:cNvPr id="116" name="Google Shape;116;p14"/>
          <p:cNvSpPr/>
          <p:nvPr/>
        </p:nvSpPr>
        <p:spPr>
          <a:xfrm flipH="1">
            <a:off x="6322602" y="843628"/>
            <a:ext cx="2688152" cy="5376300"/>
          </a:xfrm>
          <a:custGeom>
            <a:avLst/>
            <a:gdLst/>
            <a:ahLst/>
            <a:cxnLst/>
            <a:rect l="l" t="t" r="r" b="b"/>
            <a:pathLst>
              <a:path w="2688152" h="5376300" extrusionOk="0">
                <a:moveTo>
                  <a:pt x="0" y="0"/>
                </a:moveTo>
                <a:lnTo>
                  <a:pt x="2" y="0"/>
                </a:lnTo>
                <a:cubicBezTo>
                  <a:pt x="1484626" y="0"/>
                  <a:pt x="2688152" y="1203526"/>
                  <a:pt x="2688152" y="2688150"/>
                </a:cubicBezTo>
                <a:cubicBezTo>
                  <a:pt x="2688152" y="4172775"/>
                  <a:pt x="1484626" y="5376300"/>
                  <a:pt x="2" y="5376300"/>
                </a:cubicBezTo>
                <a:lnTo>
                  <a:pt x="0" y="5376300"/>
                </a:lnTo>
                <a:lnTo>
                  <a:pt x="0" y="5268071"/>
                </a:lnTo>
                <a:lnTo>
                  <a:pt x="186213" y="5258902"/>
                </a:lnTo>
                <a:cubicBezTo>
                  <a:pt x="1522494" y="5126571"/>
                  <a:pt x="2565270" y="4026109"/>
                  <a:pt x="2565270" y="2688151"/>
                </a:cubicBezTo>
                <a:cubicBezTo>
                  <a:pt x="2565270" y="1350193"/>
                  <a:pt x="1522494" y="249732"/>
                  <a:pt x="186213" y="117401"/>
                </a:cubicBezTo>
                <a:lnTo>
                  <a:pt x="0" y="108231"/>
                </a:lnTo>
                <a:close/>
              </a:path>
            </a:pathLst>
          </a:custGeom>
          <a:gradFill>
            <a:gsLst>
              <a:gs pos="0">
                <a:srgbClr val="FFD63A"/>
              </a:gs>
              <a:gs pos="25000">
                <a:srgbClr val="F4941D"/>
              </a:gs>
              <a:gs pos="50000">
                <a:srgbClr val="757070"/>
              </a:gs>
              <a:gs pos="75000">
                <a:srgbClr val="60509C"/>
              </a:gs>
              <a:gs pos="100000">
                <a:srgbClr val="00ACBE"/>
              </a:gs>
            </a:gsLst>
            <a:lin ang="5400000" scaled="0"/>
          </a:gradFill>
          <a:ln w="825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17" name="Google Shape;117;p14"/>
          <p:cNvSpPr/>
          <p:nvPr/>
        </p:nvSpPr>
        <p:spPr>
          <a:xfrm flipH="1">
            <a:off x="7894432" y="933864"/>
            <a:ext cx="352449" cy="352449"/>
          </a:xfrm>
          <a:prstGeom prst="ellipse">
            <a:avLst/>
          </a:prstGeom>
          <a:solidFill>
            <a:srgbClr val="FFD539"/>
          </a:solidFill>
          <a:ln>
            <a:noFill/>
          </a:ln>
          <a:effectLst>
            <a:outerShdw blurRad="254000" dist="38100" dir="2700000" sx="102000" sy="102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8" name="Google Shape;118;p14"/>
          <p:cNvSpPr/>
          <p:nvPr/>
        </p:nvSpPr>
        <p:spPr>
          <a:xfrm flipH="1">
            <a:off x="6182404" y="3149570"/>
            <a:ext cx="352449" cy="352449"/>
          </a:xfrm>
          <a:prstGeom prst="ellipse">
            <a:avLst/>
          </a:prstGeom>
          <a:solidFill>
            <a:srgbClr val="64549B"/>
          </a:solidFill>
          <a:ln>
            <a:noFill/>
          </a:ln>
          <a:effectLst>
            <a:outerShdw blurRad="254000" dist="38100" dir="2700000" sx="102000" sy="102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9" name="Google Shape;119;p14"/>
          <p:cNvSpPr/>
          <p:nvPr/>
        </p:nvSpPr>
        <p:spPr>
          <a:xfrm flipH="1">
            <a:off x="7046060" y="5251451"/>
            <a:ext cx="352449" cy="352449"/>
          </a:xfrm>
          <a:prstGeom prst="ellipse">
            <a:avLst/>
          </a:prstGeom>
          <a:solidFill>
            <a:srgbClr val="00ACC8"/>
          </a:solidFill>
          <a:ln>
            <a:noFill/>
          </a:ln>
          <a:effectLst>
            <a:outerShdw blurRad="254000" dist="38100" dir="2700000" sx="102000" sy="102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20" name="Google Shape;120;p14"/>
          <p:cNvCxnSpPr>
            <a:stCxn id="117" idx="6"/>
            <a:endCxn id="113" idx="1"/>
          </p:cNvCxnSpPr>
          <p:nvPr/>
        </p:nvCxnSpPr>
        <p:spPr>
          <a:xfrm flipH="1">
            <a:off x="6698932" y="1110088"/>
            <a:ext cx="1195500" cy="7800"/>
          </a:xfrm>
          <a:prstGeom prst="straightConnector1">
            <a:avLst/>
          </a:prstGeom>
          <a:noFill/>
          <a:ln w="9525" cap="flat" cmpd="sng">
            <a:solidFill>
              <a:srgbClr val="BFBFBF"/>
            </a:solidFill>
            <a:prstDash val="solid"/>
            <a:miter lim="800000"/>
            <a:headEnd type="none" w="sm" len="sm"/>
            <a:tailEnd type="none" w="sm" len="sm"/>
          </a:ln>
        </p:spPr>
      </p:cxnSp>
      <p:cxnSp>
        <p:nvCxnSpPr>
          <p:cNvPr id="121" name="Google Shape;121;p14"/>
          <p:cNvCxnSpPr>
            <a:stCxn id="118" idx="6"/>
            <a:endCxn id="114" idx="1"/>
          </p:cNvCxnSpPr>
          <p:nvPr/>
        </p:nvCxnSpPr>
        <p:spPr>
          <a:xfrm flipH="1">
            <a:off x="5831104" y="3325794"/>
            <a:ext cx="351300" cy="23100"/>
          </a:xfrm>
          <a:prstGeom prst="straightConnector1">
            <a:avLst/>
          </a:prstGeom>
          <a:noFill/>
          <a:ln w="9525" cap="flat" cmpd="sng">
            <a:solidFill>
              <a:srgbClr val="BFBFBF"/>
            </a:solidFill>
            <a:prstDash val="solid"/>
            <a:miter lim="800000"/>
            <a:headEnd type="none" w="sm" len="sm"/>
            <a:tailEnd type="none" w="sm" len="sm"/>
          </a:ln>
        </p:spPr>
      </p:cxnSp>
      <p:cxnSp>
        <p:nvCxnSpPr>
          <p:cNvPr id="122" name="Google Shape;122;p14"/>
          <p:cNvCxnSpPr>
            <a:stCxn id="119" idx="6"/>
            <a:endCxn id="115" idx="1"/>
          </p:cNvCxnSpPr>
          <p:nvPr/>
        </p:nvCxnSpPr>
        <p:spPr>
          <a:xfrm flipH="1">
            <a:off x="6772160" y="5427676"/>
            <a:ext cx="273900" cy="9300"/>
          </a:xfrm>
          <a:prstGeom prst="straightConnector1">
            <a:avLst/>
          </a:prstGeom>
          <a:noFill/>
          <a:ln w="9525" cap="flat" cmpd="sng">
            <a:solidFill>
              <a:srgbClr val="BFBFBF"/>
            </a:solidFill>
            <a:prstDash val="solid"/>
            <a:miter lim="800000"/>
            <a:headEnd type="none" w="sm" len="sm"/>
            <a:tailEnd type="none" w="sm" len="sm"/>
          </a:ln>
        </p:spPr>
      </p:cxnSp>
      <p:sp>
        <p:nvSpPr>
          <p:cNvPr id="123" name="Google Shape;123;p14"/>
          <p:cNvSpPr/>
          <p:nvPr/>
        </p:nvSpPr>
        <p:spPr>
          <a:xfrm flipH="1">
            <a:off x="5919288" y="826251"/>
            <a:ext cx="643888" cy="643888"/>
          </a:xfrm>
          <a:prstGeom prst="ellipse">
            <a:avLst/>
          </a:prstGeom>
          <a:gradFill>
            <a:gsLst>
              <a:gs pos="0">
                <a:srgbClr val="DDE1E2"/>
              </a:gs>
              <a:gs pos="100000">
                <a:srgbClr val="FFFFFF"/>
              </a:gs>
            </a:gsLst>
            <a:lin ang="16200000" scaled="0"/>
          </a:gradFill>
          <a:ln>
            <a:noFill/>
          </a:ln>
          <a:effectLst>
            <a:outerShdw blurRad="330200" dist="63500" dir="2700000" sx="105999" sy="105999" algn="tl" rotWithShape="0">
              <a:srgbClr val="3F3F3F">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4" name="Google Shape;124;p14"/>
          <p:cNvSpPr/>
          <p:nvPr/>
        </p:nvSpPr>
        <p:spPr>
          <a:xfrm flipH="1">
            <a:off x="5066010" y="3108242"/>
            <a:ext cx="643888" cy="643888"/>
          </a:xfrm>
          <a:prstGeom prst="ellipse">
            <a:avLst/>
          </a:prstGeom>
          <a:gradFill>
            <a:gsLst>
              <a:gs pos="0">
                <a:srgbClr val="DDE1E2"/>
              </a:gs>
              <a:gs pos="100000">
                <a:srgbClr val="FFFFFF"/>
              </a:gs>
            </a:gsLst>
            <a:lin ang="16200000" scaled="0"/>
          </a:gradFill>
          <a:ln>
            <a:noFill/>
          </a:ln>
          <a:effectLst>
            <a:outerShdw blurRad="330200" dist="63500" dir="2700000" sx="105999" sy="105999" algn="tl" rotWithShape="0">
              <a:srgbClr val="3F3F3F">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14"/>
          <p:cNvSpPr/>
          <p:nvPr/>
        </p:nvSpPr>
        <p:spPr>
          <a:xfrm flipH="1">
            <a:off x="5986527" y="5103034"/>
            <a:ext cx="643888" cy="643888"/>
          </a:xfrm>
          <a:prstGeom prst="ellipse">
            <a:avLst/>
          </a:prstGeom>
          <a:gradFill>
            <a:gsLst>
              <a:gs pos="0">
                <a:srgbClr val="DDE1E2"/>
              </a:gs>
              <a:gs pos="100000">
                <a:srgbClr val="FFFFFF"/>
              </a:gs>
            </a:gsLst>
            <a:lin ang="16200000" scaled="0"/>
          </a:gradFill>
          <a:ln>
            <a:noFill/>
          </a:ln>
          <a:effectLst>
            <a:outerShdw blurRad="330200" dist="63500" dir="2700000" sx="105999" sy="105999" algn="tl" rotWithShape="0">
              <a:srgbClr val="3F3F3F">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6" name="Google Shape;126;p14"/>
          <p:cNvSpPr txBox="1"/>
          <p:nvPr/>
        </p:nvSpPr>
        <p:spPr>
          <a:xfrm flipH="1">
            <a:off x="7652682" y="2387486"/>
            <a:ext cx="3096696" cy="2123658"/>
          </a:xfrm>
          <a:prstGeom prst="rect">
            <a:avLst/>
          </a:prstGeom>
          <a:noFill/>
          <a:ln>
            <a:noFill/>
          </a:ln>
        </p:spPr>
        <p:txBody>
          <a:bodyPr spcFirstLastPara="1" wrap="square" lIns="0" tIns="45700" rIns="0" bIns="45700" anchor="ctr" anchorCtr="1">
            <a:noAutofit/>
          </a:bodyPr>
          <a:lstStyle/>
          <a:p>
            <a:pPr marL="0" marR="0" lvl="0" indent="0" algn="ctr" rtl="1">
              <a:spcBef>
                <a:spcPts val="0"/>
              </a:spcBef>
              <a:spcAft>
                <a:spcPts val="0"/>
              </a:spcAft>
              <a:buNone/>
            </a:pPr>
            <a:r>
              <a:rPr lang="ar-SA" sz="4400" b="1" i="0" u="none" strike="noStrike" cap="none" dirty="0">
                <a:solidFill>
                  <a:srgbClr val="3F3F3F"/>
                </a:solidFill>
                <a:latin typeface="Traditional Arabic"/>
                <a:ea typeface="Traditional Arabic"/>
                <a:cs typeface="Traditional Arabic"/>
                <a:sym typeface="Traditional Arabic"/>
              </a:rPr>
              <a:t>أبرز</a:t>
            </a:r>
            <a:endParaRPr dirty="0"/>
          </a:p>
          <a:p>
            <a:pPr marL="0" marR="0" lvl="0" indent="0" algn="ctr" rtl="1">
              <a:spcBef>
                <a:spcPts val="0"/>
              </a:spcBef>
              <a:spcAft>
                <a:spcPts val="0"/>
              </a:spcAft>
              <a:buNone/>
            </a:pPr>
            <a:r>
              <a:rPr lang="ar-SA" sz="4400" b="1" i="0" u="none" strike="noStrike" cap="none" dirty="0">
                <a:solidFill>
                  <a:srgbClr val="3F3F3F"/>
                </a:solidFill>
                <a:latin typeface="Traditional Arabic"/>
                <a:ea typeface="Traditional Arabic"/>
                <a:cs typeface="Traditional Arabic"/>
                <a:sym typeface="Traditional Arabic"/>
              </a:rPr>
              <a:t>فقرات التعميم الوزاري</a:t>
            </a:r>
            <a:endParaRPr sz="4400" b="1" i="0" u="none" strike="noStrike" cap="none" dirty="0">
              <a:solidFill>
                <a:srgbClr val="3F3F3F"/>
              </a:solidFill>
              <a:latin typeface="Traditional Arabic"/>
              <a:ea typeface="Traditional Arabic"/>
              <a:cs typeface="Traditional Arabic"/>
              <a:sym typeface="Traditional Arabic"/>
            </a:endParaRPr>
          </a:p>
        </p:txBody>
      </p:sp>
      <p:sp>
        <p:nvSpPr>
          <p:cNvPr id="127" name="Google Shape;127;p14"/>
          <p:cNvSpPr txBox="1"/>
          <p:nvPr/>
        </p:nvSpPr>
        <p:spPr>
          <a:xfrm flipH="1">
            <a:off x="553569" y="640895"/>
            <a:ext cx="5416584" cy="954107"/>
          </a:xfrm>
          <a:prstGeom prst="rect">
            <a:avLst/>
          </a:prstGeom>
          <a:noFill/>
          <a:ln>
            <a:noFill/>
          </a:ln>
        </p:spPr>
        <p:txBody>
          <a:bodyPr spcFirstLastPara="1" wrap="square" lIns="0" tIns="45700" rIns="0" bIns="45700" anchor="ctr" anchorCtr="0">
            <a:noAutofit/>
          </a:bodyPr>
          <a:lstStyle/>
          <a:p>
            <a:pPr marL="0" marR="0" lvl="0" indent="0" algn="ctr" rtl="1">
              <a:spcBef>
                <a:spcPts val="0"/>
              </a:spcBef>
              <a:spcAft>
                <a:spcPts val="0"/>
              </a:spcAft>
              <a:buNone/>
            </a:pPr>
            <a:r>
              <a:rPr lang="ar-SA" sz="2800" b="1" i="0" u="none" strike="noStrike" cap="none" dirty="0">
                <a:solidFill>
                  <a:schemeClr val="lt1"/>
                </a:solidFill>
                <a:latin typeface="Traditional Arabic"/>
                <a:ea typeface="Traditional Arabic"/>
                <a:cs typeface="Traditional Arabic"/>
                <a:sym typeface="Traditional Arabic"/>
              </a:rPr>
              <a:t>إعادة توزيع درجات أعمال السنة والاختبارات النهائية لكل مادة دراسية استثناءً للفصل الدراسي الأول</a:t>
            </a:r>
            <a:endParaRPr sz="2800" b="1" i="0" u="none" strike="noStrike" cap="none" dirty="0">
              <a:solidFill>
                <a:schemeClr val="lt1"/>
              </a:solidFill>
              <a:latin typeface="Traditional Arabic"/>
              <a:ea typeface="Traditional Arabic"/>
              <a:cs typeface="Traditional Arabic"/>
              <a:sym typeface="Traditional Arabic"/>
            </a:endParaRPr>
          </a:p>
        </p:txBody>
      </p:sp>
      <p:sp>
        <p:nvSpPr>
          <p:cNvPr id="2" name="مستطيل 1">
            <a:extLst>
              <a:ext uri="{FF2B5EF4-FFF2-40B4-BE49-F238E27FC236}">
                <a16:creationId xmlns="" xmlns:a16="http://schemas.microsoft.com/office/drawing/2014/main" id="{B7D3F09C-472C-42DB-A480-CCDA8324B9A0}"/>
              </a:ext>
            </a:extLst>
          </p:cNvPr>
          <p:cNvSpPr/>
          <p:nvPr/>
        </p:nvSpPr>
        <p:spPr>
          <a:xfrm>
            <a:off x="9209927" y="80977"/>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بمنطقة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مكة المكرمة</a:t>
            </a:r>
            <a:endPar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32"/>
          <p:cNvSpPr/>
          <p:nvPr/>
        </p:nvSpPr>
        <p:spPr>
          <a:xfrm>
            <a:off x="833222" y="1824588"/>
            <a:ext cx="1018900" cy="1018900"/>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rgbClr val="FF0066"/>
                </a:solidFill>
                <a:latin typeface="Traditional Arabic"/>
                <a:ea typeface="Traditional Arabic"/>
                <a:cs typeface="Traditional Arabic"/>
                <a:sym typeface="Traditional Arabic"/>
              </a:rPr>
              <a:t>50</a:t>
            </a:r>
            <a:r>
              <a:rPr lang="ar-SA" sz="1600" b="1">
                <a:solidFill>
                  <a:srgbClr val="595959"/>
                </a:solidFill>
                <a:latin typeface="Traditional Arabic"/>
                <a:ea typeface="Traditional Arabic"/>
                <a:cs typeface="Traditional Arabic"/>
                <a:sym typeface="Traditional Arabic"/>
              </a:rPr>
              <a:t>درجة</a:t>
            </a:r>
            <a:endParaRPr sz="1600" b="1">
              <a:solidFill>
                <a:srgbClr val="595959"/>
              </a:solidFill>
              <a:latin typeface="Traditional Arabic"/>
              <a:ea typeface="Traditional Arabic"/>
              <a:cs typeface="Traditional Arabic"/>
              <a:sym typeface="Traditional Arabic"/>
            </a:endParaRPr>
          </a:p>
        </p:txBody>
      </p:sp>
      <p:pic>
        <p:nvPicPr>
          <p:cNvPr id="552" name="Google Shape;552;p32"/>
          <p:cNvPicPr preferRelativeResize="0"/>
          <p:nvPr/>
        </p:nvPicPr>
        <p:blipFill rotWithShape="1">
          <a:blip r:embed="rId3">
            <a:alphaModFix/>
          </a:blip>
          <a:srcRect l="8889" t="39954" r="14668" b="10644"/>
          <a:stretch/>
        </p:blipFill>
        <p:spPr>
          <a:xfrm>
            <a:off x="0" y="5365484"/>
            <a:ext cx="12192000" cy="1424250"/>
          </a:xfrm>
          <a:prstGeom prst="rect">
            <a:avLst/>
          </a:prstGeom>
          <a:noFill/>
          <a:ln>
            <a:noFill/>
          </a:ln>
        </p:spPr>
      </p:pic>
      <p:pic>
        <p:nvPicPr>
          <p:cNvPr id="553" name="Google Shape;553;p32"/>
          <p:cNvPicPr preferRelativeResize="0"/>
          <p:nvPr/>
        </p:nvPicPr>
        <p:blipFill rotWithShape="1">
          <a:blip r:embed="rId3">
            <a:alphaModFix/>
          </a:blip>
          <a:srcRect l="46519" t="16082" r="47930" b="67688"/>
          <a:stretch/>
        </p:blipFill>
        <p:spPr>
          <a:xfrm>
            <a:off x="0" y="78855"/>
            <a:ext cx="885372" cy="1465943"/>
          </a:xfrm>
          <a:prstGeom prst="rect">
            <a:avLst/>
          </a:prstGeom>
          <a:noFill/>
          <a:ln>
            <a:noFill/>
          </a:ln>
        </p:spPr>
      </p:pic>
      <p:sp>
        <p:nvSpPr>
          <p:cNvPr id="554" name="Google Shape;554;p32"/>
          <p:cNvSpPr/>
          <p:nvPr/>
        </p:nvSpPr>
        <p:spPr>
          <a:xfrm>
            <a:off x="6958793" y="7468611"/>
            <a:ext cx="340360" cy="13716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555" name="Google Shape;555;p32"/>
          <p:cNvGraphicFramePr/>
          <p:nvPr>
            <p:extLst>
              <p:ext uri="{D42A27DB-BD31-4B8C-83A1-F6EECF244321}">
                <p14:modId xmlns="" xmlns:p14="http://schemas.microsoft.com/office/powerpoint/2010/main" val="3402539493"/>
              </p:ext>
            </p:extLst>
          </p:nvPr>
        </p:nvGraphicFramePr>
        <p:xfrm>
          <a:off x="833222" y="2936086"/>
          <a:ext cx="10675950" cy="2371374"/>
        </p:xfrm>
        <a:graphic>
          <a:graphicData uri="http://schemas.openxmlformats.org/drawingml/2006/table">
            <a:tbl>
              <a:tblPr rtl="1" firstRow="1" bandRow="1">
                <a:noFill/>
                <a:tableStyleId>{8FCC44E6-B475-47F8-9AFF-5085EFD84CCE}</a:tableStyleId>
              </a:tblPr>
              <a:tblGrid>
                <a:gridCol w="2128000">
                  <a:extLst>
                    <a:ext uri="{9D8B030D-6E8A-4147-A177-3AD203B41FA5}">
                      <a16:colId xmlns="" xmlns:a16="http://schemas.microsoft.com/office/drawing/2014/main" val="20000"/>
                    </a:ext>
                  </a:extLst>
                </a:gridCol>
                <a:gridCol w="1602325">
                  <a:extLst>
                    <a:ext uri="{9D8B030D-6E8A-4147-A177-3AD203B41FA5}">
                      <a16:colId xmlns="" xmlns:a16="http://schemas.microsoft.com/office/drawing/2014/main" val="20001"/>
                    </a:ext>
                  </a:extLst>
                </a:gridCol>
                <a:gridCol w="940150">
                  <a:extLst>
                    <a:ext uri="{9D8B030D-6E8A-4147-A177-3AD203B41FA5}">
                      <a16:colId xmlns="" xmlns:a16="http://schemas.microsoft.com/office/drawing/2014/main" val="20002"/>
                    </a:ext>
                  </a:extLst>
                </a:gridCol>
                <a:gridCol w="1378050">
                  <a:extLst>
                    <a:ext uri="{9D8B030D-6E8A-4147-A177-3AD203B41FA5}">
                      <a16:colId xmlns="" xmlns:a16="http://schemas.microsoft.com/office/drawing/2014/main" val="20003"/>
                    </a:ext>
                  </a:extLst>
                </a:gridCol>
                <a:gridCol w="1017425">
                  <a:extLst>
                    <a:ext uri="{9D8B030D-6E8A-4147-A177-3AD203B41FA5}">
                      <a16:colId xmlns="" xmlns:a16="http://schemas.microsoft.com/office/drawing/2014/main" val="20004"/>
                    </a:ext>
                  </a:extLst>
                </a:gridCol>
                <a:gridCol w="1094700">
                  <a:extLst>
                    <a:ext uri="{9D8B030D-6E8A-4147-A177-3AD203B41FA5}">
                      <a16:colId xmlns="" xmlns:a16="http://schemas.microsoft.com/office/drawing/2014/main" val="20005"/>
                    </a:ext>
                  </a:extLst>
                </a:gridCol>
                <a:gridCol w="873075">
                  <a:extLst>
                    <a:ext uri="{9D8B030D-6E8A-4147-A177-3AD203B41FA5}">
                      <a16:colId xmlns="" xmlns:a16="http://schemas.microsoft.com/office/drawing/2014/main" val="20006"/>
                    </a:ext>
                  </a:extLst>
                </a:gridCol>
                <a:gridCol w="1642225">
                  <a:extLst>
                    <a:ext uri="{9D8B030D-6E8A-4147-A177-3AD203B41FA5}">
                      <a16:colId xmlns="" xmlns:a16="http://schemas.microsoft.com/office/drawing/2014/main" val="20007"/>
                    </a:ext>
                  </a:extLst>
                </a:gridCol>
              </a:tblGrid>
              <a:tr h="370850">
                <a:tc gridSpan="3">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(التواصل اللغوي)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hMerge="1">
                  <a:txBody>
                    <a:bodyPr/>
                    <a:lstStyle/>
                    <a:p>
                      <a:endParaRPr lang="ar-SA"/>
                    </a:p>
                  </a:txBody>
                  <a:tcPr/>
                </a:tc>
                <a:tc hMerge="1">
                  <a:txBody>
                    <a:bodyPr/>
                    <a:lstStyle/>
                    <a:p>
                      <a:endParaRPr lang="ar-SA"/>
                    </a:p>
                  </a:txBody>
                  <a:tcPr/>
                </a:tc>
                <a:tc rowSpan="2" gridSpan="2">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استظهار النصوص</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rowSpan="2" hMerge="1">
                  <a:txBody>
                    <a:bodyPr/>
                    <a:lstStyle/>
                    <a:p>
                      <a:endParaRPr lang="ar-SA"/>
                    </a:p>
                  </a:txBody>
                  <a:tcPr/>
                </a:tc>
                <a:tc rowSpan="2" gridSpan="2">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الأداء القرائي</a:t>
                      </a:r>
                      <a:endParaRPr sz="2000" b="1">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rowSpan="2" hMerge="1">
                  <a:txBody>
                    <a:bodyPr/>
                    <a:lstStyle/>
                    <a:p>
                      <a:endParaRPr lang="ar-SA"/>
                    </a:p>
                  </a:txBody>
                  <a:tcPr/>
                </a:tc>
                <a:tc rowSpan="2">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المجموع</a:t>
                      </a:r>
                      <a:endParaRPr sz="2000" b="1">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extLst>
                  <a:ext uri="{0D108BD9-81ED-4DB2-BD59-A6C34878D82A}">
                    <a16:rowId xmlns="" xmlns:a16="http://schemas.microsoft.com/office/drawing/2014/main" val="10000"/>
                  </a:ext>
                </a:extLst>
              </a:tr>
              <a:tr h="355600">
                <a:tc>
                  <a:txBody>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الكتابي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gridSpan="2">
                  <a:txBody>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الشفهي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hMerge="1">
                  <a:txBody>
                    <a:bodyPr/>
                    <a:lstStyle/>
                    <a:p>
                      <a:endParaRPr lang="ar-SA"/>
                    </a:p>
                  </a:txBody>
                  <a:tcPr/>
                </a:tc>
                <a:tc gridSpan="2" vMerge="1">
                  <a:txBody>
                    <a:bodyPr/>
                    <a:lstStyle/>
                    <a:p>
                      <a:endParaRPr lang="ar-SA"/>
                    </a:p>
                  </a:txBody>
                  <a:tcPr/>
                </a:tc>
                <a:tc hMerge="1" vMerge="1">
                  <a:txBody>
                    <a:bodyPr/>
                    <a:lstStyle/>
                    <a:p>
                      <a:endParaRPr lang="ar-SA"/>
                    </a:p>
                  </a:txBody>
                  <a:tcPr/>
                </a:tc>
                <a:tc gridSpan="2" vMerge="1">
                  <a:txBody>
                    <a:bodyPr/>
                    <a:lstStyle/>
                    <a:p>
                      <a:endParaRPr lang="ar-SA"/>
                    </a:p>
                  </a:txBody>
                  <a:tcPr/>
                </a:tc>
                <a:tc hMerge="1" vMerge="1">
                  <a:txBody>
                    <a:bodyPr/>
                    <a:lstStyle/>
                    <a:p>
                      <a:endParaRPr lang="ar-SA"/>
                    </a:p>
                  </a:txBody>
                  <a:tcPr/>
                </a:tc>
                <a:tc vMerge="1">
                  <a:txBody>
                    <a:bodyPr/>
                    <a:lstStyle/>
                    <a:p>
                      <a:endParaRPr lang="ar-SA"/>
                    </a:p>
                  </a:txBody>
                  <a:tcPr/>
                </a:tc>
                <a:extLst>
                  <a:ext uri="{0D108BD9-81ED-4DB2-BD59-A6C34878D82A}">
                    <a16:rowId xmlns="" xmlns:a16="http://schemas.microsoft.com/office/drawing/2014/main" val="10001"/>
                  </a:ext>
                </a:extLst>
              </a:tr>
              <a:tr h="365750">
                <a:tc>
                  <a:txBody>
                    <a:bodyPr/>
                    <a:lstStyle/>
                    <a:p>
                      <a:pPr marL="0" marR="0" lvl="0" indent="0" algn="ctr" rtl="1">
                        <a:spcBef>
                          <a:spcPts val="0"/>
                        </a:spcBef>
                        <a:spcAft>
                          <a:spcPts val="0"/>
                        </a:spcAft>
                        <a:buNone/>
                      </a:pPr>
                      <a:r>
                        <a:rPr lang="ar-SA" sz="2400" b="1">
                          <a:latin typeface="Traditional Arabic"/>
                          <a:ea typeface="Traditional Arabic"/>
                          <a:cs typeface="Traditional Arabic"/>
                          <a:sym typeface="Traditional Arabic"/>
                        </a:rPr>
                        <a:t>6</a:t>
                      </a:r>
                      <a:endParaRPr sz="2400" b="1">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gridSpan="2">
                  <a:txBody>
                    <a:bodyPr/>
                    <a:lstStyle/>
                    <a:p>
                      <a:pPr marL="0" marR="0" lvl="0" indent="0" algn="ctr" rtl="1">
                        <a:spcBef>
                          <a:spcPts val="0"/>
                        </a:spcBef>
                        <a:spcAft>
                          <a:spcPts val="0"/>
                        </a:spcAft>
                        <a:buNone/>
                      </a:pPr>
                      <a:r>
                        <a:rPr lang="ar-SA" sz="2400" b="1">
                          <a:latin typeface="Traditional Arabic"/>
                          <a:ea typeface="Traditional Arabic"/>
                          <a:cs typeface="Traditional Arabic"/>
                          <a:sym typeface="Traditional Arabic"/>
                        </a:rPr>
                        <a:t>5</a:t>
                      </a:r>
                      <a:endParaRPr sz="2400" b="1">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hMerge="1">
                  <a:txBody>
                    <a:bodyPr/>
                    <a:lstStyle/>
                    <a:p>
                      <a:endParaRPr lang="ar-SA"/>
                    </a:p>
                  </a:txBody>
                  <a:tcPr/>
                </a:tc>
                <a:tc gridSpan="2">
                  <a:txBody>
                    <a:bodyPr/>
                    <a:lstStyle/>
                    <a:p>
                      <a:pPr marL="0" marR="0" lvl="0" indent="0" algn="ctr" rtl="1">
                        <a:spcBef>
                          <a:spcPts val="0"/>
                        </a:spcBef>
                        <a:spcAft>
                          <a:spcPts val="0"/>
                        </a:spcAft>
                        <a:buNone/>
                      </a:pPr>
                      <a:r>
                        <a:rPr lang="ar-SA" sz="2400" b="1">
                          <a:latin typeface="Traditional Arabic"/>
                          <a:ea typeface="Traditional Arabic"/>
                          <a:cs typeface="Traditional Arabic"/>
                          <a:sym typeface="Traditional Arabic"/>
                        </a:rPr>
                        <a:t>3</a:t>
                      </a:r>
                      <a:endParaRPr sz="2400" b="1">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hMerge="1">
                  <a:txBody>
                    <a:bodyPr/>
                    <a:lstStyle/>
                    <a:p>
                      <a:endParaRPr lang="ar-SA"/>
                    </a:p>
                  </a:txBody>
                  <a:tcPr/>
                </a:tc>
                <a:tc gridSpan="2">
                  <a:txBody>
                    <a:bodyPr/>
                    <a:lstStyle/>
                    <a:p>
                      <a:pPr marL="0" marR="0" lvl="0" indent="0" algn="ctr" rtl="1">
                        <a:spcBef>
                          <a:spcPts val="0"/>
                        </a:spcBef>
                        <a:spcAft>
                          <a:spcPts val="0"/>
                        </a:spcAft>
                        <a:buNone/>
                      </a:pPr>
                      <a:r>
                        <a:rPr lang="ar-SA" sz="2400" b="1">
                          <a:latin typeface="Traditional Arabic"/>
                          <a:ea typeface="Traditional Arabic"/>
                          <a:cs typeface="Traditional Arabic"/>
                          <a:sym typeface="Traditional Arabic"/>
                        </a:rPr>
                        <a:t>6</a:t>
                      </a:r>
                      <a:endParaRPr sz="2400" b="1">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hMerge="1">
                  <a:txBody>
                    <a:bodyPr/>
                    <a:lstStyle/>
                    <a:p>
                      <a:endParaRPr lang="ar-SA"/>
                    </a:p>
                  </a:txBody>
                  <a:tcPr/>
                </a:tc>
                <a:tc>
                  <a:txBody>
                    <a:bodyPr/>
                    <a:lstStyle/>
                    <a:p>
                      <a:pPr marL="0" marR="0" lvl="0" indent="0" algn="ctr" rtl="1">
                        <a:spcBef>
                          <a:spcPts val="0"/>
                        </a:spcBef>
                        <a:spcAft>
                          <a:spcPts val="0"/>
                        </a:spcAft>
                        <a:buNone/>
                      </a:pPr>
                      <a:r>
                        <a:rPr lang="ar-SA" sz="2400" b="1">
                          <a:latin typeface="Traditional Arabic"/>
                          <a:ea typeface="Traditional Arabic"/>
                          <a:cs typeface="Traditional Arabic"/>
                          <a:sym typeface="Traditional Arabic"/>
                        </a:rPr>
                        <a:t>20</a:t>
                      </a:r>
                      <a:endParaRPr sz="2400" b="1">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 xmlns:a16="http://schemas.microsoft.com/office/drawing/2014/main" val="10002"/>
                  </a:ext>
                </a:extLst>
              </a:tr>
              <a:tr h="375925">
                <a:tc>
                  <a:txBody>
                    <a:bodyPr/>
                    <a:lstStyle/>
                    <a:p>
                      <a:pPr marL="0" marR="0" lvl="0" indent="0" algn="ctr" rtl="1">
                        <a:lnSpc>
                          <a:spcPct val="115000"/>
                        </a:lnSpc>
                        <a:spcBef>
                          <a:spcPts val="0"/>
                        </a:spcBef>
                        <a:spcAft>
                          <a:spcPts val="0"/>
                        </a:spcAft>
                        <a:buNone/>
                      </a:pPr>
                      <a:r>
                        <a:rPr lang="ar-SA" sz="2000" b="1">
                          <a:solidFill>
                            <a:schemeClr val="dk1"/>
                          </a:solidFill>
                          <a:latin typeface="Traditional Arabic"/>
                          <a:ea typeface="Traditional Arabic"/>
                          <a:cs typeface="Traditional Arabic"/>
                          <a:sym typeface="Traditional Arabic"/>
                        </a:rPr>
                        <a:t>فهم المسموع وتحليله وتذوقه ونقده</a:t>
                      </a:r>
                      <a:endParaRPr sz="12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lnSpc>
                          <a:spcPct val="115000"/>
                        </a:lnSpc>
                        <a:spcBef>
                          <a:spcPts val="0"/>
                        </a:spcBef>
                        <a:spcAft>
                          <a:spcPts val="0"/>
                        </a:spcAft>
                        <a:buNone/>
                      </a:pPr>
                      <a:r>
                        <a:rPr lang="ar-SA" sz="2000" b="1">
                          <a:solidFill>
                            <a:schemeClr val="dk1"/>
                          </a:solidFill>
                          <a:latin typeface="Traditional Arabic"/>
                          <a:ea typeface="Traditional Arabic"/>
                          <a:cs typeface="Traditional Arabic"/>
                          <a:sym typeface="Traditional Arabic"/>
                        </a:rPr>
                        <a:t>فهم المقروء وتحليله وتذوقه ونقده</a:t>
                      </a:r>
                      <a:endParaRPr sz="12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lnSpc>
                          <a:spcPct val="115000"/>
                        </a:lnSpc>
                        <a:spcBef>
                          <a:spcPts val="0"/>
                        </a:spcBef>
                        <a:spcAft>
                          <a:spcPts val="0"/>
                        </a:spcAft>
                        <a:buNone/>
                      </a:pPr>
                      <a:r>
                        <a:rPr lang="ar-SA" sz="2000" b="1">
                          <a:solidFill>
                            <a:schemeClr val="dk1"/>
                          </a:solidFill>
                          <a:latin typeface="Traditional Arabic"/>
                          <a:ea typeface="Traditional Arabic"/>
                          <a:cs typeface="Traditional Arabic"/>
                          <a:sym typeface="Traditional Arabic"/>
                        </a:rPr>
                        <a:t>الرسم الإملائي</a:t>
                      </a:r>
                      <a:endParaRPr sz="12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lnSpc>
                          <a:spcPct val="115000"/>
                        </a:lnSpc>
                        <a:spcBef>
                          <a:spcPts val="0"/>
                        </a:spcBef>
                        <a:spcAft>
                          <a:spcPts val="0"/>
                        </a:spcAft>
                        <a:buNone/>
                      </a:pPr>
                      <a:r>
                        <a:rPr lang="ar-SA" sz="2000" b="1">
                          <a:solidFill>
                            <a:schemeClr val="dk1"/>
                          </a:solidFill>
                          <a:latin typeface="Traditional Arabic"/>
                          <a:ea typeface="Traditional Arabic"/>
                          <a:cs typeface="Traditional Arabic"/>
                          <a:sym typeface="Traditional Arabic"/>
                        </a:rPr>
                        <a:t>الرسم الكتابي (الخط)</a:t>
                      </a:r>
                      <a:endParaRPr sz="12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lnSpc>
                          <a:spcPct val="115000"/>
                        </a:lnSpc>
                        <a:spcBef>
                          <a:spcPts val="0"/>
                        </a:spcBef>
                        <a:spcAft>
                          <a:spcPts val="0"/>
                        </a:spcAft>
                        <a:buNone/>
                      </a:pPr>
                      <a:r>
                        <a:rPr lang="ar-SA" sz="2000" b="1">
                          <a:solidFill>
                            <a:schemeClr val="dk1"/>
                          </a:solidFill>
                          <a:latin typeface="Traditional Arabic"/>
                          <a:ea typeface="Traditional Arabic"/>
                          <a:cs typeface="Traditional Arabic"/>
                          <a:sym typeface="Traditional Arabic"/>
                        </a:rPr>
                        <a:t>الصنف اللغوي</a:t>
                      </a:r>
                      <a:endParaRPr sz="12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lnSpc>
                          <a:spcPct val="115000"/>
                        </a:lnSpc>
                        <a:spcBef>
                          <a:spcPts val="0"/>
                        </a:spcBef>
                        <a:spcAft>
                          <a:spcPts val="0"/>
                        </a:spcAft>
                        <a:buNone/>
                      </a:pPr>
                      <a:r>
                        <a:rPr lang="ar-SA" sz="2000" b="1">
                          <a:solidFill>
                            <a:schemeClr val="dk1"/>
                          </a:solidFill>
                          <a:latin typeface="Traditional Arabic"/>
                          <a:ea typeface="Traditional Arabic"/>
                          <a:cs typeface="Traditional Arabic"/>
                          <a:sym typeface="Traditional Arabic"/>
                        </a:rPr>
                        <a:t>الأسلوب اللغوي</a:t>
                      </a:r>
                      <a:endParaRPr sz="12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lnSpc>
                          <a:spcPct val="115000"/>
                        </a:lnSpc>
                        <a:spcBef>
                          <a:spcPts val="0"/>
                        </a:spcBef>
                        <a:spcAft>
                          <a:spcPts val="0"/>
                        </a:spcAft>
                        <a:buNone/>
                      </a:pPr>
                      <a:r>
                        <a:rPr lang="ar-SA" sz="2000" b="1">
                          <a:solidFill>
                            <a:schemeClr val="dk1"/>
                          </a:solidFill>
                          <a:latin typeface="Traditional Arabic"/>
                          <a:ea typeface="Traditional Arabic"/>
                          <a:cs typeface="Traditional Arabic"/>
                          <a:sym typeface="Traditional Arabic"/>
                        </a:rPr>
                        <a:t>الوظيفة النحوية</a:t>
                      </a:r>
                      <a:endParaRPr sz="12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lnSpc>
                          <a:spcPct val="115000"/>
                        </a:lnSpc>
                        <a:spcBef>
                          <a:spcPts val="0"/>
                        </a:spcBef>
                        <a:spcAft>
                          <a:spcPts val="0"/>
                        </a:spcAft>
                        <a:buNone/>
                      </a:pPr>
                      <a:r>
                        <a:rPr lang="ar-SA" sz="2000" b="1">
                          <a:solidFill>
                            <a:schemeClr val="dk1"/>
                          </a:solidFill>
                          <a:latin typeface="Traditional Arabic"/>
                          <a:ea typeface="Traditional Arabic"/>
                          <a:cs typeface="Traditional Arabic"/>
                          <a:sym typeface="Traditional Arabic"/>
                        </a:rPr>
                        <a:t>المجموع</a:t>
                      </a:r>
                      <a:endParaRPr sz="12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 xmlns:a16="http://schemas.microsoft.com/office/drawing/2014/main" val="10003"/>
                  </a:ext>
                </a:extLst>
              </a:tr>
              <a:tr h="386075">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6</a:t>
                      </a:r>
                      <a:endParaRPr sz="24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6</a:t>
                      </a:r>
                      <a:endParaRPr sz="24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4</a:t>
                      </a:r>
                      <a:endParaRPr sz="24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2</a:t>
                      </a:r>
                      <a:endParaRPr sz="24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4</a:t>
                      </a:r>
                      <a:endParaRPr sz="24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4</a:t>
                      </a:r>
                      <a:endParaRPr sz="24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4</a:t>
                      </a:r>
                      <a:endParaRPr sz="2400" b="1">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ctr" rtl="1">
                        <a:lnSpc>
                          <a:spcPct val="115000"/>
                        </a:lnSpc>
                        <a:spcBef>
                          <a:spcPts val="0"/>
                        </a:spcBef>
                        <a:spcAft>
                          <a:spcPts val="0"/>
                        </a:spcAft>
                        <a:buNone/>
                      </a:pPr>
                      <a:r>
                        <a:rPr lang="ar-SA" sz="2400" b="1" dirty="0">
                          <a:solidFill>
                            <a:schemeClr val="dk1"/>
                          </a:solidFill>
                          <a:latin typeface="Traditional Arabic"/>
                          <a:ea typeface="Traditional Arabic"/>
                          <a:cs typeface="Traditional Arabic"/>
                          <a:sym typeface="Traditional Arabic"/>
                        </a:rPr>
                        <a:t>30</a:t>
                      </a:r>
                      <a:endParaRPr sz="2400" b="1" dirty="0">
                        <a:solidFill>
                          <a:schemeClr val="dk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extLst>
                  <a:ext uri="{0D108BD9-81ED-4DB2-BD59-A6C34878D82A}">
                    <a16:rowId xmlns="" xmlns:a16="http://schemas.microsoft.com/office/drawing/2014/main" val="10004"/>
                  </a:ext>
                </a:extLst>
              </a:tr>
            </a:tbl>
          </a:graphicData>
        </a:graphic>
      </p:graphicFrame>
      <p:sp>
        <p:nvSpPr>
          <p:cNvPr id="556" name="Google Shape;556;p32"/>
          <p:cNvSpPr/>
          <p:nvPr/>
        </p:nvSpPr>
        <p:spPr>
          <a:xfrm>
            <a:off x="755489" y="5426219"/>
            <a:ext cx="10753684" cy="410377"/>
          </a:xfrm>
          <a:prstGeom prst="roundRect">
            <a:avLst>
              <a:gd name="adj" fmla="val 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rgbClr val="595959"/>
                </a:solidFill>
                <a:latin typeface="Traditional Arabic"/>
                <a:ea typeface="Traditional Arabic"/>
                <a:cs typeface="Traditional Arabic"/>
                <a:sym typeface="Traditional Arabic"/>
              </a:rPr>
              <a:t>ينفذ فهم المسموع للطلاب المنتسبين في الأسبوع الذي يسبق الاختبارات التحريرية نهاية كل فصل دراسي.</a:t>
            </a:r>
            <a:endParaRPr sz="1600" b="1">
              <a:solidFill>
                <a:srgbClr val="595959"/>
              </a:solidFill>
              <a:latin typeface="Traditional Arabic"/>
              <a:ea typeface="Traditional Arabic"/>
              <a:cs typeface="Traditional Arabic"/>
              <a:sym typeface="Traditional Arabic"/>
            </a:endParaRPr>
          </a:p>
        </p:txBody>
      </p:sp>
      <p:sp>
        <p:nvSpPr>
          <p:cNvPr id="557" name="Google Shape;557;p32"/>
          <p:cNvSpPr/>
          <p:nvPr/>
        </p:nvSpPr>
        <p:spPr>
          <a:xfrm>
            <a:off x="2583543" y="1972154"/>
            <a:ext cx="3890204" cy="595571"/>
          </a:xfrm>
          <a:prstGeom prst="roundRect">
            <a:avLst>
              <a:gd name="adj" fmla="val 50000"/>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719138" marR="0" lvl="0" indent="0" algn="ctr" rtl="1">
              <a:spcBef>
                <a:spcPts val="0"/>
              </a:spcBef>
              <a:spcAft>
                <a:spcPts val="0"/>
              </a:spcAft>
              <a:buNone/>
            </a:pPr>
            <a:r>
              <a:rPr lang="ar-SA" sz="2800" b="1">
                <a:solidFill>
                  <a:srgbClr val="595959"/>
                </a:solidFill>
                <a:latin typeface="Traditional Arabic"/>
                <a:ea typeface="Traditional Arabic"/>
                <a:cs typeface="Traditional Arabic"/>
                <a:sym typeface="Traditional Arabic"/>
              </a:rPr>
              <a:t>جميع صفوف المرحلة المتوسطة</a:t>
            </a:r>
            <a:endParaRPr sz="2800" b="1">
              <a:solidFill>
                <a:srgbClr val="FF0000"/>
              </a:solidFill>
              <a:latin typeface="Traditional Arabic"/>
              <a:ea typeface="Traditional Arabic"/>
              <a:cs typeface="Traditional Arabic"/>
              <a:sym typeface="Traditional Arabic"/>
            </a:endParaRPr>
          </a:p>
        </p:txBody>
      </p:sp>
      <p:sp>
        <p:nvSpPr>
          <p:cNvPr id="558" name="Google Shape;558;p32"/>
          <p:cNvSpPr/>
          <p:nvPr/>
        </p:nvSpPr>
        <p:spPr>
          <a:xfrm>
            <a:off x="5675745" y="1972155"/>
            <a:ext cx="3229089" cy="687401"/>
          </a:xfrm>
          <a:prstGeom prst="roundRect">
            <a:avLst>
              <a:gd name="adj" fmla="val 50000"/>
            </a:avLst>
          </a:prstGeom>
          <a:solidFill>
            <a:srgbClr val="249BBB"/>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b="1">
                <a:solidFill>
                  <a:schemeClr val="lt1"/>
                </a:solidFill>
                <a:latin typeface="Traditional Arabic"/>
                <a:ea typeface="Traditional Arabic"/>
                <a:cs typeface="Traditional Arabic"/>
                <a:sym typeface="Traditional Arabic"/>
              </a:rPr>
              <a:t>    طلاب الانتساب</a:t>
            </a:r>
            <a:endParaRPr sz="3600" b="1">
              <a:solidFill>
                <a:schemeClr val="lt1"/>
              </a:solidFill>
              <a:latin typeface="Traditional Arabic"/>
              <a:ea typeface="Traditional Arabic"/>
              <a:cs typeface="Traditional Arabic"/>
              <a:sym typeface="Traditional Arabic"/>
            </a:endParaRPr>
          </a:p>
        </p:txBody>
      </p:sp>
      <p:sp>
        <p:nvSpPr>
          <p:cNvPr id="559" name="Google Shape;559;p32"/>
          <p:cNvSpPr/>
          <p:nvPr/>
        </p:nvSpPr>
        <p:spPr>
          <a:xfrm>
            <a:off x="8090802" y="1818760"/>
            <a:ext cx="3229089" cy="963993"/>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600" b="1">
                <a:solidFill>
                  <a:schemeClr val="lt1"/>
                </a:solidFill>
                <a:latin typeface="Traditional Arabic"/>
                <a:ea typeface="Traditional Arabic"/>
                <a:cs typeface="Traditional Arabic"/>
                <a:sym typeface="Traditional Arabic"/>
              </a:rPr>
              <a:t>    اللغة العربية</a:t>
            </a:r>
            <a:endParaRPr sz="3600" b="1">
              <a:solidFill>
                <a:schemeClr val="lt1"/>
              </a:solidFill>
              <a:latin typeface="Traditional Arabic"/>
              <a:ea typeface="Traditional Arabic"/>
              <a:cs typeface="Traditional Arabic"/>
              <a:sym typeface="Traditional Arabic"/>
            </a:endParaRPr>
          </a:p>
        </p:txBody>
      </p:sp>
      <p:sp>
        <p:nvSpPr>
          <p:cNvPr id="12" name="مستطيل 11">
            <a:extLst>
              <a:ext uri="{FF2B5EF4-FFF2-40B4-BE49-F238E27FC236}">
                <a16:creationId xmlns="" xmlns:a16="http://schemas.microsoft.com/office/drawing/2014/main" id="{1FB02666-C3B1-4F7C-BEA1-0A68D99003BF}"/>
              </a:ext>
            </a:extLst>
          </p:cNvPr>
          <p:cNvSpPr/>
          <p:nvPr/>
        </p:nvSpPr>
        <p:spPr>
          <a:xfrm>
            <a:off x="9218296" y="150106"/>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pic>
        <p:nvPicPr>
          <p:cNvPr id="13" name="Google Shape;85;p13"/>
          <p:cNvPicPr preferRelativeResize="0"/>
          <p:nvPr/>
        </p:nvPicPr>
        <p:blipFill rotWithShape="1">
          <a:blip r:embed="rId4">
            <a:alphaModFix/>
          </a:blip>
          <a:srcRect/>
          <a:stretch/>
        </p:blipFill>
        <p:spPr>
          <a:xfrm>
            <a:off x="885372" y="207561"/>
            <a:ext cx="2117965" cy="1134301"/>
          </a:xfrm>
          <a:prstGeom prst="rect">
            <a:avLst/>
          </a:prstGeom>
          <a:noFill/>
          <a:ln>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pic>
        <p:nvPicPr>
          <p:cNvPr id="565" name="Google Shape;565;p33"/>
          <p:cNvPicPr preferRelativeResize="0"/>
          <p:nvPr/>
        </p:nvPicPr>
        <p:blipFill rotWithShape="1">
          <a:blip r:embed="rId3">
            <a:alphaModFix/>
          </a:blip>
          <a:srcRect l="8889" t="39954" r="14668" b="10644"/>
          <a:stretch/>
        </p:blipFill>
        <p:spPr>
          <a:xfrm>
            <a:off x="1" y="4991125"/>
            <a:ext cx="12192000" cy="1866874"/>
          </a:xfrm>
          <a:prstGeom prst="rect">
            <a:avLst/>
          </a:prstGeom>
          <a:noFill/>
          <a:ln>
            <a:noFill/>
          </a:ln>
        </p:spPr>
      </p:pic>
      <p:pic>
        <p:nvPicPr>
          <p:cNvPr id="566" name="Google Shape;566;p33"/>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grpSp>
        <p:nvGrpSpPr>
          <p:cNvPr id="567" name="Google Shape;567;p33"/>
          <p:cNvGrpSpPr/>
          <p:nvPr/>
        </p:nvGrpSpPr>
        <p:grpSpPr>
          <a:xfrm>
            <a:off x="4638994" y="85640"/>
            <a:ext cx="3060000" cy="3060000"/>
            <a:chOff x="-760672" y="1804145"/>
            <a:chExt cx="4446163" cy="4446163"/>
          </a:xfrm>
        </p:grpSpPr>
        <p:sp>
          <p:nvSpPr>
            <p:cNvPr id="568" name="Google Shape;568;p33"/>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69" name="Google Shape;569;p33"/>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70" name="Google Shape;570;p33"/>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71" name="Google Shape;571;p33"/>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72" name="Google Shape;572;p33"/>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73" name="Google Shape;573;p33"/>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74" name="Google Shape;574;p33"/>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75" name="Google Shape;575;p33"/>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576" name="Google Shape;576;p33"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577" name="Google Shape;577;p33"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578" name="Google Shape;578;p33"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579" name="Google Shape;579;p33"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580" name="Google Shape;580;p33"/>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81" name="Google Shape;581;p33"/>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582" name="Google Shape;582;p33"/>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583" name="Google Shape;583;p33"/>
          <p:cNvSpPr/>
          <p:nvPr/>
        </p:nvSpPr>
        <p:spPr>
          <a:xfrm>
            <a:off x="4983391" y="804291"/>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000" b="1">
                <a:solidFill>
                  <a:srgbClr val="595959"/>
                </a:solidFill>
                <a:latin typeface="Traditional Arabic"/>
                <a:ea typeface="Traditional Arabic"/>
                <a:cs typeface="Traditional Arabic"/>
                <a:sym typeface="Traditional Arabic"/>
              </a:rPr>
              <a:t>المرحلة</a:t>
            </a:r>
            <a:endParaRPr sz="4000" b="1">
              <a:solidFill>
                <a:srgbClr val="595959"/>
              </a:solidFill>
              <a:latin typeface="Traditional Arabic"/>
              <a:ea typeface="Traditional Arabic"/>
              <a:cs typeface="Traditional Arabic"/>
              <a:sym typeface="Traditional Arabic"/>
            </a:endParaRPr>
          </a:p>
        </p:txBody>
      </p:sp>
      <p:sp>
        <p:nvSpPr>
          <p:cNvPr id="584" name="Google Shape;584;p33"/>
          <p:cNvSpPr/>
          <p:nvPr/>
        </p:nvSpPr>
        <p:spPr>
          <a:xfrm>
            <a:off x="4572486" y="3339195"/>
            <a:ext cx="6968483" cy="1116187"/>
          </a:xfrm>
          <a:prstGeom prst="roundRect">
            <a:avLst>
              <a:gd name="adj" fmla="val 50000"/>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719138" marR="0" lvl="0" indent="0" algn="ctr" rtl="1">
              <a:spcBef>
                <a:spcPts val="0"/>
              </a:spcBef>
              <a:spcAft>
                <a:spcPts val="0"/>
              </a:spcAft>
              <a:buNone/>
            </a:pPr>
            <a:r>
              <a:rPr lang="ar-SA" sz="4000" b="1">
                <a:solidFill>
                  <a:srgbClr val="595959"/>
                </a:solidFill>
                <a:latin typeface="Traditional Arabic"/>
                <a:ea typeface="Traditional Arabic"/>
                <a:cs typeface="Traditional Arabic"/>
                <a:sym typeface="Traditional Arabic"/>
              </a:rPr>
              <a:t>مقررات التقويم العام</a:t>
            </a:r>
            <a:endParaRPr sz="4000" b="1">
              <a:solidFill>
                <a:srgbClr val="595959"/>
              </a:solidFill>
              <a:latin typeface="Traditional Arabic"/>
              <a:ea typeface="Traditional Arabic"/>
              <a:cs typeface="Traditional Arabic"/>
              <a:sym typeface="Traditional Arabic"/>
            </a:endParaRPr>
          </a:p>
        </p:txBody>
      </p:sp>
      <p:sp>
        <p:nvSpPr>
          <p:cNvPr id="585" name="Google Shape;585;p33"/>
          <p:cNvSpPr/>
          <p:nvPr/>
        </p:nvSpPr>
        <p:spPr>
          <a:xfrm>
            <a:off x="5014564" y="1697911"/>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5400" b="1">
                <a:solidFill>
                  <a:srgbClr val="019585"/>
                </a:solidFill>
                <a:latin typeface="Traditional Arabic"/>
                <a:ea typeface="Traditional Arabic"/>
                <a:cs typeface="Traditional Arabic"/>
                <a:sym typeface="Traditional Arabic"/>
              </a:rPr>
              <a:t>الثانوية</a:t>
            </a:r>
            <a:endParaRPr sz="5400" b="1">
              <a:solidFill>
                <a:srgbClr val="019585"/>
              </a:solidFill>
              <a:latin typeface="Traditional Arabic"/>
              <a:ea typeface="Traditional Arabic"/>
              <a:cs typeface="Traditional Arabic"/>
              <a:sym typeface="Traditional Arabic"/>
            </a:endParaRPr>
          </a:p>
        </p:txBody>
      </p:sp>
      <p:sp>
        <p:nvSpPr>
          <p:cNvPr id="586" name="Google Shape;586;p33"/>
          <p:cNvSpPr/>
          <p:nvPr/>
        </p:nvSpPr>
        <p:spPr>
          <a:xfrm>
            <a:off x="2099257" y="4295159"/>
            <a:ext cx="8220084" cy="1155849"/>
          </a:xfrm>
          <a:prstGeom prst="roundRect">
            <a:avLst>
              <a:gd name="adj" fmla="val 50000"/>
            </a:avLst>
          </a:prstGeom>
          <a:solidFill>
            <a:srgbClr val="009081"/>
          </a:solidFill>
          <a:ln>
            <a:noFill/>
          </a:ln>
        </p:spPr>
        <p:txBody>
          <a:bodyPr spcFirstLastPara="1" wrap="square" lIns="45700" tIns="45700" rIns="45700" bIns="45700" anchor="t" anchorCtr="0">
            <a:noAutofit/>
          </a:bodyPr>
          <a:lstStyle/>
          <a:p>
            <a:pPr marL="0" marR="0" lvl="0" indent="0" algn="ctr" rtl="1">
              <a:spcBef>
                <a:spcPts val="0"/>
              </a:spcBef>
              <a:spcAft>
                <a:spcPts val="0"/>
              </a:spcAft>
              <a:buNone/>
            </a:pPr>
            <a:r>
              <a:rPr lang="ar-SA" sz="3600" b="1" dirty="0">
                <a:solidFill>
                  <a:schemeClr val="lt1"/>
                </a:solidFill>
                <a:latin typeface="Traditional Arabic"/>
                <a:ea typeface="Traditional Arabic"/>
                <a:cs typeface="Traditional Arabic"/>
                <a:sym typeface="Traditional Arabic"/>
              </a:rPr>
              <a:t>وتشمل الأعمال الفصلية واختبار نهاية المستوى والحضور</a:t>
            </a:r>
            <a:endParaRPr sz="3600" b="1">
              <a:solidFill>
                <a:schemeClr val="lt1"/>
              </a:solidFill>
              <a:latin typeface="Traditional Arabic"/>
              <a:ea typeface="Traditional Arabic"/>
              <a:cs typeface="Traditional Arabic"/>
              <a:sym typeface="Traditional Arabic"/>
            </a:endParaRPr>
          </a:p>
        </p:txBody>
      </p:sp>
      <p:sp>
        <p:nvSpPr>
          <p:cNvPr id="587" name="Google Shape;587;p33"/>
          <p:cNvSpPr/>
          <p:nvPr/>
        </p:nvSpPr>
        <p:spPr>
          <a:xfrm>
            <a:off x="10508423" y="3480518"/>
            <a:ext cx="843464" cy="843464"/>
          </a:xfrm>
          <a:prstGeom prst="ellipse">
            <a:avLst/>
          </a:prstGeom>
          <a:solidFill>
            <a:srgbClr val="009081"/>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33"/>
          <p:cNvSpPr/>
          <p:nvPr/>
        </p:nvSpPr>
        <p:spPr>
          <a:xfrm>
            <a:off x="10581592" y="3495824"/>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1800" dirty="0">
                <a:solidFill>
                  <a:schemeClr val="dk1"/>
                </a:solidFill>
                <a:latin typeface="Arial"/>
                <a:ea typeface="Arial"/>
                <a:cs typeface="Arial"/>
                <a:sym typeface="Arial"/>
              </a:rPr>
              <a:t> </a:t>
            </a:r>
            <a:r>
              <a:rPr lang="ar-SA" sz="3600" dirty="0">
                <a:solidFill>
                  <a:schemeClr val="dk1"/>
                </a:solidFill>
                <a:latin typeface="Arial"/>
                <a:ea typeface="Arial"/>
                <a:cs typeface="Arial"/>
                <a:sym typeface="Arial"/>
              </a:rPr>
              <a:t>1</a:t>
            </a:r>
            <a:endParaRPr sz="2800" dirty="0">
              <a:solidFill>
                <a:srgbClr val="249BBB"/>
              </a:solidFill>
              <a:latin typeface="Calibri"/>
              <a:ea typeface="Calibri"/>
              <a:cs typeface="Calibri"/>
              <a:sym typeface="Calibri"/>
            </a:endParaRPr>
          </a:p>
        </p:txBody>
      </p:sp>
      <p:sp>
        <p:nvSpPr>
          <p:cNvPr id="27" name="مستطيل 26">
            <a:extLst>
              <a:ext uri="{FF2B5EF4-FFF2-40B4-BE49-F238E27FC236}">
                <a16:creationId xmlns="" xmlns:a16="http://schemas.microsoft.com/office/drawing/2014/main" id="{1FB02666-C3B1-4F7C-BEA1-0A68D99003BF}"/>
              </a:ext>
            </a:extLst>
          </p:cNvPr>
          <p:cNvSpPr/>
          <p:nvPr/>
        </p:nvSpPr>
        <p:spPr>
          <a:xfrm>
            <a:off x="9061238" y="22814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pic>
        <p:nvPicPr>
          <p:cNvPr id="28" name="Google Shape;85;p13"/>
          <p:cNvPicPr preferRelativeResize="0"/>
          <p:nvPr/>
        </p:nvPicPr>
        <p:blipFill rotWithShape="1">
          <a:blip r:embed="rId8">
            <a:alphaModFix/>
          </a:blip>
          <a:srcRect/>
          <a:stretch/>
        </p:blipFill>
        <p:spPr>
          <a:xfrm>
            <a:off x="966402" y="228144"/>
            <a:ext cx="2117965" cy="1134301"/>
          </a:xfrm>
          <a:prstGeom prst="rect">
            <a:avLst/>
          </a:prstGeom>
          <a:noFill/>
          <a:ln>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34"/>
          <p:cNvPicPr preferRelativeResize="0"/>
          <p:nvPr/>
        </p:nvPicPr>
        <p:blipFill rotWithShape="1">
          <a:blip r:embed="rId3">
            <a:alphaModFix/>
          </a:blip>
          <a:srcRect l="8889" t="39954" r="14668" b="10644"/>
          <a:stretch/>
        </p:blipFill>
        <p:spPr>
          <a:xfrm>
            <a:off x="1" y="5163735"/>
            <a:ext cx="12192000" cy="1694264"/>
          </a:xfrm>
          <a:prstGeom prst="rect">
            <a:avLst/>
          </a:prstGeom>
          <a:noFill/>
          <a:ln>
            <a:noFill/>
          </a:ln>
        </p:spPr>
      </p:pic>
      <p:pic>
        <p:nvPicPr>
          <p:cNvPr id="595" name="Google Shape;595;p34"/>
          <p:cNvPicPr preferRelativeResize="0"/>
          <p:nvPr/>
        </p:nvPicPr>
        <p:blipFill rotWithShape="1">
          <a:blip r:embed="rId3">
            <a:alphaModFix/>
          </a:blip>
          <a:srcRect l="46519" t="16082" r="47930" b="67688"/>
          <a:stretch/>
        </p:blipFill>
        <p:spPr>
          <a:xfrm>
            <a:off x="11410533" y="32419"/>
            <a:ext cx="595681" cy="986291"/>
          </a:xfrm>
          <a:prstGeom prst="rect">
            <a:avLst/>
          </a:prstGeom>
          <a:noFill/>
          <a:ln>
            <a:noFill/>
          </a:ln>
        </p:spPr>
      </p:pic>
      <p:sp>
        <p:nvSpPr>
          <p:cNvPr id="596" name="Google Shape;596;p34"/>
          <p:cNvSpPr/>
          <p:nvPr/>
        </p:nvSpPr>
        <p:spPr>
          <a:xfrm>
            <a:off x="9530364" y="3334865"/>
            <a:ext cx="2460792" cy="358038"/>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1600" b="1">
                <a:solidFill>
                  <a:srgbClr val="B79F8D"/>
                </a:solidFill>
                <a:latin typeface="Traditional Arabic"/>
                <a:ea typeface="Traditional Arabic"/>
                <a:cs typeface="Traditional Arabic"/>
                <a:sym typeface="Traditional Arabic"/>
              </a:rPr>
              <a:t>الاجتماعيات، التاريخ،الجغرافيا</a:t>
            </a:r>
            <a:endParaRPr sz="1600" b="1">
              <a:solidFill>
                <a:srgbClr val="B79F8D"/>
              </a:solidFill>
              <a:latin typeface="Traditional Arabic"/>
              <a:ea typeface="Traditional Arabic"/>
              <a:cs typeface="Traditional Arabic"/>
              <a:sym typeface="Traditional Arabic"/>
            </a:endParaRPr>
          </a:p>
        </p:txBody>
      </p:sp>
      <p:sp>
        <p:nvSpPr>
          <p:cNvPr id="597" name="Google Shape;597;p34"/>
          <p:cNvSpPr/>
          <p:nvPr/>
        </p:nvSpPr>
        <p:spPr>
          <a:xfrm>
            <a:off x="9530364" y="3744713"/>
            <a:ext cx="2460792" cy="336815"/>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1600" b="1">
                <a:solidFill>
                  <a:srgbClr val="B79F8D"/>
                </a:solidFill>
                <a:latin typeface="Traditional Arabic"/>
                <a:ea typeface="Traditional Arabic"/>
                <a:cs typeface="Traditional Arabic"/>
                <a:sym typeface="Traditional Arabic"/>
              </a:rPr>
              <a:t>العلوم الإدارية 1، 2</a:t>
            </a:r>
            <a:endParaRPr sz="1600" b="1">
              <a:solidFill>
                <a:srgbClr val="B79F8D"/>
              </a:solidFill>
              <a:latin typeface="Traditional Arabic"/>
              <a:ea typeface="Traditional Arabic"/>
              <a:cs typeface="Traditional Arabic"/>
              <a:sym typeface="Traditional Arabic"/>
            </a:endParaRPr>
          </a:p>
        </p:txBody>
      </p:sp>
      <p:sp>
        <p:nvSpPr>
          <p:cNvPr id="598" name="Google Shape;598;p34"/>
          <p:cNvSpPr/>
          <p:nvPr/>
        </p:nvSpPr>
        <p:spPr>
          <a:xfrm>
            <a:off x="9551852" y="4108278"/>
            <a:ext cx="2460792" cy="35902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1600" b="1">
                <a:solidFill>
                  <a:srgbClr val="B79F8D"/>
                </a:solidFill>
                <a:latin typeface="Traditional Arabic"/>
                <a:ea typeface="Traditional Arabic"/>
                <a:cs typeface="Traditional Arabic"/>
                <a:sym typeface="Traditional Arabic"/>
              </a:rPr>
              <a:t>الحاسب الآلي 1، 2، 3</a:t>
            </a:r>
            <a:endParaRPr sz="1600" b="1">
              <a:solidFill>
                <a:srgbClr val="B79F8D"/>
              </a:solidFill>
              <a:latin typeface="Traditional Arabic"/>
              <a:ea typeface="Traditional Arabic"/>
              <a:cs typeface="Traditional Arabic"/>
              <a:sym typeface="Traditional Arabic"/>
            </a:endParaRPr>
          </a:p>
        </p:txBody>
      </p:sp>
      <p:sp>
        <p:nvSpPr>
          <p:cNvPr id="599" name="Google Shape;599;p34"/>
          <p:cNvSpPr/>
          <p:nvPr/>
        </p:nvSpPr>
        <p:spPr>
          <a:xfrm>
            <a:off x="9551852" y="4505247"/>
            <a:ext cx="2460792" cy="620545"/>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1600" b="1">
                <a:solidFill>
                  <a:srgbClr val="B79F8D"/>
                </a:solidFill>
                <a:latin typeface="Traditional Arabic"/>
                <a:ea typeface="Traditional Arabic"/>
                <a:cs typeface="Traditional Arabic"/>
                <a:sym typeface="Traditional Arabic"/>
              </a:rPr>
              <a:t>اللغة الإنجليزية</a:t>
            </a:r>
            <a:endParaRPr/>
          </a:p>
          <a:p>
            <a:pPr marL="173038" marR="0" lvl="0" indent="0" algn="ctr" rtl="1">
              <a:lnSpc>
                <a:spcPct val="150000"/>
              </a:lnSpc>
              <a:spcBef>
                <a:spcPts val="0"/>
              </a:spcBef>
              <a:spcAft>
                <a:spcPts val="0"/>
              </a:spcAft>
              <a:buNone/>
            </a:pPr>
            <a:r>
              <a:rPr lang="ar-SA" sz="1600" b="1">
                <a:solidFill>
                  <a:srgbClr val="B79F8D"/>
                </a:solidFill>
                <a:latin typeface="Traditional Arabic"/>
                <a:ea typeface="Traditional Arabic"/>
                <a:cs typeface="Traditional Arabic"/>
                <a:sym typeface="Traditional Arabic"/>
              </a:rPr>
              <a:t> 1، 2، 3، 4، 5، 6، 7، 8</a:t>
            </a:r>
            <a:endParaRPr sz="1600" b="1">
              <a:solidFill>
                <a:srgbClr val="B79F8D"/>
              </a:solidFill>
              <a:latin typeface="Traditional Arabic"/>
              <a:ea typeface="Traditional Arabic"/>
              <a:cs typeface="Traditional Arabic"/>
              <a:sym typeface="Traditional Arabic"/>
            </a:endParaRPr>
          </a:p>
        </p:txBody>
      </p:sp>
      <p:sp>
        <p:nvSpPr>
          <p:cNvPr id="600" name="Google Shape;600;p34"/>
          <p:cNvSpPr/>
          <p:nvPr/>
        </p:nvSpPr>
        <p:spPr>
          <a:xfrm>
            <a:off x="9551852" y="5163734"/>
            <a:ext cx="2460792" cy="399646"/>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1400" b="1">
                <a:solidFill>
                  <a:srgbClr val="B79F8D"/>
                </a:solidFill>
                <a:latin typeface="Traditional Arabic"/>
                <a:ea typeface="Traditional Arabic"/>
                <a:cs typeface="Traditional Arabic"/>
                <a:sym typeface="Traditional Arabic"/>
              </a:rPr>
              <a:t>البحث ومصادر المعلومات</a:t>
            </a:r>
            <a:endParaRPr sz="1400" b="1">
              <a:solidFill>
                <a:srgbClr val="B79F8D"/>
              </a:solidFill>
              <a:latin typeface="Traditional Arabic"/>
              <a:ea typeface="Traditional Arabic"/>
              <a:cs typeface="Traditional Arabic"/>
              <a:sym typeface="Traditional Arabic"/>
            </a:endParaRPr>
          </a:p>
        </p:txBody>
      </p:sp>
      <p:sp>
        <p:nvSpPr>
          <p:cNvPr id="601" name="Google Shape;601;p34"/>
          <p:cNvSpPr/>
          <p:nvPr/>
        </p:nvSpPr>
        <p:spPr>
          <a:xfrm>
            <a:off x="9530364" y="2947400"/>
            <a:ext cx="2460792" cy="335655"/>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1600" b="1">
                <a:solidFill>
                  <a:srgbClr val="B79F8D"/>
                </a:solidFill>
                <a:latin typeface="Traditional Arabic"/>
                <a:ea typeface="Traditional Arabic"/>
                <a:cs typeface="Traditional Arabic"/>
                <a:sym typeface="Traditional Arabic"/>
              </a:rPr>
              <a:t>الرياضيات</a:t>
            </a:r>
            <a:endParaRPr sz="1600" b="1">
              <a:solidFill>
                <a:srgbClr val="B79F8D"/>
              </a:solidFill>
              <a:latin typeface="Traditional Arabic"/>
              <a:ea typeface="Traditional Arabic"/>
              <a:cs typeface="Traditional Arabic"/>
              <a:sym typeface="Traditional Arabic"/>
            </a:endParaRPr>
          </a:p>
        </p:txBody>
      </p:sp>
      <p:sp>
        <p:nvSpPr>
          <p:cNvPr id="602" name="Google Shape;602;p34"/>
          <p:cNvSpPr/>
          <p:nvPr/>
        </p:nvSpPr>
        <p:spPr>
          <a:xfrm>
            <a:off x="9530365" y="2531101"/>
            <a:ext cx="2482279" cy="364489"/>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1600" b="1">
                <a:solidFill>
                  <a:srgbClr val="B79F8D"/>
                </a:solidFill>
                <a:latin typeface="Traditional Arabic"/>
                <a:ea typeface="Traditional Arabic"/>
                <a:cs typeface="Traditional Arabic"/>
                <a:sym typeface="Traditional Arabic"/>
              </a:rPr>
              <a:t>العلوم الشرعية عدا القرآن الكريم</a:t>
            </a:r>
            <a:endParaRPr sz="1600" b="1">
              <a:solidFill>
                <a:srgbClr val="B79F8D"/>
              </a:solidFill>
              <a:latin typeface="Traditional Arabic"/>
              <a:ea typeface="Traditional Arabic"/>
              <a:cs typeface="Traditional Arabic"/>
              <a:sym typeface="Traditional Arabic"/>
            </a:endParaRPr>
          </a:p>
        </p:txBody>
      </p:sp>
      <p:sp>
        <p:nvSpPr>
          <p:cNvPr id="603" name="Google Shape;603;p34"/>
          <p:cNvSpPr/>
          <p:nvPr/>
        </p:nvSpPr>
        <p:spPr>
          <a:xfrm>
            <a:off x="9530364" y="2119583"/>
            <a:ext cx="2482280" cy="373660"/>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1600" b="1">
                <a:solidFill>
                  <a:srgbClr val="B79F8D"/>
                </a:solidFill>
                <a:latin typeface="Traditional Arabic"/>
                <a:ea typeface="Traditional Arabic"/>
                <a:cs typeface="Traditional Arabic"/>
                <a:sym typeface="Traditional Arabic"/>
              </a:rPr>
              <a:t>العلوم الطبيعية</a:t>
            </a:r>
            <a:endParaRPr sz="1600" b="1">
              <a:solidFill>
                <a:srgbClr val="B79F8D"/>
              </a:solidFill>
              <a:latin typeface="Traditional Arabic"/>
              <a:ea typeface="Traditional Arabic"/>
              <a:cs typeface="Traditional Arabic"/>
              <a:sym typeface="Traditional Arabic"/>
            </a:endParaRPr>
          </a:p>
        </p:txBody>
      </p:sp>
      <p:graphicFrame>
        <p:nvGraphicFramePr>
          <p:cNvPr id="604" name="Google Shape;604;p34"/>
          <p:cNvGraphicFramePr/>
          <p:nvPr>
            <p:extLst>
              <p:ext uri="{D42A27DB-BD31-4B8C-83A1-F6EECF244321}">
                <p14:modId xmlns="" xmlns:p14="http://schemas.microsoft.com/office/powerpoint/2010/main" val="787998610"/>
              </p:ext>
            </p:extLst>
          </p:nvPr>
        </p:nvGraphicFramePr>
        <p:xfrm>
          <a:off x="309095" y="342874"/>
          <a:ext cx="9221275" cy="5488014"/>
        </p:xfrm>
        <a:graphic>
          <a:graphicData uri="http://schemas.openxmlformats.org/drawingml/2006/table">
            <a:tbl>
              <a:tblPr rtl="1" firstRow="1" bandRow="1">
                <a:noFill/>
                <a:tableStyleId>{8FCC44E6-B475-47F8-9AFF-5085EFD84CCE}</a:tableStyleId>
              </a:tblPr>
              <a:tblGrid>
                <a:gridCol w="1062800">
                  <a:extLst>
                    <a:ext uri="{9D8B030D-6E8A-4147-A177-3AD203B41FA5}">
                      <a16:colId xmlns="" xmlns:a16="http://schemas.microsoft.com/office/drawing/2014/main" val="20000"/>
                    </a:ext>
                  </a:extLst>
                </a:gridCol>
                <a:gridCol w="1062800">
                  <a:extLst>
                    <a:ext uri="{9D8B030D-6E8A-4147-A177-3AD203B41FA5}">
                      <a16:colId xmlns="" xmlns:a16="http://schemas.microsoft.com/office/drawing/2014/main" val="20001"/>
                    </a:ext>
                  </a:extLst>
                </a:gridCol>
                <a:gridCol w="1062800">
                  <a:extLst>
                    <a:ext uri="{9D8B030D-6E8A-4147-A177-3AD203B41FA5}">
                      <a16:colId xmlns="" xmlns:a16="http://schemas.microsoft.com/office/drawing/2014/main" val="20002"/>
                    </a:ext>
                  </a:extLst>
                </a:gridCol>
                <a:gridCol w="1250275">
                  <a:extLst>
                    <a:ext uri="{9D8B030D-6E8A-4147-A177-3AD203B41FA5}">
                      <a16:colId xmlns="" xmlns:a16="http://schemas.microsoft.com/office/drawing/2014/main" val="20003"/>
                    </a:ext>
                  </a:extLst>
                </a:gridCol>
                <a:gridCol w="777275">
                  <a:extLst>
                    <a:ext uri="{9D8B030D-6E8A-4147-A177-3AD203B41FA5}">
                      <a16:colId xmlns="" xmlns:a16="http://schemas.microsoft.com/office/drawing/2014/main" val="20004"/>
                    </a:ext>
                  </a:extLst>
                </a:gridCol>
                <a:gridCol w="1004550">
                  <a:extLst>
                    <a:ext uri="{9D8B030D-6E8A-4147-A177-3AD203B41FA5}">
                      <a16:colId xmlns="" xmlns:a16="http://schemas.microsoft.com/office/drawing/2014/main" val="20005"/>
                    </a:ext>
                  </a:extLst>
                </a:gridCol>
                <a:gridCol w="940150">
                  <a:extLst>
                    <a:ext uri="{9D8B030D-6E8A-4147-A177-3AD203B41FA5}">
                      <a16:colId xmlns="" xmlns:a16="http://schemas.microsoft.com/office/drawing/2014/main" val="20006"/>
                    </a:ext>
                  </a:extLst>
                </a:gridCol>
                <a:gridCol w="1262125">
                  <a:extLst>
                    <a:ext uri="{9D8B030D-6E8A-4147-A177-3AD203B41FA5}">
                      <a16:colId xmlns="" xmlns:a16="http://schemas.microsoft.com/office/drawing/2014/main" val="20007"/>
                    </a:ext>
                  </a:extLst>
                </a:gridCol>
                <a:gridCol w="798500">
                  <a:extLst>
                    <a:ext uri="{9D8B030D-6E8A-4147-A177-3AD203B41FA5}">
                      <a16:colId xmlns="" xmlns:a16="http://schemas.microsoft.com/office/drawing/2014/main" val="20008"/>
                    </a:ext>
                  </a:extLst>
                </a:gridCol>
              </a:tblGrid>
              <a:tr h="454225">
                <a:tc gridSpan="6">
                  <a:txBody>
                    <a:bodyPr/>
                    <a:lstStyle/>
                    <a:p>
                      <a:pPr marL="0" marR="0" lvl="0" indent="0" algn="ctr" rtl="1">
                        <a:spcBef>
                          <a:spcPts val="0"/>
                        </a:spcBef>
                        <a:spcAft>
                          <a:spcPts val="0"/>
                        </a:spcAft>
                        <a:buNone/>
                      </a:pPr>
                      <a:r>
                        <a:rPr lang="ar-SA" sz="2400" b="1">
                          <a:latin typeface="Traditional Arabic"/>
                          <a:ea typeface="Traditional Arabic"/>
                          <a:cs typeface="Traditional Arabic"/>
                          <a:sym typeface="Traditional Arabic"/>
                        </a:rPr>
                        <a:t>الأعمال الفصلية</a:t>
                      </a:r>
                      <a:endParaRPr sz="2400" b="1">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AEABAB"/>
                    </a:solidFill>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hMerge="1">
                  <a:txBody>
                    <a:bodyPr/>
                    <a:lstStyle/>
                    <a:p>
                      <a:endParaRPr lang="ar-SA"/>
                    </a:p>
                  </a:txBody>
                  <a:tcPr/>
                </a:tc>
                <a:tc gridSpan="2">
                  <a:txBody>
                    <a:bodyPr/>
                    <a:lstStyle/>
                    <a:p>
                      <a:pPr marL="0" marR="0" lvl="0" indent="0" algn="r" rtl="1">
                        <a:spcBef>
                          <a:spcPts val="0"/>
                        </a:spcBef>
                        <a:spcAft>
                          <a:spcPts val="0"/>
                        </a:spcAft>
                        <a:buNone/>
                      </a:pPr>
                      <a:r>
                        <a:rPr lang="ar-SA" sz="2400" b="1">
                          <a:latin typeface="Traditional Arabic"/>
                          <a:ea typeface="Traditional Arabic"/>
                          <a:cs typeface="Traditional Arabic"/>
                          <a:sym typeface="Traditional Arabic"/>
                        </a:rPr>
                        <a:t>اختبار نهاية المستوى</a:t>
                      </a:r>
                      <a:endParaRPr sz="2400" b="1">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01A793"/>
                    </a:solidFill>
                  </a:tcPr>
                </a:tc>
                <a:tc hMerge="1">
                  <a:txBody>
                    <a:bodyPr/>
                    <a:lstStyle/>
                    <a:p>
                      <a:endParaRPr lang="ar-SA"/>
                    </a:p>
                  </a:txBody>
                  <a:tcPr/>
                </a:tc>
                <a:tc rowSpan="3">
                  <a:txBody>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درجات الحضور</a:t>
                      </a:r>
                      <a:endParaRPr sz="2000" b="1">
                        <a:solidFill>
                          <a:schemeClr val="lt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solidFill>
                      <a:srgbClr val="01A793"/>
                    </a:solidFill>
                  </a:tcPr>
                </a:tc>
                <a:extLst>
                  <a:ext uri="{0D108BD9-81ED-4DB2-BD59-A6C34878D82A}">
                    <a16:rowId xmlns="" xmlns:a16="http://schemas.microsoft.com/office/drawing/2014/main" val="10000"/>
                  </a:ext>
                </a:extLst>
              </a:tr>
              <a:tr h="655325">
                <a:tc rowSpan="2">
                  <a:txBody>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الملاحظة والمشاركة والتفاعل الصفي</a:t>
                      </a:r>
                      <a:endParaRPr sz="2000" b="1">
                        <a:solidFill>
                          <a:schemeClr val="lt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rowSpan="2">
                  <a:txBody>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الواجبات والمهام الأدائية</a:t>
                      </a:r>
                      <a:endParaRPr sz="2000" b="1">
                        <a:solidFill>
                          <a:schemeClr val="lt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solidFill>
                      <a:srgbClr val="249BBB"/>
                    </a:solidFill>
                  </a:tcPr>
                </a:tc>
                <a:tc gridSpan="2">
                  <a:txBody>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الاختبارات القصيرة المتكررة</a:t>
                      </a:r>
                      <a:endParaRPr sz="2000" b="1">
                        <a:solidFill>
                          <a:schemeClr val="lt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solidFill>
                      <a:srgbClr val="249BBB"/>
                    </a:solidFill>
                  </a:tcPr>
                </a:tc>
                <a:tc hMerge="1">
                  <a:txBody>
                    <a:bodyPr/>
                    <a:lstStyle/>
                    <a:p>
                      <a:endParaRPr lang="ar-SA"/>
                    </a:p>
                  </a:txBody>
                  <a:tcPr/>
                </a:tc>
                <a:tc rowSpan="2">
                  <a:txBody>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البحوث</a:t>
                      </a:r>
                      <a:endParaRPr sz="2000" b="1">
                        <a:solidFill>
                          <a:schemeClr val="lt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solidFill>
                      <a:srgbClr val="249BBB"/>
                    </a:solidFill>
                  </a:tcPr>
                </a:tc>
                <a:tc rowSpan="2">
                  <a:txBody>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المشروعات</a:t>
                      </a:r>
                      <a:endParaRPr sz="2000" b="1">
                        <a:solidFill>
                          <a:schemeClr val="lt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solidFill>
                      <a:srgbClr val="249BBB"/>
                    </a:solidFill>
                  </a:tcPr>
                </a:tc>
                <a:tc rowSpan="2">
                  <a:txBody>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مشروعات عملية</a:t>
                      </a:r>
                      <a:endParaRPr sz="2000" b="1">
                        <a:solidFill>
                          <a:schemeClr val="lt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solidFill>
                      <a:srgbClr val="249BBB"/>
                    </a:solidFill>
                  </a:tcPr>
                </a:tc>
                <a:tc rowSpan="2">
                  <a:txBody>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الاختبار النظري أو التحريري</a:t>
                      </a:r>
                      <a:endParaRPr sz="2000" b="1">
                        <a:solidFill>
                          <a:schemeClr val="lt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solidFill>
                      <a:srgbClr val="249BBB"/>
                    </a:solidFill>
                  </a:tcPr>
                </a:tc>
                <a:tc vMerge="1">
                  <a:txBody>
                    <a:bodyPr/>
                    <a:lstStyle/>
                    <a:p>
                      <a:endParaRPr lang="ar-SA"/>
                    </a:p>
                  </a:txBody>
                  <a:tcPr/>
                </a:tc>
                <a:extLst>
                  <a:ext uri="{0D108BD9-81ED-4DB2-BD59-A6C34878D82A}">
                    <a16:rowId xmlns="" xmlns:a16="http://schemas.microsoft.com/office/drawing/2014/main" val="10001"/>
                  </a:ext>
                </a:extLst>
              </a:tr>
              <a:tr h="655325">
                <a:tc vMerge="1">
                  <a:txBody>
                    <a:bodyPr/>
                    <a:lstStyle/>
                    <a:p>
                      <a:endParaRPr lang="ar-SA"/>
                    </a:p>
                  </a:txBody>
                  <a:tcPr/>
                </a:tc>
                <a:tc vMerge="1">
                  <a:txBody>
                    <a:bodyPr/>
                    <a:lstStyle/>
                    <a:p>
                      <a:endParaRPr lang="ar-SA"/>
                    </a:p>
                  </a:txBody>
                  <a:tcPr/>
                </a:tc>
                <a:tc>
                  <a:txBody>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نظري كتابي</a:t>
                      </a:r>
                      <a:endParaRPr sz="2000" b="1">
                        <a:solidFill>
                          <a:schemeClr val="lt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249BBB"/>
                    </a:solidFill>
                  </a:tcPr>
                </a:tc>
                <a:tc>
                  <a:txBody>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شفهي</a:t>
                      </a:r>
                      <a:endParaRPr sz="2000" b="1">
                        <a:solidFill>
                          <a:schemeClr val="lt1"/>
                        </a:solidFill>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solidFill>
                      <a:srgbClr val="249BBB"/>
                    </a:solidFill>
                  </a:tcPr>
                </a:tc>
                <a:tc vMerge="1">
                  <a:txBody>
                    <a:bodyPr/>
                    <a:lstStyle/>
                    <a:p>
                      <a:endParaRPr lang="ar-SA"/>
                    </a:p>
                  </a:txBody>
                  <a:tcPr/>
                </a:tc>
                <a:tc vMerge="1">
                  <a:txBody>
                    <a:bodyPr/>
                    <a:lstStyle/>
                    <a:p>
                      <a:endParaRPr lang="ar-SA"/>
                    </a:p>
                  </a:txBody>
                  <a:tcPr/>
                </a:tc>
                <a:tc vMerge="1">
                  <a:txBody>
                    <a:bodyPr/>
                    <a:lstStyle/>
                    <a:p>
                      <a:endParaRPr lang="ar-SA"/>
                    </a:p>
                  </a:txBody>
                  <a:tcPr/>
                </a:tc>
                <a:tc vMerge="1">
                  <a:txBody>
                    <a:bodyPr/>
                    <a:lstStyle/>
                    <a:p>
                      <a:endParaRPr lang="ar-SA"/>
                    </a:p>
                  </a:txBody>
                  <a:tcPr/>
                </a:tc>
                <a:tc vMerge="1">
                  <a:txBody>
                    <a:bodyPr/>
                    <a:lstStyle/>
                    <a:p>
                      <a:endParaRPr lang="ar-SA"/>
                    </a:p>
                  </a:txBody>
                  <a:tcPr/>
                </a:tc>
                <a:extLst>
                  <a:ext uri="{0D108BD9-81ED-4DB2-BD59-A6C34878D82A}">
                    <a16:rowId xmlns="" xmlns:a16="http://schemas.microsoft.com/office/drawing/2014/main" val="10002"/>
                  </a:ext>
                </a:extLst>
              </a:tr>
              <a:tr h="294600">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a:t>
                      </a:r>
                      <a:endParaRPr sz="1100" b="1">
                        <a:latin typeface="Traditional Arabic"/>
                        <a:ea typeface="Traditional Arabic"/>
                        <a:cs typeface="Traditional Arabic"/>
                        <a:sym typeface="Traditional Arabic"/>
                      </a:endParaRPr>
                    </a:p>
                  </a:txBody>
                  <a:tcPr marL="68575" marR="68575" marT="0" marB="0" anchor="ctr"/>
                </a:tc>
                <a:tc gridSpan="2">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15</a:t>
                      </a:r>
                      <a:endParaRPr sz="2000" b="1">
                        <a:latin typeface="Traditional Arabic"/>
                        <a:ea typeface="Traditional Arabic"/>
                        <a:cs typeface="Traditional Arabic"/>
                        <a:sym typeface="Traditional Arabic"/>
                      </a:endParaRPr>
                    </a:p>
                  </a:txBody>
                  <a:tcPr marL="91450" marR="91450" marT="45725" marB="45725" anchor="ctr"/>
                </a:tc>
                <a:tc hMerge="1">
                  <a:txBody>
                    <a:bodyPr/>
                    <a:lstStyle/>
                    <a:p>
                      <a:endParaRPr lang="ar-SA"/>
                    </a:p>
                  </a:txBody>
                  <a:tcP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20</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5</a:t>
                      </a:r>
                      <a:endParaRPr sz="2000" b="1">
                        <a:latin typeface="Traditional Arabic"/>
                        <a:ea typeface="Traditional Arabic"/>
                        <a:cs typeface="Traditional Arabic"/>
                        <a:sym typeface="Traditional Arabic"/>
                      </a:endParaRPr>
                    </a:p>
                  </a:txBody>
                  <a:tcPr marL="91450" marR="91450" marT="45725" marB="45725" anchor="ctr"/>
                </a:tc>
                <a:extLst>
                  <a:ext uri="{0D108BD9-81ED-4DB2-BD59-A6C34878D82A}">
                    <a16:rowId xmlns="" xmlns:a16="http://schemas.microsoft.com/office/drawing/2014/main" val="10003"/>
                  </a:ext>
                </a:extLst>
              </a:tr>
              <a:tr h="294600">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15</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20</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5</a:t>
                      </a:r>
                      <a:endParaRPr sz="2000" b="1">
                        <a:latin typeface="Traditional Arabic"/>
                        <a:ea typeface="Traditional Arabic"/>
                        <a:cs typeface="Traditional Arabic"/>
                        <a:sym typeface="Traditional Arabic"/>
                      </a:endParaRPr>
                    </a:p>
                  </a:txBody>
                  <a:tcPr marL="91450" marR="91450" marT="45725" marB="45725" anchor="ctr"/>
                </a:tc>
                <a:extLst>
                  <a:ext uri="{0D108BD9-81ED-4DB2-BD59-A6C34878D82A}">
                    <a16:rowId xmlns="" xmlns:a16="http://schemas.microsoft.com/office/drawing/2014/main" val="10004"/>
                  </a:ext>
                </a:extLst>
              </a:tr>
              <a:tr h="294600">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15</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20</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5</a:t>
                      </a:r>
                      <a:endParaRPr sz="2000" b="1">
                        <a:latin typeface="Traditional Arabic"/>
                        <a:ea typeface="Traditional Arabic"/>
                        <a:cs typeface="Traditional Arabic"/>
                        <a:sym typeface="Traditional Arabic"/>
                      </a:endParaRPr>
                    </a:p>
                  </a:txBody>
                  <a:tcPr marL="91450" marR="91450" marT="45725" marB="45725" anchor="ctr"/>
                </a:tc>
                <a:extLst>
                  <a:ext uri="{0D108BD9-81ED-4DB2-BD59-A6C34878D82A}">
                    <a16:rowId xmlns="" xmlns:a16="http://schemas.microsoft.com/office/drawing/2014/main" val="10005"/>
                  </a:ext>
                </a:extLst>
              </a:tr>
              <a:tr h="294600">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15</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20</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5</a:t>
                      </a:r>
                      <a:endParaRPr sz="2000" b="1">
                        <a:latin typeface="Traditional Arabic"/>
                        <a:ea typeface="Traditional Arabic"/>
                        <a:cs typeface="Traditional Arabic"/>
                        <a:sym typeface="Traditional Arabic"/>
                      </a:endParaRPr>
                    </a:p>
                  </a:txBody>
                  <a:tcPr marL="91450" marR="91450" marT="45725" marB="45725" anchor="ctr"/>
                </a:tc>
                <a:extLst>
                  <a:ext uri="{0D108BD9-81ED-4DB2-BD59-A6C34878D82A}">
                    <a16:rowId xmlns="" xmlns:a16="http://schemas.microsoft.com/office/drawing/2014/main" val="10006"/>
                  </a:ext>
                </a:extLst>
              </a:tr>
              <a:tr h="294600">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15</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20</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5</a:t>
                      </a:r>
                      <a:endParaRPr sz="2000" b="1">
                        <a:latin typeface="Traditional Arabic"/>
                        <a:ea typeface="Traditional Arabic"/>
                        <a:cs typeface="Traditional Arabic"/>
                        <a:sym typeface="Traditional Arabic"/>
                      </a:endParaRPr>
                    </a:p>
                  </a:txBody>
                  <a:tcPr marL="91450" marR="91450" marT="45725" marB="45725" anchor="ctr"/>
                </a:tc>
                <a:extLst>
                  <a:ext uri="{0D108BD9-81ED-4DB2-BD59-A6C34878D82A}">
                    <a16:rowId xmlns="" xmlns:a16="http://schemas.microsoft.com/office/drawing/2014/main" val="10007"/>
                  </a:ext>
                </a:extLst>
              </a:tr>
              <a:tr h="294600">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15</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15</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10</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15</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15</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5</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5</a:t>
                      </a:r>
                      <a:endParaRPr sz="2000" b="1">
                        <a:latin typeface="Traditional Arabic"/>
                        <a:ea typeface="Traditional Arabic"/>
                        <a:cs typeface="Traditional Arabic"/>
                        <a:sym typeface="Traditional Arabic"/>
                      </a:endParaRPr>
                    </a:p>
                  </a:txBody>
                  <a:tcPr marL="91450" marR="91450" marT="45725" marB="45725" anchor="ctr"/>
                </a:tc>
                <a:extLst>
                  <a:ext uri="{0D108BD9-81ED-4DB2-BD59-A6C34878D82A}">
                    <a16:rowId xmlns="" xmlns:a16="http://schemas.microsoft.com/office/drawing/2014/main" val="10008"/>
                  </a:ext>
                </a:extLst>
              </a:tr>
              <a:tr h="294600">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20+ 10</a:t>
                      </a:r>
                      <a:endParaRPr sz="1100" b="1">
                        <a:latin typeface="Traditional Arabic"/>
                        <a:ea typeface="Traditional Arabic"/>
                        <a:cs typeface="Traditional Arabic"/>
                        <a:sym typeface="Traditional Arabic"/>
                      </a:endParaRPr>
                    </a:p>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المحادثة</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15</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15</a:t>
                      </a:r>
                      <a:endParaRPr sz="1100" b="1">
                        <a:latin typeface="Traditional Arabic"/>
                        <a:ea typeface="Traditional Arabic"/>
                        <a:cs typeface="Traditional Arabic"/>
                        <a:sym typeface="Traditional Arabic"/>
                      </a:endParaRPr>
                    </a:p>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الكتابة والقراءة</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15</a:t>
                      </a:r>
                      <a:endParaRPr sz="1100" b="1">
                        <a:latin typeface="Traditional Arabic"/>
                        <a:ea typeface="Traditional Arabic"/>
                        <a:cs typeface="Traditional Arabic"/>
                        <a:sym typeface="Traditional Arabic"/>
                      </a:endParaRPr>
                    </a:p>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الاستماع والمحادثة</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6 </a:t>
                      </a:r>
                      <a:r>
                        <a:rPr lang="ar-SA" sz="1600" b="1">
                          <a:latin typeface="Traditional Arabic"/>
                          <a:ea typeface="Traditional Arabic"/>
                          <a:cs typeface="Traditional Arabic"/>
                          <a:sym typeface="Traditional Arabic"/>
                        </a:rPr>
                        <a:t>محادثة واستماع</a:t>
                      </a:r>
                      <a:endParaRPr sz="16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14 تحريري</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5</a:t>
                      </a:r>
                      <a:endParaRPr sz="2000" b="1">
                        <a:latin typeface="Traditional Arabic"/>
                        <a:ea typeface="Traditional Arabic"/>
                        <a:cs typeface="Traditional Arabic"/>
                        <a:sym typeface="Traditional Arabic"/>
                      </a:endParaRPr>
                    </a:p>
                  </a:txBody>
                  <a:tcPr marL="91450" marR="91450" marT="45725" marB="45725" anchor="ctr"/>
                </a:tc>
                <a:extLst>
                  <a:ext uri="{0D108BD9-81ED-4DB2-BD59-A6C34878D82A}">
                    <a16:rowId xmlns="" xmlns:a16="http://schemas.microsoft.com/office/drawing/2014/main" val="10009"/>
                  </a:ext>
                </a:extLst>
              </a:tr>
              <a:tr h="294600">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8D8D8"/>
                    </a:solidFil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lnL w="12700" cap="flat" cmpd="sng">
                      <a:solidFill>
                        <a:schemeClr val="lt1"/>
                      </a:solidFill>
                      <a:prstDash val="solid"/>
                      <a:round/>
                      <a:headEnd type="none" w="sm" len="sm"/>
                      <a:tailEnd type="none" w="sm" len="sm"/>
                    </a:lnL>
                  </a:tcP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20</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latin typeface="Traditional Arabic"/>
                          <a:ea typeface="Traditional Arabic"/>
                          <a:cs typeface="Traditional Arabic"/>
                          <a:sym typeface="Traditional Arabic"/>
                        </a:rPr>
                        <a:t>15</a:t>
                      </a:r>
                      <a:endParaRPr sz="11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10</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latin typeface="Traditional Arabic"/>
                          <a:ea typeface="Traditional Arabic"/>
                          <a:cs typeface="Traditional Arabic"/>
                          <a:sym typeface="Traditional Arabic"/>
                        </a:rPr>
                        <a:t>10</a:t>
                      </a:r>
                      <a:endParaRPr sz="2000" b="1">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dirty="0">
                          <a:latin typeface="Traditional Arabic"/>
                          <a:ea typeface="Traditional Arabic"/>
                          <a:cs typeface="Traditional Arabic"/>
                          <a:sym typeface="Traditional Arabic"/>
                        </a:rPr>
                        <a:t>5</a:t>
                      </a:r>
                      <a:endParaRPr sz="2000" b="1" dirty="0">
                        <a:latin typeface="Traditional Arabic"/>
                        <a:ea typeface="Traditional Arabic"/>
                        <a:cs typeface="Traditional Arabic"/>
                        <a:sym typeface="Traditional Arabic"/>
                      </a:endParaRPr>
                    </a:p>
                  </a:txBody>
                  <a:tcPr marL="91450" marR="91450" marT="45725" marB="45725" anchor="ctr"/>
                </a:tc>
                <a:extLst>
                  <a:ext uri="{0D108BD9-81ED-4DB2-BD59-A6C34878D82A}">
                    <a16:rowId xmlns="" xmlns:a16="http://schemas.microsoft.com/office/drawing/2014/main" val="10010"/>
                  </a:ext>
                </a:extLst>
              </a:tr>
            </a:tbl>
          </a:graphicData>
        </a:graphic>
      </p:graphicFrame>
      <p:sp>
        <p:nvSpPr>
          <p:cNvPr id="605" name="Google Shape;605;p34"/>
          <p:cNvSpPr/>
          <p:nvPr/>
        </p:nvSpPr>
        <p:spPr>
          <a:xfrm>
            <a:off x="10018174" y="376910"/>
            <a:ext cx="1392359" cy="139235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FF0066"/>
                </a:solidFill>
                <a:latin typeface="Traditional Arabic"/>
                <a:ea typeface="Traditional Arabic"/>
                <a:cs typeface="Traditional Arabic"/>
                <a:sym typeface="Traditional Arabic"/>
              </a:rPr>
              <a:t>100</a:t>
            </a:r>
            <a:r>
              <a:rPr lang="ar-SA" sz="2400" b="1">
                <a:solidFill>
                  <a:srgbClr val="595959"/>
                </a:solidFill>
                <a:latin typeface="Traditional Arabic"/>
                <a:ea typeface="Traditional Arabic"/>
                <a:cs typeface="Traditional Arabic"/>
                <a:sym typeface="Traditional Arabic"/>
              </a:rPr>
              <a:t> درجة</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pic>
        <p:nvPicPr>
          <p:cNvPr id="610" name="Google Shape;610;p35"/>
          <p:cNvPicPr preferRelativeResize="0"/>
          <p:nvPr/>
        </p:nvPicPr>
        <p:blipFill rotWithShape="1">
          <a:blip r:embed="rId3">
            <a:alphaModFix/>
          </a:blip>
          <a:srcRect l="8889" t="39954" r="14668" b="10644"/>
          <a:stretch/>
        </p:blipFill>
        <p:spPr>
          <a:xfrm>
            <a:off x="1" y="4717143"/>
            <a:ext cx="12192000" cy="2140855"/>
          </a:xfrm>
          <a:prstGeom prst="rect">
            <a:avLst/>
          </a:prstGeom>
          <a:noFill/>
          <a:ln>
            <a:noFill/>
          </a:ln>
        </p:spPr>
      </p:pic>
      <p:pic>
        <p:nvPicPr>
          <p:cNvPr id="611" name="Google Shape;611;p35"/>
          <p:cNvPicPr preferRelativeResize="0"/>
          <p:nvPr/>
        </p:nvPicPr>
        <p:blipFill rotWithShape="1">
          <a:blip r:embed="rId3">
            <a:alphaModFix/>
          </a:blip>
          <a:srcRect l="46519" t="16082" r="47930" b="67688"/>
          <a:stretch/>
        </p:blipFill>
        <p:spPr>
          <a:xfrm>
            <a:off x="128639" y="0"/>
            <a:ext cx="726257" cy="1202491"/>
          </a:xfrm>
          <a:prstGeom prst="rect">
            <a:avLst/>
          </a:prstGeom>
          <a:noFill/>
          <a:ln>
            <a:noFill/>
          </a:ln>
        </p:spPr>
      </p:pic>
      <p:sp>
        <p:nvSpPr>
          <p:cNvPr id="612" name="Google Shape;612;p35"/>
          <p:cNvSpPr/>
          <p:nvPr/>
        </p:nvSpPr>
        <p:spPr>
          <a:xfrm>
            <a:off x="3260807" y="1076164"/>
            <a:ext cx="2902999" cy="616079"/>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دراسات نفسية واجتماعية</a:t>
            </a:r>
            <a:endParaRPr sz="2000" b="1">
              <a:solidFill>
                <a:schemeClr val="lt1"/>
              </a:solidFill>
              <a:latin typeface="Traditional Arabic"/>
              <a:ea typeface="Traditional Arabic"/>
              <a:cs typeface="Traditional Arabic"/>
              <a:sym typeface="Traditional Arabic"/>
            </a:endParaRPr>
          </a:p>
        </p:txBody>
      </p:sp>
      <p:sp>
        <p:nvSpPr>
          <p:cNvPr id="613" name="Google Shape;613;p35"/>
          <p:cNvSpPr/>
          <p:nvPr/>
        </p:nvSpPr>
        <p:spPr>
          <a:xfrm>
            <a:off x="5543921" y="888997"/>
            <a:ext cx="1825247" cy="956761"/>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توزيع خاص</a:t>
            </a:r>
            <a:endParaRPr sz="2400" b="1">
              <a:solidFill>
                <a:schemeClr val="lt1"/>
              </a:solidFill>
              <a:latin typeface="Traditional Arabic"/>
              <a:ea typeface="Traditional Arabic"/>
              <a:cs typeface="Traditional Arabic"/>
              <a:sym typeface="Traditional Arabic"/>
            </a:endParaRPr>
          </a:p>
        </p:txBody>
      </p:sp>
      <p:sp>
        <p:nvSpPr>
          <p:cNvPr id="614" name="Google Shape;614;p35"/>
          <p:cNvSpPr/>
          <p:nvPr/>
        </p:nvSpPr>
        <p:spPr>
          <a:xfrm>
            <a:off x="1525013" y="604372"/>
            <a:ext cx="1392359" cy="139235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FF0066"/>
                </a:solidFill>
                <a:latin typeface="Traditional Arabic"/>
                <a:ea typeface="Traditional Arabic"/>
                <a:cs typeface="Traditional Arabic"/>
                <a:sym typeface="Traditional Arabic"/>
              </a:rPr>
              <a:t>100</a:t>
            </a:r>
            <a:r>
              <a:rPr lang="ar-SA" sz="2400" b="1">
                <a:solidFill>
                  <a:srgbClr val="595959"/>
                </a:solidFill>
                <a:latin typeface="Traditional Arabic"/>
                <a:ea typeface="Traditional Arabic"/>
                <a:cs typeface="Traditional Arabic"/>
                <a:sym typeface="Traditional Arabic"/>
              </a:rPr>
              <a:t> درجة</a:t>
            </a:r>
            <a:endParaRPr/>
          </a:p>
        </p:txBody>
      </p:sp>
      <p:graphicFrame>
        <p:nvGraphicFramePr>
          <p:cNvPr id="615" name="Google Shape;615;p35"/>
          <p:cNvGraphicFramePr/>
          <p:nvPr>
            <p:extLst>
              <p:ext uri="{D42A27DB-BD31-4B8C-83A1-F6EECF244321}">
                <p14:modId xmlns="" xmlns:p14="http://schemas.microsoft.com/office/powerpoint/2010/main" val="3645670168"/>
              </p:ext>
            </p:extLst>
          </p:nvPr>
        </p:nvGraphicFramePr>
        <p:xfrm>
          <a:off x="1210592" y="2620331"/>
          <a:ext cx="9968175" cy="1955820"/>
        </p:xfrm>
        <a:graphic>
          <a:graphicData uri="http://schemas.openxmlformats.org/drawingml/2006/table">
            <a:tbl>
              <a:tblPr rtl="1" firstRow="1" bandRow="1">
                <a:noFill/>
                <a:tableStyleId>{8FCC44E6-B475-47F8-9AFF-5085EFD84CCE}</a:tableStyleId>
              </a:tblPr>
              <a:tblGrid>
                <a:gridCol w="1107575">
                  <a:extLst>
                    <a:ext uri="{9D8B030D-6E8A-4147-A177-3AD203B41FA5}">
                      <a16:colId xmlns="" xmlns:a16="http://schemas.microsoft.com/office/drawing/2014/main" val="20000"/>
                    </a:ext>
                  </a:extLst>
                </a:gridCol>
                <a:gridCol w="1107575">
                  <a:extLst>
                    <a:ext uri="{9D8B030D-6E8A-4147-A177-3AD203B41FA5}">
                      <a16:colId xmlns="" xmlns:a16="http://schemas.microsoft.com/office/drawing/2014/main" val="20001"/>
                    </a:ext>
                  </a:extLst>
                </a:gridCol>
                <a:gridCol w="1107575">
                  <a:extLst>
                    <a:ext uri="{9D8B030D-6E8A-4147-A177-3AD203B41FA5}">
                      <a16:colId xmlns="" xmlns:a16="http://schemas.microsoft.com/office/drawing/2014/main" val="20002"/>
                    </a:ext>
                  </a:extLst>
                </a:gridCol>
                <a:gridCol w="1107575">
                  <a:extLst>
                    <a:ext uri="{9D8B030D-6E8A-4147-A177-3AD203B41FA5}">
                      <a16:colId xmlns="" xmlns:a16="http://schemas.microsoft.com/office/drawing/2014/main" val="20003"/>
                    </a:ext>
                  </a:extLst>
                </a:gridCol>
                <a:gridCol w="1107575">
                  <a:extLst>
                    <a:ext uri="{9D8B030D-6E8A-4147-A177-3AD203B41FA5}">
                      <a16:colId xmlns="" xmlns:a16="http://schemas.microsoft.com/office/drawing/2014/main" val="20004"/>
                    </a:ext>
                  </a:extLst>
                </a:gridCol>
                <a:gridCol w="1107575">
                  <a:extLst>
                    <a:ext uri="{9D8B030D-6E8A-4147-A177-3AD203B41FA5}">
                      <a16:colId xmlns="" xmlns:a16="http://schemas.microsoft.com/office/drawing/2014/main" val="20005"/>
                    </a:ext>
                  </a:extLst>
                </a:gridCol>
                <a:gridCol w="1107575">
                  <a:extLst>
                    <a:ext uri="{9D8B030D-6E8A-4147-A177-3AD203B41FA5}">
                      <a16:colId xmlns="" xmlns:a16="http://schemas.microsoft.com/office/drawing/2014/main" val="20006"/>
                    </a:ext>
                  </a:extLst>
                </a:gridCol>
                <a:gridCol w="1107575">
                  <a:extLst>
                    <a:ext uri="{9D8B030D-6E8A-4147-A177-3AD203B41FA5}">
                      <a16:colId xmlns="" xmlns:a16="http://schemas.microsoft.com/office/drawing/2014/main" val="20007"/>
                    </a:ext>
                  </a:extLst>
                </a:gridCol>
                <a:gridCol w="1107575">
                  <a:extLst>
                    <a:ext uri="{9D8B030D-6E8A-4147-A177-3AD203B41FA5}">
                      <a16:colId xmlns="" xmlns:a16="http://schemas.microsoft.com/office/drawing/2014/main" val="20008"/>
                    </a:ext>
                  </a:extLst>
                </a:gridCol>
              </a:tblGrid>
              <a:tr h="370850">
                <a:tc rowSpan="2">
                  <a:txBody>
                    <a:bodyPr/>
                    <a:lstStyle/>
                    <a:p>
                      <a:pPr marL="0" marR="0" lvl="0" indent="0" algn="ctr" rtl="1">
                        <a:lnSpc>
                          <a:spcPct val="100000"/>
                        </a:lnSpc>
                        <a:spcBef>
                          <a:spcPts val="0"/>
                        </a:spcBef>
                        <a:spcAft>
                          <a:spcPts val="0"/>
                        </a:spcAft>
                        <a:buClr>
                          <a:schemeClr val="lt1"/>
                        </a:buClr>
                        <a:buSzPts val="2000"/>
                        <a:buFont typeface="Traditional Arabic"/>
                        <a:buNone/>
                      </a:pPr>
                      <a:r>
                        <a:rPr lang="ar-SA" sz="2000" b="1">
                          <a:solidFill>
                            <a:schemeClr val="lt1"/>
                          </a:solidFill>
                          <a:latin typeface="Traditional Arabic"/>
                          <a:ea typeface="Traditional Arabic"/>
                          <a:cs typeface="Traditional Arabic"/>
                          <a:sym typeface="Traditional Arabic"/>
                        </a:rPr>
                        <a:t>الملاحظة والمشاركة والتفاعل الصفي</a:t>
                      </a:r>
                      <a:endParaRPr/>
                    </a:p>
                    <a:p>
                      <a:pPr marL="0" marR="0" lvl="0" indent="0" algn="ctr" rtl="1">
                        <a:spcBef>
                          <a:spcPts val="0"/>
                        </a:spcBef>
                        <a:spcAft>
                          <a:spcPts val="0"/>
                        </a:spcAft>
                        <a:buNone/>
                      </a:pPr>
                      <a:endParaRPr sz="1800"/>
                    </a:p>
                  </a:txBody>
                  <a:tcPr marL="91450" marR="91450" marT="45725" marB="45725"/>
                </a:tc>
                <a:tc rowSpan="2">
                  <a:txBody>
                    <a:bodyPr/>
                    <a:lstStyle/>
                    <a:p>
                      <a:pPr marL="0" marR="0" lvl="0" indent="0" algn="ctr" rtl="1">
                        <a:lnSpc>
                          <a:spcPct val="100000"/>
                        </a:lnSpc>
                        <a:spcBef>
                          <a:spcPts val="0"/>
                        </a:spcBef>
                        <a:spcAft>
                          <a:spcPts val="0"/>
                        </a:spcAft>
                        <a:buClr>
                          <a:schemeClr val="lt1"/>
                        </a:buClr>
                        <a:buSzPts val="2000"/>
                        <a:buFont typeface="Traditional Arabic"/>
                        <a:buNone/>
                      </a:pPr>
                      <a:r>
                        <a:rPr lang="ar-SA" sz="2000" b="1">
                          <a:solidFill>
                            <a:schemeClr val="lt1"/>
                          </a:solidFill>
                          <a:latin typeface="Traditional Arabic"/>
                          <a:ea typeface="Traditional Arabic"/>
                          <a:cs typeface="Traditional Arabic"/>
                          <a:sym typeface="Traditional Arabic"/>
                        </a:rPr>
                        <a:t>الواجبات والمهام الأدائية</a:t>
                      </a:r>
                      <a:endParaRPr sz="2000" b="1">
                        <a:solidFill>
                          <a:schemeClr val="lt1"/>
                        </a:solidFill>
                        <a:latin typeface="Traditional Arabic"/>
                        <a:ea typeface="Traditional Arabic"/>
                        <a:cs typeface="Traditional Arabic"/>
                        <a:sym typeface="Traditional Arabic"/>
                      </a:endParaRPr>
                    </a:p>
                  </a:txBody>
                  <a:tcPr marL="91450" marR="91450" marT="45725" marB="45725" anchor="ctr"/>
                </a:tc>
                <a:tc gridSpan="2">
                  <a:txBody>
                    <a:bodyPr/>
                    <a:lstStyle/>
                    <a:p>
                      <a:pPr marL="0" marR="0" lvl="0" indent="0" algn="ctr" rtl="1">
                        <a:lnSpc>
                          <a:spcPct val="100000"/>
                        </a:lnSpc>
                        <a:spcBef>
                          <a:spcPts val="0"/>
                        </a:spcBef>
                        <a:spcAft>
                          <a:spcPts val="0"/>
                        </a:spcAft>
                        <a:buClr>
                          <a:schemeClr val="lt1"/>
                        </a:buClr>
                        <a:buSzPts val="2000"/>
                        <a:buFont typeface="Traditional Arabic"/>
                        <a:buNone/>
                      </a:pPr>
                      <a:r>
                        <a:rPr lang="ar-SA" sz="2000" b="1">
                          <a:solidFill>
                            <a:schemeClr val="lt1"/>
                          </a:solidFill>
                          <a:latin typeface="Traditional Arabic"/>
                          <a:ea typeface="Traditional Arabic"/>
                          <a:cs typeface="Traditional Arabic"/>
                          <a:sym typeface="Traditional Arabic"/>
                        </a:rPr>
                        <a:t>الاختبارات القصيرة المتكررة</a:t>
                      </a:r>
                      <a:endParaRPr sz="2000" b="1">
                        <a:solidFill>
                          <a:schemeClr val="lt1"/>
                        </a:solidFill>
                        <a:latin typeface="Traditional Arabic"/>
                        <a:ea typeface="Traditional Arabic"/>
                        <a:cs typeface="Traditional Arabic"/>
                        <a:sym typeface="Traditional Arabic"/>
                      </a:endParaRPr>
                    </a:p>
                  </a:txBody>
                  <a:tcPr marL="91450" marR="91450" marT="45725" marB="45725" anchor="ctr"/>
                </a:tc>
                <a:tc hMerge="1">
                  <a:txBody>
                    <a:bodyPr/>
                    <a:lstStyle/>
                    <a:p>
                      <a:endParaRPr lang="ar-SA"/>
                    </a:p>
                  </a:txBody>
                  <a:tcPr/>
                </a:tc>
                <a:tc rowSpan="2">
                  <a:txBody>
                    <a:bodyPr/>
                    <a:lstStyle/>
                    <a:p>
                      <a:pPr marL="0" marR="0" lvl="0" indent="0" algn="ctr" rtl="1">
                        <a:lnSpc>
                          <a:spcPct val="100000"/>
                        </a:lnSpc>
                        <a:spcBef>
                          <a:spcPts val="0"/>
                        </a:spcBef>
                        <a:spcAft>
                          <a:spcPts val="0"/>
                        </a:spcAft>
                        <a:buClr>
                          <a:schemeClr val="lt1"/>
                        </a:buClr>
                        <a:buSzPts val="2000"/>
                        <a:buFont typeface="Traditional Arabic"/>
                        <a:buNone/>
                      </a:pPr>
                      <a:r>
                        <a:rPr lang="ar-SA" sz="2000" b="1">
                          <a:solidFill>
                            <a:schemeClr val="lt1"/>
                          </a:solidFill>
                          <a:latin typeface="Traditional Arabic"/>
                          <a:ea typeface="Traditional Arabic"/>
                          <a:cs typeface="Traditional Arabic"/>
                          <a:sym typeface="Traditional Arabic"/>
                        </a:rPr>
                        <a:t>البحوث</a:t>
                      </a:r>
                      <a:endParaRPr sz="2000" b="1">
                        <a:solidFill>
                          <a:schemeClr val="lt1"/>
                        </a:solidFill>
                        <a:latin typeface="Traditional Arabic"/>
                        <a:ea typeface="Traditional Arabic"/>
                        <a:cs typeface="Traditional Arabic"/>
                        <a:sym typeface="Traditional Arabic"/>
                      </a:endParaRPr>
                    </a:p>
                  </a:txBody>
                  <a:tcPr marL="91450" marR="91450" marT="45725" marB="45725" anchor="ctr"/>
                </a:tc>
                <a:tc rowSpan="2">
                  <a:txBody>
                    <a:bodyPr/>
                    <a:lstStyle/>
                    <a:p>
                      <a:pPr marL="0" marR="0" lvl="0" indent="0" algn="ctr" rtl="1">
                        <a:lnSpc>
                          <a:spcPct val="100000"/>
                        </a:lnSpc>
                        <a:spcBef>
                          <a:spcPts val="0"/>
                        </a:spcBef>
                        <a:spcAft>
                          <a:spcPts val="0"/>
                        </a:spcAft>
                        <a:buClr>
                          <a:schemeClr val="lt1"/>
                        </a:buClr>
                        <a:buSzPts val="2000"/>
                        <a:buFont typeface="Traditional Arabic"/>
                        <a:buNone/>
                      </a:pPr>
                      <a:r>
                        <a:rPr lang="ar-SA" sz="2000" b="1">
                          <a:solidFill>
                            <a:schemeClr val="lt1"/>
                          </a:solidFill>
                          <a:latin typeface="Traditional Arabic"/>
                          <a:ea typeface="Traditional Arabic"/>
                          <a:cs typeface="Traditional Arabic"/>
                          <a:sym typeface="Traditional Arabic"/>
                        </a:rPr>
                        <a:t>المشروعات</a:t>
                      </a:r>
                      <a:endParaRPr sz="2000" b="1">
                        <a:solidFill>
                          <a:schemeClr val="lt1"/>
                        </a:solidFill>
                        <a:latin typeface="Traditional Arabic"/>
                        <a:ea typeface="Traditional Arabic"/>
                        <a:cs typeface="Traditional Arabic"/>
                        <a:sym typeface="Traditional Arabic"/>
                      </a:endParaRPr>
                    </a:p>
                  </a:txBody>
                  <a:tcPr marL="91450" marR="91450" marT="45725" marB="45725" anchor="ctr"/>
                </a:tc>
                <a:tc rowSpan="2">
                  <a:txBody>
                    <a:bodyPr/>
                    <a:lstStyle/>
                    <a:p>
                      <a:pPr marL="0" marR="0" lvl="0" indent="0" algn="ctr" rtl="1">
                        <a:lnSpc>
                          <a:spcPct val="100000"/>
                        </a:lnSpc>
                        <a:spcBef>
                          <a:spcPts val="0"/>
                        </a:spcBef>
                        <a:spcAft>
                          <a:spcPts val="0"/>
                        </a:spcAft>
                        <a:buClr>
                          <a:schemeClr val="lt1"/>
                        </a:buClr>
                        <a:buSzPts val="2000"/>
                        <a:buFont typeface="Traditional Arabic"/>
                        <a:buNone/>
                      </a:pPr>
                      <a:r>
                        <a:rPr lang="ar-SA" sz="2000" b="1">
                          <a:solidFill>
                            <a:schemeClr val="lt1"/>
                          </a:solidFill>
                          <a:latin typeface="Traditional Arabic"/>
                          <a:ea typeface="Traditional Arabic"/>
                          <a:cs typeface="Traditional Arabic"/>
                          <a:sym typeface="Traditional Arabic"/>
                        </a:rPr>
                        <a:t>الاختبار العملي أو الشفهي</a:t>
                      </a:r>
                      <a:endParaRPr sz="2000" b="1">
                        <a:solidFill>
                          <a:schemeClr val="lt1"/>
                        </a:solidFill>
                        <a:latin typeface="Traditional Arabic"/>
                        <a:ea typeface="Traditional Arabic"/>
                        <a:cs typeface="Traditional Arabic"/>
                        <a:sym typeface="Traditional Arabic"/>
                      </a:endParaRPr>
                    </a:p>
                  </a:txBody>
                  <a:tcPr marL="91450" marR="91450" marT="45725" marB="45725" anchor="ctr"/>
                </a:tc>
                <a:tc rowSpan="2">
                  <a:txBody>
                    <a:bodyPr/>
                    <a:lstStyle/>
                    <a:p>
                      <a:pPr marL="0" marR="0" lvl="0" indent="0" algn="ctr" rtl="1">
                        <a:lnSpc>
                          <a:spcPct val="100000"/>
                        </a:lnSpc>
                        <a:spcBef>
                          <a:spcPts val="0"/>
                        </a:spcBef>
                        <a:spcAft>
                          <a:spcPts val="0"/>
                        </a:spcAft>
                        <a:buClr>
                          <a:schemeClr val="lt1"/>
                        </a:buClr>
                        <a:buSzPts val="2000"/>
                        <a:buFont typeface="Traditional Arabic"/>
                        <a:buNone/>
                      </a:pPr>
                      <a:r>
                        <a:rPr lang="ar-SA" sz="2000" b="1" dirty="0">
                          <a:solidFill>
                            <a:schemeClr val="lt1"/>
                          </a:solidFill>
                          <a:latin typeface="Traditional Arabic"/>
                          <a:ea typeface="Traditional Arabic"/>
                          <a:cs typeface="Traditional Arabic"/>
                          <a:sym typeface="Traditional Arabic"/>
                        </a:rPr>
                        <a:t>الاختبار النظري أو التحريري</a:t>
                      </a:r>
                      <a:endParaRPr sz="2000" b="1" dirty="0">
                        <a:solidFill>
                          <a:schemeClr val="lt1"/>
                        </a:solidFill>
                        <a:latin typeface="Traditional Arabic"/>
                        <a:ea typeface="Traditional Arabic"/>
                        <a:cs typeface="Traditional Arabic"/>
                        <a:sym typeface="Traditional Arabic"/>
                      </a:endParaRPr>
                    </a:p>
                  </a:txBody>
                  <a:tcPr marL="91450" marR="91450" marT="45725" marB="45725" anchor="ctr"/>
                </a:tc>
                <a:tc rowSpan="2">
                  <a:txBody>
                    <a:bodyPr/>
                    <a:lstStyle/>
                    <a:p>
                      <a:pPr marL="0" marR="0" lvl="0" indent="0" algn="ctr" rtl="1">
                        <a:lnSpc>
                          <a:spcPct val="100000"/>
                        </a:lnSpc>
                        <a:spcBef>
                          <a:spcPts val="0"/>
                        </a:spcBef>
                        <a:spcAft>
                          <a:spcPts val="0"/>
                        </a:spcAft>
                        <a:buClr>
                          <a:schemeClr val="lt1"/>
                        </a:buClr>
                        <a:buSzPts val="2000"/>
                        <a:buFont typeface="Traditional Arabic"/>
                        <a:buNone/>
                      </a:pPr>
                      <a:r>
                        <a:rPr lang="ar-SA" sz="2000" b="1">
                          <a:solidFill>
                            <a:schemeClr val="lt1"/>
                          </a:solidFill>
                          <a:latin typeface="Traditional Arabic"/>
                          <a:ea typeface="Traditional Arabic"/>
                          <a:cs typeface="Traditional Arabic"/>
                          <a:sym typeface="Traditional Arabic"/>
                        </a:rPr>
                        <a:t>درجات الحضور</a:t>
                      </a:r>
                      <a:endParaRPr sz="2000" b="1">
                        <a:solidFill>
                          <a:schemeClr val="lt1"/>
                        </a:solidFill>
                        <a:latin typeface="Traditional Arabic"/>
                        <a:ea typeface="Traditional Arabic"/>
                        <a:cs typeface="Traditional Arabic"/>
                        <a:sym typeface="Traditional Arabic"/>
                      </a:endParaRPr>
                    </a:p>
                  </a:txBody>
                  <a:tcPr marL="91450" marR="91450" marT="45725" marB="45725" anchor="ctr"/>
                </a:tc>
                <a:extLst>
                  <a:ext uri="{0D108BD9-81ED-4DB2-BD59-A6C34878D82A}">
                    <a16:rowId xmlns="" xmlns:a16="http://schemas.microsoft.com/office/drawing/2014/main" val="10000"/>
                  </a:ext>
                </a:extLst>
              </a:tr>
              <a:tr h="370850">
                <a:tc vMerge="1">
                  <a:txBody>
                    <a:bodyPr/>
                    <a:lstStyle/>
                    <a:p>
                      <a:endParaRPr lang="ar-SA"/>
                    </a:p>
                  </a:txBody>
                  <a:tcPr/>
                </a:tc>
                <a:tc vMerge="1">
                  <a:txBody>
                    <a:bodyPr/>
                    <a:lstStyle/>
                    <a:p>
                      <a:endParaRPr lang="ar-SA"/>
                    </a:p>
                  </a:txBody>
                  <a:tcPr/>
                </a:tc>
                <a:tc>
                  <a:txBody>
                    <a:bodyPr/>
                    <a:lstStyle/>
                    <a:p>
                      <a:pPr marL="0" marR="0" lvl="0" indent="0" algn="ctr" rtl="1">
                        <a:spcBef>
                          <a:spcPts val="0"/>
                        </a:spcBef>
                        <a:spcAft>
                          <a:spcPts val="0"/>
                        </a:spcAft>
                        <a:buNone/>
                      </a:pPr>
                      <a:r>
                        <a:rPr lang="ar-SA" sz="2000" b="1">
                          <a:solidFill>
                            <a:srgbClr val="249BBB"/>
                          </a:solidFill>
                          <a:latin typeface="Traditional Arabic"/>
                          <a:ea typeface="Traditional Arabic"/>
                          <a:cs typeface="Traditional Arabic"/>
                          <a:sym typeface="Traditional Arabic"/>
                        </a:rPr>
                        <a:t>نظري كتابي</a:t>
                      </a:r>
                      <a:endParaRPr sz="2000" b="1">
                        <a:solidFill>
                          <a:srgbClr val="249BBB"/>
                        </a:solidFill>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solidFill>
                            <a:srgbClr val="249BBB"/>
                          </a:solidFill>
                          <a:latin typeface="Traditional Arabic"/>
                          <a:ea typeface="Traditional Arabic"/>
                          <a:cs typeface="Traditional Arabic"/>
                          <a:sym typeface="Traditional Arabic"/>
                        </a:rPr>
                        <a:t>عملي شفهي</a:t>
                      </a:r>
                      <a:endParaRPr sz="2000" b="1">
                        <a:solidFill>
                          <a:srgbClr val="249BBB"/>
                        </a:solidFill>
                        <a:latin typeface="Traditional Arabic"/>
                        <a:ea typeface="Traditional Arabic"/>
                        <a:cs typeface="Traditional Arabic"/>
                        <a:sym typeface="Traditional Arabic"/>
                      </a:endParaRPr>
                    </a:p>
                  </a:txBody>
                  <a:tcPr marL="91450" marR="91450" marT="45725" marB="45725" anchor="ctr"/>
                </a:tc>
                <a:tc vMerge="1">
                  <a:txBody>
                    <a:bodyPr/>
                    <a:lstStyle/>
                    <a:p>
                      <a:endParaRPr lang="ar-SA"/>
                    </a:p>
                  </a:txBody>
                  <a:tcPr/>
                </a:tc>
                <a:tc vMerge="1">
                  <a:txBody>
                    <a:bodyPr/>
                    <a:lstStyle/>
                    <a:p>
                      <a:endParaRPr lang="ar-SA"/>
                    </a:p>
                  </a:txBody>
                  <a:tcPr/>
                </a:tc>
                <a:tc vMerge="1">
                  <a:txBody>
                    <a:bodyPr/>
                    <a:lstStyle/>
                    <a:p>
                      <a:endParaRPr lang="ar-SA"/>
                    </a:p>
                  </a:txBody>
                  <a:tcPr/>
                </a:tc>
                <a:tc vMerge="1">
                  <a:txBody>
                    <a:bodyPr/>
                    <a:lstStyle/>
                    <a:p>
                      <a:endParaRPr lang="ar-SA"/>
                    </a:p>
                  </a:txBody>
                  <a:tcPr/>
                </a:tc>
                <a:tc vMerge="1">
                  <a:txBody>
                    <a:bodyPr/>
                    <a:lstStyle/>
                    <a:p>
                      <a:endParaRPr lang="ar-SA"/>
                    </a:p>
                  </a:txBody>
                  <a:tcPr/>
                </a:tc>
                <a:extLst>
                  <a:ext uri="{0D108BD9-81ED-4DB2-BD59-A6C34878D82A}">
                    <a16:rowId xmlns="" xmlns:a16="http://schemas.microsoft.com/office/drawing/2014/main" val="10001"/>
                  </a:ext>
                </a:extLst>
              </a:tr>
              <a:tr h="370850">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20</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20</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20</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15</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20</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dirty="0">
                          <a:latin typeface="Calibri"/>
                          <a:ea typeface="Calibri"/>
                          <a:cs typeface="Calibri"/>
                          <a:sym typeface="Calibri"/>
                        </a:rPr>
                        <a:t>5</a:t>
                      </a:r>
                      <a:endParaRPr sz="1200" b="1" dirty="0">
                        <a:latin typeface="Calibri"/>
                        <a:ea typeface="Calibri"/>
                        <a:cs typeface="Calibri"/>
                        <a:sym typeface="Calibri"/>
                      </a:endParaRPr>
                    </a:p>
                  </a:txBody>
                  <a:tcPr marL="68575" marR="68575" marT="0" marB="0" anchor="ctr"/>
                </a:tc>
                <a:extLst>
                  <a:ext uri="{0D108BD9-81ED-4DB2-BD59-A6C34878D82A}">
                    <a16:rowId xmlns="" xmlns:a16="http://schemas.microsoft.com/office/drawing/2014/main" val="10002"/>
                  </a:ext>
                </a:extLst>
              </a:tr>
            </a:tbl>
          </a:graphicData>
        </a:graphic>
      </p:graphicFrame>
      <p:sp>
        <p:nvSpPr>
          <p:cNvPr id="9" name="مستطيل 8">
            <a:extLst>
              <a:ext uri="{FF2B5EF4-FFF2-40B4-BE49-F238E27FC236}">
                <a16:creationId xmlns="" xmlns:a16="http://schemas.microsoft.com/office/drawing/2014/main" id="{1FB02666-C3B1-4F7C-BEA1-0A68D99003BF}"/>
              </a:ext>
            </a:extLst>
          </p:cNvPr>
          <p:cNvSpPr/>
          <p:nvPr/>
        </p:nvSpPr>
        <p:spPr>
          <a:xfrm>
            <a:off x="9061238" y="22814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pic>
        <p:nvPicPr>
          <p:cNvPr id="621" name="Google Shape;621;p36"/>
          <p:cNvPicPr preferRelativeResize="0"/>
          <p:nvPr/>
        </p:nvPicPr>
        <p:blipFill rotWithShape="1">
          <a:blip r:embed="rId3">
            <a:alphaModFix/>
          </a:blip>
          <a:srcRect l="8889" t="39954" r="14668" b="10644"/>
          <a:stretch/>
        </p:blipFill>
        <p:spPr>
          <a:xfrm>
            <a:off x="1" y="4991125"/>
            <a:ext cx="12192000" cy="1866874"/>
          </a:xfrm>
          <a:prstGeom prst="rect">
            <a:avLst/>
          </a:prstGeom>
          <a:noFill/>
          <a:ln>
            <a:noFill/>
          </a:ln>
        </p:spPr>
      </p:pic>
      <p:pic>
        <p:nvPicPr>
          <p:cNvPr id="622" name="Google Shape;622;p36"/>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grpSp>
        <p:nvGrpSpPr>
          <p:cNvPr id="623" name="Google Shape;623;p36"/>
          <p:cNvGrpSpPr/>
          <p:nvPr/>
        </p:nvGrpSpPr>
        <p:grpSpPr>
          <a:xfrm>
            <a:off x="4638994" y="85640"/>
            <a:ext cx="3060000" cy="3060000"/>
            <a:chOff x="-760672" y="1804145"/>
            <a:chExt cx="4446163" cy="4446163"/>
          </a:xfrm>
        </p:grpSpPr>
        <p:sp>
          <p:nvSpPr>
            <p:cNvPr id="624" name="Google Shape;624;p36"/>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25" name="Google Shape;625;p36"/>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26" name="Google Shape;626;p36"/>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27" name="Google Shape;627;p36"/>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28" name="Google Shape;628;p36"/>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29" name="Google Shape;629;p36"/>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30" name="Google Shape;630;p36"/>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31" name="Google Shape;631;p36"/>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632" name="Google Shape;632;p36"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633" name="Google Shape;633;p36"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634" name="Google Shape;634;p36"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635" name="Google Shape;635;p36"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636" name="Google Shape;636;p36"/>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37" name="Google Shape;637;p36"/>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638" name="Google Shape;638;p36"/>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639" name="Google Shape;639;p36"/>
          <p:cNvSpPr/>
          <p:nvPr/>
        </p:nvSpPr>
        <p:spPr>
          <a:xfrm>
            <a:off x="4983391" y="804291"/>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000" b="1">
                <a:solidFill>
                  <a:srgbClr val="595959"/>
                </a:solidFill>
                <a:latin typeface="Traditional Arabic"/>
                <a:ea typeface="Traditional Arabic"/>
                <a:cs typeface="Traditional Arabic"/>
                <a:sym typeface="Traditional Arabic"/>
              </a:rPr>
              <a:t>المرحلة</a:t>
            </a:r>
            <a:endParaRPr sz="4000" b="1">
              <a:solidFill>
                <a:srgbClr val="595959"/>
              </a:solidFill>
              <a:latin typeface="Traditional Arabic"/>
              <a:ea typeface="Traditional Arabic"/>
              <a:cs typeface="Traditional Arabic"/>
              <a:sym typeface="Traditional Arabic"/>
            </a:endParaRPr>
          </a:p>
        </p:txBody>
      </p:sp>
      <p:sp>
        <p:nvSpPr>
          <p:cNvPr id="640" name="Google Shape;640;p36"/>
          <p:cNvSpPr/>
          <p:nvPr/>
        </p:nvSpPr>
        <p:spPr>
          <a:xfrm>
            <a:off x="4572486" y="3339195"/>
            <a:ext cx="6968483" cy="1116187"/>
          </a:xfrm>
          <a:prstGeom prst="roundRect">
            <a:avLst>
              <a:gd name="adj" fmla="val 50000"/>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719138" marR="0" lvl="0" indent="0" algn="ctr" rtl="1">
              <a:spcBef>
                <a:spcPts val="0"/>
              </a:spcBef>
              <a:spcAft>
                <a:spcPts val="0"/>
              </a:spcAft>
              <a:buNone/>
            </a:pPr>
            <a:r>
              <a:rPr lang="ar-SA" sz="4000" b="1">
                <a:solidFill>
                  <a:srgbClr val="595959"/>
                </a:solidFill>
                <a:latin typeface="Traditional Arabic"/>
                <a:ea typeface="Traditional Arabic"/>
                <a:cs typeface="Traditional Arabic"/>
                <a:sym typeface="Traditional Arabic"/>
              </a:rPr>
              <a:t>مقررات التقويم المستمر</a:t>
            </a:r>
            <a:endParaRPr sz="4000" b="1">
              <a:solidFill>
                <a:srgbClr val="595959"/>
              </a:solidFill>
              <a:latin typeface="Traditional Arabic"/>
              <a:ea typeface="Traditional Arabic"/>
              <a:cs typeface="Traditional Arabic"/>
              <a:sym typeface="Traditional Arabic"/>
            </a:endParaRPr>
          </a:p>
        </p:txBody>
      </p:sp>
      <p:sp>
        <p:nvSpPr>
          <p:cNvPr id="641" name="Google Shape;641;p36"/>
          <p:cNvSpPr/>
          <p:nvPr/>
        </p:nvSpPr>
        <p:spPr>
          <a:xfrm>
            <a:off x="5014564" y="1697911"/>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5400" b="1">
                <a:solidFill>
                  <a:srgbClr val="019585"/>
                </a:solidFill>
                <a:latin typeface="Traditional Arabic"/>
                <a:ea typeface="Traditional Arabic"/>
                <a:cs typeface="Traditional Arabic"/>
                <a:sym typeface="Traditional Arabic"/>
              </a:rPr>
              <a:t>الثانوية</a:t>
            </a:r>
            <a:endParaRPr sz="5400" b="1">
              <a:solidFill>
                <a:srgbClr val="019585"/>
              </a:solidFill>
              <a:latin typeface="Traditional Arabic"/>
              <a:ea typeface="Traditional Arabic"/>
              <a:cs typeface="Traditional Arabic"/>
              <a:sym typeface="Traditional Arabic"/>
            </a:endParaRPr>
          </a:p>
        </p:txBody>
      </p:sp>
      <p:sp>
        <p:nvSpPr>
          <p:cNvPr id="642" name="Google Shape;642;p36"/>
          <p:cNvSpPr/>
          <p:nvPr/>
        </p:nvSpPr>
        <p:spPr>
          <a:xfrm>
            <a:off x="837127" y="4295159"/>
            <a:ext cx="9482214" cy="1155849"/>
          </a:xfrm>
          <a:prstGeom prst="roundRect">
            <a:avLst>
              <a:gd name="adj" fmla="val 50000"/>
            </a:avLst>
          </a:prstGeom>
          <a:solidFill>
            <a:srgbClr val="009081"/>
          </a:solidFill>
          <a:ln>
            <a:noFill/>
          </a:ln>
        </p:spPr>
        <p:txBody>
          <a:bodyPr spcFirstLastPara="1" wrap="square" lIns="45700" tIns="45700" rIns="45700" bIns="45700" anchor="t"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يعتمد في تقويمها أسلوب التقويم المستمر وأدواته المختلفة وفق توزيعات تتناسب وطبيعة المقرر :</a:t>
            </a:r>
            <a:endParaRPr sz="3200" b="1">
              <a:solidFill>
                <a:schemeClr val="lt1"/>
              </a:solidFill>
              <a:latin typeface="Traditional Arabic"/>
              <a:ea typeface="Traditional Arabic"/>
              <a:cs typeface="Traditional Arabic"/>
              <a:sym typeface="Traditional Arabic"/>
            </a:endParaRPr>
          </a:p>
        </p:txBody>
      </p:sp>
      <p:sp>
        <p:nvSpPr>
          <p:cNvPr id="643" name="Google Shape;643;p36"/>
          <p:cNvSpPr/>
          <p:nvPr/>
        </p:nvSpPr>
        <p:spPr>
          <a:xfrm>
            <a:off x="10508423" y="3480518"/>
            <a:ext cx="843464" cy="843464"/>
          </a:xfrm>
          <a:prstGeom prst="ellipse">
            <a:avLst/>
          </a:prstGeom>
          <a:solidFill>
            <a:srgbClr val="009081"/>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36"/>
          <p:cNvSpPr/>
          <p:nvPr/>
        </p:nvSpPr>
        <p:spPr>
          <a:xfrm>
            <a:off x="10581592" y="3495824"/>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1800" dirty="0">
                <a:solidFill>
                  <a:schemeClr val="dk1"/>
                </a:solidFill>
                <a:latin typeface="Arial"/>
                <a:ea typeface="Arial"/>
                <a:cs typeface="Arial"/>
                <a:sym typeface="Arial"/>
              </a:rPr>
              <a:t> </a:t>
            </a:r>
            <a:r>
              <a:rPr lang="ar-SA" sz="4000" dirty="0">
                <a:solidFill>
                  <a:schemeClr val="dk1"/>
                </a:solidFill>
                <a:latin typeface="Arial"/>
                <a:ea typeface="Arial"/>
                <a:cs typeface="Arial"/>
                <a:sym typeface="Arial"/>
              </a:rPr>
              <a:t>2</a:t>
            </a:r>
            <a:endParaRPr sz="2800" dirty="0">
              <a:solidFill>
                <a:srgbClr val="249BBB"/>
              </a:solidFill>
              <a:latin typeface="Calibri"/>
              <a:ea typeface="Calibri"/>
              <a:cs typeface="Calibri"/>
              <a:sym typeface="Calibri"/>
            </a:endParaRPr>
          </a:p>
        </p:txBody>
      </p:sp>
      <p:sp>
        <p:nvSpPr>
          <p:cNvPr id="27" name="مستطيل 26">
            <a:extLst>
              <a:ext uri="{FF2B5EF4-FFF2-40B4-BE49-F238E27FC236}">
                <a16:creationId xmlns="" xmlns:a16="http://schemas.microsoft.com/office/drawing/2014/main" id="{1FB02666-C3B1-4F7C-BEA1-0A68D99003BF}"/>
              </a:ext>
            </a:extLst>
          </p:cNvPr>
          <p:cNvSpPr/>
          <p:nvPr/>
        </p:nvSpPr>
        <p:spPr>
          <a:xfrm>
            <a:off x="9061238" y="22814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pic>
        <p:nvPicPr>
          <p:cNvPr id="28" name="Google Shape;85;p13"/>
          <p:cNvPicPr preferRelativeResize="0"/>
          <p:nvPr/>
        </p:nvPicPr>
        <p:blipFill rotWithShape="1">
          <a:blip r:embed="rId8">
            <a:alphaModFix/>
          </a:blip>
          <a:srcRect/>
          <a:stretch/>
        </p:blipFill>
        <p:spPr>
          <a:xfrm>
            <a:off x="956509" y="228144"/>
            <a:ext cx="2117965" cy="1134301"/>
          </a:xfrm>
          <a:prstGeom prst="rect">
            <a:avLst/>
          </a:prstGeom>
          <a:noFill/>
          <a:ln>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pic>
        <p:nvPicPr>
          <p:cNvPr id="650" name="Google Shape;650;p37"/>
          <p:cNvPicPr preferRelativeResize="0"/>
          <p:nvPr/>
        </p:nvPicPr>
        <p:blipFill rotWithShape="1">
          <a:blip r:embed="rId3">
            <a:alphaModFix/>
          </a:blip>
          <a:srcRect l="8889" t="39954" r="14668" b="10644"/>
          <a:stretch/>
        </p:blipFill>
        <p:spPr>
          <a:xfrm>
            <a:off x="1" y="5771595"/>
            <a:ext cx="12192000" cy="1086404"/>
          </a:xfrm>
          <a:prstGeom prst="rect">
            <a:avLst/>
          </a:prstGeom>
          <a:noFill/>
          <a:ln>
            <a:noFill/>
          </a:ln>
        </p:spPr>
      </p:pic>
      <p:pic>
        <p:nvPicPr>
          <p:cNvPr id="651" name="Google Shape;651;p37"/>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652" name="Google Shape;652;p37"/>
          <p:cNvSpPr/>
          <p:nvPr/>
        </p:nvSpPr>
        <p:spPr>
          <a:xfrm>
            <a:off x="4507795" y="734921"/>
            <a:ext cx="1756411" cy="745658"/>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dirty="0">
                <a:solidFill>
                  <a:schemeClr val="lt1"/>
                </a:solidFill>
                <a:latin typeface="Traditional Arabic"/>
                <a:ea typeface="Traditional Arabic"/>
                <a:cs typeface="Traditional Arabic"/>
                <a:sym typeface="Traditional Arabic"/>
              </a:rPr>
              <a:t>تعليم عام</a:t>
            </a:r>
            <a:endParaRPr sz="2400" b="1" dirty="0">
              <a:solidFill>
                <a:schemeClr val="lt1"/>
              </a:solidFill>
              <a:latin typeface="Traditional Arabic"/>
              <a:ea typeface="Traditional Arabic"/>
              <a:cs typeface="Traditional Arabic"/>
              <a:sym typeface="Traditional Arabic"/>
            </a:endParaRPr>
          </a:p>
        </p:txBody>
      </p:sp>
      <p:sp>
        <p:nvSpPr>
          <p:cNvPr id="653" name="Google Shape;653;p37"/>
          <p:cNvSpPr/>
          <p:nvPr/>
        </p:nvSpPr>
        <p:spPr>
          <a:xfrm>
            <a:off x="5827455" y="567603"/>
            <a:ext cx="3332121"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          </a:t>
            </a:r>
            <a:r>
              <a:rPr lang="ar-SA" sz="2800" b="1">
                <a:solidFill>
                  <a:schemeClr val="lt1"/>
                </a:solidFill>
                <a:latin typeface="Traditional Arabic"/>
                <a:ea typeface="Traditional Arabic"/>
                <a:cs typeface="Traditional Arabic"/>
                <a:sym typeface="Traditional Arabic"/>
              </a:rPr>
              <a:t>القرآن الكريم</a:t>
            </a:r>
            <a:endParaRPr sz="2000" b="1">
              <a:solidFill>
                <a:schemeClr val="lt1"/>
              </a:solidFill>
              <a:latin typeface="Traditional Arabic"/>
              <a:ea typeface="Traditional Arabic"/>
              <a:cs typeface="Traditional Arabic"/>
              <a:sym typeface="Traditional Arabic"/>
            </a:endParaRPr>
          </a:p>
        </p:txBody>
      </p:sp>
      <p:sp>
        <p:nvSpPr>
          <p:cNvPr id="654" name="Google Shape;654;p37"/>
          <p:cNvSpPr/>
          <p:nvPr/>
        </p:nvSpPr>
        <p:spPr>
          <a:xfrm>
            <a:off x="8020158" y="719675"/>
            <a:ext cx="843464" cy="779249"/>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37"/>
          <p:cNvSpPr/>
          <p:nvPr/>
        </p:nvSpPr>
        <p:spPr>
          <a:xfrm>
            <a:off x="8093327" y="759186"/>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r" rtl="1">
              <a:spcBef>
                <a:spcPts val="0"/>
              </a:spcBef>
              <a:spcAft>
                <a:spcPts val="0"/>
              </a:spcAft>
              <a:buNone/>
            </a:pPr>
            <a:r>
              <a:rPr lang="ar-SA" sz="4000" dirty="0">
                <a:solidFill>
                  <a:schemeClr val="dk1"/>
                </a:solidFill>
                <a:latin typeface="Arial"/>
                <a:ea typeface="Arial"/>
                <a:cs typeface="Arial"/>
                <a:sym typeface="Arial"/>
              </a:rPr>
              <a:t> أ</a:t>
            </a:r>
            <a:endParaRPr sz="5400" dirty="0">
              <a:solidFill>
                <a:srgbClr val="249BBB"/>
              </a:solidFill>
              <a:latin typeface="Calibri"/>
              <a:ea typeface="Calibri"/>
              <a:cs typeface="Calibri"/>
              <a:sym typeface="Calibri"/>
            </a:endParaRPr>
          </a:p>
        </p:txBody>
      </p:sp>
      <p:graphicFrame>
        <p:nvGraphicFramePr>
          <p:cNvPr id="656" name="Google Shape;656;p37"/>
          <p:cNvGraphicFramePr/>
          <p:nvPr>
            <p:extLst>
              <p:ext uri="{D42A27DB-BD31-4B8C-83A1-F6EECF244321}">
                <p14:modId xmlns="" xmlns:p14="http://schemas.microsoft.com/office/powerpoint/2010/main" val="4087993153"/>
              </p:ext>
            </p:extLst>
          </p:nvPr>
        </p:nvGraphicFramePr>
        <p:xfrm>
          <a:off x="916384" y="2162100"/>
          <a:ext cx="9293700" cy="791474"/>
        </p:xfrm>
        <a:graphic>
          <a:graphicData uri="http://schemas.openxmlformats.org/drawingml/2006/table">
            <a:tbl>
              <a:tblPr rtl="1" firstRow="1" bandRow="1">
                <a:noFill/>
                <a:tableStyleId>{8FCC44E6-B475-47F8-9AFF-5085EFD84CCE}</a:tableStyleId>
              </a:tblPr>
              <a:tblGrid>
                <a:gridCol w="1548950">
                  <a:extLst>
                    <a:ext uri="{9D8B030D-6E8A-4147-A177-3AD203B41FA5}">
                      <a16:colId xmlns="" xmlns:a16="http://schemas.microsoft.com/office/drawing/2014/main" val="20000"/>
                    </a:ext>
                  </a:extLst>
                </a:gridCol>
                <a:gridCol w="1548950">
                  <a:extLst>
                    <a:ext uri="{9D8B030D-6E8A-4147-A177-3AD203B41FA5}">
                      <a16:colId xmlns="" xmlns:a16="http://schemas.microsoft.com/office/drawing/2014/main" val="20001"/>
                    </a:ext>
                  </a:extLst>
                </a:gridCol>
                <a:gridCol w="1548950">
                  <a:extLst>
                    <a:ext uri="{9D8B030D-6E8A-4147-A177-3AD203B41FA5}">
                      <a16:colId xmlns="" xmlns:a16="http://schemas.microsoft.com/office/drawing/2014/main" val="20002"/>
                    </a:ext>
                  </a:extLst>
                </a:gridCol>
                <a:gridCol w="1978200">
                  <a:extLst>
                    <a:ext uri="{9D8B030D-6E8A-4147-A177-3AD203B41FA5}">
                      <a16:colId xmlns="" xmlns:a16="http://schemas.microsoft.com/office/drawing/2014/main" val="20003"/>
                    </a:ext>
                  </a:extLst>
                </a:gridCol>
                <a:gridCol w="1119700">
                  <a:extLst>
                    <a:ext uri="{9D8B030D-6E8A-4147-A177-3AD203B41FA5}">
                      <a16:colId xmlns="" xmlns:a16="http://schemas.microsoft.com/office/drawing/2014/main" val="20004"/>
                    </a:ext>
                  </a:extLst>
                </a:gridCol>
                <a:gridCol w="1548950">
                  <a:extLst>
                    <a:ext uri="{9D8B030D-6E8A-4147-A177-3AD203B41FA5}">
                      <a16:colId xmlns="" xmlns:a16="http://schemas.microsoft.com/office/drawing/2014/main" val="20005"/>
                    </a:ext>
                  </a:extLst>
                </a:gridCol>
              </a:tblGrid>
              <a:tr h="370850">
                <a:tc>
                  <a:txBody>
                    <a:bodyPr/>
                    <a:lstStyle/>
                    <a:p>
                      <a:pPr marL="0" marR="0" lvl="0" indent="0" algn="ctr" rtl="1">
                        <a:lnSpc>
                          <a:spcPct val="115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صحة القراءة</a:t>
                      </a:r>
                      <a:endParaRPr sz="2400" b="1">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الترتيل</a:t>
                      </a:r>
                      <a:endParaRPr sz="2400" b="1">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تطبيق التجويد</a:t>
                      </a:r>
                      <a:endParaRPr sz="2400" b="1">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الانطلاق في القراءة</a:t>
                      </a:r>
                      <a:endParaRPr sz="2400" b="1">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الحفظ</a:t>
                      </a:r>
                      <a:endParaRPr sz="2400" b="1">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الحضور</a:t>
                      </a:r>
                      <a:endParaRPr sz="2400" b="1">
                        <a:solidFill>
                          <a:schemeClr val="lt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0"/>
                  </a:ext>
                </a:extLst>
              </a:tr>
              <a:tr h="370850">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40</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10</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10</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10</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25</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dirty="0">
                          <a:latin typeface="Calibri"/>
                          <a:ea typeface="Calibri"/>
                          <a:cs typeface="Calibri"/>
                          <a:sym typeface="Calibri"/>
                        </a:rPr>
                        <a:t>5</a:t>
                      </a:r>
                      <a:endParaRPr sz="1200" b="1" dirty="0">
                        <a:latin typeface="Calibri"/>
                        <a:ea typeface="Calibri"/>
                        <a:cs typeface="Calibri"/>
                        <a:sym typeface="Calibri"/>
                      </a:endParaRPr>
                    </a:p>
                  </a:txBody>
                  <a:tcPr marL="68575" marR="68575" marT="0" marB="0" anchor="ctr"/>
                </a:tc>
                <a:extLst>
                  <a:ext uri="{0D108BD9-81ED-4DB2-BD59-A6C34878D82A}">
                    <a16:rowId xmlns="" xmlns:a16="http://schemas.microsoft.com/office/drawing/2014/main" val="10001"/>
                  </a:ext>
                </a:extLst>
              </a:tr>
            </a:tbl>
          </a:graphicData>
        </a:graphic>
      </p:graphicFrame>
      <p:sp>
        <p:nvSpPr>
          <p:cNvPr id="657" name="Google Shape;657;p37"/>
          <p:cNvSpPr/>
          <p:nvPr/>
        </p:nvSpPr>
        <p:spPr>
          <a:xfrm>
            <a:off x="4798965" y="3631714"/>
            <a:ext cx="1756411" cy="745658"/>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تحفيظ</a:t>
            </a:r>
            <a:endParaRPr sz="2400" b="1">
              <a:solidFill>
                <a:schemeClr val="lt1"/>
              </a:solidFill>
              <a:latin typeface="Traditional Arabic"/>
              <a:ea typeface="Traditional Arabic"/>
              <a:cs typeface="Traditional Arabic"/>
              <a:sym typeface="Traditional Arabic"/>
            </a:endParaRPr>
          </a:p>
        </p:txBody>
      </p:sp>
      <p:sp>
        <p:nvSpPr>
          <p:cNvPr id="658" name="Google Shape;658;p37"/>
          <p:cNvSpPr/>
          <p:nvPr/>
        </p:nvSpPr>
        <p:spPr>
          <a:xfrm>
            <a:off x="6089917" y="3460462"/>
            <a:ext cx="3332121"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          </a:t>
            </a:r>
            <a:r>
              <a:rPr lang="ar-SA" sz="2800" b="1">
                <a:solidFill>
                  <a:schemeClr val="lt1"/>
                </a:solidFill>
                <a:latin typeface="Traditional Arabic"/>
                <a:ea typeface="Traditional Arabic"/>
                <a:cs typeface="Traditional Arabic"/>
                <a:sym typeface="Traditional Arabic"/>
              </a:rPr>
              <a:t>القرآن الكريم</a:t>
            </a:r>
            <a:endParaRPr sz="2000" b="1">
              <a:solidFill>
                <a:schemeClr val="lt1"/>
              </a:solidFill>
              <a:latin typeface="Traditional Arabic"/>
              <a:ea typeface="Traditional Arabic"/>
              <a:cs typeface="Traditional Arabic"/>
              <a:sym typeface="Traditional Arabic"/>
            </a:endParaRPr>
          </a:p>
        </p:txBody>
      </p:sp>
      <p:sp>
        <p:nvSpPr>
          <p:cNvPr id="659" name="Google Shape;659;p37"/>
          <p:cNvSpPr/>
          <p:nvPr/>
        </p:nvSpPr>
        <p:spPr>
          <a:xfrm>
            <a:off x="8519667" y="3533908"/>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660" name="Google Shape;660;p37"/>
          <p:cNvSpPr/>
          <p:nvPr/>
        </p:nvSpPr>
        <p:spPr>
          <a:xfrm>
            <a:off x="8592836" y="3549214"/>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1800" dirty="0">
                <a:solidFill>
                  <a:schemeClr val="dk1"/>
                </a:solidFill>
                <a:latin typeface="Arial"/>
                <a:ea typeface="Arial"/>
                <a:cs typeface="Arial"/>
                <a:sym typeface="Arial"/>
              </a:rPr>
              <a:t> </a:t>
            </a:r>
            <a:r>
              <a:rPr lang="ar-SA" sz="3600" dirty="0">
                <a:solidFill>
                  <a:schemeClr val="dk1"/>
                </a:solidFill>
                <a:latin typeface="Arial"/>
                <a:ea typeface="Arial"/>
                <a:cs typeface="Arial"/>
                <a:sym typeface="Arial"/>
              </a:rPr>
              <a:t>ب</a:t>
            </a:r>
            <a:endParaRPr sz="2800" dirty="0">
              <a:solidFill>
                <a:srgbClr val="249BBB"/>
              </a:solidFill>
              <a:latin typeface="Calibri"/>
              <a:ea typeface="Calibri"/>
              <a:cs typeface="Calibri"/>
              <a:sym typeface="Calibri"/>
            </a:endParaRPr>
          </a:p>
        </p:txBody>
      </p:sp>
      <p:graphicFrame>
        <p:nvGraphicFramePr>
          <p:cNvPr id="661" name="Google Shape;661;p37"/>
          <p:cNvGraphicFramePr/>
          <p:nvPr>
            <p:extLst>
              <p:ext uri="{D42A27DB-BD31-4B8C-83A1-F6EECF244321}">
                <p14:modId xmlns="" xmlns:p14="http://schemas.microsoft.com/office/powerpoint/2010/main" val="7331536"/>
              </p:ext>
            </p:extLst>
          </p:nvPr>
        </p:nvGraphicFramePr>
        <p:xfrm>
          <a:off x="916384" y="4916618"/>
          <a:ext cx="9243600" cy="791474"/>
        </p:xfrm>
        <a:graphic>
          <a:graphicData uri="http://schemas.openxmlformats.org/drawingml/2006/table">
            <a:tbl>
              <a:tblPr rtl="1" firstRow="1" bandRow="1">
                <a:noFill/>
                <a:tableStyleId>{8FCC44E6-B475-47F8-9AFF-5085EFD84CCE}</a:tableStyleId>
              </a:tblPr>
              <a:tblGrid>
                <a:gridCol w="2310900">
                  <a:extLst>
                    <a:ext uri="{9D8B030D-6E8A-4147-A177-3AD203B41FA5}">
                      <a16:colId xmlns="" xmlns:a16="http://schemas.microsoft.com/office/drawing/2014/main" val="20000"/>
                    </a:ext>
                  </a:extLst>
                </a:gridCol>
                <a:gridCol w="2310900">
                  <a:extLst>
                    <a:ext uri="{9D8B030D-6E8A-4147-A177-3AD203B41FA5}">
                      <a16:colId xmlns="" xmlns:a16="http://schemas.microsoft.com/office/drawing/2014/main" val="20001"/>
                    </a:ext>
                  </a:extLst>
                </a:gridCol>
                <a:gridCol w="2310900">
                  <a:extLst>
                    <a:ext uri="{9D8B030D-6E8A-4147-A177-3AD203B41FA5}">
                      <a16:colId xmlns="" xmlns:a16="http://schemas.microsoft.com/office/drawing/2014/main" val="20002"/>
                    </a:ext>
                  </a:extLst>
                </a:gridCol>
                <a:gridCol w="2310900">
                  <a:extLst>
                    <a:ext uri="{9D8B030D-6E8A-4147-A177-3AD203B41FA5}">
                      <a16:colId xmlns="" xmlns:a16="http://schemas.microsoft.com/office/drawing/2014/main" val="20003"/>
                    </a:ext>
                  </a:extLst>
                </a:gridCol>
              </a:tblGrid>
              <a:tr h="370850">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الترتيل</a:t>
                      </a:r>
                      <a:endParaRPr sz="1400">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تطبيق التجويد</a:t>
                      </a:r>
                      <a:endParaRPr sz="1400">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الحفظ</a:t>
                      </a:r>
                      <a:endParaRPr sz="1400">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الحضور</a:t>
                      </a:r>
                      <a:endParaRPr sz="1400">
                        <a:solidFill>
                          <a:schemeClr val="lt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0"/>
                  </a:ext>
                </a:extLst>
              </a:tr>
              <a:tr h="370850">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10</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15</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70</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dirty="0">
                          <a:latin typeface="Calibri"/>
                          <a:ea typeface="Calibri"/>
                          <a:cs typeface="Calibri"/>
                          <a:sym typeface="Calibri"/>
                        </a:rPr>
                        <a:t>5</a:t>
                      </a:r>
                      <a:endParaRPr sz="1200" b="1" dirty="0">
                        <a:latin typeface="Calibri"/>
                        <a:ea typeface="Calibri"/>
                        <a:cs typeface="Calibri"/>
                        <a:sym typeface="Calibri"/>
                      </a:endParaRPr>
                    </a:p>
                  </a:txBody>
                  <a:tcPr marL="68575" marR="68575" marT="0" marB="0" anchor="ctr"/>
                </a:tc>
                <a:extLst>
                  <a:ext uri="{0D108BD9-81ED-4DB2-BD59-A6C34878D82A}">
                    <a16:rowId xmlns="" xmlns:a16="http://schemas.microsoft.com/office/drawing/2014/main" val="10001"/>
                  </a:ext>
                </a:extLst>
              </a:tr>
            </a:tbl>
          </a:graphicData>
        </a:graphic>
      </p:graphicFrame>
      <p:sp>
        <p:nvSpPr>
          <p:cNvPr id="662" name="Google Shape;662;p37"/>
          <p:cNvSpPr/>
          <p:nvPr/>
        </p:nvSpPr>
        <p:spPr>
          <a:xfrm>
            <a:off x="10372177" y="1684139"/>
            <a:ext cx="1392359" cy="139235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FF0066"/>
                </a:solidFill>
                <a:latin typeface="Traditional Arabic"/>
                <a:ea typeface="Traditional Arabic"/>
                <a:cs typeface="Traditional Arabic"/>
                <a:sym typeface="Traditional Arabic"/>
              </a:rPr>
              <a:t>100</a:t>
            </a:r>
            <a:r>
              <a:rPr lang="ar-SA" sz="2400" b="1">
                <a:solidFill>
                  <a:srgbClr val="595959"/>
                </a:solidFill>
                <a:latin typeface="Traditional Arabic"/>
                <a:ea typeface="Traditional Arabic"/>
                <a:cs typeface="Traditional Arabic"/>
                <a:sym typeface="Traditional Arabic"/>
              </a:rPr>
              <a:t> درجة</a:t>
            </a:r>
            <a:endParaRPr/>
          </a:p>
        </p:txBody>
      </p:sp>
      <p:sp>
        <p:nvSpPr>
          <p:cNvPr id="663" name="Google Shape;663;p37"/>
          <p:cNvSpPr/>
          <p:nvPr/>
        </p:nvSpPr>
        <p:spPr>
          <a:xfrm>
            <a:off x="10372176" y="4515745"/>
            <a:ext cx="1392359" cy="139235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FF0066"/>
                </a:solidFill>
                <a:latin typeface="Traditional Arabic"/>
                <a:ea typeface="Traditional Arabic"/>
                <a:cs typeface="Traditional Arabic"/>
                <a:sym typeface="Traditional Arabic"/>
              </a:rPr>
              <a:t>100</a:t>
            </a:r>
            <a:r>
              <a:rPr lang="ar-SA" sz="2400" b="1">
                <a:solidFill>
                  <a:srgbClr val="595959"/>
                </a:solidFill>
                <a:latin typeface="Traditional Arabic"/>
                <a:ea typeface="Traditional Arabic"/>
                <a:cs typeface="Traditional Arabic"/>
                <a:sym typeface="Traditional Arabic"/>
              </a:rPr>
              <a:t> درجة</a:t>
            </a:r>
            <a:endParaRPr/>
          </a:p>
        </p:txBody>
      </p:sp>
      <p:sp>
        <p:nvSpPr>
          <p:cNvPr id="16" name="مستطيل 15">
            <a:extLst>
              <a:ext uri="{FF2B5EF4-FFF2-40B4-BE49-F238E27FC236}">
                <a16:creationId xmlns="" xmlns:a16="http://schemas.microsoft.com/office/drawing/2014/main" id="{1FB02666-C3B1-4F7C-BEA1-0A68D99003BF}"/>
              </a:ext>
            </a:extLst>
          </p:cNvPr>
          <p:cNvSpPr/>
          <p:nvPr/>
        </p:nvSpPr>
        <p:spPr>
          <a:xfrm>
            <a:off x="9232745" y="201201"/>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مكة 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pic>
        <p:nvPicPr>
          <p:cNvPr id="17" name="Google Shape;85;p13"/>
          <p:cNvPicPr preferRelativeResize="0"/>
          <p:nvPr/>
        </p:nvPicPr>
        <p:blipFill rotWithShape="1">
          <a:blip r:embed="rId4">
            <a:alphaModFix/>
          </a:blip>
          <a:srcRect/>
          <a:stretch/>
        </p:blipFill>
        <p:spPr>
          <a:xfrm>
            <a:off x="916387" y="201201"/>
            <a:ext cx="2117965" cy="1134301"/>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p38"/>
          <p:cNvSpPr/>
          <p:nvPr/>
        </p:nvSpPr>
        <p:spPr>
          <a:xfrm>
            <a:off x="4880068" y="3609911"/>
            <a:ext cx="2062438" cy="745658"/>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«بنين»</a:t>
            </a:r>
            <a:endParaRPr sz="2400" b="1">
              <a:solidFill>
                <a:schemeClr val="lt1"/>
              </a:solidFill>
              <a:latin typeface="Traditional Arabic"/>
              <a:ea typeface="Traditional Arabic"/>
              <a:cs typeface="Traditional Arabic"/>
              <a:sym typeface="Traditional Arabic"/>
            </a:endParaRPr>
          </a:p>
        </p:txBody>
      </p:sp>
      <p:pic>
        <p:nvPicPr>
          <p:cNvPr id="670" name="Google Shape;670;p38"/>
          <p:cNvPicPr preferRelativeResize="0"/>
          <p:nvPr/>
        </p:nvPicPr>
        <p:blipFill rotWithShape="1">
          <a:blip r:embed="rId3">
            <a:alphaModFix/>
          </a:blip>
          <a:srcRect l="8889" t="39954" r="14668" b="10644"/>
          <a:stretch/>
        </p:blipFill>
        <p:spPr>
          <a:xfrm>
            <a:off x="1" y="5771595"/>
            <a:ext cx="12192000" cy="1086404"/>
          </a:xfrm>
          <a:prstGeom prst="rect">
            <a:avLst/>
          </a:prstGeom>
          <a:noFill/>
          <a:ln>
            <a:noFill/>
          </a:ln>
        </p:spPr>
      </p:pic>
      <p:pic>
        <p:nvPicPr>
          <p:cNvPr id="671" name="Google Shape;671;p38"/>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672" name="Google Shape;672;p38"/>
          <p:cNvSpPr/>
          <p:nvPr/>
        </p:nvSpPr>
        <p:spPr>
          <a:xfrm>
            <a:off x="3957593" y="555627"/>
            <a:ext cx="2062438" cy="745658"/>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1 ، 2 ، 3</a:t>
            </a:r>
            <a:endParaRPr sz="2400" b="1">
              <a:solidFill>
                <a:schemeClr val="lt1"/>
              </a:solidFill>
              <a:latin typeface="Traditional Arabic"/>
              <a:ea typeface="Traditional Arabic"/>
              <a:cs typeface="Traditional Arabic"/>
              <a:sym typeface="Traditional Arabic"/>
            </a:endParaRPr>
          </a:p>
        </p:txBody>
      </p:sp>
      <p:sp>
        <p:nvSpPr>
          <p:cNvPr id="673" name="Google Shape;673;p38"/>
          <p:cNvSpPr/>
          <p:nvPr/>
        </p:nvSpPr>
        <p:spPr>
          <a:xfrm>
            <a:off x="5751709" y="415644"/>
            <a:ext cx="3332121"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          </a:t>
            </a:r>
            <a:r>
              <a:rPr lang="ar-SA" sz="2800" b="1">
                <a:solidFill>
                  <a:schemeClr val="lt1"/>
                </a:solidFill>
                <a:latin typeface="Traditional Arabic"/>
                <a:ea typeface="Traditional Arabic"/>
                <a:cs typeface="Traditional Arabic"/>
                <a:sym typeface="Traditional Arabic"/>
              </a:rPr>
              <a:t>قراءات</a:t>
            </a:r>
            <a:endParaRPr sz="2000" b="1">
              <a:solidFill>
                <a:schemeClr val="lt1"/>
              </a:solidFill>
              <a:latin typeface="Traditional Arabic"/>
              <a:ea typeface="Traditional Arabic"/>
              <a:cs typeface="Traditional Arabic"/>
              <a:sym typeface="Traditional Arabic"/>
            </a:endParaRPr>
          </a:p>
        </p:txBody>
      </p:sp>
      <p:sp>
        <p:nvSpPr>
          <p:cNvPr id="674" name="Google Shape;674;p38"/>
          <p:cNvSpPr/>
          <p:nvPr/>
        </p:nvSpPr>
        <p:spPr>
          <a:xfrm>
            <a:off x="7964972" y="523682"/>
            <a:ext cx="843464" cy="814129"/>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38"/>
          <p:cNvSpPr/>
          <p:nvPr/>
        </p:nvSpPr>
        <p:spPr>
          <a:xfrm>
            <a:off x="8038141" y="568158"/>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r" rtl="1">
              <a:spcBef>
                <a:spcPts val="0"/>
              </a:spcBef>
              <a:spcAft>
                <a:spcPts val="0"/>
              </a:spcAft>
              <a:buNone/>
            </a:pPr>
            <a:r>
              <a:rPr lang="ar-SA" sz="1800" dirty="0">
                <a:solidFill>
                  <a:schemeClr val="dk1"/>
                </a:solidFill>
              </a:rPr>
              <a:t> </a:t>
            </a:r>
            <a:r>
              <a:rPr lang="ar-SA" sz="3600" dirty="0">
                <a:solidFill>
                  <a:schemeClr val="dk1"/>
                </a:solidFill>
                <a:latin typeface="Arial"/>
                <a:ea typeface="Arial"/>
                <a:cs typeface="Arial"/>
                <a:sym typeface="Arial"/>
              </a:rPr>
              <a:t>ج</a:t>
            </a:r>
            <a:endParaRPr sz="2800" dirty="0">
              <a:solidFill>
                <a:srgbClr val="249BBB"/>
              </a:solidFill>
              <a:latin typeface="Calibri"/>
              <a:ea typeface="Calibri"/>
              <a:cs typeface="Calibri"/>
              <a:sym typeface="Calibri"/>
            </a:endParaRPr>
          </a:p>
        </p:txBody>
      </p:sp>
      <p:graphicFrame>
        <p:nvGraphicFramePr>
          <p:cNvPr id="676" name="Google Shape;676;p38"/>
          <p:cNvGraphicFramePr/>
          <p:nvPr>
            <p:extLst>
              <p:ext uri="{D42A27DB-BD31-4B8C-83A1-F6EECF244321}">
                <p14:modId xmlns="" xmlns:p14="http://schemas.microsoft.com/office/powerpoint/2010/main" val="1251198122"/>
              </p:ext>
            </p:extLst>
          </p:nvPr>
        </p:nvGraphicFramePr>
        <p:xfrm>
          <a:off x="914955" y="1638711"/>
          <a:ext cx="9348600" cy="1672650"/>
        </p:xfrm>
        <a:graphic>
          <a:graphicData uri="http://schemas.openxmlformats.org/drawingml/2006/table">
            <a:tbl>
              <a:tblPr rtl="1" firstRow="1" bandRow="1">
                <a:noFill/>
                <a:tableStyleId>{8FCC44E6-B475-47F8-9AFF-5085EFD84CCE}</a:tableStyleId>
              </a:tblPr>
              <a:tblGrid>
                <a:gridCol w="1634175">
                  <a:extLst>
                    <a:ext uri="{9D8B030D-6E8A-4147-A177-3AD203B41FA5}">
                      <a16:colId xmlns="" xmlns:a16="http://schemas.microsoft.com/office/drawing/2014/main" val="20000"/>
                    </a:ext>
                  </a:extLst>
                </a:gridCol>
                <a:gridCol w="1249250">
                  <a:extLst>
                    <a:ext uri="{9D8B030D-6E8A-4147-A177-3AD203B41FA5}">
                      <a16:colId xmlns="" xmlns:a16="http://schemas.microsoft.com/office/drawing/2014/main" val="20001"/>
                    </a:ext>
                  </a:extLst>
                </a:gridCol>
                <a:gridCol w="1532575">
                  <a:extLst>
                    <a:ext uri="{9D8B030D-6E8A-4147-A177-3AD203B41FA5}">
                      <a16:colId xmlns="" xmlns:a16="http://schemas.microsoft.com/office/drawing/2014/main" val="20002"/>
                    </a:ext>
                  </a:extLst>
                </a:gridCol>
                <a:gridCol w="1043200">
                  <a:extLst>
                    <a:ext uri="{9D8B030D-6E8A-4147-A177-3AD203B41FA5}">
                      <a16:colId xmlns="" xmlns:a16="http://schemas.microsoft.com/office/drawing/2014/main" val="20003"/>
                    </a:ext>
                  </a:extLst>
                </a:gridCol>
                <a:gridCol w="901525">
                  <a:extLst>
                    <a:ext uri="{9D8B030D-6E8A-4147-A177-3AD203B41FA5}">
                      <a16:colId xmlns="" xmlns:a16="http://schemas.microsoft.com/office/drawing/2014/main" val="20004"/>
                    </a:ext>
                  </a:extLst>
                </a:gridCol>
                <a:gridCol w="850000">
                  <a:extLst>
                    <a:ext uri="{9D8B030D-6E8A-4147-A177-3AD203B41FA5}">
                      <a16:colId xmlns="" xmlns:a16="http://schemas.microsoft.com/office/drawing/2014/main" val="20005"/>
                    </a:ext>
                  </a:extLst>
                </a:gridCol>
                <a:gridCol w="772725">
                  <a:extLst>
                    <a:ext uri="{9D8B030D-6E8A-4147-A177-3AD203B41FA5}">
                      <a16:colId xmlns="" xmlns:a16="http://schemas.microsoft.com/office/drawing/2014/main" val="20006"/>
                    </a:ext>
                  </a:extLst>
                </a:gridCol>
                <a:gridCol w="669700">
                  <a:extLst>
                    <a:ext uri="{9D8B030D-6E8A-4147-A177-3AD203B41FA5}">
                      <a16:colId xmlns="" xmlns:a16="http://schemas.microsoft.com/office/drawing/2014/main" val="20007"/>
                    </a:ext>
                  </a:extLst>
                </a:gridCol>
                <a:gridCol w="695450">
                  <a:extLst>
                    <a:ext uri="{9D8B030D-6E8A-4147-A177-3AD203B41FA5}">
                      <a16:colId xmlns="" xmlns:a16="http://schemas.microsoft.com/office/drawing/2014/main" val="20008"/>
                    </a:ext>
                  </a:extLst>
                </a:gridCol>
              </a:tblGrid>
              <a:tr h="768850">
                <a:tc rowSpan="2">
                  <a:txBody>
                    <a:bodyPr/>
                    <a:lstStyle/>
                    <a:p>
                      <a:pPr marL="0" marR="0" lvl="0" indent="0" algn="ctr" rtl="1">
                        <a:lnSpc>
                          <a:spcPct val="115000"/>
                        </a:lnSpc>
                        <a:spcBef>
                          <a:spcPts val="0"/>
                        </a:spcBef>
                        <a:spcAft>
                          <a:spcPts val="0"/>
                        </a:spcAft>
                        <a:buNone/>
                      </a:pPr>
                      <a:r>
                        <a:rPr lang="ar-SA" sz="1800" b="1">
                          <a:solidFill>
                            <a:schemeClr val="lt1"/>
                          </a:solidFill>
                          <a:latin typeface="Traditional Arabic"/>
                          <a:ea typeface="Traditional Arabic"/>
                          <a:cs typeface="Traditional Arabic"/>
                          <a:sym typeface="Traditional Arabic"/>
                        </a:rPr>
                        <a:t>الملاحظة والمشاركة والتفاعل الصفي</a:t>
                      </a:r>
                      <a:endParaRPr sz="1100" b="1">
                        <a:solidFill>
                          <a:schemeClr val="lt1"/>
                        </a:solidFill>
                        <a:latin typeface="Traditional Arabic"/>
                        <a:ea typeface="Traditional Arabic"/>
                        <a:cs typeface="Traditional Arabic"/>
                        <a:sym typeface="Traditional Arabic"/>
                      </a:endParaRPr>
                    </a:p>
                  </a:txBody>
                  <a:tcPr marL="68575" marR="68575" marT="0" marB="0" anchor="ctr"/>
                </a:tc>
                <a:tc rowSpan="2">
                  <a:txBody>
                    <a:bodyPr/>
                    <a:lstStyle/>
                    <a:p>
                      <a:pPr marL="0" marR="0" lvl="0" indent="0" algn="ctr" rtl="1">
                        <a:lnSpc>
                          <a:spcPct val="115000"/>
                        </a:lnSpc>
                        <a:spcBef>
                          <a:spcPts val="0"/>
                        </a:spcBef>
                        <a:spcAft>
                          <a:spcPts val="0"/>
                        </a:spcAft>
                        <a:buNone/>
                      </a:pPr>
                      <a:r>
                        <a:rPr lang="ar-SA" sz="1800" b="1">
                          <a:solidFill>
                            <a:schemeClr val="lt1"/>
                          </a:solidFill>
                          <a:latin typeface="Traditional Arabic"/>
                          <a:ea typeface="Traditional Arabic"/>
                          <a:cs typeface="Traditional Arabic"/>
                          <a:sym typeface="Traditional Arabic"/>
                        </a:rPr>
                        <a:t>المشروعات والبحوث والتقارير</a:t>
                      </a:r>
                      <a:endParaRPr sz="1100" b="1">
                        <a:solidFill>
                          <a:schemeClr val="lt1"/>
                        </a:solidFill>
                        <a:latin typeface="Traditional Arabic"/>
                        <a:ea typeface="Traditional Arabic"/>
                        <a:cs typeface="Traditional Arabic"/>
                        <a:sym typeface="Traditional Arabic"/>
                      </a:endParaRPr>
                    </a:p>
                  </a:txBody>
                  <a:tcPr marL="68575" marR="68575" marT="0" marB="0" anchor="ctr"/>
                </a:tc>
                <a:tc rowSpan="2">
                  <a:txBody>
                    <a:bodyPr/>
                    <a:lstStyle/>
                    <a:p>
                      <a:pPr marL="0" marR="0" lvl="0" indent="0" algn="ctr" rtl="1">
                        <a:lnSpc>
                          <a:spcPct val="115000"/>
                        </a:lnSpc>
                        <a:spcBef>
                          <a:spcPts val="0"/>
                        </a:spcBef>
                        <a:spcAft>
                          <a:spcPts val="0"/>
                        </a:spcAft>
                        <a:buNone/>
                      </a:pPr>
                      <a:r>
                        <a:rPr lang="ar-SA" sz="1800" b="1">
                          <a:solidFill>
                            <a:schemeClr val="lt1"/>
                          </a:solidFill>
                          <a:latin typeface="Traditional Arabic"/>
                          <a:ea typeface="Traditional Arabic"/>
                          <a:cs typeface="Traditional Arabic"/>
                          <a:sym typeface="Traditional Arabic"/>
                        </a:rPr>
                        <a:t>الواجبات والمهام الأدائية</a:t>
                      </a:r>
                      <a:endParaRPr sz="1100" b="1">
                        <a:solidFill>
                          <a:schemeClr val="lt1"/>
                        </a:solidFill>
                        <a:latin typeface="Traditional Arabic"/>
                        <a:ea typeface="Traditional Arabic"/>
                        <a:cs typeface="Traditional Arabic"/>
                        <a:sym typeface="Traditional Arabic"/>
                      </a:endParaRPr>
                    </a:p>
                  </a:txBody>
                  <a:tcPr marL="68575" marR="68575" marT="0" marB="0" anchor="ctr"/>
                </a:tc>
                <a:tc rowSpan="2">
                  <a:txBody>
                    <a:bodyPr/>
                    <a:lstStyle/>
                    <a:p>
                      <a:pPr marL="0" marR="0" lvl="0" indent="0" algn="ctr" rtl="1">
                        <a:lnSpc>
                          <a:spcPct val="115000"/>
                        </a:lnSpc>
                        <a:spcBef>
                          <a:spcPts val="0"/>
                        </a:spcBef>
                        <a:spcAft>
                          <a:spcPts val="0"/>
                        </a:spcAft>
                        <a:buNone/>
                      </a:pPr>
                      <a:r>
                        <a:rPr lang="ar-SA" sz="1800" b="1">
                          <a:solidFill>
                            <a:schemeClr val="lt1"/>
                          </a:solidFill>
                          <a:latin typeface="Traditional Arabic"/>
                          <a:ea typeface="Traditional Arabic"/>
                          <a:cs typeface="Traditional Arabic"/>
                          <a:sym typeface="Traditional Arabic"/>
                        </a:rPr>
                        <a:t>ملف الأعمال</a:t>
                      </a:r>
                      <a:endParaRPr sz="1100" b="1">
                        <a:solidFill>
                          <a:schemeClr val="lt1"/>
                        </a:solidFill>
                        <a:latin typeface="Traditional Arabic"/>
                        <a:ea typeface="Traditional Arabic"/>
                        <a:cs typeface="Traditional Arabic"/>
                        <a:sym typeface="Traditional Arabic"/>
                      </a:endParaRPr>
                    </a:p>
                  </a:txBody>
                  <a:tcPr marL="68575" marR="68575" marT="0" marB="0" anchor="ctr"/>
                </a:tc>
                <a:tc gridSpan="2">
                  <a:txBody>
                    <a:bodyPr/>
                    <a:lstStyle/>
                    <a:p>
                      <a:pPr marL="0" marR="0" lvl="0" indent="0" algn="ctr" rtl="1">
                        <a:lnSpc>
                          <a:spcPct val="115000"/>
                        </a:lnSpc>
                        <a:spcBef>
                          <a:spcPts val="0"/>
                        </a:spcBef>
                        <a:spcAft>
                          <a:spcPts val="0"/>
                        </a:spcAft>
                        <a:buNone/>
                      </a:pPr>
                      <a:r>
                        <a:rPr lang="ar-SA" sz="1800" b="1">
                          <a:solidFill>
                            <a:schemeClr val="lt1"/>
                          </a:solidFill>
                          <a:latin typeface="Traditional Arabic"/>
                          <a:ea typeface="Traditional Arabic"/>
                          <a:cs typeface="Traditional Arabic"/>
                          <a:sym typeface="Traditional Arabic"/>
                        </a:rPr>
                        <a:t>الاختبارات القصيرة</a:t>
                      </a:r>
                      <a:endParaRPr sz="1800" b="1">
                        <a:solidFill>
                          <a:schemeClr val="lt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gridSpan="2">
                  <a:txBody>
                    <a:bodyPr/>
                    <a:lstStyle/>
                    <a:p>
                      <a:pPr marL="0" marR="0" lvl="0" indent="0" algn="ctr" rtl="1">
                        <a:lnSpc>
                          <a:spcPct val="115000"/>
                        </a:lnSpc>
                        <a:spcBef>
                          <a:spcPts val="0"/>
                        </a:spcBef>
                        <a:spcAft>
                          <a:spcPts val="0"/>
                        </a:spcAft>
                        <a:buNone/>
                      </a:pPr>
                      <a:r>
                        <a:rPr lang="ar-SA" sz="1800" b="1">
                          <a:solidFill>
                            <a:schemeClr val="lt1"/>
                          </a:solidFill>
                          <a:latin typeface="Traditional Arabic"/>
                          <a:ea typeface="Traditional Arabic"/>
                          <a:cs typeface="Traditional Arabic"/>
                          <a:sym typeface="Traditional Arabic"/>
                        </a:rPr>
                        <a:t>اختبار نهائي</a:t>
                      </a:r>
                      <a:endParaRPr sz="1800" b="1">
                        <a:solidFill>
                          <a:schemeClr val="lt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rowSpan="2">
                  <a:txBody>
                    <a:bodyPr/>
                    <a:lstStyle/>
                    <a:p>
                      <a:pPr marL="0" marR="0" lvl="0" indent="0" algn="ctr" rtl="1">
                        <a:lnSpc>
                          <a:spcPct val="115000"/>
                        </a:lnSpc>
                        <a:spcBef>
                          <a:spcPts val="0"/>
                        </a:spcBef>
                        <a:spcAft>
                          <a:spcPts val="0"/>
                        </a:spcAft>
                        <a:buNone/>
                      </a:pPr>
                      <a:r>
                        <a:rPr lang="ar-SA" sz="1800" b="1" dirty="0">
                          <a:solidFill>
                            <a:schemeClr val="lt1"/>
                          </a:solidFill>
                          <a:latin typeface="Traditional Arabic"/>
                          <a:ea typeface="Traditional Arabic"/>
                          <a:cs typeface="Traditional Arabic"/>
                          <a:sym typeface="Traditional Arabic"/>
                        </a:rPr>
                        <a:t>الحضور</a:t>
                      </a:r>
                      <a:endParaRPr sz="1100" b="1" dirty="0">
                        <a:solidFill>
                          <a:schemeClr val="lt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0"/>
                  </a:ext>
                </a:extLst>
              </a:tr>
              <a:tr h="451900">
                <a:tc vMerge="1">
                  <a:txBody>
                    <a:bodyPr/>
                    <a:lstStyle/>
                    <a:p>
                      <a:endParaRPr lang="ar-SA"/>
                    </a:p>
                  </a:txBody>
                  <a:tcPr/>
                </a:tc>
                <a:tc vMerge="1">
                  <a:txBody>
                    <a:bodyPr/>
                    <a:lstStyle/>
                    <a:p>
                      <a:endParaRPr lang="ar-SA"/>
                    </a:p>
                  </a:txBody>
                  <a:tcPr/>
                </a:tc>
                <a:tc vMerge="1">
                  <a:txBody>
                    <a:bodyPr/>
                    <a:lstStyle/>
                    <a:p>
                      <a:endParaRPr lang="ar-SA"/>
                    </a:p>
                  </a:txBody>
                  <a:tcPr/>
                </a:tc>
                <a:tc vMerge="1">
                  <a:txBody>
                    <a:bodyPr/>
                    <a:lstStyle/>
                    <a:p>
                      <a:endParaRPr lang="ar-SA"/>
                    </a:p>
                  </a:txBody>
                  <a:tcPr/>
                </a:tc>
                <a:tc>
                  <a:txBody>
                    <a:bodyPr/>
                    <a:lstStyle/>
                    <a:p>
                      <a:pPr marL="0" marR="0" lvl="0" indent="0" algn="ctr" rtl="1">
                        <a:lnSpc>
                          <a:spcPct val="115000"/>
                        </a:lnSpc>
                        <a:spcBef>
                          <a:spcPts val="0"/>
                        </a:spcBef>
                        <a:spcAft>
                          <a:spcPts val="0"/>
                        </a:spcAft>
                        <a:buNone/>
                      </a:pPr>
                      <a:r>
                        <a:rPr lang="ar-SA" sz="1800" b="1">
                          <a:solidFill>
                            <a:schemeClr val="lt1"/>
                          </a:solidFill>
                          <a:latin typeface="Traditional Arabic"/>
                          <a:ea typeface="Traditional Arabic"/>
                          <a:cs typeface="Traditional Arabic"/>
                          <a:sym typeface="Traditional Arabic"/>
                        </a:rPr>
                        <a:t>شفهي</a:t>
                      </a:r>
                      <a:endParaRPr sz="1100" b="1">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solidFill>
                            <a:schemeClr val="lt1"/>
                          </a:solidFill>
                          <a:latin typeface="Traditional Arabic"/>
                          <a:ea typeface="Traditional Arabic"/>
                          <a:cs typeface="Traditional Arabic"/>
                          <a:sym typeface="Traditional Arabic"/>
                        </a:rPr>
                        <a:t>تحريري</a:t>
                      </a:r>
                      <a:endParaRPr sz="1100" b="1">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solidFill>
                            <a:schemeClr val="lt1"/>
                          </a:solidFill>
                          <a:latin typeface="Traditional Arabic"/>
                          <a:ea typeface="Traditional Arabic"/>
                          <a:cs typeface="Traditional Arabic"/>
                          <a:sym typeface="Traditional Arabic"/>
                        </a:rPr>
                        <a:t>شفهي</a:t>
                      </a:r>
                      <a:endParaRPr sz="1100" b="1">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1800" b="1">
                          <a:solidFill>
                            <a:schemeClr val="lt1"/>
                          </a:solidFill>
                          <a:latin typeface="Traditional Arabic"/>
                          <a:ea typeface="Traditional Arabic"/>
                          <a:cs typeface="Traditional Arabic"/>
                          <a:sym typeface="Traditional Arabic"/>
                        </a:rPr>
                        <a:t>تحريري</a:t>
                      </a:r>
                      <a:endParaRPr sz="1100" b="1">
                        <a:solidFill>
                          <a:schemeClr val="lt1"/>
                        </a:solidFill>
                        <a:latin typeface="Traditional Arabic"/>
                        <a:ea typeface="Traditional Arabic"/>
                        <a:cs typeface="Traditional Arabic"/>
                        <a:sym typeface="Traditional Arabic"/>
                      </a:endParaRPr>
                    </a:p>
                  </a:txBody>
                  <a:tcPr marL="68575" marR="68575" marT="0" marB="0" anchor="ctr"/>
                </a:tc>
                <a:tc vMerge="1">
                  <a:txBody>
                    <a:bodyPr/>
                    <a:lstStyle/>
                    <a:p>
                      <a:endParaRPr lang="ar-SA"/>
                    </a:p>
                  </a:txBody>
                  <a:tcPr/>
                </a:tc>
                <a:extLst>
                  <a:ext uri="{0D108BD9-81ED-4DB2-BD59-A6C34878D82A}">
                    <a16:rowId xmlns="" xmlns:a16="http://schemas.microsoft.com/office/drawing/2014/main" val="10001"/>
                  </a:ext>
                </a:extLst>
              </a:tr>
              <a:tr h="451900">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5</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10</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5</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5</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10</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10</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25</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a:latin typeface="Calibri"/>
                          <a:ea typeface="Calibri"/>
                          <a:cs typeface="Calibri"/>
                          <a:sym typeface="Calibri"/>
                        </a:rPr>
                        <a:t>25</a:t>
                      </a:r>
                      <a:endParaRPr sz="1200" b="1">
                        <a:latin typeface="Calibri"/>
                        <a:ea typeface="Calibri"/>
                        <a:cs typeface="Calibri"/>
                        <a:sym typeface="Calibri"/>
                      </a:endParaRPr>
                    </a:p>
                  </a:txBody>
                  <a:tcPr marL="68575" marR="68575" marT="0" marB="0" anchor="ctr"/>
                </a:tc>
                <a:tc>
                  <a:txBody>
                    <a:bodyPr/>
                    <a:lstStyle/>
                    <a:p>
                      <a:pPr marL="0" marR="0" lvl="0" indent="0" algn="ctr" rtl="1">
                        <a:lnSpc>
                          <a:spcPct val="115000"/>
                        </a:lnSpc>
                        <a:spcBef>
                          <a:spcPts val="0"/>
                        </a:spcBef>
                        <a:spcAft>
                          <a:spcPts val="0"/>
                        </a:spcAft>
                        <a:buNone/>
                      </a:pPr>
                      <a:r>
                        <a:rPr lang="ar-SA" sz="2000" b="1" dirty="0">
                          <a:latin typeface="Calibri"/>
                          <a:ea typeface="Calibri"/>
                          <a:cs typeface="Calibri"/>
                          <a:sym typeface="Calibri"/>
                        </a:rPr>
                        <a:t>5</a:t>
                      </a:r>
                      <a:endParaRPr sz="1200" b="1" dirty="0">
                        <a:latin typeface="Calibri"/>
                        <a:ea typeface="Calibri"/>
                        <a:cs typeface="Calibri"/>
                        <a:sym typeface="Calibri"/>
                      </a:endParaRPr>
                    </a:p>
                  </a:txBody>
                  <a:tcPr marL="68575" marR="68575" marT="0" marB="0" anchor="ctr"/>
                </a:tc>
                <a:extLst>
                  <a:ext uri="{0D108BD9-81ED-4DB2-BD59-A6C34878D82A}">
                    <a16:rowId xmlns="" xmlns:a16="http://schemas.microsoft.com/office/drawing/2014/main" val="10002"/>
                  </a:ext>
                </a:extLst>
              </a:tr>
            </a:tbl>
          </a:graphicData>
        </a:graphic>
      </p:graphicFrame>
      <p:sp>
        <p:nvSpPr>
          <p:cNvPr id="677" name="Google Shape;677;p38"/>
          <p:cNvSpPr/>
          <p:nvPr/>
        </p:nvSpPr>
        <p:spPr>
          <a:xfrm>
            <a:off x="6232348" y="3423731"/>
            <a:ext cx="3332121"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          </a:t>
            </a:r>
            <a:r>
              <a:rPr lang="ar-SA" sz="2800" b="1">
                <a:solidFill>
                  <a:schemeClr val="lt1"/>
                </a:solidFill>
                <a:latin typeface="Traditional Arabic"/>
                <a:ea typeface="Traditional Arabic"/>
                <a:cs typeface="Traditional Arabic"/>
                <a:sym typeface="Traditional Arabic"/>
              </a:rPr>
              <a:t>التربية البدنية والصحية</a:t>
            </a:r>
            <a:endParaRPr sz="2000" b="1">
              <a:solidFill>
                <a:schemeClr val="lt1"/>
              </a:solidFill>
              <a:latin typeface="Traditional Arabic"/>
              <a:ea typeface="Traditional Arabic"/>
              <a:cs typeface="Traditional Arabic"/>
              <a:sym typeface="Traditional Arabic"/>
            </a:endParaRPr>
          </a:p>
        </p:txBody>
      </p:sp>
      <p:sp>
        <p:nvSpPr>
          <p:cNvPr id="678" name="Google Shape;678;p38"/>
          <p:cNvSpPr/>
          <p:nvPr/>
        </p:nvSpPr>
        <p:spPr>
          <a:xfrm>
            <a:off x="8662098" y="3497177"/>
            <a:ext cx="843464" cy="843464"/>
          </a:xfrm>
          <a:prstGeom prst="ellipse">
            <a:avLst/>
          </a:prstGeom>
          <a:solidFill>
            <a:srgbClr val="009081"/>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679" name="Google Shape;679;p38"/>
          <p:cNvSpPr/>
          <p:nvPr/>
        </p:nvSpPr>
        <p:spPr>
          <a:xfrm>
            <a:off x="8735267" y="3512483"/>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1800" dirty="0">
                <a:solidFill>
                  <a:schemeClr val="dk1"/>
                </a:solidFill>
                <a:latin typeface="Arial"/>
                <a:ea typeface="Arial"/>
                <a:cs typeface="Arial"/>
                <a:sym typeface="Arial"/>
              </a:rPr>
              <a:t> </a:t>
            </a:r>
            <a:r>
              <a:rPr lang="ar-SA" sz="6000" dirty="0">
                <a:solidFill>
                  <a:schemeClr val="dk1"/>
                </a:solidFill>
                <a:latin typeface="Arial"/>
                <a:ea typeface="Arial"/>
                <a:cs typeface="Arial"/>
                <a:sym typeface="Arial"/>
              </a:rPr>
              <a:t>د</a:t>
            </a:r>
            <a:endParaRPr sz="2800" dirty="0">
              <a:solidFill>
                <a:srgbClr val="249BBB"/>
              </a:solidFill>
              <a:latin typeface="Calibri"/>
              <a:ea typeface="Calibri"/>
              <a:cs typeface="Calibri"/>
              <a:sym typeface="Calibri"/>
            </a:endParaRPr>
          </a:p>
        </p:txBody>
      </p:sp>
      <p:graphicFrame>
        <p:nvGraphicFramePr>
          <p:cNvPr id="680" name="Google Shape;680;p38"/>
          <p:cNvGraphicFramePr/>
          <p:nvPr>
            <p:extLst>
              <p:ext uri="{D42A27DB-BD31-4B8C-83A1-F6EECF244321}">
                <p14:modId xmlns="" xmlns:p14="http://schemas.microsoft.com/office/powerpoint/2010/main" val="732230126"/>
              </p:ext>
            </p:extLst>
          </p:nvPr>
        </p:nvGraphicFramePr>
        <p:xfrm>
          <a:off x="914955" y="4838454"/>
          <a:ext cx="9245050" cy="1261872"/>
        </p:xfrm>
        <a:graphic>
          <a:graphicData uri="http://schemas.openxmlformats.org/drawingml/2006/table">
            <a:tbl>
              <a:tblPr rtl="1" firstRow="1" bandRow="1">
                <a:noFill/>
                <a:tableStyleId>{8FCC44E6-B475-47F8-9AFF-5085EFD84CCE}</a:tableStyleId>
              </a:tblPr>
              <a:tblGrid>
                <a:gridCol w="3424350">
                  <a:extLst>
                    <a:ext uri="{9D8B030D-6E8A-4147-A177-3AD203B41FA5}">
                      <a16:colId xmlns="" xmlns:a16="http://schemas.microsoft.com/office/drawing/2014/main" val="20000"/>
                    </a:ext>
                  </a:extLst>
                </a:gridCol>
                <a:gridCol w="1326525">
                  <a:extLst>
                    <a:ext uri="{9D8B030D-6E8A-4147-A177-3AD203B41FA5}">
                      <a16:colId xmlns="" xmlns:a16="http://schemas.microsoft.com/office/drawing/2014/main" val="20001"/>
                    </a:ext>
                  </a:extLst>
                </a:gridCol>
                <a:gridCol w="1764400">
                  <a:extLst>
                    <a:ext uri="{9D8B030D-6E8A-4147-A177-3AD203B41FA5}">
                      <a16:colId xmlns="" xmlns:a16="http://schemas.microsoft.com/office/drawing/2014/main" val="20002"/>
                    </a:ext>
                  </a:extLst>
                </a:gridCol>
                <a:gridCol w="1558350">
                  <a:extLst>
                    <a:ext uri="{9D8B030D-6E8A-4147-A177-3AD203B41FA5}">
                      <a16:colId xmlns="" xmlns:a16="http://schemas.microsoft.com/office/drawing/2014/main" val="20003"/>
                    </a:ext>
                  </a:extLst>
                </a:gridCol>
                <a:gridCol w="1171425">
                  <a:extLst>
                    <a:ext uri="{9D8B030D-6E8A-4147-A177-3AD203B41FA5}">
                      <a16:colId xmlns="" xmlns:a16="http://schemas.microsoft.com/office/drawing/2014/main" val="20004"/>
                    </a:ext>
                  </a:extLst>
                </a:gridCol>
              </a:tblGrid>
              <a:tr h="370850">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ملاحظة تحقيق الاتجاهات الوجدانية والقيم الصحية</a:t>
                      </a:r>
                      <a:endParaRPr sz="1400">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اللياقة الصحية والبدنية</a:t>
                      </a:r>
                      <a:endParaRPr sz="1400">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الخبرات المعرفية (اختبارات قصيرة)</a:t>
                      </a:r>
                      <a:endParaRPr sz="1400">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المهارات البدنية والحركية</a:t>
                      </a:r>
                      <a:endParaRPr sz="1400">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tc>
                  <a:txBody>
                    <a:bodyPr/>
                    <a:lstStyle/>
                    <a:p>
                      <a:pPr marL="0" marR="0" lvl="0" indent="0" algn="ctr" rtl="1">
                        <a:lnSpc>
                          <a:spcPct val="115000"/>
                        </a:lnSpc>
                        <a:spcBef>
                          <a:spcPts val="0"/>
                        </a:spcBef>
                        <a:spcAft>
                          <a:spcPts val="0"/>
                        </a:spcAft>
                        <a:buNone/>
                      </a:pPr>
                      <a:r>
                        <a:rPr lang="ar-SA" sz="2400" dirty="0">
                          <a:solidFill>
                            <a:schemeClr val="lt1"/>
                          </a:solidFill>
                          <a:latin typeface="Traditional Arabic"/>
                          <a:ea typeface="Traditional Arabic"/>
                          <a:cs typeface="Traditional Arabic"/>
                          <a:sym typeface="Traditional Arabic"/>
                        </a:rPr>
                        <a:t>الحضور</a:t>
                      </a:r>
                      <a:endParaRPr sz="1400" dirty="0">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extLst>
                  <a:ext uri="{0D108BD9-81ED-4DB2-BD59-A6C34878D82A}">
                    <a16:rowId xmlns="" xmlns:a16="http://schemas.microsoft.com/office/drawing/2014/main" val="10000"/>
                  </a:ext>
                </a:extLst>
              </a:tr>
              <a:tr h="370850">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10</a:t>
                      </a:r>
                      <a:endParaRPr sz="1400" b="1">
                        <a:solidFill>
                          <a:schemeClr val="dk1"/>
                        </a:solidFill>
                        <a:latin typeface="Traditional Arabic"/>
                        <a:ea typeface="Traditional Arabic"/>
                        <a:cs typeface="Traditional Arabic"/>
                        <a:sym typeface="Traditional Arabic"/>
                      </a:endParaRPr>
                    </a:p>
                  </a:txBody>
                  <a:tcPr marL="68575" marR="68575" marT="0" marB="0" anchor="ctr">
                    <a:solidFill>
                      <a:srgbClr val="D8D8D8"/>
                    </a:solidFill>
                  </a:tcP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25</a:t>
                      </a:r>
                      <a:endParaRPr sz="1400" b="1">
                        <a:solidFill>
                          <a:schemeClr val="dk1"/>
                        </a:solidFill>
                        <a:latin typeface="Traditional Arabic"/>
                        <a:ea typeface="Traditional Arabic"/>
                        <a:cs typeface="Traditional Arabic"/>
                        <a:sym typeface="Traditional Arabic"/>
                      </a:endParaRPr>
                    </a:p>
                  </a:txBody>
                  <a:tcPr marL="68575" marR="68575" marT="0" marB="0" anchor="ctr">
                    <a:solidFill>
                      <a:srgbClr val="D8D8D8"/>
                    </a:solidFill>
                  </a:tcP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10</a:t>
                      </a:r>
                      <a:endParaRPr sz="1400" b="1">
                        <a:solidFill>
                          <a:schemeClr val="dk1"/>
                        </a:solidFill>
                        <a:latin typeface="Traditional Arabic"/>
                        <a:ea typeface="Traditional Arabic"/>
                        <a:cs typeface="Traditional Arabic"/>
                        <a:sym typeface="Traditional Arabic"/>
                      </a:endParaRPr>
                    </a:p>
                  </a:txBody>
                  <a:tcPr marL="68575" marR="68575" marT="0" marB="0" anchor="ctr">
                    <a:solidFill>
                      <a:srgbClr val="D8D8D8"/>
                    </a:solidFill>
                  </a:tcPr>
                </a:tc>
                <a:tc>
                  <a:txBody>
                    <a:bodyPr/>
                    <a:lstStyle/>
                    <a:p>
                      <a:pPr marL="0" marR="0" lvl="0" indent="0" algn="ctr" rtl="1">
                        <a:lnSpc>
                          <a:spcPct val="115000"/>
                        </a:lnSpc>
                        <a:spcBef>
                          <a:spcPts val="0"/>
                        </a:spcBef>
                        <a:spcAft>
                          <a:spcPts val="0"/>
                        </a:spcAft>
                        <a:buNone/>
                      </a:pPr>
                      <a:r>
                        <a:rPr lang="ar-SA" sz="2400" b="1">
                          <a:solidFill>
                            <a:schemeClr val="dk1"/>
                          </a:solidFill>
                          <a:latin typeface="Traditional Arabic"/>
                          <a:ea typeface="Traditional Arabic"/>
                          <a:cs typeface="Traditional Arabic"/>
                          <a:sym typeface="Traditional Arabic"/>
                        </a:rPr>
                        <a:t>50</a:t>
                      </a:r>
                      <a:endParaRPr sz="1400" b="1">
                        <a:solidFill>
                          <a:schemeClr val="dk1"/>
                        </a:solidFill>
                        <a:latin typeface="Traditional Arabic"/>
                        <a:ea typeface="Traditional Arabic"/>
                        <a:cs typeface="Traditional Arabic"/>
                        <a:sym typeface="Traditional Arabic"/>
                      </a:endParaRPr>
                    </a:p>
                  </a:txBody>
                  <a:tcPr marL="68575" marR="68575" marT="0" marB="0" anchor="ctr">
                    <a:solidFill>
                      <a:srgbClr val="D8D8D8"/>
                    </a:solidFill>
                  </a:tcPr>
                </a:tc>
                <a:tc>
                  <a:txBody>
                    <a:bodyPr/>
                    <a:lstStyle/>
                    <a:p>
                      <a:pPr marL="0" marR="0" lvl="0" indent="0" algn="ctr" rtl="1">
                        <a:lnSpc>
                          <a:spcPct val="115000"/>
                        </a:lnSpc>
                        <a:spcBef>
                          <a:spcPts val="0"/>
                        </a:spcBef>
                        <a:spcAft>
                          <a:spcPts val="0"/>
                        </a:spcAft>
                        <a:buNone/>
                      </a:pPr>
                      <a:r>
                        <a:rPr lang="ar-SA" sz="2400" b="1" dirty="0">
                          <a:solidFill>
                            <a:schemeClr val="dk1"/>
                          </a:solidFill>
                          <a:latin typeface="Traditional Arabic"/>
                          <a:ea typeface="Traditional Arabic"/>
                          <a:cs typeface="Traditional Arabic"/>
                          <a:sym typeface="Traditional Arabic"/>
                        </a:rPr>
                        <a:t>5</a:t>
                      </a:r>
                      <a:endParaRPr sz="1400" b="1" dirty="0">
                        <a:solidFill>
                          <a:schemeClr val="dk1"/>
                        </a:solidFill>
                        <a:latin typeface="Traditional Arabic"/>
                        <a:ea typeface="Traditional Arabic"/>
                        <a:cs typeface="Traditional Arabic"/>
                        <a:sym typeface="Traditional Arabic"/>
                      </a:endParaRPr>
                    </a:p>
                  </a:txBody>
                  <a:tcPr marL="68575" marR="68575" marT="0" marB="0" anchor="ctr">
                    <a:solidFill>
                      <a:srgbClr val="D8D8D8"/>
                    </a:solidFill>
                  </a:tcPr>
                </a:tc>
                <a:extLst>
                  <a:ext uri="{0D108BD9-81ED-4DB2-BD59-A6C34878D82A}">
                    <a16:rowId xmlns="" xmlns:a16="http://schemas.microsoft.com/office/drawing/2014/main" val="10001"/>
                  </a:ext>
                </a:extLst>
              </a:tr>
            </a:tbl>
          </a:graphicData>
        </a:graphic>
      </p:graphicFrame>
      <p:sp>
        <p:nvSpPr>
          <p:cNvPr id="681" name="Google Shape;681;p38"/>
          <p:cNvSpPr/>
          <p:nvPr/>
        </p:nvSpPr>
        <p:spPr>
          <a:xfrm>
            <a:off x="10439687" y="4592255"/>
            <a:ext cx="1392359" cy="139235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FF0066"/>
                </a:solidFill>
                <a:latin typeface="Traditional Arabic"/>
                <a:ea typeface="Traditional Arabic"/>
                <a:cs typeface="Traditional Arabic"/>
                <a:sym typeface="Traditional Arabic"/>
              </a:rPr>
              <a:t>100</a:t>
            </a:r>
            <a:r>
              <a:rPr lang="ar-SA" sz="2400" b="1">
                <a:solidFill>
                  <a:srgbClr val="595959"/>
                </a:solidFill>
                <a:latin typeface="Traditional Arabic"/>
                <a:ea typeface="Traditional Arabic"/>
                <a:cs typeface="Traditional Arabic"/>
                <a:sym typeface="Traditional Arabic"/>
              </a:rPr>
              <a:t> درجة</a:t>
            </a:r>
            <a:endParaRPr/>
          </a:p>
        </p:txBody>
      </p:sp>
      <p:sp>
        <p:nvSpPr>
          <p:cNvPr id="682" name="Google Shape;682;p38"/>
          <p:cNvSpPr/>
          <p:nvPr/>
        </p:nvSpPr>
        <p:spPr>
          <a:xfrm>
            <a:off x="10372177" y="1684139"/>
            <a:ext cx="1392359" cy="139235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FF0066"/>
                </a:solidFill>
                <a:latin typeface="Traditional Arabic"/>
                <a:ea typeface="Traditional Arabic"/>
                <a:cs typeface="Traditional Arabic"/>
                <a:sym typeface="Traditional Arabic"/>
              </a:rPr>
              <a:t>100</a:t>
            </a:r>
            <a:r>
              <a:rPr lang="ar-SA" sz="2400" b="1">
                <a:solidFill>
                  <a:srgbClr val="595959"/>
                </a:solidFill>
                <a:latin typeface="Traditional Arabic"/>
                <a:ea typeface="Traditional Arabic"/>
                <a:cs typeface="Traditional Arabic"/>
                <a:sym typeface="Traditional Arabic"/>
              </a:rPr>
              <a:t> درجة</a:t>
            </a:r>
            <a:endParaRPr/>
          </a:p>
        </p:txBody>
      </p:sp>
      <p:sp>
        <p:nvSpPr>
          <p:cNvPr id="16" name="مستطيل 15">
            <a:extLst>
              <a:ext uri="{FF2B5EF4-FFF2-40B4-BE49-F238E27FC236}">
                <a16:creationId xmlns="" xmlns:a16="http://schemas.microsoft.com/office/drawing/2014/main" id="{1FB02666-C3B1-4F7C-BEA1-0A68D99003BF}"/>
              </a:ext>
            </a:extLst>
          </p:cNvPr>
          <p:cNvSpPr/>
          <p:nvPr/>
        </p:nvSpPr>
        <p:spPr>
          <a:xfrm>
            <a:off x="9156999" y="14903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مكة 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
        <p:nvSpPr>
          <p:cNvPr id="17" name="Google Shape;672;p38"/>
          <p:cNvSpPr/>
          <p:nvPr/>
        </p:nvSpPr>
        <p:spPr>
          <a:xfrm>
            <a:off x="2481218" y="685801"/>
            <a:ext cx="1533570" cy="553572"/>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dirty="0" smtClean="0">
                <a:solidFill>
                  <a:schemeClr val="lt1"/>
                </a:solidFill>
                <a:latin typeface="Traditional Arabic"/>
                <a:ea typeface="Traditional Arabic"/>
                <a:cs typeface="Traditional Arabic"/>
                <a:sym typeface="Traditional Arabic"/>
              </a:rPr>
              <a:t>تحفيظ</a:t>
            </a:r>
            <a:endParaRPr sz="2400" b="1">
              <a:solidFill>
                <a:schemeClr val="lt1"/>
              </a:solidFill>
              <a:latin typeface="Traditional Arabic"/>
              <a:ea typeface="Traditional Arabic"/>
              <a:cs typeface="Traditional Arabic"/>
              <a:sym typeface="Traditional Arabic"/>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pic>
        <p:nvPicPr>
          <p:cNvPr id="688" name="Google Shape;688;p39"/>
          <p:cNvPicPr preferRelativeResize="0"/>
          <p:nvPr/>
        </p:nvPicPr>
        <p:blipFill rotWithShape="1">
          <a:blip r:embed="rId3">
            <a:alphaModFix/>
          </a:blip>
          <a:srcRect l="8889" t="39954" r="14668" b="10644"/>
          <a:stretch/>
        </p:blipFill>
        <p:spPr>
          <a:xfrm>
            <a:off x="1" y="5771595"/>
            <a:ext cx="12192000" cy="1086404"/>
          </a:xfrm>
          <a:prstGeom prst="rect">
            <a:avLst/>
          </a:prstGeom>
          <a:noFill/>
          <a:ln>
            <a:noFill/>
          </a:ln>
        </p:spPr>
      </p:pic>
      <p:sp>
        <p:nvSpPr>
          <p:cNvPr id="689" name="Google Shape;689;p39"/>
          <p:cNvSpPr/>
          <p:nvPr/>
        </p:nvSpPr>
        <p:spPr>
          <a:xfrm>
            <a:off x="3134690" y="349915"/>
            <a:ext cx="3401842" cy="745658"/>
          </a:xfrm>
          <a:prstGeom prst="roundRect">
            <a:avLst>
              <a:gd name="adj" fmla="val 50000"/>
            </a:avLst>
          </a:prstGeom>
          <a:solidFill>
            <a:srgbClr val="00908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1 ، 2 ، 3، 4، 5، 6، 7</a:t>
            </a:r>
            <a:endParaRPr sz="2400" b="1">
              <a:solidFill>
                <a:schemeClr val="lt1"/>
              </a:solidFill>
              <a:latin typeface="Traditional Arabic"/>
              <a:ea typeface="Traditional Arabic"/>
              <a:cs typeface="Traditional Arabic"/>
              <a:sym typeface="Traditional Arabic"/>
            </a:endParaRPr>
          </a:p>
        </p:txBody>
      </p:sp>
      <p:pic>
        <p:nvPicPr>
          <p:cNvPr id="690" name="Google Shape;690;p39"/>
          <p:cNvPicPr preferRelativeResize="0"/>
          <p:nvPr/>
        </p:nvPicPr>
        <p:blipFill rotWithShape="1">
          <a:blip r:embed="rId3">
            <a:alphaModFix/>
          </a:blip>
          <a:srcRect l="46519" t="16082" r="47930" b="67688"/>
          <a:stretch/>
        </p:blipFill>
        <p:spPr>
          <a:xfrm>
            <a:off x="31014" y="36346"/>
            <a:ext cx="885372" cy="1465943"/>
          </a:xfrm>
          <a:prstGeom prst="rect">
            <a:avLst/>
          </a:prstGeom>
          <a:noFill/>
          <a:ln>
            <a:noFill/>
          </a:ln>
        </p:spPr>
      </p:pic>
      <p:sp>
        <p:nvSpPr>
          <p:cNvPr id="691" name="Google Shape;691;p39"/>
          <p:cNvSpPr/>
          <p:nvPr/>
        </p:nvSpPr>
        <p:spPr>
          <a:xfrm>
            <a:off x="6006678" y="238119"/>
            <a:ext cx="3332121"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   الكفايات اللغوية</a:t>
            </a:r>
            <a:endParaRPr sz="3200" b="1">
              <a:solidFill>
                <a:schemeClr val="lt1"/>
              </a:solidFill>
              <a:latin typeface="Traditional Arabic"/>
              <a:ea typeface="Traditional Arabic"/>
              <a:cs typeface="Traditional Arabic"/>
              <a:sym typeface="Traditional Arabic"/>
            </a:endParaRPr>
          </a:p>
        </p:txBody>
      </p:sp>
      <p:sp>
        <p:nvSpPr>
          <p:cNvPr id="692" name="Google Shape;692;p39"/>
          <p:cNvSpPr/>
          <p:nvPr/>
        </p:nvSpPr>
        <p:spPr>
          <a:xfrm>
            <a:off x="8436428" y="311565"/>
            <a:ext cx="843464" cy="843464"/>
          </a:xfrm>
          <a:prstGeom prst="ellipse">
            <a:avLst/>
          </a:prstGeom>
          <a:solidFill>
            <a:srgbClr val="009081"/>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693" name="Google Shape;693;p39"/>
          <p:cNvSpPr/>
          <p:nvPr/>
        </p:nvSpPr>
        <p:spPr>
          <a:xfrm>
            <a:off x="8509596" y="326871"/>
            <a:ext cx="934441" cy="94471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r" rtl="1">
              <a:spcBef>
                <a:spcPts val="0"/>
              </a:spcBef>
              <a:spcAft>
                <a:spcPts val="0"/>
              </a:spcAft>
              <a:buNone/>
            </a:pPr>
            <a:r>
              <a:rPr lang="ar-SA" sz="4400" dirty="0" smtClean="0">
                <a:solidFill>
                  <a:schemeClr val="dk1"/>
                </a:solidFill>
                <a:latin typeface="Calibri"/>
                <a:ea typeface="Calibri"/>
                <a:cs typeface="Calibri"/>
                <a:sym typeface="Calibri"/>
              </a:rPr>
              <a:t>هـ  </a:t>
            </a:r>
            <a:endParaRPr sz="6600" dirty="0">
              <a:solidFill>
                <a:srgbClr val="249BBB"/>
              </a:solidFill>
              <a:latin typeface="Calibri"/>
              <a:ea typeface="Calibri"/>
              <a:cs typeface="Calibri"/>
              <a:sym typeface="Calibri"/>
            </a:endParaRPr>
          </a:p>
        </p:txBody>
      </p:sp>
      <p:graphicFrame>
        <p:nvGraphicFramePr>
          <p:cNvPr id="694" name="Google Shape;694;p39"/>
          <p:cNvGraphicFramePr/>
          <p:nvPr>
            <p:extLst>
              <p:ext uri="{D42A27DB-BD31-4B8C-83A1-F6EECF244321}">
                <p14:modId xmlns="" xmlns:p14="http://schemas.microsoft.com/office/powerpoint/2010/main" val="2450483490"/>
              </p:ext>
            </p:extLst>
          </p:nvPr>
        </p:nvGraphicFramePr>
        <p:xfrm>
          <a:off x="916386" y="1439515"/>
          <a:ext cx="10756550" cy="1261872"/>
        </p:xfrm>
        <a:graphic>
          <a:graphicData uri="http://schemas.openxmlformats.org/drawingml/2006/table">
            <a:tbl>
              <a:tblPr rtl="1" firstRow="1" bandRow="1">
                <a:noFill/>
                <a:tableStyleId>{8FCC44E6-B475-47F8-9AFF-5085EFD84CCE}</a:tableStyleId>
              </a:tblPr>
              <a:tblGrid>
                <a:gridCol w="1536650">
                  <a:extLst>
                    <a:ext uri="{9D8B030D-6E8A-4147-A177-3AD203B41FA5}">
                      <a16:colId xmlns="" xmlns:a16="http://schemas.microsoft.com/office/drawing/2014/main" val="20000"/>
                    </a:ext>
                  </a:extLst>
                </a:gridCol>
                <a:gridCol w="1536650">
                  <a:extLst>
                    <a:ext uri="{9D8B030D-6E8A-4147-A177-3AD203B41FA5}">
                      <a16:colId xmlns="" xmlns:a16="http://schemas.microsoft.com/office/drawing/2014/main" val="20001"/>
                    </a:ext>
                  </a:extLst>
                </a:gridCol>
                <a:gridCol w="1536650">
                  <a:extLst>
                    <a:ext uri="{9D8B030D-6E8A-4147-A177-3AD203B41FA5}">
                      <a16:colId xmlns="" xmlns:a16="http://schemas.microsoft.com/office/drawing/2014/main" val="20002"/>
                    </a:ext>
                  </a:extLst>
                </a:gridCol>
                <a:gridCol w="1536650">
                  <a:extLst>
                    <a:ext uri="{9D8B030D-6E8A-4147-A177-3AD203B41FA5}">
                      <a16:colId xmlns="" xmlns:a16="http://schemas.microsoft.com/office/drawing/2014/main" val="20003"/>
                    </a:ext>
                  </a:extLst>
                </a:gridCol>
                <a:gridCol w="1536650">
                  <a:extLst>
                    <a:ext uri="{9D8B030D-6E8A-4147-A177-3AD203B41FA5}">
                      <a16:colId xmlns="" xmlns:a16="http://schemas.microsoft.com/office/drawing/2014/main" val="20004"/>
                    </a:ext>
                  </a:extLst>
                </a:gridCol>
                <a:gridCol w="1536650">
                  <a:extLst>
                    <a:ext uri="{9D8B030D-6E8A-4147-A177-3AD203B41FA5}">
                      <a16:colId xmlns="" xmlns:a16="http://schemas.microsoft.com/office/drawing/2014/main" val="20005"/>
                    </a:ext>
                  </a:extLst>
                </a:gridCol>
                <a:gridCol w="1536650">
                  <a:extLst>
                    <a:ext uri="{9D8B030D-6E8A-4147-A177-3AD203B41FA5}">
                      <a16:colId xmlns="" xmlns:a16="http://schemas.microsoft.com/office/drawing/2014/main" val="20006"/>
                    </a:ext>
                  </a:extLst>
                </a:gridCol>
              </a:tblGrid>
              <a:tr h="370850">
                <a:tc rowSpan="2">
                  <a:txBody>
                    <a:bodyPr/>
                    <a:lstStyle/>
                    <a:p>
                      <a:pPr marL="0" marR="0" lvl="0" indent="0" algn="ctr" rtl="1">
                        <a:lnSpc>
                          <a:spcPct val="115000"/>
                        </a:lnSpc>
                        <a:spcBef>
                          <a:spcPts val="0"/>
                        </a:spcBef>
                        <a:spcAft>
                          <a:spcPts val="0"/>
                        </a:spcAft>
                        <a:buNone/>
                      </a:pPr>
                      <a:r>
                        <a:rPr lang="ar-SA" sz="2400" b="1">
                          <a:latin typeface="Traditional Arabic"/>
                          <a:ea typeface="Traditional Arabic"/>
                          <a:cs typeface="Traditional Arabic"/>
                          <a:sym typeface="Traditional Arabic"/>
                        </a:rPr>
                        <a:t>المشاركة والتفاعل الصفي</a:t>
                      </a:r>
                      <a:endParaRPr sz="1400" b="1">
                        <a:latin typeface="Traditional Arabic"/>
                        <a:ea typeface="Traditional Arabic"/>
                        <a:cs typeface="Traditional Arabic"/>
                        <a:sym typeface="Traditional Arabic"/>
                      </a:endParaRPr>
                    </a:p>
                  </a:txBody>
                  <a:tcPr marL="68575" marR="68575" marT="0" marB="0" anchor="ctr"/>
                </a:tc>
                <a:tc rowSpan="2">
                  <a:txBody>
                    <a:bodyPr/>
                    <a:lstStyle/>
                    <a:p>
                      <a:pPr marL="0" marR="0" lvl="0" indent="0" algn="ctr" rtl="1">
                        <a:lnSpc>
                          <a:spcPct val="115000"/>
                        </a:lnSpc>
                        <a:spcBef>
                          <a:spcPts val="0"/>
                        </a:spcBef>
                        <a:spcAft>
                          <a:spcPts val="0"/>
                        </a:spcAft>
                        <a:buNone/>
                      </a:pPr>
                      <a:r>
                        <a:rPr lang="ar-SA" sz="2400" b="1">
                          <a:latin typeface="Traditional Arabic"/>
                          <a:ea typeface="Traditional Arabic"/>
                          <a:cs typeface="Traditional Arabic"/>
                          <a:sym typeface="Traditional Arabic"/>
                        </a:rPr>
                        <a:t>المشروعات والبحوث</a:t>
                      </a:r>
                      <a:endParaRPr sz="1400" b="1">
                        <a:latin typeface="Traditional Arabic"/>
                        <a:ea typeface="Traditional Arabic"/>
                        <a:cs typeface="Traditional Arabic"/>
                        <a:sym typeface="Traditional Arabic"/>
                      </a:endParaRPr>
                    </a:p>
                  </a:txBody>
                  <a:tcPr marL="68575" marR="68575" marT="0" marB="0" anchor="ctr"/>
                </a:tc>
                <a:tc rowSpan="2">
                  <a:txBody>
                    <a:bodyPr/>
                    <a:lstStyle/>
                    <a:p>
                      <a:pPr marL="0" marR="0" lvl="0" indent="0" algn="ctr" rtl="1">
                        <a:lnSpc>
                          <a:spcPct val="115000"/>
                        </a:lnSpc>
                        <a:spcBef>
                          <a:spcPts val="0"/>
                        </a:spcBef>
                        <a:spcAft>
                          <a:spcPts val="0"/>
                        </a:spcAft>
                        <a:buNone/>
                      </a:pPr>
                      <a:r>
                        <a:rPr lang="ar-SA" sz="2400" b="1">
                          <a:latin typeface="Traditional Arabic"/>
                          <a:ea typeface="Traditional Arabic"/>
                          <a:cs typeface="Traditional Arabic"/>
                          <a:sym typeface="Traditional Arabic"/>
                        </a:rPr>
                        <a:t>الواجبات والمهام المنزلية</a:t>
                      </a:r>
                      <a:endParaRPr sz="1400" b="1">
                        <a:latin typeface="Traditional Arabic"/>
                        <a:ea typeface="Traditional Arabic"/>
                        <a:cs typeface="Traditional Arabic"/>
                        <a:sym typeface="Traditional Arabic"/>
                      </a:endParaRPr>
                    </a:p>
                  </a:txBody>
                  <a:tcPr marL="68575" marR="68575" marT="0" marB="0" anchor="ctr"/>
                </a:tc>
                <a:tc gridSpan="2">
                  <a:txBody>
                    <a:bodyPr/>
                    <a:lstStyle/>
                    <a:p>
                      <a:pPr marL="0" marR="0" lvl="0" indent="0" algn="ctr" rtl="1">
                        <a:lnSpc>
                          <a:spcPct val="115000"/>
                        </a:lnSpc>
                        <a:spcBef>
                          <a:spcPts val="0"/>
                        </a:spcBef>
                        <a:spcAft>
                          <a:spcPts val="0"/>
                        </a:spcAft>
                        <a:buNone/>
                      </a:pPr>
                      <a:r>
                        <a:rPr lang="ar-SA" sz="2000">
                          <a:latin typeface="Traditional Arabic"/>
                          <a:ea typeface="Traditional Arabic"/>
                          <a:cs typeface="Traditional Arabic"/>
                          <a:sym typeface="Traditional Arabic"/>
                        </a:rPr>
                        <a:t>الاختبارات القصيرة</a:t>
                      </a:r>
                      <a:endParaRPr sz="1200">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rowSpan="2">
                  <a:txBody>
                    <a:bodyPr/>
                    <a:lstStyle/>
                    <a:p>
                      <a:pPr marL="0" marR="0" lvl="0" indent="0" algn="ctr" rtl="1">
                        <a:lnSpc>
                          <a:spcPct val="115000"/>
                        </a:lnSpc>
                        <a:spcBef>
                          <a:spcPts val="0"/>
                        </a:spcBef>
                        <a:spcAft>
                          <a:spcPts val="0"/>
                        </a:spcAft>
                        <a:buNone/>
                      </a:pPr>
                      <a:r>
                        <a:rPr lang="ar-SA" sz="2400" b="1">
                          <a:latin typeface="Traditional Arabic"/>
                          <a:ea typeface="Traditional Arabic"/>
                          <a:cs typeface="Traditional Arabic"/>
                          <a:sym typeface="Traditional Arabic"/>
                        </a:rPr>
                        <a:t>اختبار نهاية الفترة</a:t>
                      </a:r>
                      <a:endParaRPr sz="1400" b="1">
                        <a:latin typeface="Traditional Arabic"/>
                        <a:ea typeface="Traditional Arabic"/>
                        <a:cs typeface="Traditional Arabic"/>
                        <a:sym typeface="Traditional Arabic"/>
                      </a:endParaRPr>
                    </a:p>
                  </a:txBody>
                  <a:tcPr marL="68575" marR="68575" marT="0" marB="0" anchor="ctr"/>
                </a:tc>
                <a:tc rowSpan="2">
                  <a:txBody>
                    <a:bodyPr/>
                    <a:lstStyle/>
                    <a:p>
                      <a:pPr marL="0" marR="0" lvl="0" indent="0" algn="ctr" rtl="1">
                        <a:lnSpc>
                          <a:spcPct val="115000"/>
                        </a:lnSpc>
                        <a:spcBef>
                          <a:spcPts val="0"/>
                        </a:spcBef>
                        <a:spcAft>
                          <a:spcPts val="0"/>
                        </a:spcAft>
                        <a:buNone/>
                      </a:pPr>
                      <a:r>
                        <a:rPr lang="ar-SA" sz="2400" b="1" dirty="0">
                          <a:latin typeface="Traditional Arabic"/>
                          <a:ea typeface="Traditional Arabic"/>
                          <a:cs typeface="Traditional Arabic"/>
                          <a:sym typeface="Traditional Arabic"/>
                        </a:rPr>
                        <a:t>الحضور</a:t>
                      </a:r>
                      <a:endParaRPr sz="1400" b="1" dirty="0">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0"/>
                  </a:ext>
                </a:extLst>
              </a:tr>
              <a:tr h="370850">
                <a:tc vMerge="1">
                  <a:txBody>
                    <a:bodyPr/>
                    <a:lstStyle/>
                    <a:p>
                      <a:endParaRPr lang="ar-SA"/>
                    </a:p>
                  </a:txBody>
                  <a:tcPr/>
                </a:tc>
                <a:tc vMerge="1">
                  <a:txBody>
                    <a:bodyPr/>
                    <a:lstStyle/>
                    <a:p>
                      <a:endParaRPr lang="ar-SA"/>
                    </a:p>
                  </a:txBody>
                  <a:tcPr/>
                </a:tc>
                <a:tc vMerge="1">
                  <a:txBody>
                    <a:bodyPr/>
                    <a:lstStyle/>
                    <a:p>
                      <a:endParaRPr lang="ar-SA"/>
                    </a:p>
                  </a:txBody>
                  <a:tcPr/>
                </a:tc>
                <a:tc>
                  <a:txBody>
                    <a:bodyPr/>
                    <a:lstStyle/>
                    <a:p>
                      <a:pPr marL="0" marR="0" lvl="0" indent="0" algn="ctr" rtl="1">
                        <a:spcBef>
                          <a:spcPts val="0"/>
                        </a:spcBef>
                        <a:spcAft>
                          <a:spcPts val="0"/>
                        </a:spcAft>
                        <a:buNone/>
                      </a:pPr>
                      <a:r>
                        <a:rPr lang="ar-SA" sz="2400" b="1">
                          <a:latin typeface="Traditional Arabic"/>
                          <a:ea typeface="Traditional Arabic"/>
                          <a:cs typeface="Traditional Arabic"/>
                          <a:sym typeface="Traditional Arabic"/>
                        </a:rPr>
                        <a:t>اختبار 1</a:t>
                      </a:r>
                      <a:endParaRPr sz="2400" b="1">
                        <a:latin typeface="Traditional Arabic"/>
                        <a:ea typeface="Traditional Arabic"/>
                        <a:cs typeface="Traditional Arabic"/>
                        <a:sym typeface="Traditional Arabic"/>
                      </a:endParaRPr>
                    </a:p>
                  </a:txBody>
                  <a:tcPr marL="91450" marR="91450" marT="45725" marB="45725"/>
                </a:tc>
                <a:tc>
                  <a:txBody>
                    <a:bodyPr/>
                    <a:lstStyle/>
                    <a:p>
                      <a:pPr marL="0" marR="0" lvl="0" indent="0" algn="ctr" rtl="1">
                        <a:spcBef>
                          <a:spcPts val="0"/>
                        </a:spcBef>
                        <a:spcAft>
                          <a:spcPts val="0"/>
                        </a:spcAft>
                        <a:buNone/>
                      </a:pPr>
                      <a:r>
                        <a:rPr lang="ar-SA" sz="2400" b="1">
                          <a:latin typeface="Traditional Arabic"/>
                          <a:ea typeface="Traditional Arabic"/>
                          <a:cs typeface="Traditional Arabic"/>
                          <a:sym typeface="Traditional Arabic"/>
                        </a:rPr>
                        <a:t>اختبار 2</a:t>
                      </a:r>
                      <a:endParaRPr sz="2400" b="1">
                        <a:latin typeface="Traditional Arabic"/>
                        <a:ea typeface="Traditional Arabic"/>
                        <a:cs typeface="Traditional Arabic"/>
                        <a:sym typeface="Traditional Arabic"/>
                      </a:endParaRPr>
                    </a:p>
                  </a:txBody>
                  <a:tcPr marL="91450" marR="91450" marT="45725" marB="45725"/>
                </a:tc>
                <a:tc vMerge="1">
                  <a:txBody>
                    <a:bodyPr/>
                    <a:lstStyle/>
                    <a:p>
                      <a:endParaRPr lang="ar-SA"/>
                    </a:p>
                  </a:txBody>
                  <a:tcPr/>
                </a:tc>
                <a:tc vMerge="1">
                  <a:txBody>
                    <a:bodyPr/>
                    <a:lstStyle/>
                    <a:p>
                      <a:endParaRPr lang="ar-SA"/>
                    </a:p>
                  </a:txBody>
                  <a:tcPr/>
                </a:tc>
                <a:extLst>
                  <a:ext uri="{0D108BD9-81ED-4DB2-BD59-A6C34878D82A}">
                    <a16:rowId xmlns="" xmlns:a16="http://schemas.microsoft.com/office/drawing/2014/main" val="10001"/>
                  </a:ext>
                </a:extLst>
              </a:tr>
              <a:tr h="370850">
                <a:tc>
                  <a:txBody>
                    <a:bodyPr/>
                    <a:lstStyle/>
                    <a:p>
                      <a:pPr marL="0" marR="0" lvl="0" indent="0" algn="ctr" rtl="1">
                        <a:lnSpc>
                          <a:spcPct val="115000"/>
                        </a:lnSpc>
                        <a:spcBef>
                          <a:spcPts val="0"/>
                        </a:spcBef>
                        <a:spcAft>
                          <a:spcPts val="0"/>
                        </a:spcAft>
                        <a:buNone/>
                      </a:pPr>
                      <a:r>
                        <a:rPr lang="ar-SA" sz="2400" b="1">
                          <a:latin typeface="Traditional Arabic"/>
                          <a:ea typeface="Traditional Arabic"/>
                          <a:cs typeface="Traditional Arabic"/>
                          <a:sym typeface="Traditional Arabic"/>
                        </a:rPr>
                        <a:t>15</a:t>
                      </a:r>
                      <a:endParaRPr sz="14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latin typeface="Traditional Arabic"/>
                          <a:ea typeface="Traditional Arabic"/>
                          <a:cs typeface="Traditional Arabic"/>
                          <a:sym typeface="Traditional Arabic"/>
                        </a:rPr>
                        <a:t>15</a:t>
                      </a:r>
                      <a:endParaRPr sz="14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latin typeface="Traditional Arabic"/>
                          <a:ea typeface="Traditional Arabic"/>
                          <a:cs typeface="Traditional Arabic"/>
                          <a:sym typeface="Traditional Arabic"/>
                        </a:rPr>
                        <a:t>15</a:t>
                      </a:r>
                      <a:endParaRPr sz="14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latin typeface="Traditional Arabic"/>
                          <a:ea typeface="Traditional Arabic"/>
                          <a:cs typeface="Traditional Arabic"/>
                          <a:sym typeface="Traditional Arabic"/>
                        </a:rPr>
                        <a:t>15</a:t>
                      </a:r>
                      <a:endParaRPr sz="14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latin typeface="Traditional Arabic"/>
                          <a:ea typeface="Traditional Arabic"/>
                          <a:cs typeface="Traditional Arabic"/>
                          <a:sym typeface="Traditional Arabic"/>
                        </a:rPr>
                        <a:t>15</a:t>
                      </a:r>
                      <a:endParaRPr sz="14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a:latin typeface="Traditional Arabic"/>
                          <a:ea typeface="Traditional Arabic"/>
                          <a:cs typeface="Traditional Arabic"/>
                          <a:sym typeface="Traditional Arabic"/>
                        </a:rPr>
                        <a:t>20</a:t>
                      </a:r>
                      <a:endParaRPr sz="1400" b="1">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b="1" dirty="0">
                          <a:latin typeface="Traditional Arabic"/>
                          <a:ea typeface="Traditional Arabic"/>
                          <a:cs typeface="Traditional Arabic"/>
                          <a:sym typeface="Traditional Arabic"/>
                        </a:rPr>
                        <a:t>5</a:t>
                      </a:r>
                      <a:endParaRPr sz="1400" b="1" dirty="0">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2"/>
                  </a:ext>
                </a:extLst>
              </a:tr>
            </a:tbl>
          </a:graphicData>
        </a:graphic>
      </p:graphicFrame>
      <p:sp>
        <p:nvSpPr>
          <p:cNvPr id="695" name="Google Shape;695;p39"/>
          <p:cNvSpPr/>
          <p:nvPr/>
        </p:nvSpPr>
        <p:spPr>
          <a:xfrm>
            <a:off x="1876847" y="204601"/>
            <a:ext cx="1051782" cy="1051782"/>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rgbClr val="FF0066"/>
                </a:solidFill>
                <a:latin typeface="Traditional Arabic"/>
                <a:ea typeface="Traditional Arabic"/>
                <a:cs typeface="Traditional Arabic"/>
                <a:sym typeface="Traditional Arabic"/>
              </a:rPr>
              <a:t>100</a:t>
            </a:r>
            <a:r>
              <a:rPr lang="ar-SA" sz="1800" b="1">
                <a:solidFill>
                  <a:srgbClr val="595959"/>
                </a:solidFill>
                <a:latin typeface="Traditional Arabic"/>
                <a:ea typeface="Traditional Arabic"/>
                <a:cs typeface="Traditional Arabic"/>
                <a:sym typeface="Traditional Arabic"/>
              </a:rPr>
              <a:t> درجة</a:t>
            </a:r>
            <a:endParaRPr/>
          </a:p>
        </p:txBody>
      </p:sp>
      <p:sp>
        <p:nvSpPr>
          <p:cNvPr id="696" name="Google Shape;696;p39"/>
          <p:cNvSpPr/>
          <p:nvPr/>
        </p:nvSpPr>
        <p:spPr>
          <a:xfrm>
            <a:off x="9757500" y="2762942"/>
            <a:ext cx="1915443" cy="470165"/>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تعليمات :</a:t>
            </a:r>
            <a:endParaRPr sz="3200" b="1">
              <a:solidFill>
                <a:schemeClr val="lt1"/>
              </a:solidFill>
              <a:latin typeface="Traditional Arabic"/>
              <a:ea typeface="Traditional Arabic"/>
              <a:cs typeface="Traditional Arabic"/>
              <a:sym typeface="Traditional Arabic"/>
            </a:endParaRPr>
          </a:p>
        </p:txBody>
      </p:sp>
      <p:sp>
        <p:nvSpPr>
          <p:cNvPr id="697" name="Google Shape;697;p39"/>
          <p:cNvSpPr/>
          <p:nvPr/>
        </p:nvSpPr>
        <p:spPr>
          <a:xfrm>
            <a:off x="530657" y="3335292"/>
            <a:ext cx="10611912" cy="892524"/>
          </a:xfrm>
          <a:prstGeom prst="roundRect">
            <a:avLst>
              <a:gd name="adj" fmla="val 50000"/>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249BBB"/>
                </a:solidFill>
                <a:latin typeface="Traditional Arabic"/>
                <a:ea typeface="Traditional Arabic"/>
                <a:cs typeface="Traditional Arabic"/>
                <a:sym typeface="Traditional Arabic"/>
              </a:rPr>
              <a:t>        </a:t>
            </a:r>
            <a:r>
              <a:rPr lang="ar-SA" sz="2400" b="1">
                <a:solidFill>
                  <a:srgbClr val="249BBB"/>
                </a:solidFill>
                <a:latin typeface="Traditional Arabic"/>
                <a:ea typeface="Traditional Arabic"/>
                <a:cs typeface="Traditional Arabic"/>
                <a:sym typeface="Traditional Arabic"/>
              </a:rPr>
              <a:t>يقوم المعلم أداء الطلاب تقويما مستمراً وينهي تقويم أداء طلابه في نهاية في كل وحدة / كفاية قبل أن ينتقل إلى غيرها. </a:t>
            </a:r>
            <a:endParaRPr/>
          </a:p>
        </p:txBody>
      </p:sp>
      <p:sp>
        <p:nvSpPr>
          <p:cNvPr id="698" name="Google Shape;698;p39"/>
          <p:cNvSpPr/>
          <p:nvPr/>
        </p:nvSpPr>
        <p:spPr>
          <a:xfrm>
            <a:off x="532895" y="4343486"/>
            <a:ext cx="10549672" cy="826156"/>
          </a:xfrm>
          <a:prstGeom prst="roundRect">
            <a:avLst>
              <a:gd name="adj" fmla="val 50000"/>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350" b="1">
                <a:solidFill>
                  <a:srgbClr val="009081"/>
                </a:solidFill>
                <a:latin typeface="Traditional Arabic"/>
                <a:ea typeface="Traditional Arabic"/>
                <a:cs typeface="Traditional Arabic"/>
                <a:sym typeface="Traditional Arabic"/>
              </a:rPr>
              <a:t>يمثل هذا التوزيع تقويم الوحدة الدراسية الواحدة / الكفاية في الكتاب، ويقسم مجموع الدرجات المتحصل عليه في </a:t>
            </a:r>
            <a:endParaRPr sz="2350" b="1">
              <a:solidFill>
                <a:srgbClr val="00908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350" b="1">
                <a:solidFill>
                  <a:srgbClr val="009081"/>
                </a:solidFill>
                <a:latin typeface="Traditional Arabic"/>
                <a:ea typeface="Traditional Arabic"/>
                <a:cs typeface="Traditional Arabic"/>
                <a:sym typeface="Traditional Arabic"/>
              </a:rPr>
              <a:t>          جميع الوحدات في نهاية الفصل على عدد وحدات الكتاب للحصول على الدرجة النهائية للطالب في الفصل. </a:t>
            </a:r>
            <a:endParaRPr/>
          </a:p>
        </p:txBody>
      </p:sp>
      <p:sp>
        <p:nvSpPr>
          <p:cNvPr id="699" name="Google Shape;699;p39"/>
          <p:cNvSpPr/>
          <p:nvPr/>
        </p:nvSpPr>
        <p:spPr>
          <a:xfrm>
            <a:off x="533463" y="5234064"/>
            <a:ext cx="10533876" cy="879367"/>
          </a:xfrm>
          <a:prstGeom prst="roundRect">
            <a:avLst>
              <a:gd name="adj" fmla="val 50000"/>
            </a:avLst>
          </a:prstGeom>
          <a:solidFill>
            <a:schemeClr val="lt1"/>
          </a:solid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rgbClr val="249BBB"/>
                </a:solidFill>
                <a:latin typeface="Traditional Arabic"/>
                <a:ea typeface="Traditional Arabic"/>
                <a:cs typeface="Traditional Arabic"/>
                <a:sym typeface="Traditional Arabic"/>
              </a:rPr>
              <a:t>          </a:t>
            </a:r>
            <a:r>
              <a:rPr lang="ar-SA" sz="2300" b="1">
                <a:solidFill>
                  <a:srgbClr val="249BBB"/>
                </a:solidFill>
                <a:latin typeface="Traditional Arabic"/>
                <a:ea typeface="Traditional Arabic"/>
                <a:cs typeface="Traditional Arabic"/>
                <a:sym typeface="Traditional Arabic"/>
              </a:rPr>
              <a:t>تنفذ الاختبارات في كتب الكفايات اللغوية (1-2-3-4) على النحو التالي: الكفايتان النحوية والقرائية كتابياً وشفهياً والكفايتان الإملائية والاتصال الكتابي كتابياً وكفاية التواصل الشفهي شفهياً ، وتنفذ في كتب اللغة العربية (5-6-7) كتابياً </a:t>
            </a:r>
            <a:endParaRPr/>
          </a:p>
        </p:txBody>
      </p:sp>
      <p:sp>
        <p:nvSpPr>
          <p:cNvPr id="700" name="Google Shape;700;p39"/>
          <p:cNvSpPr/>
          <p:nvPr/>
        </p:nvSpPr>
        <p:spPr>
          <a:xfrm>
            <a:off x="11140507" y="3474302"/>
            <a:ext cx="532436" cy="659757"/>
          </a:xfrm>
          <a:prstGeom prst="chevron">
            <a:avLst>
              <a:gd name="adj" fmla="val 50000"/>
            </a:avLst>
          </a:prstGeom>
          <a:solidFill>
            <a:srgbClr val="01958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dk1"/>
              </a:solidFill>
              <a:latin typeface="Calibri"/>
              <a:ea typeface="Calibri"/>
              <a:cs typeface="Calibri"/>
              <a:sym typeface="Calibri"/>
            </a:endParaRPr>
          </a:p>
        </p:txBody>
      </p:sp>
      <p:sp>
        <p:nvSpPr>
          <p:cNvPr id="701" name="Google Shape;701;p39"/>
          <p:cNvSpPr/>
          <p:nvPr/>
        </p:nvSpPr>
        <p:spPr>
          <a:xfrm>
            <a:off x="11140507" y="4396217"/>
            <a:ext cx="532436" cy="659757"/>
          </a:xfrm>
          <a:prstGeom prst="chevron">
            <a:avLst>
              <a:gd name="adj" fmla="val 50000"/>
            </a:avLst>
          </a:prstGeom>
          <a:solidFill>
            <a:srgbClr val="01958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dk1"/>
              </a:solidFill>
              <a:latin typeface="Calibri"/>
              <a:ea typeface="Calibri"/>
              <a:cs typeface="Calibri"/>
              <a:sym typeface="Calibri"/>
            </a:endParaRPr>
          </a:p>
        </p:txBody>
      </p:sp>
      <p:sp>
        <p:nvSpPr>
          <p:cNvPr id="702" name="Google Shape;702;p39"/>
          <p:cNvSpPr/>
          <p:nvPr/>
        </p:nvSpPr>
        <p:spPr>
          <a:xfrm>
            <a:off x="11140507" y="5326702"/>
            <a:ext cx="532436" cy="659757"/>
          </a:xfrm>
          <a:prstGeom prst="chevron">
            <a:avLst>
              <a:gd name="adj" fmla="val 50000"/>
            </a:avLst>
          </a:prstGeom>
          <a:solidFill>
            <a:srgbClr val="01958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dk1"/>
              </a:solidFill>
              <a:latin typeface="Calibri"/>
              <a:ea typeface="Calibri"/>
              <a:cs typeface="Calibri"/>
              <a:sym typeface="Calibri"/>
            </a:endParaRPr>
          </a:p>
        </p:txBody>
      </p:sp>
      <p:sp>
        <p:nvSpPr>
          <p:cNvPr id="703" name="Google Shape;703;p39"/>
          <p:cNvSpPr/>
          <p:nvPr/>
        </p:nvSpPr>
        <p:spPr>
          <a:xfrm>
            <a:off x="10537218" y="3377738"/>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704" name="Google Shape;704;p39"/>
          <p:cNvSpPr/>
          <p:nvPr/>
        </p:nvSpPr>
        <p:spPr>
          <a:xfrm>
            <a:off x="10610387" y="3393044"/>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4400" dirty="0">
                <a:solidFill>
                  <a:srgbClr val="249BBB"/>
                </a:solidFill>
                <a:latin typeface="Calibri"/>
                <a:ea typeface="Calibri"/>
                <a:cs typeface="Calibri"/>
                <a:sym typeface="Calibri"/>
              </a:rPr>
              <a:t>1</a:t>
            </a:r>
            <a:endParaRPr sz="4400" dirty="0">
              <a:solidFill>
                <a:srgbClr val="249BBB"/>
              </a:solidFill>
              <a:latin typeface="Calibri"/>
              <a:ea typeface="Calibri"/>
              <a:cs typeface="Calibri"/>
              <a:sym typeface="Calibri"/>
            </a:endParaRPr>
          </a:p>
        </p:txBody>
      </p:sp>
      <p:sp>
        <p:nvSpPr>
          <p:cNvPr id="705" name="Google Shape;705;p39"/>
          <p:cNvSpPr/>
          <p:nvPr/>
        </p:nvSpPr>
        <p:spPr>
          <a:xfrm>
            <a:off x="10537218" y="4318883"/>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706" name="Google Shape;706;p39"/>
          <p:cNvSpPr/>
          <p:nvPr/>
        </p:nvSpPr>
        <p:spPr>
          <a:xfrm>
            <a:off x="10610387" y="4334189"/>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4400" dirty="0">
                <a:solidFill>
                  <a:srgbClr val="249BBB"/>
                </a:solidFill>
                <a:latin typeface="Calibri"/>
                <a:ea typeface="Calibri"/>
                <a:cs typeface="Calibri"/>
                <a:sym typeface="Calibri"/>
              </a:rPr>
              <a:t>2</a:t>
            </a:r>
            <a:endParaRPr sz="4400" dirty="0">
              <a:solidFill>
                <a:srgbClr val="249BBB"/>
              </a:solidFill>
              <a:latin typeface="Calibri"/>
              <a:ea typeface="Calibri"/>
              <a:cs typeface="Calibri"/>
              <a:sym typeface="Calibri"/>
            </a:endParaRPr>
          </a:p>
        </p:txBody>
      </p:sp>
      <p:sp>
        <p:nvSpPr>
          <p:cNvPr id="707" name="Google Shape;707;p39"/>
          <p:cNvSpPr/>
          <p:nvPr/>
        </p:nvSpPr>
        <p:spPr>
          <a:xfrm>
            <a:off x="10537218" y="5223902"/>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708" name="Google Shape;708;p39"/>
          <p:cNvSpPr/>
          <p:nvPr/>
        </p:nvSpPr>
        <p:spPr>
          <a:xfrm>
            <a:off x="10610387" y="5239208"/>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4400" dirty="0">
                <a:solidFill>
                  <a:srgbClr val="249BBB"/>
                </a:solidFill>
                <a:latin typeface="Calibri"/>
                <a:ea typeface="Calibri"/>
                <a:cs typeface="Calibri"/>
                <a:sym typeface="Calibri"/>
              </a:rPr>
              <a:t>3</a:t>
            </a:r>
            <a:endParaRPr sz="4400" dirty="0">
              <a:solidFill>
                <a:srgbClr val="249BBB"/>
              </a:solidFill>
              <a:latin typeface="Calibri"/>
              <a:ea typeface="Calibri"/>
              <a:cs typeface="Calibri"/>
              <a:sym typeface="Calibri"/>
            </a:endParaRPr>
          </a:p>
        </p:txBody>
      </p:sp>
      <p:sp>
        <p:nvSpPr>
          <p:cNvPr id="23" name="مستطيل 22">
            <a:extLst>
              <a:ext uri="{FF2B5EF4-FFF2-40B4-BE49-F238E27FC236}">
                <a16:creationId xmlns="" xmlns:a16="http://schemas.microsoft.com/office/drawing/2014/main" id="{1FB02666-C3B1-4F7C-BEA1-0A68D99003BF}"/>
              </a:ext>
            </a:extLst>
          </p:cNvPr>
          <p:cNvSpPr/>
          <p:nvPr/>
        </p:nvSpPr>
        <p:spPr>
          <a:xfrm>
            <a:off x="9296674" y="118931"/>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مكة 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pic>
        <p:nvPicPr>
          <p:cNvPr id="714" name="Google Shape;714;p40"/>
          <p:cNvPicPr preferRelativeResize="0"/>
          <p:nvPr/>
        </p:nvPicPr>
        <p:blipFill rotWithShape="1">
          <a:blip r:embed="rId3">
            <a:alphaModFix/>
          </a:blip>
          <a:srcRect l="8889" t="39954" r="14668" b="10644"/>
          <a:stretch/>
        </p:blipFill>
        <p:spPr>
          <a:xfrm>
            <a:off x="1" y="5771595"/>
            <a:ext cx="12192000" cy="1086404"/>
          </a:xfrm>
          <a:prstGeom prst="rect">
            <a:avLst/>
          </a:prstGeom>
          <a:noFill/>
          <a:ln>
            <a:noFill/>
          </a:ln>
        </p:spPr>
      </p:pic>
      <p:pic>
        <p:nvPicPr>
          <p:cNvPr id="715" name="Google Shape;715;p40"/>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716" name="Google Shape;716;p40"/>
          <p:cNvSpPr/>
          <p:nvPr/>
        </p:nvSpPr>
        <p:spPr>
          <a:xfrm>
            <a:off x="9734996" y="2293800"/>
            <a:ext cx="2332508" cy="442801"/>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000" b="1" dirty="0" smtClean="0">
                <a:solidFill>
                  <a:schemeClr val="lt1"/>
                </a:solidFill>
                <a:latin typeface="Traditional Arabic"/>
                <a:ea typeface="Traditional Arabic"/>
                <a:cs typeface="Traditional Arabic"/>
                <a:sym typeface="Traditional Arabic"/>
              </a:rPr>
              <a:t>المهارات الحياتية:1، 2</a:t>
            </a:r>
            <a:endParaRPr sz="2000" b="1">
              <a:solidFill>
                <a:schemeClr val="lt1"/>
              </a:solidFill>
              <a:latin typeface="Traditional Arabic"/>
              <a:ea typeface="Traditional Arabic"/>
              <a:cs typeface="Traditional Arabic"/>
              <a:sym typeface="Traditional Arabic"/>
            </a:endParaRPr>
          </a:p>
        </p:txBody>
      </p:sp>
      <p:graphicFrame>
        <p:nvGraphicFramePr>
          <p:cNvPr id="717" name="Google Shape;717;p40"/>
          <p:cNvGraphicFramePr/>
          <p:nvPr>
            <p:extLst>
              <p:ext uri="{D42A27DB-BD31-4B8C-83A1-F6EECF244321}">
                <p14:modId xmlns="" xmlns:p14="http://schemas.microsoft.com/office/powerpoint/2010/main" val="1936880742"/>
              </p:ext>
            </p:extLst>
          </p:nvPr>
        </p:nvGraphicFramePr>
        <p:xfrm>
          <a:off x="916386" y="1282559"/>
          <a:ext cx="8694150" cy="4224325"/>
        </p:xfrm>
        <a:graphic>
          <a:graphicData uri="http://schemas.openxmlformats.org/drawingml/2006/table">
            <a:tbl>
              <a:tblPr rtl="1" firstRow="1" bandRow="1">
                <a:noFill/>
                <a:tableStyleId>{8FCC44E6-B475-47F8-9AFF-5085EFD84CCE}</a:tableStyleId>
              </a:tblPr>
              <a:tblGrid>
                <a:gridCol w="1497025">
                  <a:extLst>
                    <a:ext uri="{9D8B030D-6E8A-4147-A177-3AD203B41FA5}">
                      <a16:colId xmlns="" xmlns:a16="http://schemas.microsoft.com/office/drawing/2014/main" val="20000"/>
                    </a:ext>
                  </a:extLst>
                </a:gridCol>
                <a:gridCol w="682175">
                  <a:extLst>
                    <a:ext uri="{9D8B030D-6E8A-4147-A177-3AD203B41FA5}">
                      <a16:colId xmlns="" xmlns:a16="http://schemas.microsoft.com/office/drawing/2014/main" val="20001"/>
                    </a:ext>
                  </a:extLst>
                </a:gridCol>
                <a:gridCol w="1030525">
                  <a:extLst>
                    <a:ext uri="{9D8B030D-6E8A-4147-A177-3AD203B41FA5}">
                      <a16:colId xmlns="" xmlns:a16="http://schemas.microsoft.com/office/drawing/2014/main" val="20002"/>
                    </a:ext>
                  </a:extLst>
                </a:gridCol>
                <a:gridCol w="740225">
                  <a:extLst>
                    <a:ext uri="{9D8B030D-6E8A-4147-A177-3AD203B41FA5}">
                      <a16:colId xmlns="" xmlns:a16="http://schemas.microsoft.com/office/drawing/2014/main" val="20003"/>
                    </a:ext>
                  </a:extLst>
                </a:gridCol>
                <a:gridCol w="1045025">
                  <a:extLst>
                    <a:ext uri="{9D8B030D-6E8A-4147-A177-3AD203B41FA5}">
                      <a16:colId xmlns="" xmlns:a16="http://schemas.microsoft.com/office/drawing/2014/main" val="20004"/>
                    </a:ext>
                  </a:extLst>
                </a:gridCol>
                <a:gridCol w="1062050">
                  <a:extLst>
                    <a:ext uri="{9D8B030D-6E8A-4147-A177-3AD203B41FA5}">
                      <a16:colId xmlns="" xmlns:a16="http://schemas.microsoft.com/office/drawing/2014/main" val="20005"/>
                    </a:ext>
                  </a:extLst>
                </a:gridCol>
                <a:gridCol w="794975">
                  <a:extLst>
                    <a:ext uri="{9D8B030D-6E8A-4147-A177-3AD203B41FA5}">
                      <a16:colId xmlns="" xmlns:a16="http://schemas.microsoft.com/office/drawing/2014/main" val="20006"/>
                    </a:ext>
                  </a:extLst>
                </a:gridCol>
                <a:gridCol w="1001650">
                  <a:extLst>
                    <a:ext uri="{9D8B030D-6E8A-4147-A177-3AD203B41FA5}">
                      <a16:colId xmlns="" xmlns:a16="http://schemas.microsoft.com/office/drawing/2014/main" val="20007"/>
                    </a:ext>
                  </a:extLst>
                </a:gridCol>
                <a:gridCol w="840500">
                  <a:extLst>
                    <a:ext uri="{9D8B030D-6E8A-4147-A177-3AD203B41FA5}">
                      <a16:colId xmlns="" xmlns:a16="http://schemas.microsoft.com/office/drawing/2014/main" val="20008"/>
                    </a:ext>
                  </a:extLst>
                </a:gridCol>
              </a:tblGrid>
              <a:tr h="551600">
                <a:tc rowSpan="2">
                  <a:txBody>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الملاحظة والمشاركة والتفاعل الصفي</a:t>
                      </a:r>
                      <a:endParaRPr sz="2000" b="1">
                        <a:solidFill>
                          <a:schemeClr val="lt1"/>
                        </a:solidFill>
                        <a:latin typeface="Traditional Arabic"/>
                        <a:ea typeface="Traditional Arabic"/>
                        <a:cs typeface="Traditional Arabic"/>
                        <a:sym typeface="Traditional Arabic"/>
                      </a:endParaRPr>
                    </a:p>
                  </a:txBody>
                  <a:tcPr marL="91450" marR="91450" marT="45725" marB="45725" anchor="ctr">
                    <a:solidFill>
                      <a:srgbClr val="009081"/>
                    </a:solidFill>
                  </a:tcPr>
                </a:tc>
                <a:tc rowSpan="2">
                  <a:txBody>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التقارير الميدانية</a:t>
                      </a:r>
                      <a:endParaRPr sz="2000" b="1">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tc rowSpan="2">
                  <a:txBody>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الواجبات والمهام الأدائية</a:t>
                      </a:r>
                      <a:endParaRPr sz="2000" b="1">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tc rowSpan="2">
                  <a:txBody>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ملف الأعمال</a:t>
                      </a:r>
                      <a:endParaRPr sz="2000" b="1">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tc gridSpan="2">
                  <a:txBody>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الاختبارات التحصيلية</a:t>
                      </a:r>
                      <a:endParaRPr sz="2000" b="1">
                        <a:solidFill>
                          <a:schemeClr val="lt1"/>
                        </a:solidFill>
                        <a:latin typeface="Traditional Arabic"/>
                        <a:ea typeface="Traditional Arabic"/>
                        <a:cs typeface="Traditional Arabic"/>
                        <a:sym typeface="Traditional Arabic"/>
                      </a:endParaRPr>
                    </a:p>
                  </a:txBody>
                  <a:tcPr marL="68575" marR="68575" marT="0" marB="0" anchor="ctr">
                    <a:solidFill>
                      <a:srgbClr val="249BBB"/>
                    </a:solidFill>
                  </a:tcPr>
                </a:tc>
                <a:tc hMerge="1">
                  <a:txBody>
                    <a:bodyPr/>
                    <a:lstStyle/>
                    <a:p>
                      <a:endParaRPr lang="ar-SA"/>
                    </a:p>
                  </a:txBody>
                  <a:tcPr/>
                </a:tc>
                <a:tc rowSpan="2">
                  <a:txBody>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البحوث</a:t>
                      </a:r>
                      <a:endParaRPr sz="2000" b="1">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tc rowSpan="2">
                  <a:txBody>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المشروعات</a:t>
                      </a:r>
                      <a:endParaRPr sz="2000" b="1">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tc rowSpan="2">
                  <a:txBody>
                    <a:bodyPr/>
                    <a:lstStyle/>
                    <a:p>
                      <a:pPr marL="0" marR="0" lvl="0" indent="0" algn="ctr" rtl="1">
                        <a:lnSpc>
                          <a:spcPct val="115000"/>
                        </a:lnSpc>
                        <a:spcBef>
                          <a:spcPts val="0"/>
                        </a:spcBef>
                        <a:spcAft>
                          <a:spcPts val="0"/>
                        </a:spcAft>
                        <a:buNone/>
                      </a:pPr>
                      <a:r>
                        <a:rPr lang="ar-SA" sz="2000" b="1" dirty="0">
                          <a:solidFill>
                            <a:schemeClr val="lt1"/>
                          </a:solidFill>
                          <a:latin typeface="Traditional Arabic"/>
                          <a:ea typeface="Traditional Arabic"/>
                          <a:cs typeface="Traditional Arabic"/>
                          <a:sym typeface="Traditional Arabic"/>
                        </a:rPr>
                        <a:t>الحضور</a:t>
                      </a:r>
                      <a:endParaRPr sz="2000" b="1" dirty="0">
                        <a:solidFill>
                          <a:schemeClr val="lt1"/>
                        </a:solidFill>
                        <a:latin typeface="Traditional Arabic"/>
                        <a:ea typeface="Traditional Arabic"/>
                        <a:cs typeface="Traditional Arabic"/>
                        <a:sym typeface="Traditional Arabic"/>
                      </a:endParaRPr>
                    </a:p>
                  </a:txBody>
                  <a:tcPr marL="68575" marR="68575" marT="0" marB="0" anchor="ctr">
                    <a:solidFill>
                      <a:srgbClr val="009081"/>
                    </a:solidFill>
                  </a:tcPr>
                </a:tc>
                <a:extLst>
                  <a:ext uri="{0D108BD9-81ED-4DB2-BD59-A6C34878D82A}">
                    <a16:rowId xmlns="" xmlns:a16="http://schemas.microsoft.com/office/drawing/2014/main" val="10000"/>
                  </a:ext>
                </a:extLst>
              </a:tr>
              <a:tr h="524675">
                <a:tc vMerge="1">
                  <a:txBody>
                    <a:bodyPr/>
                    <a:lstStyle/>
                    <a:p>
                      <a:endParaRPr lang="ar-SA"/>
                    </a:p>
                  </a:txBody>
                  <a:tcPr/>
                </a:tc>
                <a:tc vMerge="1">
                  <a:txBody>
                    <a:bodyPr/>
                    <a:lstStyle/>
                    <a:p>
                      <a:endParaRPr lang="ar-SA"/>
                    </a:p>
                  </a:txBody>
                  <a:tcPr/>
                </a:tc>
                <a:tc vMerge="1">
                  <a:txBody>
                    <a:bodyPr/>
                    <a:lstStyle/>
                    <a:p>
                      <a:endParaRPr lang="ar-SA"/>
                    </a:p>
                  </a:txBody>
                  <a:tcPr/>
                </a:tc>
                <a:tc vMerge="1">
                  <a:txBody>
                    <a:bodyPr/>
                    <a:lstStyle/>
                    <a:p>
                      <a:endParaRPr lang="ar-SA"/>
                    </a:p>
                  </a:txBody>
                  <a:tcPr/>
                </a:tc>
                <a:tc>
                  <a:txBody>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نظري كتابي</a:t>
                      </a:r>
                      <a:endParaRPr sz="2000" b="1">
                        <a:solidFill>
                          <a:schemeClr val="lt1"/>
                        </a:solidFill>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عملي شفهي</a:t>
                      </a:r>
                      <a:endParaRPr sz="2000" b="1">
                        <a:solidFill>
                          <a:schemeClr val="lt1"/>
                        </a:solidFill>
                        <a:latin typeface="Traditional Arabic"/>
                        <a:ea typeface="Traditional Arabic"/>
                        <a:cs typeface="Traditional Arabic"/>
                        <a:sym typeface="Traditional Arabic"/>
                      </a:endParaRPr>
                    </a:p>
                  </a:txBody>
                  <a:tcPr marL="91450" marR="91450" marT="45725" marB="45725" anchor="ctr"/>
                </a:tc>
                <a:tc vMerge="1">
                  <a:txBody>
                    <a:bodyPr/>
                    <a:lstStyle/>
                    <a:p>
                      <a:endParaRPr lang="ar-SA"/>
                    </a:p>
                  </a:txBody>
                  <a:tcPr/>
                </a:tc>
                <a:tc vMerge="1">
                  <a:txBody>
                    <a:bodyPr/>
                    <a:lstStyle/>
                    <a:p>
                      <a:endParaRPr lang="ar-SA"/>
                    </a:p>
                  </a:txBody>
                  <a:tcPr/>
                </a:tc>
                <a:tc vMerge="1">
                  <a:txBody>
                    <a:bodyPr/>
                    <a:lstStyle/>
                    <a:p>
                      <a:endParaRPr lang="ar-SA"/>
                    </a:p>
                  </a:txBody>
                  <a:tcPr/>
                </a:tc>
                <a:extLst>
                  <a:ext uri="{0D108BD9-81ED-4DB2-BD59-A6C34878D82A}">
                    <a16:rowId xmlns="" xmlns:a16="http://schemas.microsoft.com/office/drawing/2014/main" val="10001"/>
                  </a:ext>
                </a:extLst>
              </a:tr>
              <a:tr h="524675">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extLst>
                  <a:ext uri="{0D108BD9-81ED-4DB2-BD59-A6C34878D82A}">
                    <a16:rowId xmlns="" xmlns:a16="http://schemas.microsoft.com/office/drawing/2014/main" val="10002"/>
                  </a:ext>
                </a:extLst>
              </a:tr>
              <a:tr h="524675">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20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extLst>
                  <a:ext uri="{0D108BD9-81ED-4DB2-BD59-A6C34878D82A}">
                    <a16:rowId xmlns="" xmlns:a16="http://schemas.microsoft.com/office/drawing/2014/main" val="10003"/>
                  </a:ext>
                </a:extLst>
              </a:tr>
              <a:tr h="524675">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20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25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extLst>
                  <a:ext uri="{0D108BD9-81ED-4DB2-BD59-A6C34878D82A}">
                    <a16:rowId xmlns="" xmlns:a16="http://schemas.microsoft.com/office/drawing/2014/main" val="10004"/>
                  </a:ext>
                </a:extLst>
              </a:tr>
              <a:tr h="524675">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20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20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extLst>
                  <a:ext uri="{0D108BD9-81ED-4DB2-BD59-A6C34878D82A}">
                    <a16:rowId xmlns="" xmlns:a16="http://schemas.microsoft.com/office/drawing/2014/main" val="10005"/>
                  </a:ext>
                </a:extLst>
              </a:tr>
              <a:tr h="524675">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20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25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F2F2F2"/>
                    </a:solidFill>
                  </a:tcPr>
                </a:tc>
                <a:extLst>
                  <a:ext uri="{0D108BD9-81ED-4DB2-BD59-A6C34878D82A}">
                    <a16:rowId xmlns="" xmlns:a16="http://schemas.microsoft.com/office/drawing/2014/main" val="10006"/>
                  </a:ext>
                </a:extLst>
              </a:tr>
              <a:tr h="524675">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20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10</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a:solidFill>
                            <a:srgbClr val="54565A"/>
                          </a:solidFill>
                          <a:latin typeface="Traditional Arabic"/>
                          <a:ea typeface="Traditional Arabic"/>
                          <a:cs typeface="Traditional Arabic"/>
                          <a:sym typeface="Traditional Arabic"/>
                        </a:rPr>
                        <a:t>25</a:t>
                      </a:r>
                      <a:endParaRPr sz="2000" b="1">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tc>
                  <a:txBody>
                    <a:bodyPr/>
                    <a:lstStyle/>
                    <a:p>
                      <a:pPr marL="0" marR="0" lvl="0" indent="0" algn="ctr" rtl="1">
                        <a:spcBef>
                          <a:spcPts val="0"/>
                        </a:spcBef>
                        <a:spcAft>
                          <a:spcPts val="0"/>
                        </a:spcAft>
                        <a:buNone/>
                      </a:pPr>
                      <a:r>
                        <a:rPr lang="ar-SA" sz="2000" b="1" dirty="0">
                          <a:solidFill>
                            <a:srgbClr val="54565A"/>
                          </a:solidFill>
                          <a:latin typeface="Traditional Arabic"/>
                          <a:ea typeface="Traditional Arabic"/>
                          <a:cs typeface="Traditional Arabic"/>
                          <a:sym typeface="Traditional Arabic"/>
                        </a:rPr>
                        <a:t>5</a:t>
                      </a:r>
                      <a:endParaRPr sz="2000" b="1" dirty="0">
                        <a:solidFill>
                          <a:srgbClr val="54565A"/>
                        </a:solidFill>
                        <a:latin typeface="Traditional Arabic"/>
                        <a:ea typeface="Traditional Arabic"/>
                        <a:cs typeface="Traditional Arabic"/>
                        <a:sym typeface="Traditional Arabic"/>
                      </a:endParaRPr>
                    </a:p>
                  </a:txBody>
                  <a:tcPr marL="91450" marR="91450" marT="45725" marB="45725" anchor="ctr">
                    <a:solidFill>
                      <a:srgbClr val="BFBFBF"/>
                    </a:solidFill>
                  </a:tcPr>
                </a:tc>
                <a:extLst>
                  <a:ext uri="{0D108BD9-81ED-4DB2-BD59-A6C34878D82A}">
                    <a16:rowId xmlns="" xmlns:a16="http://schemas.microsoft.com/office/drawing/2014/main" val="10007"/>
                  </a:ext>
                </a:extLst>
              </a:tr>
            </a:tbl>
          </a:graphicData>
        </a:graphic>
      </p:graphicFrame>
      <p:sp>
        <p:nvSpPr>
          <p:cNvPr id="718" name="Google Shape;718;p40"/>
          <p:cNvSpPr/>
          <p:nvPr/>
        </p:nvSpPr>
        <p:spPr>
          <a:xfrm>
            <a:off x="9734996" y="2846830"/>
            <a:ext cx="2332508" cy="442801"/>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التربية المهنية</a:t>
            </a:r>
            <a:endParaRPr sz="2400" b="1">
              <a:solidFill>
                <a:schemeClr val="lt1"/>
              </a:solidFill>
              <a:latin typeface="Traditional Arabic"/>
              <a:ea typeface="Traditional Arabic"/>
              <a:cs typeface="Traditional Arabic"/>
              <a:sym typeface="Traditional Arabic"/>
            </a:endParaRPr>
          </a:p>
        </p:txBody>
      </p:sp>
      <p:sp>
        <p:nvSpPr>
          <p:cNvPr id="719" name="Google Shape;719;p40"/>
          <p:cNvSpPr/>
          <p:nvPr/>
        </p:nvSpPr>
        <p:spPr>
          <a:xfrm>
            <a:off x="9734996" y="3394676"/>
            <a:ext cx="2332508" cy="442801"/>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المهارات الإدارية</a:t>
            </a:r>
            <a:endParaRPr sz="2400" b="1">
              <a:solidFill>
                <a:schemeClr val="lt1"/>
              </a:solidFill>
              <a:latin typeface="Traditional Arabic"/>
              <a:ea typeface="Traditional Arabic"/>
              <a:cs typeface="Traditional Arabic"/>
              <a:sym typeface="Traditional Arabic"/>
            </a:endParaRPr>
          </a:p>
        </p:txBody>
      </p:sp>
      <p:sp>
        <p:nvSpPr>
          <p:cNvPr id="720" name="Google Shape;720;p40"/>
          <p:cNvSpPr/>
          <p:nvPr/>
        </p:nvSpPr>
        <p:spPr>
          <a:xfrm>
            <a:off x="9734996" y="3947427"/>
            <a:ext cx="2332508" cy="442801"/>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التربية الصحية والنسوية</a:t>
            </a:r>
            <a:endParaRPr sz="2400" b="1">
              <a:solidFill>
                <a:schemeClr val="lt1"/>
              </a:solidFill>
              <a:latin typeface="Traditional Arabic"/>
              <a:ea typeface="Traditional Arabic"/>
              <a:cs typeface="Traditional Arabic"/>
              <a:sym typeface="Traditional Arabic"/>
            </a:endParaRPr>
          </a:p>
        </p:txBody>
      </p:sp>
      <p:sp>
        <p:nvSpPr>
          <p:cNvPr id="721" name="Google Shape;721;p40"/>
          <p:cNvSpPr/>
          <p:nvPr/>
        </p:nvSpPr>
        <p:spPr>
          <a:xfrm>
            <a:off x="9734996" y="4498284"/>
            <a:ext cx="2332508" cy="442801"/>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التدريب العملي</a:t>
            </a:r>
            <a:endParaRPr sz="2400" b="1">
              <a:solidFill>
                <a:schemeClr val="lt1"/>
              </a:solidFill>
              <a:latin typeface="Traditional Arabic"/>
              <a:ea typeface="Traditional Arabic"/>
              <a:cs typeface="Traditional Arabic"/>
              <a:sym typeface="Traditional Arabic"/>
            </a:endParaRPr>
          </a:p>
        </p:txBody>
      </p:sp>
      <p:sp>
        <p:nvSpPr>
          <p:cNvPr id="722" name="Google Shape;722;p40"/>
          <p:cNvSpPr/>
          <p:nvPr/>
        </p:nvSpPr>
        <p:spPr>
          <a:xfrm>
            <a:off x="9734996" y="5053208"/>
            <a:ext cx="2332508" cy="442801"/>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التربية الفنية</a:t>
            </a:r>
            <a:endParaRPr sz="2400" b="1">
              <a:solidFill>
                <a:schemeClr val="lt1"/>
              </a:solidFill>
              <a:latin typeface="Traditional Arabic"/>
              <a:ea typeface="Traditional Arabic"/>
              <a:cs typeface="Traditional Arabic"/>
              <a:sym typeface="Traditional Arabic"/>
            </a:endParaRPr>
          </a:p>
        </p:txBody>
      </p:sp>
      <p:sp>
        <p:nvSpPr>
          <p:cNvPr id="723" name="Google Shape;723;p40"/>
          <p:cNvSpPr/>
          <p:nvPr/>
        </p:nvSpPr>
        <p:spPr>
          <a:xfrm>
            <a:off x="4755409" y="149737"/>
            <a:ext cx="1016067" cy="1016067"/>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rgbClr val="FF0066"/>
                </a:solidFill>
                <a:latin typeface="Traditional Arabic"/>
                <a:ea typeface="Traditional Arabic"/>
                <a:cs typeface="Traditional Arabic"/>
                <a:sym typeface="Traditional Arabic"/>
              </a:rPr>
              <a:t>100</a:t>
            </a:r>
            <a:r>
              <a:rPr lang="ar-SA" sz="1800" b="1">
                <a:solidFill>
                  <a:srgbClr val="595959"/>
                </a:solidFill>
                <a:latin typeface="Traditional Arabic"/>
                <a:ea typeface="Traditional Arabic"/>
                <a:cs typeface="Traditional Arabic"/>
                <a:sym typeface="Traditional Arabic"/>
              </a:rPr>
              <a:t> درجة</a:t>
            </a:r>
            <a:endParaRPr/>
          </a:p>
        </p:txBody>
      </p:sp>
      <p:sp>
        <p:nvSpPr>
          <p:cNvPr id="12" name="مستطيل 11">
            <a:extLst>
              <a:ext uri="{FF2B5EF4-FFF2-40B4-BE49-F238E27FC236}">
                <a16:creationId xmlns="" xmlns:a16="http://schemas.microsoft.com/office/drawing/2014/main" id="{1FB02666-C3B1-4F7C-BEA1-0A68D99003BF}"/>
              </a:ext>
            </a:extLst>
          </p:cNvPr>
          <p:cNvSpPr/>
          <p:nvPr/>
        </p:nvSpPr>
        <p:spPr>
          <a:xfrm>
            <a:off x="9172177" y="149737"/>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مكة 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pic>
        <p:nvPicPr>
          <p:cNvPr id="729" name="Google Shape;729;p41"/>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pic>
        <p:nvPicPr>
          <p:cNvPr id="730" name="Google Shape;730;p41"/>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grpSp>
        <p:nvGrpSpPr>
          <p:cNvPr id="731" name="Google Shape;731;p41"/>
          <p:cNvGrpSpPr/>
          <p:nvPr/>
        </p:nvGrpSpPr>
        <p:grpSpPr>
          <a:xfrm>
            <a:off x="4754904" y="85640"/>
            <a:ext cx="3060000" cy="3060000"/>
            <a:chOff x="-760672" y="1804145"/>
            <a:chExt cx="4446163" cy="4446163"/>
          </a:xfrm>
        </p:grpSpPr>
        <p:sp>
          <p:nvSpPr>
            <p:cNvPr id="732" name="Google Shape;732;p41"/>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33" name="Google Shape;733;p41"/>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34" name="Google Shape;734;p41"/>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35" name="Google Shape;735;p41"/>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36" name="Google Shape;736;p41"/>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37" name="Google Shape;737;p41"/>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38" name="Google Shape;738;p41"/>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39" name="Google Shape;739;p41"/>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740" name="Google Shape;740;p41"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741" name="Google Shape;741;p41"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742" name="Google Shape;742;p41"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743" name="Google Shape;743;p41"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744" name="Google Shape;744;p41"/>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45" name="Google Shape;745;p41"/>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746" name="Google Shape;746;p41"/>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747" name="Google Shape;747;p41"/>
          <p:cNvSpPr/>
          <p:nvPr/>
        </p:nvSpPr>
        <p:spPr>
          <a:xfrm>
            <a:off x="5066656" y="1301289"/>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800" b="1">
                <a:solidFill>
                  <a:srgbClr val="019585"/>
                </a:solidFill>
                <a:latin typeface="Traditional Arabic"/>
                <a:ea typeface="Traditional Arabic"/>
                <a:cs typeface="Traditional Arabic"/>
                <a:sym typeface="Traditional Arabic"/>
              </a:rPr>
              <a:t>تقويم الطالب المنتسب</a:t>
            </a:r>
            <a:endParaRPr sz="4800" b="1">
              <a:solidFill>
                <a:srgbClr val="019585"/>
              </a:solidFill>
              <a:latin typeface="Traditional Arabic"/>
              <a:ea typeface="Traditional Arabic"/>
              <a:cs typeface="Traditional Arabic"/>
              <a:sym typeface="Traditional Arabic"/>
            </a:endParaRPr>
          </a:p>
        </p:txBody>
      </p:sp>
      <p:sp>
        <p:nvSpPr>
          <p:cNvPr id="748" name="Google Shape;748;p41"/>
          <p:cNvSpPr/>
          <p:nvPr/>
        </p:nvSpPr>
        <p:spPr>
          <a:xfrm>
            <a:off x="7084140" y="3585133"/>
            <a:ext cx="3064246" cy="703902"/>
          </a:xfrm>
          <a:prstGeom prst="roundRect">
            <a:avLst>
              <a:gd name="adj" fmla="val 50000"/>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719138" marR="0" lvl="0" indent="0" algn="r" rtl="1">
              <a:spcBef>
                <a:spcPts val="0"/>
              </a:spcBef>
              <a:spcAft>
                <a:spcPts val="0"/>
              </a:spcAft>
              <a:buNone/>
            </a:pPr>
            <a:r>
              <a:rPr lang="ar-SA" sz="2800" b="1">
                <a:solidFill>
                  <a:srgbClr val="595959"/>
                </a:solidFill>
                <a:latin typeface="Traditional Arabic"/>
                <a:ea typeface="Traditional Arabic"/>
                <a:cs typeface="Traditional Arabic"/>
                <a:sym typeface="Traditional Arabic"/>
              </a:rPr>
              <a:t>اختبار شفهي</a:t>
            </a:r>
            <a:endParaRPr sz="2800" b="1">
              <a:solidFill>
                <a:srgbClr val="595959"/>
              </a:solidFill>
              <a:latin typeface="Traditional Arabic"/>
              <a:ea typeface="Traditional Arabic"/>
              <a:cs typeface="Traditional Arabic"/>
              <a:sym typeface="Traditional Arabic"/>
            </a:endParaRPr>
          </a:p>
        </p:txBody>
      </p:sp>
      <p:sp>
        <p:nvSpPr>
          <p:cNvPr id="749" name="Google Shape;749;p41"/>
          <p:cNvSpPr/>
          <p:nvPr/>
        </p:nvSpPr>
        <p:spPr>
          <a:xfrm>
            <a:off x="2316362" y="3672287"/>
            <a:ext cx="3064246" cy="703902"/>
          </a:xfrm>
          <a:prstGeom prst="roundRect">
            <a:avLst>
              <a:gd name="adj" fmla="val 50000"/>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719138" marR="0" lvl="0" indent="0" algn="r" rtl="1">
              <a:spcBef>
                <a:spcPts val="0"/>
              </a:spcBef>
              <a:spcAft>
                <a:spcPts val="0"/>
              </a:spcAft>
              <a:buNone/>
            </a:pPr>
            <a:r>
              <a:rPr lang="ar-SA" sz="2800" b="1">
                <a:solidFill>
                  <a:srgbClr val="595959"/>
                </a:solidFill>
                <a:latin typeface="Traditional Arabic"/>
                <a:ea typeface="Traditional Arabic"/>
                <a:cs typeface="Traditional Arabic"/>
                <a:sym typeface="Traditional Arabic"/>
              </a:rPr>
              <a:t>اختبار تحريري</a:t>
            </a:r>
            <a:endParaRPr sz="2800" b="1">
              <a:solidFill>
                <a:srgbClr val="595959"/>
              </a:solidFill>
              <a:latin typeface="Traditional Arabic"/>
              <a:ea typeface="Traditional Arabic"/>
              <a:cs typeface="Traditional Arabic"/>
              <a:sym typeface="Traditional Arabic"/>
            </a:endParaRPr>
          </a:p>
        </p:txBody>
      </p:sp>
      <p:sp>
        <p:nvSpPr>
          <p:cNvPr id="750" name="Google Shape;750;p41"/>
          <p:cNvSpPr/>
          <p:nvPr/>
        </p:nvSpPr>
        <p:spPr>
          <a:xfrm>
            <a:off x="4769915" y="3260002"/>
            <a:ext cx="3026500" cy="1116187"/>
          </a:xfrm>
          <a:prstGeom prst="roundRect">
            <a:avLst>
              <a:gd name="adj" fmla="val 50000"/>
            </a:avLst>
          </a:prstGeom>
          <a:gradFill>
            <a:gsLst>
              <a:gs pos="0">
                <a:srgbClr val="35D1FA"/>
              </a:gs>
              <a:gs pos="100000">
                <a:srgbClr val="00ADF1"/>
              </a:gs>
            </a:gsLst>
            <a:lin ang="1004291" scaled="0"/>
          </a:gradFill>
          <a:ln>
            <a:noFill/>
          </a:ln>
        </p:spPr>
        <p:txBody>
          <a:bodyPr spcFirstLastPara="1" wrap="square" lIns="45700" tIns="45700" rIns="45700" bIns="45700" anchor="t" anchorCtr="0">
            <a:noAutofit/>
          </a:bodyPr>
          <a:lstStyle/>
          <a:p>
            <a:pPr marL="0" marR="0" lvl="0" indent="0" algn="ctr" rtl="1">
              <a:spcBef>
                <a:spcPts val="0"/>
              </a:spcBef>
              <a:spcAft>
                <a:spcPts val="0"/>
              </a:spcAft>
              <a:buNone/>
            </a:pPr>
            <a:r>
              <a:rPr lang="ar-SA" sz="2800" b="1">
                <a:solidFill>
                  <a:schemeClr val="lt1"/>
                </a:solidFill>
                <a:latin typeface="Traditional Arabic"/>
                <a:ea typeface="Traditional Arabic"/>
                <a:cs typeface="Traditional Arabic"/>
                <a:sym typeface="Traditional Arabic"/>
              </a:rPr>
              <a:t>عبر الإجراءات  التالية:</a:t>
            </a:r>
            <a:endParaRPr sz="2800" b="1">
              <a:solidFill>
                <a:schemeClr val="lt1"/>
              </a:solidFill>
              <a:latin typeface="Traditional Arabic"/>
              <a:ea typeface="Traditional Arabic"/>
              <a:cs typeface="Traditional Arabic"/>
              <a:sym typeface="Traditional Arabic"/>
            </a:endParaRPr>
          </a:p>
        </p:txBody>
      </p:sp>
      <p:sp>
        <p:nvSpPr>
          <p:cNvPr id="751" name="Google Shape;751;p41"/>
          <p:cNvSpPr/>
          <p:nvPr/>
        </p:nvSpPr>
        <p:spPr>
          <a:xfrm>
            <a:off x="9460659" y="3757739"/>
            <a:ext cx="489796" cy="489796"/>
          </a:xfrm>
          <a:prstGeom prst="ellipse">
            <a:avLst/>
          </a:prstGeom>
          <a:solidFill>
            <a:srgbClr val="B79F8D"/>
          </a:solidFill>
          <a:ln>
            <a:noFill/>
          </a:ln>
        </p:spPr>
        <p:txBody>
          <a:bodyPr spcFirstLastPara="1" wrap="square" lIns="45700" tIns="45700" rIns="45700" bIns="45700" anchor="t" anchorCtr="0">
            <a:noAutofit/>
          </a:bodyPr>
          <a:lstStyle/>
          <a:p>
            <a:pPr marL="0" marR="0" lvl="0" indent="0" algn="ctr" rtl="1">
              <a:spcBef>
                <a:spcPts val="0"/>
              </a:spcBef>
              <a:spcAft>
                <a:spcPts val="0"/>
              </a:spcAft>
              <a:buNone/>
            </a:pPr>
            <a:endParaRPr sz="4000" b="1">
              <a:solidFill>
                <a:schemeClr val="lt1"/>
              </a:solidFill>
              <a:latin typeface="Traditional Arabic"/>
              <a:ea typeface="Traditional Arabic"/>
              <a:cs typeface="Traditional Arabic"/>
              <a:sym typeface="Traditional Arabic"/>
            </a:endParaRPr>
          </a:p>
        </p:txBody>
      </p:sp>
      <p:sp>
        <p:nvSpPr>
          <p:cNvPr id="752" name="Google Shape;752;p41"/>
          <p:cNvSpPr/>
          <p:nvPr/>
        </p:nvSpPr>
        <p:spPr>
          <a:xfrm>
            <a:off x="9533828" y="3711685"/>
            <a:ext cx="404818" cy="404819"/>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753" name="Google Shape;753;p41"/>
          <p:cNvSpPr/>
          <p:nvPr/>
        </p:nvSpPr>
        <p:spPr>
          <a:xfrm>
            <a:off x="2530332" y="3803793"/>
            <a:ext cx="489796" cy="489796"/>
          </a:xfrm>
          <a:prstGeom prst="ellipse">
            <a:avLst/>
          </a:prstGeom>
          <a:solidFill>
            <a:srgbClr val="B79F8D"/>
          </a:solidFill>
          <a:ln>
            <a:noFill/>
          </a:ln>
        </p:spPr>
        <p:txBody>
          <a:bodyPr spcFirstLastPara="1" wrap="square" lIns="45700" tIns="45700" rIns="45700" bIns="45700" anchor="t" anchorCtr="0">
            <a:noAutofit/>
          </a:bodyPr>
          <a:lstStyle/>
          <a:p>
            <a:pPr marL="0" marR="0" lvl="0" indent="0" algn="ctr" rtl="1">
              <a:spcBef>
                <a:spcPts val="0"/>
              </a:spcBef>
              <a:spcAft>
                <a:spcPts val="0"/>
              </a:spcAft>
              <a:buNone/>
            </a:pPr>
            <a:endParaRPr sz="4000" b="1">
              <a:solidFill>
                <a:schemeClr val="lt1"/>
              </a:solidFill>
              <a:latin typeface="Traditional Arabic"/>
              <a:ea typeface="Traditional Arabic"/>
              <a:cs typeface="Traditional Arabic"/>
              <a:sym typeface="Traditional Arabic"/>
            </a:endParaRPr>
          </a:p>
        </p:txBody>
      </p:sp>
      <p:sp>
        <p:nvSpPr>
          <p:cNvPr id="754" name="Google Shape;754;p41"/>
          <p:cNvSpPr/>
          <p:nvPr/>
        </p:nvSpPr>
        <p:spPr>
          <a:xfrm>
            <a:off x="2603501" y="3757739"/>
            <a:ext cx="404818" cy="404819"/>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756" name="Google Shape;756;p41"/>
          <p:cNvSpPr/>
          <p:nvPr/>
        </p:nvSpPr>
        <p:spPr>
          <a:xfrm>
            <a:off x="4694535" y="3977957"/>
            <a:ext cx="3064246" cy="800874"/>
          </a:xfrm>
          <a:prstGeom prst="roundRect">
            <a:avLst>
              <a:gd name="adj" fmla="val 50000"/>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719138" marR="0" lvl="0" indent="0" algn="r" rtl="1">
              <a:spcBef>
                <a:spcPts val="0"/>
              </a:spcBef>
              <a:spcAft>
                <a:spcPts val="0"/>
              </a:spcAft>
              <a:buNone/>
            </a:pPr>
            <a:r>
              <a:rPr lang="ar-SA" sz="2800" b="1">
                <a:solidFill>
                  <a:srgbClr val="595959"/>
                </a:solidFill>
                <a:latin typeface="Traditional Arabic"/>
                <a:ea typeface="Traditional Arabic"/>
                <a:cs typeface="Traditional Arabic"/>
                <a:sym typeface="Traditional Arabic"/>
              </a:rPr>
              <a:t>   تكليفات</a:t>
            </a:r>
            <a:endParaRPr sz="2800" b="1">
              <a:solidFill>
                <a:srgbClr val="595959"/>
              </a:solidFill>
              <a:latin typeface="Traditional Arabic"/>
              <a:ea typeface="Traditional Arabic"/>
              <a:cs typeface="Traditional Arabic"/>
              <a:sym typeface="Traditional Arabic"/>
            </a:endParaRPr>
          </a:p>
        </p:txBody>
      </p:sp>
      <p:sp>
        <p:nvSpPr>
          <p:cNvPr id="757" name="Google Shape;757;p41"/>
          <p:cNvSpPr/>
          <p:nvPr/>
        </p:nvSpPr>
        <p:spPr>
          <a:xfrm>
            <a:off x="7019198" y="4237642"/>
            <a:ext cx="489796" cy="489796"/>
          </a:xfrm>
          <a:prstGeom prst="ellipse">
            <a:avLst/>
          </a:prstGeom>
          <a:solidFill>
            <a:srgbClr val="B79F8D"/>
          </a:solidFill>
          <a:ln>
            <a:noFill/>
          </a:ln>
        </p:spPr>
        <p:txBody>
          <a:bodyPr spcFirstLastPara="1" wrap="square" lIns="45700" tIns="45700" rIns="45700" bIns="45700" anchor="t" anchorCtr="0">
            <a:noAutofit/>
          </a:bodyPr>
          <a:lstStyle/>
          <a:p>
            <a:pPr marL="0" marR="0" lvl="0" indent="0" algn="ctr" rtl="1">
              <a:spcBef>
                <a:spcPts val="0"/>
              </a:spcBef>
              <a:spcAft>
                <a:spcPts val="0"/>
              </a:spcAft>
              <a:buNone/>
            </a:pPr>
            <a:endParaRPr sz="4000" b="1">
              <a:solidFill>
                <a:schemeClr val="lt1"/>
              </a:solidFill>
              <a:latin typeface="Traditional Arabic"/>
              <a:ea typeface="Traditional Arabic"/>
              <a:cs typeface="Traditional Arabic"/>
              <a:sym typeface="Traditional Arabic"/>
            </a:endParaRPr>
          </a:p>
        </p:txBody>
      </p:sp>
      <p:sp>
        <p:nvSpPr>
          <p:cNvPr id="758" name="Google Shape;758;p41"/>
          <p:cNvSpPr/>
          <p:nvPr/>
        </p:nvSpPr>
        <p:spPr>
          <a:xfrm>
            <a:off x="7092367" y="4191588"/>
            <a:ext cx="404818" cy="404819"/>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32" name="مستطيل 31">
            <a:extLst>
              <a:ext uri="{FF2B5EF4-FFF2-40B4-BE49-F238E27FC236}">
                <a16:creationId xmlns="" xmlns:a16="http://schemas.microsoft.com/office/drawing/2014/main" id="{1FB02666-C3B1-4F7C-BEA1-0A68D99003BF}"/>
              </a:ext>
            </a:extLst>
          </p:cNvPr>
          <p:cNvSpPr/>
          <p:nvPr/>
        </p:nvSpPr>
        <p:spPr>
          <a:xfrm>
            <a:off x="9061238" y="22814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مكة 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3">
            <a:alphaModFix/>
          </a:blip>
          <a:srcRect l="8889" t="39954" r="14668" b="10644"/>
          <a:stretch/>
        </p:blipFill>
        <p:spPr>
          <a:xfrm>
            <a:off x="1" y="5424979"/>
            <a:ext cx="12192000" cy="1433019"/>
          </a:xfrm>
          <a:prstGeom prst="rect">
            <a:avLst/>
          </a:prstGeom>
          <a:noFill/>
          <a:ln>
            <a:noFill/>
          </a:ln>
        </p:spPr>
      </p:pic>
      <p:grpSp>
        <p:nvGrpSpPr>
          <p:cNvPr id="134" name="Google Shape;134;p15"/>
          <p:cNvGrpSpPr/>
          <p:nvPr/>
        </p:nvGrpSpPr>
        <p:grpSpPr>
          <a:xfrm>
            <a:off x="6971333" y="1326532"/>
            <a:ext cx="4446163" cy="4446163"/>
            <a:chOff x="6971333" y="1326532"/>
            <a:chExt cx="4446163" cy="4446163"/>
          </a:xfrm>
        </p:grpSpPr>
        <p:sp>
          <p:nvSpPr>
            <p:cNvPr id="135" name="Google Shape;135;p15"/>
            <p:cNvSpPr/>
            <p:nvPr/>
          </p:nvSpPr>
          <p:spPr>
            <a:xfrm flipH="1">
              <a:off x="6971333" y="1326532"/>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6" name="Google Shape;136;p15"/>
            <p:cNvSpPr/>
            <p:nvPr/>
          </p:nvSpPr>
          <p:spPr>
            <a:xfrm flipH="1">
              <a:off x="7343708" y="1698907"/>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7" name="Google Shape;137;p15"/>
            <p:cNvSpPr/>
            <p:nvPr/>
          </p:nvSpPr>
          <p:spPr>
            <a:xfrm flipH="1">
              <a:off x="7457367" y="1789693"/>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8" name="Google Shape;138;p15"/>
            <p:cNvSpPr/>
            <p:nvPr/>
          </p:nvSpPr>
          <p:spPr>
            <a:xfrm flipH="1">
              <a:off x="7509968" y="1843147"/>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9" name="Google Shape;139;p15"/>
            <p:cNvSpPr/>
            <p:nvPr/>
          </p:nvSpPr>
          <p:spPr>
            <a:xfrm flipH="1">
              <a:off x="9140890" y="1761975"/>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0" name="Google Shape;140;p15"/>
            <p:cNvSpPr/>
            <p:nvPr/>
          </p:nvSpPr>
          <p:spPr>
            <a:xfrm flipH="1">
              <a:off x="9140890" y="51772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15"/>
            <p:cNvSpPr/>
            <p:nvPr/>
          </p:nvSpPr>
          <p:spPr>
            <a:xfrm flipH="1">
              <a:off x="7419419" y="3470690"/>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15"/>
            <p:cNvSpPr/>
            <p:nvPr/>
          </p:nvSpPr>
          <p:spPr>
            <a:xfrm flipH="1">
              <a:off x="10834049" y="3470690"/>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43" name="Google Shape;143;p15" descr="Single gear"/>
            <p:cNvPicPr preferRelativeResize="0"/>
            <p:nvPr/>
          </p:nvPicPr>
          <p:blipFill rotWithShape="1">
            <a:blip r:embed="rId4">
              <a:alphaModFix/>
            </a:blip>
            <a:srcRect/>
            <a:stretch/>
          </p:blipFill>
          <p:spPr>
            <a:xfrm flipH="1">
              <a:off x="9969960" y="4408442"/>
              <a:ext cx="360000" cy="360000"/>
            </a:xfrm>
            <a:prstGeom prst="rect">
              <a:avLst/>
            </a:prstGeom>
            <a:noFill/>
            <a:ln>
              <a:noFill/>
            </a:ln>
          </p:spPr>
        </p:pic>
        <p:pic>
          <p:nvPicPr>
            <p:cNvPr id="144" name="Google Shape;144;p15" descr="Stopwatch"/>
            <p:cNvPicPr preferRelativeResize="0"/>
            <p:nvPr/>
          </p:nvPicPr>
          <p:blipFill rotWithShape="1">
            <a:blip r:embed="rId5">
              <a:alphaModFix/>
            </a:blip>
            <a:srcRect/>
            <a:stretch/>
          </p:blipFill>
          <p:spPr>
            <a:xfrm flipH="1">
              <a:off x="10328351" y="4004064"/>
              <a:ext cx="360000" cy="360000"/>
            </a:xfrm>
            <a:prstGeom prst="rect">
              <a:avLst/>
            </a:prstGeom>
            <a:noFill/>
            <a:ln>
              <a:noFill/>
            </a:ln>
          </p:spPr>
        </p:pic>
        <p:pic>
          <p:nvPicPr>
            <p:cNvPr id="145" name="Google Shape;145;p15" descr="Lightbulb"/>
            <p:cNvPicPr preferRelativeResize="0"/>
            <p:nvPr/>
          </p:nvPicPr>
          <p:blipFill rotWithShape="1">
            <a:blip r:embed="rId6">
              <a:alphaModFix/>
            </a:blip>
            <a:srcRect/>
            <a:stretch/>
          </p:blipFill>
          <p:spPr>
            <a:xfrm flipH="1">
              <a:off x="9015280" y="4750518"/>
              <a:ext cx="360000" cy="360000"/>
            </a:xfrm>
            <a:prstGeom prst="rect">
              <a:avLst/>
            </a:prstGeom>
            <a:noFill/>
            <a:ln>
              <a:noFill/>
            </a:ln>
          </p:spPr>
        </p:pic>
        <p:pic>
          <p:nvPicPr>
            <p:cNvPr id="146" name="Google Shape;146;p15" descr="Head with Gears"/>
            <p:cNvPicPr preferRelativeResize="0"/>
            <p:nvPr/>
          </p:nvPicPr>
          <p:blipFill rotWithShape="1">
            <a:blip r:embed="rId7">
              <a:alphaModFix/>
            </a:blip>
            <a:srcRect/>
            <a:stretch/>
          </p:blipFill>
          <p:spPr>
            <a:xfrm flipH="1">
              <a:off x="9524923" y="4683135"/>
              <a:ext cx="360000" cy="360000"/>
            </a:xfrm>
            <a:prstGeom prst="rect">
              <a:avLst/>
            </a:prstGeom>
            <a:noFill/>
            <a:ln>
              <a:noFill/>
            </a:ln>
          </p:spPr>
        </p:pic>
        <p:sp>
          <p:nvSpPr>
            <p:cNvPr id="147" name="Google Shape;147;p15"/>
            <p:cNvSpPr/>
            <p:nvPr/>
          </p:nvSpPr>
          <p:spPr>
            <a:xfrm flipH="1">
              <a:off x="8742657" y="4876105"/>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15"/>
            <p:cNvSpPr/>
            <p:nvPr/>
          </p:nvSpPr>
          <p:spPr>
            <a:xfrm flipH="1">
              <a:off x="8450577" y="475889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15"/>
            <p:cNvSpPr/>
            <p:nvPr/>
          </p:nvSpPr>
          <p:spPr>
            <a:xfrm flipH="1">
              <a:off x="8192223" y="4594853"/>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50" name="Google Shape;150;p15"/>
          <p:cNvSpPr/>
          <p:nvPr/>
        </p:nvSpPr>
        <p:spPr>
          <a:xfrm flipH="1">
            <a:off x="456912" y="607200"/>
            <a:ext cx="6242020" cy="1301246"/>
          </a:xfrm>
          <a:prstGeom prst="roundRect">
            <a:avLst>
              <a:gd name="adj" fmla="val 50000"/>
            </a:avLst>
          </a:prstGeom>
          <a:gradFill>
            <a:gsLst>
              <a:gs pos="0">
                <a:srgbClr val="FCB117"/>
              </a:gs>
              <a:gs pos="100000">
                <a:srgbClr val="FFDB3F"/>
              </a:gs>
            </a:gsLst>
            <a:lin ang="13500000" scaled="0"/>
          </a:gra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1" name="Google Shape;151;p15"/>
          <p:cNvSpPr/>
          <p:nvPr/>
        </p:nvSpPr>
        <p:spPr>
          <a:xfrm flipH="1">
            <a:off x="179972" y="2622157"/>
            <a:ext cx="5627223" cy="1381907"/>
          </a:xfrm>
          <a:prstGeom prst="roundRect">
            <a:avLst>
              <a:gd name="adj" fmla="val 50000"/>
            </a:avLst>
          </a:prstGeom>
          <a:gradFill>
            <a:gsLst>
              <a:gs pos="0">
                <a:srgbClr val="473E8F"/>
              </a:gs>
              <a:gs pos="100000">
                <a:srgbClr val="6957A1"/>
              </a:gs>
            </a:gsLst>
            <a:lin ang="13500000" scaled="0"/>
          </a:gra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50" b="1" i="0" u="none" strike="noStrike" cap="none">
                <a:solidFill>
                  <a:schemeClr val="lt1"/>
                </a:solidFill>
                <a:latin typeface="Calibri"/>
                <a:ea typeface="Calibri"/>
                <a:cs typeface="Calibri"/>
                <a:sym typeface="Calibri"/>
              </a:rPr>
              <a:t> </a:t>
            </a:r>
            <a:r>
              <a:rPr lang="ar-SA" sz="2050" b="1" i="0" u="none" strike="noStrike" cap="none">
                <a:solidFill>
                  <a:schemeClr val="lt1"/>
                </a:solidFill>
                <a:latin typeface="Traditional Arabic"/>
                <a:ea typeface="Traditional Arabic"/>
                <a:cs typeface="Traditional Arabic"/>
                <a:sym typeface="Traditional Arabic"/>
              </a:rPr>
              <a:t>امكانية إجراء اختبارات أعمال السنة (الاختبارات الفترية) والاختبارات </a:t>
            </a:r>
            <a:endParaRPr sz="2050" b="1" i="0" u="none" strike="noStrike" cap="none">
              <a:solidFill>
                <a:schemeClr val="lt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050" b="1" i="0" u="none" strike="noStrike" cap="none">
                <a:solidFill>
                  <a:schemeClr val="lt1"/>
                </a:solidFill>
                <a:latin typeface="Traditional Arabic"/>
                <a:ea typeface="Traditional Arabic"/>
                <a:cs typeface="Traditional Arabic"/>
                <a:sym typeface="Traditional Arabic"/>
              </a:rPr>
              <a:t>      النهائية حضورياً للفصل الدراسي الأول 1442هـ ، وذلك بعد </a:t>
            </a:r>
            <a:endParaRPr sz="2050" b="1" i="0" u="none" strike="noStrike" cap="none">
              <a:solidFill>
                <a:schemeClr val="lt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050" b="1" i="0" u="none" strike="noStrike" cap="none">
                <a:solidFill>
                  <a:schemeClr val="lt1"/>
                </a:solidFill>
                <a:latin typeface="Traditional Arabic"/>
                <a:ea typeface="Traditional Arabic"/>
                <a:cs typeface="Traditional Arabic"/>
                <a:sym typeface="Traditional Arabic"/>
              </a:rPr>
              <a:t>      موافقة مدير التعليم ، وموافقة ولي أمر الطالب ، والتأكد من جاهزية المدرسة. </a:t>
            </a:r>
            <a:endParaRPr sz="2050" b="1" i="0" u="none" strike="noStrike" cap="none">
              <a:solidFill>
                <a:schemeClr val="lt1"/>
              </a:solidFill>
              <a:latin typeface="Traditional Arabic"/>
              <a:ea typeface="Traditional Arabic"/>
              <a:cs typeface="Traditional Arabic"/>
              <a:sym typeface="Traditional Arabic"/>
            </a:endParaRPr>
          </a:p>
        </p:txBody>
      </p:sp>
      <p:sp>
        <p:nvSpPr>
          <p:cNvPr id="152" name="Google Shape;152;p15"/>
          <p:cNvSpPr/>
          <p:nvPr/>
        </p:nvSpPr>
        <p:spPr>
          <a:xfrm flipH="1">
            <a:off x="476518" y="4683135"/>
            <a:ext cx="6244740" cy="1319843"/>
          </a:xfrm>
          <a:prstGeom prst="roundRect">
            <a:avLst>
              <a:gd name="adj" fmla="val 50000"/>
            </a:avLst>
          </a:prstGeom>
          <a:gradFill>
            <a:gsLst>
              <a:gs pos="0">
                <a:srgbClr val="00AAA9"/>
              </a:gs>
              <a:gs pos="100000">
                <a:srgbClr val="00AED0"/>
              </a:gs>
            </a:gsLst>
            <a:lin ang="135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ar-SA" sz="2100" b="1" i="0" u="none" strike="noStrike" cap="none" dirty="0">
                <a:solidFill>
                  <a:schemeClr val="lt1"/>
                </a:solidFill>
                <a:latin typeface="Traditional Arabic"/>
                <a:ea typeface="Traditional Arabic"/>
                <a:cs typeface="Traditional Arabic"/>
                <a:sym typeface="Traditional Arabic"/>
              </a:rPr>
              <a:t>تكليف الطلاب الذين يتابعون دروسهم عبر البدائل التعليمية المختلفة الأخرى </a:t>
            </a:r>
            <a:endParaRPr sz="2100" b="1" i="0" u="none" strike="noStrike" cap="none" dirty="0">
              <a:solidFill>
                <a:schemeClr val="lt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100" b="1" i="0" u="none" strike="noStrike" cap="none" dirty="0">
                <a:solidFill>
                  <a:schemeClr val="lt1"/>
                </a:solidFill>
                <a:latin typeface="Traditional Arabic"/>
                <a:ea typeface="Traditional Arabic"/>
                <a:cs typeface="Traditional Arabic"/>
                <a:sym typeface="Traditional Arabic"/>
              </a:rPr>
              <a:t>      (البث الفضائي لقنوات عين أو عبر قنوات دروس عين على اليوتيوب ) </a:t>
            </a:r>
            <a:endParaRPr sz="2100" b="1" i="0" u="none" strike="noStrike" cap="none" dirty="0">
              <a:solidFill>
                <a:schemeClr val="lt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100" b="1" i="0" u="none" strike="noStrike" cap="none" dirty="0">
                <a:solidFill>
                  <a:schemeClr val="lt1"/>
                </a:solidFill>
                <a:latin typeface="Traditional Arabic"/>
                <a:ea typeface="Traditional Arabic"/>
                <a:cs typeface="Traditional Arabic"/>
                <a:sym typeface="Traditional Arabic"/>
              </a:rPr>
              <a:t>        باختبارات وتكليفات وواجبات منزلية تسلم لهم من المدرسة أسبوعيا، ويتم إعادتها وتصحيحها وفق ذلك</a:t>
            </a:r>
            <a:endParaRPr sz="2100" b="1" i="0" u="none" strike="noStrike" cap="none" dirty="0">
              <a:solidFill>
                <a:schemeClr val="lt1"/>
              </a:solidFill>
              <a:latin typeface="Traditional Arabic"/>
              <a:ea typeface="Traditional Arabic"/>
              <a:cs typeface="Traditional Arabic"/>
              <a:sym typeface="Traditional Arabic"/>
            </a:endParaRPr>
          </a:p>
        </p:txBody>
      </p:sp>
      <p:sp>
        <p:nvSpPr>
          <p:cNvPr id="153" name="Google Shape;153;p15"/>
          <p:cNvSpPr/>
          <p:nvPr/>
        </p:nvSpPr>
        <p:spPr>
          <a:xfrm flipH="1">
            <a:off x="6322602" y="843628"/>
            <a:ext cx="2688152" cy="5376300"/>
          </a:xfrm>
          <a:custGeom>
            <a:avLst/>
            <a:gdLst/>
            <a:ahLst/>
            <a:cxnLst/>
            <a:rect l="l" t="t" r="r" b="b"/>
            <a:pathLst>
              <a:path w="2688152" h="5376300" extrusionOk="0">
                <a:moveTo>
                  <a:pt x="0" y="0"/>
                </a:moveTo>
                <a:lnTo>
                  <a:pt x="2" y="0"/>
                </a:lnTo>
                <a:cubicBezTo>
                  <a:pt x="1484626" y="0"/>
                  <a:pt x="2688152" y="1203526"/>
                  <a:pt x="2688152" y="2688150"/>
                </a:cubicBezTo>
                <a:cubicBezTo>
                  <a:pt x="2688152" y="4172775"/>
                  <a:pt x="1484626" y="5376300"/>
                  <a:pt x="2" y="5376300"/>
                </a:cubicBezTo>
                <a:lnTo>
                  <a:pt x="0" y="5376300"/>
                </a:lnTo>
                <a:lnTo>
                  <a:pt x="0" y="5268071"/>
                </a:lnTo>
                <a:lnTo>
                  <a:pt x="186213" y="5258902"/>
                </a:lnTo>
                <a:cubicBezTo>
                  <a:pt x="1522494" y="5126571"/>
                  <a:pt x="2565270" y="4026109"/>
                  <a:pt x="2565270" y="2688151"/>
                </a:cubicBezTo>
                <a:cubicBezTo>
                  <a:pt x="2565270" y="1350193"/>
                  <a:pt x="1522494" y="249732"/>
                  <a:pt x="186213" y="117401"/>
                </a:cubicBezTo>
                <a:lnTo>
                  <a:pt x="0" y="108231"/>
                </a:lnTo>
                <a:close/>
              </a:path>
            </a:pathLst>
          </a:custGeom>
          <a:gradFill>
            <a:gsLst>
              <a:gs pos="0">
                <a:srgbClr val="FFD63A"/>
              </a:gs>
              <a:gs pos="25000">
                <a:srgbClr val="F4941D"/>
              </a:gs>
              <a:gs pos="50000">
                <a:srgbClr val="757070"/>
              </a:gs>
              <a:gs pos="75000">
                <a:srgbClr val="60509C"/>
              </a:gs>
              <a:gs pos="100000">
                <a:srgbClr val="00ACBE"/>
              </a:gs>
            </a:gsLst>
            <a:lin ang="5400000" scaled="0"/>
          </a:gradFill>
          <a:ln w="825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54" name="Google Shape;154;p15"/>
          <p:cNvSpPr/>
          <p:nvPr/>
        </p:nvSpPr>
        <p:spPr>
          <a:xfrm flipH="1">
            <a:off x="7613231" y="1066322"/>
            <a:ext cx="352449" cy="352449"/>
          </a:xfrm>
          <a:prstGeom prst="ellipse">
            <a:avLst/>
          </a:prstGeom>
          <a:solidFill>
            <a:srgbClr val="FFD539"/>
          </a:solidFill>
          <a:ln>
            <a:noFill/>
          </a:ln>
          <a:effectLst>
            <a:outerShdw blurRad="254000" dist="38100" dir="2700000" sx="102000" sy="102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5" name="Google Shape;155;p15"/>
          <p:cNvSpPr/>
          <p:nvPr/>
        </p:nvSpPr>
        <p:spPr>
          <a:xfrm flipH="1">
            <a:off x="6210172" y="3167599"/>
            <a:ext cx="352449" cy="352449"/>
          </a:xfrm>
          <a:prstGeom prst="ellipse">
            <a:avLst/>
          </a:prstGeom>
          <a:solidFill>
            <a:srgbClr val="64549B"/>
          </a:solidFill>
          <a:ln>
            <a:noFill/>
          </a:ln>
          <a:effectLst>
            <a:outerShdw blurRad="254000" dist="38100" dir="2700000" sx="102000" sy="102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6" name="Google Shape;156;p15"/>
          <p:cNvSpPr/>
          <p:nvPr/>
        </p:nvSpPr>
        <p:spPr>
          <a:xfrm flipH="1">
            <a:off x="6933579" y="5166831"/>
            <a:ext cx="352449" cy="352449"/>
          </a:xfrm>
          <a:prstGeom prst="ellipse">
            <a:avLst/>
          </a:prstGeom>
          <a:solidFill>
            <a:srgbClr val="00ACC8"/>
          </a:solidFill>
          <a:ln>
            <a:noFill/>
          </a:ln>
          <a:effectLst>
            <a:outerShdw blurRad="254000" dist="38100" dir="2700000" sx="102000" sy="102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157" name="Google Shape;157;p15"/>
          <p:cNvCxnSpPr>
            <a:stCxn id="154" idx="6"/>
            <a:endCxn id="150" idx="1"/>
          </p:cNvCxnSpPr>
          <p:nvPr/>
        </p:nvCxnSpPr>
        <p:spPr>
          <a:xfrm flipH="1">
            <a:off x="6698831" y="1242546"/>
            <a:ext cx="914400" cy="15300"/>
          </a:xfrm>
          <a:prstGeom prst="straightConnector1">
            <a:avLst/>
          </a:prstGeom>
          <a:noFill/>
          <a:ln w="9525" cap="flat" cmpd="sng">
            <a:solidFill>
              <a:srgbClr val="BFBFBF"/>
            </a:solidFill>
            <a:prstDash val="solid"/>
            <a:miter lim="800000"/>
            <a:headEnd type="none" w="sm" len="sm"/>
            <a:tailEnd type="none" w="sm" len="sm"/>
          </a:ln>
        </p:spPr>
      </p:cxnSp>
      <p:cxnSp>
        <p:nvCxnSpPr>
          <p:cNvPr id="158" name="Google Shape;158;p15"/>
          <p:cNvCxnSpPr>
            <a:stCxn id="155" idx="6"/>
            <a:endCxn id="151" idx="1"/>
          </p:cNvCxnSpPr>
          <p:nvPr/>
        </p:nvCxnSpPr>
        <p:spPr>
          <a:xfrm rot="10800000">
            <a:off x="5807272" y="3313224"/>
            <a:ext cx="402900" cy="30600"/>
          </a:xfrm>
          <a:prstGeom prst="straightConnector1">
            <a:avLst/>
          </a:prstGeom>
          <a:noFill/>
          <a:ln w="9525" cap="flat" cmpd="sng">
            <a:solidFill>
              <a:srgbClr val="BFBFBF"/>
            </a:solidFill>
            <a:prstDash val="solid"/>
            <a:miter lim="800000"/>
            <a:headEnd type="none" w="sm" len="sm"/>
            <a:tailEnd type="none" w="sm" len="sm"/>
          </a:ln>
        </p:spPr>
      </p:cxnSp>
      <p:cxnSp>
        <p:nvCxnSpPr>
          <p:cNvPr id="159" name="Google Shape;159;p15"/>
          <p:cNvCxnSpPr>
            <a:stCxn id="156" idx="6"/>
            <a:endCxn id="152" idx="1"/>
          </p:cNvCxnSpPr>
          <p:nvPr/>
        </p:nvCxnSpPr>
        <p:spPr>
          <a:xfrm rot="10800000">
            <a:off x="6721179" y="5343055"/>
            <a:ext cx="212400" cy="0"/>
          </a:xfrm>
          <a:prstGeom prst="straightConnector1">
            <a:avLst/>
          </a:prstGeom>
          <a:noFill/>
          <a:ln w="9525" cap="flat" cmpd="sng">
            <a:solidFill>
              <a:srgbClr val="BFBFBF"/>
            </a:solidFill>
            <a:prstDash val="solid"/>
            <a:miter lim="800000"/>
            <a:headEnd type="none" w="sm" len="sm"/>
            <a:tailEnd type="none" w="sm" len="sm"/>
          </a:ln>
        </p:spPr>
      </p:cxnSp>
      <p:sp>
        <p:nvSpPr>
          <p:cNvPr id="160" name="Google Shape;160;p15"/>
          <p:cNvSpPr/>
          <p:nvPr/>
        </p:nvSpPr>
        <p:spPr>
          <a:xfrm flipH="1">
            <a:off x="5919288" y="822595"/>
            <a:ext cx="643888" cy="643888"/>
          </a:xfrm>
          <a:prstGeom prst="ellipse">
            <a:avLst/>
          </a:prstGeom>
          <a:gradFill>
            <a:gsLst>
              <a:gs pos="0">
                <a:srgbClr val="DDE1E2"/>
              </a:gs>
              <a:gs pos="100000">
                <a:srgbClr val="FFFFFF"/>
              </a:gs>
            </a:gsLst>
            <a:lin ang="16200000" scaled="0"/>
          </a:gradFill>
          <a:ln>
            <a:noFill/>
          </a:ln>
          <a:effectLst>
            <a:outerShdw blurRad="330200" dist="63500" dir="2700000" sx="105999" sy="105999" algn="tl" rotWithShape="0">
              <a:srgbClr val="3F3F3F">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1" name="Google Shape;161;p15"/>
          <p:cNvSpPr/>
          <p:nvPr/>
        </p:nvSpPr>
        <p:spPr>
          <a:xfrm flipH="1">
            <a:off x="5042146" y="3021880"/>
            <a:ext cx="643888" cy="643888"/>
          </a:xfrm>
          <a:prstGeom prst="ellipse">
            <a:avLst/>
          </a:prstGeom>
          <a:gradFill>
            <a:gsLst>
              <a:gs pos="0">
                <a:srgbClr val="DDE1E2"/>
              </a:gs>
              <a:gs pos="100000">
                <a:srgbClr val="FFFFFF"/>
              </a:gs>
            </a:gsLst>
            <a:lin ang="16200000" scaled="0"/>
          </a:gradFill>
          <a:ln>
            <a:noFill/>
          </a:ln>
          <a:effectLst>
            <a:outerShdw blurRad="330200" dist="63500" dir="2700000" sx="105999" sy="105999" algn="tl" rotWithShape="0">
              <a:srgbClr val="3F3F3F">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2" name="Google Shape;162;p15"/>
          <p:cNvSpPr/>
          <p:nvPr/>
        </p:nvSpPr>
        <p:spPr>
          <a:xfrm flipH="1">
            <a:off x="5967445" y="5021112"/>
            <a:ext cx="643888" cy="643888"/>
          </a:xfrm>
          <a:prstGeom prst="ellipse">
            <a:avLst/>
          </a:prstGeom>
          <a:gradFill>
            <a:gsLst>
              <a:gs pos="0">
                <a:srgbClr val="DDE1E2"/>
              </a:gs>
              <a:gs pos="100000">
                <a:srgbClr val="FFFFFF"/>
              </a:gs>
            </a:gsLst>
            <a:lin ang="16200000" scaled="0"/>
          </a:gradFill>
          <a:ln>
            <a:noFill/>
          </a:ln>
          <a:effectLst>
            <a:outerShdw blurRad="330200" dist="63500" dir="2700000" sx="105999" sy="105999" algn="tl" rotWithShape="0">
              <a:srgbClr val="3F3F3F">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3" name="Google Shape;163;p15"/>
          <p:cNvSpPr txBox="1"/>
          <p:nvPr/>
        </p:nvSpPr>
        <p:spPr>
          <a:xfrm flipH="1">
            <a:off x="7652682" y="2387486"/>
            <a:ext cx="3096696" cy="2123658"/>
          </a:xfrm>
          <a:prstGeom prst="rect">
            <a:avLst/>
          </a:prstGeom>
          <a:noFill/>
          <a:ln>
            <a:noFill/>
          </a:ln>
        </p:spPr>
        <p:txBody>
          <a:bodyPr spcFirstLastPara="1" wrap="square" lIns="0" tIns="45700" rIns="0" bIns="45700" anchor="ctr" anchorCtr="1">
            <a:noAutofit/>
          </a:bodyPr>
          <a:lstStyle/>
          <a:p>
            <a:pPr marL="0" marR="0" lvl="0" indent="0" algn="ctr" rtl="1">
              <a:spcBef>
                <a:spcPts val="0"/>
              </a:spcBef>
              <a:spcAft>
                <a:spcPts val="0"/>
              </a:spcAft>
              <a:buNone/>
            </a:pPr>
            <a:r>
              <a:rPr lang="ar-SA" sz="4400" b="1" i="0" u="none" strike="noStrike" cap="none">
                <a:solidFill>
                  <a:srgbClr val="3F3F3F"/>
                </a:solidFill>
                <a:latin typeface="Traditional Arabic"/>
                <a:ea typeface="Traditional Arabic"/>
                <a:cs typeface="Traditional Arabic"/>
                <a:sym typeface="Traditional Arabic"/>
              </a:rPr>
              <a:t>أبرز</a:t>
            </a:r>
            <a:endParaRPr/>
          </a:p>
          <a:p>
            <a:pPr marL="0" marR="0" lvl="0" indent="0" algn="ctr" rtl="1">
              <a:spcBef>
                <a:spcPts val="0"/>
              </a:spcBef>
              <a:spcAft>
                <a:spcPts val="0"/>
              </a:spcAft>
              <a:buNone/>
            </a:pPr>
            <a:r>
              <a:rPr lang="ar-SA" sz="4400" b="1" i="0" u="none" strike="noStrike" cap="none">
                <a:solidFill>
                  <a:srgbClr val="3F3F3F"/>
                </a:solidFill>
                <a:latin typeface="Traditional Arabic"/>
                <a:ea typeface="Traditional Arabic"/>
                <a:cs typeface="Traditional Arabic"/>
                <a:sym typeface="Traditional Arabic"/>
              </a:rPr>
              <a:t>فقرات التعميم الوزاري</a:t>
            </a:r>
            <a:endParaRPr sz="4400" b="1" i="0" u="none" strike="noStrike" cap="none">
              <a:solidFill>
                <a:srgbClr val="3F3F3F"/>
              </a:solidFill>
              <a:latin typeface="Traditional Arabic"/>
              <a:ea typeface="Traditional Arabic"/>
              <a:cs typeface="Traditional Arabic"/>
              <a:sym typeface="Traditional Arabic"/>
            </a:endParaRPr>
          </a:p>
        </p:txBody>
      </p:sp>
      <p:sp>
        <p:nvSpPr>
          <p:cNvPr id="164" name="Google Shape;164;p15"/>
          <p:cNvSpPr txBox="1"/>
          <p:nvPr/>
        </p:nvSpPr>
        <p:spPr>
          <a:xfrm flipH="1">
            <a:off x="559941" y="637652"/>
            <a:ext cx="5416584" cy="1107996"/>
          </a:xfrm>
          <a:prstGeom prst="rect">
            <a:avLst/>
          </a:prstGeom>
          <a:noFill/>
          <a:ln>
            <a:noFill/>
          </a:ln>
        </p:spPr>
        <p:txBody>
          <a:bodyPr spcFirstLastPara="1" wrap="square" lIns="0" tIns="45700" rIns="0" bIns="45700" anchor="ctr" anchorCtr="0">
            <a:noAutofit/>
          </a:bodyPr>
          <a:lstStyle/>
          <a:p>
            <a:pPr marL="0" marR="0" lvl="0" indent="0" algn="ctr" rtl="1">
              <a:spcBef>
                <a:spcPts val="0"/>
              </a:spcBef>
              <a:spcAft>
                <a:spcPts val="0"/>
              </a:spcAft>
              <a:buNone/>
            </a:pPr>
            <a:r>
              <a:rPr lang="ar-SA" sz="2200" b="1" i="0" u="none" strike="noStrike" cap="none">
                <a:solidFill>
                  <a:schemeClr val="dk1"/>
                </a:solidFill>
                <a:latin typeface="Traditional Arabic"/>
                <a:ea typeface="Traditional Arabic"/>
                <a:cs typeface="Traditional Arabic"/>
                <a:sym typeface="Traditional Arabic"/>
              </a:rPr>
              <a:t>إجراء الاختبارات النهائية عن بعد للفصل الدراسي الأول 1442هـ من خلال منصة مدرستي أو المنصات التعليمية الأخرى مع التأكيد على استمرار العملية التعليمية خلال فترة الاختبارات </a:t>
            </a:r>
            <a:endParaRPr sz="2200" b="1" i="0" u="none" strike="noStrike" cap="none">
              <a:solidFill>
                <a:schemeClr val="lt1"/>
              </a:solidFill>
              <a:latin typeface="Traditional Arabic"/>
              <a:ea typeface="Traditional Arabic"/>
              <a:cs typeface="Traditional Arabic"/>
              <a:sym typeface="Traditional Arabic"/>
            </a:endParaRPr>
          </a:p>
        </p:txBody>
      </p:sp>
      <p:sp>
        <p:nvSpPr>
          <p:cNvPr id="2" name="مستطيل 1">
            <a:extLst>
              <a:ext uri="{FF2B5EF4-FFF2-40B4-BE49-F238E27FC236}">
                <a16:creationId xmlns="" xmlns:a16="http://schemas.microsoft.com/office/drawing/2014/main" id="{386B55A8-9778-499F-80A8-8C2149B859C1}"/>
              </a:ext>
            </a:extLst>
          </p:cNvPr>
          <p:cNvSpPr/>
          <p:nvPr/>
        </p:nvSpPr>
        <p:spPr>
          <a:xfrm>
            <a:off x="9203964" y="6761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pic>
        <p:nvPicPr>
          <p:cNvPr id="763" name="Google Shape;763;p42"/>
          <p:cNvPicPr preferRelativeResize="0"/>
          <p:nvPr/>
        </p:nvPicPr>
        <p:blipFill rotWithShape="1">
          <a:blip r:embed="rId3">
            <a:alphaModFix/>
          </a:blip>
          <a:srcRect l="8889" t="39954" r="14668" b="10644"/>
          <a:stretch/>
        </p:blipFill>
        <p:spPr>
          <a:xfrm>
            <a:off x="1" y="5771595"/>
            <a:ext cx="12192000" cy="1086404"/>
          </a:xfrm>
          <a:prstGeom prst="rect">
            <a:avLst/>
          </a:prstGeom>
          <a:noFill/>
          <a:ln>
            <a:noFill/>
          </a:ln>
        </p:spPr>
      </p:pic>
      <p:pic>
        <p:nvPicPr>
          <p:cNvPr id="764" name="Google Shape;764;p42"/>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765" name="Google Shape;765;p42"/>
          <p:cNvSpPr/>
          <p:nvPr/>
        </p:nvSpPr>
        <p:spPr>
          <a:xfrm>
            <a:off x="7096259" y="1281417"/>
            <a:ext cx="4984124" cy="345275"/>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العلوم الشرعية (عدا القرآن الكريم)</a:t>
            </a:r>
            <a:endParaRPr sz="1200" b="1">
              <a:solidFill>
                <a:schemeClr val="lt1"/>
              </a:solidFill>
              <a:latin typeface="Traditional Arabic"/>
              <a:ea typeface="Traditional Arabic"/>
              <a:cs typeface="Traditional Arabic"/>
              <a:sym typeface="Traditional Arabic"/>
            </a:endParaRPr>
          </a:p>
        </p:txBody>
      </p:sp>
      <p:sp>
        <p:nvSpPr>
          <p:cNvPr id="766" name="Google Shape;766;p42"/>
          <p:cNvSpPr/>
          <p:nvPr/>
        </p:nvSpPr>
        <p:spPr>
          <a:xfrm>
            <a:off x="7096259" y="1676355"/>
            <a:ext cx="4984124" cy="345275"/>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اللغة العربية (5-6-7)</a:t>
            </a:r>
            <a:endParaRPr sz="1200" b="1">
              <a:solidFill>
                <a:schemeClr val="lt1"/>
              </a:solidFill>
              <a:latin typeface="Traditional Arabic"/>
              <a:ea typeface="Traditional Arabic"/>
              <a:cs typeface="Traditional Arabic"/>
              <a:sym typeface="Traditional Arabic"/>
            </a:endParaRPr>
          </a:p>
        </p:txBody>
      </p:sp>
      <p:sp>
        <p:nvSpPr>
          <p:cNvPr id="767" name="Google Shape;767;p42"/>
          <p:cNvSpPr/>
          <p:nvPr/>
        </p:nvSpPr>
        <p:spPr>
          <a:xfrm>
            <a:off x="7096259" y="2058412"/>
            <a:ext cx="4984124" cy="345275"/>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1800" b="1">
                <a:solidFill>
                  <a:schemeClr val="lt1"/>
                </a:solidFill>
                <a:latin typeface="Traditional Arabic"/>
                <a:ea typeface="Traditional Arabic"/>
                <a:cs typeface="Traditional Arabic"/>
                <a:sym typeface="Traditional Arabic"/>
              </a:rPr>
              <a:t>الاجتماعيات (اجتماعيات- تاريخ-جغرافيا-دراسات نفسية واجتماعية)</a:t>
            </a:r>
            <a:endParaRPr sz="1100" b="1">
              <a:solidFill>
                <a:schemeClr val="lt1"/>
              </a:solidFill>
              <a:latin typeface="Traditional Arabic"/>
              <a:ea typeface="Traditional Arabic"/>
              <a:cs typeface="Traditional Arabic"/>
              <a:sym typeface="Traditional Arabic"/>
            </a:endParaRPr>
          </a:p>
        </p:txBody>
      </p:sp>
      <p:sp>
        <p:nvSpPr>
          <p:cNvPr id="768" name="Google Shape;768;p42"/>
          <p:cNvSpPr/>
          <p:nvPr/>
        </p:nvSpPr>
        <p:spPr>
          <a:xfrm>
            <a:off x="7083380" y="2462048"/>
            <a:ext cx="4984124" cy="626142"/>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العلوم الطبيعية (فيزياء (1-2-3-4) </a:t>
            </a:r>
            <a:endParaRPr sz="2000" b="1">
              <a:solidFill>
                <a:schemeClr val="lt1"/>
              </a:solidFill>
              <a:latin typeface="Traditional Arabic"/>
              <a:ea typeface="Traditional Arabic"/>
              <a:cs typeface="Traditional Arabic"/>
              <a:sym typeface="Traditional Arabic"/>
            </a:endParaRPr>
          </a:p>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كيمياء (1-2-3-4) أحياء (1-2-3) علم البيئة علم الأرض)</a:t>
            </a:r>
            <a:endParaRPr sz="1200" b="1">
              <a:solidFill>
                <a:schemeClr val="lt1"/>
              </a:solidFill>
              <a:latin typeface="Traditional Arabic"/>
              <a:ea typeface="Traditional Arabic"/>
              <a:cs typeface="Traditional Arabic"/>
              <a:sym typeface="Traditional Arabic"/>
            </a:endParaRPr>
          </a:p>
        </p:txBody>
      </p:sp>
      <p:sp>
        <p:nvSpPr>
          <p:cNvPr id="769" name="Google Shape;769;p42"/>
          <p:cNvSpPr/>
          <p:nvPr/>
        </p:nvSpPr>
        <p:spPr>
          <a:xfrm>
            <a:off x="7070501" y="3119169"/>
            <a:ext cx="4984124" cy="345275"/>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الرياضيات (1-2-3-4-5-6)</a:t>
            </a:r>
            <a:endParaRPr sz="1200" b="1">
              <a:solidFill>
                <a:schemeClr val="lt1"/>
              </a:solidFill>
              <a:latin typeface="Traditional Arabic"/>
              <a:ea typeface="Traditional Arabic"/>
              <a:cs typeface="Traditional Arabic"/>
              <a:sym typeface="Traditional Arabic"/>
            </a:endParaRPr>
          </a:p>
        </p:txBody>
      </p:sp>
      <p:sp>
        <p:nvSpPr>
          <p:cNvPr id="770" name="Google Shape;770;p42"/>
          <p:cNvSpPr/>
          <p:nvPr/>
        </p:nvSpPr>
        <p:spPr>
          <a:xfrm>
            <a:off x="7083380" y="3508301"/>
            <a:ext cx="4984124" cy="345275"/>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العلوم الإدارية (1-2) المهارات الإدارية</a:t>
            </a:r>
            <a:endParaRPr sz="1200" b="1">
              <a:solidFill>
                <a:schemeClr val="lt1"/>
              </a:solidFill>
              <a:latin typeface="Traditional Arabic"/>
              <a:ea typeface="Traditional Arabic"/>
              <a:cs typeface="Traditional Arabic"/>
              <a:sym typeface="Traditional Arabic"/>
            </a:endParaRPr>
          </a:p>
        </p:txBody>
      </p:sp>
      <p:sp>
        <p:nvSpPr>
          <p:cNvPr id="771" name="Google Shape;771;p42"/>
          <p:cNvSpPr/>
          <p:nvPr/>
        </p:nvSpPr>
        <p:spPr>
          <a:xfrm>
            <a:off x="7070501" y="4342992"/>
            <a:ext cx="4984124" cy="345275"/>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الحاسب وتقنية المعلومات (1-2-3)</a:t>
            </a:r>
            <a:endParaRPr sz="1200" b="1">
              <a:solidFill>
                <a:schemeClr val="lt1"/>
              </a:solidFill>
              <a:latin typeface="Traditional Arabic"/>
              <a:ea typeface="Traditional Arabic"/>
              <a:cs typeface="Traditional Arabic"/>
              <a:sym typeface="Traditional Arabic"/>
            </a:endParaRPr>
          </a:p>
        </p:txBody>
      </p:sp>
      <p:sp>
        <p:nvSpPr>
          <p:cNvPr id="772" name="Google Shape;772;p42"/>
          <p:cNvSpPr/>
          <p:nvPr/>
        </p:nvSpPr>
        <p:spPr>
          <a:xfrm>
            <a:off x="7058746" y="5546245"/>
            <a:ext cx="4984124" cy="345275"/>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اللغة الإنجليزية (1-2-3-4-5-6-7-8)</a:t>
            </a:r>
            <a:endParaRPr sz="1200" b="1">
              <a:solidFill>
                <a:schemeClr val="lt1"/>
              </a:solidFill>
              <a:latin typeface="Traditional Arabic"/>
              <a:ea typeface="Traditional Arabic"/>
              <a:cs typeface="Traditional Arabic"/>
              <a:sym typeface="Traditional Arabic"/>
            </a:endParaRPr>
          </a:p>
        </p:txBody>
      </p:sp>
      <p:sp>
        <p:nvSpPr>
          <p:cNvPr id="773" name="Google Shape;773;p42"/>
          <p:cNvSpPr/>
          <p:nvPr/>
        </p:nvSpPr>
        <p:spPr>
          <a:xfrm>
            <a:off x="7070501" y="4730045"/>
            <a:ext cx="4984124" cy="345275"/>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البحث ومصادر المعلومات</a:t>
            </a:r>
            <a:endParaRPr sz="1200" b="1">
              <a:solidFill>
                <a:schemeClr val="lt1"/>
              </a:solidFill>
              <a:latin typeface="Traditional Arabic"/>
              <a:ea typeface="Traditional Arabic"/>
              <a:cs typeface="Traditional Arabic"/>
              <a:sym typeface="Traditional Arabic"/>
            </a:endParaRPr>
          </a:p>
        </p:txBody>
      </p:sp>
      <p:sp>
        <p:nvSpPr>
          <p:cNvPr id="774" name="Google Shape;774;p42"/>
          <p:cNvSpPr/>
          <p:nvPr/>
        </p:nvSpPr>
        <p:spPr>
          <a:xfrm>
            <a:off x="7070501" y="3904193"/>
            <a:ext cx="4984124" cy="345275"/>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المهارات الحياتية والتربية الأسرية (1-2)</a:t>
            </a:r>
            <a:endParaRPr sz="1200" b="1">
              <a:solidFill>
                <a:schemeClr val="lt1"/>
              </a:solidFill>
              <a:latin typeface="Traditional Arabic"/>
              <a:ea typeface="Traditional Arabic"/>
              <a:cs typeface="Traditional Arabic"/>
              <a:sym typeface="Traditional Arabic"/>
            </a:endParaRPr>
          </a:p>
        </p:txBody>
      </p:sp>
      <p:sp>
        <p:nvSpPr>
          <p:cNvPr id="775" name="Google Shape;775;p42"/>
          <p:cNvSpPr/>
          <p:nvPr/>
        </p:nvSpPr>
        <p:spPr>
          <a:xfrm>
            <a:off x="7070501" y="5138145"/>
            <a:ext cx="4984124" cy="345275"/>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000" b="1">
                <a:solidFill>
                  <a:schemeClr val="lt1"/>
                </a:solidFill>
                <a:latin typeface="Traditional Arabic"/>
                <a:ea typeface="Traditional Arabic"/>
                <a:cs typeface="Traditional Arabic"/>
                <a:sym typeface="Traditional Arabic"/>
              </a:rPr>
              <a:t>التربية المهنية</a:t>
            </a:r>
            <a:endParaRPr sz="1200" b="1">
              <a:solidFill>
                <a:schemeClr val="lt1"/>
              </a:solidFill>
              <a:latin typeface="Traditional Arabic"/>
              <a:ea typeface="Traditional Arabic"/>
              <a:cs typeface="Traditional Arabic"/>
              <a:sym typeface="Traditional Arabic"/>
            </a:endParaRPr>
          </a:p>
        </p:txBody>
      </p:sp>
      <p:sp>
        <p:nvSpPr>
          <p:cNvPr id="776" name="Google Shape;776;p42"/>
          <p:cNvSpPr/>
          <p:nvPr/>
        </p:nvSpPr>
        <p:spPr>
          <a:xfrm>
            <a:off x="5151549" y="481737"/>
            <a:ext cx="1841678" cy="574064"/>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اختبار شفهي</a:t>
            </a:r>
            <a:endParaRPr sz="3200" b="1">
              <a:solidFill>
                <a:schemeClr val="lt1"/>
              </a:solidFill>
              <a:latin typeface="Traditional Arabic"/>
              <a:ea typeface="Traditional Arabic"/>
              <a:cs typeface="Traditional Arabic"/>
              <a:sym typeface="Traditional Arabic"/>
            </a:endParaRPr>
          </a:p>
        </p:txBody>
      </p:sp>
      <p:sp>
        <p:nvSpPr>
          <p:cNvPr id="777" name="Google Shape;777;p42"/>
          <p:cNvSpPr/>
          <p:nvPr/>
        </p:nvSpPr>
        <p:spPr>
          <a:xfrm>
            <a:off x="3309870" y="478372"/>
            <a:ext cx="1841678" cy="574064"/>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التكليفات</a:t>
            </a:r>
            <a:endParaRPr sz="3200" b="1">
              <a:solidFill>
                <a:schemeClr val="lt1"/>
              </a:solidFill>
              <a:latin typeface="Traditional Arabic"/>
              <a:ea typeface="Traditional Arabic"/>
              <a:cs typeface="Traditional Arabic"/>
              <a:sym typeface="Traditional Arabic"/>
            </a:endParaRPr>
          </a:p>
        </p:txBody>
      </p:sp>
      <p:sp>
        <p:nvSpPr>
          <p:cNvPr id="778" name="Google Shape;778;p42"/>
          <p:cNvSpPr/>
          <p:nvPr/>
        </p:nvSpPr>
        <p:spPr>
          <a:xfrm>
            <a:off x="1468192" y="478372"/>
            <a:ext cx="1841678" cy="574064"/>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dirty="0">
                <a:solidFill>
                  <a:schemeClr val="lt1"/>
                </a:solidFill>
                <a:latin typeface="Traditional Arabic"/>
                <a:ea typeface="Traditional Arabic"/>
                <a:cs typeface="Traditional Arabic"/>
                <a:sym typeface="Traditional Arabic"/>
              </a:rPr>
              <a:t>اختبار تحريري</a:t>
            </a:r>
            <a:endParaRPr sz="2800" b="1">
              <a:solidFill>
                <a:schemeClr val="lt1"/>
              </a:solidFill>
              <a:latin typeface="Traditional Arabic"/>
              <a:ea typeface="Traditional Arabic"/>
              <a:cs typeface="Traditional Arabic"/>
              <a:sym typeface="Traditional Arabic"/>
            </a:endParaRPr>
          </a:p>
        </p:txBody>
      </p:sp>
      <p:sp>
        <p:nvSpPr>
          <p:cNvPr id="779" name="Google Shape;779;p42"/>
          <p:cNvSpPr/>
          <p:nvPr/>
        </p:nvSpPr>
        <p:spPr>
          <a:xfrm>
            <a:off x="5151547" y="1271979"/>
            <a:ext cx="1700013" cy="3020127"/>
          </a:xfrm>
          <a:prstGeom prst="roundRect">
            <a:avLst>
              <a:gd name="adj" fmla="val 16667"/>
            </a:avLst>
          </a:prstGeom>
          <a:solidFill>
            <a:schemeClr val="lt1"/>
          </a:solidFill>
          <a:ln w="127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000" b="1">
                <a:solidFill>
                  <a:schemeClr val="dk1"/>
                </a:solidFill>
                <a:latin typeface="Traditional Arabic"/>
                <a:ea typeface="Traditional Arabic"/>
                <a:cs typeface="Traditional Arabic"/>
                <a:sym typeface="Traditional Arabic"/>
              </a:rPr>
              <a:t>لا يوجد</a:t>
            </a:r>
            <a:endParaRPr sz="4000" b="1">
              <a:solidFill>
                <a:schemeClr val="dk1"/>
              </a:solidFill>
              <a:latin typeface="Traditional Arabic"/>
              <a:ea typeface="Traditional Arabic"/>
              <a:cs typeface="Traditional Arabic"/>
              <a:sym typeface="Traditional Arabic"/>
            </a:endParaRPr>
          </a:p>
        </p:txBody>
      </p:sp>
      <p:sp>
        <p:nvSpPr>
          <p:cNvPr id="780" name="Google Shape;780;p42"/>
          <p:cNvSpPr/>
          <p:nvPr/>
        </p:nvSpPr>
        <p:spPr>
          <a:xfrm>
            <a:off x="5151547" y="4422073"/>
            <a:ext cx="1700013" cy="975070"/>
          </a:xfrm>
          <a:prstGeom prst="roundRect">
            <a:avLst>
              <a:gd name="adj" fmla="val 16667"/>
            </a:avLst>
          </a:prstGeom>
          <a:solidFill>
            <a:schemeClr val="lt1"/>
          </a:solidFill>
          <a:ln w="127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000" b="1">
                <a:solidFill>
                  <a:schemeClr val="dk1"/>
                </a:solidFill>
                <a:latin typeface="Traditional Arabic"/>
                <a:ea typeface="Traditional Arabic"/>
                <a:cs typeface="Traditional Arabic"/>
                <a:sym typeface="Traditional Arabic"/>
              </a:rPr>
              <a:t>لا يوجد</a:t>
            </a:r>
            <a:endParaRPr sz="4000" b="1">
              <a:solidFill>
                <a:schemeClr val="dk1"/>
              </a:solidFill>
              <a:latin typeface="Traditional Arabic"/>
              <a:ea typeface="Traditional Arabic"/>
              <a:cs typeface="Traditional Arabic"/>
              <a:sym typeface="Traditional Arabic"/>
            </a:endParaRPr>
          </a:p>
        </p:txBody>
      </p:sp>
      <p:sp>
        <p:nvSpPr>
          <p:cNvPr id="781" name="Google Shape;781;p42"/>
          <p:cNvSpPr/>
          <p:nvPr/>
        </p:nvSpPr>
        <p:spPr>
          <a:xfrm>
            <a:off x="3322748" y="4422073"/>
            <a:ext cx="1700013" cy="975070"/>
          </a:xfrm>
          <a:prstGeom prst="roundRect">
            <a:avLst>
              <a:gd name="adj" fmla="val 16667"/>
            </a:avLst>
          </a:prstGeom>
          <a:solidFill>
            <a:schemeClr val="lt1"/>
          </a:solidFill>
          <a:ln w="127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dirty="0">
                <a:solidFill>
                  <a:srgbClr val="B79F8D"/>
                </a:solidFill>
                <a:latin typeface="Calibri"/>
                <a:ea typeface="Calibri"/>
                <a:cs typeface="Calibri"/>
                <a:sym typeface="Calibri"/>
              </a:rPr>
              <a:t>60</a:t>
            </a:r>
            <a:endParaRPr sz="4400" dirty="0">
              <a:solidFill>
                <a:srgbClr val="B79F8D"/>
              </a:solidFill>
              <a:latin typeface="Calibri"/>
              <a:ea typeface="Calibri"/>
              <a:cs typeface="Calibri"/>
              <a:sym typeface="Calibri"/>
            </a:endParaRPr>
          </a:p>
        </p:txBody>
      </p:sp>
      <p:sp>
        <p:nvSpPr>
          <p:cNvPr id="782" name="Google Shape;782;p42"/>
          <p:cNvSpPr/>
          <p:nvPr/>
        </p:nvSpPr>
        <p:spPr>
          <a:xfrm>
            <a:off x="1493946" y="4422073"/>
            <a:ext cx="1700013" cy="975070"/>
          </a:xfrm>
          <a:prstGeom prst="roundRect">
            <a:avLst>
              <a:gd name="adj" fmla="val 16667"/>
            </a:avLst>
          </a:prstGeom>
          <a:solidFill>
            <a:schemeClr val="lt1"/>
          </a:solidFill>
          <a:ln w="127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dirty="0">
                <a:solidFill>
                  <a:srgbClr val="B79F8D"/>
                </a:solidFill>
                <a:latin typeface="Calibri"/>
                <a:ea typeface="Calibri"/>
                <a:cs typeface="Calibri"/>
                <a:sym typeface="Calibri"/>
              </a:rPr>
              <a:t>40</a:t>
            </a:r>
            <a:endParaRPr sz="4400" dirty="0">
              <a:solidFill>
                <a:srgbClr val="B79F8D"/>
              </a:solidFill>
              <a:latin typeface="Calibri"/>
              <a:ea typeface="Calibri"/>
              <a:cs typeface="Calibri"/>
              <a:sym typeface="Calibri"/>
            </a:endParaRPr>
          </a:p>
        </p:txBody>
      </p:sp>
      <p:sp>
        <p:nvSpPr>
          <p:cNvPr id="783" name="Google Shape;783;p42"/>
          <p:cNvSpPr/>
          <p:nvPr/>
        </p:nvSpPr>
        <p:spPr>
          <a:xfrm>
            <a:off x="5151547" y="5487606"/>
            <a:ext cx="1700013" cy="356005"/>
          </a:xfrm>
          <a:prstGeom prst="roundRect">
            <a:avLst>
              <a:gd name="adj" fmla="val 16667"/>
            </a:avLst>
          </a:prstGeom>
          <a:solidFill>
            <a:schemeClr val="lt1"/>
          </a:solidFill>
          <a:ln w="127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dirty="0">
                <a:solidFill>
                  <a:srgbClr val="249BBB"/>
                </a:solidFill>
                <a:latin typeface="Calibri"/>
                <a:ea typeface="Calibri"/>
                <a:cs typeface="Calibri"/>
                <a:sym typeface="Calibri"/>
              </a:rPr>
              <a:t>20</a:t>
            </a:r>
            <a:endParaRPr sz="2800" dirty="0">
              <a:solidFill>
                <a:srgbClr val="249BBB"/>
              </a:solidFill>
              <a:latin typeface="Calibri"/>
              <a:ea typeface="Calibri"/>
              <a:cs typeface="Calibri"/>
              <a:sym typeface="Calibri"/>
            </a:endParaRPr>
          </a:p>
        </p:txBody>
      </p:sp>
      <p:sp>
        <p:nvSpPr>
          <p:cNvPr id="784" name="Google Shape;784;p42"/>
          <p:cNvSpPr/>
          <p:nvPr/>
        </p:nvSpPr>
        <p:spPr>
          <a:xfrm>
            <a:off x="3322748" y="5487606"/>
            <a:ext cx="1700013" cy="356005"/>
          </a:xfrm>
          <a:prstGeom prst="roundRect">
            <a:avLst>
              <a:gd name="adj" fmla="val 16667"/>
            </a:avLst>
          </a:prstGeom>
          <a:solidFill>
            <a:schemeClr val="lt1"/>
          </a:solidFill>
          <a:ln w="127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dirty="0">
                <a:solidFill>
                  <a:srgbClr val="249BBB"/>
                </a:solidFill>
                <a:latin typeface="Calibri"/>
                <a:ea typeface="Calibri"/>
                <a:cs typeface="Calibri"/>
                <a:sym typeface="Calibri"/>
              </a:rPr>
              <a:t>40</a:t>
            </a:r>
            <a:endParaRPr sz="2800" dirty="0">
              <a:solidFill>
                <a:srgbClr val="249BBB"/>
              </a:solidFill>
              <a:latin typeface="Calibri"/>
              <a:ea typeface="Calibri"/>
              <a:cs typeface="Calibri"/>
              <a:sym typeface="Calibri"/>
            </a:endParaRPr>
          </a:p>
        </p:txBody>
      </p:sp>
      <p:sp>
        <p:nvSpPr>
          <p:cNvPr id="785" name="Google Shape;785;p42"/>
          <p:cNvSpPr/>
          <p:nvPr/>
        </p:nvSpPr>
        <p:spPr>
          <a:xfrm>
            <a:off x="1493946" y="5487606"/>
            <a:ext cx="1700013" cy="356005"/>
          </a:xfrm>
          <a:prstGeom prst="roundRect">
            <a:avLst>
              <a:gd name="adj" fmla="val 16667"/>
            </a:avLst>
          </a:prstGeom>
          <a:solidFill>
            <a:schemeClr val="lt1"/>
          </a:solidFill>
          <a:ln w="127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dirty="0">
                <a:solidFill>
                  <a:srgbClr val="249BBB"/>
                </a:solidFill>
                <a:latin typeface="Calibri"/>
                <a:ea typeface="Calibri"/>
                <a:cs typeface="Calibri"/>
                <a:sym typeface="Calibri"/>
              </a:rPr>
              <a:t>40</a:t>
            </a:r>
            <a:endParaRPr sz="2800" dirty="0">
              <a:solidFill>
                <a:srgbClr val="249BBB"/>
              </a:solidFill>
              <a:latin typeface="Calibri"/>
              <a:ea typeface="Calibri"/>
              <a:cs typeface="Calibri"/>
              <a:sym typeface="Calibri"/>
            </a:endParaRPr>
          </a:p>
        </p:txBody>
      </p:sp>
      <p:sp>
        <p:nvSpPr>
          <p:cNvPr id="786" name="Google Shape;786;p42"/>
          <p:cNvSpPr/>
          <p:nvPr/>
        </p:nvSpPr>
        <p:spPr>
          <a:xfrm>
            <a:off x="7096258" y="516663"/>
            <a:ext cx="4971246" cy="545209"/>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تقويم الطالب المنتسب</a:t>
            </a:r>
            <a:endParaRPr sz="3200" b="1">
              <a:solidFill>
                <a:schemeClr val="lt1"/>
              </a:solidFill>
              <a:latin typeface="Traditional Arabic"/>
              <a:ea typeface="Traditional Arabic"/>
              <a:cs typeface="Traditional Arabic"/>
              <a:sym typeface="Traditional Arabic"/>
            </a:endParaRPr>
          </a:p>
        </p:txBody>
      </p:sp>
      <p:sp>
        <p:nvSpPr>
          <p:cNvPr id="787" name="Google Shape;787;p42"/>
          <p:cNvSpPr/>
          <p:nvPr/>
        </p:nvSpPr>
        <p:spPr>
          <a:xfrm>
            <a:off x="1538513" y="1281417"/>
            <a:ext cx="1700013" cy="3010689"/>
          </a:xfrm>
          <a:prstGeom prst="roundRect">
            <a:avLst>
              <a:gd name="adj" fmla="val 16667"/>
            </a:avLst>
          </a:prstGeom>
          <a:solidFill>
            <a:schemeClr val="lt1"/>
          </a:solidFill>
          <a:ln w="127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dirty="0">
                <a:solidFill>
                  <a:srgbClr val="B79F8D"/>
                </a:solidFill>
                <a:latin typeface="Calibri"/>
                <a:ea typeface="Calibri"/>
                <a:cs typeface="Calibri"/>
                <a:sym typeface="Calibri"/>
              </a:rPr>
              <a:t>60</a:t>
            </a:r>
            <a:endParaRPr sz="4400" dirty="0">
              <a:solidFill>
                <a:srgbClr val="B79F8D"/>
              </a:solidFill>
              <a:latin typeface="Calibri"/>
              <a:ea typeface="Calibri"/>
              <a:cs typeface="Calibri"/>
              <a:sym typeface="Calibri"/>
            </a:endParaRPr>
          </a:p>
        </p:txBody>
      </p:sp>
      <p:sp>
        <p:nvSpPr>
          <p:cNvPr id="788" name="Google Shape;788;p42"/>
          <p:cNvSpPr/>
          <p:nvPr/>
        </p:nvSpPr>
        <p:spPr>
          <a:xfrm>
            <a:off x="3321110" y="1271979"/>
            <a:ext cx="1700013" cy="3053072"/>
          </a:xfrm>
          <a:prstGeom prst="roundRect">
            <a:avLst>
              <a:gd name="adj" fmla="val 16667"/>
            </a:avLst>
          </a:prstGeom>
          <a:solidFill>
            <a:schemeClr val="lt1"/>
          </a:solidFill>
          <a:ln w="12700" cap="flat" cmpd="sng">
            <a:solidFill>
              <a:schemeClr val="dk1"/>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dirty="0">
                <a:solidFill>
                  <a:srgbClr val="B79F8D"/>
                </a:solidFill>
                <a:latin typeface="Calibri"/>
                <a:ea typeface="Calibri"/>
                <a:cs typeface="Calibri"/>
                <a:sym typeface="Calibri"/>
              </a:rPr>
              <a:t>40</a:t>
            </a:r>
            <a:endParaRPr sz="4400" dirty="0">
              <a:solidFill>
                <a:srgbClr val="B79F8D"/>
              </a:solidFill>
              <a:latin typeface="Calibri"/>
              <a:ea typeface="Calibri"/>
              <a:cs typeface="Calibri"/>
              <a:sym typeface="Calibri"/>
            </a:endParaRPr>
          </a:p>
        </p:txBody>
      </p:sp>
      <p:sp>
        <p:nvSpPr>
          <p:cNvPr id="789" name="Google Shape;789;p42"/>
          <p:cNvSpPr/>
          <p:nvPr/>
        </p:nvSpPr>
        <p:spPr>
          <a:xfrm>
            <a:off x="554470" y="2452258"/>
            <a:ext cx="807579" cy="80757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a:solidFill>
                  <a:srgbClr val="FF0066"/>
                </a:solidFill>
                <a:latin typeface="Traditional Arabic"/>
                <a:ea typeface="Traditional Arabic"/>
                <a:cs typeface="Traditional Arabic"/>
                <a:sym typeface="Traditional Arabic"/>
              </a:rPr>
              <a:t>100</a:t>
            </a:r>
            <a:r>
              <a:rPr lang="ar-SA" sz="1400" b="1">
                <a:solidFill>
                  <a:srgbClr val="595959"/>
                </a:solidFill>
                <a:latin typeface="Traditional Arabic"/>
                <a:ea typeface="Traditional Arabic"/>
                <a:cs typeface="Traditional Arabic"/>
                <a:sym typeface="Traditional Arabic"/>
              </a:rPr>
              <a:t> درجة</a:t>
            </a:r>
            <a:endParaRPr/>
          </a:p>
        </p:txBody>
      </p:sp>
      <p:sp>
        <p:nvSpPr>
          <p:cNvPr id="790" name="Google Shape;790;p42"/>
          <p:cNvSpPr/>
          <p:nvPr/>
        </p:nvSpPr>
        <p:spPr>
          <a:xfrm>
            <a:off x="612772" y="4530916"/>
            <a:ext cx="607229" cy="60722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1200" b="1">
                <a:solidFill>
                  <a:srgbClr val="FF0066"/>
                </a:solidFill>
                <a:latin typeface="Traditional Arabic"/>
                <a:ea typeface="Traditional Arabic"/>
                <a:cs typeface="Traditional Arabic"/>
                <a:sym typeface="Traditional Arabic"/>
              </a:rPr>
              <a:t>100</a:t>
            </a:r>
            <a:r>
              <a:rPr lang="ar-SA" sz="1050" b="1">
                <a:solidFill>
                  <a:srgbClr val="595959"/>
                </a:solidFill>
                <a:latin typeface="Traditional Arabic"/>
                <a:ea typeface="Traditional Arabic"/>
                <a:cs typeface="Traditional Arabic"/>
                <a:sym typeface="Traditional Arabic"/>
              </a:rPr>
              <a:t> درجة</a:t>
            </a:r>
            <a:endParaRPr/>
          </a:p>
        </p:txBody>
      </p:sp>
      <p:sp>
        <p:nvSpPr>
          <p:cNvPr id="791" name="Google Shape;791;p42"/>
          <p:cNvSpPr/>
          <p:nvPr/>
        </p:nvSpPr>
        <p:spPr>
          <a:xfrm>
            <a:off x="612772" y="5262435"/>
            <a:ext cx="607229" cy="60722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1200" b="1">
                <a:solidFill>
                  <a:srgbClr val="FF0066"/>
                </a:solidFill>
                <a:latin typeface="Traditional Arabic"/>
                <a:ea typeface="Traditional Arabic"/>
                <a:cs typeface="Traditional Arabic"/>
                <a:sym typeface="Traditional Arabic"/>
              </a:rPr>
              <a:t>100</a:t>
            </a:r>
            <a:r>
              <a:rPr lang="ar-SA" sz="1050" b="1">
                <a:solidFill>
                  <a:srgbClr val="595959"/>
                </a:solidFill>
                <a:latin typeface="Traditional Arabic"/>
                <a:ea typeface="Traditional Arabic"/>
                <a:cs typeface="Traditional Arabic"/>
                <a:sym typeface="Traditional Arabic"/>
              </a:rPr>
              <a:t> درجة</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95"/>
        <p:cNvGrpSpPr/>
        <p:nvPr/>
      </p:nvGrpSpPr>
      <p:grpSpPr>
        <a:xfrm>
          <a:off x="0" y="0"/>
          <a:ext cx="0" cy="0"/>
          <a:chOff x="0" y="0"/>
          <a:chExt cx="0" cy="0"/>
        </a:xfrm>
      </p:grpSpPr>
      <p:pic>
        <p:nvPicPr>
          <p:cNvPr id="796" name="Google Shape;796;p43"/>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pic>
        <p:nvPicPr>
          <p:cNvPr id="797" name="Google Shape;797;p43"/>
          <p:cNvPicPr preferRelativeResize="0"/>
          <p:nvPr/>
        </p:nvPicPr>
        <p:blipFill rotWithShape="1">
          <a:blip r:embed="rId3">
            <a:alphaModFix/>
          </a:blip>
          <a:srcRect l="8889" t="39954" r="14668" b="10644"/>
          <a:stretch/>
        </p:blipFill>
        <p:spPr>
          <a:xfrm>
            <a:off x="0" y="4971533"/>
            <a:ext cx="12192000" cy="1889831"/>
          </a:xfrm>
          <a:prstGeom prst="rect">
            <a:avLst/>
          </a:prstGeom>
          <a:noFill/>
          <a:ln>
            <a:noFill/>
          </a:ln>
        </p:spPr>
      </p:pic>
      <p:pic>
        <p:nvPicPr>
          <p:cNvPr id="798" name="Google Shape;798;p43"/>
          <p:cNvPicPr preferRelativeResize="0"/>
          <p:nvPr/>
        </p:nvPicPr>
        <p:blipFill rotWithShape="1">
          <a:blip r:embed="rId3">
            <a:alphaModFix/>
          </a:blip>
          <a:srcRect l="46519" t="16082" r="47930" b="67688"/>
          <a:stretch/>
        </p:blipFill>
        <p:spPr>
          <a:xfrm>
            <a:off x="31014" y="36346"/>
            <a:ext cx="885372" cy="1465943"/>
          </a:xfrm>
          <a:prstGeom prst="rect">
            <a:avLst/>
          </a:prstGeom>
          <a:noFill/>
          <a:ln>
            <a:noFill/>
          </a:ln>
        </p:spPr>
      </p:pic>
      <p:sp>
        <p:nvSpPr>
          <p:cNvPr id="799" name="Google Shape;799;p43"/>
          <p:cNvSpPr/>
          <p:nvPr/>
        </p:nvSpPr>
        <p:spPr>
          <a:xfrm>
            <a:off x="3264487" y="690835"/>
            <a:ext cx="4971246" cy="545209"/>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تقويم الطالب المنتسب</a:t>
            </a:r>
            <a:endParaRPr sz="3200" b="1">
              <a:solidFill>
                <a:schemeClr val="lt1"/>
              </a:solidFill>
              <a:latin typeface="Traditional Arabic"/>
              <a:ea typeface="Traditional Arabic"/>
              <a:cs typeface="Traditional Arabic"/>
              <a:sym typeface="Traditional Arabic"/>
            </a:endParaRPr>
          </a:p>
        </p:txBody>
      </p:sp>
      <p:sp>
        <p:nvSpPr>
          <p:cNvPr id="800" name="Google Shape;800;p43"/>
          <p:cNvSpPr/>
          <p:nvPr/>
        </p:nvSpPr>
        <p:spPr>
          <a:xfrm>
            <a:off x="5006644" y="1336635"/>
            <a:ext cx="3229089"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     القرآن الكريم</a:t>
            </a:r>
            <a:endParaRPr sz="3200" b="1">
              <a:solidFill>
                <a:schemeClr val="lt1"/>
              </a:solidFill>
              <a:latin typeface="Traditional Arabic"/>
              <a:ea typeface="Traditional Arabic"/>
              <a:cs typeface="Traditional Arabic"/>
              <a:sym typeface="Traditional Arabic"/>
            </a:endParaRPr>
          </a:p>
        </p:txBody>
      </p:sp>
      <p:sp>
        <p:nvSpPr>
          <p:cNvPr id="801" name="Google Shape;801;p43"/>
          <p:cNvSpPr/>
          <p:nvPr/>
        </p:nvSpPr>
        <p:spPr>
          <a:xfrm>
            <a:off x="7333362" y="1410081"/>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802" name="Google Shape;802;p43"/>
          <p:cNvSpPr/>
          <p:nvPr/>
        </p:nvSpPr>
        <p:spPr>
          <a:xfrm>
            <a:off x="7406531" y="1425387"/>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2800" dirty="0">
                <a:solidFill>
                  <a:srgbClr val="249BBB"/>
                </a:solidFill>
                <a:latin typeface="Calibri"/>
                <a:ea typeface="Calibri"/>
                <a:cs typeface="Calibri"/>
                <a:sym typeface="Calibri"/>
              </a:rPr>
              <a:t>1</a:t>
            </a:r>
            <a:endParaRPr sz="2800" dirty="0">
              <a:solidFill>
                <a:srgbClr val="249BBB"/>
              </a:solidFill>
              <a:latin typeface="Calibri"/>
              <a:ea typeface="Calibri"/>
              <a:cs typeface="Calibri"/>
              <a:sym typeface="Calibri"/>
            </a:endParaRPr>
          </a:p>
        </p:txBody>
      </p:sp>
      <p:graphicFrame>
        <p:nvGraphicFramePr>
          <p:cNvPr id="803" name="Google Shape;803;p43"/>
          <p:cNvGraphicFramePr/>
          <p:nvPr>
            <p:extLst>
              <p:ext uri="{D42A27DB-BD31-4B8C-83A1-F6EECF244321}">
                <p14:modId xmlns="" xmlns:p14="http://schemas.microsoft.com/office/powerpoint/2010/main" val="3935313422"/>
              </p:ext>
            </p:extLst>
          </p:nvPr>
        </p:nvGraphicFramePr>
        <p:xfrm>
          <a:off x="1219201" y="2854141"/>
          <a:ext cx="9945900" cy="1786650"/>
        </p:xfrm>
        <a:graphic>
          <a:graphicData uri="http://schemas.openxmlformats.org/drawingml/2006/table">
            <a:tbl>
              <a:tblPr rtl="1" firstRow="1" bandRow="1">
                <a:noFill/>
                <a:tableStyleId>{8FCC44E6-B475-47F8-9AFF-5085EFD84CCE}</a:tableStyleId>
              </a:tblPr>
              <a:tblGrid>
                <a:gridCol w="2486475">
                  <a:extLst>
                    <a:ext uri="{9D8B030D-6E8A-4147-A177-3AD203B41FA5}">
                      <a16:colId xmlns="" xmlns:a16="http://schemas.microsoft.com/office/drawing/2014/main" val="20000"/>
                    </a:ext>
                  </a:extLst>
                </a:gridCol>
                <a:gridCol w="2486475">
                  <a:extLst>
                    <a:ext uri="{9D8B030D-6E8A-4147-A177-3AD203B41FA5}">
                      <a16:colId xmlns="" xmlns:a16="http://schemas.microsoft.com/office/drawing/2014/main" val="20001"/>
                    </a:ext>
                  </a:extLst>
                </a:gridCol>
                <a:gridCol w="2486475">
                  <a:extLst>
                    <a:ext uri="{9D8B030D-6E8A-4147-A177-3AD203B41FA5}">
                      <a16:colId xmlns="" xmlns:a16="http://schemas.microsoft.com/office/drawing/2014/main" val="20002"/>
                    </a:ext>
                  </a:extLst>
                </a:gridCol>
                <a:gridCol w="2486475">
                  <a:extLst>
                    <a:ext uri="{9D8B030D-6E8A-4147-A177-3AD203B41FA5}">
                      <a16:colId xmlns="" xmlns:a16="http://schemas.microsoft.com/office/drawing/2014/main" val="20003"/>
                    </a:ext>
                  </a:extLst>
                </a:gridCol>
              </a:tblGrid>
              <a:tr h="893325">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صحة القراءة</a:t>
                      </a:r>
                      <a:endParaRPr sz="1400">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الترتيل</a:t>
                      </a:r>
                      <a:endParaRPr sz="1400">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تطبيق التجويد</a:t>
                      </a:r>
                      <a:endParaRPr sz="1400">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الحفظ</a:t>
                      </a:r>
                      <a:endParaRPr sz="1400">
                        <a:solidFill>
                          <a:schemeClr val="lt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0"/>
                  </a:ext>
                </a:extLst>
              </a:tr>
              <a:tr h="893325">
                <a:tc>
                  <a:txBody>
                    <a:bodyPr/>
                    <a:lstStyle/>
                    <a:p>
                      <a:pPr marL="0" marR="0" lvl="0" indent="0" algn="ctr" rtl="1">
                        <a:lnSpc>
                          <a:spcPct val="115000"/>
                        </a:lnSpc>
                        <a:spcBef>
                          <a:spcPts val="0"/>
                        </a:spcBef>
                        <a:spcAft>
                          <a:spcPts val="0"/>
                        </a:spcAft>
                        <a:buNone/>
                      </a:pPr>
                      <a:r>
                        <a:rPr lang="ar-SA" sz="3200">
                          <a:latin typeface="Traditional Arabic"/>
                          <a:ea typeface="Traditional Arabic"/>
                          <a:cs typeface="Traditional Arabic"/>
                          <a:sym typeface="Traditional Arabic"/>
                        </a:rPr>
                        <a:t>45</a:t>
                      </a:r>
                      <a:endParaRPr sz="1800">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3200">
                          <a:latin typeface="Traditional Arabic"/>
                          <a:ea typeface="Traditional Arabic"/>
                          <a:cs typeface="Traditional Arabic"/>
                          <a:sym typeface="Traditional Arabic"/>
                        </a:rPr>
                        <a:t>10</a:t>
                      </a:r>
                      <a:endParaRPr sz="1800">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3200">
                          <a:latin typeface="Traditional Arabic"/>
                          <a:ea typeface="Traditional Arabic"/>
                          <a:cs typeface="Traditional Arabic"/>
                          <a:sym typeface="Traditional Arabic"/>
                        </a:rPr>
                        <a:t>15</a:t>
                      </a:r>
                      <a:endParaRPr sz="1800">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3200" dirty="0">
                          <a:latin typeface="Traditional Arabic"/>
                          <a:ea typeface="Traditional Arabic"/>
                          <a:cs typeface="Traditional Arabic"/>
                          <a:sym typeface="Traditional Arabic"/>
                        </a:rPr>
                        <a:t>30</a:t>
                      </a:r>
                      <a:endParaRPr sz="1800" dirty="0">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1"/>
                  </a:ext>
                </a:extLst>
              </a:tr>
            </a:tbl>
          </a:graphicData>
        </a:graphic>
      </p:graphicFrame>
      <p:sp>
        <p:nvSpPr>
          <p:cNvPr id="804" name="Google Shape;804;p43"/>
          <p:cNvSpPr/>
          <p:nvPr/>
        </p:nvSpPr>
        <p:spPr>
          <a:xfrm>
            <a:off x="3264487" y="1305218"/>
            <a:ext cx="1392359" cy="139235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FF0066"/>
                </a:solidFill>
                <a:latin typeface="Traditional Arabic"/>
                <a:ea typeface="Traditional Arabic"/>
                <a:cs typeface="Traditional Arabic"/>
                <a:sym typeface="Traditional Arabic"/>
              </a:rPr>
              <a:t>100</a:t>
            </a:r>
            <a:r>
              <a:rPr lang="ar-SA" sz="2400" b="1">
                <a:solidFill>
                  <a:srgbClr val="595959"/>
                </a:solidFill>
                <a:latin typeface="Traditional Arabic"/>
                <a:ea typeface="Traditional Arabic"/>
                <a:cs typeface="Traditional Arabic"/>
                <a:sym typeface="Traditional Arabic"/>
              </a:rPr>
              <a:t> درجة</a:t>
            </a:r>
            <a:endParaRPr/>
          </a:p>
        </p:txBody>
      </p:sp>
      <p:sp>
        <p:nvSpPr>
          <p:cNvPr id="12" name="مستطيل 11">
            <a:extLst>
              <a:ext uri="{FF2B5EF4-FFF2-40B4-BE49-F238E27FC236}">
                <a16:creationId xmlns="" xmlns:a16="http://schemas.microsoft.com/office/drawing/2014/main" id="{1FB02666-C3B1-4F7C-BEA1-0A68D99003BF}"/>
              </a:ext>
            </a:extLst>
          </p:cNvPr>
          <p:cNvSpPr/>
          <p:nvPr/>
        </p:nvSpPr>
        <p:spPr>
          <a:xfrm>
            <a:off x="9061238" y="22814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pic>
        <p:nvPicPr>
          <p:cNvPr id="13" name="Google Shape;85;p13"/>
          <p:cNvPicPr preferRelativeResize="0"/>
          <p:nvPr/>
        </p:nvPicPr>
        <p:blipFill rotWithShape="1">
          <a:blip r:embed="rId4">
            <a:alphaModFix/>
          </a:blip>
          <a:srcRect/>
          <a:stretch/>
        </p:blipFill>
        <p:spPr>
          <a:xfrm>
            <a:off x="916386" y="170917"/>
            <a:ext cx="2117965" cy="1134301"/>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44"/>
          <p:cNvSpPr/>
          <p:nvPr/>
        </p:nvSpPr>
        <p:spPr>
          <a:xfrm>
            <a:off x="4794619" y="1502289"/>
            <a:ext cx="1701825" cy="669524"/>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    «بنين»</a:t>
            </a:r>
            <a:endParaRPr/>
          </a:p>
        </p:txBody>
      </p:sp>
      <p:pic>
        <p:nvPicPr>
          <p:cNvPr id="811" name="Google Shape;811;p44"/>
          <p:cNvPicPr preferRelativeResize="0"/>
          <p:nvPr/>
        </p:nvPicPr>
        <p:blipFill rotWithShape="1">
          <a:blip r:embed="rId3">
            <a:alphaModFix/>
          </a:blip>
          <a:srcRect l="8889" t="39954" r="14668" b="10644"/>
          <a:stretch/>
        </p:blipFill>
        <p:spPr>
          <a:xfrm>
            <a:off x="0" y="5152571"/>
            <a:ext cx="12192000" cy="1708793"/>
          </a:xfrm>
          <a:prstGeom prst="rect">
            <a:avLst/>
          </a:prstGeom>
          <a:noFill/>
          <a:ln>
            <a:noFill/>
          </a:ln>
        </p:spPr>
      </p:pic>
      <p:pic>
        <p:nvPicPr>
          <p:cNvPr id="812" name="Google Shape;812;p44"/>
          <p:cNvPicPr preferRelativeResize="0"/>
          <p:nvPr/>
        </p:nvPicPr>
        <p:blipFill rotWithShape="1">
          <a:blip r:embed="rId3">
            <a:alphaModFix/>
          </a:blip>
          <a:srcRect l="46519" t="16082" r="47930" b="67688"/>
          <a:stretch/>
        </p:blipFill>
        <p:spPr>
          <a:xfrm>
            <a:off x="31014" y="36346"/>
            <a:ext cx="885372" cy="1465943"/>
          </a:xfrm>
          <a:prstGeom prst="rect">
            <a:avLst/>
          </a:prstGeom>
          <a:noFill/>
          <a:ln>
            <a:noFill/>
          </a:ln>
        </p:spPr>
      </p:pic>
      <p:sp>
        <p:nvSpPr>
          <p:cNvPr id="813" name="Google Shape;813;p44"/>
          <p:cNvSpPr/>
          <p:nvPr/>
        </p:nvSpPr>
        <p:spPr>
          <a:xfrm>
            <a:off x="4174923" y="685149"/>
            <a:ext cx="4971246" cy="545209"/>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تقويم الطالب المنتسب</a:t>
            </a:r>
            <a:endParaRPr sz="3200" b="1">
              <a:solidFill>
                <a:schemeClr val="lt1"/>
              </a:solidFill>
              <a:latin typeface="Traditional Arabic"/>
              <a:ea typeface="Traditional Arabic"/>
              <a:cs typeface="Traditional Arabic"/>
              <a:sym typeface="Traditional Arabic"/>
            </a:endParaRPr>
          </a:p>
        </p:txBody>
      </p:sp>
      <p:sp>
        <p:nvSpPr>
          <p:cNvPr id="814" name="Google Shape;814;p44"/>
          <p:cNvSpPr/>
          <p:nvPr/>
        </p:nvSpPr>
        <p:spPr>
          <a:xfrm>
            <a:off x="5863566" y="1332177"/>
            <a:ext cx="3721995"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      التربية البدنية والصحية</a:t>
            </a:r>
            <a:endParaRPr sz="3200" b="1">
              <a:solidFill>
                <a:schemeClr val="lt1"/>
              </a:solidFill>
              <a:latin typeface="Traditional Arabic"/>
              <a:ea typeface="Traditional Arabic"/>
              <a:cs typeface="Traditional Arabic"/>
              <a:sym typeface="Traditional Arabic"/>
            </a:endParaRPr>
          </a:p>
        </p:txBody>
      </p:sp>
      <p:sp>
        <p:nvSpPr>
          <p:cNvPr id="815" name="Google Shape;815;p44"/>
          <p:cNvSpPr/>
          <p:nvPr/>
        </p:nvSpPr>
        <p:spPr>
          <a:xfrm>
            <a:off x="8683190" y="1405623"/>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816" name="Google Shape;816;p44"/>
          <p:cNvSpPr/>
          <p:nvPr/>
        </p:nvSpPr>
        <p:spPr>
          <a:xfrm>
            <a:off x="8756359" y="1420929"/>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2800" dirty="0">
                <a:solidFill>
                  <a:srgbClr val="249BBB"/>
                </a:solidFill>
                <a:latin typeface="Calibri"/>
                <a:ea typeface="Calibri"/>
                <a:cs typeface="Calibri"/>
                <a:sym typeface="Calibri"/>
              </a:rPr>
              <a:t>2</a:t>
            </a:r>
            <a:endParaRPr sz="2800" dirty="0">
              <a:solidFill>
                <a:srgbClr val="249BBB"/>
              </a:solidFill>
              <a:latin typeface="Calibri"/>
              <a:ea typeface="Calibri"/>
              <a:cs typeface="Calibri"/>
              <a:sym typeface="Calibri"/>
            </a:endParaRPr>
          </a:p>
        </p:txBody>
      </p:sp>
      <p:sp>
        <p:nvSpPr>
          <p:cNvPr id="817" name="Google Shape;817;p44"/>
          <p:cNvSpPr/>
          <p:nvPr/>
        </p:nvSpPr>
        <p:spPr>
          <a:xfrm>
            <a:off x="2867786" y="779454"/>
            <a:ext cx="1392359" cy="139235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FF0066"/>
                </a:solidFill>
                <a:latin typeface="Traditional Arabic"/>
                <a:ea typeface="Traditional Arabic"/>
                <a:cs typeface="Traditional Arabic"/>
                <a:sym typeface="Traditional Arabic"/>
              </a:rPr>
              <a:t>100</a:t>
            </a:r>
            <a:r>
              <a:rPr lang="ar-SA" sz="2400" b="1">
                <a:solidFill>
                  <a:srgbClr val="595959"/>
                </a:solidFill>
                <a:latin typeface="Traditional Arabic"/>
                <a:ea typeface="Traditional Arabic"/>
                <a:cs typeface="Traditional Arabic"/>
                <a:sym typeface="Traditional Arabic"/>
              </a:rPr>
              <a:t> درجة</a:t>
            </a:r>
            <a:endParaRPr/>
          </a:p>
        </p:txBody>
      </p:sp>
      <p:graphicFrame>
        <p:nvGraphicFramePr>
          <p:cNvPr id="818" name="Google Shape;818;p44"/>
          <p:cNvGraphicFramePr/>
          <p:nvPr>
            <p:extLst>
              <p:ext uri="{D42A27DB-BD31-4B8C-83A1-F6EECF244321}">
                <p14:modId xmlns="" xmlns:p14="http://schemas.microsoft.com/office/powerpoint/2010/main" val="805349302"/>
              </p:ext>
            </p:extLst>
          </p:nvPr>
        </p:nvGraphicFramePr>
        <p:xfrm>
          <a:off x="1219201" y="2854141"/>
          <a:ext cx="9945900" cy="1786650"/>
        </p:xfrm>
        <a:graphic>
          <a:graphicData uri="http://schemas.openxmlformats.org/drawingml/2006/table">
            <a:tbl>
              <a:tblPr rtl="1" firstRow="1" bandRow="1">
                <a:noFill/>
                <a:tableStyleId>{8FCC44E6-B475-47F8-9AFF-5085EFD84CCE}</a:tableStyleId>
              </a:tblPr>
              <a:tblGrid>
                <a:gridCol w="2486475">
                  <a:extLst>
                    <a:ext uri="{9D8B030D-6E8A-4147-A177-3AD203B41FA5}">
                      <a16:colId xmlns="" xmlns:a16="http://schemas.microsoft.com/office/drawing/2014/main" val="20000"/>
                    </a:ext>
                  </a:extLst>
                </a:gridCol>
                <a:gridCol w="2486475">
                  <a:extLst>
                    <a:ext uri="{9D8B030D-6E8A-4147-A177-3AD203B41FA5}">
                      <a16:colId xmlns="" xmlns:a16="http://schemas.microsoft.com/office/drawing/2014/main" val="20001"/>
                    </a:ext>
                  </a:extLst>
                </a:gridCol>
                <a:gridCol w="2486475">
                  <a:extLst>
                    <a:ext uri="{9D8B030D-6E8A-4147-A177-3AD203B41FA5}">
                      <a16:colId xmlns="" xmlns:a16="http://schemas.microsoft.com/office/drawing/2014/main" val="20002"/>
                    </a:ext>
                  </a:extLst>
                </a:gridCol>
                <a:gridCol w="2486475">
                  <a:extLst>
                    <a:ext uri="{9D8B030D-6E8A-4147-A177-3AD203B41FA5}">
                      <a16:colId xmlns="" xmlns:a16="http://schemas.microsoft.com/office/drawing/2014/main" val="20003"/>
                    </a:ext>
                  </a:extLst>
                </a:gridCol>
              </a:tblGrid>
              <a:tr h="893325">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تحقق الجوانب والاتجاهات الوجدانية والقيم الصحية</a:t>
                      </a:r>
                      <a:endParaRPr sz="1400">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اللياقة الصحية والبدنية</a:t>
                      </a:r>
                      <a:endParaRPr sz="1400">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الخبرات المعرفية</a:t>
                      </a:r>
                      <a:endParaRPr sz="1400">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dirty="0">
                          <a:solidFill>
                            <a:schemeClr val="lt1"/>
                          </a:solidFill>
                          <a:latin typeface="Traditional Arabic"/>
                          <a:ea typeface="Traditional Arabic"/>
                          <a:cs typeface="Traditional Arabic"/>
                          <a:sym typeface="Traditional Arabic"/>
                        </a:rPr>
                        <a:t>المهارات الوجدانية والحركية</a:t>
                      </a:r>
                      <a:endParaRPr sz="1400" dirty="0">
                        <a:solidFill>
                          <a:schemeClr val="lt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0"/>
                  </a:ext>
                </a:extLst>
              </a:tr>
              <a:tr h="893325">
                <a:tc>
                  <a:txBody>
                    <a:bodyPr/>
                    <a:lstStyle/>
                    <a:p>
                      <a:pPr marL="0" marR="0" lvl="0" indent="0" algn="ctr" rtl="1">
                        <a:lnSpc>
                          <a:spcPct val="115000"/>
                        </a:lnSpc>
                        <a:spcBef>
                          <a:spcPts val="0"/>
                        </a:spcBef>
                        <a:spcAft>
                          <a:spcPts val="0"/>
                        </a:spcAft>
                        <a:buNone/>
                      </a:pPr>
                      <a:r>
                        <a:rPr lang="ar-SA" sz="2400">
                          <a:solidFill>
                            <a:schemeClr val="dk1"/>
                          </a:solidFill>
                          <a:latin typeface="Traditional Arabic"/>
                          <a:ea typeface="Traditional Arabic"/>
                          <a:cs typeface="Traditional Arabic"/>
                          <a:sym typeface="Traditional Arabic"/>
                        </a:rPr>
                        <a:t>30</a:t>
                      </a:r>
                      <a:endParaRPr sz="1400">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a:solidFill>
                            <a:schemeClr val="dk1"/>
                          </a:solidFill>
                          <a:latin typeface="Traditional Arabic"/>
                          <a:ea typeface="Traditional Arabic"/>
                          <a:cs typeface="Traditional Arabic"/>
                          <a:sym typeface="Traditional Arabic"/>
                        </a:rPr>
                        <a:t>30</a:t>
                      </a:r>
                      <a:endParaRPr sz="1400">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a:solidFill>
                            <a:schemeClr val="dk1"/>
                          </a:solidFill>
                          <a:latin typeface="Traditional Arabic"/>
                          <a:ea typeface="Traditional Arabic"/>
                          <a:cs typeface="Traditional Arabic"/>
                          <a:sym typeface="Traditional Arabic"/>
                        </a:rPr>
                        <a:t>30</a:t>
                      </a:r>
                      <a:endParaRPr sz="1400">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dirty="0">
                          <a:solidFill>
                            <a:schemeClr val="dk1"/>
                          </a:solidFill>
                          <a:latin typeface="Traditional Arabic"/>
                          <a:ea typeface="Traditional Arabic"/>
                          <a:cs typeface="Traditional Arabic"/>
                          <a:sym typeface="Traditional Arabic"/>
                        </a:rPr>
                        <a:t>10</a:t>
                      </a:r>
                      <a:endParaRPr sz="1400" dirty="0">
                        <a:solidFill>
                          <a:schemeClr val="dk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1"/>
                  </a:ext>
                </a:extLst>
              </a:tr>
            </a:tbl>
          </a:graphicData>
        </a:graphic>
      </p:graphicFrame>
      <p:sp>
        <p:nvSpPr>
          <p:cNvPr id="12" name="مستطيل 11">
            <a:extLst>
              <a:ext uri="{FF2B5EF4-FFF2-40B4-BE49-F238E27FC236}">
                <a16:creationId xmlns="" xmlns:a16="http://schemas.microsoft.com/office/drawing/2014/main" id="{1FB02666-C3B1-4F7C-BEA1-0A68D99003BF}"/>
              </a:ext>
            </a:extLst>
          </p:cNvPr>
          <p:cNvSpPr/>
          <p:nvPr/>
        </p:nvSpPr>
        <p:spPr>
          <a:xfrm>
            <a:off x="9146169" y="189546"/>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pic>
        <p:nvPicPr>
          <p:cNvPr id="13" name="Google Shape;85;p13"/>
          <p:cNvPicPr preferRelativeResize="0"/>
          <p:nvPr/>
        </p:nvPicPr>
        <p:blipFill rotWithShape="1">
          <a:blip r:embed="rId4">
            <a:alphaModFix/>
          </a:blip>
          <a:srcRect/>
          <a:stretch/>
        </p:blipFill>
        <p:spPr>
          <a:xfrm>
            <a:off x="916386" y="243154"/>
            <a:ext cx="2117965" cy="1134301"/>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23"/>
        <p:cNvGrpSpPr/>
        <p:nvPr/>
      </p:nvGrpSpPr>
      <p:grpSpPr>
        <a:xfrm>
          <a:off x="0" y="0"/>
          <a:ext cx="0" cy="0"/>
          <a:chOff x="0" y="0"/>
          <a:chExt cx="0" cy="0"/>
        </a:xfrm>
      </p:grpSpPr>
      <p:sp>
        <p:nvSpPr>
          <p:cNvPr id="824" name="Google Shape;824;p45"/>
          <p:cNvSpPr/>
          <p:nvPr/>
        </p:nvSpPr>
        <p:spPr>
          <a:xfrm>
            <a:off x="3635304" y="1386014"/>
            <a:ext cx="3427598" cy="669524"/>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    1، 2، 3، 4، 5، 6</a:t>
            </a:r>
            <a:endParaRPr sz="3200" b="1">
              <a:solidFill>
                <a:schemeClr val="lt1"/>
              </a:solidFill>
              <a:latin typeface="Traditional Arabic"/>
              <a:ea typeface="Traditional Arabic"/>
              <a:cs typeface="Traditional Arabic"/>
              <a:sym typeface="Traditional Arabic"/>
            </a:endParaRPr>
          </a:p>
        </p:txBody>
      </p:sp>
      <p:pic>
        <p:nvPicPr>
          <p:cNvPr id="825" name="Google Shape;825;p45"/>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pic>
        <p:nvPicPr>
          <p:cNvPr id="826" name="Google Shape;826;p45"/>
          <p:cNvPicPr preferRelativeResize="0"/>
          <p:nvPr/>
        </p:nvPicPr>
        <p:blipFill rotWithShape="1">
          <a:blip r:embed="rId3">
            <a:alphaModFix/>
          </a:blip>
          <a:srcRect l="8889" t="39954" r="14668" b="10644"/>
          <a:stretch/>
        </p:blipFill>
        <p:spPr>
          <a:xfrm>
            <a:off x="0" y="5080750"/>
            <a:ext cx="12192000" cy="1795878"/>
          </a:xfrm>
          <a:prstGeom prst="rect">
            <a:avLst/>
          </a:prstGeom>
          <a:noFill/>
          <a:ln>
            <a:noFill/>
          </a:ln>
        </p:spPr>
      </p:pic>
      <p:sp>
        <p:nvSpPr>
          <p:cNvPr id="827" name="Google Shape;827;p45"/>
          <p:cNvSpPr/>
          <p:nvPr/>
        </p:nvSpPr>
        <p:spPr>
          <a:xfrm>
            <a:off x="4129807" y="539662"/>
            <a:ext cx="4971246" cy="545209"/>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تقويم الطالب المنتسب</a:t>
            </a:r>
            <a:endParaRPr sz="3200" b="1">
              <a:solidFill>
                <a:schemeClr val="lt1"/>
              </a:solidFill>
              <a:latin typeface="Traditional Arabic"/>
              <a:ea typeface="Traditional Arabic"/>
              <a:cs typeface="Traditional Arabic"/>
              <a:sym typeface="Traditional Arabic"/>
            </a:endParaRPr>
          </a:p>
        </p:txBody>
      </p:sp>
      <p:sp>
        <p:nvSpPr>
          <p:cNvPr id="828" name="Google Shape;828;p45"/>
          <p:cNvSpPr/>
          <p:nvPr/>
        </p:nvSpPr>
        <p:spPr>
          <a:xfrm>
            <a:off x="6584568" y="1215902"/>
            <a:ext cx="3181082"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        الكفايات اللغوية</a:t>
            </a:r>
            <a:endParaRPr sz="3200" b="1">
              <a:solidFill>
                <a:schemeClr val="lt1"/>
              </a:solidFill>
              <a:latin typeface="Traditional Arabic"/>
              <a:ea typeface="Traditional Arabic"/>
              <a:cs typeface="Traditional Arabic"/>
              <a:sym typeface="Traditional Arabic"/>
            </a:endParaRPr>
          </a:p>
        </p:txBody>
      </p:sp>
      <p:sp>
        <p:nvSpPr>
          <p:cNvPr id="829" name="Google Shape;829;p45"/>
          <p:cNvSpPr/>
          <p:nvPr/>
        </p:nvSpPr>
        <p:spPr>
          <a:xfrm>
            <a:off x="8863278" y="1289348"/>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830" name="Google Shape;830;p45"/>
          <p:cNvSpPr/>
          <p:nvPr/>
        </p:nvSpPr>
        <p:spPr>
          <a:xfrm>
            <a:off x="8936447" y="1304654"/>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2800" dirty="0">
                <a:solidFill>
                  <a:srgbClr val="249BBB"/>
                </a:solidFill>
                <a:latin typeface="Calibri"/>
                <a:ea typeface="Calibri"/>
                <a:cs typeface="Calibri"/>
                <a:sym typeface="Calibri"/>
              </a:rPr>
              <a:t>3</a:t>
            </a:r>
            <a:endParaRPr sz="2800" dirty="0">
              <a:solidFill>
                <a:srgbClr val="249BBB"/>
              </a:solidFill>
              <a:latin typeface="Calibri"/>
              <a:ea typeface="Calibri"/>
              <a:cs typeface="Calibri"/>
              <a:sym typeface="Calibri"/>
            </a:endParaRPr>
          </a:p>
        </p:txBody>
      </p:sp>
      <p:graphicFrame>
        <p:nvGraphicFramePr>
          <p:cNvPr id="831" name="Google Shape;831;p45"/>
          <p:cNvGraphicFramePr/>
          <p:nvPr>
            <p:extLst>
              <p:ext uri="{D42A27DB-BD31-4B8C-83A1-F6EECF244321}">
                <p14:modId xmlns="" xmlns:p14="http://schemas.microsoft.com/office/powerpoint/2010/main" val="1964127390"/>
              </p:ext>
            </p:extLst>
          </p:nvPr>
        </p:nvGraphicFramePr>
        <p:xfrm>
          <a:off x="1799770" y="2463371"/>
          <a:ext cx="9365350" cy="1874781"/>
        </p:xfrm>
        <a:graphic>
          <a:graphicData uri="http://schemas.openxmlformats.org/drawingml/2006/table">
            <a:tbl>
              <a:tblPr rtl="1" firstRow="1" bandRow="1">
                <a:noFill/>
                <a:tableStyleId>{8FCC44E6-B475-47F8-9AFF-5085EFD84CCE}</a:tableStyleId>
              </a:tblPr>
              <a:tblGrid>
                <a:gridCol w="4682675">
                  <a:extLst>
                    <a:ext uri="{9D8B030D-6E8A-4147-A177-3AD203B41FA5}">
                      <a16:colId xmlns="" xmlns:a16="http://schemas.microsoft.com/office/drawing/2014/main" val="20000"/>
                    </a:ext>
                  </a:extLst>
                </a:gridCol>
                <a:gridCol w="4682675">
                  <a:extLst>
                    <a:ext uri="{9D8B030D-6E8A-4147-A177-3AD203B41FA5}">
                      <a16:colId xmlns="" xmlns:a16="http://schemas.microsoft.com/office/drawing/2014/main" val="20001"/>
                    </a:ext>
                  </a:extLst>
                </a:gridCol>
              </a:tblGrid>
              <a:tr h="893325">
                <a:tc>
                  <a:txBody>
                    <a:bodyPr/>
                    <a:lstStyle/>
                    <a:p>
                      <a:pPr marL="0" marR="0" lvl="0" indent="0" algn="ctr" rtl="1">
                        <a:lnSpc>
                          <a:spcPct val="115000"/>
                        </a:lnSpc>
                        <a:spcBef>
                          <a:spcPts val="0"/>
                        </a:spcBef>
                        <a:spcAft>
                          <a:spcPts val="0"/>
                        </a:spcAft>
                        <a:buNone/>
                      </a:pPr>
                      <a:r>
                        <a:rPr lang="ar-SA" sz="2800">
                          <a:solidFill>
                            <a:schemeClr val="lt1"/>
                          </a:solidFill>
                          <a:latin typeface="Traditional Arabic"/>
                          <a:ea typeface="Traditional Arabic"/>
                          <a:cs typeface="Traditional Arabic"/>
                          <a:sym typeface="Traditional Arabic"/>
                        </a:rPr>
                        <a:t>الوحدات النحوية والإملائية والاتصال الكتابي</a:t>
                      </a:r>
                      <a:endParaRPr sz="1600">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800">
                          <a:solidFill>
                            <a:schemeClr val="lt1"/>
                          </a:solidFill>
                          <a:latin typeface="Traditional Arabic"/>
                          <a:ea typeface="Traditional Arabic"/>
                          <a:cs typeface="Traditional Arabic"/>
                          <a:sym typeface="Traditional Arabic"/>
                        </a:rPr>
                        <a:t>الوحدات القرائية والتواصل الشفهي</a:t>
                      </a:r>
                      <a:endParaRPr sz="1600">
                        <a:solidFill>
                          <a:schemeClr val="lt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0"/>
                  </a:ext>
                </a:extLst>
              </a:tr>
              <a:tr h="893325">
                <a:tc>
                  <a:txBody>
                    <a:bodyPr/>
                    <a:lstStyle/>
                    <a:p>
                      <a:pPr marL="0" marR="0" lvl="0" indent="0" algn="ctr" rtl="1">
                        <a:lnSpc>
                          <a:spcPct val="115000"/>
                        </a:lnSpc>
                        <a:spcBef>
                          <a:spcPts val="0"/>
                        </a:spcBef>
                        <a:spcAft>
                          <a:spcPts val="0"/>
                        </a:spcAft>
                        <a:buNone/>
                      </a:pPr>
                      <a:r>
                        <a:rPr lang="ar-SA" sz="2800">
                          <a:solidFill>
                            <a:schemeClr val="dk1"/>
                          </a:solidFill>
                          <a:latin typeface="Traditional Arabic"/>
                          <a:ea typeface="Traditional Arabic"/>
                          <a:cs typeface="Traditional Arabic"/>
                          <a:sym typeface="Traditional Arabic"/>
                        </a:rPr>
                        <a:t>تحريري</a:t>
                      </a:r>
                      <a:endParaRPr sz="1600">
                        <a:solidFill>
                          <a:schemeClr val="dk1"/>
                        </a:solidFill>
                        <a:latin typeface="Traditional Arabic"/>
                        <a:ea typeface="Traditional Arabic"/>
                        <a:cs typeface="Traditional Arabic"/>
                        <a:sym typeface="Traditional Arabic"/>
                      </a:endParaRPr>
                    </a:p>
                    <a:p>
                      <a:pPr marL="0" marR="0" lvl="0" indent="0" algn="ctr" rtl="1">
                        <a:lnSpc>
                          <a:spcPct val="115000"/>
                        </a:lnSpc>
                        <a:spcBef>
                          <a:spcPts val="0"/>
                        </a:spcBef>
                        <a:spcAft>
                          <a:spcPts val="0"/>
                        </a:spcAft>
                        <a:buNone/>
                      </a:pPr>
                      <a:r>
                        <a:rPr lang="ar-SA" sz="2800">
                          <a:solidFill>
                            <a:schemeClr val="dk1"/>
                          </a:solidFill>
                          <a:latin typeface="Traditional Arabic"/>
                          <a:ea typeface="Traditional Arabic"/>
                          <a:cs typeface="Traditional Arabic"/>
                          <a:sym typeface="Traditional Arabic"/>
                        </a:rPr>
                        <a:t>60</a:t>
                      </a:r>
                      <a:endParaRPr sz="1600">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800" dirty="0">
                          <a:solidFill>
                            <a:schemeClr val="dk1"/>
                          </a:solidFill>
                          <a:latin typeface="Traditional Arabic"/>
                          <a:ea typeface="Traditional Arabic"/>
                          <a:cs typeface="Traditional Arabic"/>
                          <a:sym typeface="Traditional Arabic"/>
                        </a:rPr>
                        <a:t>شفهي</a:t>
                      </a:r>
                      <a:endParaRPr sz="1600" dirty="0">
                        <a:solidFill>
                          <a:schemeClr val="dk1"/>
                        </a:solidFill>
                        <a:latin typeface="Traditional Arabic"/>
                        <a:ea typeface="Traditional Arabic"/>
                        <a:cs typeface="Traditional Arabic"/>
                        <a:sym typeface="Traditional Arabic"/>
                      </a:endParaRPr>
                    </a:p>
                    <a:p>
                      <a:pPr marL="0" marR="0" lvl="0" indent="0" algn="ctr" rtl="1">
                        <a:lnSpc>
                          <a:spcPct val="115000"/>
                        </a:lnSpc>
                        <a:spcBef>
                          <a:spcPts val="0"/>
                        </a:spcBef>
                        <a:spcAft>
                          <a:spcPts val="0"/>
                        </a:spcAft>
                        <a:buNone/>
                      </a:pPr>
                      <a:r>
                        <a:rPr lang="ar-SA" sz="2800" dirty="0">
                          <a:solidFill>
                            <a:schemeClr val="dk1"/>
                          </a:solidFill>
                          <a:latin typeface="Traditional Arabic"/>
                          <a:ea typeface="Traditional Arabic"/>
                          <a:cs typeface="Traditional Arabic"/>
                          <a:sym typeface="Traditional Arabic"/>
                        </a:rPr>
                        <a:t>40</a:t>
                      </a:r>
                      <a:endParaRPr sz="1600" dirty="0">
                        <a:solidFill>
                          <a:schemeClr val="dk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1"/>
                  </a:ext>
                </a:extLst>
              </a:tr>
            </a:tbl>
          </a:graphicData>
        </a:graphic>
      </p:graphicFrame>
      <p:sp>
        <p:nvSpPr>
          <p:cNvPr id="832" name="Google Shape;832;p45"/>
          <p:cNvSpPr/>
          <p:nvPr/>
        </p:nvSpPr>
        <p:spPr>
          <a:xfrm>
            <a:off x="1799770" y="663179"/>
            <a:ext cx="1392359" cy="139235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FF0066"/>
                </a:solidFill>
                <a:latin typeface="Traditional Arabic"/>
                <a:ea typeface="Traditional Arabic"/>
                <a:cs typeface="Traditional Arabic"/>
                <a:sym typeface="Traditional Arabic"/>
              </a:rPr>
              <a:t>100</a:t>
            </a:r>
            <a:r>
              <a:rPr lang="ar-SA" sz="2400" b="1">
                <a:solidFill>
                  <a:srgbClr val="595959"/>
                </a:solidFill>
                <a:latin typeface="Traditional Arabic"/>
                <a:ea typeface="Traditional Arabic"/>
                <a:cs typeface="Traditional Arabic"/>
                <a:sym typeface="Traditional Arabic"/>
              </a:rPr>
              <a:t> درجة</a:t>
            </a:r>
            <a:endParaRPr/>
          </a:p>
        </p:txBody>
      </p:sp>
      <p:sp>
        <p:nvSpPr>
          <p:cNvPr id="12" name="مستطيل 11">
            <a:extLst>
              <a:ext uri="{FF2B5EF4-FFF2-40B4-BE49-F238E27FC236}">
                <a16:creationId xmlns="" xmlns:a16="http://schemas.microsoft.com/office/drawing/2014/main" id="{1FB02666-C3B1-4F7C-BEA1-0A68D99003BF}"/>
              </a:ext>
            </a:extLst>
          </p:cNvPr>
          <p:cNvSpPr/>
          <p:nvPr/>
        </p:nvSpPr>
        <p:spPr>
          <a:xfrm>
            <a:off x="9149033" y="204302"/>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46"/>
          <p:cNvSpPr/>
          <p:nvPr/>
        </p:nvSpPr>
        <p:spPr>
          <a:xfrm>
            <a:off x="4977862" y="1359021"/>
            <a:ext cx="1701825" cy="669524"/>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    «بنات»</a:t>
            </a:r>
            <a:endParaRPr sz="3200" b="1">
              <a:solidFill>
                <a:schemeClr val="lt1"/>
              </a:solidFill>
              <a:latin typeface="Traditional Arabic"/>
              <a:ea typeface="Traditional Arabic"/>
              <a:cs typeface="Traditional Arabic"/>
              <a:sym typeface="Traditional Arabic"/>
            </a:endParaRPr>
          </a:p>
        </p:txBody>
      </p:sp>
      <p:pic>
        <p:nvPicPr>
          <p:cNvPr id="839" name="Google Shape;839;p46"/>
          <p:cNvPicPr preferRelativeResize="0"/>
          <p:nvPr/>
        </p:nvPicPr>
        <p:blipFill rotWithShape="1">
          <a:blip r:embed="rId3">
            <a:alphaModFix/>
          </a:blip>
          <a:srcRect l="8889" t="39954" r="14668" b="10644"/>
          <a:stretch/>
        </p:blipFill>
        <p:spPr>
          <a:xfrm>
            <a:off x="1" y="5771595"/>
            <a:ext cx="12192000" cy="1086404"/>
          </a:xfrm>
          <a:prstGeom prst="rect">
            <a:avLst/>
          </a:prstGeom>
          <a:noFill/>
          <a:ln>
            <a:noFill/>
          </a:ln>
        </p:spPr>
      </p:pic>
      <p:pic>
        <p:nvPicPr>
          <p:cNvPr id="840" name="Google Shape;840;p46"/>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841" name="Google Shape;841;p46"/>
          <p:cNvSpPr/>
          <p:nvPr/>
        </p:nvSpPr>
        <p:spPr>
          <a:xfrm>
            <a:off x="4194064" y="526575"/>
            <a:ext cx="4971246" cy="545209"/>
          </a:xfrm>
          <a:prstGeom prst="roundRect">
            <a:avLst>
              <a:gd name="adj" fmla="val 50000"/>
            </a:avLst>
          </a:prstGeom>
          <a:solidFill>
            <a:srgbClr val="AEABAB"/>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تقويم الطالب المنتسب</a:t>
            </a:r>
            <a:endParaRPr sz="3200" b="1">
              <a:solidFill>
                <a:schemeClr val="lt1"/>
              </a:solidFill>
              <a:latin typeface="Traditional Arabic"/>
              <a:ea typeface="Traditional Arabic"/>
              <a:cs typeface="Traditional Arabic"/>
              <a:sym typeface="Traditional Arabic"/>
            </a:endParaRPr>
          </a:p>
        </p:txBody>
      </p:sp>
      <p:sp>
        <p:nvSpPr>
          <p:cNvPr id="842" name="Google Shape;842;p46"/>
          <p:cNvSpPr/>
          <p:nvPr/>
        </p:nvSpPr>
        <p:spPr>
          <a:xfrm>
            <a:off x="6046809" y="1188909"/>
            <a:ext cx="3721995"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      التربية الصحية والنسوية</a:t>
            </a:r>
            <a:endParaRPr sz="3200" b="1">
              <a:solidFill>
                <a:schemeClr val="lt1"/>
              </a:solidFill>
              <a:latin typeface="Traditional Arabic"/>
              <a:ea typeface="Traditional Arabic"/>
              <a:cs typeface="Traditional Arabic"/>
              <a:sym typeface="Traditional Arabic"/>
            </a:endParaRPr>
          </a:p>
        </p:txBody>
      </p:sp>
      <p:sp>
        <p:nvSpPr>
          <p:cNvPr id="843" name="Google Shape;843;p46"/>
          <p:cNvSpPr/>
          <p:nvPr/>
        </p:nvSpPr>
        <p:spPr>
          <a:xfrm>
            <a:off x="8866433" y="1262355"/>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844" name="Google Shape;844;p46"/>
          <p:cNvSpPr/>
          <p:nvPr/>
        </p:nvSpPr>
        <p:spPr>
          <a:xfrm>
            <a:off x="8939602" y="1277661"/>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2800" dirty="0">
                <a:solidFill>
                  <a:srgbClr val="249BBB"/>
                </a:solidFill>
                <a:latin typeface="Calibri"/>
                <a:ea typeface="Calibri"/>
                <a:cs typeface="Calibri"/>
                <a:sym typeface="Calibri"/>
              </a:rPr>
              <a:t>4</a:t>
            </a:r>
            <a:endParaRPr sz="2800" dirty="0">
              <a:solidFill>
                <a:srgbClr val="249BBB"/>
              </a:solidFill>
              <a:latin typeface="Calibri"/>
              <a:ea typeface="Calibri"/>
              <a:cs typeface="Calibri"/>
              <a:sym typeface="Calibri"/>
            </a:endParaRPr>
          </a:p>
        </p:txBody>
      </p:sp>
      <p:graphicFrame>
        <p:nvGraphicFramePr>
          <p:cNvPr id="845" name="Google Shape;845;p46"/>
          <p:cNvGraphicFramePr/>
          <p:nvPr>
            <p:extLst>
              <p:ext uri="{D42A27DB-BD31-4B8C-83A1-F6EECF244321}">
                <p14:modId xmlns="" xmlns:p14="http://schemas.microsoft.com/office/powerpoint/2010/main" val="1576492761"/>
              </p:ext>
            </p:extLst>
          </p:nvPr>
        </p:nvGraphicFramePr>
        <p:xfrm>
          <a:off x="1553030" y="2522697"/>
          <a:ext cx="9157300" cy="841248"/>
        </p:xfrm>
        <a:graphic>
          <a:graphicData uri="http://schemas.openxmlformats.org/drawingml/2006/table">
            <a:tbl>
              <a:tblPr rtl="1" firstRow="1" bandRow="1">
                <a:noFill/>
                <a:tableStyleId>{8FCC44E6-B475-47F8-9AFF-5085EFD84CCE}</a:tableStyleId>
              </a:tblPr>
              <a:tblGrid>
                <a:gridCol w="4578650">
                  <a:extLst>
                    <a:ext uri="{9D8B030D-6E8A-4147-A177-3AD203B41FA5}">
                      <a16:colId xmlns="" xmlns:a16="http://schemas.microsoft.com/office/drawing/2014/main" val="20000"/>
                    </a:ext>
                  </a:extLst>
                </a:gridCol>
                <a:gridCol w="4578650">
                  <a:extLst>
                    <a:ext uri="{9D8B030D-6E8A-4147-A177-3AD203B41FA5}">
                      <a16:colId xmlns="" xmlns:a16="http://schemas.microsoft.com/office/drawing/2014/main" val="20001"/>
                    </a:ext>
                  </a:extLst>
                </a:gridCol>
              </a:tblGrid>
              <a:tr h="370850">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الاختبار التحريري النهائي</a:t>
                      </a:r>
                      <a:endParaRPr sz="1400">
                        <a:solidFill>
                          <a:schemeClr val="lt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a:solidFill>
                            <a:schemeClr val="lt1"/>
                          </a:solidFill>
                          <a:latin typeface="Traditional Arabic"/>
                          <a:ea typeface="Traditional Arabic"/>
                          <a:cs typeface="Traditional Arabic"/>
                          <a:sym typeface="Traditional Arabic"/>
                        </a:rPr>
                        <a:t>المشروعات</a:t>
                      </a:r>
                      <a:endParaRPr sz="1400">
                        <a:solidFill>
                          <a:schemeClr val="lt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0"/>
                  </a:ext>
                </a:extLst>
              </a:tr>
              <a:tr h="370850">
                <a:tc>
                  <a:txBody>
                    <a:bodyPr/>
                    <a:lstStyle/>
                    <a:p>
                      <a:pPr marL="0" marR="0" lvl="0" indent="0" algn="ctr" rtl="1">
                        <a:lnSpc>
                          <a:spcPct val="115000"/>
                        </a:lnSpc>
                        <a:spcBef>
                          <a:spcPts val="0"/>
                        </a:spcBef>
                        <a:spcAft>
                          <a:spcPts val="0"/>
                        </a:spcAft>
                        <a:buNone/>
                      </a:pPr>
                      <a:r>
                        <a:rPr lang="ar-SA" sz="2400">
                          <a:latin typeface="Traditional Arabic"/>
                          <a:ea typeface="Traditional Arabic"/>
                          <a:cs typeface="Traditional Arabic"/>
                          <a:sym typeface="Traditional Arabic"/>
                        </a:rPr>
                        <a:t>60</a:t>
                      </a:r>
                      <a:endParaRPr sz="1400">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dirty="0">
                          <a:latin typeface="Traditional Arabic"/>
                          <a:ea typeface="Traditional Arabic"/>
                          <a:cs typeface="Traditional Arabic"/>
                          <a:sym typeface="Traditional Arabic"/>
                        </a:rPr>
                        <a:t>40</a:t>
                      </a:r>
                      <a:endParaRPr sz="1400" dirty="0">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1"/>
                  </a:ext>
                </a:extLst>
              </a:tr>
            </a:tbl>
          </a:graphicData>
        </a:graphic>
      </p:graphicFrame>
      <p:sp>
        <p:nvSpPr>
          <p:cNvPr id="846" name="Google Shape;846;p46"/>
          <p:cNvSpPr/>
          <p:nvPr/>
        </p:nvSpPr>
        <p:spPr>
          <a:xfrm>
            <a:off x="3101121" y="911451"/>
            <a:ext cx="1117094" cy="1117094"/>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FF0066"/>
                </a:solidFill>
                <a:latin typeface="Traditional Arabic"/>
                <a:ea typeface="Traditional Arabic"/>
                <a:cs typeface="Traditional Arabic"/>
                <a:sym typeface="Traditional Arabic"/>
              </a:rPr>
              <a:t>100</a:t>
            </a:r>
            <a:r>
              <a:rPr lang="ar-SA" sz="2000" b="1">
                <a:solidFill>
                  <a:srgbClr val="595959"/>
                </a:solidFill>
                <a:latin typeface="Traditional Arabic"/>
                <a:ea typeface="Traditional Arabic"/>
                <a:cs typeface="Traditional Arabic"/>
                <a:sym typeface="Traditional Arabic"/>
              </a:rPr>
              <a:t> درجة</a:t>
            </a:r>
            <a:endParaRPr/>
          </a:p>
        </p:txBody>
      </p:sp>
      <p:sp>
        <p:nvSpPr>
          <p:cNvPr id="847" name="Google Shape;847;p46"/>
          <p:cNvSpPr/>
          <p:nvPr/>
        </p:nvSpPr>
        <p:spPr>
          <a:xfrm>
            <a:off x="5914733" y="3637036"/>
            <a:ext cx="3721995"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      التربية الفنية</a:t>
            </a:r>
            <a:endParaRPr sz="3200" b="1">
              <a:solidFill>
                <a:schemeClr val="lt1"/>
              </a:solidFill>
              <a:latin typeface="Traditional Arabic"/>
              <a:ea typeface="Traditional Arabic"/>
              <a:cs typeface="Traditional Arabic"/>
              <a:sym typeface="Traditional Arabic"/>
            </a:endParaRPr>
          </a:p>
        </p:txBody>
      </p:sp>
      <p:sp>
        <p:nvSpPr>
          <p:cNvPr id="848" name="Google Shape;848;p46"/>
          <p:cNvSpPr/>
          <p:nvPr/>
        </p:nvSpPr>
        <p:spPr>
          <a:xfrm>
            <a:off x="8734357" y="3710482"/>
            <a:ext cx="843464" cy="843464"/>
          </a:xfrm>
          <a:prstGeom prst="ellipse">
            <a:avLst/>
          </a:prstGeom>
          <a:solidFill>
            <a:srgbClr val="249BBB"/>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849" name="Google Shape;849;p46"/>
          <p:cNvSpPr/>
          <p:nvPr/>
        </p:nvSpPr>
        <p:spPr>
          <a:xfrm>
            <a:off x="8807526" y="3725788"/>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2800" dirty="0">
                <a:solidFill>
                  <a:srgbClr val="249BBB"/>
                </a:solidFill>
                <a:latin typeface="Calibri"/>
                <a:ea typeface="Calibri"/>
                <a:cs typeface="Calibri"/>
                <a:sym typeface="Calibri"/>
              </a:rPr>
              <a:t>5</a:t>
            </a:r>
            <a:endParaRPr sz="2800" dirty="0">
              <a:solidFill>
                <a:srgbClr val="249BBB"/>
              </a:solidFill>
              <a:latin typeface="Calibri"/>
              <a:ea typeface="Calibri"/>
              <a:cs typeface="Calibri"/>
              <a:sym typeface="Calibri"/>
            </a:endParaRPr>
          </a:p>
        </p:txBody>
      </p:sp>
      <p:graphicFrame>
        <p:nvGraphicFramePr>
          <p:cNvPr id="850" name="Google Shape;850;p46"/>
          <p:cNvGraphicFramePr/>
          <p:nvPr>
            <p:extLst>
              <p:ext uri="{D42A27DB-BD31-4B8C-83A1-F6EECF244321}">
                <p14:modId xmlns="" xmlns:p14="http://schemas.microsoft.com/office/powerpoint/2010/main" val="786514033"/>
              </p:ext>
            </p:extLst>
          </p:nvPr>
        </p:nvGraphicFramePr>
        <p:xfrm>
          <a:off x="1553030" y="4760269"/>
          <a:ext cx="9157275" cy="1298458"/>
        </p:xfrm>
        <a:graphic>
          <a:graphicData uri="http://schemas.openxmlformats.org/drawingml/2006/table">
            <a:tbl>
              <a:tblPr rtl="1" firstRow="1" bandRow="1">
                <a:noFill/>
                <a:tableStyleId>{8FCC44E6-B475-47F8-9AFF-5085EFD84CCE}</a:tableStyleId>
              </a:tblPr>
              <a:tblGrid>
                <a:gridCol w="3052425">
                  <a:extLst>
                    <a:ext uri="{9D8B030D-6E8A-4147-A177-3AD203B41FA5}">
                      <a16:colId xmlns="" xmlns:a16="http://schemas.microsoft.com/office/drawing/2014/main" val="20000"/>
                    </a:ext>
                  </a:extLst>
                </a:gridCol>
                <a:gridCol w="3052425">
                  <a:extLst>
                    <a:ext uri="{9D8B030D-6E8A-4147-A177-3AD203B41FA5}">
                      <a16:colId xmlns="" xmlns:a16="http://schemas.microsoft.com/office/drawing/2014/main" val="20001"/>
                    </a:ext>
                  </a:extLst>
                </a:gridCol>
                <a:gridCol w="3052425">
                  <a:extLst>
                    <a:ext uri="{9D8B030D-6E8A-4147-A177-3AD203B41FA5}">
                      <a16:colId xmlns="" xmlns:a16="http://schemas.microsoft.com/office/drawing/2014/main" val="20002"/>
                    </a:ext>
                  </a:extLst>
                </a:gridCol>
              </a:tblGrid>
              <a:tr h="355050">
                <a:tc gridSpan="2">
                  <a:txBody>
                    <a:bodyPr/>
                    <a:lstStyle/>
                    <a:p>
                      <a:pPr marL="0" marR="0" lvl="0" indent="0" algn="ctr" rtl="1">
                        <a:lnSpc>
                          <a:spcPct val="115000"/>
                        </a:lnSpc>
                        <a:spcBef>
                          <a:spcPts val="0"/>
                        </a:spcBef>
                        <a:spcAft>
                          <a:spcPts val="0"/>
                        </a:spcAft>
                        <a:buNone/>
                      </a:pPr>
                      <a:r>
                        <a:rPr lang="ar-SA" sz="2400" dirty="0">
                          <a:solidFill>
                            <a:schemeClr val="lt1"/>
                          </a:solidFill>
                          <a:latin typeface="Traditional Arabic"/>
                          <a:ea typeface="Traditional Arabic"/>
                          <a:cs typeface="Traditional Arabic"/>
                          <a:sym typeface="Traditional Arabic"/>
                        </a:rPr>
                        <a:t>الاختبار النهائي</a:t>
                      </a:r>
                      <a:endParaRPr sz="1400" dirty="0">
                        <a:solidFill>
                          <a:schemeClr val="lt1"/>
                        </a:solidFill>
                        <a:latin typeface="Traditional Arabic"/>
                        <a:ea typeface="Traditional Arabic"/>
                        <a:cs typeface="Traditional Arabic"/>
                        <a:sym typeface="Traditional Arabic"/>
                      </a:endParaRPr>
                    </a:p>
                  </a:txBody>
                  <a:tcPr marL="68575" marR="68575" marT="0" marB="0" anchor="ctr"/>
                </a:tc>
                <a:tc hMerge="1">
                  <a:txBody>
                    <a:bodyPr/>
                    <a:lstStyle/>
                    <a:p>
                      <a:endParaRPr lang="ar-SA"/>
                    </a:p>
                  </a:txBody>
                  <a:tcPr/>
                </a:tc>
                <a:tc>
                  <a:txBody>
                    <a:bodyPr/>
                    <a:lstStyle/>
                    <a:p>
                      <a:pPr marL="0" marR="0" lvl="0" indent="0" algn="ctr" rtl="1">
                        <a:lnSpc>
                          <a:spcPct val="115000"/>
                        </a:lnSpc>
                        <a:spcBef>
                          <a:spcPts val="0"/>
                        </a:spcBef>
                        <a:spcAft>
                          <a:spcPts val="0"/>
                        </a:spcAft>
                        <a:buNone/>
                      </a:pPr>
                      <a:r>
                        <a:rPr lang="ar-SA" sz="1400" dirty="0">
                          <a:solidFill>
                            <a:schemeClr val="lt1"/>
                          </a:solidFill>
                          <a:latin typeface="Traditional Arabic"/>
                          <a:ea typeface="Traditional Arabic"/>
                          <a:cs typeface="Traditional Arabic"/>
                          <a:sym typeface="Traditional Arabic"/>
                        </a:rPr>
                        <a:t>المشروعات</a:t>
                      </a:r>
                      <a:endParaRPr sz="1400" dirty="0">
                        <a:solidFill>
                          <a:schemeClr val="lt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0"/>
                  </a:ext>
                </a:extLst>
              </a:tr>
              <a:tr h="374900">
                <a:tc>
                  <a:txBody>
                    <a:bodyPr/>
                    <a:lstStyle/>
                    <a:p>
                      <a:pPr marL="0" marR="0" lvl="0" indent="0" algn="ctr" rtl="1">
                        <a:spcBef>
                          <a:spcPts val="0"/>
                        </a:spcBef>
                        <a:spcAft>
                          <a:spcPts val="0"/>
                        </a:spcAft>
                        <a:buNone/>
                      </a:pPr>
                      <a:r>
                        <a:rPr lang="ar-SA" sz="2400">
                          <a:solidFill>
                            <a:schemeClr val="dk1"/>
                          </a:solidFill>
                          <a:latin typeface="Traditional Arabic"/>
                          <a:ea typeface="Traditional Arabic"/>
                          <a:cs typeface="Traditional Arabic"/>
                          <a:sym typeface="Traditional Arabic"/>
                        </a:rPr>
                        <a:t>تحريري</a:t>
                      </a:r>
                      <a:endParaRPr sz="2400">
                        <a:solidFill>
                          <a:schemeClr val="dk1"/>
                        </a:solidFill>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lnSpc>
                          <a:spcPct val="100000"/>
                        </a:lnSpc>
                        <a:spcBef>
                          <a:spcPts val="0"/>
                        </a:spcBef>
                        <a:spcAft>
                          <a:spcPts val="0"/>
                        </a:spcAft>
                        <a:buClr>
                          <a:schemeClr val="dk1"/>
                        </a:buClr>
                        <a:buSzPts val="2400"/>
                        <a:buFont typeface="Traditional Arabic"/>
                        <a:buNone/>
                      </a:pPr>
                      <a:r>
                        <a:rPr lang="ar-SA" sz="2400">
                          <a:solidFill>
                            <a:schemeClr val="dk1"/>
                          </a:solidFill>
                          <a:latin typeface="Traditional Arabic"/>
                          <a:ea typeface="Traditional Arabic"/>
                          <a:cs typeface="Traditional Arabic"/>
                          <a:sym typeface="Traditional Arabic"/>
                        </a:rPr>
                        <a:t>عملي</a:t>
                      </a:r>
                      <a:endParaRPr sz="1400">
                        <a:solidFill>
                          <a:schemeClr val="dk1"/>
                        </a:solidFill>
                        <a:latin typeface="Traditional Arabic"/>
                        <a:ea typeface="Traditional Arabic"/>
                        <a:cs typeface="Traditional Arabic"/>
                        <a:sym typeface="Traditional Arabic"/>
                      </a:endParaRPr>
                    </a:p>
                  </a:txBody>
                  <a:tcPr marL="91450" marR="91450" marT="45725" marB="45725" anchor="ctr"/>
                </a:tc>
                <a:tc>
                  <a:txBody>
                    <a:bodyPr/>
                    <a:lstStyle/>
                    <a:p>
                      <a:pPr marL="0" marR="0" lvl="0" indent="0" algn="ctr" rtl="1">
                        <a:spcBef>
                          <a:spcPts val="0"/>
                        </a:spcBef>
                        <a:spcAft>
                          <a:spcPts val="0"/>
                        </a:spcAft>
                        <a:buNone/>
                      </a:pPr>
                      <a:endParaRPr sz="2400">
                        <a:solidFill>
                          <a:schemeClr val="dk1"/>
                        </a:solidFill>
                        <a:latin typeface="Traditional Arabic"/>
                        <a:ea typeface="Traditional Arabic"/>
                        <a:cs typeface="Traditional Arabic"/>
                        <a:sym typeface="Traditional Arabic"/>
                      </a:endParaRPr>
                    </a:p>
                  </a:txBody>
                  <a:tcPr marL="91450" marR="91450" marT="45725" marB="45725" anchor="ctr"/>
                </a:tc>
                <a:extLst>
                  <a:ext uri="{0D108BD9-81ED-4DB2-BD59-A6C34878D82A}">
                    <a16:rowId xmlns="" xmlns:a16="http://schemas.microsoft.com/office/drawing/2014/main" val="10001"/>
                  </a:ext>
                </a:extLst>
              </a:tr>
              <a:tr h="264475">
                <a:tc>
                  <a:txBody>
                    <a:bodyPr/>
                    <a:lstStyle/>
                    <a:p>
                      <a:pPr marL="0" marR="0" lvl="0" indent="0" algn="ctr" rtl="1">
                        <a:lnSpc>
                          <a:spcPct val="115000"/>
                        </a:lnSpc>
                        <a:spcBef>
                          <a:spcPts val="0"/>
                        </a:spcBef>
                        <a:spcAft>
                          <a:spcPts val="0"/>
                        </a:spcAft>
                        <a:buNone/>
                      </a:pPr>
                      <a:r>
                        <a:rPr lang="ar-SA" sz="2400">
                          <a:solidFill>
                            <a:schemeClr val="dk1"/>
                          </a:solidFill>
                          <a:latin typeface="Traditional Arabic"/>
                          <a:ea typeface="Traditional Arabic"/>
                          <a:cs typeface="Traditional Arabic"/>
                          <a:sym typeface="Traditional Arabic"/>
                        </a:rPr>
                        <a:t>20</a:t>
                      </a:r>
                      <a:endParaRPr sz="1400">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a:solidFill>
                            <a:schemeClr val="dk1"/>
                          </a:solidFill>
                          <a:latin typeface="Traditional Arabic"/>
                          <a:ea typeface="Traditional Arabic"/>
                          <a:cs typeface="Traditional Arabic"/>
                          <a:sym typeface="Traditional Arabic"/>
                        </a:rPr>
                        <a:t>30</a:t>
                      </a:r>
                      <a:endParaRPr sz="1400">
                        <a:solidFill>
                          <a:schemeClr val="dk1"/>
                        </a:solidFill>
                        <a:latin typeface="Traditional Arabic"/>
                        <a:ea typeface="Traditional Arabic"/>
                        <a:cs typeface="Traditional Arabic"/>
                        <a:sym typeface="Traditional Arabic"/>
                      </a:endParaRPr>
                    </a:p>
                  </a:txBody>
                  <a:tcPr marL="68575" marR="68575" marT="0" marB="0" anchor="ctr"/>
                </a:tc>
                <a:tc>
                  <a:txBody>
                    <a:bodyPr/>
                    <a:lstStyle/>
                    <a:p>
                      <a:pPr marL="0" marR="0" lvl="0" indent="0" algn="ctr" rtl="1">
                        <a:lnSpc>
                          <a:spcPct val="115000"/>
                        </a:lnSpc>
                        <a:spcBef>
                          <a:spcPts val="0"/>
                        </a:spcBef>
                        <a:spcAft>
                          <a:spcPts val="0"/>
                        </a:spcAft>
                        <a:buNone/>
                      </a:pPr>
                      <a:r>
                        <a:rPr lang="ar-SA" sz="2400" dirty="0">
                          <a:solidFill>
                            <a:schemeClr val="dk1"/>
                          </a:solidFill>
                          <a:latin typeface="Traditional Arabic"/>
                          <a:ea typeface="Traditional Arabic"/>
                          <a:cs typeface="Traditional Arabic"/>
                          <a:sym typeface="Traditional Arabic"/>
                        </a:rPr>
                        <a:t>50</a:t>
                      </a:r>
                      <a:endParaRPr sz="1400" dirty="0">
                        <a:solidFill>
                          <a:schemeClr val="dk1"/>
                        </a:solidFill>
                        <a:latin typeface="Traditional Arabic"/>
                        <a:ea typeface="Traditional Arabic"/>
                        <a:cs typeface="Traditional Arabic"/>
                        <a:sym typeface="Traditional Arabic"/>
                      </a:endParaRPr>
                    </a:p>
                  </a:txBody>
                  <a:tcPr marL="68575" marR="68575" marT="0" marB="0" anchor="ctr"/>
                </a:tc>
                <a:extLst>
                  <a:ext uri="{0D108BD9-81ED-4DB2-BD59-A6C34878D82A}">
                    <a16:rowId xmlns="" xmlns:a16="http://schemas.microsoft.com/office/drawing/2014/main" val="10002"/>
                  </a:ext>
                </a:extLst>
              </a:tr>
            </a:tbl>
          </a:graphicData>
        </a:graphic>
      </p:graphicFrame>
      <p:sp>
        <p:nvSpPr>
          <p:cNvPr id="851" name="Google Shape;851;p46"/>
          <p:cNvSpPr/>
          <p:nvPr/>
        </p:nvSpPr>
        <p:spPr>
          <a:xfrm>
            <a:off x="3136789" y="3623333"/>
            <a:ext cx="1081425" cy="1081425"/>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FF0066"/>
                </a:solidFill>
                <a:latin typeface="Traditional Arabic"/>
                <a:ea typeface="Traditional Arabic"/>
                <a:cs typeface="Traditional Arabic"/>
                <a:sym typeface="Traditional Arabic"/>
              </a:rPr>
              <a:t>100</a:t>
            </a:r>
            <a:r>
              <a:rPr lang="ar-SA" sz="2000" b="1">
                <a:solidFill>
                  <a:srgbClr val="595959"/>
                </a:solidFill>
                <a:latin typeface="Traditional Arabic"/>
                <a:ea typeface="Traditional Arabic"/>
                <a:cs typeface="Traditional Arabic"/>
                <a:sym typeface="Traditional Arabic"/>
              </a:rPr>
              <a:t> درجة</a:t>
            </a:r>
            <a:endParaRPr/>
          </a:p>
        </p:txBody>
      </p:sp>
      <p:sp>
        <p:nvSpPr>
          <p:cNvPr id="17" name="مستطيل 16">
            <a:extLst>
              <a:ext uri="{FF2B5EF4-FFF2-40B4-BE49-F238E27FC236}">
                <a16:creationId xmlns="" xmlns:a16="http://schemas.microsoft.com/office/drawing/2014/main" id="{1FB02666-C3B1-4F7C-BEA1-0A68D99003BF}"/>
              </a:ext>
            </a:extLst>
          </p:cNvPr>
          <p:cNvSpPr/>
          <p:nvPr/>
        </p:nvSpPr>
        <p:spPr>
          <a:xfrm>
            <a:off x="9238479" y="266013"/>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pic>
        <p:nvPicPr>
          <p:cNvPr id="18" name="Google Shape;85;p13"/>
          <p:cNvPicPr preferRelativeResize="0"/>
          <p:nvPr/>
        </p:nvPicPr>
        <p:blipFill rotWithShape="1">
          <a:blip r:embed="rId4">
            <a:alphaModFix/>
          </a:blip>
          <a:srcRect/>
          <a:stretch/>
        </p:blipFill>
        <p:spPr>
          <a:xfrm>
            <a:off x="946571" y="198801"/>
            <a:ext cx="2117965" cy="1134301"/>
          </a:xfrm>
          <a:prstGeom prst="rect">
            <a:avLst/>
          </a:prstGeom>
          <a:noFill/>
          <a:ln>
            <a:noFill/>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857" name="Google Shape;857;p47"/>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pic>
        <p:nvPicPr>
          <p:cNvPr id="858" name="Google Shape;858;p47"/>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859" name="Google Shape;859;p47"/>
          <p:cNvSpPr/>
          <p:nvPr/>
        </p:nvSpPr>
        <p:spPr>
          <a:xfrm>
            <a:off x="2137891" y="2140306"/>
            <a:ext cx="8332630" cy="1623751"/>
          </a:xfrm>
          <a:prstGeom prst="roundRect">
            <a:avLst>
              <a:gd name="adj" fmla="val 50000"/>
            </a:avLst>
          </a:prstGeom>
          <a:solidFill>
            <a:srgbClr val="54565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44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4400" b="1">
              <a:solidFill>
                <a:schemeClr val="lt1"/>
              </a:solidFill>
              <a:latin typeface="Traditional Arabic"/>
              <a:ea typeface="Traditional Arabic"/>
              <a:cs typeface="Traditional Arabic"/>
              <a:sym typeface="Traditional Arabic"/>
            </a:endParaRPr>
          </a:p>
        </p:txBody>
      </p:sp>
      <p:sp>
        <p:nvSpPr>
          <p:cNvPr id="860" name="Google Shape;860;p47"/>
          <p:cNvSpPr/>
          <p:nvPr/>
        </p:nvSpPr>
        <p:spPr>
          <a:xfrm>
            <a:off x="1300764" y="3389423"/>
            <a:ext cx="3427598" cy="441288"/>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dirty="0">
                <a:solidFill>
                  <a:schemeClr val="lt1"/>
                </a:solidFill>
                <a:latin typeface="Traditional Arabic"/>
                <a:ea typeface="Traditional Arabic"/>
                <a:cs typeface="Traditional Arabic"/>
                <a:sym typeface="Traditional Arabic"/>
              </a:rPr>
              <a:t>الإصدار الأول:2020أكتوبر</a:t>
            </a:r>
            <a:endParaRPr sz="2000" b="1" dirty="0">
              <a:solidFill>
                <a:schemeClr val="lt1"/>
              </a:solidFill>
              <a:latin typeface="Traditional Arabic"/>
              <a:ea typeface="Traditional Arabic"/>
              <a:cs typeface="Traditional Arabic"/>
              <a:sym typeface="Traditional Arabic"/>
            </a:endParaRPr>
          </a:p>
        </p:txBody>
      </p:sp>
      <p:pic>
        <p:nvPicPr>
          <p:cNvPr id="861" name="Google Shape;861;p47"/>
          <p:cNvPicPr preferRelativeResize="0"/>
          <p:nvPr/>
        </p:nvPicPr>
        <p:blipFill rotWithShape="1">
          <a:blip r:embed="rId4">
            <a:alphaModFix/>
          </a:blip>
          <a:srcRect/>
          <a:stretch/>
        </p:blipFill>
        <p:spPr>
          <a:xfrm>
            <a:off x="5287654" y="221966"/>
            <a:ext cx="2117965" cy="1134301"/>
          </a:xfrm>
          <a:prstGeom prst="rect">
            <a:avLst/>
          </a:prstGeom>
          <a:noFill/>
          <a:ln>
            <a:noFill/>
          </a:ln>
        </p:spPr>
      </p:pic>
      <p:pic>
        <p:nvPicPr>
          <p:cNvPr id="862" name="Google Shape;862;p47" descr="نتيجة بحث الصور عن ‫شعار الرؤية png‬‎"/>
          <p:cNvPicPr preferRelativeResize="0"/>
          <p:nvPr/>
        </p:nvPicPr>
        <p:blipFill rotWithShape="1">
          <a:blip r:embed="rId5">
            <a:alphaModFix/>
          </a:blip>
          <a:srcRect l="14920" t="15057" r="16934" b="20565"/>
          <a:stretch/>
        </p:blipFill>
        <p:spPr>
          <a:xfrm>
            <a:off x="956509" y="300275"/>
            <a:ext cx="1436458" cy="974871"/>
          </a:xfrm>
          <a:prstGeom prst="rect">
            <a:avLst/>
          </a:prstGeom>
          <a:noFill/>
          <a:ln>
            <a:noFill/>
          </a:ln>
        </p:spPr>
      </p:pic>
      <p:sp>
        <p:nvSpPr>
          <p:cNvPr id="9" name="مستطيل 8">
            <a:extLst>
              <a:ext uri="{FF2B5EF4-FFF2-40B4-BE49-F238E27FC236}">
                <a16:creationId xmlns="" xmlns:a16="http://schemas.microsoft.com/office/drawing/2014/main" id="{1FB02666-C3B1-4F7C-BEA1-0A68D99003BF}"/>
              </a:ext>
            </a:extLst>
          </p:cNvPr>
          <p:cNvSpPr/>
          <p:nvPr/>
        </p:nvSpPr>
        <p:spPr>
          <a:xfrm>
            <a:off x="9061238" y="22814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pic>
        <p:nvPicPr>
          <p:cNvPr id="868" name="Google Shape;868;p48"/>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869" name="Google Shape;869;p48"/>
          <p:cNvSpPr/>
          <p:nvPr/>
        </p:nvSpPr>
        <p:spPr>
          <a:xfrm>
            <a:off x="740229" y="1464426"/>
            <a:ext cx="9469112" cy="3934888"/>
          </a:xfrm>
          <a:prstGeom prst="roundRect">
            <a:avLst>
              <a:gd name="adj" fmla="val 16667"/>
            </a:avLst>
          </a:prstGeom>
          <a:noFill/>
          <a:ln w="12700" cap="flat" cmpd="sng">
            <a:solidFill>
              <a:srgbClr val="39BBE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800" b="1">
                <a:solidFill>
                  <a:srgbClr val="C00000"/>
                </a:solidFill>
                <a:latin typeface="Traditional Arabic"/>
                <a:ea typeface="Traditional Arabic"/>
                <a:cs typeface="Traditional Arabic"/>
                <a:sym typeface="Traditional Arabic"/>
              </a:rPr>
              <a:t>      المادة الدراسية :</a:t>
            </a:r>
            <a:r>
              <a:rPr lang="ar-SA" sz="2800" b="1">
                <a:solidFill>
                  <a:schemeClr val="dk1"/>
                </a:solidFill>
                <a:latin typeface="Traditional Arabic"/>
                <a:ea typeface="Traditional Arabic"/>
                <a:cs typeface="Traditional Arabic"/>
                <a:sym typeface="Traditional Arabic"/>
              </a:rPr>
              <a:t>المقرر الذي تشتمل عليه الخطة الدراسية في صف دراسي معين مثل: القرآن الكريم، والعلوم، والرياضيات ... إلخ .</a:t>
            </a:r>
            <a:endParaRPr sz="1600" b="1">
              <a:solidFill>
                <a:schemeClr val="dk1"/>
              </a:solidFill>
              <a:latin typeface="Traditional Arabic"/>
              <a:ea typeface="Traditional Arabic"/>
              <a:cs typeface="Traditional Arabic"/>
              <a:sym typeface="Traditional Arabic"/>
            </a:endParaRPr>
          </a:p>
          <a:p>
            <a:pPr marL="342900" marR="0" lvl="0" indent="-342900" algn="ctr" rtl="1">
              <a:lnSpc>
                <a:spcPct val="115000"/>
              </a:lnSpc>
              <a:spcBef>
                <a:spcPts val="1000"/>
              </a:spcBef>
              <a:spcAft>
                <a:spcPts val="0"/>
              </a:spcAft>
              <a:buClr>
                <a:srgbClr val="C00000"/>
              </a:buClr>
              <a:buSzPts val="2800"/>
              <a:buFont typeface="Noto Sans Symbols"/>
              <a:buChar char="∙"/>
            </a:pPr>
            <a:r>
              <a:rPr lang="ar-SA" sz="2800" b="1">
                <a:solidFill>
                  <a:srgbClr val="C00000"/>
                </a:solidFill>
                <a:latin typeface="Traditional Arabic"/>
                <a:ea typeface="Traditional Arabic"/>
                <a:cs typeface="Traditional Arabic"/>
                <a:sym typeface="Traditional Arabic"/>
              </a:rPr>
              <a:t>       التقويم : </a:t>
            </a:r>
            <a:r>
              <a:rPr lang="ar-SA" sz="2800" b="1">
                <a:solidFill>
                  <a:schemeClr val="dk1"/>
                </a:solidFill>
                <a:latin typeface="Traditional Arabic"/>
                <a:ea typeface="Traditional Arabic"/>
                <a:cs typeface="Traditional Arabic"/>
                <a:sym typeface="Traditional Arabic"/>
              </a:rPr>
              <a:t>عملية منهجية منظمة لجمع المعلومات وتحليلها واستخلاص نتائجها وإصدار الحكم عليها. </a:t>
            </a:r>
            <a:endParaRPr sz="1600" b="1">
              <a:solidFill>
                <a:schemeClr val="dk1"/>
              </a:solidFill>
              <a:latin typeface="Traditional Arabic"/>
              <a:ea typeface="Traditional Arabic"/>
              <a:cs typeface="Traditional Arabic"/>
              <a:sym typeface="Traditional Arabic"/>
            </a:endParaRPr>
          </a:p>
          <a:p>
            <a:pPr marL="342900" marR="0" lvl="0" indent="-342900" algn="ctr" rtl="1">
              <a:lnSpc>
                <a:spcPct val="115000"/>
              </a:lnSpc>
              <a:spcBef>
                <a:spcPts val="1000"/>
              </a:spcBef>
              <a:spcAft>
                <a:spcPts val="0"/>
              </a:spcAft>
              <a:buClr>
                <a:srgbClr val="C00000"/>
              </a:buClr>
              <a:buSzPts val="2800"/>
              <a:buFont typeface="Noto Sans Symbols"/>
              <a:buChar char="∙"/>
            </a:pPr>
            <a:r>
              <a:rPr lang="ar-SA" sz="2800" b="1">
                <a:solidFill>
                  <a:srgbClr val="C00000"/>
                </a:solidFill>
                <a:latin typeface="Traditional Arabic"/>
                <a:ea typeface="Traditional Arabic"/>
                <a:cs typeface="Traditional Arabic"/>
                <a:sym typeface="Traditional Arabic"/>
              </a:rPr>
              <a:t>      التقويم المستمر : </a:t>
            </a:r>
            <a:r>
              <a:rPr lang="ar-SA" sz="2800" b="1">
                <a:solidFill>
                  <a:schemeClr val="dk1"/>
                </a:solidFill>
                <a:latin typeface="Traditional Arabic"/>
                <a:ea typeface="Traditional Arabic"/>
                <a:cs typeface="Traditional Arabic"/>
                <a:sym typeface="Traditional Arabic"/>
              </a:rPr>
              <a:t>عمليات تعديل وبناء وتطوير المهارات والكفايات لدى المتعلمين وفق معايير كمية ونوعية يقاس من خلالها التعلم. </a:t>
            </a:r>
            <a:endParaRPr sz="1600" b="1">
              <a:solidFill>
                <a:schemeClr val="dk1"/>
              </a:solidFill>
              <a:latin typeface="Traditional Arabic"/>
              <a:ea typeface="Traditional Arabic"/>
              <a:cs typeface="Traditional Arabic"/>
              <a:sym typeface="Traditional Arabic"/>
            </a:endParaRPr>
          </a:p>
        </p:txBody>
      </p:sp>
      <p:pic>
        <p:nvPicPr>
          <p:cNvPr id="870" name="Google Shape;870;p48"/>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871" name="Google Shape;871;p48"/>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872" name="Google Shape;872;p48"/>
          <p:cNvGrpSpPr/>
          <p:nvPr/>
        </p:nvGrpSpPr>
        <p:grpSpPr>
          <a:xfrm>
            <a:off x="9030690" y="1893259"/>
            <a:ext cx="3060000" cy="3060000"/>
            <a:chOff x="-760672" y="1804145"/>
            <a:chExt cx="4446163" cy="4446163"/>
          </a:xfrm>
        </p:grpSpPr>
        <p:sp>
          <p:nvSpPr>
            <p:cNvPr id="873" name="Google Shape;873;p48"/>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74" name="Google Shape;874;p48"/>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75" name="Google Shape;875;p48"/>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76" name="Google Shape;876;p48"/>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77" name="Google Shape;877;p48"/>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78" name="Google Shape;878;p48"/>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79" name="Google Shape;879;p48"/>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80" name="Google Shape;880;p48"/>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881" name="Google Shape;881;p48"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882" name="Google Shape;882;p48"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883" name="Google Shape;883;p48"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884" name="Google Shape;884;p48"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885" name="Google Shape;885;p48"/>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86" name="Google Shape;886;p48"/>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887" name="Google Shape;887;p48"/>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888" name="Google Shape;888;p48"/>
          <p:cNvSpPr/>
          <p:nvPr/>
        </p:nvSpPr>
        <p:spPr>
          <a:xfrm>
            <a:off x="9342442" y="3108908"/>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800" b="1">
                <a:solidFill>
                  <a:srgbClr val="249BBB"/>
                </a:solidFill>
                <a:latin typeface="Traditional Arabic"/>
                <a:ea typeface="Traditional Arabic"/>
                <a:cs typeface="Traditional Arabic"/>
                <a:sym typeface="Traditional Arabic"/>
              </a:rPr>
              <a:t>المصطلحات الهامة.</a:t>
            </a:r>
            <a:endParaRPr sz="4800" b="1">
              <a:solidFill>
                <a:srgbClr val="249BBB"/>
              </a:solidFill>
              <a:latin typeface="Traditional Arabic"/>
              <a:ea typeface="Traditional Arabic"/>
              <a:cs typeface="Traditional Arabic"/>
              <a:sym typeface="Traditional Arabic"/>
            </a:endParaRPr>
          </a:p>
        </p:txBody>
      </p:sp>
      <p:sp>
        <p:nvSpPr>
          <p:cNvPr id="24" name="مستطيل 23">
            <a:extLst>
              <a:ext uri="{FF2B5EF4-FFF2-40B4-BE49-F238E27FC236}">
                <a16:creationId xmlns="" xmlns:a16="http://schemas.microsoft.com/office/drawing/2014/main" id="{1FB02666-C3B1-4F7C-BEA1-0A68D99003BF}"/>
              </a:ext>
            </a:extLst>
          </p:cNvPr>
          <p:cNvSpPr/>
          <p:nvPr/>
        </p:nvSpPr>
        <p:spPr>
          <a:xfrm>
            <a:off x="9195363" y="118010"/>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pic>
        <p:nvPicPr>
          <p:cNvPr id="894" name="Google Shape;894;p49"/>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895" name="Google Shape;895;p49"/>
          <p:cNvSpPr/>
          <p:nvPr/>
        </p:nvSpPr>
        <p:spPr>
          <a:xfrm>
            <a:off x="740229" y="1464426"/>
            <a:ext cx="9469112" cy="3934888"/>
          </a:xfrm>
          <a:prstGeom prst="roundRect">
            <a:avLst>
              <a:gd name="adj" fmla="val 16667"/>
            </a:avLst>
          </a:prstGeom>
          <a:noFill/>
          <a:ln w="12700" cap="flat" cmpd="sng">
            <a:solidFill>
              <a:srgbClr val="39BBE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lnSpc>
                <a:spcPct val="115000"/>
              </a:lnSpc>
              <a:spcBef>
                <a:spcPts val="0"/>
              </a:spcBef>
              <a:spcAft>
                <a:spcPts val="0"/>
              </a:spcAft>
              <a:buNone/>
            </a:pPr>
            <a:r>
              <a:rPr lang="ar-SA" sz="2800" b="1" dirty="0">
                <a:solidFill>
                  <a:srgbClr val="C00000"/>
                </a:solidFill>
                <a:latin typeface="Traditional Arabic"/>
                <a:ea typeface="Traditional Arabic"/>
                <a:cs typeface="Traditional Arabic"/>
                <a:sym typeface="Traditional Arabic"/>
              </a:rPr>
              <a:t>     أدوات التقويم : </a:t>
            </a:r>
            <a:r>
              <a:rPr lang="ar-SA" sz="2800" b="1" dirty="0">
                <a:solidFill>
                  <a:schemeClr val="dk1"/>
                </a:solidFill>
                <a:latin typeface="Traditional Arabic"/>
                <a:ea typeface="Traditional Arabic"/>
                <a:cs typeface="Traditional Arabic"/>
                <a:sym typeface="Traditional Arabic"/>
              </a:rPr>
              <a:t>تجميع منظم وهادف للمعلومات عن أداء الطالب يتبين فيها إنجازاته وجهوده في عملية التعلم. </a:t>
            </a:r>
            <a:endParaRPr sz="2800" b="1" dirty="0">
              <a:solidFill>
                <a:schemeClr val="dk1"/>
              </a:solidFill>
              <a:latin typeface="Traditional Arabic"/>
              <a:ea typeface="Traditional Arabic"/>
              <a:cs typeface="Traditional Arabic"/>
              <a:sym typeface="Traditional Arabic"/>
            </a:endParaRPr>
          </a:p>
          <a:p>
            <a:pPr marL="0" marR="0" lvl="0" indent="0" algn="ctr" rtl="1">
              <a:spcBef>
                <a:spcPts val="1000"/>
              </a:spcBef>
              <a:spcAft>
                <a:spcPts val="0"/>
              </a:spcAft>
              <a:buNone/>
            </a:pPr>
            <a:r>
              <a:rPr lang="ar-SA" sz="1600" b="1" dirty="0">
                <a:solidFill>
                  <a:schemeClr val="dk1"/>
                </a:solidFill>
                <a:latin typeface="Calibri"/>
                <a:ea typeface="Calibri"/>
                <a:cs typeface="Calibri"/>
                <a:sym typeface="Calibri"/>
              </a:rPr>
              <a:t>              </a:t>
            </a:r>
            <a:r>
              <a:rPr lang="ar-SA" sz="2800" b="1" dirty="0">
                <a:solidFill>
                  <a:srgbClr val="C00000"/>
                </a:solidFill>
                <a:latin typeface="Traditional Arabic"/>
                <a:ea typeface="Traditional Arabic"/>
                <a:cs typeface="Traditional Arabic"/>
                <a:sym typeface="Traditional Arabic"/>
              </a:rPr>
              <a:t>التقويم الإلكتروني: </a:t>
            </a:r>
            <a:r>
              <a:rPr lang="ar-SA" sz="2800" b="1" dirty="0">
                <a:solidFill>
                  <a:schemeClr val="dk1"/>
                </a:solidFill>
                <a:latin typeface="Traditional Arabic"/>
                <a:ea typeface="Traditional Arabic"/>
                <a:cs typeface="Traditional Arabic"/>
                <a:sym typeface="Traditional Arabic"/>
              </a:rPr>
              <a:t>استخدام أدوات إلكترونية توفرها المنصات التعليمية (منصة </a:t>
            </a:r>
          </a:p>
          <a:p>
            <a:pPr marL="0" marR="0" lvl="0" indent="0" algn="ctr" rtl="1">
              <a:spcBef>
                <a:spcPts val="1000"/>
              </a:spcBef>
              <a:spcAft>
                <a:spcPts val="0"/>
              </a:spcAft>
              <a:buNone/>
            </a:pPr>
            <a:r>
              <a:rPr lang="ar-SA" sz="2800" b="1" dirty="0">
                <a:solidFill>
                  <a:schemeClr val="dk1"/>
                </a:solidFill>
                <a:latin typeface="Traditional Arabic"/>
                <a:ea typeface="Traditional Arabic"/>
                <a:cs typeface="Traditional Arabic"/>
                <a:sym typeface="Traditional Arabic"/>
              </a:rPr>
              <a:t>مدرستي وحزمة أوفيس 365) في إجراء التقويم للطلاب. </a:t>
            </a:r>
            <a:endParaRPr dirty="0"/>
          </a:p>
          <a:p>
            <a:pPr marL="0" marR="0" lvl="0" indent="0" algn="ctr" rtl="1">
              <a:spcBef>
                <a:spcPts val="0"/>
              </a:spcBef>
              <a:spcAft>
                <a:spcPts val="0"/>
              </a:spcAft>
              <a:buNone/>
            </a:pPr>
            <a:endParaRPr sz="2800" b="1" dirty="0">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800" b="1" dirty="0">
                <a:solidFill>
                  <a:srgbClr val="C00000"/>
                </a:solidFill>
                <a:latin typeface="Traditional Arabic"/>
                <a:ea typeface="Traditional Arabic"/>
                <a:cs typeface="Traditional Arabic"/>
                <a:sym typeface="Traditional Arabic"/>
              </a:rPr>
              <a:t>        التقويم الذاتي : </a:t>
            </a:r>
            <a:r>
              <a:rPr lang="ar-SA" sz="2800" b="1" dirty="0">
                <a:solidFill>
                  <a:schemeClr val="dk1"/>
                </a:solidFill>
                <a:latin typeface="Traditional Arabic"/>
                <a:ea typeface="Traditional Arabic"/>
                <a:cs typeface="Traditional Arabic"/>
                <a:sym typeface="Traditional Arabic"/>
              </a:rPr>
              <a:t>هي اختبارات قصيرة </a:t>
            </a:r>
            <a:r>
              <a:rPr lang="ar-SA" sz="2800" b="1" dirty="0" err="1">
                <a:solidFill>
                  <a:schemeClr val="dk1"/>
                </a:solidFill>
                <a:latin typeface="Traditional Arabic"/>
                <a:ea typeface="Traditional Arabic"/>
                <a:cs typeface="Traditional Arabic"/>
                <a:sym typeface="Traditional Arabic"/>
              </a:rPr>
              <a:t>ينشأها</a:t>
            </a:r>
            <a:r>
              <a:rPr lang="ar-SA" sz="2800" b="1" dirty="0">
                <a:solidFill>
                  <a:schemeClr val="dk1"/>
                </a:solidFill>
                <a:latin typeface="Traditional Arabic"/>
                <a:ea typeface="Traditional Arabic"/>
                <a:cs typeface="Traditional Arabic"/>
                <a:sym typeface="Traditional Arabic"/>
              </a:rPr>
              <a:t> الطالب باستخدام بنوك الأسئلة في المنصات التعليمية للتحقق من التقييم .</a:t>
            </a:r>
            <a:endParaRPr sz="2800" b="1" dirty="0">
              <a:solidFill>
                <a:schemeClr val="dk1"/>
              </a:solidFill>
              <a:latin typeface="Traditional Arabic"/>
              <a:ea typeface="Traditional Arabic"/>
              <a:cs typeface="Traditional Arabic"/>
              <a:sym typeface="Traditional Arabic"/>
            </a:endParaRPr>
          </a:p>
          <a:p>
            <a:pPr marL="342900" marR="0" lvl="0" indent="-165100" algn="ctr" rtl="1">
              <a:lnSpc>
                <a:spcPct val="115000"/>
              </a:lnSpc>
              <a:spcBef>
                <a:spcPts val="0"/>
              </a:spcBef>
              <a:spcAft>
                <a:spcPts val="0"/>
              </a:spcAft>
              <a:buClr>
                <a:schemeClr val="dk1"/>
              </a:buClr>
              <a:buSzPts val="2800"/>
              <a:buFont typeface="Noto Sans Symbols"/>
              <a:buNone/>
            </a:pPr>
            <a:endParaRPr sz="2800" b="1" dirty="0">
              <a:solidFill>
                <a:schemeClr val="dk1"/>
              </a:solidFill>
              <a:latin typeface="Traditional Arabic"/>
              <a:ea typeface="Traditional Arabic"/>
              <a:cs typeface="Traditional Arabic"/>
              <a:sym typeface="Traditional Arabic"/>
            </a:endParaRPr>
          </a:p>
        </p:txBody>
      </p:sp>
      <p:pic>
        <p:nvPicPr>
          <p:cNvPr id="896" name="Google Shape;896;p49"/>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897" name="Google Shape;897;p49"/>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898" name="Google Shape;898;p49"/>
          <p:cNvGrpSpPr/>
          <p:nvPr/>
        </p:nvGrpSpPr>
        <p:grpSpPr>
          <a:xfrm>
            <a:off x="9030690" y="1893259"/>
            <a:ext cx="3060000" cy="3060000"/>
            <a:chOff x="-760672" y="1804145"/>
            <a:chExt cx="4446163" cy="4446163"/>
          </a:xfrm>
        </p:grpSpPr>
        <p:sp>
          <p:nvSpPr>
            <p:cNvPr id="899" name="Google Shape;899;p49"/>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00" name="Google Shape;900;p49"/>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01" name="Google Shape;901;p49"/>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02" name="Google Shape;902;p49"/>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03" name="Google Shape;903;p49"/>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04" name="Google Shape;904;p49"/>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05" name="Google Shape;905;p49"/>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06" name="Google Shape;906;p49"/>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907" name="Google Shape;907;p49"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908" name="Google Shape;908;p49"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909" name="Google Shape;909;p49"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910" name="Google Shape;910;p49"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911" name="Google Shape;911;p49"/>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12" name="Google Shape;912;p49"/>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13" name="Google Shape;913;p49"/>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914" name="Google Shape;914;p49"/>
          <p:cNvSpPr/>
          <p:nvPr/>
        </p:nvSpPr>
        <p:spPr>
          <a:xfrm>
            <a:off x="9342442" y="3108908"/>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800" b="1">
                <a:solidFill>
                  <a:srgbClr val="249BBB"/>
                </a:solidFill>
                <a:latin typeface="Traditional Arabic"/>
                <a:ea typeface="Traditional Arabic"/>
                <a:cs typeface="Traditional Arabic"/>
                <a:sym typeface="Traditional Arabic"/>
              </a:rPr>
              <a:t>المصطلحات الهامة.</a:t>
            </a:r>
            <a:endParaRPr sz="4800" b="1">
              <a:solidFill>
                <a:srgbClr val="249BBB"/>
              </a:solidFill>
              <a:latin typeface="Traditional Arabic"/>
              <a:ea typeface="Traditional Arabic"/>
              <a:cs typeface="Traditional Arabic"/>
              <a:sym typeface="Traditional Arabic"/>
            </a:endParaRPr>
          </a:p>
        </p:txBody>
      </p:sp>
      <p:sp>
        <p:nvSpPr>
          <p:cNvPr id="24" name="مستطيل 23">
            <a:extLst>
              <a:ext uri="{FF2B5EF4-FFF2-40B4-BE49-F238E27FC236}">
                <a16:creationId xmlns="" xmlns:a16="http://schemas.microsoft.com/office/drawing/2014/main" id="{1FB02666-C3B1-4F7C-BEA1-0A68D99003BF}"/>
              </a:ext>
            </a:extLst>
          </p:cNvPr>
          <p:cNvSpPr/>
          <p:nvPr/>
        </p:nvSpPr>
        <p:spPr>
          <a:xfrm>
            <a:off x="9243647" y="184753"/>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19"/>
        <p:cNvGrpSpPr/>
        <p:nvPr/>
      </p:nvGrpSpPr>
      <p:grpSpPr>
        <a:xfrm>
          <a:off x="0" y="0"/>
          <a:ext cx="0" cy="0"/>
          <a:chOff x="0" y="0"/>
          <a:chExt cx="0" cy="0"/>
        </a:xfrm>
      </p:grpSpPr>
      <p:pic>
        <p:nvPicPr>
          <p:cNvPr id="920" name="Google Shape;920;p50"/>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921" name="Google Shape;921;p50"/>
          <p:cNvSpPr/>
          <p:nvPr/>
        </p:nvSpPr>
        <p:spPr>
          <a:xfrm>
            <a:off x="740229" y="1464426"/>
            <a:ext cx="9469112" cy="3934888"/>
          </a:xfrm>
          <a:prstGeom prst="roundRect">
            <a:avLst>
              <a:gd name="adj" fmla="val 16667"/>
            </a:avLst>
          </a:prstGeom>
          <a:noFill/>
          <a:ln w="12700" cap="flat" cmpd="sng">
            <a:solidFill>
              <a:srgbClr val="39BBE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C00000"/>
                </a:solidFill>
                <a:latin typeface="Traditional Arabic"/>
                <a:ea typeface="Traditional Arabic"/>
                <a:cs typeface="Traditional Arabic"/>
                <a:sym typeface="Traditional Arabic"/>
              </a:rPr>
              <a:t>       الاختبارات الفترية :</a:t>
            </a:r>
            <a:endParaRPr/>
          </a:p>
          <a:p>
            <a:pPr marL="0" marR="0" lvl="0" indent="0" algn="ctr" rtl="1">
              <a:spcBef>
                <a:spcPts val="0"/>
              </a:spcBef>
              <a:spcAft>
                <a:spcPts val="0"/>
              </a:spcAft>
              <a:buNone/>
            </a:pPr>
            <a:r>
              <a:rPr lang="ar-SA" sz="2800" b="1">
                <a:solidFill>
                  <a:srgbClr val="C00000"/>
                </a:solidFill>
                <a:latin typeface="Traditional Arabic"/>
                <a:ea typeface="Traditional Arabic"/>
                <a:cs typeface="Traditional Arabic"/>
                <a:sym typeface="Traditional Arabic"/>
              </a:rPr>
              <a:t> </a:t>
            </a:r>
            <a:r>
              <a:rPr lang="ar-SA" sz="2400" b="1">
                <a:solidFill>
                  <a:schemeClr val="dk1"/>
                </a:solidFill>
                <a:latin typeface="Traditional Arabic"/>
                <a:ea typeface="Traditional Arabic"/>
                <a:cs typeface="Traditional Arabic"/>
                <a:sym typeface="Traditional Arabic"/>
              </a:rPr>
              <a:t>اختبارات تستهدف المهارات والمعارف التي تم تدريسها عن بعد حتى </a:t>
            </a:r>
            <a:endParaRPr sz="24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400" b="1">
                <a:solidFill>
                  <a:schemeClr val="dk1"/>
                </a:solidFill>
                <a:latin typeface="Traditional Arabic"/>
                <a:ea typeface="Traditional Arabic"/>
                <a:cs typeface="Traditional Arabic"/>
                <a:sym typeface="Traditional Arabic"/>
              </a:rPr>
              <a:t>         الوقت المحدد لأداء الاختبار من الفصل الدراسي الحالي في جميع المقررات والمواد </a:t>
            </a:r>
            <a:endParaRPr sz="24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400" b="1">
                <a:solidFill>
                  <a:schemeClr val="dk1"/>
                </a:solidFill>
                <a:latin typeface="Traditional Arabic"/>
                <a:ea typeface="Traditional Arabic"/>
                <a:cs typeface="Traditional Arabic"/>
                <a:sym typeface="Traditional Arabic"/>
              </a:rPr>
              <a:t>          الدراسية ولجميع الصفوف، بهدف قياس ما تحصل عليه الطالب من معارف خلال دراسته عن بعد، وتستخدم كإحدى أدوات التقويم للفترة الأولى. </a:t>
            </a:r>
            <a:endParaRPr sz="24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endParaRPr sz="24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800" b="1">
                <a:solidFill>
                  <a:srgbClr val="C00000"/>
                </a:solidFill>
                <a:latin typeface="Traditional Arabic"/>
                <a:ea typeface="Traditional Arabic"/>
                <a:cs typeface="Traditional Arabic"/>
                <a:sym typeface="Traditional Arabic"/>
              </a:rPr>
              <a:t>     الاختبارات القصيرة : </a:t>
            </a:r>
            <a:endParaRPr sz="2800" b="1">
              <a:solidFill>
                <a:srgbClr val="C0000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400" b="1">
                <a:solidFill>
                  <a:schemeClr val="dk1"/>
                </a:solidFill>
                <a:latin typeface="Traditional Arabic"/>
                <a:ea typeface="Traditional Arabic"/>
                <a:cs typeface="Traditional Arabic"/>
                <a:sym typeface="Traditional Arabic"/>
              </a:rPr>
              <a:t>هي الاختبارات الفترية الورقية أو الالكترونية ذات الأسئلة </a:t>
            </a:r>
            <a:endParaRPr sz="24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400" b="1">
                <a:solidFill>
                  <a:schemeClr val="dk1"/>
                </a:solidFill>
                <a:latin typeface="Traditional Arabic"/>
                <a:ea typeface="Traditional Arabic"/>
                <a:cs typeface="Traditional Arabic"/>
                <a:sym typeface="Traditional Arabic"/>
              </a:rPr>
              <a:t>       (الموضوعية، المقالية) والتي تقاس المهارات والمعارف التي تم تدريسها للطالب في المادة الدراسية. </a:t>
            </a:r>
            <a:endParaRPr sz="2400" b="1">
              <a:solidFill>
                <a:schemeClr val="dk1"/>
              </a:solidFill>
              <a:latin typeface="Traditional Arabic"/>
              <a:ea typeface="Traditional Arabic"/>
              <a:cs typeface="Traditional Arabic"/>
              <a:sym typeface="Traditional Arabic"/>
            </a:endParaRPr>
          </a:p>
        </p:txBody>
      </p:sp>
      <p:pic>
        <p:nvPicPr>
          <p:cNvPr id="922" name="Google Shape;922;p50"/>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923" name="Google Shape;923;p50"/>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924" name="Google Shape;924;p50"/>
          <p:cNvGrpSpPr/>
          <p:nvPr/>
        </p:nvGrpSpPr>
        <p:grpSpPr>
          <a:xfrm>
            <a:off x="9030690" y="1893259"/>
            <a:ext cx="3060000" cy="3060000"/>
            <a:chOff x="-760672" y="1804145"/>
            <a:chExt cx="4446163" cy="4446163"/>
          </a:xfrm>
        </p:grpSpPr>
        <p:sp>
          <p:nvSpPr>
            <p:cNvPr id="925" name="Google Shape;925;p50"/>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26" name="Google Shape;926;p50"/>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27" name="Google Shape;927;p50"/>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28" name="Google Shape;928;p50"/>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29" name="Google Shape;929;p50"/>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30" name="Google Shape;930;p50"/>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31" name="Google Shape;931;p50"/>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32" name="Google Shape;932;p50"/>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933" name="Google Shape;933;p50"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934" name="Google Shape;934;p50"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935" name="Google Shape;935;p50"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936" name="Google Shape;936;p50"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937" name="Google Shape;937;p50"/>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38" name="Google Shape;938;p50"/>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39" name="Google Shape;939;p50"/>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940" name="Google Shape;940;p50"/>
          <p:cNvSpPr/>
          <p:nvPr/>
        </p:nvSpPr>
        <p:spPr>
          <a:xfrm>
            <a:off x="9342442" y="3108908"/>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800" b="1">
                <a:solidFill>
                  <a:srgbClr val="249BBB"/>
                </a:solidFill>
                <a:latin typeface="Traditional Arabic"/>
                <a:ea typeface="Traditional Arabic"/>
                <a:cs typeface="Traditional Arabic"/>
                <a:sym typeface="Traditional Arabic"/>
              </a:rPr>
              <a:t>المصطلحات الهامة.</a:t>
            </a:r>
            <a:endParaRPr sz="4800" b="1">
              <a:solidFill>
                <a:srgbClr val="249BBB"/>
              </a:solidFill>
              <a:latin typeface="Traditional Arabic"/>
              <a:ea typeface="Traditional Arabic"/>
              <a:cs typeface="Traditional Arabic"/>
              <a:sym typeface="Traditional Arabic"/>
            </a:endParaRPr>
          </a:p>
        </p:txBody>
      </p:sp>
      <p:sp>
        <p:nvSpPr>
          <p:cNvPr id="24" name="مستطيل 23">
            <a:extLst>
              <a:ext uri="{FF2B5EF4-FFF2-40B4-BE49-F238E27FC236}">
                <a16:creationId xmlns="" xmlns:a16="http://schemas.microsoft.com/office/drawing/2014/main" id="{1FB02666-C3B1-4F7C-BEA1-0A68D99003BF}"/>
              </a:ext>
            </a:extLst>
          </p:cNvPr>
          <p:cNvSpPr/>
          <p:nvPr/>
        </p:nvSpPr>
        <p:spPr>
          <a:xfrm>
            <a:off x="9243647" y="125715"/>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pic>
        <p:nvPicPr>
          <p:cNvPr id="946" name="Google Shape;946;p51"/>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947" name="Google Shape;947;p51"/>
          <p:cNvSpPr/>
          <p:nvPr/>
        </p:nvSpPr>
        <p:spPr>
          <a:xfrm>
            <a:off x="740229" y="1464426"/>
            <a:ext cx="9469112" cy="3934888"/>
          </a:xfrm>
          <a:prstGeom prst="roundRect">
            <a:avLst>
              <a:gd name="adj" fmla="val 16667"/>
            </a:avLst>
          </a:prstGeom>
          <a:noFill/>
          <a:ln w="12700" cap="flat" cmpd="sng">
            <a:solidFill>
              <a:srgbClr val="39BBEC"/>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C00000"/>
                </a:solidFill>
                <a:latin typeface="Traditional Arabic"/>
                <a:ea typeface="Traditional Arabic"/>
                <a:cs typeface="Traditional Arabic"/>
                <a:sym typeface="Traditional Arabic"/>
              </a:rPr>
              <a:t> الاختبارات الشفوية :</a:t>
            </a:r>
            <a:endParaRPr sz="2800" b="1">
              <a:solidFill>
                <a:srgbClr val="C0000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800" b="1">
                <a:solidFill>
                  <a:schemeClr val="dk1"/>
                </a:solidFill>
                <a:latin typeface="Traditional Arabic"/>
                <a:ea typeface="Traditional Arabic"/>
                <a:cs typeface="Traditional Arabic"/>
                <a:sym typeface="Traditional Arabic"/>
              </a:rPr>
              <a:t>          هي </a:t>
            </a:r>
            <a:r>
              <a:rPr lang="ar-SA" sz="2400" b="1">
                <a:solidFill>
                  <a:schemeClr val="dk1"/>
                </a:solidFill>
                <a:latin typeface="Traditional Arabic"/>
                <a:ea typeface="Traditional Arabic"/>
                <a:cs typeface="Traditional Arabic"/>
                <a:sym typeface="Traditional Arabic"/>
              </a:rPr>
              <a:t>الاختبارات الذي يوجه فيها معلم المادة الدراسية الى الطالب أسئلة شفوية ويستجيب لها </a:t>
            </a:r>
            <a:endParaRPr sz="24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400" b="1">
                <a:solidFill>
                  <a:schemeClr val="dk1"/>
                </a:solidFill>
                <a:latin typeface="Traditional Arabic"/>
                <a:ea typeface="Traditional Arabic"/>
                <a:cs typeface="Traditional Arabic"/>
                <a:sym typeface="Traditional Arabic"/>
              </a:rPr>
              <a:t>            الطالب بإجابات شفوية غير مكتوبة ويكون فيها المعلم والطالب وجها لوجه وغالبا ما تكون فردية. </a:t>
            </a:r>
            <a:endParaRPr sz="24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800" b="1">
                <a:solidFill>
                  <a:srgbClr val="C00000"/>
                </a:solidFill>
                <a:latin typeface="Traditional Arabic"/>
                <a:ea typeface="Traditional Arabic"/>
                <a:cs typeface="Traditional Arabic"/>
                <a:sym typeface="Traditional Arabic"/>
              </a:rPr>
              <a:t>         </a:t>
            </a:r>
            <a:endParaRPr/>
          </a:p>
          <a:p>
            <a:pPr marL="0" marR="0" lvl="0" indent="0" algn="ctr" rtl="1">
              <a:spcBef>
                <a:spcPts val="0"/>
              </a:spcBef>
              <a:spcAft>
                <a:spcPts val="0"/>
              </a:spcAft>
              <a:buNone/>
            </a:pPr>
            <a:r>
              <a:rPr lang="ar-SA" sz="2800" b="1">
                <a:solidFill>
                  <a:srgbClr val="C00000"/>
                </a:solidFill>
                <a:latin typeface="Traditional Arabic"/>
                <a:ea typeface="Traditional Arabic"/>
                <a:cs typeface="Traditional Arabic"/>
                <a:sym typeface="Traditional Arabic"/>
              </a:rPr>
              <a:t>  الاختبارات المنزلية :</a:t>
            </a:r>
            <a:endParaRPr/>
          </a:p>
          <a:p>
            <a:pPr marL="0" marR="0" lvl="0" indent="0" algn="ctr" rtl="1">
              <a:spcBef>
                <a:spcPts val="0"/>
              </a:spcBef>
              <a:spcAft>
                <a:spcPts val="0"/>
              </a:spcAft>
              <a:buNone/>
            </a:pPr>
            <a:r>
              <a:rPr lang="ar-SA" sz="2800" b="1">
                <a:solidFill>
                  <a:srgbClr val="C00000"/>
                </a:solidFill>
                <a:latin typeface="Traditional Arabic"/>
                <a:ea typeface="Traditional Arabic"/>
                <a:cs typeface="Traditional Arabic"/>
                <a:sym typeface="Traditional Arabic"/>
              </a:rPr>
              <a:t> </a:t>
            </a:r>
            <a:r>
              <a:rPr lang="ar-SA" sz="2800" b="1">
                <a:solidFill>
                  <a:schemeClr val="dk1"/>
                </a:solidFill>
                <a:latin typeface="Traditional Arabic"/>
                <a:ea typeface="Traditional Arabic"/>
                <a:cs typeface="Traditional Arabic"/>
                <a:sym typeface="Traditional Arabic"/>
              </a:rPr>
              <a:t>هي الاختبارات القصيرة التي يتم اعدادها من قبل معلم المادة  </a:t>
            </a:r>
            <a:endParaRPr/>
          </a:p>
          <a:p>
            <a:pPr marL="0" marR="0" lvl="0" indent="0" algn="ctr" rtl="1">
              <a:spcBef>
                <a:spcPts val="0"/>
              </a:spcBef>
              <a:spcAft>
                <a:spcPts val="0"/>
              </a:spcAft>
              <a:buNone/>
            </a:pPr>
            <a:r>
              <a:rPr lang="ar-SA" sz="2800" b="1">
                <a:solidFill>
                  <a:schemeClr val="dk1"/>
                </a:solidFill>
                <a:latin typeface="Traditional Arabic"/>
                <a:ea typeface="Traditional Arabic"/>
                <a:cs typeface="Traditional Arabic"/>
                <a:sym typeface="Traditional Arabic"/>
              </a:rPr>
              <a:t>        الدراسية وتسلم للطالب بأي وسيلة كانت حضورية أو الكترونية لأدائها خارج نطاق المنصات التعليمية الإلكترونية كالمنزل واعادتها للمعلم محلولة في وقت التسليم المحدد. </a:t>
            </a:r>
            <a:endParaRPr sz="2800" b="1">
              <a:solidFill>
                <a:schemeClr val="dk1"/>
              </a:solidFill>
              <a:latin typeface="Traditional Arabic"/>
              <a:ea typeface="Traditional Arabic"/>
              <a:cs typeface="Traditional Arabic"/>
              <a:sym typeface="Traditional Arabic"/>
            </a:endParaRPr>
          </a:p>
        </p:txBody>
      </p:sp>
      <p:pic>
        <p:nvPicPr>
          <p:cNvPr id="948" name="Google Shape;948;p51"/>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949" name="Google Shape;949;p51"/>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950" name="Google Shape;950;p51"/>
          <p:cNvGrpSpPr/>
          <p:nvPr/>
        </p:nvGrpSpPr>
        <p:grpSpPr>
          <a:xfrm>
            <a:off x="9030690" y="1893259"/>
            <a:ext cx="3060000" cy="3060000"/>
            <a:chOff x="-760672" y="1804145"/>
            <a:chExt cx="4446163" cy="4446163"/>
          </a:xfrm>
        </p:grpSpPr>
        <p:sp>
          <p:nvSpPr>
            <p:cNvPr id="951" name="Google Shape;951;p51"/>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52" name="Google Shape;952;p51"/>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53" name="Google Shape;953;p51"/>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54" name="Google Shape;954;p51"/>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55" name="Google Shape;955;p51"/>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56" name="Google Shape;956;p51"/>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57" name="Google Shape;957;p51"/>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58" name="Google Shape;958;p51"/>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959" name="Google Shape;959;p51"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960" name="Google Shape;960;p51"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961" name="Google Shape;961;p51"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962" name="Google Shape;962;p51"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963" name="Google Shape;963;p51"/>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64" name="Google Shape;964;p51"/>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65" name="Google Shape;965;p51"/>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966" name="Google Shape;966;p51"/>
          <p:cNvSpPr/>
          <p:nvPr/>
        </p:nvSpPr>
        <p:spPr>
          <a:xfrm>
            <a:off x="9342442" y="3108908"/>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800" b="1">
                <a:solidFill>
                  <a:srgbClr val="249BBB"/>
                </a:solidFill>
                <a:latin typeface="Traditional Arabic"/>
                <a:ea typeface="Traditional Arabic"/>
                <a:cs typeface="Traditional Arabic"/>
                <a:sym typeface="Traditional Arabic"/>
              </a:rPr>
              <a:t>المصطلحات الهامة.</a:t>
            </a:r>
            <a:endParaRPr sz="4800" b="1">
              <a:solidFill>
                <a:srgbClr val="249BBB"/>
              </a:solidFill>
              <a:latin typeface="Traditional Arabic"/>
              <a:ea typeface="Traditional Arabic"/>
              <a:cs typeface="Traditional Arabic"/>
              <a:sym typeface="Traditional Arabic"/>
            </a:endParaRPr>
          </a:p>
        </p:txBody>
      </p:sp>
      <p:sp>
        <p:nvSpPr>
          <p:cNvPr id="24" name="مستطيل 23">
            <a:extLst>
              <a:ext uri="{FF2B5EF4-FFF2-40B4-BE49-F238E27FC236}">
                <a16:creationId xmlns="" xmlns:a16="http://schemas.microsoft.com/office/drawing/2014/main" id="{1FB02666-C3B1-4F7C-BEA1-0A68D99003BF}"/>
              </a:ext>
            </a:extLst>
          </p:cNvPr>
          <p:cNvSpPr/>
          <p:nvPr/>
        </p:nvSpPr>
        <p:spPr>
          <a:xfrm>
            <a:off x="9212963" y="169099"/>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6"/>
          <p:cNvPicPr preferRelativeResize="0"/>
          <p:nvPr/>
        </p:nvPicPr>
        <p:blipFill rotWithShape="1">
          <a:blip r:embed="rId3">
            <a:alphaModFix/>
          </a:blip>
          <a:srcRect l="8889" t="39954" r="14668" b="10644"/>
          <a:stretch/>
        </p:blipFill>
        <p:spPr>
          <a:xfrm>
            <a:off x="1" y="4706955"/>
            <a:ext cx="12192000" cy="2151043"/>
          </a:xfrm>
          <a:prstGeom prst="rect">
            <a:avLst/>
          </a:prstGeom>
          <a:noFill/>
          <a:ln>
            <a:noFill/>
          </a:ln>
        </p:spPr>
      </p:pic>
      <p:grpSp>
        <p:nvGrpSpPr>
          <p:cNvPr id="171" name="Google Shape;171;p16"/>
          <p:cNvGrpSpPr/>
          <p:nvPr/>
        </p:nvGrpSpPr>
        <p:grpSpPr>
          <a:xfrm>
            <a:off x="4150859" y="1159107"/>
            <a:ext cx="4446163" cy="4446163"/>
            <a:chOff x="6971333" y="1326532"/>
            <a:chExt cx="4446163" cy="4446163"/>
          </a:xfrm>
        </p:grpSpPr>
        <p:sp>
          <p:nvSpPr>
            <p:cNvPr id="172" name="Google Shape;172;p16"/>
            <p:cNvSpPr/>
            <p:nvPr/>
          </p:nvSpPr>
          <p:spPr>
            <a:xfrm flipH="1">
              <a:off x="6971333" y="1326532"/>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3" name="Google Shape;173;p16"/>
            <p:cNvSpPr/>
            <p:nvPr/>
          </p:nvSpPr>
          <p:spPr>
            <a:xfrm flipH="1">
              <a:off x="7343708" y="1698907"/>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4" name="Google Shape;174;p16"/>
            <p:cNvSpPr/>
            <p:nvPr/>
          </p:nvSpPr>
          <p:spPr>
            <a:xfrm flipH="1">
              <a:off x="7457367" y="1789693"/>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p16"/>
            <p:cNvSpPr/>
            <p:nvPr/>
          </p:nvSpPr>
          <p:spPr>
            <a:xfrm flipH="1">
              <a:off x="7509968" y="1843147"/>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6" name="Google Shape;176;p16"/>
            <p:cNvSpPr/>
            <p:nvPr/>
          </p:nvSpPr>
          <p:spPr>
            <a:xfrm flipH="1">
              <a:off x="9140890" y="1761975"/>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7" name="Google Shape;177;p16"/>
            <p:cNvSpPr/>
            <p:nvPr/>
          </p:nvSpPr>
          <p:spPr>
            <a:xfrm flipH="1">
              <a:off x="9140890" y="51772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8" name="Google Shape;178;p16"/>
            <p:cNvSpPr/>
            <p:nvPr/>
          </p:nvSpPr>
          <p:spPr>
            <a:xfrm flipH="1">
              <a:off x="7419419" y="3470690"/>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9" name="Google Shape;179;p16"/>
            <p:cNvSpPr/>
            <p:nvPr/>
          </p:nvSpPr>
          <p:spPr>
            <a:xfrm flipH="1">
              <a:off x="10834049" y="3470690"/>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0" name="Google Shape;180;p16" descr="Single gear"/>
            <p:cNvPicPr preferRelativeResize="0"/>
            <p:nvPr/>
          </p:nvPicPr>
          <p:blipFill rotWithShape="1">
            <a:blip r:embed="rId4">
              <a:alphaModFix/>
            </a:blip>
            <a:srcRect/>
            <a:stretch/>
          </p:blipFill>
          <p:spPr>
            <a:xfrm flipH="1">
              <a:off x="9969960" y="4408442"/>
              <a:ext cx="360000" cy="360000"/>
            </a:xfrm>
            <a:prstGeom prst="rect">
              <a:avLst/>
            </a:prstGeom>
            <a:noFill/>
            <a:ln>
              <a:noFill/>
            </a:ln>
          </p:spPr>
        </p:pic>
        <p:pic>
          <p:nvPicPr>
            <p:cNvPr id="181" name="Google Shape;181;p16" descr="Stopwatch"/>
            <p:cNvPicPr preferRelativeResize="0"/>
            <p:nvPr/>
          </p:nvPicPr>
          <p:blipFill rotWithShape="1">
            <a:blip r:embed="rId5">
              <a:alphaModFix/>
            </a:blip>
            <a:srcRect/>
            <a:stretch/>
          </p:blipFill>
          <p:spPr>
            <a:xfrm flipH="1">
              <a:off x="10328351" y="4004064"/>
              <a:ext cx="360000" cy="360000"/>
            </a:xfrm>
            <a:prstGeom prst="rect">
              <a:avLst/>
            </a:prstGeom>
            <a:noFill/>
            <a:ln>
              <a:noFill/>
            </a:ln>
          </p:spPr>
        </p:pic>
        <p:pic>
          <p:nvPicPr>
            <p:cNvPr id="182" name="Google Shape;182;p16" descr="Lightbulb"/>
            <p:cNvPicPr preferRelativeResize="0"/>
            <p:nvPr/>
          </p:nvPicPr>
          <p:blipFill rotWithShape="1">
            <a:blip r:embed="rId6">
              <a:alphaModFix/>
            </a:blip>
            <a:srcRect/>
            <a:stretch/>
          </p:blipFill>
          <p:spPr>
            <a:xfrm flipH="1">
              <a:off x="9015280" y="4750518"/>
              <a:ext cx="360000" cy="360000"/>
            </a:xfrm>
            <a:prstGeom prst="rect">
              <a:avLst/>
            </a:prstGeom>
            <a:noFill/>
            <a:ln>
              <a:noFill/>
            </a:ln>
          </p:spPr>
        </p:pic>
        <p:pic>
          <p:nvPicPr>
            <p:cNvPr id="183" name="Google Shape;183;p16" descr="Head with Gears"/>
            <p:cNvPicPr preferRelativeResize="0"/>
            <p:nvPr/>
          </p:nvPicPr>
          <p:blipFill rotWithShape="1">
            <a:blip r:embed="rId7">
              <a:alphaModFix/>
            </a:blip>
            <a:srcRect/>
            <a:stretch/>
          </p:blipFill>
          <p:spPr>
            <a:xfrm flipH="1">
              <a:off x="9524923" y="4683135"/>
              <a:ext cx="360000" cy="360000"/>
            </a:xfrm>
            <a:prstGeom prst="rect">
              <a:avLst/>
            </a:prstGeom>
            <a:noFill/>
            <a:ln>
              <a:noFill/>
            </a:ln>
          </p:spPr>
        </p:pic>
        <p:sp>
          <p:nvSpPr>
            <p:cNvPr id="184" name="Google Shape;184;p16"/>
            <p:cNvSpPr/>
            <p:nvPr/>
          </p:nvSpPr>
          <p:spPr>
            <a:xfrm flipH="1">
              <a:off x="8742657" y="4876105"/>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5" name="Google Shape;185;p16"/>
            <p:cNvSpPr/>
            <p:nvPr/>
          </p:nvSpPr>
          <p:spPr>
            <a:xfrm flipH="1">
              <a:off x="8450577" y="475889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6" name="Google Shape;186;p16"/>
            <p:cNvSpPr/>
            <p:nvPr/>
          </p:nvSpPr>
          <p:spPr>
            <a:xfrm flipH="1">
              <a:off x="8192223" y="4594853"/>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187" name="Google Shape;187;p16"/>
          <p:cNvSpPr/>
          <p:nvPr/>
        </p:nvSpPr>
        <p:spPr>
          <a:xfrm rot="5400000" flipH="1">
            <a:off x="5029012" y="-582760"/>
            <a:ext cx="2688152" cy="5376300"/>
          </a:xfrm>
          <a:custGeom>
            <a:avLst/>
            <a:gdLst/>
            <a:ahLst/>
            <a:cxnLst/>
            <a:rect l="l" t="t" r="r" b="b"/>
            <a:pathLst>
              <a:path w="2688152" h="5376300" extrusionOk="0">
                <a:moveTo>
                  <a:pt x="0" y="0"/>
                </a:moveTo>
                <a:lnTo>
                  <a:pt x="2" y="0"/>
                </a:lnTo>
                <a:cubicBezTo>
                  <a:pt x="1484626" y="0"/>
                  <a:pt x="2688152" y="1203526"/>
                  <a:pt x="2688152" y="2688150"/>
                </a:cubicBezTo>
                <a:cubicBezTo>
                  <a:pt x="2688152" y="4172775"/>
                  <a:pt x="1484626" y="5376300"/>
                  <a:pt x="2" y="5376300"/>
                </a:cubicBezTo>
                <a:lnTo>
                  <a:pt x="0" y="5376300"/>
                </a:lnTo>
                <a:lnTo>
                  <a:pt x="0" y="5268071"/>
                </a:lnTo>
                <a:lnTo>
                  <a:pt x="186213" y="5258902"/>
                </a:lnTo>
                <a:cubicBezTo>
                  <a:pt x="1522494" y="5126571"/>
                  <a:pt x="2565270" y="4026109"/>
                  <a:pt x="2565270" y="2688151"/>
                </a:cubicBezTo>
                <a:cubicBezTo>
                  <a:pt x="2565270" y="1350193"/>
                  <a:pt x="1522494" y="249732"/>
                  <a:pt x="186213" y="117401"/>
                </a:cubicBezTo>
                <a:lnTo>
                  <a:pt x="0" y="108231"/>
                </a:lnTo>
                <a:close/>
              </a:path>
            </a:pathLst>
          </a:custGeom>
          <a:gradFill>
            <a:gsLst>
              <a:gs pos="0">
                <a:srgbClr val="FFD63A"/>
              </a:gs>
              <a:gs pos="25000">
                <a:srgbClr val="F4941D"/>
              </a:gs>
              <a:gs pos="50000">
                <a:srgbClr val="757070"/>
              </a:gs>
              <a:gs pos="75000">
                <a:srgbClr val="60509C"/>
              </a:gs>
              <a:gs pos="100000">
                <a:srgbClr val="00ACBE"/>
              </a:gs>
            </a:gsLst>
            <a:lin ang="5400000" scaled="0"/>
          </a:gradFill>
          <a:ln w="825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8" name="Google Shape;188;p16"/>
          <p:cNvSpPr txBox="1"/>
          <p:nvPr/>
        </p:nvSpPr>
        <p:spPr>
          <a:xfrm flipH="1">
            <a:off x="4824740" y="2414042"/>
            <a:ext cx="3096696" cy="2123658"/>
          </a:xfrm>
          <a:prstGeom prst="rect">
            <a:avLst/>
          </a:prstGeom>
          <a:noFill/>
          <a:ln>
            <a:noFill/>
          </a:ln>
        </p:spPr>
        <p:txBody>
          <a:bodyPr spcFirstLastPara="1" wrap="square" lIns="0" tIns="45700" rIns="0" bIns="45700" anchor="ctr" anchorCtr="1">
            <a:noAutofit/>
          </a:bodyPr>
          <a:lstStyle/>
          <a:p>
            <a:pPr marL="0" marR="0" lvl="0" indent="0" algn="ctr" rtl="1">
              <a:spcBef>
                <a:spcPts val="0"/>
              </a:spcBef>
              <a:spcAft>
                <a:spcPts val="0"/>
              </a:spcAft>
              <a:buNone/>
            </a:pPr>
            <a:r>
              <a:rPr lang="ar-SA" sz="4400" b="1" i="0" u="none" strike="noStrike" cap="none" dirty="0">
                <a:solidFill>
                  <a:srgbClr val="FE0070"/>
                </a:solidFill>
                <a:latin typeface="Traditional Arabic"/>
                <a:ea typeface="Traditional Arabic"/>
                <a:cs typeface="Traditional Arabic"/>
                <a:sym typeface="Traditional Arabic"/>
              </a:rPr>
              <a:t>توزيع درجات المواد</a:t>
            </a:r>
            <a:endParaRPr dirty="0"/>
          </a:p>
          <a:p>
            <a:pPr marL="0" marR="0" lvl="0" indent="0" algn="ctr" rtl="1">
              <a:spcBef>
                <a:spcPts val="0"/>
              </a:spcBef>
              <a:spcAft>
                <a:spcPts val="0"/>
              </a:spcAft>
              <a:buNone/>
            </a:pPr>
            <a:r>
              <a:rPr lang="ar-SA" sz="4400" b="1" i="0" u="none" strike="noStrike" cap="none" dirty="0">
                <a:solidFill>
                  <a:srgbClr val="FE0070"/>
                </a:solidFill>
                <a:latin typeface="Traditional Arabic"/>
                <a:ea typeface="Traditional Arabic"/>
                <a:cs typeface="Traditional Arabic"/>
                <a:sym typeface="Traditional Arabic"/>
              </a:rPr>
              <a:t>الدراسية للتعليم عن بعد</a:t>
            </a:r>
            <a:endParaRPr sz="4400" b="1" i="0" u="none" strike="noStrike" cap="none" dirty="0">
              <a:solidFill>
                <a:srgbClr val="FE0070"/>
              </a:solidFill>
              <a:latin typeface="Traditional Arabic"/>
              <a:ea typeface="Traditional Arabic"/>
              <a:cs typeface="Traditional Arabic"/>
              <a:sym typeface="Traditional Arabic"/>
            </a:endParaRPr>
          </a:p>
        </p:txBody>
      </p:sp>
      <p:pic>
        <p:nvPicPr>
          <p:cNvPr id="190" name="Google Shape;190;p16"/>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2" name="مستطيل 1">
            <a:extLst>
              <a:ext uri="{FF2B5EF4-FFF2-40B4-BE49-F238E27FC236}">
                <a16:creationId xmlns="" xmlns:a16="http://schemas.microsoft.com/office/drawing/2014/main" id="{1FB02666-C3B1-4F7C-BEA1-0A68D99003BF}"/>
              </a:ext>
            </a:extLst>
          </p:cNvPr>
          <p:cNvSpPr/>
          <p:nvPr/>
        </p:nvSpPr>
        <p:spPr>
          <a:xfrm>
            <a:off x="9061238" y="22814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pic>
        <p:nvPicPr>
          <p:cNvPr id="23" name="Google Shape;85;p13"/>
          <p:cNvPicPr preferRelativeResize="0"/>
          <p:nvPr/>
        </p:nvPicPr>
        <p:blipFill rotWithShape="1">
          <a:blip r:embed="rId8">
            <a:alphaModFix/>
          </a:blip>
          <a:srcRect/>
          <a:stretch/>
        </p:blipFill>
        <p:spPr>
          <a:xfrm>
            <a:off x="1016448" y="251460"/>
            <a:ext cx="2117965" cy="1134301"/>
          </a:xfrm>
          <a:prstGeom prst="rect">
            <a:avLst/>
          </a:prstGeom>
          <a:noFill/>
          <a:ln>
            <a:noFill/>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971"/>
        <p:cNvGrpSpPr/>
        <p:nvPr/>
      </p:nvGrpSpPr>
      <p:grpSpPr>
        <a:xfrm>
          <a:off x="0" y="0"/>
          <a:ext cx="0" cy="0"/>
          <a:chOff x="0" y="0"/>
          <a:chExt cx="0" cy="0"/>
        </a:xfrm>
      </p:grpSpPr>
      <p:pic>
        <p:nvPicPr>
          <p:cNvPr id="972" name="Google Shape;972;p52"/>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973" name="Google Shape;973;p52"/>
          <p:cNvSpPr/>
          <p:nvPr/>
        </p:nvSpPr>
        <p:spPr>
          <a:xfrm>
            <a:off x="507589" y="1626477"/>
            <a:ext cx="8820205" cy="3562079"/>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457200" marR="0" lvl="0" indent="-457200" algn="just" rtl="1">
              <a:spcBef>
                <a:spcPts val="0"/>
              </a:spcBef>
              <a:spcAft>
                <a:spcPts val="0"/>
              </a:spcAft>
              <a:buClr>
                <a:srgbClr val="249BBB"/>
              </a:buClr>
              <a:buSzPts val="2800"/>
              <a:buFont typeface="Arial"/>
              <a:buChar char="•"/>
            </a:pPr>
            <a:r>
              <a:rPr lang="ar-SA" sz="2800" b="1">
                <a:solidFill>
                  <a:srgbClr val="249BBB"/>
                </a:solidFill>
                <a:latin typeface="Traditional Arabic"/>
                <a:ea typeface="Traditional Arabic"/>
                <a:cs typeface="Traditional Arabic"/>
                <a:sym typeface="Traditional Arabic"/>
              </a:rPr>
              <a:t>يسمح فقط بإنشاء الاختبارات والواجبات (الموضوعية والمقالية ) عبر المنصات المعتمدة من وزارة التعليم (مدرستي، مايكروسوفت أوفيس 365) .</a:t>
            </a:r>
            <a:endParaRPr sz="2800" b="1">
              <a:solidFill>
                <a:srgbClr val="249BBB"/>
              </a:solidFill>
              <a:latin typeface="Traditional Arabic"/>
              <a:ea typeface="Traditional Arabic"/>
              <a:cs typeface="Traditional Arabic"/>
              <a:sym typeface="Traditional Arabic"/>
            </a:endParaRPr>
          </a:p>
          <a:p>
            <a:pPr marL="457200" marR="0" lvl="0" indent="-457200" algn="just" rtl="1">
              <a:spcBef>
                <a:spcPts val="0"/>
              </a:spcBef>
              <a:spcAft>
                <a:spcPts val="0"/>
              </a:spcAft>
              <a:buClr>
                <a:srgbClr val="249BBB"/>
              </a:buClr>
              <a:buSzPts val="2800"/>
              <a:buFont typeface="Arial"/>
              <a:buChar char="•"/>
            </a:pPr>
            <a:r>
              <a:rPr lang="ar-SA" sz="2800" b="1">
                <a:solidFill>
                  <a:srgbClr val="249BBB"/>
                </a:solidFill>
                <a:latin typeface="Traditional Arabic"/>
                <a:ea typeface="Traditional Arabic"/>
                <a:cs typeface="Traditional Arabic"/>
                <a:sym typeface="Traditional Arabic"/>
              </a:rPr>
              <a:t>يكون الاختبار متاحا من التاريخ المحدد في الخطة الدراسية. ويجب أن تكون مواعيد الإتاحة للاختبار مناسبة لأوقات الطلبة وحسب ما ورد في لائحة تقويم الطالب </a:t>
            </a:r>
            <a:endParaRPr sz="2800" b="1">
              <a:solidFill>
                <a:srgbClr val="249BBB"/>
              </a:solidFill>
              <a:latin typeface="Traditional Arabic"/>
              <a:ea typeface="Traditional Arabic"/>
              <a:cs typeface="Traditional Arabic"/>
              <a:sym typeface="Traditional Arabic"/>
            </a:endParaRPr>
          </a:p>
          <a:p>
            <a:pPr marL="457200" marR="0" lvl="0" indent="-457200" algn="just" rtl="1">
              <a:spcBef>
                <a:spcPts val="0"/>
              </a:spcBef>
              <a:spcAft>
                <a:spcPts val="0"/>
              </a:spcAft>
              <a:buClr>
                <a:srgbClr val="249BBB"/>
              </a:buClr>
              <a:buSzPts val="2800"/>
              <a:buFont typeface="Arial"/>
              <a:buChar char="•"/>
            </a:pPr>
            <a:r>
              <a:rPr lang="ar-SA" sz="2800" b="1">
                <a:solidFill>
                  <a:srgbClr val="249BBB"/>
                </a:solidFill>
                <a:latin typeface="Traditional Arabic"/>
                <a:ea typeface="Traditional Arabic"/>
                <a:cs typeface="Traditional Arabic"/>
                <a:sym typeface="Traditional Arabic"/>
              </a:rPr>
              <a:t>في حال تضمن الاختبار أسئلة مقالية سيتم تأجيل اعلان النتيجة للطلبة حتى يقوم المعلم بتصحيحها ورصد درجة السؤال ومن ثم يتم احتساب الدرجة الكلية للاختبار آلية من النظام خلال 48 ساعة من عقد الاختبار .</a:t>
            </a:r>
            <a:endParaRPr sz="2800" b="1">
              <a:solidFill>
                <a:srgbClr val="249BBB"/>
              </a:solidFill>
              <a:latin typeface="Traditional Arabic"/>
              <a:ea typeface="Traditional Arabic"/>
              <a:cs typeface="Traditional Arabic"/>
              <a:sym typeface="Traditional Arabic"/>
            </a:endParaRPr>
          </a:p>
        </p:txBody>
      </p:sp>
      <p:pic>
        <p:nvPicPr>
          <p:cNvPr id="974" name="Google Shape;974;p52"/>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975" name="Google Shape;975;p52"/>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976" name="Google Shape;976;p52"/>
          <p:cNvGrpSpPr/>
          <p:nvPr/>
        </p:nvGrpSpPr>
        <p:grpSpPr>
          <a:xfrm>
            <a:off x="9030690" y="1893259"/>
            <a:ext cx="3060000" cy="3060000"/>
            <a:chOff x="-760672" y="1804145"/>
            <a:chExt cx="4446163" cy="4446163"/>
          </a:xfrm>
        </p:grpSpPr>
        <p:sp>
          <p:nvSpPr>
            <p:cNvPr id="977" name="Google Shape;977;p52"/>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78" name="Google Shape;978;p52"/>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79" name="Google Shape;979;p52"/>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80" name="Google Shape;980;p52"/>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81" name="Google Shape;981;p52"/>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82" name="Google Shape;982;p52"/>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83" name="Google Shape;983;p52"/>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84" name="Google Shape;984;p52"/>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985" name="Google Shape;985;p52"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986" name="Google Shape;986;p52"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987" name="Google Shape;987;p52"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988" name="Google Shape;988;p52"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989" name="Google Shape;989;p52"/>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90" name="Google Shape;990;p52"/>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991" name="Google Shape;991;p52"/>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992" name="Google Shape;992;p52"/>
          <p:cNvSpPr/>
          <p:nvPr/>
        </p:nvSpPr>
        <p:spPr>
          <a:xfrm>
            <a:off x="9342442" y="3108908"/>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300" b="1">
                <a:solidFill>
                  <a:srgbClr val="249BBB"/>
                </a:solidFill>
                <a:latin typeface="Traditional Arabic"/>
                <a:ea typeface="Traditional Arabic"/>
                <a:cs typeface="Traditional Arabic"/>
                <a:sym typeface="Traditional Arabic"/>
              </a:rPr>
              <a:t>إرشادات وضوابط إعداد الاختبارات الإلكترونية</a:t>
            </a:r>
            <a:endParaRPr sz="3300" b="1">
              <a:solidFill>
                <a:srgbClr val="249BBB"/>
              </a:solidFill>
              <a:latin typeface="Traditional Arabic"/>
              <a:ea typeface="Traditional Arabic"/>
              <a:cs typeface="Traditional Arabic"/>
              <a:sym typeface="Traditional Arabic"/>
            </a:endParaRPr>
          </a:p>
        </p:txBody>
      </p:sp>
      <p:sp>
        <p:nvSpPr>
          <p:cNvPr id="24" name="مستطيل 23">
            <a:extLst>
              <a:ext uri="{FF2B5EF4-FFF2-40B4-BE49-F238E27FC236}">
                <a16:creationId xmlns="" xmlns:a16="http://schemas.microsoft.com/office/drawing/2014/main" id="{1FB02666-C3B1-4F7C-BEA1-0A68D99003BF}"/>
              </a:ext>
            </a:extLst>
          </p:cNvPr>
          <p:cNvSpPr/>
          <p:nvPr/>
        </p:nvSpPr>
        <p:spPr>
          <a:xfrm>
            <a:off x="9148714" y="228752"/>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pic>
        <p:nvPicPr>
          <p:cNvPr id="998" name="Google Shape;998;p53"/>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999" name="Google Shape;999;p53"/>
          <p:cNvSpPr/>
          <p:nvPr/>
        </p:nvSpPr>
        <p:spPr>
          <a:xfrm>
            <a:off x="949800" y="1391180"/>
            <a:ext cx="8356440" cy="4301282"/>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457200" marR="0" lvl="0" indent="-457200" algn="just"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في حال تضمن الاختبار المعد على برنامج مايكرسوفت تيمز أسئلة موضوعية يمكن للمعلم تأجيل اعلان النتيجة للطلبة حتى يتأكد المعلم من صحة التصحيح ورصد درجة السؤال ومن ثم يتم احتساب الدرجة الكلية للاختبار آلياً من النظام خلال 48 ساعة من عقد الاختبار </a:t>
            </a:r>
            <a:endParaRPr sz="2400" b="1">
              <a:solidFill>
                <a:srgbClr val="249BBB"/>
              </a:solidFill>
              <a:latin typeface="Traditional Arabic"/>
              <a:ea typeface="Traditional Arabic"/>
              <a:cs typeface="Traditional Arabic"/>
              <a:sym typeface="Traditional Arabic"/>
            </a:endParaRPr>
          </a:p>
          <a:p>
            <a:pPr marL="457200" marR="0" lvl="0" indent="-457200" algn="just"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في حال النقر على بدء الاختبار يجب على الطالب ادخال معلوماته الشخصية إن طلب ذلك (في حال استخدام تطبيقات اختبار أوفيس 365) والاجابة على الأسئلة المطروحة ويثبت إرساله ودخوله الاختبار من خلال النقر على زر الإرسال النهائي </a:t>
            </a:r>
            <a:endParaRPr sz="2400" b="1">
              <a:solidFill>
                <a:srgbClr val="249BBB"/>
              </a:solidFill>
              <a:latin typeface="Traditional Arabic"/>
              <a:ea typeface="Traditional Arabic"/>
              <a:cs typeface="Traditional Arabic"/>
              <a:sym typeface="Traditional Arabic"/>
            </a:endParaRPr>
          </a:p>
          <a:p>
            <a:pPr marL="457200" marR="0" lvl="0" indent="-457200" algn="just"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يجب أن يكون الاختبار الشفوي مباشرا عبر الفصول الافتراضية (تيمز) بحيث يتمكن المعلم من التحقق من هوية الطالب قبل البدء بالاختبار الشفوي . </a:t>
            </a:r>
            <a:endParaRPr sz="2400" b="1">
              <a:solidFill>
                <a:srgbClr val="249BBB"/>
              </a:solidFill>
              <a:latin typeface="Traditional Arabic"/>
              <a:ea typeface="Traditional Arabic"/>
              <a:cs typeface="Traditional Arabic"/>
              <a:sym typeface="Traditional Arabic"/>
            </a:endParaRPr>
          </a:p>
        </p:txBody>
      </p:sp>
      <p:pic>
        <p:nvPicPr>
          <p:cNvPr id="1000" name="Google Shape;1000;p53"/>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001" name="Google Shape;1001;p53"/>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002" name="Google Shape;1002;p53"/>
          <p:cNvGrpSpPr/>
          <p:nvPr/>
        </p:nvGrpSpPr>
        <p:grpSpPr>
          <a:xfrm>
            <a:off x="9030690" y="1893259"/>
            <a:ext cx="3060000" cy="3060000"/>
            <a:chOff x="-760672" y="1804145"/>
            <a:chExt cx="4446163" cy="4446163"/>
          </a:xfrm>
        </p:grpSpPr>
        <p:sp>
          <p:nvSpPr>
            <p:cNvPr id="1003" name="Google Shape;1003;p53"/>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04" name="Google Shape;1004;p53"/>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05" name="Google Shape;1005;p53"/>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06" name="Google Shape;1006;p53"/>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07" name="Google Shape;1007;p53"/>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08" name="Google Shape;1008;p53"/>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09" name="Google Shape;1009;p53"/>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10" name="Google Shape;1010;p53"/>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011" name="Google Shape;1011;p53"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012" name="Google Shape;1012;p53"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013" name="Google Shape;1013;p53"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014" name="Google Shape;1014;p53"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015" name="Google Shape;1015;p53"/>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16" name="Google Shape;1016;p53"/>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17" name="Google Shape;1017;p53"/>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018" name="Google Shape;1018;p53"/>
          <p:cNvSpPr/>
          <p:nvPr/>
        </p:nvSpPr>
        <p:spPr>
          <a:xfrm>
            <a:off x="9342442" y="3108908"/>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300" b="1">
                <a:solidFill>
                  <a:srgbClr val="249BBB"/>
                </a:solidFill>
                <a:latin typeface="Traditional Arabic"/>
                <a:ea typeface="Traditional Arabic"/>
                <a:cs typeface="Traditional Arabic"/>
                <a:sym typeface="Traditional Arabic"/>
              </a:rPr>
              <a:t>إرشادات وضوابط إعداد الاختبارات الإلكترونية</a:t>
            </a:r>
            <a:endParaRPr sz="3300" b="1">
              <a:solidFill>
                <a:srgbClr val="249BBB"/>
              </a:solidFill>
              <a:latin typeface="Traditional Arabic"/>
              <a:ea typeface="Traditional Arabic"/>
              <a:cs typeface="Traditional Arabic"/>
              <a:sym typeface="Traditional Arabic"/>
            </a:endParaRPr>
          </a:p>
        </p:txBody>
      </p:sp>
      <p:sp>
        <p:nvSpPr>
          <p:cNvPr id="24" name="مستطيل 23">
            <a:extLst>
              <a:ext uri="{FF2B5EF4-FFF2-40B4-BE49-F238E27FC236}">
                <a16:creationId xmlns="" xmlns:a16="http://schemas.microsoft.com/office/drawing/2014/main" id="{1FB02666-C3B1-4F7C-BEA1-0A68D99003BF}"/>
              </a:ext>
            </a:extLst>
          </p:cNvPr>
          <p:cNvSpPr/>
          <p:nvPr/>
        </p:nvSpPr>
        <p:spPr>
          <a:xfrm>
            <a:off x="9111287" y="211592"/>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pic>
        <p:nvPicPr>
          <p:cNvPr id="1024" name="Google Shape;1024;p54"/>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025" name="Google Shape;1025;p54"/>
          <p:cNvSpPr/>
          <p:nvPr/>
        </p:nvSpPr>
        <p:spPr>
          <a:xfrm>
            <a:off x="949800" y="1391180"/>
            <a:ext cx="8356440" cy="4301282"/>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457200" marR="0" lvl="0" indent="-457200" algn="just" rtl="1">
              <a:spcBef>
                <a:spcPts val="0"/>
              </a:spcBef>
              <a:spcAft>
                <a:spcPts val="0"/>
              </a:spcAft>
              <a:buClr>
                <a:srgbClr val="249BBB"/>
              </a:buClr>
              <a:buSzPts val="2500"/>
              <a:buFont typeface="Arial"/>
              <a:buChar char="•"/>
            </a:pPr>
            <a:r>
              <a:rPr lang="ar-SA" sz="2500" b="1">
                <a:solidFill>
                  <a:srgbClr val="249BBB"/>
                </a:solidFill>
                <a:latin typeface="Traditional Arabic"/>
                <a:ea typeface="Traditional Arabic"/>
                <a:cs typeface="Traditional Arabic"/>
                <a:sym typeface="Traditional Arabic"/>
              </a:rPr>
              <a:t>يخضع نظام الدرجات والاختبارات السرية التامة ولا يمكن لأحد الاطلاع عليه سوى الأطراف المعنية (الطالب، المعلم، ولي الأمر، الإدارة المدرسية، الاشراف التربوي). </a:t>
            </a:r>
            <a:endParaRPr sz="2500" b="1">
              <a:solidFill>
                <a:srgbClr val="249BBB"/>
              </a:solidFill>
              <a:latin typeface="Traditional Arabic"/>
              <a:ea typeface="Traditional Arabic"/>
              <a:cs typeface="Traditional Arabic"/>
              <a:sym typeface="Traditional Arabic"/>
            </a:endParaRPr>
          </a:p>
          <a:p>
            <a:pPr marL="457200" marR="0" lvl="0" indent="-457200" algn="just" rtl="1">
              <a:spcBef>
                <a:spcPts val="0"/>
              </a:spcBef>
              <a:spcAft>
                <a:spcPts val="0"/>
              </a:spcAft>
              <a:buClr>
                <a:srgbClr val="249BBB"/>
              </a:buClr>
              <a:buSzPts val="2500"/>
              <a:buFont typeface="Arial"/>
              <a:buChar char="•"/>
            </a:pPr>
            <a:r>
              <a:rPr lang="ar-SA" sz="2500" b="1">
                <a:solidFill>
                  <a:srgbClr val="249BBB"/>
                </a:solidFill>
                <a:latin typeface="Traditional Arabic"/>
                <a:ea typeface="Traditional Arabic"/>
                <a:cs typeface="Traditional Arabic"/>
                <a:sym typeface="Traditional Arabic"/>
              </a:rPr>
              <a:t>لا يسمح للطالب بإعادة المحاولة لحل نفس الاختبار المنشور في حال كان الاختبار خاضعة لنظام الدرجات، وفي حال تغيب الطالب عن الاختبار بعذر مقبول يقدم نموذج أختبار آخر .</a:t>
            </a:r>
            <a:endParaRPr sz="2500" b="1">
              <a:solidFill>
                <a:srgbClr val="249BBB"/>
              </a:solidFill>
              <a:latin typeface="Traditional Arabic"/>
              <a:ea typeface="Traditional Arabic"/>
              <a:cs typeface="Traditional Arabic"/>
              <a:sym typeface="Traditional Arabic"/>
            </a:endParaRPr>
          </a:p>
          <a:p>
            <a:pPr marL="457200" marR="0" lvl="0" indent="-457200" algn="just" rtl="1">
              <a:spcBef>
                <a:spcPts val="0"/>
              </a:spcBef>
              <a:spcAft>
                <a:spcPts val="0"/>
              </a:spcAft>
              <a:buClr>
                <a:srgbClr val="249BBB"/>
              </a:buClr>
              <a:buSzPts val="2500"/>
              <a:buFont typeface="Arial"/>
              <a:buChar char="•"/>
            </a:pPr>
            <a:r>
              <a:rPr lang="ar-SA" sz="2500" b="1">
                <a:solidFill>
                  <a:srgbClr val="249BBB"/>
                </a:solidFill>
                <a:latin typeface="Traditional Arabic"/>
                <a:ea typeface="Traditional Arabic"/>
                <a:cs typeface="Traditional Arabic"/>
                <a:sym typeface="Traditional Arabic"/>
              </a:rPr>
              <a:t>في حال كان الاختبار من نوع التقويم الذاتي أي لا يخضع لدرجة ترصد في سجل الدرجات يسمح بعدد لا نهائي من المحاولات للطالب لمعرفة مدى تمكنه من المحتوى العلمي .</a:t>
            </a:r>
            <a:endParaRPr sz="2500" b="1">
              <a:solidFill>
                <a:srgbClr val="249BBB"/>
              </a:solidFill>
              <a:latin typeface="Traditional Arabic"/>
              <a:ea typeface="Traditional Arabic"/>
              <a:cs typeface="Traditional Arabic"/>
              <a:sym typeface="Traditional Arabic"/>
            </a:endParaRPr>
          </a:p>
          <a:p>
            <a:pPr marL="457200" marR="0" lvl="0" indent="-457200" algn="just" rtl="1">
              <a:spcBef>
                <a:spcPts val="0"/>
              </a:spcBef>
              <a:spcAft>
                <a:spcPts val="0"/>
              </a:spcAft>
              <a:buClr>
                <a:srgbClr val="249BBB"/>
              </a:buClr>
              <a:buSzPts val="2500"/>
              <a:buFont typeface="Arial"/>
              <a:buChar char="•"/>
            </a:pPr>
            <a:r>
              <a:rPr lang="ar-SA" sz="2500" b="1">
                <a:solidFill>
                  <a:srgbClr val="249BBB"/>
                </a:solidFill>
                <a:latin typeface="Traditional Arabic"/>
                <a:ea typeface="Traditional Arabic"/>
                <a:cs typeface="Traditional Arabic"/>
                <a:sym typeface="Traditional Arabic"/>
              </a:rPr>
              <a:t>يجب على المعلم إنشاء الأسئلة واضافتها في بنك الأسئلة في المنصة قبل موعد الاختبار 48 ساعة. </a:t>
            </a:r>
            <a:endParaRPr sz="2500" b="1">
              <a:solidFill>
                <a:srgbClr val="249BBB"/>
              </a:solidFill>
              <a:latin typeface="Traditional Arabic"/>
              <a:ea typeface="Traditional Arabic"/>
              <a:cs typeface="Traditional Arabic"/>
              <a:sym typeface="Traditional Arabic"/>
            </a:endParaRPr>
          </a:p>
        </p:txBody>
      </p:sp>
      <p:pic>
        <p:nvPicPr>
          <p:cNvPr id="1026" name="Google Shape;1026;p54"/>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027" name="Google Shape;1027;p54"/>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028" name="Google Shape;1028;p54"/>
          <p:cNvGrpSpPr/>
          <p:nvPr/>
        </p:nvGrpSpPr>
        <p:grpSpPr>
          <a:xfrm>
            <a:off x="9030690" y="1893259"/>
            <a:ext cx="3060000" cy="3060000"/>
            <a:chOff x="-760672" y="1804145"/>
            <a:chExt cx="4446163" cy="4446163"/>
          </a:xfrm>
        </p:grpSpPr>
        <p:sp>
          <p:nvSpPr>
            <p:cNvPr id="1029" name="Google Shape;1029;p54"/>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30" name="Google Shape;1030;p54"/>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31" name="Google Shape;1031;p54"/>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32" name="Google Shape;1032;p54"/>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33" name="Google Shape;1033;p54"/>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34" name="Google Shape;1034;p54"/>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35" name="Google Shape;1035;p54"/>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36" name="Google Shape;1036;p54"/>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037" name="Google Shape;1037;p54"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038" name="Google Shape;1038;p54"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039" name="Google Shape;1039;p54"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040" name="Google Shape;1040;p54"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041" name="Google Shape;1041;p54"/>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42" name="Google Shape;1042;p54"/>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43" name="Google Shape;1043;p54"/>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044" name="Google Shape;1044;p54"/>
          <p:cNvSpPr/>
          <p:nvPr/>
        </p:nvSpPr>
        <p:spPr>
          <a:xfrm>
            <a:off x="9342442" y="3108908"/>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300" b="1">
                <a:solidFill>
                  <a:srgbClr val="249BBB"/>
                </a:solidFill>
                <a:latin typeface="Traditional Arabic"/>
                <a:ea typeface="Traditional Arabic"/>
                <a:cs typeface="Traditional Arabic"/>
                <a:sym typeface="Traditional Arabic"/>
              </a:rPr>
              <a:t>إرشادات وضوابط إعداد الاختبارات الإلكترونية</a:t>
            </a:r>
            <a:endParaRPr sz="3300" b="1">
              <a:solidFill>
                <a:srgbClr val="249BBB"/>
              </a:solidFill>
              <a:latin typeface="Traditional Arabic"/>
              <a:ea typeface="Traditional Arabic"/>
              <a:cs typeface="Traditional Arabic"/>
              <a:sym typeface="Traditional Arabic"/>
            </a:endParaRPr>
          </a:p>
        </p:txBody>
      </p:sp>
      <p:sp>
        <p:nvSpPr>
          <p:cNvPr id="24" name="مستطيل 23">
            <a:extLst>
              <a:ext uri="{FF2B5EF4-FFF2-40B4-BE49-F238E27FC236}">
                <a16:creationId xmlns="" xmlns:a16="http://schemas.microsoft.com/office/drawing/2014/main" id="{1FB02666-C3B1-4F7C-BEA1-0A68D99003BF}"/>
              </a:ext>
            </a:extLst>
          </p:cNvPr>
          <p:cNvSpPr/>
          <p:nvPr/>
        </p:nvSpPr>
        <p:spPr>
          <a:xfrm>
            <a:off x="9195363" y="222928"/>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49"/>
        <p:cNvGrpSpPr/>
        <p:nvPr/>
      </p:nvGrpSpPr>
      <p:grpSpPr>
        <a:xfrm>
          <a:off x="0" y="0"/>
          <a:ext cx="0" cy="0"/>
          <a:chOff x="0" y="0"/>
          <a:chExt cx="0" cy="0"/>
        </a:xfrm>
      </p:grpSpPr>
      <p:pic>
        <p:nvPicPr>
          <p:cNvPr id="1050" name="Google Shape;1050;p55"/>
          <p:cNvPicPr preferRelativeResize="0"/>
          <p:nvPr/>
        </p:nvPicPr>
        <p:blipFill rotWithShape="1">
          <a:blip r:embed="rId3">
            <a:alphaModFix/>
          </a:blip>
          <a:srcRect l="8889" t="39954" r="14668" b="10644"/>
          <a:stretch/>
        </p:blipFill>
        <p:spPr>
          <a:xfrm>
            <a:off x="1" y="4262283"/>
            <a:ext cx="12192000" cy="2610464"/>
          </a:xfrm>
          <a:prstGeom prst="rect">
            <a:avLst/>
          </a:prstGeom>
          <a:noFill/>
          <a:ln>
            <a:noFill/>
          </a:ln>
        </p:spPr>
      </p:pic>
      <p:sp>
        <p:nvSpPr>
          <p:cNvPr id="1051" name="Google Shape;1051;p55"/>
          <p:cNvSpPr/>
          <p:nvPr/>
        </p:nvSpPr>
        <p:spPr>
          <a:xfrm>
            <a:off x="949800" y="1391180"/>
            <a:ext cx="8356440" cy="4301282"/>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457200" marR="0" lvl="0" indent="-457200" algn="just" rtl="1">
              <a:spcBef>
                <a:spcPts val="0"/>
              </a:spcBef>
              <a:spcAft>
                <a:spcPts val="0"/>
              </a:spcAft>
              <a:buClr>
                <a:srgbClr val="249BBB"/>
              </a:buClr>
              <a:buSzPts val="3200"/>
              <a:buFont typeface="Arial"/>
              <a:buChar char="•"/>
            </a:pPr>
            <a:r>
              <a:rPr lang="ar-SA" sz="3200" b="1">
                <a:solidFill>
                  <a:srgbClr val="249BBB"/>
                </a:solidFill>
                <a:latin typeface="Traditional Arabic"/>
                <a:ea typeface="Traditional Arabic"/>
                <a:cs typeface="Traditional Arabic"/>
                <a:sym typeface="Traditional Arabic"/>
              </a:rPr>
              <a:t>يجب على المعلم تعيين زمن وتاريخ إتاحة الاختبار بما يناسب طبيعة المادة والزمن التقديري الذي تتطلبه الأسئلة المستخدمة لحلها. </a:t>
            </a:r>
            <a:endParaRPr sz="3200" b="1">
              <a:solidFill>
                <a:srgbClr val="249BBB"/>
              </a:solidFill>
              <a:latin typeface="Traditional Arabic"/>
              <a:ea typeface="Traditional Arabic"/>
              <a:cs typeface="Traditional Arabic"/>
              <a:sym typeface="Traditional Arabic"/>
            </a:endParaRPr>
          </a:p>
          <a:p>
            <a:pPr marL="457200" marR="0" lvl="0" indent="-457200" algn="just" rtl="1">
              <a:spcBef>
                <a:spcPts val="0"/>
              </a:spcBef>
              <a:spcAft>
                <a:spcPts val="0"/>
              </a:spcAft>
              <a:buClr>
                <a:srgbClr val="249BBB"/>
              </a:buClr>
              <a:buSzPts val="3200"/>
              <a:buFont typeface="Arial"/>
              <a:buChar char="•"/>
            </a:pPr>
            <a:r>
              <a:rPr lang="ar-SA" sz="3200" b="1">
                <a:solidFill>
                  <a:srgbClr val="249BBB"/>
                </a:solidFill>
                <a:latin typeface="Traditional Arabic"/>
                <a:ea typeface="Traditional Arabic"/>
                <a:cs typeface="Traditional Arabic"/>
                <a:sym typeface="Traditional Arabic"/>
              </a:rPr>
              <a:t>يجب إعلان قائد المدرسة والمعلم عن مواعيد الاختبارات وتواريخها وموقع اتاحته على المنصة وذلك قبل موعد الاختبار بوقت كافي وقم بعمل تذكير بالموعد. </a:t>
            </a:r>
            <a:endParaRPr sz="3200" b="1">
              <a:solidFill>
                <a:srgbClr val="249BBB"/>
              </a:solidFill>
              <a:latin typeface="Traditional Arabic"/>
              <a:ea typeface="Traditional Arabic"/>
              <a:cs typeface="Traditional Arabic"/>
              <a:sym typeface="Traditional Arabic"/>
            </a:endParaRPr>
          </a:p>
          <a:p>
            <a:pPr marL="457200" marR="0" lvl="0" indent="-457200" algn="just" rtl="1">
              <a:spcBef>
                <a:spcPts val="0"/>
              </a:spcBef>
              <a:spcAft>
                <a:spcPts val="0"/>
              </a:spcAft>
              <a:buClr>
                <a:srgbClr val="249BBB"/>
              </a:buClr>
              <a:buSzPts val="3200"/>
              <a:buFont typeface="Arial"/>
              <a:buChar char="•"/>
            </a:pPr>
            <a:r>
              <a:rPr lang="ar-SA" sz="3200" b="1">
                <a:solidFill>
                  <a:srgbClr val="249BBB"/>
                </a:solidFill>
                <a:latin typeface="Traditional Arabic"/>
                <a:ea typeface="Traditional Arabic"/>
                <a:cs typeface="Traditional Arabic"/>
                <a:sym typeface="Traditional Arabic"/>
              </a:rPr>
              <a:t>يجب على المعلم عند إنشاء نموذج الاختبار الآلي الأخذ بعين الاعتبار ما يلي: </a:t>
            </a:r>
            <a:endParaRPr sz="3200" b="1">
              <a:solidFill>
                <a:srgbClr val="249BBB"/>
              </a:solidFill>
              <a:latin typeface="Traditional Arabic"/>
              <a:ea typeface="Traditional Arabic"/>
              <a:cs typeface="Traditional Arabic"/>
              <a:sym typeface="Traditional Arabic"/>
            </a:endParaRPr>
          </a:p>
        </p:txBody>
      </p:sp>
      <p:pic>
        <p:nvPicPr>
          <p:cNvPr id="1052" name="Google Shape;1052;p55"/>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053" name="Google Shape;1053;p55"/>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054" name="Google Shape;1054;p55"/>
          <p:cNvGrpSpPr/>
          <p:nvPr/>
        </p:nvGrpSpPr>
        <p:grpSpPr>
          <a:xfrm>
            <a:off x="9030690" y="1893259"/>
            <a:ext cx="3060000" cy="3060000"/>
            <a:chOff x="-760672" y="1804145"/>
            <a:chExt cx="4446163" cy="4446163"/>
          </a:xfrm>
        </p:grpSpPr>
        <p:sp>
          <p:nvSpPr>
            <p:cNvPr id="1055" name="Google Shape;1055;p55"/>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56" name="Google Shape;1056;p55"/>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57" name="Google Shape;1057;p55"/>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58" name="Google Shape;1058;p55"/>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59" name="Google Shape;1059;p55"/>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60" name="Google Shape;1060;p55"/>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61" name="Google Shape;1061;p55"/>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62" name="Google Shape;1062;p55"/>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063" name="Google Shape;1063;p55"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064" name="Google Shape;1064;p55"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065" name="Google Shape;1065;p55"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066" name="Google Shape;1066;p55"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067" name="Google Shape;1067;p55"/>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68" name="Google Shape;1068;p55"/>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69" name="Google Shape;1069;p55"/>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070" name="Google Shape;1070;p55"/>
          <p:cNvSpPr/>
          <p:nvPr/>
        </p:nvSpPr>
        <p:spPr>
          <a:xfrm>
            <a:off x="9342442" y="3108908"/>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300" b="1">
                <a:solidFill>
                  <a:srgbClr val="249BBB"/>
                </a:solidFill>
                <a:latin typeface="Traditional Arabic"/>
                <a:ea typeface="Traditional Arabic"/>
                <a:cs typeface="Traditional Arabic"/>
                <a:sym typeface="Traditional Arabic"/>
              </a:rPr>
              <a:t>إرشادات وضوابط إعداد الاختبارات الإلكترونية</a:t>
            </a:r>
            <a:endParaRPr sz="3300" b="1">
              <a:solidFill>
                <a:srgbClr val="249BBB"/>
              </a:solidFill>
              <a:latin typeface="Traditional Arabic"/>
              <a:ea typeface="Traditional Arabic"/>
              <a:cs typeface="Traditional Arabic"/>
              <a:sym typeface="Traditional Arabic"/>
            </a:endParaRPr>
          </a:p>
        </p:txBody>
      </p:sp>
      <p:sp>
        <p:nvSpPr>
          <p:cNvPr id="24" name="مستطيل 23">
            <a:extLst>
              <a:ext uri="{FF2B5EF4-FFF2-40B4-BE49-F238E27FC236}">
                <a16:creationId xmlns="" xmlns:a16="http://schemas.microsoft.com/office/drawing/2014/main" id="{1FB02666-C3B1-4F7C-BEA1-0A68D99003BF}"/>
              </a:ext>
            </a:extLst>
          </p:cNvPr>
          <p:cNvSpPr/>
          <p:nvPr/>
        </p:nvSpPr>
        <p:spPr>
          <a:xfrm>
            <a:off x="9195363" y="202015"/>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pic>
        <p:nvPicPr>
          <p:cNvPr id="1076" name="Google Shape;1076;p56"/>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077" name="Google Shape;1077;p56"/>
          <p:cNvSpPr/>
          <p:nvPr/>
        </p:nvSpPr>
        <p:spPr>
          <a:xfrm>
            <a:off x="949800" y="1391180"/>
            <a:ext cx="8356440" cy="4301282"/>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342900" marR="0" lvl="0" indent="-342900" algn="r"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أهداف المرحلة التعليمية التي تعد لها أسئلة الاختبارات. </a:t>
            </a:r>
            <a:endParaRPr sz="2400" b="1">
              <a:solidFill>
                <a:srgbClr val="249BBB"/>
              </a:solidFill>
              <a:latin typeface="Traditional Arabic"/>
              <a:ea typeface="Traditional Arabic"/>
              <a:cs typeface="Traditional Arabic"/>
              <a:sym typeface="Traditional Arabic"/>
            </a:endParaRPr>
          </a:p>
          <a:p>
            <a:pPr marL="342900" marR="0" lvl="0" indent="-342900" algn="r"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أهداف المادة الدراسية التي يجري تقويمها. </a:t>
            </a:r>
            <a:endParaRPr sz="2400" b="1">
              <a:solidFill>
                <a:srgbClr val="249BBB"/>
              </a:solidFill>
              <a:latin typeface="Traditional Arabic"/>
              <a:ea typeface="Traditional Arabic"/>
              <a:cs typeface="Traditional Arabic"/>
              <a:sym typeface="Traditional Arabic"/>
            </a:endParaRPr>
          </a:p>
          <a:p>
            <a:pPr marL="342900" marR="0" lvl="0" indent="-342900" algn="r"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تطبيق جدول مواصفات كل مادة دراسية. </a:t>
            </a:r>
            <a:endParaRPr sz="2400" b="1">
              <a:solidFill>
                <a:srgbClr val="249BBB"/>
              </a:solidFill>
              <a:latin typeface="Traditional Arabic"/>
              <a:ea typeface="Traditional Arabic"/>
              <a:cs typeface="Traditional Arabic"/>
              <a:sym typeface="Traditional Arabic"/>
            </a:endParaRPr>
          </a:p>
          <a:p>
            <a:pPr marL="342900" marR="0" lvl="0" indent="-342900" algn="r"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مراعاة التركيز على الهدف الأساس من الاختبار والمتمثل في تقويم تحصيل الطالب ومكتسباته التعليمية من ناحية، ونموه المعرفي والثقافي والعلمي من ناحية أخرى، لذلك يجب أن تكون مناسبة لقدراته ونضجه العقلي، ولا تمثل تحديا له، ولا تكون بالغة السهولة بحيث لا تستثير قدراته العقلية .</a:t>
            </a:r>
            <a:endParaRPr sz="2400" b="1">
              <a:solidFill>
                <a:srgbClr val="249BBB"/>
              </a:solidFill>
              <a:latin typeface="Traditional Arabic"/>
              <a:ea typeface="Traditional Arabic"/>
              <a:cs typeface="Traditional Arabic"/>
              <a:sym typeface="Traditional Arabic"/>
            </a:endParaRPr>
          </a:p>
          <a:p>
            <a:pPr marL="342900" marR="0" lvl="0" indent="-342900" algn="r"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قياس الأسئلة للمستويات العقلية العليا من فهم وتطبيق وتحليل وتركيب وتقويم؛ لتحقيق تقويم شامل للتحصيل والنمو المعرفي، وألا تقتصر على تقويم الحفظ والاستذكار فقط، ويمكن التحكم في ذلك إذا تم استخدام أيقونة الاختبارات بمنصة مدرستي بضبط اعدادات الاختبار ليتم انشائه آلياً وفق مستويات الصعوبة المتنوعة و أنواع الأسئلة التي يحددها المعلم.</a:t>
            </a:r>
            <a:endParaRPr sz="2400" b="1">
              <a:solidFill>
                <a:srgbClr val="249BBB"/>
              </a:solidFill>
              <a:latin typeface="Traditional Arabic"/>
              <a:ea typeface="Traditional Arabic"/>
              <a:cs typeface="Traditional Arabic"/>
              <a:sym typeface="Traditional Arabic"/>
            </a:endParaRPr>
          </a:p>
        </p:txBody>
      </p:sp>
      <p:pic>
        <p:nvPicPr>
          <p:cNvPr id="1078" name="Google Shape;1078;p56"/>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079" name="Google Shape;1079;p56"/>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080" name="Google Shape;1080;p56"/>
          <p:cNvGrpSpPr/>
          <p:nvPr/>
        </p:nvGrpSpPr>
        <p:grpSpPr>
          <a:xfrm>
            <a:off x="9030690" y="1893259"/>
            <a:ext cx="3060000" cy="3060000"/>
            <a:chOff x="-760672" y="1804145"/>
            <a:chExt cx="4446163" cy="4446163"/>
          </a:xfrm>
        </p:grpSpPr>
        <p:sp>
          <p:nvSpPr>
            <p:cNvPr id="1081" name="Google Shape;1081;p56"/>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82" name="Google Shape;1082;p56"/>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83" name="Google Shape;1083;p56"/>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84" name="Google Shape;1084;p56"/>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85" name="Google Shape;1085;p56"/>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86" name="Google Shape;1086;p56"/>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87" name="Google Shape;1087;p56"/>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88" name="Google Shape;1088;p56"/>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089" name="Google Shape;1089;p56"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090" name="Google Shape;1090;p56"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091" name="Google Shape;1091;p56"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092" name="Google Shape;1092;p56"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093" name="Google Shape;1093;p56"/>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4" name="Google Shape;1094;p56"/>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095" name="Google Shape;1095;p56"/>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096" name="Google Shape;1096;p56"/>
          <p:cNvSpPr/>
          <p:nvPr/>
        </p:nvSpPr>
        <p:spPr>
          <a:xfrm>
            <a:off x="9342442" y="3108908"/>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300" b="1">
                <a:solidFill>
                  <a:srgbClr val="249BBB"/>
                </a:solidFill>
                <a:latin typeface="Traditional Arabic"/>
                <a:ea typeface="Traditional Arabic"/>
                <a:cs typeface="Traditional Arabic"/>
                <a:sym typeface="Traditional Arabic"/>
              </a:rPr>
              <a:t>إرشادات وضوابط إعداد الاختبارات الإلكترونية</a:t>
            </a:r>
            <a:endParaRPr sz="3300" b="1">
              <a:solidFill>
                <a:srgbClr val="249BBB"/>
              </a:solidFill>
              <a:latin typeface="Traditional Arabic"/>
              <a:ea typeface="Traditional Arabic"/>
              <a:cs typeface="Traditional Arabic"/>
              <a:sym typeface="Traditional Arabic"/>
            </a:endParaRPr>
          </a:p>
        </p:txBody>
      </p:sp>
      <p:sp>
        <p:nvSpPr>
          <p:cNvPr id="24" name="مستطيل 23">
            <a:extLst>
              <a:ext uri="{FF2B5EF4-FFF2-40B4-BE49-F238E27FC236}">
                <a16:creationId xmlns="" xmlns:a16="http://schemas.microsoft.com/office/drawing/2014/main" id="{1FB02666-C3B1-4F7C-BEA1-0A68D99003BF}"/>
              </a:ext>
            </a:extLst>
          </p:cNvPr>
          <p:cNvSpPr/>
          <p:nvPr/>
        </p:nvSpPr>
        <p:spPr>
          <a:xfrm>
            <a:off x="9224832" y="163989"/>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pic>
        <p:nvPicPr>
          <p:cNvPr id="1102" name="Google Shape;1102;p57"/>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103" name="Google Shape;1103;p57"/>
          <p:cNvSpPr/>
          <p:nvPr/>
        </p:nvSpPr>
        <p:spPr>
          <a:xfrm>
            <a:off x="949800" y="1391180"/>
            <a:ext cx="8356440" cy="4301282"/>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342900" marR="0" lvl="0" indent="-342900" algn="just"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وضوح ودقة الصور والأشكال الرسومية التي يتم استخدامها في الأسئلة فيجب أن تكون ضمن الدروس المحددة، يجب أن تحقق الصورة / الرسم هدف السؤال الموضوعة لأجله، يجب تمييز الصورة وتعيين حقوق الاستخدام الخاصة بها. </a:t>
            </a:r>
            <a:endParaRPr sz="2400" b="1">
              <a:solidFill>
                <a:srgbClr val="249BBB"/>
              </a:solidFill>
              <a:latin typeface="Traditional Arabic"/>
              <a:ea typeface="Traditional Arabic"/>
              <a:cs typeface="Traditional Arabic"/>
              <a:sym typeface="Traditional Arabic"/>
            </a:endParaRPr>
          </a:p>
          <a:p>
            <a:pPr marL="342900" marR="0" lvl="0" indent="-342900" algn="just"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شمول الأسئلة لوحدات المقرر الدراسي بشكل متوازن مع مراعاة التنوع، والتنويع بين الأسئلة المقالية والموضوعية. </a:t>
            </a:r>
            <a:endParaRPr sz="2400" b="1">
              <a:solidFill>
                <a:srgbClr val="249BBB"/>
              </a:solidFill>
              <a:latin typeface="Traditional Arabic"/>
              <a:ea typeface="Traditional Arabic"/>
              <a:cs typeface="Traditional Arabic"/>
              <a:sym typeface="Traditional Arabic"/>
            </a:endParaRPr>
          </a:p>
          <a:p>
            <a:pPr marL="342900" marR="0" lvl="0" indent="-342900" algn="just"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صياغة الأسئلة بلغة واضحة سليمة خالية من الأخطاء اللغوية والمطبعية متوافقة مع النضج اللغوي للطلاب وألا تحتمل أكثر من معنى .</a:t>
            </a:r>
            <a:endParaRPr sz="2400" b="1">
              <a:solidFill>
                <a:srgbClr val="249BBB"/>
              </a:solidFill>
              <a:latin typeface="Traditional Arabic"/>
              <a:ea typeface="Traditional Arabic"/>
              <a:cs typeface="Traditional Arabic"/>
              <a:sym typeface="Traditional Arabic"/>
            </a:endParaRPr>
          </a:p>
          <a:p>
            <a:pPr marL="342900" marR="0" lvl="0" indent="-342900" algn="just"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يمكن للمعلم الاستفادة من بنوك الأسئلة المتوفرة لإعداد الاختبارات الالكترونية أو انشاء أسئلة واستخدامها في الاختبار مع مراعاة الأساليب التربوية الصحيحة في بناء أدوات التقويم والموضحة في دليل التقويم التربوي الإلكتروني .</a:t>
            </a:r>
            <a:endParaRPr sz="2400" b="1">
              <a:solidFill>
                <a:srgbClr val="249BBB"/>
              </a:solidFill>
              <a:latin typeface="Traditional Arabic"/>
              <a:ea typeface="Traditional Arabic"/>
              <a:cs typeface="Traditional Arabic"/>
              <a:sym typeface="Traditional Arabic"/>
            </a:endParaRPr>
          </a:p>
        </p:txBody>
      </p:sp>
      <p:pic>
        <p:nvPicPr>
          <p:cNvPr id="1104" name="Google Shape;1104;p57"/>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105" name="Google Shape;1105;p57"/>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106" name="Google Shape;1106;p57"/>
          <p:cNvGrpSpPr/>
          <p:nvPr/>
        </p:nvGrpSpPr>
        <p:grpSpPr>
          <a:xfrm>
            <a:off x="9030690" y="1893259"/>
            <a:ext cx="3060000" cy="3060000"/>
            <a:chOff x="-760672" y="1804145"/>
            <a:chExt cx="4446163" cy="4446163"/>
          </a:xfrm>
        </p:grpSpPr>
        <p:sp>
          <p:nvSpPr>
            <p:cNvPr id="1107" name="Google Shape;1107;p57"/>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08" name="Google Shape;1108;p57"/>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09" name="Google Shape;1109;p57"/>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10" name="Google Shape;1110;p57"/>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11" name="Google Shape;1111;p57"/>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12" name="Google Shape;1112;p57"/>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13" name="Google Shape;1113;p57"/>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14" name="Google Shape;1114;p57"/>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115" name="Google Shape;1115;p57"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116" name="Google Shape;1116;p57"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117" name="Google Shape;1117;p57"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118" name="Google Shape;1118;p57"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119" name="Google Shape;1119;p57"/>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20" name="Google Shape;1120;p57"/>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21" name="Google Shape;1121;p57"/>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122" name="Google Shape;1122;p57"/>
          <p:cNvSpPr/>
          <p:nvPr/>
        </p:nvSpPr>
        <p:spPr>
          <a:xfrm>
            <a:off x="9342442" y="3108908"/>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300" b="1">
                <a:solidFill>
                  <a:srgbClr val="249BBB"/>
                </a:solidFill>
                <a:latin typeface="Traditional Arabic"/>
                <a:ea typeface="Traditional Arabic"/>
                <a:cs typeface="Traditional Arabic"/>
                <a:sym typeface="Traditional Arabic"/>
              </a:rPr>
              <a:t>إرشادات وضوابط إعداد الاختبارات الإلكترونية</a:t>
            </a:r>
            <a:endParaRPr sz="3300" b="1">
              <a:solidFill>
                <a:srgbClr val="249BBB"/>
              </a:solidFill>
              <a:latin typeface="Traditional Arabic"/>
              <a:ea typeface="Traditional Arabic"/>
              <a:cs typeface="Traditional Arabic"/>
              <a:sym typeface="Traditional Arabic"/>
            </a:endParaRPr>
          </a:p>
        </p:txBody>
      </p:sp>
      <p:sp>
        <p:nvSpPr>
          <p:cNvPr id="24" name="مستطيل 23">
            <a:extLst>
              <a:ext uri="{FF2B5EF4-FFF2-40B4-BE49-F238E27FC236}">
                <a16:creationId xmlns="" xmlns:a16="http://schemas.microsoft.com/office/drawing/2014/main" id="{1FB02666-C3B1-4F7C-BEA1-0A68D99003BF}"/>
              </a:ext>
            </a:extLst>
          </p:cNvPr>
          <p:cNvSpPr/>
          <p:nvPr/>
        </p:nvSpPr>
        <p:spPr>
          <a:xfrm>
            <a:off x="9236312" y="231128"/>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pic>
        <p:nvPicPr>
          <p:cNvPr id="1128" name="Google Shape;1128;p58"/>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129" name="Google Shape;1129;p58"/>
          <p:cNvSpPr/>
          <p:nvPr/>
        </p:nvSpPr>
        <p:spPr>
          <a:xfrm>
            <a:off x="949800" y="1391180"/>
            <a:ext cx="8356440" cy="4301282"/>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342900" marR="0" lvl="0" indent="-342900" algn="just" rtl="1">
              <a:spcBef>
                <a:spcPts val="0"/>
              </a:spcBef>
              <a:spcAft>
                <a:spcPts val="0"/>
              </a:spcAft>
              <a:buClr>
                <a:srgbClr val="249BBB"/>
              </a:buClr>
              <a:buSzPts val="2400"/>
              <a:buFont typeface="Arial"/>
              <a:buChar char="•"/>
            </a:pPr>
            <a:r>
              <a:rPr lang="ar-SA" sz="2400" b="1" dirty="0">
                <a:solidFill>
                  <a:srgbClr val="249BBB"/>
                </a:solidFill>
                <a:latin typeface="Traditional Arabic"/>
                <a:ea typeface="Traditional Arabic"/>
                <a:cs typeface="Traditional Arabic"/>
                <a:sym typeface="Traditional Arabic"/>
              </a:rPr>
              <a:t>في حال استخدام الأسئلة </a:t>
            </a:r>
            <a:r>
              <a:rPr lang="ar-SA" sz="2400" b="1" dirty="0" err="1">
                <a:solidFill>
                  <a:srgbClr val="249BBB"/>
                </a:solidFill>
                <a:latin typeface="Traditional Arabic"/>
                <a:ea typeface="Traditional Arabic"/>
                <a:cs typeface="Traditional Arabic"/>
                <a:sym typeface="Traditional Arabic"/>
              </a:rPr>
              <a:t>المقالية</a:t>
            </a:r>
            <a:r>
              <a:rPr lang="ar-SA" sz="2400" b="1" dirty="0">
                <a:solidFill>
                  <a:srgbClr val="249BBB"/>
                </a:solidFill>
                <a:latin typeface="Traditional Arabic"/>
                <a:ea typeface="Traditional Arabic"/>
                <a:cs typeface="Traditional Arabic"/>
                <a:sym typeface="Traditional Arabic"/>
              </a:rPr>
              <a:t> أو الأسئلة التي تطلب من الطلبة إظهار </a:t>
            </a:r>
            <a:r>
              <a:rPr lang="ar-SA" sz="2400" b="1" dirty="0" smtClean="0">
                <a:solidFill>
                  <a:srgbClr val="249BBB"/>
                </a:solidFill>
                <a:latin typeface="Traditional Arabic"/>
                <a:ea typeface="Traditional Arabic"/>
                <a:cs typeface="Traditional Arabic"/>
                <a:sym typeface="Traditional Arabic"/>
              </a:rPr>
              <a:t>عملهم، وعلى المعلم </a:t>
            </a:r>
            <a:r>
              <a:rPr lang="ar-SA" sz="2400" b="1" dirty="0">
                <a:solidFill>
                  <a:srgbClr val="249BBB"/>
                </a:solidFill>
                <a:latin typeface="Traditional Arabic"/>
                <a:ea typeface="Traditional Arabic"/>
                <a:cs typeface="Traditional Arabic"/>
                <a:sym typeface="Traditional Arabic"/>
              </a:rPr>
              <a:t>تحديد الوقت المناسب مع طبيعة هذه الأسئلة وصعوبتها.</a:t>
            </a:r>
            <a:endParaRPr sz="2400" b="1">
              <a:solidFill>
                <a:srgbClr val="249BBB"/>
              </a:solidFill>
              <a:latin typeface="Traditional Arabic"/>
              <a:ea typeface="Traditional Arabic"/>
              <a:cs typeface="Traditional Arabic"/>
              <a:sym typeface="Traditional Arabic"/>
            </a:endParaRPr>
          </a:p>
          <a:p>
            <a:pPr marL="342900" marR="0" lvl="0" indent="-342900" algn="just" rtl="1">
              <a:spcBef>
                <a:spcPts val="0"/>
              </a:spcBef>
              <a:spcAft>
                <a:spcPts val="0"/>
              </a:spcAft>
              <a:buClr>
                <a:srgbClr val="249BBB"/>
              </a:buClr>
              <a:buSzPts val="2400"/>
              <a:buFont typeface="Arial"/>
              <a:buChar char="•"/>
            </a:pPr>
            <a:r>
              <a:rPr lang="ar-SA" sz="2400" b="1" dirty="0">
                <a:solidFill>
                  <a:srgbClr val="249BBB"/>
                </a:solidFill>
                <a:latin typeface="Traditional Arabic"/>
                <a:ea typeface="Traditional Arabic"/>
                <a:cs typeface="Traditional Arabic"/>
                <a:sym typeface="Traditional Arabic"/>
              </a:rPr>
              <a:t>أنواع الأسئلة الموصى </a:t>
            </a:r>
            <a:r>
              <a:rPr lang="ar-SA" sz="2400" b="1" dirty="0" err="1">
                <a:solidFill>
                  <a:srgbClr val="249BBB"/>
                </a:solidFill>
                <a:latin typeface="Traditional Arabic"/>
                <a:ea typeface="Traditional Arabic"/>
                <a:cs typeface="Traditional Arabic"/>
                <a:sym typeface="Traditional Arabic"/>
              </a:rPr>
              <a:t>بها</a:t>
            </a:r>
            <a:r>
              <a:rPr lang="ar-SA" sz="2400" b="1" dirty="0">
                <a:solidFill>
                  <a:srgbClr val="249BBB"/>
                </a:solidFill>
                <a:latin typeface="Traditional Arabic"/>
                <a:ea typeface="Traditional Arabic"/>
                <a:cs typeface="Traditional Arabic"/>
                <a:sym typeface="Traditional Arabic"/>
              </a:rPr>
              <a:t> في الاختبارات في حال التصحيح الآلي هي (الاختيار من متعدد، الاختيارات المتعددة من متعدد، الصواب والخطأ، الترتيب). </a:t>
            </a:r>
            <a:endParaRPr sz="2400" b="1">
              <a:solidFill>
                <a:srgbClr val="249BBB"/>
              </a:solidFill>
              <a:latin typeface="Traditional Arabic"/>
              <a:ea typeface="Traditional Arabic"/>
              <a:cs typeface="Traditional Arabic"/>
              <a:sym typeface="Traditional Arabic"/>
            </a:endParaRPr>
          </a:p>
          <a:p>
            <a:pPr marL="342900" marR="0" lvl="0" indent="-342900" algn="just" rtl="1">
              <a:spcBef>
                <a:spcPts val="0"/>
              </a:spcBef>
              <a:spcAft>
                <a:spcPts val="0"/>
              </a:spcAft>
              <a:buClr>
                <a:srgbClr val="249BBB"/>
              </a:buClr>
              <a:buSzPts val="2400"/>
              <a:buFont typeface="Arial"/>
              <a:buChar char="•"/>
            </a:pPr>
            <a:r>
              <a:rPr lang="ar-SA" sz="2400" b="1" dirty="0">
                <a:solidFill>
                  <a:srgbClr val="249BBB"/>
                </a:solidFill>
                <a:latin typeface="Traditional Arabic"/>
                <a:ea typeface="Traditional Arabic"/>
                <a:cs typeface="Traditional Arabic"/>
                <a:sym typeface="Traditional Arabic"/>
              </a:rPr>
              <a:t>البعد عن الأسئلة المركبة تركيبا تراكميا معقدا؛ بمعنى ألا يتكون السؤال من عدة أجزاء يبني كل جزء منها على نتائج الجزء السابق مما يسبب </a:t>
            </a:r>
            <a:r>
              <a:rPr lang="ar-SA" sz="2400" b="1" dirty="0" err="1">
                <a:solidFill>
                  <a:srgbClr val="249BBB"/>
                </a:solidFill>
                <a:latin typeface="Traditional Arabic"/>
                <a:ea typeface="Traditional Arabic"/>
                <a:cs typeface="Traditional Arabic"/>
                <a:sym typeface="Traditional Arabic"/>
              </a:rPr>
              <a:t>احباطا</a:t>
            </a:r>
            <a:r>
              <a:rPr lang="ar-SA" sz="2400" b="1" dirty="0">
                <a:solidFill>
                  <a:srgbClr val="249BBB"/>
                </a:solidFill>
                <a:latin typeface="Traditional Arabic"/>
                <a:ea typeface="Traditional Arabic"/>
                <a:cs typeface="Traditional Arabic"/>
                <a:sym typeface="Traditional Arabic"/>
              </a:rPr>
              <a:t> للطالب إذا تعثر في الإجابة عن الأجزاء الأولى .</a:t>
            </a:r>
            <a:endParaRPr sz="2400" b="1">
              <a:solidFill>
                <a:srgbClr val="249BBB"/>
              </a:solidFill>
              <a:latin typeface="Traditional Arabic"/>
              <a:ea typeface="Traditional Arabic"/>
              <a:cs typeface="Traditional Arabic"/>
              <a:sym typeface="Traditional Arabic"/>
            </a:endParaRPr>
          </a:p>
          <a:p>
            <a:pPr marL="342900" marR="0" lvl="0" indent="-342900" algn="just" rtl="1">
              <a:spcBef>
                <a:spcPts val="0"/>
              </a:spcBef>
              <a:spcAft>
                <a:spcPts val="0"/>
              </a:spcAft>
              <a:buClr>
                <a:srgbClr val="249BBB"/>
              </a:buClr>
              <a:buSzPts val="2400"/>
              <a:buFont typeface="Arial"/>
              <a:buChar char="•"/>
            </a:pPr>
            <a:r>
              <a:rPr lang="ar-SA" sz="2400" b="1" dirty="0">
                <a:solidFill>
                  <a:srgbClr val="249BBB"/>
                </a:solidFill>
                <a:latin typeface="Traditional Arabic"/>
                <a:ea typeface="Traditional Arabic"/>
                <a:cs typeface="Traditional Arabic"/>
                <a:sym typeface="Traditional Arabic"/>
              </a:rPr>
              <a:t>البعد عن الأسئلة غير محددة الإجابة، أو التي تحتمل عدة إجابات، أو التي تكون الإجابة عنها مفتوحة كلياً بحيث تستغرق معظم وقت الطالب. </a:t>
            </a:r>
            <a:endParaRPr sz="2400" b="1">
              <a:solidFill>
                <a:srgbClr val="249BBB"/>
              </a:solidFill>
              <a:latin typeface="Traditional Arabic"/>
              <a:ea typeface="Traditional Arabic"/>
              <a:cs typeface="Traditional Arabic"/>
              <a:sym typeface="Traditional Arabic"/>
            </a:endParaRPr>
          </a:p>
        </p:txBody>
      </p:sp>
      <p:pic>
        <p:nvPicPr>
          <p:cNvPr id="1130" name="Google Shape;1130;p58"/>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131" name="Google Shape;1131;p58"/>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132" name="Google Shape;1132;p58"/>
          <p:cNvGrpSpPr/>
          <p:nvPr/>
        </p:nvGrpSpPr>
        <p:grpSpPr>
          <a:xfrm>
            <a:off x="9030690" y="1893259"/>
            <a:ext cx="3060000" cy="3060000"/>
            <a:chOff x="-760672" y="1804145"/>
            <a:chExt cx="4446163" cy="4446163"/>
          </a:xfrm>
        </p:grpSpPr>
        <p:sp>
          <p:nvSpPr>
            <p:cNvPr id="1133" name="Google Shape;1133;p58"/>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34" name="Google Shape;1134;p58"/>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35" name="Google Shape;1135;p58"/>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36" name="Google Shape;1136;p58"/>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37" name="Google Shape;1137;p58"/>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38" name="Google Shape;1138;p58"/>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39" name="Google Shape;1139;p58"/>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40" name="Google Shape;1140;p58"/>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141" name="Google Shape;1141;p58"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142" name="Google Shape;1142;p58"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143" name="Google Shape;1143;p58"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144" name="Google Shape;1144;p58"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145" name="Google Shape;1145;p58"/>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46" name="Google Shape;1146;p58"/>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47" name="Google Shape;1147;p58"/>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148" name="Google Shape;1148;p58"/>
          <p:cNvSpPr/>
          <p:nvPr/>
        </p:nvSpPr>
        <p:spPr>
          <a:xfrm>
            <a:off x="9342442" y="3108908"/>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300" b="1">
                <a:solidFill>
                  <a:srgbClr val="249BBB"/>
                </a:solidFill>
                <a:latin typeface="Traditional Arabic"/>
                <a:ea typeface="Traditional Arabic"/>
                <a:cs typeface="Traditional Arabic"/>
                <a:sym typeface="Traditional Arabic"/>
              </a:rPr>
              <a:t>إرشادات وضوابط إعداد الاختبارات الإلكترونية</a:t>
            </a:r>
            <a:endParaRPr sz="3300" b="1">
              <a:solidFill>
                <a:srgbClr val="249BBB"/>
              </a:solidFill>
              <a:latin typeface="Traditional Arabic"/>
              <a:ea typeface="Traditional Arabic"/>
              <a:cs typeface="Traditional Arabic"/>
              <a:sym typeface="Traditional Arabic"/>
            </a:endParaRPr>
          </a:p>
        </p:txBody>
      </p:sp>
      <p:sp>
        <p:nvSpPr>
          <p:cNvPr id="24" name="مستطيل 23">
            <a:extLst>
              <a:ext uri="{FF2B5EF4-FFF2-40B4-BE49-F238E27FC236}">
                <a16:creationId xmlns="" xmlns:a16="http://schemas.microsoft.com/office/drawing/2014/main" id="{1FB02666-C3B1-4F7C-BEA1-0A68D99003BF}"/>
              </a:ext>
            </a:extLst>
          </p:cNvPr>
          <p:cNvSpPr/>
          <p:nvPr/>
        </p:nvSpPr>
        <p:spPr>
          <a:xfrm>
            <a:off x="9250802" y="184109"/>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pic>
        <p:nvPicPr>
          <p:cNvPr id="1154" name="Google Shape;1154;p59"/>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155" name="Google Shape;1155;p59"/>
          <p:cNvSpPr/>
          <p:nvPr/>
        </p:nvSpPr>
        <p:spPr>
          <a:xfrm>
            <a:off x="949800" y="1391180"/>
            <a:ext cx="8356440" cy="4301282"/>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342900" marR="0" lvl="0" indent="-342900" algn="just"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يجب مراعاة الطلبة ذوي الإعاقة في اعداد الاختبارات والمهمات بمنحهم نموذج مناسب لاحتياجاتهم ووضع الزمن المناسب لهم.</a:t>
            </a:r>
            <a:endParaRPr sz="2400" b="1">
              <a:solidFill>
                <a:srgbClr val="249BBB"/>
              </a:solidFill>
              <a:latin typeface="Traditional Arabic"/>
              <a:ea typeface="Traditional Arabic"/>
              <a:cs typeface="Traditional Arabic"/>
              <a:sym typeface="Traditional Arabic"/>
            </a:endParaRPr>
          </a:p>
          <a:p>
            <a:pPr marL="342900" marR="0" lvl="0" indent="-342900" algn="just"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يجب إنشاء اختبار آخر في حال وجود طلبة متغيبين عن موعد الاختبار السابق وسبق لهم تقديم أعذارهم وقبولها. </a:t>
            </a:r>
            <a:endParaRPr sz="2400" b="1">
              <a:solidFill>
                <a:srgbClr val="249BBB"/>
              </a:solidFill>
              <a:latin typeface="Traditional Arabic"/>
              <a:ea typeface="Traditional Arabic"/>
              <a:cs typeface="Traditional Arabic"/>
              <a:sym typeface="Traditional Arabic"/>
            </a:endParaRPr>
          </a:p>
          <a:p>
            <a:pPr marL="342900" marR="0" lvl="0" indent="-342900" algn="just"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على المعلم التحقق من إعدادات الاختيار من حيث الدرجة المستحقة، موعد ظهور الاختبار، موعد ظهور التغذية الراجعة. </a:t>
            </a:r>
            <a:endParaRPr sz="2400" b="1">
              <a:solidFill>
                <a:srgbClr val="249BBB"/>
              </a:solidFill>
              <a:latin typeface="Traditional Arabic"/>
              <a:ea typeface="Traditional Arabic"/>
              <a:cs typeface="Traditional Arabic"/>
              <a:sym typeface="Traditional Arabic"/>
            </a:endParaRPr>
          </a:p>
          <a:p>
            <a:pPr marL="342900" marR="0" lvl="0" indent="-342900" algn="just" rtl="1">
              <a:spcBef>
                <a:spcPts val="0"/>
              </a:spcBef>
              <a:spcAft>
                <a:spcPts val="0"/>
              </a:spcAft>
              <a:buClr>
                <a:srgbClr val="249BBB"/>
              </a:buClr>
              <a:buSzPts val="2400"/>
              <a:buFont typeface="Arial"/>
              <a:buChar char="•"/>
            </a:pPr>
            <a:r>
              <a:rPr lang="ar-SA" sz="2400" b="1">
                <a:solidFill>
                  <a:srgbClr val="249BBB"/>
                </a:solidFill>
                <a:latin typeface="Traditional Arabic"/>
                <a:ea typeface="Traditional Arabic"/>
                <a:cs typeface="Traditional Arabic"/>
                <a:sym typeface="Traditional Arabic"/>
              </a:rPr>
              <a:t>يجب على المعلم مراجعة أسئلة الاختبارات في حال ورد من الطالب شكوى باحتساب الدرجة خاطئة لإجابته من النظام وتقديم التغذية الراجعة له. </a:t>
            </a:r>
            <a:endParaRPr sz="2400" b="1">
              <a:solidFill>
                <a:srgbClr val="249BBB"/>
              </a:solidFill>
              <a:latin typeface="Traditional Arabic"/>
              <a:ea typeface="Traditional Arabic"/>
              <a:cs typeface="Traditional Arabic"/>
              <a:sym typeface="Traditional Arabic"/>
            </a:endParaRPr>
          </a:p>
        </p:txBody>
      </p:sp>
      <p:pic>
        <p:nvPicPr>
          <p:cNvPr id="1156" name="Google Shape;1156;p59"/>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157" name="Google Shape;1157;p59"/>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158" name="Google Shape;1158;p59"/>
          <p:cNvGrpSpPr/>
          <p:nvPr/>
        </p:nvGrpSpPr>
        <p:grpSpPr>
          <a:xfrm>
            <a:off x="9030690" y="1893259"/>
            <a:ext cx="3060000" cy="3060000"/>
            <a:chOff x="-760672" y="1804145"/>
            <a:chExt cx="4446163" cy="4446163"/>
          </a:xfrm>
        </p:grpSpPr>
        <p:sp>
          <p:nvSpPr>
            <p:cNvPr id="1159" name="Google Shape;1159;p59"/>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60" name="Google Shape;1160;p59"/>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61" name="Google Shape;1161;p59"/>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62" name="Google Shape;1162;p59"/>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63" name="Google Shape;1163;p59"/>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64" name="Google Shape;1164;p59"/>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65" name="Google Shape;1165;p59"/>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66" name="Google Shape;1166;p59"/>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167" name="Google Shape;1167;p59"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168" name="Google Shape;1168;p59"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169" name="Google Shape;1169;p59"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170" name="Google Shape;1170;p59"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171" name="Google Shape;1171;p59"/>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72" name="Google Shape;1172;p59"/>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73" name="Google Shape;1173;p59"/>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174" name="Google Shape;1174;p59"/>
          <p:cNvSpPr/>
          <p:nvPr/>
        </p:nvSpPr>
        <p:spPr>
          <a:xfrm>
            <a:off x="9342442" y="3108908"/>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300" b="1">
                <a:solidFill>
                  <a:srgbClr val="249BBB"/>
                </a:solidFill>
                <a:latin typeface="Traditional Arabic"/>
                <a:ea typeface="Traditional Arabic"/>
                <a:cs typeface="Traditional Arabic"/>
                <a:sym typeface="Traditional Arabic"/>
              </a:rPr>
              <a:t>إرشادات وضوابط إعداد الاختبارات الإلكترونية</a:t>
            </a:r>
            <a:endParaRPr sz="3300" b="1">
              <a:solidFill>
                <a:srgbClr val="249BBB"/>
              </a:solidFill>
              <a:latin typeface="Traditional Arabic"/>
              <a:ea typeface="Traditional Arabic"/>
              <a:cs typeface="Traditional Arabic"/>
              <a:sym typeface="Traditional Arabic"/>
            </a:endParaRPr>
          </a:p>
        </p:txBody>
      </p:sp>
      <p:sp>
        <p:nvSpPr>
          <p:cNvPr id="24" name="مستطيل 23">
            <a:extLst>
              <a:ext uri="{FF2B5EF4-FFF2-40B4-BE49-F238E27FC236}">
                <a16:creationId xmlns="" xmlns:a16="http://schemas.microsoft.com/office/drawing/2014/main" id="{1FB02666-C3B1-4F7C-BEA1-0A68D99003BF}"/>
              </a:ext>
            </a:extLst>
          </p:cNvPr>
          <p:cNvSpPr/>
          <p:nvPr/>
        </p:nvSpPr>
        <p:spPr>
          <a:xfrm>
            <a:off x="9195624" y="178205"/>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79"/>
        <p:cNvGrpSpPr/>
        <p:nvPr/>
      </p:nvGrpSpPr>
      <p:grpSpPr>
        <a:xfrm>
          <a:off x="0" y="0"/>
          <a:ext cx="0" cy="0"/>
          <a:chOff x="0" y="0"/>
          <a:chExt cx="0" cy="0"/>
        </a:xfrm>
      </p:grpSpPr>
      <p:pic>
        <p:nvPicPr>
          <p:cNvPr id="1180" name="Google Shape;1180;p60"/>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181" name="Google Shape;1181;p60"/>
          <p:cNvSpPr/>
          <p:nvPr/>
        </p:nvSpPr>
        <p:spPr>
          <a:xfrm>
            <a:off x="1080377" y="1314791"/>
            <a:ext cx="8356440" cy="4057036"/>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endParaRPr sz="2400" b="1" dirty="0">
              <a:solidFill>
                <a:schemeClr val="dk1"/>
              </a:solidFill>
              <a:latin typeface="Traditional Arabic"/>
              <a:ea typeface="Traditional Arabic"/>
              <a:cs typeface="Traditional Arabic"/>
              <a:sym typeface="Traditional Arabic"/>
            </a:endParaRPr>
          </a:p>
          <a:p>
            <a:pPr marL="0" marR="0" lvl="0" indent="0" algn="just" rtl="1">
              <a:spcBef>
                <a:spcPts val="0"/>
              </a:spcBef>
              <a:spcAft>
                <a:spcPts val="0"/>
              </a:spcAft>
              <a:buNone/>
            </a:pPr>
            <a:endParaRPr sz="2400" b="1" dirty="0">
              <a:solidFill>
                <a:schemeClr val="dk1"/>
              </a:solidFill>
              <a:latin typeface="Traditional Arabic"/>
              <a:ea typeface="Traditional Arabic"/>
              <a:cs typeface="Traditional Arabic"/>
              <a:sym typeface="Traditional Arabic"/>
            </a:endParaRPr>
          </a:p>
          <a:p>
            <a:pPr marL="0" marR="0" lvl="0" indent="0" algn="just" rtl="1">
              <a:spcBef>
                <a:spcPts val="0"/>
              </a:spcBef>
              <a:spcAft>
                <a:spcPts val="0"/>
              </a:spcAft>
              <a:buNone/>
            </a:pPr>
            <a:endParaRPr sz="2400" b="1" dirty="0">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3200" b="1" dirty="0">
                <a:solidFill>
                  <a:srgbClr val="FE0070"/>
                </a:solidFill>
                <a:latin typeface="Traditional Arabic"/>
                <a:ea typeface="Traditional Arabic"/>
                <a:cs typeface="Traditional Arabic"/>
                <a:sym typeface="Traditional Arabic"/>
              </a:rPr>
              <a:t>بنوك الأسئلة : </a:t>
            </a:r>
            <a:endParaRPr sz="3200" b="1" dirty="0">
              <a:solidFill>
                <a:srgbClr val="FE0070"/>
              </a:solidFill>
              <a:latin typeface="Traditional Arabic"/>
              <a:ea typeface="Traditional Arabic"/>
              <a:cs typeface="Traditional Arabic"/>
              <a:sym typeface="Traditional Arabic"/>
            </a:endParaRPr>
          </a:p>
          <a:p>
            <a:pPr marL="0" marR="0" lvl="0" indent="0" algn="just" rtl="1">
              <a:spcBef>
                <a:spcPts val="0"/>
              </a:spcBef>
              <a:spcAft>
                <a:spcPts val="0"/>
              </a:spcAft>
              <a:buNone/>
            </a:pPr>
            <a:endParaRPr sz="1100" b="1" dirty="0">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400" b="1" dirty="0">
                <a:solidFill>
                  <a:schemeClr val="dk1"/>
                </a:solidFill>
                <a:latin typeface="Traditional Arabic"/>
                <a:ea typeface="Traditional Arabic"/>
                <a:cs typeface="Traditional Arabic"/>
                <a:sym typeface="Traditional Arabic"/>
              </a:rPr>
              <a:t>       بنك أسئلة لكافة المواد الدراسية يضم اكثر من 100 ألف سؤال محكم ويتيح ا للمعلم أضافة أسئلته الإلكترونية من عدة أنواع (الاختيار من متعدد ، والصواب والخطأ، والاختيارات المتعددة، والترتيب، والمزاوجة، واكمال الفراغ، والأسئلة المقالية)، ويكون نطاق استخدام هذه الأسئلة للمعلم مع طلابه وبعد تحكيمها من المشرف المتخصص في المادة الدراسية ويتاح استخدامها في البنك لكافة المعلمين الأقران في نفس المادة الدراسية. </a:t>
            </a:r>
            <a:endParaRPr sz="2400" b="1" dirty="0">
              <a:solidFill>
                <a:schemeClr val="dk1"/>
              </a:solidFill>
              <a:latin typeface="Traditional Arabic"/>
              <a:ea typeface="Traditional Arabic"/>
              <a:cs typeface="Traditional Arabic"/>
              <a:sym typeface="Traditional Arabic"/>
            </a:endParaRPr>
          </a:p>
        </p:txBody>
      </p:sp>
      <p:pic>
        <p:nvPicPr>
          <p:cNvPr id="1182" name="Google Shape;1182;p60"/>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183" name="Google Shape;1183;p60"/>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184" name="Google Shape;1184;p60"/>
          <p:cNvGrpSpPr/>
          <p:nvPr/>
        </p:nvGrpSpPr>
        <p:grpSpPr>
          <a:xfrm>
            <a:off x="9030690" y="1893259"/>
            <a:ext cx="3060000" cy="3060000"/>
            <a:chOff x="-760672" y="1804145"/>
            <a:chExt cx="4446163" cy="4446163"/>
          </a:xfrm>
        </p:grpSpPr>
        <p:sp>
          <p:nvSpPr>
            <p:cNvPr id="1185" name="Google Shape;1185;p60"/>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86" name="Google Shape;1186;p60"/>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87" name="Google Shape;1187;p60"/>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88" name="Google Shape;1188;p60"/>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89" name="Google Shape;1189;p60"/>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90" name="Google Shape;1190;p60"/>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91" name="Google Shape;1191;p60"/>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92" name="Google Shape;1192;p60"/>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193" name="Google Shape;1193;p60"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194" name="Google Shape;1194;p60"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195" name="Google Shape;1195;p60"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196" name="Google Shape;1196;p60"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197" name="Google Shape;1197;p60"/>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98" name="Google Shape;1198;p60"/>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199" name="Google Shape;1199;p60"/>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200" name="Google Shape;1200;p60"/>
          <p:cNvSpPr/>
          <p:nvPr/>
        </p:nvSpPr>
        <p:spPr>
          <a:xfrm>
            <a:off x="9355086" y="2969749"/>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300" b="1">
                <a:solidFill>
                  <a:srgbClr val="249BBB"/>
                </a:solidFill>
                <a:latin typeface="Traditional Arabic"/>
                <a:ea typeface="Traditional Arabic"/>
                <a:cs typeface="Traditional Arabic"/>
                <a:sym typeface="Traditional Arabic"/>
              </a:rPr>
              <a:t>أدوات التقويم الإلكترونية على المنصات التعليمية</a:t>
            </a:r>
            <a:endParaRPr sz="3300" b="1">
              <a:solidFill>
                <a:srgbClr val="249BBB"/>
              </a:solidFill>
              <a:latin typeface="Traditional Arabic"/>
              <a:ea typeface="Traditional Arabic"/>
              <a:cs typeface="Traditional Arabic"/>
              <a:sym typeface="Traditional Arabic"/>
            </a:endParaRPr>
          </a:p>
        </p:txBody>
      </p:sp>
      <p:sp>
        <p:nvSpPr>
          <p:cNvPr id="1201" name="Google Shape;1201;p60"/>
          <p:cNvSpPr/>
          <p:nvPr/>
        </p:nvSpPr>
        <p:spPr>
          <a:xfrm>
            <a:off x="2665689" y="1615603"/>
            <a:ext cx="4055202" cy="834128"/>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3200" b="1">
                <a:solidFill>
                  <a:srgbClr val="249BBB"/>
                </a:solidFill>
                <a:latin typeface="Traditional Arabic"/>
                <a:ea typeface="Traditional Arabic"/>
                <a:cs typeface="Traditional Arabic"/>
                <a:sym typeface="Traditional Arabic"/>
              </a:rPr>
              <a:t>أدوات متاحة على منصة مدرستي</a:t>
            </a:r>
            <a:endParaRPr sz="3200" b="1">
              <a:solidFill>
                <a:srgbClr val="249BBB"/>
              </a:solidFill>
              <a:latin typeface="Traditional Arabic"/>
              <a:ea typeface="Traditional Arabic"/>
              <a:cs typeface="Traditional Arabic"/>
              <a:sym typeface="Traditional Arabic"/>
            </a:endParaRPr>
          </a:p>
        </p:txBody>
      </p:sp>
      <p:sp>
        <p:nvSpPr>
          <p:cNvPr id="25" name="مستطيل 24">
            <a:extLst>
              <a:ext uri="{FF2B5EF4-FFF2-40B4-BE49-F238E27FC236}">
                <a16:creationId xmlns="" xmlns:a16="http://schemas.microsoft.com/office/drawing/2014/main" id="{1FB02666-C3B1-4F7C-BEA1-0A68D99003BF}"/>
              </a:ext>
            </a:extLst>
          </p:cNvPr>
          <p:cNvSpPr/>
          <p:nvPr/>
        </p:nvSpPr>
        <p:spPr>
          <a:xfrm>
            <a:off x="9130737" y="219323"/>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06"/>
        <p:cNvGrpSpPr/>
        <p:nvPr/>
      </p:nvGrpSpPr>
      <p:grpSpPr>
        <a:xfrm>
          <a:off x="0" y="0"/>
          <a:ext cx="0" cy="0"/>
          <a:chOff x="0" y="0"/>
          <a:chExt cx="0" cy="0"/>
        </a:xfrm>
      </p:grpSpPr>
      <p:pic>
        <p:nvPicPr>
          <p:cNvPr id="1207" name="Google Shape;1207;p61"/>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208" name="Google Shape;1208;p61"/>
          <p:cNvSpPr/>
          <p:nvPr/>
        </p:nvSpPr>
        <p:spPr>
          <a:xfrm>
            <a:off x="1084660" y="1353644"/>
            <a:ext cx="8356440" cy="4057036"/>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endParaRPr sz="2400">
              <a:solidFill>
                <a:schemeClr val="dk1"/>
              </a:solidFill>
              <a:latin typeface="Traditional Arabic"/>
              <a:ea typeface="Traditional Arabic"/>
              <a:cs typeface="Traditional Arabic"/>
              <a:sym typeface="Traditional Arabic"/>
            </a:endParaRPr>
          </a:p>
          <a:p>
            <a:pPr marL="0" marR="0" lvl="0" indent="0" algn="just" rtl="1">
              <a:spcBef>
                <a:spcPts val="0"/>
              </a:spcBef>
              <a:spcAft>
                <a:spcPts val="0"/>
              </a:spcAft>
              <a:buNone/>
            </a:pPr>
            <a:endParaRPr sz="2400">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endParaRPr sz="2400">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3200" b="1">
                <a:solidFill>
                  <a:srgbClr val="FE0070"/>
                </a:solidFill>
                <a:latin typeface="Traditional Arabic"/>
                <a:ea typeface="Traditional Arabic"/>
                <a:cs typeface="Traditional Arabic"/>
                <a:sym typeface="Traditional Arabic"/>
              </a:rPr>
              <a:t>الواجبات الإلكترونية: </a:t>
            </a:r>
            <a:endParaRPr sz="3200" b="1">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endParaRPr sz="1600" b="1">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400" b="1">
                <a:solidFill>
                  <a:schemeClr val="dk1"/>
                </a:solidFill>
                <a:latin typeface="Traditional Arabic"/>
                <a:ea typeface="Traditional Arabic"/>
                <a:cs typeface="Traditional Arabic"/>
                <a:sym typeface="Traditional Arabic"/>
              </a:rPr>
              <a:t>   خدمة تمكن المعلم من انشاء واجبات الكترونية ومهمات أدائية للطلاب ويتم تسليمها للمعلم عبر الحل الآلي المباشر وتصحح آلية من النظام أو عن طريق ملف ويقوم المعلم بتصحيحها ورصد الدرجة وفق الاعدادات التي تم ضبطها لهذا الواجب، وهي أيضا تمكن الطالب من تسجيل صوته وضغطه بأحد برامج الضغط winzip وارساله كملف للتقييم من قبل المعلم بما لا يتجاوز حجمه 10 ميجابايت. </a:t>
            </a:r>
            <a:endParaRPr sz="2400" b="1">
              <a:solidFill>
                <a:schemeClr val="dk1"/>
              </a:solidFill>
              <a:latin typeface="Traditional Arabic"/>
              <a:ea typeface="Traditional Arabic"/>
              <a:cs typeface="Traditional Arabic"/>
              <a:sym typeface="Traditional Arabic"/>
            </a:endParaRPr>
          </a:p>
        </p:txBody>
      </p:sp>
      <p:pic>
        <p:nvPicPr>
          <p:cNvPr id="1209" name="Google Shape;1209;p61"/>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210" name="Google Shape;1210;p61"/>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211" name="Google Shape;1211;p61"/>
          <p:cNvGrpSpPr/>
          <p:nvPr/>
        </p:nvGrpSpPr>
        <p:grpSpPr>
          <a:xfrm>
            <a:off x="9030690" y="1893259"/>
            <a:ext cx="3060000" cy="3060000"/>
            <a:chOff x="-760672" y="1804145"/>
            <a:chExt cx="4446163" cy="4446163"/>
          </a:xfrm>
        </p:grpSpPr>
        <p:sp>
          <p:nvSpPr>
            <p:cNvPr id="1212" name="Google Shape;1212;p61"/>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13" name="Google Shape;1213;p61"/>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14" name="Google Shape;1214;p61"/>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15" name="Google Shape;1215;p61"/>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16" name="Google Shape;1216;p61"/>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17" name="Google Shape;1217;p61"/>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18" name="Google Shape;1218;p61"/>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19" name="Google Shape;1219;p61"/>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220" name="Google Shape;1220;p61"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221" name="Google Shape;1221;p61"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222" name="Google Shape;1222;p61"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223" name="Google Shape;1223;p61"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224" name="Google Shape;1224;p61"/>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25" name="Google Shape;1225;p61"/>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26" name="Google Shape;1226;p61"/>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227" name="Google Shape;1227;p61"/>
          <p:cNvSpPr/>
          <p:nvPr/>
        </p:nvSpPr>
        <p:spPr>
          <a:xfrm>
            <a:off x="9355086" y="2969749"/>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300" b="1">
                <a:solidFill>
                  <a:srgbClr val="249BBB"/>
                </a:solidFill>
                <a:latin typeface="Traditional Arabic"/>
                <a:ea typeface="Traditional Arabic"/>
                <a:cs typeface="Traditional Arabic"/>
                <a:sym typeface="Traditional Arabic"/>
              </a:rPr>
              <a:t>أدوات التقويم الإلكترونية على المنصات التعليمية</a:t>
            </a:r>
            <a:endParaRPr sz="3300" b="1">
              <a:solidFill>
                <a:srgbClr val="249BBB"/>
              </a:solidFill>
              <a:latin typeface="Traditional Arabic"/>
              <a:ea typeface="Traditional Arabic"/>
              <a:cs typeface="Traditional Arabic"/>
              <a:sym typeface="Traditional Arabic"/>
            </a:endParaRPr>
          </a:p>
        </p:txBody>
      </p:sp>
      <p:sp>
        <p:nvSpPr>
          <p:cNvPr id="1228" name="Google Shape;1228;p61"/>
          <p:cNvSpPr/>
          <p:nvPr/>
        </p:nvSpPr>
        <p:spPr>
          <a:xfrm>
            <a:off x="2665689" y="1615603"/>
            <a:ext cx="4055202" cy="834128"/>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3200" b="1">
                <a:solidFill>
                  <a:srgbClr val="249BBB"/>
                </a:solidFill>
                <a:latin typeface="Traditional Arabic"/>
                <a:ea typeface="Traditional Arabic"/>
                <a:cs typeface="Traditional Arabic"/>
                <a:sym typeface="Traditional Arabic"/>
              </a:rPr>
              <a:t>أدوات متاحة على منصة مدرستي</a:t>
            </a:r>
            <a:endParaRPr sz="3200" b="1">
              <a:solidFill>
                <a:srgbClr val="249BBB"/>
              </a:solidFill>
              <a:latin typeface="Traditional Arabic"/>
              <a:ea typeface="Traditional Arabic"/>
              <a:cs typeface="Traditional Arabic"/>
              <a:sym typeface="Traditional Arabic"/>
            </a:endParaRPr>
          </a:p>
        </p:txBody>
      </p:sp>
      <p:sp>
        <p:nvSpPr>
          <p:cNvPr id="25" name="مستطيل 24">
            <a:extLst>
              <a:ext uri="{FF2B5EF4-FFF2-40B4-BE49-F238E27FC236}">
                <a16:creationId xmlns="" xmlns:a16="http://schemas.microsoft.com/office/drawing/2014/main" id="{1FB02666-C3B1-4F7C-BEA1-0A68D99003BF}"/>
              </a:ext>
            </a:extLst>
          </p:cNvPr>
          <p:cNvSpPr/>
          <p:nvPr/>
        </p:nvSpPr>
        <p:spPr>
          <a:xfrm>
            <a:off x="9236312" y="14243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مكة 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17"/>
          <p:cNvPicPr preferRelativeResize="0"/>
          <p:nvPr/>
        </p:nvPicPr>
        <p:blipFill rotWithShape="1">
          <a:blip r:embed="rId3">
            <a:alphaModFix/>
          </a:blip>
          <a:srcRect l="8889" t="39954" r="14668" b="10644"/>
          <a:stretch/>
        </p:blipFill>
        <p:spPr>
          <a:xfrm>
            <a:off x="1" y="4991125"/>
            <a:ext cx="12192000" cy="1866874"/>
          </a:xfrm>
          <a:prstGeom prst="rect">
            <a:avLst/>
          </a:prstGeom>
          <a:noFill/>
          <a:ln>
            <a:noFill/>
          </a:ln>
        </p:spPr>
      </p:pic>
      <p:pic>
        <p:nvPicPr>
          <p:cNvPr id="196" name="Google Shape;196;p17"/>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grpSp>
        <p:nvGrpSpPr>
          <p:cNvPr id="197" name="Google Shape;197;p17"/>
          <p:cNvGrpSpPr/>
          <p:nvPr/>
        </p:nvGrpSpPr>
        <p:grpSpPr>
          <a:xfrm>
            <a:off x="4638994" y="85640"/>
            <a:ext cx="3060000" cy="3060000"/>
            <a:chOff x="-760672" y="1804145"/>
            <a:chExt cx="4446163" cy="4446163"/>
          </a:xfrm>
        </p:grpSpPr>
        <p:sp>
          <p:nvSpPr>
            <p:cNvPr id="198" name="Google Shape;198;p17"/>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9" name="Google Shape;199;p17"/>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0" name="Google Shape;200;p17"/>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1" name="Google Shape;201;p17"/>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2" name="Google Shape;202;p17"/>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3" name="Google Shape;203;p17"/>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4" name="Google Shape;204;p17"/>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5" name="Google Shape;205;p17"/>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206" name="Google Shape;206;p17"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207" name="Google Shape;207;p17"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208" name="Google Shape;208;p17"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209" name="Google Shape;209;p17"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210" name="Google Shape;210;p17"/>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1" name="Google Shape;211;p17"/>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2" name="Google Shape;212;p17"/>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213" name="Google Shape;213;p17"/>
          <p:cNvSpPr/>
          <p:nvPr/>
        </p:nvSpPr>
        <p:spPr>
          <a:xfrm>
            <a:off x="4983391" y="804291"/>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000" b="1" i="0" u="none" strike="noStrike" cap="none">
                <a:solidFill>
                  <a:srgbClr val="595959"/>
                </a:solidFill>
                <a:latin typeface="Traditional Arabic"/>
                <a:ea typeface="Traditional Arabic"/>
                <a:cs typeface="Traditional Arabic"/>
                <a:sym typeface="Traditional Arabic"/>
              </a:rPr>
              <a:t>المرحلة</a:t>
            </a:r>
            <a:endParaRPr sz="4000" b="1" i="0" u="none" strike="noStrike" cap="none">
              <a:solidFill>
                <a:srgbClr val="595959"/>
              </a:solidFill>
              <a:latin typeface="Traditional Arabic"/>
              <a:ea typeface="Traditional Arabic"/>
              <a:cs typeface="Traditional Arabic"/>
              <a:sym typeface="Traditional Arabic"/>
            </a:endParaRPr>
          </a:p>
        </p:txBody>
      </p:sp>
      <p:sp>
        <p:nvSpPr>
          <p:cNvPr id="214" name="Google Shape;214;p17"/>
          <p:cNvSpPr/>
          <p:nvPr/>
        </p:nvSpPr>
        <p:spPr>
          <a:xfrm>
            <a:off x="4572486" y="3339195"/>
            <a:ext cx="6968483" cy="1116187"/>
          </a:xfrm>
          <a:prstGeom prst="roundRect">
            <a:avLst>
              <a:gd name="adj" fmla="val 50000"/>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719138" marR="0" lvl="0" indent="0" algn="ctr" rtl="1">
              <a:spcBef>
                <a:spcPts val="0"/>
              </a:spcBef>
              <a:spcAft>
                <a:spcPts val="0"/>
              </a:spcAft>
              <a:buNone/>
            </a:pPr>
            <a:r>
              <a:rPr lang="ar-SA" sz="4000" b="1" i="0" u="none" strike="noStrike" cap="none">
                <a:solidFill>
                  <a:srgbClr val="595959"/>
                </a:solidFill>
                <a:latin typeface="Traditional Arabic"/>
                <a:ea typeface="Traditional Arabic"/>
                <a:cs typeface="Traditional Arabic"/>
                <a:sym typeface="Traditional Arabic"/>
              </a:rPr>
              <a:t>الصف الأول والثاني الابتدائي</a:t>
            </a:r>
            <a:endParaRPr/>
          </a:p>
        </p:txBody>
      </p:sp>
      <p:sp>
        <p:nvSpPr>
          <p:cNvPr id="215" name="Google Shape;215;p17"/>
          <p:cNvSpPr/>
          <p:nvPr/>
        </p:nvSpPr>
        <p:spPr>
          <a:xfrm>
            <a:off x="5014564" y="1697911"/>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5400" b="1" i="0" u="none" strike="noStrike" cap="none">
                <a:solidFill>
                  <a:srgbClr val="019585"/>
                </a:solidFill>
                <a:latin typeface="Traditional Arabic"/>
                <a:ea typeface="Traditional Arabic"/>
                <a:cs typeface="Traditional Arabic"/>
                <a:sym typeface="Traditional Arabic"/>
              </a:rPr>
              <a:t>الابتدائية</a:t>
            </a:r>
            <a:endParaRPr sz="5400" b="1" i="0" u="none" strike="noStrike" cap="none">
              <a:solidFill>
                <a:srgbClr val="019585"/>
              </a:solidFill>
              <a:latin typeface="Traditional Arabic"/>
              <a:ea typeface="Traditional Arabic"/>
              <a:cs typeface="Traditional Arabic"/>
              <a:sym typeface="Traditional Arabic"/>
            </a:endParaRPr>
          </a:p>
        </p:txBody>
      </p:sp>
      <p:sp>
        <p:nvSpPr>
          <p:cNvPr id="216" name="Google Shape;216;p17"/>
          <p:cNvSpPr/>
          <p:nvPr/>
        </p:nvSpPr>
        <p:spPr>
          <a:xfrm>
            <a:off x="2376187" y="4295159"/>
            <a:ext cx="7943153" cy="1155849"/>
          </a:xfrm>
          <a:prstGeom prst="roundRect">
            <a:avLst>
              <a:gd name="adj" fmla="val 50000"/>
            </a:avLst>
          </a:prstGeom>
          <a:solidFill>
            <a:srgbClr val="009081"/>
          </a:solidFill>
          <a:ln>
            <a:noFill/>
          </a:ln>
        </p:spPr>
        <p:txBody>
          <a:bodyPr spcFirstLastPara="1" wrap="square" lIns="45700" tIns="45700" rIns="45700" bIns="45700" anchor="t" anchorCtr="0">
            <a:noAutofit/>
          </a:bodyPr>
          <a:lstStyle/>
          <a:p>
            <a:pPr marL="0" marR="0" lvl="0" indent="0" algn="ctr" rtl="1">
              <a:spcBef>
                <a:spcPts val="0"/>
              </a:spcBef>
              <a:spcAft>
                <a:spcPts val="0"/>
              </a:spcAft>
              <a:buNone/>
            </a:pPr>
            <a:r>
              <a:rPr lang="ar-SA" sz="3600" b="1" i="0" u="none" strike="noStrike" cap="none" dirty="0">
                <a:solidFill>
                  <a:schemeClr val="lt1"/>
                </a:solidFill>
                <a:latin typeface="Traditional Arabic"/>
                <a:ea typeface="Traditional Arabic"/>
                <a:cs typeface="Traditional Arabic"/>
                <a:sym typeface="Traditional Arabic"/>
              </a:rPr>
              <a:t>تقويمًا مستمرًا لجميع المواد معتمداً على مستويات الأداء</a:t>
            </a:r>
            <a:endParaRPr sz="1200"/>
          </a:p>
          <a:p>
            <a:pPr marL="0" marR="0" lvl="0" indent="0" algn="ctr" rtl="1">
              <a:spcBef>
                <a:spcPts val="0"/>
              </a:spcBef>
              <a:spcAft>
                <a:spcPts val="0"/>
              </a:spcAft>
              <a:buNone/>
            </a:pPr>
            <a:r>
              <a:rPr lang="ar-SA" sz="2000" b="1" i="0" u="none" strike="noStrike" cap="none" dirty="0">
                <a:solidFill>
                  <a:schemeClr val="lt1"/>
                </a:solidFill>
                <a:latin typeface="Traditional Arabic"/>
                <a:ea typeface="Traditional Arabic"/>
                <a:cs typeface="Traditional Arabic"/>
                <a:sym typeface="Traditional Arabic"/>
              </a:rPr>
              <a:t>« ثلاث مستويات </a:t>
            </a:r>
            <a:r>
              <a:rPr lang="ar-SA" sz="2000" b="1" i="0" u="none" strike="noStrike" cap="none" dirty="0" err="1">
                <a:solidFill>
                  <a:schemeClr val="lt1"/>
                </a:solidFill>
                <a:latin typeface="Traditional Arabic"/>
                <a:ea typeface="Traditional Arabic"/>
                <a:cs typeface="Traditional Arabic"/>
                <a:sym typeface="Traditional Arabic"/>
              </a:rPr>
              <a:t>للاتقان</a:t>
            </a:r>
            <a:r>
              <a:rPr lang="ar-SA" sz="2000" b="1" i="0" u="none" strike="noStrike" cap="none" dirty="0">
                <a:solidFill>
                  <a:schemeClr val="lt1"/>
                </a:solidFill>
                <a:latin typeface="Traditional Arabic"/>
                <a:ea typeface="Traditional Arabic"/>
                <a:cs typeface="Traditional Arabic"/>
                <a:sym typeface="Traditional Arabic"/>
              </a:rPr>
              <a:t> ومستوى واحد لعدم </a:t>
            </a:r>
            <a:r>
              <a:rPr lang="ar-SA" sz="2000" b="1" i="0" u="none" strike="noStrike" cap="none" dirty="0" err="1">
                <a:solidFill>
                  <a:schemeClr val="lt1"/>
                </a:solidFill>
                <a:latin typeface="Traditional Arabic"/>
                <a:ea typeface="Traditional Arabic"/>
                <a:cs typeface="Traditional Arabic"/>
                <a:sym typeface="Traditional Arabic"/>
              </a:rPr>
              <a:t>الاتقان</a:t>
            </a:r>
            <a:r>
              <a:rPr lang="ar-SA" sz="2000" b="1" i="0" u="none" strike="noStrike" cap="none" dirty="0">
                <a:solidFill>
                  <a:schemeClr val="lt1"/>
                </a:solidFill>
                <a:latin typeface="Traditional Arabic"/>
                <a:ea typeface="Traditional Arabic"/>
                <a:cs typeface="Traditional Arabic"/>
                <a:sym typeface="Traditional Arabic"/>
              </a:rPr>
              <a:t>»</a:t>
            </a:r>
            <a:endParaRPr sz="4000" b="1" i="0" u="none" strike="noStrike" cap="none">
              <a:solidFill>
                <a:schemeClr val="lt1"/>
              </a:solidFill>
              <a:latin typeface="Traditional Arabic"/>
              <a:ea typeface="Traditional Arabic"/>
              <a:cs typeface="Traditional Arabic"/>
              <a:sym typeface="Traditional Arabic"/>
            </a:endParaRPr>
          </a:p>
        </p:txBody>
      </p:sp>
      <p:sp>
        <p:nvSpPr>
          <p:cNvPr id="217" name="Google Shape;217;p17"/>
          <p:cNvSpPr/>
          <p:nvPr/>
        </p:nvSpPr>
        <p:spPr>
          <a:xfrm>
            <a:off x="10508423" y="3480518"/>
            <a:ext cx="843464" cy="843464"/>
          </a:xfrm>
          <a:prstGeom prst="ellipse">
            <a:avLst/>
          </a:prstGeom>
          <a:solidFill>
            <a:srgbClr val="009081"/>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7"/>
          <p:cNvSpPr/>
          <p:nvPr/>
        </p:nvSpPr>
        <p:spPr>
          <a:xfrm>
            <a:off x="10581592" y="3495824"/>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1800" dirty="0">
                <a:solidFill>
                  <a:schemeClr val="dk1"/>
                </a:solidFill>
                <a:latin typeface="Arial"/>
                <a:ea typeface="Arial"/>
                <a:cs typeface="Arial"/>
                <a:sym typeface="Arial"/>
              </a:rPr>
              <a:t> </a:t>
            </a:r>
            <a:endParaRPr sz="2800" dirty="0">
              <a:solidFill>
                <a:srgbClr val="249BBB"/>
              </a:solidFill>
              <a:latin typeface="Calibri"/>
              <a:ea typeface="Calibri"/>
              <a:cs typeface="Calibri"/>
              <a:sym typeface="Calibri"/>
            </a:endParaRPr>
          </a:p>
        </p:txBody>
      </p:sp>
      <p:sp>
        <p:nvSpPr>
          <p:cNvPr id="27" name="مستطيل 26">
            <a:extLst>
              <a:ext uri="{FF2B5EF4-FFF2-40B4-BE49-F238E27FC236}">
                <a16:creationId xmlns="" xmlns:a16="http://schemas.microsoft.com/office/drawing/2014/main" id="{1FB02666-C3B1-4F7C-BEA1-0A68D99003BF}"/>
              </a:ext>
            </a:extLst>
          </p:cNvPr>
          <p:cNvSpPr/>
          <p:nvPr/>
        </p:nvSpPr>
        <p:spPr>
          <a:xfrm>
            <a:off x="9133928" y="128251"/>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pic>
        <p:nvPicPr>
          <p:cNvPr id="28" name="Google Shape;85;p13"/>
          <p:cNvPicPr preferRelativeResize="0"/>
          <p:nvPr/>
        </p:nvPicPr>
        <p:blipFill rotWithShape="1">
          <a:blip r:embed="rId8">
            <a:alphaModFix/>
          </a:blip>
          <a:srcRect/>
          <a:stretch/>
        </p:blipFill>
        <p:spPr>
          <a:xfrm>
            <a:off x="956509" y="237140"/>
            <a:ext cx="2117965" cy="1134301"/>
          </a:xfrm>
          <a:prstGeom prst="rect">
            <a:avLst/>
          </a:prstGeom>
          <a:noFill/>
          <a:ln>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pic>
        <p:nvPicPr>
          <p:cNvPr id="1234" name="Google Shape;1234;p62"/>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235" name="Google Shape;1235;p62"/>
          <p:cNvSpPr/>
          <p:nvPr/>
        </p:nvSpPr>
        <p:spPr>
          <a:xfrm>
            <a:off x="1149955" y="1340423"/>
            <a:ext cx="8356440" cy="4057036"/>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FE0070"/>
                </a:solidFill>
                <a:latin typeface="Traditional Arabic"/>
                <a:ea typeface="Traditional Arabic"/>
                <a:cs typeface="Traditional Arabic"/>
                <a:sym typeface="Traditional Arabic"/>
              </a:rPr>
              <a:t>الاختبارات الإلكترونية : </a:t>
            </a:r>
            <a:endParaRPr sz="3200" b="1">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endParaRPr sz="1600" b="1">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400" b="1">
                <a:solidFill>
                  <a:schemeClr val="dk1"/>
                </a:solidFill>
                <a:latin typeface="Traditional Arabic"/>
                <a:ea typeface="Traditional Arabic"/>
                <a:cs typeface="Traditional Arabic"/>
                <a:sym typeface="Traditional Arabic"/>
              </a:rPr>
              <a:t>    خدمة تمكن المعلم من انشاء اختبارات الكترونية ونشرها للطلاب ا لحلها وارسالها حسب الموعد المحدد من المعلم وتصحح آلية من النظام الأسئلة الموضوعية ومن المعلم للأسئلة المقالية .</a:t>
            </a:r>
            <a:endParaRPr sz="2400" b="1">
              <a:solidFill>
                <a:schemeClr val="dk1"/>
              </a:solidFill>
              <a:latin typeface="Traditional Arabic"/>
              <a:ea typeface="Traditional Arabic"/>
              <a:cs typeface="Traditional Arabic"/>
              <a:sym typeface="Traditional Arabic"/>
            </a:endParaRPr>
          </a:p>
        </p:txBody>
      </p:sp>
      <p:pic>
        <p:nvPicPr>
          <p:cNvPr id="1236" name="Google Shape;1236;p62"/>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237" name="Google Shape;1237;p62"/>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238" name="Google Shape;1238;p62"/>
          <p:cNvGrpSpPr/>
          <p:nvPr/>
        </p:nvGrpSpPr>
        <p:grpSpPr>
          <a:xfrm>
            <a:off x="9030690" y="1893259"/>
            <a:ext cx="3060000" cy="3060000"/>
            <a:chOff x="-760672" y="1804145"/>
            <a:chExt cx="4446163" cy="4446163"/>
          </a:xfrm>
        </p:grpSpPr>
        <p:sp>
          <p:nvSpPr>
            <p:cNvPr id="1239" name="Google Shape;1239;p62"/>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40" name="Google Shape;1240;p62"/>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41" name="Google Shape;1241;p62"/>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42" name="Google Shape;1242;p62"/>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43" name="Google Shape;1243;p62"/>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44" name="Google Shape;1244;p62"/>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45" name="Google Shape;1245;p62"/>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46" name="Google Shape;1246;p62"/>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247" name="Google Shape;1247;p62"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248" name="Google Shape;1248;p62"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249" name="Google Shape;1249;p62"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250" name="Google Shape;1250;p62"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251" name="Google Shape;1251;p62"/>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52" name="Google Shape;1252;p62"/>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53" name="Google Shape;1253;p62"/>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254" name="Google Shape;1254;p62"/>
          <p:cNvSpPr/>
          <p:nvPr/>
        </p:nvSpPr>
        <p:spPr>
          <a:xfrm>
            <a:off x="9355086" y="2969749"/>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300" b="1">
                <a:solidFill>
                  <a:srgbClr val="249BBB"/>
                </a:solidFill>
                <a:latin typeface="Traditional Arabic"/>
                <a:ea typeface="Traditional Arabic"/>
                <a:cs typeface="Traditional Arabic"/>
                <a:sym typeface="Traditional Arabic"/>
              </a:rPr>
              <a:t>أدوات التقويم الإلكترونية على المنصات التعليمية</a:t>
            </a:r>
            <a:endParaRPr sz="3300" b="1">
              <a:solidFill>
                <a:srgbClr val="249BBB"/>
              </a:solidFill>
              <a:latin typeface="Traditional Arabic"/>
              <a:ea typeface="Traditional Arabic"/>
              <a:cs typeface="Traditional Arabic"/>
              <a:sym typeface="Traditional Arabic"/>
            </a:endParaRPr>
          </a:p>
        </p:txBody>
      </p:sp>
      <p:sp>
        <p:nvSpPr>
          <p:cNvPr id="1255" name="Google Shape;1255;p62"/>
          <p:cNvSpPr/>
          <p:nvPr/>
        </p:nvSpPr>
        <p:spPr>
          <a:xfrm>
            <a:off x="2665689" y="1615603"/>
            <a:ext cx="4055202" cy="834128"/>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3200" b="1">
                <a:solidFill>
                  <a:srgbClr val="249BBB"/>
                </a:solidFill>
                <a:latin typeface="Traditional Arabic"/>
                <a:ea typeface="Traditional Arabic"/>
                <a:cs typeface="Traditional Arabic"/>
                <a:sym typeface="Traditional Arabic"/>
              </a:rPr>
              <a:t>أدوات متاحة على منصة مدرستي</a:t>
            </a:r>
            <a:endParaRPr sz="3200" b="1">
              <a:solidFill>
                <a:srgbClr val="249BBB"/>
              </a:solidFill>
              <a:latin typeface="Traditional Arabic"/>
              <a:ea typeface="Traditional Arabic"/>
              <a:cs typeface="Traditional Arabic"/>
              <a:sym typeface="Traditional Arabic"/>
            </a:endParaRPr>
          </a:p>
        </p:txBody>
      </p:sp>
      <p:sp>
        <p:nvSpPr>
          <p:cNvPr id="25" name="مستطيل 24">
            <a:extLst>
              <a:ext uri="{FF2B5EF4-FFF2-40B4-BE49-F238E27FC236}">
                <a16:creationId xmlns="" xmlns:a16="http://schemas.microsoft.com/office/drawing/2014/main" id="{1FB02666-C3B1-4F7C-BEA1-0A68D99003BF}"/>
              </a:ext>
            </a:extLst>
          </p:cNvPr>
          <p:cNvSpPr/>
          <p:nvPr/>
        </p:nvSpPr>
        <p:spPr>
          <a:xfrm>
            <a:off x="9236312" y="149110"/>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pic>
        <p:nvPicPr>
          <p:cNvPr id="1261" name="Google Shape;1261;p63"/>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262" name="Google Shape;1262;p63"/>
          <p:cNvSpPr/>
          <p:nvPr/>
        </p:nvSpPr>
        <p:spPr>
          <a:xfrm>
            <a:off x="1229183" y="1300702"/>
            <a:ext cx="8356440" cy="4057036"/>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600" b="1">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3200" b="1">
                <a:solidFill>
                  <a:srgbClr val="FE0070"/>
                </a:solidFill>
                <a:latin typeface="Traditional Arabic"/>
                <a:ea typeface="Traditional Arabic"/>
                <a:cs typeface="Traditional Arabic"/>
                <a:sym typeface="Traditional Arabic"/>
              </a:rPr>
              <a:t>الأنشطة المدرسية (قريبا سيتم اطلاقها): </a:t>
            </a:r>
            <a:endParaRPr sz="3200" b="1">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endParaRPr sz="1800" b="1">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400" b="1">
                <a:solidFill>
                  <a:schemeClr val="dk1"/>
                </a:solidFill>
                <a:latin typeface="Traditional Arabic"/>
                <a:ea typeface="Traditional Arabic"/>
                <a:cs typeface="Traditional Arabic"/>
                <a:sym typeface="Traditional Arabic"/>
              </a:rPr>
              <a:t>     خدمة تمكن المعلم من توفير مهمات أدائية للطلاب وتسليمها وفق الاعدادات المطلوبة منهم بحسب التصنيفات المتاحة من قائد المدرسة لهذه الأنشطة التي يتم تفعيلها وأيضا بحسب طبيعة المادة الدراسية .</a:t>
            </a:r>
            <a:endParaRPr sz="2400" b="1">
              <a:solidFill>
                <a:schemeClr val="dk1"/>
              </a:solidFill>
              <a:latin typeface="Traditional Arabic"/>
              <a:ea typeface="Traditional Arabic"/>
              <a:cs typeface="Traditional Arabic"/>
              <a:sym typeface="Traditional Arabic"/>
            </a:endParaRPr>
          </a:p>
        </p:txBody>
      </p:sp>
      <p:pic>
        <p:nvPicPr>
          <p:cNvPr id="1263" name="Google Shape;1263;p63"/>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264" name="Google Shape;1264;p63"/>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265" name="Google Shape;1265;p63"/>
          <p:cNvGrpSpPr/>
          <p:nvPr/>
        </p:nvGrpSpPr>
        <p:grpSpPr>
          <a:xfrm>
            <a:off x="9030690" y="1893259"/>
            <a:ext cx="3060000" cy="3060000"/>
            <a:chOff x="-760672" y="1804145"/>
            <a:chExt cx="4446163" cy="4446163"/>
          </a:xfrm>
        </p:grpSpPr>
        <p:sp>
          <p:nvSpPr>
            <p:cNvPr id="1266" name="Google Shape;1266;p63"/>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67" name="Google Shape;1267;p63"/>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68" name="Google Shape;1268;p63"/>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69" name="Google Shape;1269;p63"/>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70" name="Google Shape;1270;p63"/>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71" name="Google Shape;1271;p63"/>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72" name="Google Shape;1272;p63"/>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73" name="Google Shape;1273;p63"/>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274" name="Google Shape;1274;p63"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275" name="Google Shape;1275;p63"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276" name="Google Shape;1276;p63"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277" name="Google Shape;1277;p63"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278" name="Google Shape;1278;p63"/>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79" name="Google Shape;1279;p63"/>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80" name="Google Shape;1280;p63"/>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281" name="Google Shape;1281;p63"/>
          <p:cNvSpPr/>
          <p:nvPr/>
        </p:nvSpPr>
        <p:spPr>
          <a:xfrm>
            <a:off x="9355086" y="2969749"/>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300" b="1">
                <a:solidFill>
                  <a:srgbClr val="249BBB"/>
                </a:solidFill>
                <a:latin typeface="Traditional Arabic"/>
                <a:ea typeface="Traditional Arabic"/>
                <a:cs typeface="Traditional Arabic"/>
                <a:sym typeface="Traditional Arabic"/>
              </a:rPr>
              <a:t>أدوات التقويم الإلكترونية على المنصات التعليمية</a:t>
            </a:r>
            <a:endParaRPr sz="3300" b="1">
              <a:solidFill>
                <a:srgbClr val="249BBB"/>
              </a:solidFill>
              <a:latin typeface="Traditional Arabic"/>
              <a:ea typeface="Traditional Arabic"/>
              <a:cs typeface="Traditional Arabic"/>
              <a:sym typeface="Traditional Arabic"/>
            </a:endParaRPr>
          </a:p>
        </p:txBody>
      </p:sp>
      <p:sp>
        <p:nvSpPr>
          <p:cNvPr id="1282" name="Google Shape;1282;p63"/>
          <p:cNvSpPr/>
          <p:nvPr/>
        </p:nvSpPr>
        <p:spPr>
          <a:xfrm>
            <a:off x="2665689" y="1615603"/>
            <a:ext cx="4055202" cy="834128"/>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3200" b="1">
                <a:solidFill>
                  <a:srgbClr val="249BBB"/>
                </a:solidFill>
                <a:latin typeface="Traditional Arabic"/>
                <a:ea typeface="Traditional Arabic"/>
                <a:cs typeface="Traditional Arabic"/>
                <a:sym typeface="Traditional Arabic"/>
              </a:rPr>
              <a:t>أدوات متاحة على منصة مدرستي</a:t>
            </a:r>
            <a:endParaRPr sz="3200" b="1">
              <a:solidFill>
                <a:srgbClr val="249BBB"/>
              </a:solidFill>
              <a:latin typeface="Traditional Arabic"/>
              <a:ea typeface="Traditional Arabic"/>
              <a:cs typeface="Traditional Arabic"/>
              <a:sym typeface="Traditional Arabic"/>
            </a:endParaRPr>
          </a:p>
        </p:txBody>
      </p:sp>
      <p:sp>
        <p:nvSpPr>
          <p:cNvPr id="25" name="مستطيل 24">
            <a:extLst>
              <a:ext uri="{FF2B5EF4-FFF2-40B4-BE49-F238E27FC236}">
                <a16:creationId xmlns="" xmlns:a16="http://schemas.microsoft.com/office/drawing/2014/main" id="{1FB02666-C3B1-4F7C-BEA1-0A68D99003BF}"/>
              </a:ext>
            </a:extLst>
          </p:cNvPr>
          <p:cNvSpPr/>
          <p:nvPr/>
        </p:nvSpPr>
        <p:spPr>
          <a:xfrm>
            <a:off x="9262353" y="192125"/>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87"/>
        <p:cNvGrpSpPr/>
        <p:nvPr/>
      </p:nvGrpSpPr>
      <p:grpSpPr>
        <a:xfrm>
          <a:off x="0" y="0"/>
          <a:ext cx="0" cy="0"/>
          <a:chOff x="0" y="0"/>
          <a:chExt cx="0" cy="0"/>
        </a:xfrm>
      </p:grpSpPr>
      <p:pic>
        <p:nvPicPr>
          <p:cNvPr id="1288" name="Google Shape;1288;p64"/>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289" name="Google Shape;1289;p64"/>
          <p:cNvSpPr/>
          <p:nvPr/>
        </p:nvSpPr>
        <p:spPr>
          <a:xfrm>
            <a:off x="1059498" y="1410561"/>
            <a:ext cx="8356440" cy="4189520"/>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600">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endParaRPr sz="1600">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endParaRPr sz="1600">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endParaRPr sz="2400" b="1">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200" b="1">
                <a:solidFill>
                  <a:srgbClr val="FE0070"/>
                </a:solidFill>
                <a:latin typeface="Traditional Arabic"/>
                <a:ea typeface="Traditional Arabic"/>
                <a:cs typeface="Traditional Arabic"/>
                <a:sym typeface="Traditional Arabic"/>
              </a:rPr>
              <a:t>مايكروسفت Forms: </a:t>
            </a:r>
            <a:endParaRPr sz="2200" b="1">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200" b="1">
                <a:solidFill>
                  <a:schemeClr val="dk1"/>
                </a:solidFill>
                <a:latin typeface="Traditional Arabic"/>
                <a:ea typeface="Traditional Arabic"/>
                <a:cs typeface="Traditional Arabic"/>
                <a:sym typeface="Traditional Arabic"/>
              </a:rPr>
              <a:t>أداة تتيح للمعلم إنشاء نموذج اختبار الكتروني ونشره للطلاب. </a:t>
            </a:r>
            <a:endParaRPr sz="22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200" b="1">
                <a:solidFill>
                  <a:srgbClr val="FE0070"/>
                </a:solidFill>
                <a:latin typeface="Traditional Arabic"/>
                <a:ea typeface="Traditional Arabic"/>
                <a:cs typeface="Traditional Arabic"/>
                <a:sym typeface="Traditional Arabic"/>
              </a:rPr>
              <a:t>مايكروسفت One Note: </a:t>
            </a:r>
            <a:endParaRPr sz="2200" b="1">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200" b="1">
                <a:solidFill>
                  <a:schemeClr val="dk1"/>
                </a:solidFill>
                <a:latin typeface="Traditional Arabic"/>
                <a:ea typeface="Traditional Arabic"/>
                <a:cs typeface="Traditional Arabic"/>
                <a:sym typeface="Traditional Arabic"/>
              </a:rPr>
              <a:t>أداة تتيح للطلاب انشاء ملفات الأعمال (الإنجاز) عليه وكذلك تتيح للمعلم الاطلاع عليها وتقييمها .</a:t>
            </a:r>
            <a:endParaRPr sz="22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200" b="1">
                <a:solidFill>
                  <a:srgbClr val="FE0070"/>
                </a:solidFill>
                <a:latin typeface="Traditional Arabic"/>
                <a:ea typeface="Traditional Arabic"/>
                <a:cs typeface="Traditional Arabic"/>
                <a:sym typeface="Traditional Arabic"/>
              </a:rPr>
              <a:t>مايكروسفت  Word /  PowerPoint  /  Excel  : </a:t>
            </a:r>
            <a:endParaRPr sz="2200" b="1">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200" b="1">
                <a:solidFill>
                  <a:schemeClr val="dk1"/>
                </a:solidFill>
                <a:latin typeface="Traditional Arabic"/>
                <a:ea typeface="Traditional Arabic"/>
                <a:cs typeface="Traditional Arabic"/>
                <a:sym typeface="Traditional Arabic"/>
              </a:rPr>
              <a:t>حزمة مايكروسوفت أوفيس والتي تتيح للمعلم استخدامها في تسليم البحوث والمقالات والعروض التقديمية والجداول الحسابية والمهمات الأدائية كملفات يقوم المعلم بتقييمها. </a:t>
            </a:r>
            <a:endParaRPr sz="2200" b="1">
              <a:solidFill>
                <a:schemeClr val="dk1"/>
              </a:solidFill>
              <a:latin typeface="Traditional Arabic"/>
              <a:ea typeface="Traditional Arabic"/>
              <a:cs typeface="Traditional Arabic"/>
              <a:sym typeface="Traditional Arabic"/>
            </a:endParaRPr>
          </a:p>
        </p:txBody>
      </p:sp>
      <p:pic>
        <p:nvPicPr>
          <p:cNvPr id="1290" name="Google Shape;1290;p64"/>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291" name="Google Shape;1291;p64"/>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292" name="Google Shape;1292;p64"/>
          <p:cNvGrpSpPr/>
          <p:nvPr/>
        </p:nvGrpSpPr>
        <p:grpSpPr>
          <a:xfrm>
            <a:off x="9030690" y="1893259"/>
            <a:ext cx="3060000" cy="3060000"/>
            <a:chOff x="-760672" y="1804145"/>
            <a:chExt cx="4446163" cy="4446163"/>
          </a:xfrm>
        </p:grpSpPr>
        <p:sp>
          <p:nvSpPr>
            <p:cNvPr id="1293" name="Google Shape;1293;p64"/>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94" name="Google Shape;1294;p64"/>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95" name="Google Shape;1295;p64"/>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96" name="Google Shape;1296;p64"/>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97" name="Google Shape;1297;p64"/>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98" name="Google Shape;1298;p64"/>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299" name="Google Shape;1299;p64"/>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00" name="Google Shape;1300;p64"/>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301" name="Google Shape;1301;p64"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302" name="Google Shape;1302;p64"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303" name="Google Shape;1303;p64"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304" name="Google Shape;1304;p64"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305" name="Google Shape;1305;p64"/>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06" name="Google Shape;1306;p64"/>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07" name="Google Shape;1307;p64"/>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308" name="Google Shape;1308;p64"/>
          <p:cNvSpPr/>
          <p:nvPr/>
        </p:nvSpPr>
        <p:spPr>
          <a:xfrm>
            <a:off x="9355086" y="2969749"/>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249BBB"/>
                </a:solidFill>
                <a:latin typeface="Traditional Arabic"/>
                <a:ea typeface="Traditional Arabic"/>
                <a:cs typeface="Traditional Arabic"/>
                <a:sym typeface="Traditional Arabic"/>
              </a:rPr>
              <a:t>أدوات ضمن حزمة مايكروسوفت أوفيس 365</a:t>
            </a:r>
            <a:endParaRPr/>
          </a:p>
        </p:txBody>
      </p:sp>
      <p:sp>
        <p:nvSpPr>
          <p:cNvPr id="1309" name="Google Shape;1309;p64"/>
          <p:cNvSpPr/>
          <p:nvPr/>
        </p:nvSpPr>
        <p:spPr>
          <a:xfrm>
            <a:off x="1306286" y="1615603"/>
            <a:ext cx="6900249" cy="834128"/>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3200" b="1">
                <a:solidFill>
                  <a:srgbClr val="249BBB"/>
                </a:solidFill>
                <a:latin typeface="Traditional Arabic"/>
                <a:ea typeface="Traditional Arabic"/>
                <a:cs typeface="Traditional Arabic"/>
                <a:sym typeface="Traditional Arabic"/>
              </a:rPr>
              <a:t>(2) أدوات متاحة ضمن حزمة مايكروسوفت أوفيس 365 </a:t>
            </a:r>
            <a:endParaRPr sz="3200" b="1">
              <a:solidFill>
                <a:srgbClr val="249BBB"/>
              </a:solidFill>
              <a:latin typeface="Traditional Arabic"/>
              <a:ea typeface="Traditional Arabic"/>
              <a:cs typeface="Traditional Arabic"/>
              <a:sym typeface="Traditional Arabic"/>
            </a:endParaRPr>
          </a:p>
        </p:txBody>
      </p:sp>
      <p:sp>
        <p:nvSpPr>
          <p:cNvPr id="25" name="مستطيل 24">
            <a:extLst>
              <a:ext uri="{FF2B5EF4-FFF2-40B4-BE49-F238E27FC236}">
                <a16:creationId xmlns="" xmlns:a16="http://schemas.microsoft.com/office/drawing/2014/main" id="{1FB02666-C3B1-4F7C-BEA1-0A68D99003BF}"/>
              </a:ext>
            </a:extLst>
          </p:cNvPr>
          <p:cNvSpPr/>
          <p:nvPr/>
        </p:nvSpPr>
        <p:spPr>
          <a:xfrm>
            <a:off x="9195363" y="176547"/>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314"/>
        <p:cNvGrpSpPr/>
        <p:nvPr/>
      </p:nvGrpSpPr>
      <p:grpSpPr>
        <a:xfrm>
          <a:off x="0" y="0"/>
          <a:ext cx="0" cy="0"/>
          <a:chOff x="0" y="0"/>
          <a:chExt cx="0" cy="0"/>
        </a:xfrm>
      </p:grpSpPr>
      <p:pic>
        <p:nvPicPr>
          <p:cNvPr id="1315" name="Google Shape;1315;p65"/>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316" name="Google Shape;1316;p65"/>
          <p:cNvSpPr/>
          <p:nvPr/>
        </p:nvSpPr>
        <p:spPr>
          <a:xfrm>
            <a:off x="1034732" y="1312919"/>
            <a:ext cx="8356440" cy="4545163"/>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600" dirty="0">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endParaRPr sz="1600" dirty="0">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endParaRPr sz="1600" dirty="0">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endParaRPr sz="1400" dirty="0">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000" b="1" dirty="0">
                <a:solidFill>
                  <a:srgbClr val="FE0070"/>
                </a:solidFill>
                <a:latin typeface="Traditional Arabic"/>
                <a:ea typeface="Traditional Arabic"/>
                <a:cs typeface="Traditional Arabic"/>
                <a:sym typeface="Traditional Arabic"/>
              </a:rPr>
              <a:t>مايكروسوفت </a:t>
            </a:r>
            <a:r>
              <a:rPr lang="ar-SA" sz="2000" b="1" dirty="0" err="1">
                <a:solidFill>
                  <a:srgbClr val="FE0070"/>
                </a:solidFill>
                <a:latin typeface="Traditional Arabic"/>
                <a:ea typeface="Traditional Arabic"/>
                <a:cs typeface="Traditional Arabic"/>
                <a:sym typeface="Traditional Arabic"/>
              </a:rPr>
              <a:t>Sway</a:t>
            </a:r>
            <a:r>
              <a:rPr lang="ar-SA" sz="2000" b="1" dirty="0">
                <a:solidFill>
                  <a:srgbClr val="FE0070"/>
                </a:solidFill>
                <a:latin typeface="Traditional Arabic"/>
                <a:ea typeface="Traditional Arabic"/>
                <a:cs typeface="Traditional Arabic"/>
                <a:sym typeface="Traditional Arabic"/>
              </a:rPr>
              <a:t>: </a:t>
            </a:r>
            <a:endParaRPr sz="2000" b="1" dirty="0">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000" b="1" dirty="0">
                <a:solidFill>
                  <a:schemeClr val="dk1"/>
                </a:solidFill>
                <a:latin typeface="Traditional Arabic"/>
                <a:ea typeface="Traditional Arabic"/>
                <a:cs typeface="Traditional Arabic"/>
                <a:sym typeface="Traditional Arabic"/>
              </a:rPr>
              <a:t>أداة تتيح إنشاء العروض التفاعلية المتقدمة عليها كأحد المهمات الادائية التي يمكن للمعلم تقييم الطالب عليها .</a:t>
            </a:r>
            <a:endParaRPr sz="2000" b="1" dirty="0">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000" b="1" dirty="0">
                <a:solidFill>
                  <a:srgbClr val="FE0070"/>
                </a:solidFill>
                <a:latin typeface="Traditional Arabic"/>
                <a:ea typeface="Traditional Arabic"/>
                <a:cs typeface="Traditional Arabic"/>
                <a:sym typeface="Traditional Arabic"/>
              </a:rPr>
              <a:t>مايكروسفت </a:t>
            </a:r>
            <a:r>
              <a:rPr lang="ar-SA" sz="2000" b="1" dirty="0" err="1">
                <a:solidFill>
                  <a:srgbClr val="FE0070"/>
                </a:solidFill>
                <a:latin typeface="Traditional Arabic"/>
                <a:ea typeface="Traditional Arabic"/>
                <a:cs typeface="Traditional Arabic"/>
                <a:sym typeface="Traditional Arabic"/>
              </a:rPr>
              <a:t>Teams</a:t>
            </a:r>
            <a:r>
              <a:rPr lang="ar-SA" sz="2000" b="1" dirty="0">
                <a:solidFill>
                  <a:srgbClr val="FE0070"/>
                </a:solidFill>
                <a:latin typeface="Traditional Arabic"/>
                <a:ea typeface="Traditional Arabic"/>
                <a:cs typeface="Traditional Arabic"/>
                <a:sym typeface="Traditional Arabic"/>
              </a:rPr>
              <a:t>: </a:t>
            </a:r>
            <a:endParaRPr sz="2000" b="1" dirty="0">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000" b="1" dirty="0">
                <a:solidFill>
                  <a:schemeClr val="dk1"/>
                </a:solidFill>
                <a:latin typeface="Traditional Arabic"/>
                <a:ea typeface="Traditional Arabic"/>
                <a:cs typeface="Traditional Arabic"/>
                <a:sym typeface="Traditional Arabic"/>
              </a:rPr>
              <a:t>أداة تتيح للمعلم والطالب انشاء لقاء فردي بما يسمح لأداء الاختبارات الشفوية وكذلك تسجيل الصوت من خلاله لأغراض التقويم .</a:t>
            </a:r>
            <a:endParaRPr sz="2000" b="1" dirty="0">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000" b="1" dirty="0">
                <a:solidFill>
                  <a:srgbClr val="FE0070"/>
                </a:solidFill>
                <a:latin typeface="Traditional Arabic"/>
                <a:ea typeface="Traditional Arabic"/>
                <a:cs typeface="Traditional Arabic"/>
                <a:sym typeface="Traditional Arabic"/>
              </a:rPr>
              <a:t>مايكروسوفت  - </a:t>
            </a:r>
            <a:r>
              <a:rPr lang="ar-SA" sz="2000" b="1" dirty="0" err="1">
                <a:solidFill>
                  <a:srgbClr val="FE0070"/>
                </a:solidFill>
                <a:latin typeface="Traditional Arabic"/>
                <a:ea typeface="Traditional Arabic"/>
                <a:cs typeface="Traditional Arabic"/>
                <a:sym typeface="Traditional Arabic"/>
              </a:rPr>
              <a:t>teams</a:t>
            </a:r>
            <a:r>
              <a:rPr lang="ar-SA" sz="2000" b="1" dirty="0">
                <a:solidFill>
                  <a:srgbClr val="FE0070"/>
                </a:solidFill>
                <a:latin typeface="Traditional Arabic"/>
                <a:ea typeface="Traditional Arabic"/>
                <a:cs typeface="Traditional Arabic"/>
                <a:sym typeface="Traditional Arabic"/>
              </a:rPr>
              <a:t> </a:t>
            </a:r>
            <a:r>
              <a:rPr lang="ar-SA" sz="2000" b="1" dirty="0" err="1">
                <a:solidFill>
                  <a:srgbClr val="FE0070"/>
                </a:solidFill>
                <a:latin typeface="Traditional Arabic"/>
                <a:ea typeface="Traditional Arabic"/>
                <a:cs typeface="Traditional Arabic"/>
                <a:sym typeface="Traditional Arabic"/>
              </a:rPr>
              <a:t>Assignments</a:t>
            </a:r>
            <a:r>
              <a:rPr lang="ar-SA" sz="2000" b="1" dirty="0">
                <a:solidFill>
                  <a:srgbClr val="FE0070"/>
                </a:solidFill>
                <a:latin typeface="Traditional Arabic"/>
                <a:ea typeface="Traditional Arabic"/>
                <a:cs typeface="Traditional Arabic"/>
                <a:sym typeface="Traditional Arabic"/>
              </a:rPr>
              <a:t> : </a:t>
            </a:r>
            <a:endParaRPr sz="2000" b="1" dirty="0">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000" b="1" dirty="0">
                <a:solidFill>
                  <a:schemeClr val="dk1"/>
                </a:solidFill>
                <a:latin typeface="Traditional Arabic"/>
                <a:ea typeface="Traditional Arabic"/>
                <a:cs typeface="Traditional Arabic"/>
                <a:sym typeface="Traditional Arabic"/>
              </a:rPr>
              <a:t>أداة تتيح للمعلم إنشاء نموذج اختبار الكتروني ويقوم بالتصحيح الآلي للاختبارات الموضوعية. </a:t>
            </a:r>
            <a:endParaRPr sz="2000" b="1" dirty="0">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000" b="1" dirty="0">
                <a:solidFill>
                  <a:schemeClr val="dk1"/>
                </a:solidFill>
                <a:latin typeface="Traditional Arabic"/>
                <a:ea typeface="Traditional Arabic"/>
                <a:cs typeface="Traditional Arabic"/>
                <a:sym typeface="Traditional Arabic"/>
              </a:rPr>
              <a:t> </a:t>
            </a:r>
            <a:r>
              <a:rPr lang="ar-SA" sz="2000" b="1" dirty="0">
                <a:solidFill>
                  <a:srgbClr val="FE0070"/>
                </a:solidFill>
                <a:latin typeface="Traditional Arabic"/>
                <a:ea typeface="Traditional Arabic"/>
                <a:cs typeface="Traditional Arabic"/>
                <a:sym typeface="Traditional Arabic"/>
              </a:rPr>
              <a:t>مايكروسوفت </a:t>
            </a:r>
            <a:r>
              <a:rPr lang="ar-SA" sz="2000" b="1" dirty="0" err="1">
                <a:solidFill>
                  <a:srgbClr val="FE0070"/>
                </a:solidFill>
                <a:latin typeface="Traditional Arabic"/>
                <a:ea typeface="Traditional Arabic"/>
                <a:cs typeface="Traditional Arabic"/>
                <a:sym typeface="Traditional Arabic"/>
              </a:rPr>
              <a:t>OneNote</a:t>
            </a:r>
            <a:r>
              <a:rPr lang="ar-SA" sz="2000" b="1" dirty="0">
                <a:solidFill>
                  <a:srgbClr val="FE0070"/>
                </a:solidFill>
                <a:latin typeface="Traditional Arabic"/>
                <a:ea typeface="Traditional Arabic"/>
                <a:cs typeface="Traditional Arabic"/>
                <a:sym typeface="Traditional Arabic"/>
              </a:rPr>
              <a:t> </a:t>
            </a:r>
            <a:r>
              <a:rPr lang="ar-SA" sz="2000" b="1" dirty="0" err="1">
                <a:solidFill>
                  <a:srgbClr val="FE0070"/>
                </a:solidFill>
                <a:latin typeface="Traditional Arabic"/>
                <a:ea typeface="Traditional Arabic"/>
                <a:cs typeface="Traditional Arabic"/>
                <a:sym typeface="Traditional Arabic"/>
              </a:rPr>
              <a:t>classrooms</a:t>
            </a:r>
            <a:r>
              <a:rPr lang="ar-SA" sz="2000" b="1" dirty="0">
                <a:solidFill>
                  <a:srgbClr val="FE0070"/>
                </a:solidFill>
                <a:latin typeface="Traditional Arabic"/>
                <a:ea typeface="Traditional Arabic"/>
                <a:cs typeface="Traditional Arabic"/>
                <a:sym typeface="Traditional Arabic"/>
              </a:rPr>
              <a:t> -  </a:t>
            </a:r>
            <a:r>
              <a:rPr lang="ar-SA" sz="2000" b="1" dirty="0" err="1">
                <a:solidFill>
                  <a:srgbClr val="FE0070"/>
                </a:solidFill>
                <a:latin typeface="Traditional Arabic"/>
                <a:ea typeface="Traditional Arabic"/>
                <a:cs typeface="Traditional Arabic"/>
                <a:sym typeface="Traditional Arabic"/>
              </a:rPr>
              <a:t>teams</a:t>
            </a:r>
            <a:r>
              <a:rPr lang="ar-SA" sz="2000" b="1" dirty="0">
                <a:solidFill>
                  <a:srgbClr val="FE0070"/>
                </a:solidFill>
                <a:latin typeface="Traditional Arabic"/>
                <a:ea typeface="Traditional Arabic"/>
                <a:cs typeface="Traditional Arabic"/>
                <a:sym typeface="Traditional Arabic"/>
              </a:rPr>
              <a:t>:</a:t>
            </a:r>
            <a:endParaRPr sz="2000" b="1" dirty="0">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000" b="1" dirty="0">
                <a:solidFill>
                  <a:schemeClr val="dk1"/>
                </a:solidFill>
                <a:latin typeface="Traditional Arabic"/>
                <a:ea typeface="Traditional Arabic"/>
                <a:cs typeface="Traditional Arabic"/>
                <a:sym typeface="Traditional Arabic"/>
              </a:rPr>
              <a:t>أداة تتيح للمعلم إنشاء ملفات إنجاز إلكترونية للطلاب .</a:t>
            </a:r>
            <a:endParaRPr sz="2000" b="1" dirty="0">
              <a:solidFill>
                <a:schemeClr val="dk1"/>
              </a:solidFill>
              <a:latin typeface="Traditional Arabic"/>
              <a:ea typeface="Traditional Arabic"/>
              <a:cs typeface="Traditional Arabic"/>
              <a:sym typeface="Traditional Arabic"/>
            </a:endParaRPr>
          </a:p>
          <a:p>
            <a:pPr marL="0" marR="0" lvl="0" indent="0" algn="r" rtl="1">
              <a:spcBef>
                <a:spcPts val="0"/>
              </a:spcBef>
              <a:spcAft>
                <a:spcPts val="0"/>
              </a:spcAft>
              <a:buNone/>
            </a:pPr>
            <a:r>
              <a:rPr lang="ar-SA" sz="2400" dirty="0">
                <a:solidFill>
                  <a:schemeClr val="dk1"/>
                </a:solidFill>
                <a:latin typeface="Calibri"/>
                <a:ea typeface="Calibri"/>
                <a:cs typeface="Calibri"/>
                <a:sym typeface="Calibri"/>
              </a:rPr>
              <a:t> </a:t>
            </a:r>
            <a:endParaRPr sz="2400" dirty="0">
              <a:solidFill>
                <a:schemeClr val="dk1"/>
              </a:solidFill>
              <a:latin typeface="Calibri"/>
              <a:ea typeface="Calibri"/>
              <a:cs typeface="Calibri"/>
              <a:sym typeface="Calibri"/>
            </a:endParaRPr>
          </a:p>
        </p:txBody>
      </p:sp>
      <p:pic>
        <p:nvPicPr>
          <p:cNvPr id="1317" name="Google Shape;1317;p65"/>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318" name="Google Shape;1318;p65"/>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319" name="Google Shape;1319;p65"/>
          <p:cNvGrpSpPr/>
          <p:nvPr/>
        </p:nvGrpSpPr>
        <p:grpSpPr>
          <a:xfrm>
            <a:off x="9030690" y="1893259"/>
            <a:ext cx="3060000" cy="3060000"/>
            <a:chOff x="-760672" y="1804145"/>
            <a:chExt cx="4446163" cy="4446163"/>
          </a:xfrm>
        </p:grpSpPr>
        <p:sp>
          <p:nvSpPr>
            <p:cNvPr id="1320" name="Google Shape;1320;p65"/>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21" name="Google Shape;1321;p65"/>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22" name="Google Shape;1322;p65"/>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23" name="Google Shape;1323;p65"/>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24" name="Google Shape;1324;p65"/>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25" name="Google Shape;1325;p65"/>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26" name="Google Shape;1326;p65"/>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27" name="Google Shape;1327;p65"/>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328" name="Google Shape;1328;p65"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329" name="Google Shape;1329;p65"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330" name="Google Shape;1330;p65"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331" name="Google Shape;1331;p65"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332" name="Google Shape;1332;p65"/>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33" name="Google Shape;1333;p65"/>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34" name="Google Shape;1334;p65"/>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335" name="Google Shape;1335;p65"/>
          <p:cNvSpPr/>
          <p:nvPr/>
        </p:nvSpPr>
        <p:spPr>
          <a:xfrm>
            <a:off x="9355086" y="2969749"/>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249BBB"/>
                </a:solidFill>
                <a:latin typeface="Traditional Arabic"/>
                <a:ea typeface="Traditional Arabic"/>
                <a:cs typeface="Traditional Arabic"/>
                <a:sym typeface="Traditional Arabic"/>
              </a:rPr>
              <a:t>أدوات ضمن حزمة مايكروسوفت أوفيس 365</a:t>
            </a:r>
            <a:endParaRPr/>
          </a:p>
        </p:txBody>
      </p:sp>
      <p:sp>
        <p:nvSpPr>
          <p:cNvPr id="1336" name="Google Shape;1336;p65"/>
          <p:cNvSpPr/>
          <p:nvPr/>
        </p:nvSpPr>
        <p:spPr>
          <a:xfrm>
            <a:off x="1212790" y="1488188"/>
            <a:ext cx="6900249" cy="661352"/>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3200" b="1">
                <a:solidFill>
                  <a:srgbClr val="249BBB"/>
                </a:solidFill>
                <a:latin typeface="Traditional Arabic"/>
                <a:ea typeface="Traditional Arabic"/>
                <a:cs typeface="Traditional Arabic"/>
                <a:sym typeface="Traditional Arabic"/>
              </a:rPr>
              <a:t>(2) أدوات متاحة ضمن حزمة مايكروسوفت أوفيس 365 </a:t>
            </a:r>
            <a:endParaRPr sz="3200" b="1">
              <a:solidFill>
                <a:srgbClr val="249BBB"/>
              </a:solidFill>
              <a:latin typeface="Traditional Arabic"/>
              <a:ea typeface="Traditional Arabic"/>
              <a:cs typeface="Traditional Arabic"/>
              <a:sym typeface="Traditional Arabic"/>
            </a:endParaRPr>
          </a:p>
        </p:txBody>
      </p:sp>
      <p:sp>
        <p:nvSpPr>
          <p:cNvPr id="25" name="مستطيل 24">
            <a:extLst>
              <a:ext uri="{FF2B5EF4-FFF2-40B4-BE49-F238E27FC236}">
                <a16:creationId xmlns="" xmlns:a16="http://schemas.microsoft.com/office/drawing/2014/main" id="{1FB02666-C3B1-4F7C-BEA1-0A68D99003BF}"/>
              </a:ext>
            </a:extLst>
          </p:cNvPr>
          <p:cNvSpPr/>
          <p:nvPr/>
        </p:nvSpPr>
        <p:spPr>
          <a:xfrm>
            <a:off x="9236312" y="149110"/>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41"/>
        <p:cNvGrpSpPr/>
        <p:nvPr/>
      </p:nvGrpSpPr>
      <p:grpSpPr>
        <a:xfrm>
          <a:off x="0" y="0"/>
          <a:ext cx="0" cy="0"/>
          <a:chOff x="0" y="0"/>
          <a:chExt cx="0" cy="0"/>
        </a:xfrm>
      </p:grpSpPr>
      <p:pic>
        <p:nvPicPr>
          <p:cNvPr id="1342" name="Google Shape;1342;p66"/>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343" name="Google Shape;1343;p66"/>
          <p:cNvSpPr/>
          <p:nvPr/>
        </p:nvSpPr>
        <p:spPr>
          <a:xfrm>
            <a:off x="993397" y="1385404"/>
            <a:ext cx="8356440" cy="4301282"/>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endParaRPr sz="2800" b="1">
              <a:solidFill>
                <a:schemeClr val="dk1"/>
              </a:solidFill>
              <a:latin typeface="Traditional Arabic"/>
              <a:ea typeface="Traditional Arabic"/>
              <a:cs typeface="Traditional Arabic"/>
              <a:sym typeface="Traditional Arabic"/>
            </a:endParaRPr>
          </a:p>
          <a:p>
            <a:pPr marL="0" marR="0" lvl="0" indent="0" algn="just" rtl="1">
              <a:spcBef>
                <a:spcPts val="0"/>
              </a:spcBef>
              <a:spcAft>
                <a:spcPts val="0"/>
              </a:spcAft>
              <a:buNone/>
            </a:pPr>
            <a:endParaRPr sz="28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800" b="1">
                <a:solidFill>
                  <a:srgbClr val="FE0070"/>
                </a:solidFill>
                <a:latin typeface="Traditional Arabic"/>
                <a:ea typeface="Traditional Arabic"/>
                <a:cs typeface="Traditional Arabic"/>
                <a:sym typeface="Traditional Arabic"/>
              </a:rPr>
              <a:t>مايكروسوفت OneDrive: </a:t>
            </a:r>
            <a:endParaRPr sz="2800" b="1">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400" b="1">
                <a:solidFill>
                  <a:schemeClr val="dk1"/>
                </a:solidFill>
                <a:latin typeface="Traditional Arabic"/>
                <a:ea typeface="Traditional Arabic"/>
                <a:cs typeface="Traditional Arabic"/>
                <a:sym typeface="Traditional Arabic"/>
              </a:rPr>
              <a:t>مساحة تخزينية تعادل 1TB لكل طالب ومعلم تمكنه من رفع الملفات عليها ومشاركتها الطلاب أو المعلمين، مثال: يمكن للطالب تنفيذ مشروع أو مهمة أدائية أو تسجيل تسميع القرآن وتخزينه على OneDrive ومشاركة الرابط مع المعلم عبر تيمز أو البريد الإلكتروني أو الاطلاع على الملفات التي تم مشاركته فيها .</a:t>
            </a:r>
            <a:endParaRPr sz="24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800" b="1">
                <a:solidFill>
                  <a:srgbClr val="FE0070"/>
                </a:solidFill>
                <a:latin typeface="Traditional Arabic"/>
                <a:ea typeface="Traditional Arabic"/>
                <a:cs typeface="Traditional Arabic"/>
                <a:sym typeface="Traditional Arabic"/>
              </a:rPr>
              <a:t>البريد الإلكتروني: </a:t>
            </a:r>
            <a:endParaRPr sz="2800" b="1">
              <a:solidFill>
                <a:srgbClr val="FE0070"/>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400" b="1">
                <a:solidFill>
                  <a:schemeClr val="dk1"/>
                </a:solidFill>
                <a:latin typeface="Traditional Arabic"/>
                <a:ea typeface="Traditional Arabic"/>
                <a:cs typeface="Traditional Arabic"/>
                <a:sym typeface="Traditional Arabic"/>
              </a:rPr>
              <a:t>من خلاله يتمكن الطالب أو المعلم ارسال تنبيهات أو تكليفات أو التواصل بشكل مباشر مع الطلاب جميعا او مجموعة محددة من الطلاب.</a:t>
            </a:r>
            <a:endParaRPr sz="2400" b="1">
              <a:solidFill>
                <a:schemeClr val="dk1"/>
              </a:solidFill>
              <a:latin typeface="Traditional Arabic"/>
              <a:ea typeface="Traditional Arabic"/>
              <a:cs typeface="Traditional Arabic"/>
              <a:sym typeface="Traditional Arabic"/>
            </a:endParaRPr>
          </a:p>
        </p:txBody>
      </p:sp>
      <p:pic>
        <p:nvPicPr>
          <p:cNvPr id="1344" name="Google Shape;1344;p66"/>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345" name="Google Shape;1345;p66"/>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346" name="Google Shape;1346;p66"/>
          <p:cNvGrpSpPr/>
          <p:nvPr/>
        </p:nvGrpSpPr>
        <p:grpSpPr>
          <a:xfrm>
            <a:off x="9030690" y="1893259"/>
            <a:ext cx="3060000" cy="3060000"/>
            <a:chOff x="-760672" y="1804145"/>
            <a:chExt cx="4446163" cy="4446163"/>
          </a:xfrm>
        </p:grpSpPr>
        <p:sp>
          <p:nvSpPr>
            <p:cNvPr id="1347" name="Google Shape;1347;p66"/>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48" name="Google Shape;1348;p66"/>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49" name="Google Shape;1349;p66"/>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50" name="Google Shape;1350;p66"/>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51" name="Google Shape;1351;p66"/>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52" name="Google Shape;1352;p66"/>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53" name="Google Shape;1353;p66"/>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54" name="Google Shape;1354;p66"/>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355" name="Google Shape;1355;p66"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356" name="Google Shape;1356;p66"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357" name="Google Shape;1357;p66"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358" name="Google Shape;1358;p66"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359" name="Google Shape;1359;p66"/>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60" name="Google Shape;1360;p66"/>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61" name="Google Shape;1361;p66"/>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362" name="Google Shape;1362;p66"/>
          <p:cNvSpPr/>
          <p:nvPr/>
        </p:nvSpPr>
        <p:spPr>
          <a:xfrm>
            <a:off x="9341852" y="2888860"/>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4000" b="1">
                <a:solidFill>
                  <a:srgbClr val="009081"/>
                </a:solidFill>
                <a:latin typeface="Traditional Arabic"/>
                <a:ea typeface="Traditional Arabic"/>
                <a:cs typeface="Traditional Arabic"/>
                <a:sym typeface="Traditional Arabic"/>
              </a:rPr>
              <a:t>أدوات داعمة</a:t>
            </a:r>
            <a:endParaRPr sz="4000" b="1">
              <a:solidFill>
                <a:srgbClr val="009081"/>
              </a:solidFill>
              <a:latin typeface="Traditional Arabic"/>
              <a:ea typeface="Traditional Arabic"/>
              <a:cs typeface="Traditional Arabic"/>
              <a:sym typeface="Traditional Arabic"/>
            </a:endParaRPr>
          </a:p>
        </p:txBody>
      </p:sp>
      <p:sp>
        <p:nvSpPr>
          <p:cNvPr id="1363" name="Google Shape;1363;p66"/>
          <p:cNvSpPr/>
          <p:nvPr/>
        </p:nvSpPr>
        <p:spPr>
          <a:xfrm>
            <a:off x="5558971" y="1488188"/>
            <a:ext cx="2554068" cy="661352"/>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3200" b="1">
                <a:solidFill>
                  <a:srgbClr val="249BBB"/>
                </a:solidFill>
                <a:latin typeface="Traditional Arabic"/>
                <a:ea typeface="Traditional Arabic"/>
                <a:cs typeface="Traditional Arabic"/>
                <a:sym typeface="Traditional Arabic"/>
              </a:rPr>
              <a:t>(3) أدوات داعمة: </a:t>
            </a:r>
            <a:endParaRPr sz="3200" b="1">
              <a:solidFill>
                <a:srgbClr val="249BBB"/>
              </a:solidFill>
              <a:latin typeface="Traditional Arabic"/>
              <a:ea typeface="Traditional Arabic"/>
              <a:cs typeface="Traditional Arabic"/>
              <a:sym typeface="Traditional Arabic"/>
            </a:endParaRPr>
          </a:p>
        </p:txBody>
      </p:sp>
      <p:sp>
        <p:nvSpPr>
          <p:cNvPr id="25" name="مستطيل 24">
            <a:extLst>
              <a:ext uri="{FF2B5EF4-FFF2-40B4-BE49-F238E27FC236}">
                <a16:creationId xmlns="" xmlns:a16="http://schemas.microsoft.com/office/drawing/2014/main" id="{1FB02666-C3B1-4F7C-BEA1-0A68D99003BF}"/>
              </a:ext>
            </a:extLst>
          </p:cNvPr>
          <p:cNvSpPr/>
          <p:nvPr/>
        </p:nvSpPr>
        <p:spPr>
          <a:xfrm>
            <a:off x="9195363" y="120052"/>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68"/>
        <p:cNvGrpSpPr/>
        <p:nvPr/>
      </p:nvGrpSpPr>
      <p:grpSpPr>
        <a:xfrm>
          <a:off x="0" y="0"/>
          <a:ext cx="0" cy="0"/>
          <a:chOff x="0" y="0"/>
          <a:chExt cx="0" cy="0"/>
        </a:xfrm>
      </p:grpSpPr>
      <p:pic>
        <p:nvPicPr>
          <p:cNvPr id="1369" name="Google Shape;1369;p67"/>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370" name="Google Shape;1370;p67"/>
          <p:cNvSpPr/>
          <p:nvPr/>
        </p:nvSpPr>
        <p:spPr>
          <a:xfrm>
            <a:off x="919791" y="1464426"/>
            <a:ext cx="8356440" cy="4301282"/>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endParaRPr sz="25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endParaRPr sz="25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500" b="1">
                <a:solidFill>
                  <a:schemeClr val="dk1"/>
                </a:solidFill>
                <a:latin typeface="Traditional Arabic"/>
                <a:ea typeface="Traditional Arabic"/>
                <a:cs typeface="Traditional Arabic"/>
                <a:sym typeface="Traditional Arabic"/>
              </a:rPr>
              <a:t>يمكن للطالب الذي يواجه مشكلة في الدخول لمنصة مدرستي ولكنه يتمكن من حضور الفصول الافتراضية عبر برنامج تيمز التواصل مع معلم المادة وادارة المدرسة لتوفير بدائل التقويم على أحد برامج الحزمة. </a:t>
            </a:r>
            <a:endParaRPr sz="25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endParaRPr sz="2500" b="1">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500" b="1">
                <a:solidFill>
                  <a:schemeClr val="dk1"/>
                </a:solidFill>
                <a:latin typeface="Traditional Arabic"/>
                <a:ea typeface="Traditional Arabic"/>
                <a:cs typeface="Traditional Arabic"/>
                <a:sym typeface="Traditional Arabic"/>
              </a:rPr>
              <a:t>يمكن للطالب الذي لم يتوفر لديه جهاز دائم أو شبكة انترنت مستقرة التواصل مع إدارة المدرسة أو مكتب التعليم أو إدارة التعليم لبحث سبل توفير جهاز او موقع قريب من مقر سكنه الحالي بالتنسيق مع الجهات المعنية لأداء الاختبارات الإلكترونية والشفوية عبر الأدوات المتاحة على مايكروسوفت تيمز من أي جهاز محمول في وقت محدد متفق عليه. </a:t>
            </a:r>
            <a:endParaRPr sz="2500" b="1">
              <a:solidFill>
                <a:schemeClr val="dk1"/>
              </a:solidFill>
              <a:latin typeface="Traditional Arabic"/>
              <a:ea typeface="Traditional Arabic"/>
              <a:cs typeface="Traditional Arabic"/>
              <a:sym typeface="Traditional Arabic"/>
            </a:endParaRPr>
          </a:p>
        </p:txBody>
      </p:sp>
      <p:pic>
        <p:nvPicPr>
          <p:cNvPr id="1371" name="Google Shape;1371;p67"/>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372" name="Google Shape;1372;p67"/>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373" name="Google Shape;1373;p67"/>
          <p:cNvGrpSpPr/>
          <p:nvPr/>
        </p:nvGrpSpPr>
        <p:grpSpPr>
          <a:xfrm>
            <a:off x="9030690" y="1893259"/>
            <a:ext cx="3060000" cy="3060000"/>
            <a:chOff x="-760672" y="1804145"/>
            <a:chExt cx="4446163" cy="4446163"/>
          </a:xfrm>
        </p:grpSpPr>
        <p:sp>
          <p:nvSpPr>
            <p:cNvPr id="1374" name="Google Shape;1374;p67"/>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75" name="Google Shape;1375;p67"/>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76" name="Google Shape;1376;p67"/>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77" name="Google Shape;1377;p67"/>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78" name="Google Shape;1378;p67"/>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79" name="Google Shape;1379;p67"/>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80" name="Google Shape;1380;p67"/>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81" name="Google Shape;1381;p67"/>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382" name="Google Shape;1382;p67"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383" name="Google Shape;1383;p67"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384" name="Google Shape;1384;p67"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385" name="Google Shape;1385;p67"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386" name="Google Shape;1386;p67"/>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87" name="Google Shape;1387;p67"/>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388" name="Google Shape;1388;p67"/>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389" name="Google Shape;1389;p67"/>
          <p:cNvSpPr/>
          <p:nvPr/>
        </p:nvSpPr>
        <p:spPr>
          <a:xfrm>
            <a:off x="9340986" y="2991266"/>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009081"/>
                </a:solidFill>
                <a:latin typeface="Traditional Arabic"/>
                <a:ea typeface="Traditional Arabic"/>
                <a:cs typeface="Traditional Arabic"/>
                <a:sym typeface="Traditional Arabic"/>
              </a:rPr>
              <a:t>البدائل المتاحة لمن لم يتمكن من الدخول على منصة مدرستي</a:t>
            </a:r>
            <a:endParaRPr/>
          </a:p>
        </p:txBody>
      </p:sp>
      <p:sp>
        <p:nvSpPr>
          <p:cNvPr id="1390" name="Google Shape;1390;p67"/>
          <p:cNvSpPr/>
          <p:nvPr/>
        </p:nvSpPr>
        <p:spPr>
          <a:xfrm>
            <a:off x="3201300" y="1610172"/>
            <a:ext cx="4058660" cy="661352"/>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3200" b="1">
                <a:solidFill>
                  <a:srgbClr val="B79F8D"/>
                </a:solidFill>
                <a:latin typeface="Traditional Arabic"/>
                <a:ea typeface="Traditional Arabic"/>
                <a:cs typeface="Traditional Arabic"/>
                <a:sym typeface="Traditional Arabic"/>
              </a:rPr>
              <a:t>(1) حزمة مايكروسوفت أوفيس :</a:t>
            </a:r>
            <a:endParaRPr sz="3200" b="1">
              <a:solidFill>
                <a:srgbClr val="B79F8D"/>
              </a:solidFill>
              <a:latin typeface="Traditional Arabic"/>
              <a:ea typeface="Traditional Arabic"/>
              <a:cs typeface="Traditional Arabic"/>
              <a:sym typeface="Traditional Arabic"/>
            </a:endParaRPr>
          </a:p>
        </p:txBody>
      </p:sp>
      <p:sp>
        <p:nvSpPr>
          <p:cNvPr id="25" name="مستطيل 24">
            <a:extLst>
              <a:ext uri="{FF2B5EF4-FFF2-40B4-BE49-F238E27FC236}">
                <a16:creationId xmlns="" xmlns:a16="http://schemas.microsoft.com/office/drawing/2014/main" id="{1FB02666-C3B1-4F7C-BEA1-0A68D99003BF}"/>
              </a:ext>
            </a:extLst>
          </p:cNvPr>
          <p:cNvSpPr/>
          <p:nvPr/>
        </p:nvSpPr>
        <p:spPr>
          <a:xfrm>
            <a:off x="9243866" y="198592"/>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95"/>
        <p:cNvGrpSpPr/>
        <p:nvPr/>
      </p:nvGrpSpPr>
      <p:grpSpPr>
        <a:xfrm>
          <a:off x="0" y="0"/>
          <a:ext cx="0" cy="0"/>
          <a:chOff x="0" y="0"/>
          <a:chExt cx="0" cy="0"/>
        </a:xfrm>
      </p:grpSpPr>
      <p:pic>
        <p:nvPicPr>
          <p:cNvPr id="1396" name="Google Shape;1396;p68"/>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397" name="Google Shape;1397;p68"/>
          <p:cNvSpPr/>
          <p:nvPr/>
        </p:nvSpPr>
        <p:spPr>
          <a:xfrm>
            <a:off x="711200" y="1464426"/>
            <a:ext cx="8565031" cy="4301282"/>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just" rtl="1">
              <a:spcBef>
                <a:spcPts val="0"/>
              </a:spcBef>
              <a:spcAft>
                <a:spcPts val="0"/>
              </a:spcAft>
              <a:buNone/>
            </a:pPr>
            <a:endParaRPr sz="2500" b="1" dirty="0">
              <a:solidFill>
                <a:schemeClr val="dk1"/>
              </a:solidFill>
              <a:latin typeface="Traditional Arabic"/>
              <a:ea typeface="Traditional Arabic"/>
              <a:cs typeface="Traditional Arabic"/>
              <a:sym typeface="Traditional Arabic"/>
            </a:endParaRPr>
          </a:p>
          <a:p>
            <a:pPr marL="0" marR="0" lvl="0" indent="0" algn="r" rtl="1">
              <a:spcBef>
                <a:spcPts val="0"/>
              </a:spcBef>
              <a:spcAft>
                <a:spcPts val="0"/>
              </a:spcAft>
              <a:buNone/>
            </a:pPr>
            <a:endParaRPr sz="2500" b="1" dirty="0">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500" b="1" dirty="0">
                <a:solidFill>
                  <a:schemeClr val="dk1"/>
                </a:solidFill>
                <a:latin typeface="Traditional Arabic"/>
                <a:ea typeface="Traditional Arabic"/>
                <a:cs typeface="Traditional Arabic"/>
                <a:sym typeface="Traditional Arabic"/>
              </a:rPr>
              <a:t>يمكن للطلاب الذين لم تتوفر لهم حسابات </a:t>
            </a:r>
            <a:r>
              <a:rPr lang="ar-SA" sz="2500" b="1" dirty="0" err="1">
                <a:solidFill>
                  <a:schemeClr val="dk1"/>
                </a:solidFill>
                <a:latin typeface="Traditional Arabic"/>
                <a:ea typeface="Traditional Arabic"/>
                <a:cs typeface="Traditional Arabic"/>
                <a:sym typeface="Traditional Arabic"/>
              </a:rPr>
              <a:t>مايكرسوفت</a:t>
            </a:r>
            <a:r>
              <a:rPr lang="ar-SA" sz="2500" b="1" dirty="0">
                <a:solidFill>
                  <a:schemeClr val="dk1"/>
                </a:solidFill>
                <a:latin typeface="Traditional Arabic"/>
                <a:ea typeface="Traditional Arabic"/>
                <a:cs typeface="Traditional Arabic"/>
                <a:sym typeface="Traditional Arabic"/>
              </a:rPr>
              <a:t> أوفيس بعد لأي سبب كان أو لم يتمكنوا من الدخول للمنصة أو الوصول لحزمة مايكروسوفت لعدم توفر أجهزة أو انترنت أو لأي سبب كان زيارة المدرسة واستلام المهمات الأدائية و الاختبارات المنزلية من المعلم وأدائها في المنزل واعادة تسليمها في الوقت المتفق عليه مع معلم المادة مرة أخرى للمدرسة .</a:t>
            </a:r>
            <a:endParaRPr dirty="0"/>
          </a:p>
          <a:p>
            <a:pPr marL="0" marR="0" lvl="0" indent="0" algn="ctr" rtl="1">
              <a:spcBef>
                <a:spcPts val="0"/>
              </a:spcBef>
              <a:spcAft>
                <a:spcPts val="0"/>
              </a:spcAft>
              <a:buNone/>
            </a:pPr>
            <a:endParaRPr sz="2500" b="1" dirty="0">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500" b="1" dirty="0">
                <a:solidFill>
                  <a:schemeClr val="dk1"/>
                </a:solidFill>
                <a:latin typeface="Traditional Arabic"/>
                <a:ea typeface="Traditional Arabic"/>
                <a:cs typeface="Traditional Arabic"/>
                <a:sym typeface="Traditional Arabic"/>
              </a:rPr>
              <a:t>وفي حالة وجود الطالب في مدينة غير المدينة التي تقع فيها مدرسته يمكن التواصل مع إدارة المدرسة لإرسال المهمات الأدائية والواجبات والاختبارات المنزلية بأحد الوسائل الالكترونية المتاحة. </a:t>
            </a:r>
            <a:endParaRPr sz="2500" b="1" dirty="0">
              <a:solidFill>
                <a:schemeClr val="dk1"/>
              </a:solidFill>
              <a:latin typeface="Traditional Arabic"/>
              <a:ea typeface="Traditional Arabic"/>
              <a:cs typeface="Traditional Arabic"/>
              <a:sym typeface="Traditional Arabic"/>
            </a:endParaRPr>
          </a:p>
        </p:txBody>
      </p:sp>
      <p:pic>
        <p:nvPicPr>
          <p:cNvPr id="1398" name="Google Shape;1398;p68"/>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399" name="Google Shape;1399;p68"/>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400" name="Google Shape;1400;p68"/>
          <p:cNvGrpSpPr/>
          <p:nvPr/>
        </p:nvGrpSpPr>
        <p:grpSpPr>
          <a:xfrm>
            <a:off x="9030690" y="1893259"/>
            <a:ext cx="3060000" cy="3060000"/>
            <a:chOff x="-760672" y="1804145"/>
            <a:chExt cx="4446163" cy="4446163"/>
          </a:xfrm>
        </p:grpSpPr>
        <p:sp>
          <p:nvSpPr>
            <p:cNvPr id="1401" name="Google Shape;1401;p68"/>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02" name="Google Shape;1402;p68"/>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03" name="Google Shape;1403;p68"/>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04" name="Google Shape;1404;p68"/>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05" name="Google Shape;1405;p68"/>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06" name="Google Shape;1406;p68"/>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07" name="Google Shape;1407;p68"/>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08" name="Google Shape;1408;p68"/>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409" name="Google Shape;1409;p68"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410" name="Google Shape;1410;p68"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411" name="Google Shape;1411;p68"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412" name="Google Shape;1412;p68"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413" name="Google Shape;1413;p68"/>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14" name="Google Shape;1414;p68"/>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15" name="Google Shape;1415;p68"/>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416" name="Google Shape;1416;p68"/>
          <p:cNvSpPr/>
          <p:nvPr/>
        </p:nvSpPr>
        <p:spPr>
          <a:xfrm>
            <a:off x="9340986" y="2991266"/>
            <a:ext cx="2369127" cy="729489"/>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009081"/>
                </a:solidFill>
                <a:latin typeface="Traditional Arabic"/>
                <a:ea typeface="Traditional Arabic"/>
                <a:cs typeface="Traditional Arabic"/>
                <a:sym typeface="Traditional Arabic"/>
              </a:rPr>
              <a:t>البدائل المتاحة لمن لم يتمكن من الدخول على منصة مدرستي</a:t>
            </a:r>
            <a:endParaRPr/>
          </a:p>
        </p:txBody>
      </p:sp>
      <p:sp>
        <p:nvSpPr>
          <p:cNvPr id="1417" name="Google Shape;1417;p68"/>
          <p:cNvSpPr/>
          <p:nvPr/>
        </p:nvSpPr>
        <p:spPr>
          <a:xfrm>
            <a:off x="4731656" y="1610172"/>
            <a:ext cx="2528303" cy="661352"/>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3200" b="1">
                <a:solidFill>
                  <a:srgbClr val="B79F8D"/>
                </a:solidFill>
                <a:latin typeface="Traditional Arabic"/>
                <a:ea typeface="Traditional Arabic"/>
                <a:cs typeface="Traditional Arabic"/>
                <a:sym typeface="Traditional Arabic"/>
              </a:rPr>
              <a:t>(2) زيارة مدرسية:</a:t>
            </a:r>
            <a:endParaRPr sz="3200" b="1">
              <a:solidFill>
                <a:srgbClr val="B79F8D"/>
              </a:solidFill>
              <a:latin typeface="Traditional Arabic"/>
              <a:ea typeface="Traditional Arabic"/>
              <a:cs typeface="Traditional Arabic"/>
              <a:sym typeface="Traditional Arabic"/>
            </a:endParaRPr>
          </a:p>
        </p:txBody>
      </p:sp>
      <p:sp>
        <p:nvSpPr>
          <p:cNvPr id="25" name="مستطيل 24">
            <a:extLst>
              <a:ext uri="{FF2B5EF4-FFF2-40B4-BE49-F238E27FC236}">
                <a16:creationId xmlns="" xmlns:a16="http://schemas.microsoft.com/office/drawing/2014/main" id="{1FB02666-C3B1-4F7C-BEA1-0A68D99003BF}"/>
              </a:ext>
            </a:extLst>
          </p:cNvPr>
          <p:cNvSpPr/>
          <p:nvPr/>
        </p:nvSpPr>
        <p:spPr>
          <a:xfrm>
            <a:off x="9254817" y="186531"/>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422"/>
        <p:cNvGrpSpPr/>
        <p:nvPr/>
      </p:nvGrpSpPr>
      <p:grpSpPr>
        <a:xfrm>
          <a:off x="0" y="0"/>
          <a:ext cx="0" cy="0"/>
          <a:chOff x="0" y="0"/>
          <a:chExt cx="0" cy="0"/>
        </a:xfrm>
      </p:grpSpPr>
      <p:pic>
        <p:nvPicPr>
          <p:cNvPr id="1423" name="Google Shape;1423;p69"/>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sp>
        <p:nvSpPr>
          <p:cNvPr id="1424" name="Google Shape;1424;p69"/>
          <p:cNvSpPr/>
          <p:nvPr/>
        </p:nvSpPr>
        <p:spPr>
          <a:xfrm>
            <a:off x="711200" y="1464426"/>
            <a:ext cx="8565031" cy="3777275"/>
          </a:xfrm>
          <a:prstGeom prst="roundRect">
            <a:avLst>
              <a:gd name="adj" fmla="val 16667"/>
            </a:avLst>
          </a:prstGeom>
          <a:noFill/>
          <a:ln w="12700" cap="flat" cmpd="sng">
            <a:solidFill>
              <a:schemeClr val="accent5"/>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r" rtl="1">
              <a:spcBef>
                <a:spcPts val="0"/>
              </a:spcBef>
              <a:spcAft>
                <a:spcPts val="0"/>
              </a:spcAft>
              <a:buNone/>
            </a:pPr>
            <a:endParaRPr sz="2500" b="1" dirty="0">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500" b="1" dirty="0">
                <a:solidFill>
                  <a:schemeClr val="dk1"/>
                </a:solidFill>
                <a:latin typeface="Traditional Arabic"/>
                <a:ea typeface="Traditional Arabic"/>
                <a:cs typeface="Traditional Arabic"/>
                <a:sym typeface="Traditional Arabic"/>
              </a:rPr>
              <a:t>في حال تعذر الوصول للطلاب أو تقويمهم لأي سبب، يجب رفع بيانات الطلاب وأولياء أمورهم اللجان التنفيذية المختصة بإدارة التعليم لمتابعة الحالة واتخاذ الاجراء الصحيح فيها بعد رفع تقرير مفصل عن الحالة.</a:t>
            </a:r>
            <a:endParaRPr sz="2500" b="1" dirty="0">
              <a:solidFill>
                <a:schemeClr val="dk1"/>
              </a:solidFill>
              <a:latin typeface="Traditional Arabic"/>
              <a:ea typeface="Traditional Arabic"/>
              <a:cs typeface="Traditional Arabic"/>
              <a:sym typeface="Traditional Arabic"/>
            </a:endParaRPr>
          </a:p>
          <a:p>
            <a:pPr marL="0" marR="0" lvl="0" indent="0" algn="ctr" rtl="1">
              <a:spcBef>
                <a:spcPts val="0"/>
              </a:spcBef>
              <a:spcAft>
                <a:spcPts val="0"/>
              </a:spcAft>
              <a:buNone/>
            </a:pPr>
            <a:r>
              <a:rPr lang="ar-SA" sz="2500" b="1" dirty="0">
                <a:solidFill>
                  <a:schemeClr val="dk1"/>
                </a:solidFill>
                <a:latin typeface="Traditional Arabic"/>
                <a:ea typeface="Traditional Arabic"/>
                <a:cs typeface="Traditional Arabic"/>
                <a:sym typeface="Traditional Arabic"/>
              </a:rPr>
              <a:t> </a:t>
            </a:r>
            <a:endParaRPr sz="2500" b="1" dirty="0">
              <a:solidFill>
                <a:schemeClr val="dk1"/>
              </a:solidFill>
              <a:latin typeface="Traditional Arabic"/>
              <a:ea typeface="Traditional Arabic"/>
              <a:cs typeface="Traditional Arabic"/>
              <a:sym typeface="Traditional Arabic"/>
            </a:endParaRPr>
          </a:p>
        </p:txBody>
      </p:sp>
      <p:pic>
        <p:nvPicPr>
          <p:cNvPr id="1425" name="Google Shape;1425;p69"/>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1426" name="Google Shape;1426;p69"/>
          <p:cNvSpPr/>
          <p:nvPr/>
        </p:nvSpPr>
        <p:spPr>
          <a:xfrm>
            <a:off x="2696400" y="201018"/>
            <a:ext cx="6452314" cy="103020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دليل أدوات القياس والتقويم في التعليم الإلكتروني</a:t>
            </a:r>
            <a:endParaRPr sz="3200" b="1">
              <a:solidFill>
                <a:schemeClr val="lt1"/>
              </a:solidFill>
              <a:latin typeface="Traditional Arabic"/>
              <a:ea typeface="Traditional Arabic"/>
              <a:cs typeface="Traditional Arabic"/>
              <a:sym typeface="Traditional Arabic"/>
            </a:endParaRPr>
          </a:p>
        </p:txBody>
      </p:sp>
      <p:grpSp>
        <p:nvGrpSpPr>
          <p:cNvPr id="1427" name="Google Shape;1427;p69"/>
          <p:cNvGrpSpPr/>
          <p:nvPr/>
        </p:nvGrpSpPr>
        <p:grpSpPr>
          <a:xfrm>
            <a:off x="9030690" y="1893259"/>
            <a:ext cx="3060000" cy="3060000"/>
            <a:chOff x="-760672" y="1804145"/>
            <a:chExt cx="4446163" cy="4446163"/>
          </a:xfrm>
        </p:grpSpPr>
        <p:sp>
          <p:nvSpPr>
            <p:cNvPr id="1428" name="Google Shape;1428;p69"/>
            <p:cNvSpPr/>
            <p:nvPr/>
          </p:nvSpPr>
          <p:spPr>
            <a:xfrm>
              <a:off x="-760672" y="1804145"/>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29" name="Google Shape;1429;p69"/>
            <p:cNvSpPr/>
            <p:nvPr/>
          </p:nvSpPr>
          <p:spPr>
            <a:xfrm>
              <a:off x="-388297" y="2176520"/>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30" name="Google Shape;1430;p69"/>
            <p:cNvSpPr/>
            <p:nvPr/>
          </p:nvSpPr>
          <p:spPr>
            <a:xfrm>
              <a:off x="-274640" y="2267306"/>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31" name="Google Shape;1431;p69"/>
            <p:cNvSpPr/>
            <p:nvPr/>
          </p:nvSpPr>
          <p:spPr>
            <a:xfrm>
              <a:off x="-220332" y="2320760"/>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32" name="Google Shape;1432;p69"/>
            <p:cNvSpPr/>
            <p:nvPr/>
          </p:nvSpPr>
          <p:spPr>
            <a:xfrm>
              <a:off x="1403832" y="22395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33" name="Google Shape;1433;p69"/>
            <p:cNvSpPr/>
            <p:nvPr/>
          </p:nvSpPr>
          <p:spPr>
            <a:xfrm>
              <a:off x="1403832" y="5654901"/>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34" name="Google Shape;1434;p69"/>
            <p:cNvSpPr/>
            <p:nvPr/>
          </p:nvSpPr>
          <p:spPr>
            <a:xfrm>
              <a:off x="3125303"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35" name="Google Shape;1435;p69"/>
            <p:cNvSpPr/>
            <p:nvPr/>
          </p:nvSpPr>
          <p:spPr>
            <a:xfrm>
              <a:off x="-289327" y="3948303"/>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436" name="Google Shape;1436;p69" descr="Single gear"/>
            <p:cNvPicPr preferRelativeResize="0"/>
            <p:nvPr/>
          </p:nvPicPr>
          <p:blipFill rotWithShape="1">
            <a:blip r:embed="rId4">
              <a:alphaModFix/>
            </a:blip>
            <a:srcRect/>
            <a:stretch/>
          </p:blipFill>
          <p:spPr>
            <a:xfrm>
              <a:off x="326864" y="4886055"/>
              <a:ext cx="360000" cy="360000"/>
            </a:xfrm>
            <a:prstGeom prst="rect">
              <a:avLst/>
            </a:prstGeom>
            <a:noFill/>
            <a:ln>
              <a:noFill/>
            </a:ln>
          </p:spPr>
        </p:pic>
        <p:pic>
          <p:nvPicPr>
            <p:cNvPr id="1437" name="Google Shape;1437;p69" descr="Stopwatch"/>
            <p:cNvPicPr preferRelativeResize="0"/>
            <p:nvPr/>
          </p:nvPicPr>
          <p:blipFill rotWithShape="1">
            <a:blip r:embed="rId5">
              <a:alphaModFix/>
            </a:blip>
            <a:srcRect/>
            <a:stretch/>
          </p:blipFill>
          <p:spPr>
            <a:xfrm>
              <a:off x="-31527" y="4481677"/>
              <a:ext cx="360000" cy="360000"/>
            </a:xfrm>
            <a:prstGeom prst="rect">
              <a:avLst/>
            </a:prstGeom>
            <a:noFill/>
            <a:ln>
              <a:noFill/>
            </a:ln>
          </p:spPr>
        </p:pic>
        <p:pic>
          <p:nvPicPr>
            <p:cNvPr id="1438" name="Google Shape;1438;p69" descr="Lightbulb"/>
            <p:cNvPicPr preferRelativeResize="0"/>
            <p:nvPr/>
          </p:nvPicPr>
          <p:blipFill rotWithShape="1">
            <a:blip r:embed="rId6">
              <a:alphaModFix/>
            </a:blip>
            <a:srcRect/>
            <a:stretch/>
          </p:blipFill>
          <p:spPr>
            <a:xfrm>
              <a:off x="1281544" y="5228131"/>
              <a:ext cx="360000" cy="360000"/>
            </a:xfrm>
            <a:prstGeom prst="rect">
              <a:avLst/>
            </a:prstGeom>
            <a:noFill/>
            <a:ln>
              <a:noFill/>
            </a:ln>
          </p:spPr>
        </p:pic>
        <p:pic>
          <p:nvPicPr>
            <p:cNvPr id="1439" name="Google Shape;1439;p69" descr="Head with Gears"/>
            <p:cNvPicPr preferRelativeResize="0"/>
            <p:nvPr/>
          </p:nvPicPr>
          <p:blipFill rotWithShape="1">
            <a:blip r:embed="rId7">
              <a:alphaModFix/>
            </a:blip>
            <a:srcRect/>
            <a:stretch/>
          </p:blipFill>
          <p:spPr>
            <a:xfrm>
              <a:off x="771901" y="5160748"/>
              <a:ext cx="360000" cy="360000"/>
            </a:xfrm>
            <a:prstGeom prst="rect">
              <a:avLst/>
            </a:prstGeom>
            <a:noFill/>
            <a:ln>
              <a:noFill/>
            </a:ln>
          </p:spPr>
        </p:pic>
        <p:sp>
          <p:nvSpPr>
            <p:cNvPr id="1440" name="Google Shape;1440;p69"/>
            <p:cNvSpPr/>
            <p:nvPr/>
          </p:nvSpPr>
          <p:spPr>
            <a:xfrm>
              <a:off x="1802065" y="535371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41" name="Google Shape;1441;p69"/>
            <p:cNvSpPr/>
            <p:nvPr/>
          </p:nvSpPr>
          <p:spPr>
            <a:xfrm>
              <a:off x="2094145" y="5236511"/>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42" name="Google Shape;1442;p69"/>
            <p:cNvSpPr/>
            <p:nvPr/>
          </p:nvSpPr>
          <p:spPr>
            <a:xfrm>
              <a:off x="2352499" y="5072466"/>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443" name="Google Shape;1443;p69"/>
          <p:cNvSpPr/>
          <p:nvPr/>
        </p:nvSpPr>
        <p:spPr>
          <a:xfrm>
            <a:off x="9340986" y="2991266"/>
            <a:ext cx="2441316" cy="789526"/>
          </a:xfrm>
          <a:prstGeom prst="rect">
            <a:avLst/>
          </a:prstGeom>
          <a:no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dirty="0">
                <a:solidFill>
                  <a:srgbClr val="009081"/>
                </a:solidFill>
                <a:latin typeface="Traditional Arabic"/>
                <a:ea typeface="Traditional Arabic"/>
                <a:cs typeface="Traditional Arabic"/>
                <a:sym typeface="Traditional Arabic"/>
              </a:rPr>
              <a:t>البدائل المتاحة لمن لم يتمكن من الدخول على منصة مدرستي</a:t>
            </a:r>
            <a:endParaRPr sz="2800" b="1" dirty="0">
              <a:solidFill>
                <a:srgbClr val="009081"/>
              </a:solidFill>
              <a:latin typeface="Traditional Arabic"/>
              <a:ea typeface="Traditional Arabic"/>
              <a:cs typeface="Traditional Arabic"/>
              <a:sym typeface="Traditional Arabic"/>
            </a:endParaRPr>
          </a:p>
        </p:txBody>
      </p:sp>
      <p:sp>
        <p:nvSpPr>
          <p:cNvPr id="1444" name="Google Shape;1444;p69"/>
          <p:cNvSpPr/>
          <p:nvPr/>
        </p:nvSpPr>
        <p:spPr>
          <a:xfrm>
            <a:off x="3657600" y="1610172"/>
            <a:ext cx="3602359" cy="661352"/>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r" rtl="1">
              <a:spcBef>
                <a:spcPts val="0"/>
              </a:spcBef>
              <a:spcAft>
                <a:spcPts val="0"/>
              </a:spcAft>
              <a:buNone/>
            </a:pPr>
            <a:r>
              <a:rPr lang="ar-SA" sz="3200" b="1" dirty="0">
                <a:solidFill>
                  <a:srgbClr val="B79F8D"/>
                </a:solidFill>
                <a:latin typeface="Traditional Arabic"/>
                <a:ea typeface="Traditional Arabic"/>
                <a:cs typeface="Traditional Arabic"/>
                <a:sym typeface="Traditional Arabic"/>
              </a:rPr>
              <a:t>(3) التصعيد لإدارة التعليم:</a:t>
            </a:r>
            <a:endParaRPr sz="3200" b="1" dirty="0">
              <a:solidFill>
                <a:srgbClr val="B79F8D"/>
              </a:solidFill>
              <a:latin typeface="Traditional Arabic"/>
              <a:ea typeface="Traditional Arabic"/>
              <a:cs typeface="Traditional Arabic"/>
              <a:sym typeface="Traditional Arabic"/>
            </a:endParaRPr>
          </a:p>
        </p:txBody>
      </p:sp>
      <p:sp>
        <p:nvSpPr>
          <p:cNvPr id="25" name="مستطيل 24">
            <a:extLst>
              <a:ext uri="{FF2B5EF4-FFF2-40B4-BE49-F238E27FC236}">
                <a16:creationId xmlns="" xmlns:a16="http://schemas.microsoft.com/office/drawing/2014/main" id="{1FB02666-C3B1-4F7C-BEA1-0A68D99003BF}"/>
              </a:ext>
            </a:extLst>
          </p:cNvPr>
          <p:cNvSpPr/>
          <p:nvPr/>
        </p:nvSpPr>
        <p:spPr>
          <a:xfrm>
            <a:off x="9261283" y="169099"/>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pic>
        <p:nvPicPr>
          <p:cNvPr id="857" name="Google Shape;857;p47"/>
          <p:cNvPicPr preferRelativeResize="0"/>
          <p:nvPr/>
        </p:nvPicPr>
        <p:blipFill rotWithShape="1">
          <a:blip r:embed="rId3">
            <a:alphaModFix/>
          </a:blip>
          <a:srcRect l="8889" t="39954" r="14668" b="10644"/>
          <a:stretch/>
        </p:blipFill>
        <p:spPr>
          <a:xfrm>
            <a:off x="1" y="4247535"/>
            <a:ext cx="12192000" cy="2610464"/>
          </a:xfrm>
          <a:prstGeom prst="rect">
            <a:avLst/>
          </a:prstGeom>
          <a:noFill/>
          <a:ln>
            <a:noFill/>
          </a:ln>
        </p:spPr>
      </p:pic>
      <p:pic>
        <p:nvPicPr>
          <p:cNvPr id="858" name="Google Shape;858;p47"/>
          <p:cNvPicPr preferRelativeResize="0"/>
          <p:nvPr/>
        </p:nvPicPr>
        <p:blipFill rotWithShape="1">
          <a:blip r:embed="rId3">
            <a:alphaModFix/>
          </a:blip>
          <a:srcRect l="46519" t="16082" r="47930" b="67688"/>
          <a:stretch/>
        </p:blipFill>
        <p:spPr>
          <a:xfrm>
            <a:off x="71137" y="85640"/>
            <a:ext cx="885372" cy="1465943"/>
          </a:xfrm>
          <a:prstGeom prst="rect">
            <a:avLst/>
          </a:prstGeom>
          <a:noFill/>
          <a:ln>
            <a:noFill/>
          </a:ln>
        </p:spPr>
      </p:pic>
      <p:sp>
        <p:nvSpPr>
          <p:cNvPr id="859" name="Google Shape;859;p47"/>
          <p:cNvSpPr/>
          <p:nvPr/>
        </p:nvSpPr>
        <p:spPr>
          <a:xfrm>
            <a:off x="2176271" y="2547283"/>
            <a:ext cx="8332630" cy="1623751"/>
          </a:xfrm>
          <a:prstGeom prst="roundRect">
            <a:avLst>
              <a:gd name="adj" fmla="val 50000"/>
            </a:avLst>
          </a:prstGeom>
          <a:solidFill>
            <a:srgbClr val="54565A"/>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lvl="0" algn="ctr" rtl="1"/>
            <a:r>
              <a:rPr lang="ar-SA" sz="4400" b="1" dirty="0" smtClean="0">
                <a:solidFill>
                  <a:schemeClr val="lt1"/>
                </a:solidFill>
                <a:latin typeface="Traditional Arabic"/>
                <a:ea typeface="Traditional Arabic"/>
                <a:cs typeface="Traditional Arabic"/>
                <a:sym typeface="Traditional Arabic"/>
              </a:rPr>
              <a:t>البروتوكولات </a:t>
            </a:r>
            <a:r>
              <a:rPr lang="ar-SA" sz="4400" b="1" dirty="0">
                <a:solidFill>
                  <a:schemeClr val="lt1"/>
                </a:solidFill>
                <a:latin typeface="Traditional Arabic"/>
                <a:ea typeface="Traditional Arabic"/>
                <a:cs typeface="Traditional Arabic"/>
                <a:sym typeface="Traditional Arabic"/>
              </a:rPr>
              <a:t>الوقائية لأداء الاختبارات بالمدارس</a:t>
            </a:r>
          </a:p>
        </p:txBody>
      </p:sp>
      <p:sp>
        <p:nvSpPr>
          <p:cNvPr id="860" name="Google Shape;860;p47"/>
          <p:cNvSpPr/>
          <p:nvPr/>
        </p:nvSpPr>
        <p:spPr>
          <a:xfrm>
            <a:off x="1318181" y="3950390"/>
            <a:ext cx="3427598" cy="441288"/>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dirty="0">
                <a:solidFill>
                  <a:schemeClr val="lt1"/>
                </a:solidFill>
                <a:latin typeface="Traditional Arabic"/>
                <a:ea typeface="Traditional Arabic"/>
                <a:cs typeface="Traditional Arabic"/>
                <a:sym typeface="Traditional Arabic"/>
              </a:rPr>
              <a:t>الإصدار </a:t>
            </a:r>
            <a:r>
              <a:rPr lang="ar-SA" sz="2000" b="1" dirty="0" smtClean="0">
                <a:solidFill>
                  <a:schemeClr val="lt1"/>
                </a:solidFill>
                <a:latin typeface="Traditional Arabic"/>
                <a:ea typeface="Traditional Arabic"/>
                <a:cs typeface="Traditional Arabic"/>
                <a:sym typeface="Traditional Arabic"/>
              </a:rPr>
              <a:t>الأول:2020سبتمبر</a:t>
            </a:r>
            <a:endParaRPr sz="2000" b="1" dirty="0">
              <a:solidFill>
                <a:schemeClr val="lt1"/>
              </a:solidFill>
              <a:latin typeface="Traditional Arabic"/>
              <a:ea typeface="Traditional Arabic"/>
              <a:cs typeface="Traditional Arabic"/>
              <a:sym typeface="Traditional Arabic"/>
            </a:endParaRPr>
          </a:p>
        </p:txBody>
      </p:sp>
      <p:pic>
        <p:nvPicPr>
          <p:cNvPr id="861" name="Google Shape;861;p47"/>
          <p:cNvPicPr preferRelativeResize="0"/>
          <p:nvPr/>
        </p:nvPicPr>
        <p:blipFill rotWithShape="1">
          <a:blip r:embed="rId4">
            <a:alphaModFix/>
          </a:blip>
          <a:srcRect/>
          <a:stretch/>
        </p:blipFill>
        <p:spPr>
          <a:xfrm>
            <a:off x="5287654" y="221966"/>
            <a:ext cx="2117965" cy="1134301"/>
          </a:xfrm>
          <a:prstGeom prst="rect">
            <a:avLst/>
          </a:prstGeom>
          <a:noFill/>
          <a:ln>
            <a:noFill/>
          </a:ln>
        </p:spPr>
      </p:pic>
      <p:pic>
        <p:nvPicPr>
          <p:cNvPr id="862" name="Google Shape;862;p47" descr="نتيجة بحث الصور عن ‫شعار الرؤية png‬‎"/>
          <p:cNvPicPr preferRelativeResize="0"/>
          <p:nvPr/>
        </p:nvPicPr>
        <p:blipFill rotWithShape="1">
          <a:blip r:embed="rId5">
            <a:alphaModFix/>
          </a:blip>
          <a:srcRect l="14920" t="15057" r="16934" b="20565"/>
          <a:stretch/>
        </p:blipFill>
        <p:spPr>
          <a:xfrm>
            <a:off x="985822" y="304895"/>
            <a:ext cx="1436458" cy="974871"/>
          </a:xfrm>
          <a:prstGeom prst="rect">
            <a:avLst/>
          </a:prstGeom>
          <a:noFill/>
          <a:ln>
            <a:noFill/>
          </a:ln>
        </p:spPr>
      </p:pic>
      <p:sp>
        <p:nvSpPr>
          <p:cNvPr id="8" name="مستطيل 7">
            <a:extLst>
              <a:ext uri="{FF2B5EF4-FFF2-40B4-BE49-F238E27FC236}">
                <a16:creationId xmlns="" xmlns:a16="http://schemas.microsoft.com/office/drawing/2014/main" id="{1FB02666-C3B1-4F7C-BEA1-0A68D99003BF}"/>
              </a:ext>
            </a:extLst>
          </p:cNvPr>
          <p:cNvSpPr/>
          <p:nvPr/>
        </p:nvSpPr>
        <p:spPr>
          <a:xfrm>
            <a:off x="9061238" y="228144"/>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extLst>
      <p:ext uri="{BB962C8B-B14F-4D97-AF65-F5344CB8AC3E}">
        <p14:creationId xmlns="" xmlns:p14="http://schemas.microsoft.com/office/powerpoint/2010/main" val="26830328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عنصر 5">
            <a:extLst>
              <a:ext uri="{FF2B5EF4-FFF2-40B4-BE49-F238E27FC236}">
                <a16:creationId xmlns="" xmlns:a16="http://schemas.microsoft.com/office/drawing/2014/main" id="{20016999-2A96-42A3-A633-A48F4951799C}"/>
              </a:ext>
            </a:extLst>
          </p:cNvPr>
          <p:cNvGraphicFramePr>
            <a:graphicFrameLocks noChangeAspect="1"/>
          </p:cNvGraphicFramePr>
          <p:nvPr>
            <p:extLst>
              <p:ext uri="{D42A27DB-BD31-4B8C-83A1-F6EECF244321}">
                <p14:modId xmlns="" xmlns:p14="http://schemas.microsoft.com/office/powerpoint/2010/main" val="3466648657"/>
              </p:ext>
            </p:extLst>
          </p:nvPr>
        </p:nvGraphicFramePr>
        <p:xfrm>
          <a:off x="0" y="-1"/>
          <a:ext cx="12192000" cy="6857999"/>
        </p:xfrm>
        <a:graphic>
          <a:graphicData uri="http://schemas.openxmlformats.org/presentationml/2006/ole">
            <p:oleObj spid="_x0000_s1037" name="Acrobat Document" r:id="rId3" imgW="5667480" imgH="8020080" progId="AcroExch.Document.7">
              <p:embed/>
            </p:oleObj>
          </a:graphicData>
        </a:graphic>
      </p:graphicFrame>
      <p:graphicFrame>
        <p:nvGraphicFramePr>
          <p:cNvPr id="2" name="كائن 1">
            <a:hlinkClick r:id="rId4" action="ppaction://hlinkfile"/>
          </p:cNvPr>
          <p:cNvGraphicFramePr>
            <a:graphicFrameLocks noChangeAspect="1"/>
          </p:cNvGraphicFramePr>
          <p:nvPr>
            <p:extLst>
              <p:ext uri="{D42A27DB-BD31-4B8C-83A1-F6EECF244321}">
                <p14:modId xmlns="" xmlns:p14="http://schemas.microsoft.com/office/powerpoint/2010/main" val="4254974529"/>
              </p:ext>
            </p:extLst>
          </p:nvPr>
        </p:nvGraphicFramePr>
        <p:xfrm>
          <a:off x="557348" y="0"/>
          <a:ext cx="11634651" cy="6857997"/>
        </p:xfrm>
        <a:graphic>
          <a:graphicData uri="http://schemas.openxmlformats.org/presentationml/2006/ole">
            <p:oleObj spid="_x0000_s1038" name="Acrobat Document" r:id="rId5" imgW="5310360" imgH="7521840" progId="AcroExch.Document.7">
              <p:embed/>
            </p:oleObj>
          </a:graphicData>
        </a:graphic>
      </p:graphicFrame>
    </p:spTree>
    <p:extLst>
      <p:ext uri="{BB962C8B-B14F-4D97-AF65-F5344CB8AC3E}">
        <p14:creationId xmlns="" xmlns:p14="http://schemas.microsoft.com/office/powerpoint/2010/main" val="15347615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pic>
        <p:nvPicPr>
          <p:cNvPr id="224" name="Google Shape;224;p18"/>
          <p:cNvPicPr preferRelativeResize="0"/>
          <p:nvPr/>
        </p:nvPicPr>
        <p:blipFill rotWithShape="1">
          <a:blip r:embed="rId3">
            <a:alphaModFix/>
          </a:blip>
          <a:srcRect l="8889" t="39954" r="14668" b="10644"/>
          <a:stretch/>
        </p:blipFill>
        <p:spPr>
          <a:xfrm>
            <a:off x="1" y="4991125"/>
            <a:ext cx="12192000" cy="1866874"/>
          </a:xfrm>
          <a:prstGeom prst="rect">
            <a:avLst/>
          </a:prstGeom>
          <a:noFill/>
          <a:ln>
            <a:noFill/>
          </a:ln>
        </p:spPr>
      </p:pic>
      <p:pic>
        <p:nvPicPr>
          <p:cNvPr id="225" name="Google Shape;225;p18"/>
          <p:cNvPicPr preferRelativeResize="0"/>
          <p:nvPr/>
        </p:nvPicPr>
        <p:blipFill rotWithShape="1">
          <a:blip r:embed="rId3">
            <a:alphaModFix/>
          </a:blip>
          <a:srcRect l="46519" t="16082" r="47930" b="67688"/>
          <a:stretch/>
        </p:blipFill>
        <p:spPr>
          <a:xfrm>
            <a:off x="88605" y="63988"/>
            <a:ext cx="885372" cy="1465943"/>
          </a:xfrm>
          <a:prstGeom prst="rect">
            <a:avLst/>
          </a:prstGeom>
          <a:noFill/>
          <a:ln>
            <a:noFill/>
          </a:ln>
        </p:spPr>
      </p:pic>
      <p:sp>
        <p:nvSpPr>
          <p:cNvPr id="226" name="Google Shape;226;p18"/>
          <p:cNvSpPr/>
          <p:nvPr/>
        </p:nvSpPr>
        <p:spPr>
          <a:xfrm>
            <a:off x="2092755" y="587176"/>
            <a:ext cx="6968483" cy="1116187"/>
          </a:xfrm>
          <a:prstGeom prst="roundRect">
            <a:avLst>
              <a:gd name="adj" fmla="val 50000"/>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719138" marR="0" lvl="0" indent="0" algn="ctr" rtl="1">
              <a:spcBef>
                <a:spcPts val="0"/>
              </a:spcBef>
              <a:spcAft>
                <a:spcPts val="0"/>
              </a:spcAft>
              <a:buNone/>
            </a:pPr>
            <a:r>
              <a:rPr lang="ar-SA" sz="4000" b="1">
                <a:solidFill>
                  <a:srgbClr val="595959"/>
                </a:solidFill>
                <a:latin typeface="Traditional Arabic"/>
                <a:ea typeface="Traditional Arabic"/>
                <a:cs typeface="Traditional Arabic"/>
                <a:sym typeface="Traditional Arabic"/>
              </a:rPr>
              <a:t>من الصف الثالث إلى السادس الابتدائي</a:t>
            </a:r>
            <a:endParaRPr sz="4000" b="1">
              <a:solidFill>
                <a:srgbClr val="595959"/>
              </a:solidFill>
              <a:latin typeface="Traditional Arabic"/>
              <a:ea typeface="Traditional Arabic"/>
              <a:cs typeface="Traditional Arabic"/>
              <a:sym typeface="Traditional Arabic"/>
            </a:endParaRPr>
          </a:p>
        </p:txBody>
      </p:sp>
      <p:sp>
        <p:nvSpPr>
          <p:cNvPr id="227" name="Google Shape;227;p18"/>
          <p:cNvSpPr/>
          <p:nvPr/>
        </p:nvSpPr>
        <p:spPr>
          <a:xfrm>
            <a:off x="740570" y="1674540"/>
            <a:ext cx="7943153" cy="1155849"/>
          </a:xfrm>
          <a:prstGeom prst="roundRect">
            <a:avLst>
              <a:gd name="adj" fmla="val 50000"/>
            </a:avLst>
          </a:prstGeom>
          <a:solidFill>
            <a:srgbClr val="009081"/>
          </a:solidFill>
          <a:ln>
            <a:noFill/>
          </a:ln>
        </p:spPr>
        <p:txBody>
          <a:bodyPr spcFirstLastPara="1" wrap="square" lIns="45700" tIns="45700" rIns="45700" bIns="45700" anchor="t" anchorCtr="0">
            <a:noAutofit/>
          </a:bodyPr>
          <a:lstStyle/>
          <a:p>
            <a:pPr marL="0" marR="0" lvl="0" indent="0" algn="ctr" rtl="1">
              <a:spcBef>
                <a:spcPts val="0"/>
              </a:spcBef>
              <a:spcAft>
                <a:spcPts val="0"/>
              </a:spcAft>
              <a:buNone/>
            </a:pPr>
            <a:r>
              <a:rPr lang="ar-SA" sz="3600" b="1">
                <a:solidFill>
                  <a:schemeClr val="lt1"/>
                </a:solidFill>
                <a:latin typeface="Traditional Arabic"/>
                <a:ea typeface="Traditional Arabic"/>
                <a:cs typeface="Traditional Arabic"/>
                <a:sym typeface="Traditional Arabic"/>
              </a:rPr>
              <a:t>       </a:t>
            </a:r>
            <a:r>
              <a:rPr lang="ar-SA" sz="3400" b="1">
                <a:solidFill>
                  <a:schemeClr val="lt1"/>
                </a:solidFill>
                <a:latin typeface="Traditional Arabic"/>
                <a:ea typeface="Traditional Arabic"/>
                <a:cs typeface="Traditional Arabic"/>
                <a:sym typeface="Traditional Arabic"/>
              </a:rPr>
              <a:t>تقويمًا مستمرًا معتمداً على مستويات الأداء للمواد التالية:</a:t>
            </a:r>
            <a:endParaRPr/>
          </a:p>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 ثلاث مستويات للاتقان ومستوى واحد لعدم الاتقان»</a:t>
            </a:r>
            <a:endParaRPr sz="2400" b="1">
              <a:solidFill>
                <a:schemeClr val="lt1"/>
              </a:solidFill>
              <a:latin typeface="Traditional Arabic"/>
              <a:ea typeface="Traditional Arabic"/>
              <a:cs typeface="Traditional Arabic"/>
              <a:sym typeface="Traditional Arabic"/>
            </a:endParaRPr>
          </a:p>
        </p:txBody>
      </p:sp>
      <p:sp>
        <p:nvSpPr>
          <p:cNvPr id="228" name="Google Shape;228;p18"/>
          <p:cNvSpPr/>
          <p:nvPr/>
        </p:nvSpPr>
        <p:spPr>
          <a:xfrm>
            <a:off x="7976392" y="667429"/>
            <a:ext cx="843464" cy="843464"/>
          </a:xfrm>
          <a:prstGeom prst="ellipse">
            <a:avLst/>
          </a:prstGeom>
          <a:solidFill>
            <a:srgbClr val="009081"/>
          </a:solidFill>
          <a:ln>
            <a:noFill/>
          </a:ln>
          <a:effectLst>
            <a:outerShdw blurRad="101600" dist="117707" dir="2013274" rotWithShape="0">
              <a:srgbClr val="000000">
                <a:alpha val="29411"/>
              </a:srgbClr>
            </a:outerShdw>
          </a:effectLst>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229" name="Google Shape;229;p18"/>
          <p:cNvSpPr/>
          <p:nvPr/>
        </p:nvSpPr>
        <p:spPr>
          <a:xfrm>
            <a:off x="8049561" y="757638"/>
            <a:ext cx="697126" cy="697127"/>
          </a:xfrm>
          <a:prstGeom prst="ellipse">
            <a:avLst/>
          </a:prstGeom>
          <a:solidFill>
            <a:srgbClr val="FFFFFF"/>
          </a:solidFill>
          <a:ln>
            <a:noFill/>
          </a:ln>
          <a:effectLst>
            <a:outerShdw blurRad="101600" dist="46270" dir="2013274" rotWithShape="0">
              <a:srgbClr val="000000">
                <a:alpha val="30588"/>
              </a:srgbClr>
            </a:outerShdw>
          </a:effectLst>
        </p:spPr>
        <p:txBody>
          <a:bodyPr spcFirstLastPara="1" wrap="square" lIns="45700" tIns="45700" rIns="45700" bIns="45700" anchor="ctr" anchorCtr="0">
            <a:noAutofit/>
          </a:bodyPr>
          <a:lstStyle/>
          <a:p>
            <a:pPr marL="0" marR="0" lvl="0" indent="0" algn="ctr" rtl="1">
              <a:spcBef>
                <a:spcPts val="0"/>
              </a:spcBef>
              <a:spcAft>
                <a:spcPts val="0"/>
              </a:spcAft>
              <a:buNone/>
            </a:pPr>
            <a:r>
              <a:rPr lang="ar-SA" sz="1800" dirty="0">
                <a:solidFill>
                  <a:schemeClr val="dk1"/>
                </a:solidFill>
                <a:latin typeface="Arial"/>
                <a:ea typeface="Arial"/>
                <a:cs typeface="Arial"/>
                <a:sym typeface="Arial"/>
              </a:rPr>
              <a:t> </a:t>
            </a:r>
            <a:endParaRPr sz="2800" dirty="0">
              <a:solidFill>
                <a:srgbClr val="249BBB"/>
              </a:solidFill>
              <a:latin typeface="Calibri"/>
              <a:ea typeface="Calibri"/>
              <a:cs typeface="Calibri"/>
              <a:sym typeface="Calibri"/>
            </a:endParaRPr>
          </a:p>
        </p:txBody>
      </p:sp>
      <p:sp>
        <p:nvSpPr>
          <p:cNvPr id="230" name="Google Shape;230;p18"/>
          <p:cNvSpPr/>
          <p:nvPr/>
        </p:nvSpPr>
        <p:spPr>
          <a:xfrm>
            <a:off x="8286804" y="3021062"/>
            <a:ext cx="2406823" cy="73035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القرآن الكريم.</a:t>
            </a:r>
            <a:endParaRPr/>
          </a:p>
        </p:txBody>
      </p:sp>
      <p:sp>
        <p:nvSpPr>
          <p:cNvPr id="231" name="Google Shape;231;p18"/>
          <p:cNvSpPr/>
          <p:nvPr/>
        </p:nvSpPr>
        <p:spPr>
          <a:xfrm>
            <a:off x="4722262" y="3055996"/>
            <a:ext cx="2406823" cy="73035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القرآن الكريم وتجويده</a:t>
            </a:r>
            <a:endParaRPr/>
          </a:p>
        </p:txBody>
      </p:sp>
      <p:sp>
        <p:nvSpPr>
          <p:cNvPr id="232" name="Google Shape;232;p18"/>
          <p:cNvSpPr/>
          <p:nvPr/>
        </p:nvSpPr>
        <p:spPr>
          <a:xfrm>
            <a:off x="1157720" y="3039535"/>
            <a:ext cx="2406823" cy="73035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القرآن الكريم (حفظ)</a:t>
            </a:r>
            <a:endParaRPr/>
          </a:p>
        </p:txBody>
      </p:sp>
      <p:sp>
        <p:nvSpPr>
          <p:cNvPr id="233" name="Google Shape;233;p18"/>
          <p:cNvSpPr/>
          <p:nvPr/>
        </p:nvSpPr>
        <p:spPr>
          <a:xfrm>
            <a:off x="8286804" y="4637477"/>
            <a:ext cx="2406823" cy="73035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التربية الفنية.</a:t>
            </a:r>
            <a:endParaRPr/>
          </a:p>
        </p:txBody>
      </p:sp>
      <p:sp>
        <p:nvSpPr>
          <p:cNvPr id="234" name="Google Shape;234;p18"/>
          <p:cNvSpPr/>
          <p:nvPr/>
        </p:nvSpPr>
        <p:spPr>
          <a:xfrm>
            <a:off x="4722262" y="4672411"/>
            <a:ext cx="2406823" cy="73035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التربية الأسرية (بنات)</a:t>
            </a:r>
            <a:endParaRPr sz="2400" b="1">
              <a:solidFill>
                <a:schemeClr val="lt1"/>
              </a:solidFill>
              <a:latin typeface="Traditional Arabic"/>
              <a:ea typeface="Traditional Arabic"/>
              <a:cs typeface="Traditional Arabic"/>
              <a:sym typeface="Traditional Arabic"/>
            </a:endParaRPr>
          </a:p>
        </p:txBody>
      </p:sp>
      <p:sp>
        <p:nvSpPr>
          <p:cNvPr id="235" name="Google Shape;235;p18"/>
          <p:cNvSpPr/>
          <p:nvPr/>
        </p:nvSpPr>
        <p:spPr>
          <a:xfrm>
            <a:off x="1157720" y="4655950"/>
            <a:ext cx="2406823" cy="730357"/>
          </a:xfrm>
          <a:prstGeom prst="roundRect">
            <a:avLst>
              <a:gd name="adj" fmla="val 50000"/>
            </a:avLst>
          </a:prstGeom>
          <a:solidFill>
            <a:srgbClr val="54565A"/>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التربية البدنية (بنين)</a:t>
            </a:r>
            <a:endParaRPr sz="2400" b="1">
              <a:solidFill>
                <a:schemeClr val="lt1"/>
              </a:solidFill>
              <a:latin typeface="Traditional Arabic"/>
              <a:ea typeface="Traditional Arabic"/>
              <a:cs typeface="Traditional Arabic"/>
              <a:sym typeface="Traditional Arabic"/>
            </a:endParaRPr>
          </a:p>
        </p:txBody>
      </p:sp>
      <p:sp>
        <p:nvSpPr>
          <p:cNvPr id="236" name="Google Shape;236;p18"/>
          <p:cNvSpPr/>
          <p:nvPr/>
        </p:nvSpPr>
        <p:spPr>
          <a:xfrm>
            <a:off x="8286804" y="3837500"/>
            <a:ext cx="2406823" cy="730357"/>
          </a:xfrm>
          <a:prstGeom prst="roundRect">
            <a:avLst>
              <a:gd name="adj" fmla="val 50000"/>
            </a:avLst>
          </a:prstGeom>
          <a:solidFill>
            <a:srgbClr val="B79F8D"/>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القرآن الكريم (تلاوة)</a:t>
            </a:r>
            <a:endParaRPr sz="2400" b="1">
              <a:solidFill>
                <a:schemeClr val="lt1"/>
              </a:solidFill>
              <a:latin typeface="Traditional Arabic"/>
              <a:ea typeface="Traditional Arabic"/>
              <a:cs typeface="Traditional Arabic"/>
              <a:sym typeface="Traditional Arabic"/>
            </a:endParaRPr>
          </a:p>
        </p:txBody>
      </p:sp>
      <p:sp>
        <p:nvSpPr>
          <p:cNvPr id="237" name="Google Shape;237;p18"/>
          <p:cNvSpPr/>
          <p:nvPr/>
        </p:nvSpPr>
        <p:spPr>
          <a:xfrm>
            <a:off x="4722262" y="3872434"/>
            <a:ext cx="2406823" cy="730357"/>
          </a:xfrm>
          <a:prstGeom prst="roundRect">
            <a:avLst>
              <a:gd name="adj" fmla="val 50000"/>
            </a:avLst>
          </a:prstGeom>
          <a:solidFill>
            <a:srgbClr val="B79F8D"/>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التجويد.</a:t>
            </a:r>
            <a:endParaRPr sz="2400" b="1">
              <a:solidFill>
                <a:schemeClr val="lt1"/>
              </a:solidFill>
              <a:latin typeface="Traditional Arabic"/>
              <a:ea typeface="Traditional Arabic"/>
              <a:cs typeface="Traditional Arabic"/>
              <a:sym typeface="Traditional Arabic"/>
            </a:endParaRPr>
          </a:p>
        </p:txBody>
      </p:sp>
      <p:sp>
        <p:nvSpPr>
          <p:cNvPr id="238" name="Google Shape;238;p18"/>
          <p:cNvSpPr/>
          <p:nvPr/>
        </p:nvSpPr>
        <p:spPr>
          <a:xfrm>
            <a:off x="1157720" y="3855973"/>
            <a:ext cx="2406823" cy="730357"/>
          </a:xfrm>
          <a:prstGeom prst="roundRect">
            <a:avLst>
              <a:gd name="adj" fmla="val 50000"/>
            </a:avLst>
          </a:prstGeom>
          <a:solidFill>
            <a:srgbClr val="B79F8D"/>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اللغة الإنجليزية.</a:t>
            </a:r>
            <a:endParaRPr sz="2400" b="1">
              <a:solidFill>
                <a:schemeClr val="lt1"/>
              </a:solidFill>
              <a:latin typeface="Traditional Arabic"/>
              <a:ea typeface="Traditional Arabic"/>
              <a:cs typeface="Traditional Arabic"/>
              <a:sym typeface="Traditional Arabic"/>
            </a:endParaRPr>
          </a:p>
        </p:txBody>
      </p:sp>
      <p:sp>
        <p:nvSpPr>
          <p:cNvPr id="239" name="Google Shape;239;p18"/>
          <p:cNvSpPr/>
          <p:nvPr/>
        </p:nvSpPr>
        <p:spPr>
          <a:xfrm>
            <a:off x="7674706" y="1884611"/>
            <a:ext cx="735706" cy="735706"/>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39BBEC"/>
                </a:solidFill>
                <a:latin typeface="Traditional Arabic"/>
                <a:ea typeface="Traditional Arabic"/>
                <a:cs typeface="Traditional Arabic"/>
                <a:sym typeface="Traditional Arabic"/>
              </a:rPr>
              <a:t>أ</a:t>
            </a:r>
            <a:endParaRPr sz="2400" b="1">
              <a:solidFill>
                <a:srgbClr val="595959"/>
              </a:solidFill>
              <a:latin typeface="Traditional Arabic"/>
              <a:ea typeface="Traditional Arabic"/>
              <a:cs typeface="Traditional Arabic"/>
              <a:sym typeface="Traditional Arabic"/>
            </a:endParaRPr>
          </a:p>
        </p:txBody>
      </p:sp>
      <p:sp>
        <p:nvSpPr>
          <p:cNvPr id="19" name="مستطيل 18">
            <a:extLst>
              <a:ext uri="{FF2B5EF4-FFF2-40B4-BE49-F238E27FC236}">
                <a16:creationId xmlns="" xmlns:a16="http://schemas.microsoft.com/office/drawing/2014/main" id="{1FB02666-C3B1-4F7C-BEA1-0A68D99003BF}"/>
              </a:ext>
            </a:extLst>
          </p:cNvPr>
          <p:cNvSpPr/>
          <p:nvPr/>
        </p:nvSpPr>
        <p:spPr>
          <a:xfrm>
            <a:off x="9061238" y="228144"/>
            <a:ext cx="2895327" cy="1569660"/>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a:t>
            </a:r>
          </a:p>
          <a:p>
            <a:pPr algn="ct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مكة 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449"/>
        <p:cNvGrpSpPr/>
        <p:nvPr/>
      </p:nvGrpSpPr>
      <p:grpSpPr>
        <a:xfrm>
          <a:off x="0" y="0"/>
          <a:ext cx="0" cy="0"/>
          <a:chOff x="0" y="0"/>
          <a:chExt cx="0" cy="0"/>
        </a:xfrm>
      </p:grpSpPr>
      <p:pic>
        <p:nvPicPr>
          <p:cNvPr id="1450" name="Google Shape;1450;p70"/>
          <p:cNvPicPr preferRelativeResize="0"/>
          <p:nvPr/>
        </p:nvPicPr>
        <p:blipFill rotWithShape="1">
          <a:blip r:embed="rId3">
            <a:alphaModFix/>
          </a:blip>
          <a:srcRect l="8889" t="39954" r="14668" b="10644"/>
          <a:stretch/>
        </p:blipFill>
        <p:spPr>
          <a:xfrm>
            <a:off x="1" y="5424979"/>
            <a:ext cx="12192000" cy="1433019"/>
          </a:xfrm>
          <a:prstGeom prst="rect">
            <a:avLst/>
          </a:prstGeom>
          <a:noFill/>
          <a:ln>
            <a:noFill/>
          </a:ln>
        </p:spPr>
      </p:pic>
      <p:grpSp>
        <p:nvGrpSpPr>
          <p:cNvPr id="1451" name="Google Shape;1451;p70"/>
          <p:cNvGrpSpPr/>
          <p:nvPr/>
        </p:nvGrpSpPr>
        <p:grpSpPr>
          <a:xfrm>
            <a:off x="4009190" y="206229"/>
            <a:ext cx="4446163" cy="4446163"/>
            <a:chOff x="6971333" y="1326532"/>
            <a:chExt cx="4446163" cy="4446163"/>
          </a:xfrm>
        </p:grpSpPr>
        <p:sp>
          <p:nvSpPr>
            <p:cNvPr id="1452" name="Google Shape;1452;p70"/>
            <p:cNvSpPr/>
            <p:nvPr/>
          </p:nvSpPr>
          <p:spPr>
            <a:xfrm flipH="1">
              <a:off x="6971333" y="1326532"/>
              <a:ext cx="4446163" cy="4446163"/>
            </a:xfrm>
            <a:prstGeom prst="ellipse">
              <a:avLst/>
            </a:prstGeom>
            <a:solidFill>
              <a:srgbClr val="DDE1E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53" name="Google Shape;1453;p70"/>
            <p:cNvSpPr/>
            <p:nvPr/>
          </p:nvSpPr>
          <p:spPr>
            <a:xfrm flipH="1">
              <a:off x="7343708" y="1698907"/>
              <a:ext cx="3701413" cy="3701413"/>
            </a:xfrm>
            <a:prstGeom prst="ellipse">
              <a:avLst/>
            </a:prstGeom>
            <a:gradFill>
              <a:gsLst>
                <a:gs pos="0">
                  <a:srgbClr val="DDE1E2"/>
                </a:gs>
                <a:gs pos="100000">
                  <a:srgbClr val="FFFFFF"/>
                </a:gs>
              </a:gsLst>
              <a:lin ang="16200000" scaled="0"/>
            </a:gradFill>
            <a:ln>
              <a:noFill/>
            </a:ln>
            <a:effectLst>
              <a:outerShdw blurRad="508000" dist="76200" dir="2700000" sx="102000" sy="102000" algn="tl" rotWithShape="0">
                <a:srgbClr val="595959">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54" name="Google Shape;1454;p70"/>
            <p:cNvSpPr/>
            <p:nvPr/>
          </p:nvSpPr>
          <p:spPr>
            <a:xfrm flipH="1">
              <a:off x="7457367" y="1789693"/>
              <a:ext cx="3474097" cy="3474097"/>
            </a:xfrm>
            <a:prstGeom prst="ellipse">
              <a:avLst/>
            </a:prstGeom>
            <a:noFill/>
            <a:ln w="15875"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55" name="Google Shape;1455;p70"/>
            <p:cNvSpPr/>
            <p:nvPr/>
          </p:nvSpPr>
          <p:spPr>
            <a:xfrm flipH="1">
              <a:off x="7509968" y="1843147"/>
              <a:ext cx="3367188" cy="3367188"/>
            </a:xfrm>
            <a:prstGeom prst="ellipse">
              <a:avLst/>
            </a:prstGeom>
            <a:noFill/>
            <a:ln w="15875" cap="flat" cmpd="sng">
              <a:solidFill>
                <a:srgbClr val="BFBFBF"/>
              </a:solidFill>
              <a:prstDash val="lgDashDot"/>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56" name="Google Shape;1456;p70"/>
            <p:cNvSpPr/>
            <p:nvPr/>
          </p:nvSpPr>
          <p:spPr>
            <a:xfrm flipH="1">
              <a:off x="9140890" y="1761975"/>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57" name="Google Shape;1457;p70"/>
            <p:cNvSpPr/>
            <p:nvPr/>
          </p:nvSpPr>
          <p:spPr>
            <a:xfrm flipH="1">
              <a:off x="9140890" y="5177288"/>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58" name="Google Shape;1458;p70"/>
            <p:cNvSpPr/>
            <p:nvPr/>
          </p:nvSpPr>
          <p:spPr>
            <a:xfrm flipH="1">
              <a:off x="7419419" y="3470690"/>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59" name="Google Shape;1459;p70"/>
            <p:cNvSpPr/>
            <p:nvPr/>
          </p:nvSpPr>
          <p:spPr>
            <a:xfrm flipH="1">
              <a:off x="10834049" y="3470690"/>
              <a:ext cx="112102" cy="112102"/>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pic>
          <p:nvPicPr>
            <p:cNvPr id="1460" name="Google Shape;1460;p70" descr="Single gear"/>
            <p:cNvPicPr preferRelativeResize="0"/>
            <p:nvPr/>
          </p:nvPicPr>
          <p:blipFill rotWithShape="1">
            <a:blip r:embed="rId4">
              <a:alphaModFix/>
            </a:blip>
            <a:srcRect/>
            <a:stretch/>
          </p:blipFill>
          <p:spPr>
            <a:xfrm flipH="1">
              <a:off x="9969960" y="4408442"/>
              <a:ext cx="360000" cy="360000"/>
            </a:xfrm>
            <a:prstGeom prst="rect">
              <a:avLst/>
            </a:prstGeom>
            <a:noFill/>
            <a:ln>
              <a:noFill/>
            </a:ln>
          </p:spPr>
        </p:pic>
        <p:pic>
          <p:nvPicPr>
            <p:cNvPr id="1461" name="Google Shape;1461;p70" descr="Stopwatch"/>
            <p:cNvPicPr preferRelativeResize="0"/>
            <p:nvPr/>
          </p:nvPicPr>
          <p:blipFill rotWithShape="1">
            <a:blip r:embed="rId5">
              <a:alphaModFix/>
            </a:blip>
            <a:srcRect/>
            <a:stretch/>
          </p:blipFill>
          <p:spPr>
            <a:xfrm flipH="1">
              <a:off x="10328351" y="4004064"/>
              <a:ext cx="360000" cy="360000"/>
            </a:xfrm>
            <a:prstGeom prst="rect">
              <a:avLst/>
            </a:prstGeom>
            <a:noFill/>
            <a:ln>
              <a:noFill/>
            </a:ln>
          </p:spPr>
        </p:pic>
        <p:pic>
          <p:nvPicPr>
            <p:cNvPr id="1462" name="Google Shape;1462;p70" descr="Lightbulb"/>
            <p:cNvPicPr preferRelativeResize="0"/>
            <p:nvPr/>
          </p:nvPicPr>
          <p:blipFill rotWithShape="1">
            <a:blip r:embed="rId6">
              <a:alphaModFix/>
            </a:blip>
            <a:srcRect/>
            <a:stretch/>
          </p:blipFill>
          <p:spPr>
            <a:xfrm flipH="1">
              <a:off x="9015280" y="4750518"/>
              <a:ext cx="360000" cy="360000"/>
            </a:xfrm>
            <a:prstGeom prst="rect">
              <a:avLst/>
            </a:prstGeom>
            <a:noFill/>
            <a:ln>
              <a:noFill/>
            </a:ln>
          </p:spPr>
        </p:pic>
        <p:pic>
          <p:nvPicPr>
            <p:cNvPr id="1463" name="Google Shape;1463;p70" descr="Head with Gears"/>
            <p:cNvPicPr preferRelativeResize="0"/>
            <p:nvPr/>
          </p:nvPicPr>
          <p:blipFill rotWithShape="1">
            <a:blip r:embed="rId7">
              <a:alphaModFix/>
            </a:blip>
            <a:srcRect/>
            <a:stretch/>
          </p:blipFill>
          <p:spPr>
            <a:xfrm flipH="1">
              <a:off x="9524923" y="4683135"/>
              <a:ext cx="360000" cy="360000"/>
            </a:xfrm>
            <a:prstGeom prst="rect">
              <a:avLst/>
            </a:prstGeom>
            <a:noFill/>
            <a:ln>
              <a:noFill/>
            </a:ln>
          </p:spPr>
        </p:pic>
        <p:sp>
          <p:nvSpPr>
            <p:cNvPr id="1464" name="Google Shape;1464;p70"/>
            <p:cNvSpPr/>
            <p:nvPr/>
          </p:nvSpPr>
          <p:spPr>
            <a:xfrm flipH="1">
              <a:off x="8742657" y="4876105"/>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65" name="Google Shape;1465;p70"/>
            <p:cNvSpPr/>
            <p:nvPr/>
          </p:nvSpPr>
          <p:spPr>
            <a:xfrm flipH="1">
              <a:off x="8450577" y="4758898"/>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sp>
          <p:nvSpPr>
            <p:cNvPr id="1466" name="Google Shape;1466;p70"/>
            <p:cNvSpPr/>
            <p:nvPr/>
          </p:nvSpPr>
          <p:spPr>
            <a:xfrm flipH="1">
              <a:off x="8192223" y="4594853"/>
              <a:ext cx="112102" cy="112102"/>
            </a:xfrm>
            <a:prstGeom prst="ellipse">
              <a:avLst/>
            </a:prstGeom>
            <a:solidFill>
              <a:srgbClr val="A5A5A5"/>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lt1"/>
                </a:solidFill>
                <a:latin typeface="Calibri"/>
                <a:ea typeface="Calibri"/>
                <a:cs typeface="Calibri"/>
                <a:sym typeface="Calibri"/>
              </a:endParaRPr>
            </a:p>
          </p:txBody>
        </p:sp>
      </p:grpSp>
      <p:sp>
        <p:nvSpPr>
          <p:cNvPr id="1467" name="Google Shape;1467;p70"/>
          <p:cNvSpPr/>
          <p:nvPr/>
        </p:nvSpPr>
        <p:spPr>
          <a:xfrm rot="-5400000" flipH="1">
            <a:off x="4894811" y="959989"/>
            <a:ext cx="2688152" cy="5376300"/>
          </a:xfrm>
          <a:custGeom>
            <a:avLst/>
            <a:gdLst/>
            <a:ahLst/>
            <a:cxnLst/>
            <a:rect l="l" t="t" r="r" b="b"/>
            <a:pathLst>
              <a:path w="2688152" h="5376300" extrusionOk="0">
                <a:moveTo>
                  <a:pt x="0" y="0"/>
                </a:moveTo>
                <a:lnTo>
                  <a:pt x="2" y="0"/>
                </a:lnTo>
                <a:cubicBezTo>
                  <a:pt x="1484626" y="0"/>
                  <a:pt x="2688152" y="1203526"/>
                  <a:pt x="2688152" y="2688150"/>
                </a:cubicBezTo>
                <a:cubicBezTo>
                  <a:pt x="2688152" y="4172775"/>
                  <a:pt x="1484626" y="5376300"/>
                  <a:pt x="2" y="5376300"/>
                </a:cubicBezTo>
                <a:lnTo>
                  <a:pt x="0" y="5376300"/>
                </a:lnTo>
                <a:lnTo>
                  <a:pt x="0" y="5268071"/>
                </a:lnTo>
                <a:lnTo>
                  <a:pt x="186213" y="5258902"/>
                </a:lnTo>
                <a:cubicBezTo>
                  <a:pt x="1522494" y="5126571"/>
                  <a:pt x="2565270" y="4026109"/>
                  <a:pt x="2565270" y="2688151"/>
                </a:cubicBezTo>
                <a:cubicBezTo>
                  <a:pt x="2565270" y="1350193"/>
                  <a:pt x="1522494" y="249732"/>
                  <a:pt x="186213" y="117401"/>
                </a:cubicBezTo>
                <a:lnTo>
                  <a:pt x="0" y="108231"/>
                </a:lnTo>
                <a:close/>
              </a:path>
            </a:pathLst>
          </a:custGeom>
          <a:gradFill>
            <a:gsLst>
              <a:gs pos="0">
                <a:srgbClr val="FFD63A"/>
              </a:gs>
              <a:gs pos="25000">
                <a:srgbClr val="F4941D"/>
              </a:gs>
              <a:gs pos="50000">
                <a:srgbClr val="757070"/>
              </a:gs>
              <a:gs pos="75000">
                <a:srgbClr val="60509C"/>
              </a:gs>
              <a:gs pos="100000">
                <a:srgbClr val="00ACBE"/>
              </a:gs>
            </a:gsLst>
            <a:lin ang="5400000" scaled="0"/>
          </a:gradFill>
          <a:ln w="82550" cap="flat" cmpd="sng">
            <a:solidFill>
              <a:srgbClr val="F2F2F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a:solidFill>
                <a:schemeClr val="dk1"/>
              </a:solidFill>
              <a:latin typeface="Calibri"/>
              <a:ea typeface="Calibri"/>
              <a:cs typeface="Calibri"/>
              <a:sym typeface="Calibri"/>
            </a:endParaRPr>
          </a:p>
        </p:txBody>
      </p:sp>
      <p:pic>
        <p:nvPicPr>
          <p:cNvPr id="1469" name="Google Shape;1469;p70"/>
          <p:cNvPicPr preferRelativeResize="0"/>
          <p:nvPr/>
        </p:nvPicPr>
        <p:blipFill rotWithShape="1">
          <a:blip r:embed="rId3">
            <a:alphaModFix/>
          </a:blip>
          <a:srcRect l="46519" t="16082" r="47930" b="67688"/>
          <a:stretch/>
        </p:blipFill>
        <p:spPr>
          <a:xfrm>
            <a:off x="212804" y="206229"/>
            <a:ext cx="885372" cy="1465943"/>
          </a:xfrm>
          <a:prstGeom prst="rect">
            <a:avLst/>
          </a:prstGeom>
          <a:noFill/>
          <a:ln>
            <a:noFill/>
          </a:ln>
        </p:spPr>
      </p:pic>
      <p:sp>
        <p:nvSpPr>
          <p:cNvPr id="1470" name="Google Shape;1470;p70"/>
          <p:cNvSpPr/>
          <p:nvPr/>
        </p:nvSpPr>
        <p:spPr>
          <a:xfrm>
            <a:off x="3036612" y="5135142"/>
            <a:ext cx="6479154" cy="467766"/>
          </a:xfrm>
          <a:prstGeom prst="roundRect">
            <a:avLst>
              <a:gd name="adj" fmla="val 16667"/>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dirty="0">
                <a:solidFill>
                  <a:schemeClr val="lt1"/>
                </a:solidFill>
                <a:latin typeface="Traditional Arabic"/>
                <a:ea typeface="Traditional Arabic"/>
                <a:cs typeface="Traditional Arabic"/>
                <a:sym typeface="Traditional Arabic"/>
              </a:rPr>
              <a:t>مع تحيات اخوانكم في إدارة الاختبارات والقبول بالإدارة العامة للتعليم بمنطقة مكة المكرمة</a:t>
            </a:r>
            <a:endParaRPr sz="2000" b="1" dirty="0">
              <a:solidFill>
                <a:schemeClr val="lt1"/>
              </a:solidFill>
              <a:latin typeface="Traditional Arabic"/>
              <a:ea typeface="Traditional Arabic"/>
              <a:cs typeface="Traditional Arabic"/>
              <a:sym typeface="Traditional Arabic"/>
            </a:endParaRPr>
          </a:p>
        </p:txBody>
      </p:sp>
      <p:sp>
        <p:nvSpPr>
          <p:cNvPr id="26" name="مستطيل 25">
            <a:extLst>
              <a:ext uri="{FF2B5EF4-FFF2-40B4-BE49-F238E27FC236}">
                <a16:creationId xmlns="" xmlns:a16="http://schemas.microsoft.com/office/drawing/2014/main" id="{1FB02666-C3B1-4F7C-BEA1-0A68D99003BF}"/>
              </a:ext>
            </a:extLst>
          </p:cNvPr>
          <p:cNvSpPr/>
          <p:nvPr/>
        </p:nvSpPr>
        <p:spPr>
          <a:xfrm>
            <a:off x="9202203" y="347555"/>
            <a:ext cx="2895327" cy="1323439"/>
          </a:xfrm>
          <a:prstGeom prst="rect">
            <a:avLst/>
          </a:prstGeom>
          <a:noFill/>
        </p:spPr>
        <p:txBody>
          <a:bodyPr wrap="square" lIns="91440" tIns="45720" rIns="91440" bIns="45720">
            <a:spAutoFit/>
          </a:bodyPr>
          <a:lstStyle/>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sz="1600"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sz="1600"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sz="1600"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sz="1600"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sp>
        <p:nvSpPr>
          <p:cNvPr id="3" name="مستطيل 2"/>
          <p:cNvSpPr/>
          <p:nvPr/>
        </p:nvSpPr>
        <p:spPr>
          <a:xfrm>
            <a:off x="4512480" y="1308322"/>
            <a:ext cx="3401893" cy="1569660"/>
          </a:xfrm>
          <a:prstGeom prst="rect">
            <a:avLst/>
          </a:prstGeom>
          <a:noFill/>
        </p:spPr>
        <p:txBody>
          <a:bodyPr wrap="none" lIns="91440" tIns="45720" rIns="91440" bIns="45720">
            <a:spAutoFit/>
          </a:bodyPr>
          <a:lstStyle/>
          <a:p>
            <a:pPr algn="ctr"/>
            <a:r>
              <a:rPr lang="ar-SA" sz="4800" b="1" dirty="0" smtClean="0">
                <a:ln w="12700">
                  <a:solidFill>
                    <a:schemeClr val="accent1"/>
                  </a:solidFill>
                  <a:prstDash val="solid"/>
                </a:ln>
                <a:solidFill>
                  <a:srgbClr val="0070C0"/>
                </a:solidFill>
                <a:effectLst>
                  <a:outerShdw dist="38100" dir="2640000" algn="bl" rotWithShape="0">
                    <a:schemeClr val="accent1"/>
                  </a:outerShdw>
                </a:effectLst>
              </a:rPr>
              <a:t>شكراً </a:t>
            </a:r>
          </a:p>
          <a:p>
            <a:pPr algn="ctr"/>
            <a:r>
              <a:rPr lang="ar-SA" sz="4800" b="1" dirty="0" smtClean="0">
                <a:ln w="12700">
                  <a:solidFill>
                    <a:schemeClr val="accent1"/>
                  </a:solidFill>
                  <a:prstDash val="solid"/>
                </a:ln>
                <a:solidFill>
                  <a:srgbClr val="0070C0"/>
                </a:solidFill>
                <a:effectLst>
                  <a:outerShdw dist="38100" dir="2640000" algn="bl" rotWithShape="0">
                    <a:schemeClr val="accent1"/>
                  </a:outerShdw>
                </a:effectLst>
              </a:rPr>
              <a:t>لحسن مشاركتكم</a:t>
            </a:r>
            <a:endParaRPr lang="ar-SA" sz="4800" b="1" dirty="0">
              <a:ln w="12700">
                <a:solidFill>
                  <a:schemeClr val="accent1"/>
                </a:solidFill>
                <a:prstDash val="solid"/>
              </a:ln>
              <a:solidFill>
                <a:srgbClr val="0070C0"/>
              </a:solidFill>
              <a:effectLst>
                <a:outerShdw dist="38100" dir="2640000" algn="bl" rotWithShape="0">
                  <a:schemeClr val="accent1"/>
                </a:outerShdw>
              </a:effectLst>
            </a:endParaRPr>
          </a:p>
        </p:txBody>
      </p:sp>
      <p:pic>
        <p:nvPicPr>
          <p:cNvPr id="24" name="Google Shape;85;p13"/>
          <p:cNvPicPr preferRelativeResize="0"/>
          <p:nvPr/>
        </p:nvPicPr>
        <p:blipFill rotWithShape="1">
          <a:blip r:embed="rId8">
            <a:alphaModFix/>
          </a:blip>
          <a:srcRect/>
          <a:stretch/>
        </p:blipFill>
        <p:spPr>
          <a:xfrm>
            <a:off x="1141076" y="347555"/>
            <a:ext cx="2117965" cy="1134301"/>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19"/>
          <p:cNvPicPr preferRelativeResize="0"/>
          <p:nvPr/>
        </p:nvPicPr>
        <p:blipFill rotWithShape="1">
          <a:blip r:embed="rId3">
            <a:alphaModFix/>
          </a:blip>
          <a:srcRect l="8889" t="39954" r="14668" b="10644"/>
          <a:stretch/>
        </p:blipFill>
        <p:spPr>
          <a:xfrm>
            <a:off x="1" y="5771595"/>
            <a:ext cx="12192000" cy="1086404"/>
          </a:xfrm>
          <a:prstGeom prst="rect">
            <a:avLst/>
          </a:prstGeom>
          <a:noFill/>
          <a:ln>
            <a:noFill/>
          </a:ln>
        </p:spPr>
      </p:pic>
      <p:pic>
        <p:nvPicPr>
          <p:cNvPr id="246" name="Google Shape;246;p19"/>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247" name="Google Shape;247;p19"/>
          <p:cNvSpPr/>
          <p:nvPr/>
        </p:nvSpPr>
        <p:spPr>
          <a:xfrm>
            <a:off x="3374469" y="159194"/>
            <a:ext cx="1241834" cy="1241834"/>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39BBEC"/>
                </a:solidFill>
                <a:latin typeface="Traditional Arabic"/>
                <a:ea typeface="Traditional Arabic"/>
                <a:cs typeface="Traditional Arabic"/>
                <a:sym typeface="Traditional Arabic"/>
              </a:rPr>
              <a:t>100</a:t>
            </a:r>
            <a:r>
              <a:rPr lang="ar-SA" sz="2400" b="1">
                <a:solidFill>
                  <a:srgbClr val="595959"/>
                </a:solidFill>
                <a:latin typeface="Traditional Arabic"/>
                <a:ea typeface="Traditional Arabic"/>
                <a:cs typeface="Traditional Arabic"/>
                <a:sym typeface="Traditional Arabic"/>
              </a:rPr>
              <a:t> درجة</a:t>
            </a:r>
            <a:endParaRPr/>
          </a:p>
        </p:txBody>
      </p:sp>
      <p:sp>
        <p:nvSpPr>
          <p:cNvPr id="248" name="Google Shape;248;p19"/>
          <p:cNvSpPr/>
          <p:nvPr/>
        </p:nvSpPr>
        <p:spPr>
          <a:xfrm>
            <a:off x="1834300" y="1687115"/>
            <a:ext cx="4247910" cy="65253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39BBEC"/>
                </a:solidFill>
                <a:latin typeface="Traditional Arabic"/>
                <a:ea typeface="Traditional Arabic"/>
                <a:cs typeface="Traditional Arabic"/>
                <a:sym typeface="Traditional Arabic"/>
              </a:rPr>
              <a:t>50</a:t>
            </a:r>
            <a:r>
              <a:rPr lang="ar-SA" sz="3200" b="1">
                <a:solidFill>
                  <a:srgbClr val="595959"/>
                </a:solidFill>
                <a:latin typeface="Traditional Arabic"/>
                <a:ea typeface="Traditional Arabic"/>
                <a:cs typeface="Traditional Arabic"/>
                <a:sym typeface="Traditional Arabic"/>
              </a:rPr>
              <a:t> درجة لكل فصل دراسي</a:t>
            </a:r>
            <a:endParaRPr/>
          </a:p>
        </p:txBody>
      </p:sp>
      <p:sp>
        <p:nvSpPr>
          <p:cNvPr id="249" name="Google Shape;249;p19"/>
          <p:cNvSpPr/>
          <p:nvPr/>
        </p:nvSpPr>
        <p:spPr>
          <a:xfrm>
            <a:off x="3206841" y="2820400"/>
            <a:ext cx="5334642" cy="626040"/>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39BBEC"/>
                </a:solidFill>
                <a:latin typeface="Traditional Arabic"/>
                <a:ea typeface="Traditional Arabic"/>
                <a:cs typeface="Traditional Arabic"/>
                <a:sym typeface="Traditional Arabic"/>
              </a:rPr>
              <a:t>40  </a:t>
            </a:r>
            <a:r>
              <a:rPr lang="ar-SA" sz="2800" b="1">
                <a:solidFill>
                  <a:srgbClr val="595959"/>
                </a:solidFill>
                <a:latin typeface="Traditional Arabic"/>
                <a:ea typeface="Traditional Arabic"/>
                <a:cs typeface="Traditional Arabic"/>
                <a:sym typeface="Traditional Arabic"/>
              </a:rPr>
              <a:t>أعمال السنة</a:t>
            </a:r>
            <a:endParaRPr/>
          </a:p>
        </p:txBody>
      </p:sp>
      <p:sp>
        <p:nvSpPr>
          <p:cNvPr id="250" name="Google Shape;250;p19"/>
          <p:cNvSpPr/>
          <p:nvPr/>
        </p:nvSpPr>
        <p:spPr>
          <a:xfrm>
            <a:off x="3206840" y="3600002"/>
            <a:ext cx="2081091" cy="605982"/>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200" b="1">
                <a:solidFill>
                  <a:schemeClr val="lt1"/>
                </a:solidFill>
                <a:latin typeface="Traditional Arabic"/>
                <a:ea typeface="Traditional Arabic"/>
                <a:cs typeface="Traditional Arabic"/>
                <a:sym typeface="Traditional Arabic"/>
              </a:rPr>
              <a:t>اختبارات تحريرية قصيرة</a:t>
            </a:r>
            <a:endParaRPr/>
          </a:p>
        </p:txBody>
      </p:sp>
      <p:sp>
        <p:nvSpPr>
          <p:cNvPr id="251" name="Google Shape;251;p19"/>
          <p:cNvSpPr/>
          <p:nvPr/>
        </p:nvSpPr>
        <p:spPr>
          <a:xfrm>
            <a:off x="517139" y="2820399"/>
            <a:ext cx="2586667" cy="660553"/>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39BBEC"/>
                </a:solidFill>
                <a:latin typeface="Traditional Arabic"/>
                <a:ea typeface="Traditional Arabic"/>
                <a:cs typeface="Traditional Arabic"/>
                <a:sym typeface="Traditional Arabic"/>
              </a:rPr>
              <a:t>10</a:t>
            </a:r>
            <a:r>
              <a:rPr lang="ar-SA" sz="2800" b="1">
                <a:solidFill>
                  <a:srgbClr val="595959"/>
                </a:solidFill>
                <a:latin typeface="Traditional Arabic"/>
                <a:ea typeface="Traditional Arabic"/>
                <a:cs typeface="Traditional Arabic"/>
                <a:sym typeface="Traditional Arabic"/>
              </a:rPr>
              <a:t>اختبار نهاية الفصل</a:t>
            </a:r>
            <a:endParaRPr/>
          </a:p>
        </p:txBody>
      </p:sp>
      <p:sp>
        <p:nvSpPr>
          <p:cNvPr id="252" name="Google Shape;252;p19"/>
          <p:cNvSpPr/>
          <p:nvPr/>
        </p:nvSpPr>
        <p:spPr>
          <a:xfrm>
            <a:off x="509414" y="3573185"/>
            <a:ext cx="2594392" cy="582954"/>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chemeClr val="lt1"/>
                </a:solidFill>
                <a:latin typeface="Traditional Arabic"/>
                <a:ea typeface="Traditional Arabic"/>
                <a:cs typeface="Traditional Arabic"/>
                <a:sym typeface="Traditional Arabic"/>
              </a:rPr>
              <a:t>اختبار تحريري</a:t>
            </a:r>
            <a:endParaRPr/>
          </a:p>
        </p:txBody>
      </p:sp>
      <p:cxnSp>
        <p:nvCxnSpPr>
          <p:cNvPr id="253" name="Google Shape;253;p19"/>
          <p:cNvCxnSpPr/>
          <p:nvPr/>
        </p:nvCxnSpPr>
        <p:spPr>
          <a:xfrm>
            <a:off x="3958257" y="2576460"/>
            <a:ext cx="1915800" cy="254400"/>
          </a:xfrm>
          <a:prstGeom prst="bentConnector2">
            <a:avLst/>
          </a:prstGeom>
          <a:noFill/>
          <a:ln w="9525" cap="flat" cmpd="sng">
            <a:solidFill>
              <a:srgbClr val="7F7F7F"/>
            </a:solidFill>
            <a:prstDash val="solid"/>
            <a:miter lim="800000"/>
            <a:headEnd type="none" w="sm" len="sm"/>
            <a:tailEnd type="triangle" w="med" len="med"/>
          </a:ln>
        </p:spPr>
      </p:cxnSp>
      <p:cxnSp>
        <p:nvCxnSpPr>
          <p:cNvPr id="254" name="Google Shape;254;p19"/>
          <p:cNvCxnSpPr>
            <a:stCxn id="248" idx="2"/>
            <a:endCxn id="251" idx="0"/>
          </p:cNvCxnSpPr>
          <p:nvPr/>
        </p:nvCxnSpPr>
        <p:spPr>
          <a:xfrm rot="5400000">
            <a:off x="2644105" y="1506104"/>
            <a:ext cx="480600" cy="2147700"/>
          </a:xfrm>
          <a:prstGeom prst="bentConnector3">
            <a:avLst>
              <a:gd name="adj1" fmla="val 50015"/>
            </a:avLst>
          </a:prstGeom>
          <a:noFill/>
          <a:ln w="9525" cap="flat" cmpd="sng">
            <a:solidFill>
              <a:srgbClr val="7F7F7F"/>
            </a:solidFill>
            <a:prstDash val="solid"/>
            <a:miter lim="800000"/>
            <a:headEnd type="none" w="sm" len="sm"/>
            <a:tailEnd type="triangle" w="med" len="med"/>
          </a:ln>
        </p:spPr>
      </p:cxnSp>
      <p:sp>
        <p:nvSpPr>
          <p:cNvPr id="255" name="Google Shape;255;p19"/>
          <p:cNvSpPr/>
          <p:nvPr/>
        </p:nvSpPr>
        <p:spPr>
          <a:xfrm>
            <a:off x="3165945" y="4311628"/>
            <a:ext cx="2081091" cy="510273"/>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39BBEC"/>
                </a:solidFill>
                <a:latin typeface="Traditional Arabic"/>
                <a:ea typeface="Traditional Arabic"/>
                <a:cs typeface="Traditional Arabic"/>
                <a:sym typeface="Traditional Arabic"/>
              </a:rPr>
              <a:t>10 </a:t>
            </a:r>
            <a:r>
              <a:rPr lang="ar-SA" sz="2800" b="1">
                <a:solidFill>
                  <a:srgbClr val="595959"/>
                </a:solidFill>
                <a:latin typeface="Traditional Arabic"/>
                <a:ea typeface="Traditional Arabic"/>
                <a:cs typeface="Traditional Arabic"/>
                <a:sym typeface="Traditional Arabic"/>
              </a:rPr>
              <a:t>درجات</a:t>
            </a:r>
            <a:endParaRPr sz="2800" b="1">
              <a:solidFill>
                <a:srgbClr val="595959"/>
              </a:solidFill>
              <a:latin typeface="Traditional Arabic"/>
              <a:ea typeface="Traditional Arabic"/>
              <a:cs typeface="Traditional Arabic"/>
              <a:sym typeface="Traditional Arabic"/>
            </a:endParaRPr>
          </a:p>
        </p:txBody>
      </p:sp>
      <p:sp>
        <p:nvSpPr>
          <p:cNvPr id="256" name="Google Shape;256;p19"/>
          <p:cNvSpPr/>
          <p:nvPr/>
        </p:nvSpPr>
        <p:spPr>
          <a:xfrm>
            <a:off x="5348731" y="3610475"/>
            <a:ext cx="3147656" cy="590282"/>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أدوات تقويم متنوعة</a:t>
            </a:r>
            <a:endParaRPr/>
          </a:p>
        </p:txBody>
      </p:sp>
      <p:sp>
        <p:nvSpPr>
          <p:cNvPr id="257" name="Google Shape;257;p19"/>
          <p:cNvSpPr/>
          <p:nvPr/>
        </p:nvSpPr>
        <p:spPr>
          <a:xfrm>
            <a:off x="7496946" y="4916028"/>
            <a:ext cx="1044536" cy="544677"/>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مهمات أدائية</a:t>
            </a:r>
            <a:endParaRPr/>
          </a:p>
        </p:txBody>
      </p:sp>
      <p:sp>
        <p:nvSpPr>
          <p:cNvPr id="258" name="Google Shape;258;p19"/>
          <p:cNvSpPr/>
          <p:nvPr/>
        </p:nvSpPr>
        <p:spPr>
          <a:xfrm>
            <a:off x="6445386" y="4916028"/>
            <a:ext cx="1044536" cy="544677"/>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مشاركة صفية</a:t>
            </a:r>
            <a:endParaRPr/>
          </a:p>
        </p:txBody>
      </p:sp>
      <p:sp>
        <p:nvSpPr>
          <p:cNvPr id="259" name="Google Shape;259;p19"/>
          <p:cNvSpPr/>
          <p:nvPr/>
        </p:nvSpPr>
        <p:spPr>
          <a:xfrm>
            <a:off x="5393826" y="4889870"/>
            <a:ext cx="1044536" cy="570835"/>
          </a:xfrm>
          <a:prstGeom prst="roundRect">
            <a:avLst>
              <a:gd name="adj" fmla="val 50000"/>
            </a:avLst>
          </a:prstGeom>
          <a:solidFill>
            <a:srgbClr val="249BBB"/>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واجبات منزلية</a:t>
            </a:r>
            <a:endParaRPr/>
          </a:p>
        </p:txBody>
      </p:sp>
      <p:sp>
        <p:nvSpPr>
          <p:cNvPr id="260" name="Google Shape;260;p19"/>
          <p:cNvSpPr/>
          <p:nvPr/>
        </p:nvSpPr>
        <p:spPr>
          <a:xfrm>
            <a:off x="7490488" y="5532923"/>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39BBEC"/>
                </a:solidFill>
                <a:latin typeface="Traditional Arabic"/>
                <a:ea typeface="Traditional Arabic"/>
                <a:cs typeface="Traditional Arabic"/>
                <a:sym typeface="Traditional Arabic"/>
              </a:rPr>
              <a:t>10</a:t>
            </a:r>
            <a:endParaRPr sz="1800" b="1">
              <a:solidFill>
                <a:srgbClr val="595959"/>
              </a:solidFill>
              <a:latin typeface="Traditional Arabic"/>
              <a:ea typeface="Traditional Arabic"/>
              <a:cs typeface="Traditional Arabic"/>
              <a:sym typeface="Traditional Arabic"/>
            </a:endParaRPr>
          </a:p>
        </p:txBody>
      </p:sp>
      <p:sp>
        <p:nvSpPr>
          <p:cNvPr id="261" name="Google Shape;261;p19"/>
          <p:cNvSpPr/>
          <p:nvPr/>
        </p:nvSpPr>
        <p:spPr>
          <a:xfrm>
            <a:off x="6438928" y="5532923"/>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39BBEC"/>
                </a:solidFill>
                <a:latin typeface="Traditional Arabic"/>
                <a:ea typeface="Traditional Arabic"/>
                <a:cs typeface="Traditional Arabic"/>
                <a:sym typeface="Traditional Arabic"/>
              </a:rPr>
              <a:t>10</a:t>
            </a:r>
            <a:endParaRPr sz="1800" b="1">
              <a:solidFill>
                <a:srgbClr val="595959"/>
              </a:solidFill>
              <a:latin typeface="Traditional Arabic"/>
              <a:ea typeface="Traditional Arabic"/>
              <a:cs typeface="Traditional Arabic"/>
              <a:sym typeface="Traditional Arabic"/>
            </a:endParaRPr>
          </a:p>
        </p:txBody>
      </p:sp>
      <p:sp>
        <p:nvSpPr>
          <p:cNvPr id="262" name="Google Shape;262;p19"/>
          <p:cNvSpPr/>
          <p:nvPr/>
        </p:nvSpPr>
        <p:spPr>
          <a:xfrm>
            <a:off x="5387368" y="5532923"/>
            <a:ext cx="1044536" cy="521789"/>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39BBEC"/>
                </a:solidFill>
                <a:latin typeface="Traditional Arabic"/>
                <a:ea typeface="Traditional Arabic"/>
                <a:cs typeface="Traditional Arabic"/>
                <a:sym typeface="Traditional Arabic"/>
              </a:rPr>
              <a:t>10</a:t>
            </a:r>
            <a:endParaRPr sz="1800" b="1">
              <a:solidFill>
                <a:srgbClr val="595959"/>
              </a:solidFill>
              <a:latin typeface="Traditional Arabic"/>
              <a:ea typeface="Traditional Arabic"/>
              <a:cs typeface="Traditional Arabic"/>
              <a:sym typeface="Traditional Arabic"/>
            </a:endParaRPr>
          </a:p>
        </p:txBody>
      </p:sp>
      <p:sp>
        <p:nvSpPr>
          <p:cNvPr id="263" name="Google Shape;263;p19"/>
          <p:cNvSpPr/>
          <p:nvPr/>
        </p:nvSpPr>
        <p:spPr>
          <a:xfrm>
            <a:off x="5348731" y="4323437"/>
            <a:ext cx="3147656" cy="507617"/>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39BBEC"/>
                </a:solidFill>
                <a:latin typeface="Traditional Arabic"/>
                <a:ea typeface="Traditional Arabic"/>
                <a:cs typeface="Traditional Arabic"/>
                <a:sym typeface="Traditional Arabic"/>
              </a:rPr>
              <a:t>30</a:t>
            </a:r>
            <a:r>
              <a:rPr lang="ar-SA" sz="2800" b="1">
                <a:solidFill>
                  <a:srgbClr val="FF0066"/>
                </a:solidFill>
                <a:latin typeface="Traditional Arabic"/>
                <a:ea typeface="Traditional Arabic"/>
                <a:cs typeface="Traditional Arabic"/>
                <a:sym typeface="Traditional Arabic"/>
              </a:rPr>
              <a:t> </a:t>
            </a:r>
            <a:r>
              <a:rPr lang="ar-SA" sz="2800" b="1">
                <a:solidFill>
                  <a:srgbClr val="595959"/>
                </a:solidFill>
                <a:latin typeface="Traditional Arabic"/>
                <a:ea typeface="Traditional Arabic"/>
                <a:cs typeface="Traditional Arabic"/>
                <a:sym typeface="Traditional Arabic"/>
              </a:rPr>
              <a:t>درجة</a:t>
            </a:r>
            <a:endParaRPr sz="2800" b="1">
              <a:solidFill>
                <a:srgbClr val="595959"/>
              </a:solidFill>
              <a:latin typeface="Traditional Arabic"/>
              <a:ea typeface="Traditional Arabic"/>
              <a:cs typeface="Traditional Arabic"/>
              <a:sym typeface="Traditional Arabic"/>
            </a:endParaRPr>
          </a:p>
        </p:txBody>
      </p:sp>
      <p:sp>
        <p:nvSpPr>
          <p:cNvPr id="264" name="Google Shape;264;p19"/>
          <p:cNvSpPr/>
          <p:nvPr/>
        </p:nvSpPr>
        <p:spPr>
          <a:xfrm>
            <a:off x="9175140" y="2236070"/>
            <a:ext cx="2406823" cy="730357"/>
          </a:xfrm>
          <a:prstGeom prst="roundRect">
            <a:avLst>
              <a:gd name="adj" fmla="val 50000"/>
            </a:avLst>
          </a:prstGeom>
          <a:solidFill>
            <a:srgbClr val="B79F8D"/>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الفقه والسلوك.</a:t>
            </a:r>
            <a:endParaRPr sz="2400" b="1">
              <a:solidFill>
                <a:schemeClr val="lt1"/>
              </a:solidFill>
              <a:latin typeface="Traditional Arabic"/>
              <a:ea typeface="Traditional Arabic"/>
              <a:cs typeface="Traditional Arabic"/>
              <a:sym typeface="Traditional Arabic"/>
            </a:endParaRPr>
          </a:p>
        </p:txBody>
      </p:sp>
      <p:sp>
        <p:nvSpPr>
          <p:cNvPr id="265" name="Google Shape;265;p19"/>
          <p:cNvSpPr/>
          <p:nvPr/>
        </p:nvSpPr>
        <p:spPr>
          <a:xfrm>
            <a:off x="9175140" y="3014637"/>
            <a:ext cx="2406823" cy="730357"/>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الحديث والسيرة.</a:t>
            </a:r>
            <a:endParaRPr sz="2400" b="1">
              <a:solidFill>
                <a:schemeClr val="lt1"/>
              </a:solidFill>
              <a:latin typeface="Traditional Arabic"/>
              <a:ea typeface="Traditional Arabic"/>
              <a:cs typeface="Traditional Arabic"/>
              <a:sym typeface="Traditional Arabic"/>
            </a:endParaRPr>
          </a:p>
        </p:txBody>
      </p:sp>
      <p:sp>
        <p:nvSpPr>
          <p:cNvPr id="266" name="Google Shape;266;p19"/>
          <p:cNvSpPr/>
          <p:nvPr/>
        </p:nvSpPr>
        <p:spPr>
          <a:xfrm>
            <a:off x="9175140" y="3771061"/>
            <a:ext cx="2406823" cy="730357"/>
          </a:xfrm>
          <a:prstGeom prst="roundRect">
            <a:avLst>
              <a:gd name="adj" fmla="val 50000"/>
            </a:avLst>
          </a:prstGeom>
          <a:solidFill>
            <a:srgbClr val="B79F8D"/>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الرياضيات.</a:t>
            </a:r>
            <a:endParaRPr sz="2400" b="1">
              <a:solidFill>
                <a:schemeClr val="lt1"/>
              </a:solidFill>
              <a:latin typeface="Traditional Arabic"/>
              <a:ea typeface="Traditional Arabic"/>
              <a:cs typeface="Traditional Arabic"/>
              <a:sym typeface="Traditional Arabic"/>
            </a:endParaRPr>
          </a:p>
        </p:txBody>
      </p:sp>
      <p:sp>
        <p:nvSpPr>
          <p:cNvPr id="267" name="Google Shape;267;p19"/>
          <p:cNvSpPr/>
          <p:nvPr/>
        </p:nvSpPr>
        <p:spPr>
          <a:xfrm>
            <a:off x="9175140" y="4545343"/>
            <a:ext cx="2406823" cy="730357"/>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العلوم.</a:t>
            </a:r>
            <a:endParaRPr sz="2400" b="1">
              <a:solidFill>
                <a:schemeClr val="lt1"/>
              </a:solidFill>
              <a:latin typeface="Traditional Arabic"/>
              <a:ea typeface="Traditional Arabic"/>
              <a:cs typeface="Traditional Arabic"/>
              <a:sym typeface="Traditional Arabic"/>
            </a:endParaRPr>
          </a:p>
        </p:txBody>
      </p:sp>
      <p:sp>
        <p:nvSpPr>
          <p:cNvPr id="268" name="Google Shape;268;p19"/>
          <p:cNvSpPr/>
          <p:nvPr/>
        </p:nvSpPr>
        <p:spPr>
          <a:xfrm>
            <a:off x="9175140" y="5306398"/>
            <a:ext cx="2406823" cy="730357"/>
          </a:xfrm>
          <a:prstGeom prst="roundRect">
            <a:avLst>
              <a:gd name="adj" fmla="val 50000"/>
            </a:avLst>
          </a:prstGeom>
          <a:solidFill>
            <a:srgbClr val="B79F8D"/>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الدراسات الاجتماعية.</a:t>
            </a:r>
            <a:endParaRPr sz="2400" b="1">
              <a:solidFill>
                <a:schemeClr val="lt1"/>
              </a:solidFill>
              <a:latin typeface="Traditional Arabic"/>
              <a:ea typeface="Traditional Arabic"/>
              <a:cs typeface="Traditional Arabic"/>
              <a:sym typeface="Traditional Arabic"/>
            </a:endParaRPr>
          </a:p>
        </p:txBody>
      </p:sp>
      <p:sp>
        <p:nvSpPr>
          <p:cNvPr id="269" name="Google Shape;269;p19"/>
          <p:cNvSpPr/>
          <p:nvPr/>
        </p:nvSpPr>
        <p:spPr>
          <a:xfrm>
            <a:off x="9142224" y="1450397"/>
            <a:ext cx="2406823" cy="730357"/>
          </a:xfrm>
          <a:prstGeom prst="roundRect">
            <a:avLst>
              <a:gd name="adj" fmla="val 50000"/>
            </a:avLst>
          </a:prstGeom>
          <a:solidFill>
            <a:srgbClr val="009081"/>
          </a:solidFill>
          <a:ln>
            <a:noFill/>
          </a:ln>
        </p:spPr>
        <p:txBody>
          <a:bodyPr spcFirstLastPara="1" wrap="square" lIns="91425" tIns="45700" rIns="91425" bIns="45700" anchor="ctr" anchorCtr="0">
            <a:noAutofit/>
          </a:bodyPr>
          <a:lstStyle/>
          <a:p>
            <a:pPr marL="173038" marR="0" lvl="0" indent="0" algn="ctr" rtl="1">
              <a:lnSpc>
                <a:spcPct val="150000"/>
              </a:lnSpc>
              <a:spcBef>
                <a:spcPts val="0"/>
              </a:spcBef>
              <a:spcAft>
                <a:spcPts val="0"/>
              </a:spcAft>
              <a:buNone/>
            </a:pPr>
            <a:r>
              <a:rPr lang="ar-SA" sz="2400" b="1">
                <a:solidFill>
                  <a:schemeClr val="lt1"/>
                </a:solidFill>
                <a:latin typeface="Traditional Arabic"/>
                <a:ea typeface="Traditional Arabic"/>
                <a:cs typeface="Traditional Arabic"/>
                <a:sym typeface="Traditional Arabic"/>
              </a:rPr>
              <a:t>التوحيد.</a:t>
            </a:r>
            <a:endParaRPr sz="2400" b="1">
              <a:solidFill>
                <a:schemeClr val="lt1"/>
              </a:solidFill>
              <a:latin typeface="Traditional Arabic"/>
              <a:ea typeface="Traditional Arabic"/>
              <a:cs typeface="Traditional Arabic"/>
              <a:sym typeface="Traditional Arabic"/>
            </a:endParaRPr>
          </a:p>
        </p:txBody>
      </p:sp>
      <p:sp>
        <p:nvSpPr>
          <p:cNvPr id="270" name="Google Shape;270;p19"/>
          <p:cNvSpPr/>
          <p:nvPr/>
        </p:nvSpPr>
        <p:spPr>
          <a:xfrm>
            <a:off x="5874162" y="544277"/>
            <a:ext cx="5958014" cy="651495"/>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chemeClr val="lt1"/>
                </a:solidFill>
                <a:latin typeface="Traditional Arabic"/>
                <a:ea typeface="Traditional Arabic"/>
                <a:cs typeface="Traditional Arabic"/>
                <a:sym typeface="Traditional Arabic"/>
              </a:rPr>
              <a:t>  المواد الدراسية ذات التقويم المستمر والختامي</a:t>
            </a:r>
            <a:endParaRPr sz="3200" b="1">
              <a:solidFill>
                <a:schemeClr val="lt1"/>
              </a:solidFill>
              <a:latin typeface="Traditional Arabic"/>
              <a:ea typeface="Traditional Arabic"/>
              <a:cs typeface="Traditional Arabic"/>
              <a:sym typeface="Traditional Arabic"/>
            </a:endParaRPr>
          </a:p>
        </p:txBody>
      </p:sp>
      <p:sp>
        <p:nvSpPr>
          <p:cNvPr id="271" name="Google Shape;271;p19"/>
          <p:cNvSpPr/>
          <p:nvPr/>
        </p:nvSpPr>
        <p:spPr>
          <a:xfrm>
            <a:off x="477583" y="4302604"/>
            <a:ext cx="2586667" cy="510273"/>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a:effectLst>
            <a:outerShdw blurRad="50800" dist="38100" algn="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39BBEC"/>
                </a:solidFill>
                <a:latin typeface="Traditional Arabic"/>
                <a:ea typeface="Traditional Arabic"/>
                <a:cs typeface="Traditional Arabic"/>
                <a:sym typeface="Traditional Arabic"/>
              </a:rPr>
              <a:t>10 </a:t>
            </a:r>
            <a:r>
              <a:rPr lang="ar-SA" sz="2800" b="1">
                <a:solidFill>
                  <a:srgbClr val="595959"/>
                </a:solidFill>
                <a:latin typeface="Traditional Arabic"/>
                <a:ea typeface="Traditional Arabic"/>
                <a:cs typeface="Traditional Arabic"/>
                <a:sym typeface="Traditional Arabic"/>
              </a:rPr>
              <a:t>درجات</a:t>
            </a:r>
            <a:endParaRPr sz="2800" b="1">
              <a:solidFill>
                <a:srgbClr val="595959"/>
              </a:solidFill>
              <a:latin typeface="Traditional Arabic"/>
              <a:ea typeface="Traditional Arabic"/>
              <a:cs typeface="Traditional Arabic"/>
              <a:sym typeface="Traditional Arabic"/>
            </a:endParaRPr>
          </a:p>
        </p:txBody>
      </p:sp>
      <p:sp>
        <p:nvSpPr>
          <p:cNvPr id="272" name="Google Shape;272;p19"/>
          <p:cNvSpPr/>
          <p:nvPr/>
        </p:nvSpPr>
        <p:spPr>
          <a:xfrm>
            <a:off x="11176000" y="355677"/>
            <a:ext cx="845851" cy="942995"/>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3200" b="1">
                <a:solidFill>
                  <a:srgbClr val="39BBEC"/>
                </a:solidFill>
                <a:latin typeface="Traditional Arabic"/>
                <a:ea typeface="Traditional Arabic"/>
                <a:cs typeface="Traditional Arabic"/>
                <a:sym typeface="Traditional Arabic"/>
              </a:rPr>
              <a:t>ب</a:t>
            </a:r>
            <a:endParaRPr sz="2400" b="1">
              <a:solidFill>
                <a:srgbClr val="595959"/>
              </a:solidFill>
              <a:latin typeface="Traditional Arabic"/>
              <a:ea typeface="Traditional Arabic"/>
              <a:cs typeface="Traditional Arabic"/>
              <a:sym typeface="Traditional Arabic"/>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20"/>
          <p:cNvPicPr preferRelativeResize="0"/>
          <p:nvPr/>
        </p:nvPicPr>
        <p:blipFill rotWithShape="1">
          <a:blip r:embed="rId3">
            <a:alphaModFix/>
          </a:blip>
          <a:srcRect l="8889" t="39954" r="14668" b="10644"/>
          <a:stretch/>
        </p:blipFill>
        <p:spPr>
          <a:xfrm>
            <a:off x="1" y="5994400"/>
            <a:ext cx="12192000" cy="863599"/>
          </a:xfrm>
          <a:prstGeom prst="rect">
            <a:avLst/>
          </a:prstGeom>
          <a:noFill/>
          <a:ln>
            <a:noFill/>
          </a:ln>
        </p:spPr>
      </p:pic>
      <p:pic>
        <p:nvPicPr>
          <p:cNvPr id="278" name="Google Shape;278;p20"/>
          <p:cNvPicPr preferRelativeResize="0"/>
          <p:nvPr/>
        </p:nvPicPr>
        <p:blipFill rotWithShape="1">
          <a:blip r:embed="rId3">
            <a:alphaModFix/>
          </a:blip>
          <a:srcRect l="46519" t="16082" r="47930" b="67688"/>
          <a:stretch/>
        </p:blipFill>
        <p:spPr>
          <a:xfrm>
            <a:off x="31015" y="32981"/>
            <a:ext cx="885372" cy="1465943"/>
          </a:xfrm>
          <a:prstGeom prst="rect">
            <a:avLst/>
          </a:prstGeom>
          <a:noFill/>
          <a:ln>
            <a:noFill/>
          </a:ln>
        </p:spPr>
      </p:pic>
      <p:sp>
        <p:nvSpPr>
          <p:cNvPr id="279" name="Google Shape;279;p20"/>
          <p:cNvSpPr/>
          <p:nvPr/>
        </p:nvSpPr>
        <p:spPr>
          <a:xfrm>
            <a:off x="1167072" y="1328672"/>
            <a:ext cx="8967695" cy="577915"/>
          </a:xfrm>
          <a:prstGeom prst="roundRect">
            <a:avLst>
              <a:gd name="adj" fmla="val 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3F3F3F"/>
                </a:solidFill>
                <a:latin typeface="Traditional Arabic"/>
                <a:ea typeface="Traditional Arabic"/>
                <a:cs typeface="Traditional Arabic"/>
                <a:sym typeface="Traditional Arabic"/>
              </a:rPr>
              <a:t>أي نشاط يؤديه الطالب كتطبيقات عملية، أو خريطة مفاهيم، أو ملف أعمال...</a:t>
            </a:r>
            <a:endParaRPr/>
          </a:p>
        </p:txBody>
      </p:sp>
      <p:sp>
        <p:nvSpPr>
          <p:cNvPr id="280" name="Google Shape;280;p20"/>
          <p:cNvSpPr/>
          <p:nvPr/>
        </p:nvSpPr>
        <p:spPr>
          <a:xfrm>
            <a:off x="10202242" y="1328672"/>
            <a:ext cx="1628537" cy="577915"/>
          </a:xfrm>
          <a:prstGeom prst="roundRect">
            <a:avLst>
              <a:gd name="adj" fmla="val 0"/>
            </a:avLst>
          </a:prstGeom>
          <a:solidFill>
            <a:srgbClr val="B79F8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المهمات الأدائية</a:t>
            </a:r>
            <a:endParaRPr/>
          </a:p>
        </p:txBody>
      </p:sp>
      <p:sp>
        <p:nvSpPr>
          <p:cNvPr id="281" name="Google Shape;281;p20"/>
          <p:cNvSpPr/>
          <p:nvPr/>
        </p:nvSpPr>
        <p:spPr>
          <a:xfrm>
            <a:off x="10202242" y="2108521"/>
            <a:ext cx="1628537" cy="1293459"/>
          </a:xfrm>
          <a:prstGeom prst="roundRect">
            <a:avLst>
              <a:gd name="adj" fmla="val 0"/>
            </a:avLst>
          </a:prstGeom>
          <a:solidFill>
            <a:srgbClr val="00908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وتشمل: </a:t>
            </a:r>
            <a:endParaRPr sz="2400" b="1">
              <a:solidFill>
                <a:schemeClr val="lt1"/>
              </a:solidFill>
              <a:latin typeface="Traditional Arabic"/>
              <a:ea typeface="Traditional Arabic"/>
              <a:cs typeface="Traditional Arabic"/>
              <a:sym typeface="Traditional Arabic"/>
            </a:endParaRPr>
          </a:p>
        </p:txBody>
      </p:sp>
      <p:sp>
        <p:nvSpPr>
          <p:cNvPr id="282" name="Google Shape;282;p20"/>
          <p:cNvSpPr/>
          <p:nvPr/>
        </p:nvSpPr>
        <p:spPr>
          <a:xfrm>
            <a:off x="7999758" y="2108523"/>
            <a:ext cx="2147888" cy="577915"/>
          </a:xfrm>
          <a:prstGeom prst="roundRect">
            <a:avLst>
              <a:gd name="adj" fmla="val 0"/>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الأنشطة</a:t>
            </a:r>
            <a:endParaRPr/>
          </a:p>
        </p:txBody>
      </p:sp>
      <p:sp>
        <p:nvSpPr>
          <p:cNvPr id="283" name="Google Shape;283;p20"/>
          <p:cNvSpPr/>
          <p:nvPr/>
        </p:nvSpPr>
        <p:spPr>
          <a:xfrm>
            <a:off x="5722196" y="2108522"/>
            <a:ext cx="2147888" cy="577915"/>
          </a:xfrm>
          <a:prstGeom prst="roundRect">
            <a:avLst>
              <a:gd name="adj" fmla="val 0"/>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الاستقصاء</a:t>
            </a:r>
            <a:endParaRPr sz="2000" b="1">
              <a:solidFill>
                <a:schemeClr val="lt1"/>
              </a:solidFill>
              <a:latin typeface="Traditional Arabic"/>
              <a:ea typeface="Traditional Arabic"/>
              <a:cs typeface="Traditional Arabic"/>
              <a:sym typeface="Traditional Arabic"/>
            </a:endParaRPr>
          </a:p>
        </p:txBody>
      </p:sp>
      <p:sp>
        <p:nvSpPr>
          <p:cNvPr id="284" name="Google Shape;284;p20"/>
          <p:cNvSpPr/>
          <p:nvPr/>
        </p:nvSpPr>
        <p:spPr>
          <a:xfrm>
            <a:off x="3444634" y="2108522"/>
            <a:ext cx="2147888" cy="577915"/>
          </a:xfrm>
          <a:prstGeom prst="roundRect">
            <a:avLst>
              <a:gd name="adj" fmla="val 0"/>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الخرائط المفاهيمية والذهنية</a:t>
            </a:r>
            <a:endParaRPr/>
          </a:p>
        </p:txBody>
      </p:sp>
      <p:sp>
        <p:nvSpPr>
          <p:cNvPr id="285" name="Google Shape;285;p20"/>
          <p:cNvSpPr/>
          <p:nvPr/>
        </p:nvSpPr>
        <p:spPr>
          <a:xfrm>
            <a:off x="1167072" y="2108521"/>
            <a:ext cx="2147888" cy="577915"/>
          </a:xfrm>
          <a:prstGeom prst="roundRect">
            <a:avLst>
              <a:gd name="adj" fmla="val 0"/>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التطبيقات العملية</a:t>
            </a:r>
            <a:endParaRPr sz="2000" b="1">
              <a:solidFill>
                <a:schemeClr val="lt1"/>
              </a:solidFill>
              <a:latin typeface="Traditional Arabic"/>
              <a:ea typeface="Traditional Arabic"/>
              <a:cs typeface="Traditional Arabic"/>
              <a:sym typeface="Traditional Arabic"/>
            </a:endParaRPr>
          </a:p>
        </p:txBody>
      </p:sp>
      <p:sp>
        <p:nvSpPr>
          <p:cNvPr id="286" name="Google Shape;286;p20"/>
          <p:cNvSpPr/>
          <p:nvPr/>
        </p:nvSpPr>
        <p:spPr>
          <a:xfrm>
            <a:off x="7999758" y="2837897"/>
            <a:ext cx="2147888" cy="577915"/>
          </a:xfrm>
          <a:prstGeom prst="roundRect">
            <a:avLst>
              <a:gd name="adj" fmla="val 0"/>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ملف الأعمال المشروعات</a:t>
            </a:r>
            <a:endParaRPr/>
          </a:p>
        </p:txBody>
      </p:sp>
      <p:sp>
        <p:nvSpPr>
          <p:cNvPr id="287" name="Google Shape;287;p20"/>
          <p:cNvSpPr/>
          <p:nvPr/>
        </p:nvSpPr>
        <p:spPr>
          <a:xfrm>
            <a:off x="5722196" y="2837896"/>
            <a:ext cx="2147888" cy="577915"/>
          </a:xfrm>
          <a:prstGeom prst="roundRect">
            <a:avLst>
              <a:gd name="adj" fmla="val 0"/>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التطبيقات الحقلية</a:t>
            </a:r>
            <a:endParaRPr sz="2000" b="1">
              <a:solidFill>
                <a:schemeClr val="lt1"/>
              </a:solidFill>
              <a:latin typeface="Traditional Arabic"/>
              <a:ea typeface="Traditional Arabic"/>
              <a:cs typeface="Traditional Arabic"/>
              <a:sym typeface="Traditional Arabic"/>
            </a:endParaRPr>
          </a:p>
        </p:txBody>
      </p:sp>
      <p:sp>
        <p:nvSpPr>
          <p:cNvPr id="288" name="Google Shape;288;p20"/>
          <p:cNvSpPr/>
          <p:nvPr/>
        </p:nvSpPr>
        <p:spPr>
          <a:xfrm>
            <a:off x="3444634" y="2837896"/>
            <a:ext cx="2147888" cy="577915"/>
          </a:xfrm>
          <a:prstGeom prst="roundRect">
            <a:avLst>
              <a:gd name="adj" fmla="val 0"/>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الزيارات الميدانية</a:t>
            </a:r>
            <a:endParaRPr sz="2000" b="1">
              <a:solidFill>
                <a:schemeClr val="lt1"/>
              </a:solidFill>
              <a:latin typeface="Traditional Arabic"/>
              <a:ea typeface="Traditional Arabic"/>
              <a:cs typeface="Traditional Arabic"/>
              <a:sym typeface="Traditional Arabic"/>
            </a:endParaRPr>
          </a:p>
        </p:txBody>
      </p:sp>
      <p:sp>
        <p:nvSpPr>
          <p:cNvPr id="289" name="Google Shape;289;p20"/>
          <p:cNvSpPr/>
          <p:nvPr/>
        </p:nvSpPr>
        <p:spPr>
          <a:xfrm>
            <a:off x="1167072" y="2837895"/>
            <a:ext cx="2147888" cy="577915"/>
          </a:xfrm>
          <a:prstGeom prst="roundRect">
            <a:avLst>
              <a:gd name="adj" fmla="val 0"/>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حسب طبيعة المادة الدراسية</a:t>
            </a:r>
            <a:endParaRPr sz="2000" b="1">
              <a:solidFill>
                <a:schemeClr val="lt1"/>
              </a:solidFill>
              <a:latin typeface="Traditional Arabic"/>
              <a:ea typeface="Traditional Arabic"/>
              <a:cs typeface="Traditional Arabic"/>
              <a:sym typeface="Traditional Arabic"/>
            </a:endParaRPr>
          </a:p>
        </p:txBody>
      </p:sp>
      <p:sp>
        <p:nvSpPr>
          <p:cNvPr id="290" name="Google Shape;290;p20"/>
          <p:cNvSpPr/>
          <p:nvPr/>
        </p:nvSpPr>
        <p:spPr>
          <a:xfrm>
            <a:off x="1167072" y="3516783"/>
            <a:ext cx="8967695" cy="577915"/>
          </a:xfrm>
          <a:prstGeom prst="roundRect">
            <a:avLst>
              <a:gd name="adj" fmla="val 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rgbClr val="3F3F3F"/>
                </a:solidFill>
                <a:latin typeface="Traditional Arabic"/>
                <a:ea typeface="Traditional Arabic"/>
                <a:cs typeface="Traditional Arabic"/>
                <a:sym typeface="Traditional Arabic"/>
              </a:rPr>
              <a:t>تفاعل الطالب داخل الصف، وإحضار الكتاب، واستخدام مصادر التعلم، والتدريبات الصفية...</a:t>
            </a:r>
            <a:endParaRPr sz="2400" b="1">
              <a:solidFill>
                <a:srgbClr val="3F3F3F"/>
              </a:solidFill>
              <a:latin typeface="Traditional Arabic"/>
              <a:ea typeface="Traditional Arabic"/>
              <a:cs typeface="Traditional Arabic"/>
              <a:sym typeface="Traditional Arabic"/>
            </a:endParaRPr>
          </a:p>
        </p:txBody>
      </p:sp>
      <p:sp>
        <p:nvSpPr>
          <p:cNvPr id="291" name="Google Shape;291;p20"/>
          <p:cNvSpPr/>
          <p:nvPr/>
        </p:nvSpPr>
        <p:spPr>
          <a:xfrm>
            <a:off x="10202242" y="3516783"/>
            <a:ext cx="1628537" cy="577915"/>
          </a:xfrm>
          <a:prstGeom prst="roundRect">
            <a:avLst>
              <a:gd name="adj" fmla="val 0"/>
            </a:avLst>
          </a:prstGeom>
          <a:solidFill>
            <a:srgbClr val="B79F8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المشاركة الصفية</a:t>
            </a:r>
            <a:endParaRPr sz="2400" b="1">
              <a:solidFill>
                <a:schemeClr val="lt1"/>
              </a:solidFill>
              <a:latin typeface="Traditional Arabic"/>
              <a:ea typeface="Traditional Arabic"/>
              <a:cs typeface="Traditional Arabic"/>
              <a:sym typeface="Traditional Arabic"/>
            </a:endParaRPr>
          </a:p>
        </p:txBody>
      </p:sp>
      <p:sp>
        <p:nvSpPr>
          <p:cNvPr id="292" name="Google Shape;292;p20"/>
          <p:cNvSpPr/>
          <p:nvPr/>
        </p:nvSpPr>
        <p:spPr>
          <a:xfrm>
            <a:off x="10202242" y="4188117"/>
            <a:ext cx="1628537" cy="577915"/>
          </a:xfrm>
          <a:prstGeom prst="roundRect">
            <a:avLst>
              <a:gd name="adj" fmla="val 0"/>
            </a:avLst>
          </a:prstGeom>
          <a:solidFill>
            <a:srgbClr val="00908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وتشمل: </a:t>
            </a:r>
            <a:endParaRPr sz="2400" b="1">
              <a:solidFill>
                <a:schemeClr val="lt1"/>
              </a:solidFill>
              <a:latin typeface="Traditional Arabic"/>
              <a:ea typeface="Traditional Arabic"/>
              <a:cs typeface="Traditional Arabic"/>
              <a:sym typeface="Traditional Arabic"/>
            </a:endParaRPr>
          </a:p>
        </p:txBody>
      </p:sp>
      <p:sp>
        <p:nvSpPr>
          <p:cNvPr id="293" name="Google Shape;293;p20"/>
          <p:cNvSpPr/>
          <p:nvPr/>
        </p:nvSpPr>
        <p:spPr>
          <a:xfrm>
            <a:off x="7999758" y="4188116"/>
            <a:ext cx="2147888" cy="577915"/>
          </a:xfrm>
          <a:prstGeom prst="roundRect">
            <a:avLst>
              <a:gd name="adj" fmla="val 0"/>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التفاعل داخل الصف</a:t>
            </a:r>
            <a:endParaRPr/>
          </a:p>
        </p:txBody>
      </p:sp>
      <p:sp>
        <p:nvSpPr>
          <p:cNvPr id="294" name="Google Shape;294;p20"/>
          <p:cNvSpPr/>
          <p:nvPr/>
        </p:nvSpPr>
        <p:spPr>
          <a:xfrm>
            <a:off x="5722196" y="4188115"/>
            <a:ext cx="2147888" cy="577915"/>
          </a:xfrm>
          <a:prstGeom prst="roundRect">
            <a:avLst>
              <a:gd name="adj" fmla="val 0"/>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استخدام مصادر التعلم</a:t>
            </a:r>
            <a:endParaRPr/>
          </a:p>
        </p:txBody>
      </p:sp>
      <p:sp>
        <p:nvSpPr>
          <p:cNvPr id="295" name="Google Shape;295;p20"/>
          <p:cNvSpPr/>
          <p:nvPr/>
        </p:nvSpPr>
        <p:spPr>
          <a:xfrm>
            <a:off x="3444634" y="4188115"/>
            <a:ext cx="2147888" cy="577915"/>
          </a:xfrm>
          <a:prstGeom prst="roundRect">
            <a:avLst>
              <a:gd name="adj" fmla="val 0"/>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إحضار الكتاب</a:t>
            </a:r>
            <a:endParaRPr/>
          </a:p>
        </p:txBody>
      </p:sp>
      <p:sp>
        <p:nvSpPr>
          <p:cNvPr id="296" name="Google Shape;296;p20"/>
          <p:cNvSpPr/>
          <p:nvPr/>
        </p:nvSpPr>
        <p:spPr>
          <a:xfrm>
            <a:off x="1167072" y="4188114"/>
            <a:ext cx="2147888" cy="577915"/>
          </a:xfrm>
          <a:prstGeom prst="roundRect">
            <a:avLst>
              <a:gd name="adj" fmla="val 0"/>
            </a:avLst>
          </a:prstGeom>
          <a:solidFill>
            <a:srgbClr val="A5A5A5"/>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التدريبات الصفية</a:t>
            </a:r>
            <a:endParaRPr/>
          </a:p>
        </p:txBody>
      </p:sp>
      <p:sp>
        <p:nvSpPr>
          <p:cNvPr id="297" name="Google Shape;297;p20"/>
          <p:cNvSpPr/>
          <p:nvPr/>
        </p:nvSpPr>
        <p:spPr>
          <a:xfrm>
            <a:off x="1167072" y="4875795"/>
            <a:ext cx="8967695" cy="577915"/>
          </a:xfrm>
          <a:prstGeom prst="roundRect">
            <a:avLst>
              <a:gd name="adj" fmla="val 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dirty="0">
                <a:solidFill>
                  <a:srgbClr val="3F3F3F"/>
                </a:solidFill>
                <a:latin typeface="Traditional Arabic"/>
                <a:ea typeface="Traditional Arabic"/>
                <a:cs typeface="Traditional Arabic"/>
                <a:sym typeface="Traditional Arabic"/>
              </a:rPr>
              <a:t>وتشمل: المطويات، والتدريبات والمسائل المنزلية، وأسئلة تقويم الكتاب... حسب طبيعة المادة الدراسية</a:t>
            </a:r>
            <a:endParaRPr sz="2400" b="1" dirty="0">
              <a:solidFill>
                <a:srgbClr val="3F3F3F"/>
              </a:solidFill>
              <a:latin typeface="Traditional Arabic"/>
              <a:ea typeface="Traditional Arabic"/>
              <a:cs typeface="Traditional Arabic"/>
              <a:sym typeface="Traditional Arabic"/>
            </a:endParaRPr>
          </a:p>
        </p:txBody>
      </p:sp>
      <p:sp>
        <p:nvSpPr>
          <p:cNvPr id="298" name="Google Shape;298;p20"/>
          <p:cNvSpPr/>
          <p:nvPr/>
        </p:nvSpPr>
        <p:spPr>
          <a:xfrm>
            <a:off x="10202242" y="4875795"/>
            <a:ext cx="1628537" cy="577915"/>
          </a:xfrm>
          <a:prstGeom prst="roundRect">
            <a:avLst>
              <a:gd name="adj" fmla="val 0"/>
            </a:avLst>
          </a:prstGeom>
          <a:solidFill>
            <a:srgbClr val="B79F8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chemeClr val="lt1"/>
                </a:solidFill>
                <a:latin typeface="Traditional Arabic"/>
                <a:ea typeface="Traditional Arabic"/>
                <a:cs typeface="Traditional Arabic"/>
                <a:sym typeface="Traditional Arabic"/>
              </a:rPr>
              <a:t>الواجبات المنزلية</a:t>
            </a:r>
            <a:endParaRPr sz="2400" b="1">
              <a:solidFill>
                <a:schemeClr val="lt1"/>
              </a:solidFill>
              <a:latin typeface="Traditional Arabic"/>
              <a:ea typeface="Traditional Arabic"/>
              <a:cs typeface="Traditional Arabic"/>
              <a:sym typeface="Traditional Arabic"/>
            </a:endParaRPr>
          </a:p>
        </p:txBody>
      </p:sp>
      <p:sp>
        <p:nvSpPr>
          <p:cNvPr id="299" name="Google Shape;299;p20"/>
          <p:cNvSpPr/>
          <p:nvPr/>
        </p:nvSpPr>
        <p:spPr>
          <a:xfrm>
            <a:off x="1167072" y="5568513"/>
            <a:ext cx="8967695" cy="577915"/>
          </a:xfrm>
          <a:prstGeom prst="roundRect">
            <a:avLst>
              <a:gd name="adj" fmla="val 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rgbClr val="3F3F3F"/>
                </a:solidFill>
                <a:latin typeface="Traditional Arabic"/>
                <a:ea typeface="Traditional Arabic"/>
                <a:cs typeface="Traditional Arabic"/>
                <a:sym typeface="Traditional Arabic"/>
              </a:rPr>
              <a:t>تنفذ نهاية كل فصل أو باب أو وحدة، بحيث تكون جزء من الحصة الدراسية</a:t>
            </a:r>
            <a:endParaRPr sz="2400" b="1">
              <a:solidFill>
                <a:srgbClr val="3F3F3F"/>
              </a:solidFill>
              <a:latin typeface="Traditional Arabic"/>
              <a:ea typeface="Traditional Arabic"/>
              <a:cs typeface="Traditional Arabic"/>
              <a:sym typeface="Traditional Arabic"/>
            </a:endParaRPr>
          </a:p>
        </p:txBody>
      </p:sp>
      <p:sp>
        <p:nvSpPr>
          <p:cNvPr id="300" name="Google Shape;300;p20"/>
          <p:cNvSpPr/>
          <p:nvPr/>
        </p:nvSpPr>
        <p:spPr>
          <a:xfrm>
            <a:off x="10202242" y="5568513"/>
            <a:ext cx="1628537" cy="577915"/>
          </a:xfrm>
          <a:prstGeom prst="roundRect">
            <a:avLst>
              <a:gd name="adj" fmla="val 0"/>
            </a:avLst>
          </a:prstGeom>
          <a:solidFill>
            <a:srgbClr val="B79F8D"/>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chemeClr val="lt1"/>
                </a:solidFill>
                <a:latin typeface="Traditional Arabic"/>
                <a:ea typeface="Traditional Arabic"/>
                <a:cs typeface="Traditional Arabic"/>
                <a:sym typeface="Traditional Arabic"/>
              </a:rPr>
              <a:t>الاختبارات التحريرية القصيرة</a:t>
            </a:r>
            <a:endParaRPr sz="2000" b="1">
              <a:solidFill>
                <a:schemeClr val="lt1"/>
              </a:solidFill>
              <a:latin typeface="Traditional Arabic"/>
              <a:ea typeface="Traditional Arabic"/>
              <a:cs typeface="Traditional Arabic"/>
              <a:sym typeface="Traditional Arabic"/>
            </a:endParaRPr>
          </a:p>
        </p:txBody>
      </p:sp>
      <p:sp>
        <p:nvSpPr>
          <p:cNvPr id="27" name="مستطيل 26">
            <a:extLst>
              <a:ext uri="{FF2B5EF4-FFF2-40B4-BE49-F238E27FC236}">
                <a16:creationId xmlns="" xmlns:a16="http://schemas.microsoft.com/office/drawing/2014/main" id="{1FB02666-C3B1-4F7C-BEA1-0A68D99003BF}"/>
              </a:ext>
            </a:extLst>
          </p:cNvPr>
          <p:cNvSpPr/>
          <p:nvPr/>
        </p:nvSpPr>
        <p:spPr>
          <a:xfrm>
            <a:off x="9296674" y="84276"/>
            <a:ext cx="2895327" cy="1169551"/>
          </a:xfrm>
          <a:prstGeom prst="rect">
            <a:avLst/>
          </a:prstGeom>
          <a:noFill/>
        </p:spPr>
        <p:txBody>
          <a:bodyPr wrap="square" lIns="91440" tIns="45720" rIns="91440" bIns="45720">
            <a:spAutoFit/>
          </a:bodyPr>
          <a:lstStyle/>
          <a:p>
            <a:pPr algn="ctr"/>
            <a:r>
              <a:rPr lang="ar-SA"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المملكة العربية السعودية</a:t>
            </a:r>
          </a:p>
          <a:p>
            <a:pPr algn="ctr"/>
            <a:r>
              <a:rPr lang="ar-SA" b="1" cap="none" spc="0"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وزارة </a:t>
            </a:r>
            <a:r>
              <a:rPr lang="ar-SA"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التعليم</a:t>
            </a:r>
          </a:p>
          <a:p>
            <a:pPr algn="ctr"/>
            <a:r>
              <a:rPr lang="ar-SA"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الإدارة العامة للتعليم </a:t>
            </a:r>
            <a:r>
              <a:rPr lang="ar-SA" b="1" dirty="0" smtClean="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بمنطقة مكة </a:t>
            </a:r>
            <a:r>
              <a:rPr lang="ar-SA"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المكرمة</a:t>
            </a:r>
          </a:p>
          <a:p>
            <a:pPr algn="ctr"/>
            <a:r>
              <a:rPr lang="ar-SA"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الشؤون التعليمية </a:t>
            </a:r>
          </a:p>
          <a:p>
            <a:pPr algn="ctr"/>
            <a:r>
              <a:rPr lang="ar-SA" b="1"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rPr>
              <a:t>إدارة الاختبارات والقبول</a:t>
            </a:r>
            <a:endParaRPr lang="ar-SA" b="1" cap="none" spc="0" dirty="0">
              <a:ln w="12700">
                <a:solidFill>
                  <a:schemeClr val="accent1"/>
                </a:solidFill>
                <a:prstDash val="solid"/>
              </a:ln>
              <a:solidFill>
                <a:srgbClr val="00B050"/>
              </a:solidFill>
              <a:effectLst>
                <a:outerShdw dist="38100" dir="2640000" algn="bl" rotWithShape="0">
                  <a:schemeClr val="accent1"/>
                </a:outerShdw>
              </a:effectLst>
              <a:cs typeface="AL-Mohanad" pitchFamily="2" charset="-78"/>
            </a:endParaRPr>
          </a:p>
        </p:txBody>
      </p:sp>
      <p:pic>
        <p:nvPicPr>
          <p:cNvPr id="28" name="Google Shape;85;p13"/>
          <p:cNvPicPr preferRelativeResize="0"/>
          <p:nvPr/>
        </p:nvPicPr>
        <p:blipFill rotWithShape="1">
          <a:blip r:embed="rId4">
            <a:alphaModFix/>
          </a:blip>
          <a:srcRect/>
          <a:stretch/>
        </p:blipFill>
        <p:spPr>
          <a:xfrm>
            <a:off x="916387" y="153258"/>
            <a:ext cx="2117965" cy="1134301"/>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21"/>
          <p:cNvPicPr preferRelativeResize="0"/>
          <p:nvPr/>
        </p:nvPicPr>
        <p:blipFill rotWithShape="1">
          <a:blip r:embed="rId3">
            <a:alphaModFix/>
          </a:blip>
          <a:srcRect l="8889" t="39954" r="14668" b="10644"/>
          <a:stretch/>
        </p:blipFill>
        <p:spPr>
          <a:xfrm>
            <a:off x="1" y="5783483"/>
            <a:ext cx="12192000" cy="1074515"/>
          </a:xfrm>
          <a:prstGeom prst="rect">
            <a:avLst/>
          </a:prstGeom>
          <a:noFill/>
          <a:ln>
            <a:noFill/>
          </a:ln>
        </p:spPr>
      </p:pic>
      <p:sp>
        <p:nvSpPr>
          <p:cNvPr id="307" name="Google Shape;307;p21"/>
          <p:cNvSpPr/>
          <p:nvPr/>
        </p:nvSpPr>
        <p:spPr>
          <a:xfrm>
            <a:off x="8341455" y="4351898"/>
            <a:ext cx="2129067" cy="934437"/>
          </a:xfrm>
          <a:prstGeom prst="roundRect">
            <a:avLst>
              <a:gd name="adj" fmla="val 50000"/>
            </a:avLst>
          </a:prstGeom>
          <a:solidFill>
            <a:schemeClr val="lt1"/>
          </a:solidFill>
          <a:ln w="127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269875" marR="0" lvl="0" indent="0" algn="ctr" rtl="1">
              <a:spcBef>
                <a:spcPts val="0"/>
              </a:spcBef>
              <a:spcAft>
                <a:spcPts val="0"/>
              </a:spcAft>
              <a:buNone/>
            </a:pPr>
            <a:r>
              <a:rPr lang="ar-SA" sz="2400" b="1">
                <a:solidFill>
                  <a:srgbClr val="249BBB"/>
                </a:solidFill>
                <a:latin typeface="Traditional Arabic"/>
                <a:ea typeface="Traditional Arabic"/>
                <a:cs typeface="Traditional Arabic"/>
                <a:sym typeface="Traditional Arabic"/>
              </a:rPr>
              <a:t>الفصل الدراسي الأول 1442هـ</a:t>
            </a:r>
            <a:endParaRPr sz="2400" b="1" dirty="0">
              <a:solidFill>
                <a:srgbClr val="249BBB"/>
              </a:solidFill>
              <a:latin typeface="Traditional Arabic"/>
              <a:ea typeface="Traditional Arabic"/>
              <a:cs typeface="Traditional Arabic"/>
              <a:sym typeface="Traditional Arabic"/>
            </a:endParaRPr>
          </a:p>
        </p:txBody>
      </p:sp>
      <p:sp>
        <p:nvSpPr>
          <p:cNvPr id="308" name="Google Shape;308;p21"/>
          <p:cNvSpPr/>
          <p:nvPr/>
        </p:nvSpPr>
        <p:spPr>
          <a:xfrm>
            <a:off x="9467605" y="1820390"/>
            <a:ext cx="2534817" cy="1104376"/>
          </a:xfrm>
          <a:prstGeom prst="roundRect">
            <a:avLst>
              <a:gd name="adj" fmla="val 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595959"/>
                </a:solidFill>
                <a:latin typeface="Traditional Arabic"/>
                <a:ea typeface="Traditional Arabic"/>
                <a:cs typeface="Traditional Arabic"/>
                <a:sym typeface="Traditional Arabic"/>
              </a:rPr>
              <a:t>الصف الثالث الابتدائي</a:t>
            </a:r>
            <a:endParaRPr/>
          </a:p>
        </p:txBody>
      </p:sp>
      <p:sp>
        <p:nvSpPr>
          <p:cNvPr id="309" name="Google Shape;309;p21"/>
          <p:cNvSpPr/>
          <p:nvPr/>
        </p:nvSpPr>
        <p:spPr>
          <a:xfrm>
            <a:off x="9922271" y="3911070"/>
            <a:ext cx="1810139" cy="1810139"/>
          </a:xfrm>
          <a:prstGeom prst="ellipse">
            <a:avLst/>
          </a:prstGeom>
          <a:gradFill>
            <a:gsLst>
              <a:gs pos="0">
                <a:srgbClr val="E3E4E6"/>
              </a:gs>
              <a:gs pos="100000">
                <a:srgbClr val="FFFFFF"/>
              </a:gs>
            </a:gsLst>
            <a:lin ang="0" scaled="0"/>
          </a:gradFill>
          <a:ln w="12700" cap="flat" cmpd="sng">
            <a:solidFill>
              <a:schemeClr val="lt1"/>
            </a:solidFill>
            <a:prstDash val="solid"/>
            <a:miter lim="800000"/>
            <a:headEnd type="none" w="sm" len="sm"/>
            <a:tailEnd type="none" w="sm" len="sm"/>
          </a:ln>
          <a:effectLst>
            <a:outerShdw blurRad="127000" dist="889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1">
              <a:spcBef>
                <a:spcPts val="0"/>
              </a:spcBef>
              <a:spcAft>
                <a:spcPts val="0"/>
              </a:spcAft>
              <a:buNone/>
            </a:pPr>
            <a:r>
              <a:rPr lang="ar-SA" sz="4000" b="1">
                <a:solidFill>
                  <a:srgbClr val="FF0066"/>
                </a:solidFill>
                <a:latin typeface="Traditional Arabic"/>
                <a:ea typeface="Traditional Arabic"/>
                <a:cs typeface="Traditional Arabic"/>
                <a:sym typeface="Traditional Arabic"/>
              </a:rPr>
              <a:t>50</a:t>
            </a:r>
            <a:r>
              <a:rPr lang="ar-SA" sz="3200" b="1">
                <a:solidFill>
                  <a:srgbClr val="595959"/>
                </a:solidFill>
                <a:latin typeface="Traditional Arabic"/>
                <a:ea typeface="Traditional Arabic"/>
                <a:cs typeface="Traditional Arabic"/>
                <a:sym typeface="Traditional Arabic"/>
              </a:rPr>
              <a:t>درجة</a:t>
            </a:r>
            <a:endParaRPr sz="3200" b="1">
              <a:solidFill>
                <a:srgbClr val="595959"/>
              </a:solidFill>
              <a:latin typeface="Traditional Arabic"/>
              <a:ea typeface="Traditional Arabic"/>
              <a:cs typeface="Traditional Arabic"/>
              <a:sym typeface="Traditional Arabic"/>
            </a:endParaRPr>
          </a:p>
        </p:txBody>
      </p:sp>
      <p:grpSp>
        <p:nvGrpSpPr>
          <p:cNvPr id="310" name="Google Shape;310;p21"/>
          <p:cNvGrpSpPr/>
          <p:nvPr/>
        </p:nvGrpSpPr>
        <p:grpSpPr>
          <a:xfrm rot="10800000">
            <a:off x="9464461" y="910014"/>
            <a:ext cx="2532038" cy="1081448"/>
            <a:chOff x="0" y="0"/>
            <a:chExt cx="1284191" cy="1992359"/>
          </a:xfrm>
        </p:grpSpPr>
        <p:sp>
          <p:nvSpPr>
            <p:cNvPr id="311" name="Google Shape;311;p21"/>
            <p:cNvSpPr/>
            <p:nvPr/>
          </p:nvSpPr>
          <p:spPr>
            <a:xfrm>
              <a:off x="0" y="0"/>
              <a:ext cx="643784" cy="1992359"/>
            </a:xfrm>
            <a:custGeom>
              <a:avLst/>
              <a:gdLst/>
              <a:ahLst/>
              <a:cxnLst/>
              <a:rect l="l" t="t" r="r" b="b"/>
              <a:pathLst>
                <a:path w="21600" h="21600" extrusionOk="0">
                  <a:moveTo>
                    <a:pt x="21600" y="0"/>
                  </a:moveTo>
                  <a:lnTo>
                    <a:pt x="101" y="3185"/>
                  </a:lnTo>
                  <a:lnTo>
                    <a:pt x="0" y="21600"/>
                  </a:lnTo>
                  <a:lnTo>
                    <a:pt x="21495" y="21561"/>
                  </a:lnTo>
                  <a:lnTo>
                    <a:pt x="21600" y="0"/>
                  </a:lnTo>
                  <a:close/>
                </a:path>
              </a:pathLst>
            </a:custGeom>
            <a:gradFill>
              <a:gsLst>
                <a:gs pos="0">
                  <a:srgbClr val="00FDFF"/>
                </a:gs>
                <a:gs pos="99319">
                  <a:srgbClr val="007879"/>
                </a:gs>
                <a:gs pos="100000">
                  <a:srgbClr val="007879"/>
                </a:gs>
              </a:gsLst>
              <a:path path="circle">
                <a:fillToRect l="100000" b="100000"/>
              </a:path>
              <a:tileRect t="-100000" r="-100000"/>
            </a:gradFill>
            <a:ln>
              <a:noFill/>
            </a:ln>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sp>
          <p:nvSpPr>
            <p:cNvPr id="312" name="Google Shape;312;p21"/>
            <p:cNvSpPr/>
            <p:nvPr/>
          </p:nvSpPr>
          <p:spPr>
            <a:xfrm flipH="1">
              <a:off x="639796" y="0"/>
              <a:ext cx="644395" cy="1992359"/>
            </a:xfrm>
            <a:custGeom>
              <a:avLst/>
              <a:gdLst/>
              <a:ahLst/>
              <a:cxnLst/>
              <a:rect l="l" t="t" r="r" b="b"/>
              <a:pathLst>
                <a:path w="21600" h="21600" extrusionOk="0">
                  <a:moveTo>
                    <a:pt x="21580" y="0"/>
                  </a:moveTo>
                  <a:lnTo>
                    <a:pt x="101" y="3185"/>
                  </a:lnTo>
                  <a:lnTo>
                    <a:pt x="0" y="21600"/>
                  </a:lnTo>
                  <a:lnTo>
                    <a:pt x="21600" y="21564"/>
                  </a:lnTo>
                  <a:lnTo>
                    <a:pt x="21580" y="0"/>
                  </a:lnTo>
                  <a:close/>
                </a:path>
              </a:pathLst>
            </a:custGeom>
            <a:gradFill>
              <a:gsLst>
                <a:gs pos="0">
                  <a:srgbClr val="00FDFF"/>
                </a:gs>
                <a:gs pos="99319">
                  <a:srgbClr val="007879"/>
                </a:gs>
                <a:gs pos="100000">
                  <a:srgbClr val="007879"/>
                </a:gs>
              </a:gsLst>
              <a:lin ang="5400000" scaled="0"/>
            </a:gradFill>
            <a:ln>
              <a:noFill/>
            </a:ln>
          </p:spPr>
          <p:txBody>
            <a:bodyPr spcFirstLastPara="1" wrap="square" lIns="45700" tIns="45700" rIns="45700" bIns="45700" anchor="t" anchorCtr="0">
              <a:noAutofit/>
            </a:bodyPr>
            <a:lstStyle/>
            <a:p>
              <a:pPr marL="0" marR="0" lvl="0" indent="0" algn="r" rtl="1">
                <a:spcBef>
                  <a:spcPts val="0"/>
                </a:spcBef>
                <a:spcAft>
                  <a:spcPts val="0"/>
                </a:spcAft>
                <a:buNone/>
              </a:pPr>
              <a:endParaRPr sz="1800">
                <a:solidFill>
                  <a:schemeClr val="dk1"/>
                </a:solidFill>
                <a:latin typeface="Calibri"/>
                <a:ea typeface="Calibri"/>
                <a:cs typeface="Calibri"/>
                <a:sym typeface="Calibri"/>
              </a:endParaRPr>
            </a:p>
          </p:txBody>
        </p:sp>
      </p:grpSp>
      <p:sp>
        <p:nvSpPr>
          <p:cNvPr id="313" name="Google Shape;313;p21"/>
          <p:cNvSpPr txBox="1"/>
          <p:nvPr/>
        </p:nvSpPr>
        <p:spPr>
          <a:xfrm>
            <a:off x="9218481" y="265113"/>
            <a:ext cx="3024000" cy="706582"/>
          </a:xfrm>
          <a:prstGeom prst="rect">
            <a:avLst/>
          </a:prstGeom>
          <a:gradFill>
            <a:gsLst>
              <a:gs pos="0">
                <a:schemeClr val="lt1"/>
              </a:gs>
              <a:gs pos="52000">
                <a:srgbClr val="D8D8D8"/>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800" b="1">
                <a:solidFill>
                  <a:srgbClr val="249BBB"/>
                </a:solidFill>
                <a:latin typeface="Traditional Arabic"/>
                <a:ea typeface="Traditional Arabic"/>
                <a:cs typeface="Traditional Arabic"/>
                <a:sym typeface="Traditional Arabic"/>
              </a:rPr>
              <a:t>تقويم مستمر وختامي</a:t>
            </a:r>
            <a:endParaRPr/>
          </a:p>
        </p:txBody>
      </p:sp>
      <p:sp>
        <p:nvSpPr>
          <p:cNvPr id="314" name="Google Shape;314;p21"/>
          <p:cNvSpPr txBox="1"/>
          <p:nvPr/>
        </p:nvSpPr>
        <p:spPr>
          <a:xfrm>
            <a:off x="9097353" y="1019556"/>
            <a:ext cx="2651760" cy="910376"/>
          </a:xfrm>
          <a:prstGeom prst="rect">
            <a:avLst/>
          </a:prstGeom>
          <a:noFill/>
          <a:ln>
            <a:noFill/>
          </a:ln>
        </p:spPr>
        <p:txBody>
          <a:bodyPr spcFirstLastPara="1" wrap="square" lIns="91425" tIns="45700" rIns="91425" bIns="45700" anchor="ctr" anchorCtr="0">
            <a:noAutofit/>
          </a:bodyPr>
          <a:lstStyle/>
          <a:p>
            <a:pPr marL="630239" marR="0" lvl="0" indent="-457200" algn="just" rtl="1">
              <a:lnSpc>
                <a:spcPct val="150000"/>
              </a:lnSpc>
              <a:spcBef>
                <a:spcPts val="0"/>
              </a:spcBef>
              <a:spcAft>
                <a:spcPts val="0"/>
              </a:spcAft>
              <a:buClr>
                <a:schemeClr val="lt1"/>
              </a:buClr>
              <a:buSzPts val="2520"/>
              <a:buFont typeface="Wingdings" panose="05000000000000000000" pitchFamily="2" charset="2"/>
              <a:buChar char="v"/>
            </a:pPr>
            <a:r>
              <a:rPr lang="ar-SA" sz="2800" b="1" dirty="0">
                <a:solidFill>
                  <a:schemeClr val="lt1"/>
                </a:solidFill>
                <a:latin typeface="Traditional Arabic"/>
                <a:ea typeface="Traditional Arabic"/>
                <a:cs typeface="Traditional Arabic"/>
                <a:sym typeface="Traditional Arabic"/>
              </a:rPr>
              <a:t>اللغة العربية</a:t>
            </a:r>
            <a:endParaRPr dirty="0"/>
          </a:p>
        </p:txBody>
      </p:sp>
      <p:graphicFrame>
        <p:nvGraphicFramePr>
          <p:cNvPr id="315" name="Google Shape;315;p21"/>
          <p:cNvGraphicFramePr/>
          <p:nvPr>
            <p:extLst>
              <p:ext uri="{D42A27DB-BD31-4B8C-83A1-F6EECF244321}">
                <p14:modId xmlns="" xmlns:p14="http://schemas.microsoft.com/office/powerpoint/2010/main" val="78188672"/>
              </p:ext>
            </p:extLst>
          </p:nvPr>
        </p:nvGraphicFramePr>
        <p:xfrm>
          <a:off x="627840" y="792582"/>
          <a:ext cx="8411950" cy="1198910"/>
        </p:xfrm>
        <a:graphic>
          <a:graphicData uri="http://schemas.openxmlformats.org/drawingml/2006/table">
            <a:tbl>
              <a:tblPr rtl="1" firstRow="1" bandRow="1">
                <a:noFill/>
                <a:tableStyleId>{8FCC44E6-B475-47F8-9AFF-5085EFD84CCE}</a:tableStyleId>
              </a:tblPr>
              <a:tblGrid>
                <a:gridCol w="1051500">
                  <a:extLst>
                    <a:ext uri="{9D8B030D-6E8A-4147-A177-3AD203B41FA5}">
                      <a16:colId xmlns="" xmlns:a16="http://schemas.microsoft.com/office/drawing/2014/main" val="20000"/>
                    </a:ext>
                  </a:extLst>
                </a:gridCol>
                <a:gridCol w="1051500">
                  <a:extLst>
                    <a:ext uri="{9D8B030D-6E8A-4147-A177-3AD203B41FA5}">
                      <a16:colId xmlns="" xmlns:a16="http://schemas.microsoft.com/office/drawing/2014/main" val="20001"/>
                    </a:ext>
                  </a:extLst>
                </a:gridCol>
                <a:gridCol w="1051500">
                  <a:extLst>
                    <a:ext uri="{9D8B030D-6E8A-4147-A177-3AD203B41FA5}">
                      <a16:colId xmlns="" xmlns:a16="http://schemas.microsoft.com/office/drawing/2014/main" val="20002"/>
                    </a:ext>
                  </a:extLst>
                </a:gridCol>
                <a:gridCol w="1051500">
                  <a:extLst>
                    <a:ext uri="{9D8B030D-6E8A-4147-A177-3AD203B41FA5}">
                      <a16:colId xmlns="" xmlns:a16="http://schemas.microsoft.com/office/drawing/2014/main" val="20003"/>
                    </a:ext>
                  </a:extLst>
                </a:gridCol>
                <a:gridCol w="1358250">
                  <a:extLst>
                    <a:ext uri="{9D8B030D-6E8A-4147-A177-3AD203B41FA5}">
                      <a16:colId xmlns="" xmlns:a16="http://schemas.microsoft.com/office/drawing/2014/main" val="20004"/>
                    </a:ext>
                  </a:extLst>
                </a:gridCol>
                <a:gridCol w="744725">
                  <a:extLst>
                    <a:ext uri="{9D8B030D-6E8A-4147-A177-3AD203B41FA5}">
                      <a16:colId xmlns="" xmlns:a16="http://schemas.microsoft.com/office/drawing/2014/main" val="20005"/>
                    </a:ext>
                  </a:extLst>
                </a:gridCol>
                <a:gridCol w="898175">
                  <a:extLst>
                    <a:ext uri="{9D8B030D-6E8A-4147-A177-3AD203B41FA5}">
                      <a16:colId xmlns="" xmlns:a16="http://schemas.microsoft.com/office/drawing/2014/main" val="20006"/>
                    </a:ext>
                  </a:extLst>
                </a:gridCol>
                <a:gridCol w="1204800">
                  <a:extLst>
                    <a:ext uri="{9D8B030D-6E8A-4147-A177-3AD203B41FA5}">
                      <a16:colId xmlns="" xmlns:a16="http://schemas.microsoft.com/office/drawing/2014/main" val="20007"/>
                    </a:ext>
                  </a:extLst>
                </a:gridCol>
              </a:tblGrid>
              <a:tr h="370850">
                <a:tc rowSpan="2">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الاستماع</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rowSpan="2">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التعبير الشفوي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rowSpan="2">
                  <a:txBody>
                    <a:bodyPr/>
                    <a:lstStyle/>
                    <a:p>
                      <a:pPr marL="0" marR="0" lvl="0" indent="0" algn="ctr" rtl="1">
                        <a:spcBef>
                          <a:spcPts val="0"/>
                        </a:spcBef>
                        <a:spcAft>
                          <a:spcPts val="0"/>
                        </a:spcAft>
                        <a:buNone/>
                      </a:pPr>
                      <a:r>
                        <a:rPr lang="ar-SA" sz="1800" b="1" u="none" strike="noStrike" cap="none" dirty="0">
                          <a:latin typeface="Traditional Arabic"/>
                          <a:ea typeface="Traditional Arabic"/>
                          <a:cs typeface="Traditional Arabic"/>
                          <a:sym typeface="Traditional Arabic"/>
                        </a:rPr>
                        <a:t>الأداء القرائي</a:t>
                      </a:r>
                      <a:endParaRPr dirty="0"/>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rowSpan="2">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استظهار الأناشيد</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gridSpan="2">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الكتابة</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hMerge="1">
                  <a:txBody>
                    <a:bodyPr/>
                    <a:lstStyle/>
                    <a:p>
                      <a:endParaRPr lang="ar-SA"/>
                    </a:p>
                  </a:txBody>
                  <a:tcPr/>
                </a:tc>
                <a:tc rowSpan="2">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المجموع</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rowSpan="2">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مجموع الدرجات /2</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extLst>
                  <a:ext uri="{0D108BD9-81ED-4DB2-BD59-A6C34878D82A}">
                    <a16:rowId xmlns="" xmlns:a16="http://schemas.microsoft.com/office/drawing/2014/main" val="10000"/>
                  </a:ext>
                </a:extLst>
              </a:tr>
              <a:tr h="370850">
                <a:tc vMerge="1">
                  <a:txBody>
                    <a:bodyPr/>
                    <a:lstStyle/>
                    <a:p>
                      <a:endParaRPr lang="ar-SA"/>
                    </a:p>
                  </a:txBody>
                  <a:tcPr/>
                </a:tc>
                <a:tc vMerge="1">
                  <a:txBody>
                    <a:bodyPr/>
                    <a:lstStyle/>
                    <a:p>
                      <a:endParaRPr lang="ar-SA"/>
                    </a:p>
                  </a:txBody>
                  <a:tcPr/>
                </a:tc>
                <a:tc vMerge="1">
                  <a:txBody>
                    <a:bodyPr/>
                    <a:lstStyle/>
                    <a:p>
                      <a:endParaRPr lang="ar-SA"/>
                    </a:p>
                  </a:txBody>
                  <a:tcPr/>
                </a:tc>
                <a:tc vMerge="1">
                  <a:txBody>
                    <a:bodyPr/>
                    <a:lstStyle/>
                    <a:p>
                      <a:endParaRPr lang="ar-SA"/>
                    </a:p>
                  </a:txBody>
                  <a:tcPr/>
                </a:tc>
                <a:tc>
                  <a:txBody>
                    <a:bodyPr/>
                    <a:lstStyle/>
                    <a:p>
                      <a:pPr marL="0" marR="0" lvl="0" indent="0" algn="ctr" rtl="1">
                        <a:spcBef>
                          <a:spcPts val="0"/>
                        </a:spcBef>
                        <a:spcAft>
                          <a:spcPts val="0"/>
                        </a:spcAft>
                        <a:buNone/>
                      </a:pPr>
                      <a:r>
                        <a:rPr lang="ar-SA" sz="1800" b="1" u="none" strike="noStrike" cap="none">
                          <a:solidFill>
                            <a:schemeClr val="lt1"/>
                          </a:solidFill>
                          <a:latin typeface="Traditional Arabic"/>
                          <a:ea typeface="Traditional Arabic"/>
                          <a:cs typeface="Traditional Arabic"/>
                          <a:sym typeface="Traditional Arabic"/>
                        </a:rPr>
                        <a:t>الإملاء المنسوخ</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a:txBody>
                    <a:bodyPr/>
                    <a:lstStyle/>
                    <a:p>
                      <a:pPr marL="0" marR="0" lvl="0" indent="0" algn="ctr" rtl="1">
                        <a:spcBef>
                          <a:spcPts val="0"/>
                        </a:spcBef>
                        <a:spcAft>
                          <a:spcPts val="0"/>
                        </a:spcAft>
                        <a:buNone/>
                      </a:pPr>
                      <a:r>
                        <a:rPr lang="ar-SA" sz="1800" b="1" u="none" strike="noStrike" cap="none">
                          <a:solidFill>
                            <a:schemeClr val="lt1"/>
                          </a:solidFill>
                          <a:latin typeface="Traditional Arabic"/>
                          <a:ea typeface="Traditional Arabic"/>
                          <a:cs typeface="Traditional Arabic"/>
                          <a:sym typeface="Traditional Arabic"/>
                        </a:rPr>
                        <a:t>الخط</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vMerge="1">
                  <a:txBody>
                    <a:bodyPr/>
                    <a:lstStyle/>
                    <a:p>
                      <a:endParaRPr lang="ar-SA"/>
                    </a:p>
                  </a:txBody>
                  <a:tcPr/>
                </a:tc>
                <a:tc vMerge="1">
                  <a:txBody>
                    <a:bodyPr/>
                    <a:lstStyle/>
                    <a:p>
                      <a:endParaRPr lang="ar-SA"/>
                    </a:p>
                  </a:txBody>
                  <a:tcPr/>
                </a:tc>
                <a:extLst>
                  <a:ext uri="{0D108BD9-81ED-4DB2-BD59-A6C34878D82A}">
                    <a16:rowId xmlns="" xmlns:a16="http://schemas.microsoft.com/office/drawing/2014/main" val="10001"/>
                  </a:ext>
                </a:extLst>
              </a:tr>
              <a:tr h="370850">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6</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4</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4</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6</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40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endParaRPr sz="2400" b="0" u="none" strike="noStrike" cap="none" dirty="0">
                        <a:solidFill>
                          <a:srgbClr val="FE0070"/>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extLst>
                  <a:ext uri="{0D108BD9-81ED-4DB2-BD59-A6C34878D82A}">
                    <a16:rowId xmlns="" xmlns:a16="http://schemas.microsoft.com/office/drawing/2014/main" val="10002"/>
                  </a:ext>
                </a:extLst>
              </a:tr>
            </a:tbl>
          </a:graphicData>
        </a:graphic>
      </p:graphicFrame>
      <p:sp>
        <p:nvSpPr>
          <p:cNvPr id="316" name="Google Shape;316;p21"/>
          <p:cNvSpPr/>
          <p:nvPr/>
        </p:nvSpPr>
        <p:spPr>
          <a:xfrm>
            <a:off x="670551" y="284111"/>
            <a:ext cx="8402620" cy="420297"/>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000" b="1">
                <a:solidFill>
                  <a:srgbClr val="595959"/>
                </a:solidFill>
                <a:latin typeface="Traditional Arabic"/>
                <a:ea typeface="Traditional Arabic"/>
                <a:cs typeface="Traditional Arabic"/>
                <a:sym typeface="Traditional Arabic"/>
              </a:rPr>
              <a:t>درجات للاستماع والتحدث والقراءة والكتابة (يطبق نهاية كل وحدتين ويقسم الناتج على 2):</a:t>
            </a:r>
            <a:endParaRPr/>
          </a:p>
        </p:txBody>
      </p:sp>
      <p:graphicFrame>
        <p:nvGraphicFramePr>
          <p:cNvPr id="317" name="Google Shape;317;p21"/>
          <p:cNvGraphicFramePr/>
          <p:nvPr>
            <p:extLst>
              <p:ext uri="{D42A27DB-BD31-4B8C-83A1-F6EECF244321}">
                <p14:modId xmlns="" xmlns:p14="http://schemas.microsoft.com/office/powerpoint/2010/main" val="2628139885"/>
              </p:ext>
            </p:extLst>
          </p:nvPr>
        </p:nvGraphicFramePr>
        <p:xfrm>
          <a:off x="661222" y="2441107"/>
          <a:ext cx="8436075" cy="1198885"/>
        </p:xfrm>
        <a:graphic>
          <a:graphicData uri="http://schemas.openxmlformats.org/drawingml/2006/table">
            <a:tbl>
              <a:tblPr rtl="1" firstRow="1" bandRow="1">
                <a:noFill/>
                <a:tableStyleId>{8FCC44E6-B475-47F8-9AFF-5085EFD84CCE}</a:tableStyleId>
              </a:tblPr>
              <a:tblGrid>
                <a:gridCol w="1205150">
                  <a:extLst>
                    <a:ext uri="{9D8B030D-6E8A-4147-A177-3AD203B41FA5}">
                      <a16:colId xmlns="" xmlns:a16="http://schemas.microsoft.com/office/drawing/2014/main" val="20000"/>
                    </a:ext>
                  </a:extLst>
                </a:gridCol>
                <a:gridCol w="1205150">
                  <a:extLst>
                    <a:ext uri="{9D8B030D-6E8A-4147-A177-3AD203B41FA5}">
                      <a16:colId xmlns="" xmlns:a16="http://schemas.microsoft.com/office/drawing/2014/main" val="20001"/>
                    </a:ext>
                  </a:extLst>
                </a:gridCol>
                <a:gridCol w="1205150">
                  <a:extLst>
                    <a:ext uri="{9D8B030D-6E8A-4147-A177-3AD203B41FA5}">
                      <a16:colId xmlns="" xmlns:a16="http://schemas.microsoft.com/office/drawing/2014/main" val="20002"/>
                    </a:ext>
                  </a:extLst>
                </a:gridCol>
                <a:gridCol w="1205150">
                  <a:extLst>
                    <a:ext uri="{9D8B030D-6E8A-4147-A177-3AD203B41FA5}">
                      <a16:colId xmlns="" xmlns:a16="http://schemas.microsoft.com/office/drawing/2014/main" val="20003"/>
                    </a:ext>
                  </a:extLst>
                </a:gridCol>
                <a:gridCol w="1205150">
                  <a:extLst>
                    <a:ext uri="{9D8B030D-6E8A-4147-A177-3AD203B41FA5}">
                      <a16:colId xmlns="" xmlns:a16="http://schemas.microsoft.com/office/drawing/2014/main" val="20004"/>
                    </a:ext>
                  </a:extLst>
                </a:gridCol>
                <a:gridCol w="1029450">
                  <a:extLst>
                    <a:ext uri="{9D8B030D-6E8A-4147-A177-3AD203B41FA5}">
                      <a16:colId xmlns="" xmlns:a16="http://schemas.microsoft.com/office/drawing/2014/main" val="20005"/>
                    </a:ext>
                  </a:extLst>
                </a:gridCol>
                <a:gridCol w="1380875">
                  <a:extLst>
                    <a:ext uri="{9D8B030D-6E8A-4147-A177-3AD203B41FA5}">
                      <a16:colId xmlns="" xmlns:a16="http://schemas.microsoft.com/office/drawing/2014/main" val="20006"/>
                    </a:ext>
                  </a:extLst>
                </a:gridCol>
              </a:tblGrid>
              <a:tr h="741675">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الفهم والاستيعاب</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التراكيب اللغوية</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التعبير الكتابي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الإملاء المنظور</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الإملاء الاختباري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المجموع</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مجموع الدرجات /2</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extLst>
                  <a:ext uri="{0D108BD9-81ED-4DB2-BD59-A6C34878D82A}">
                    <a16:rowId xmlns="" xmlns:a16="http://schemas.microsoft.com/office/drawing/2014/main" val="10000"/>
                  </a:ext>
                </a:extLst>
              </a:tr>
              <a:tr h="370850">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6</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4</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40</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lnSpc>
                          <a:spcPct val="100000"/>
                        </a:lnSpc>
                        <a:spcBef>
                          <a:spcPts val="0"/>
                        </a:spcBef>
                        <a:spcAft>
                          <a:spcPts val="0"/>
                        </a:spcAft>
                        <a:buClr>
                          <a:srgbClr val="FE0070"/>
                        </a:buClr>
                        <a:buSzPts val="2400"/>
                        <a:buFont typeface="Traditional Arabic"/>
                        <a:buNone/>
                      </a:pPr>
                      <a:endParaRPr sz="2400" b="0" u="none" strike="noStrike" cap="none" dirty="0">
                        <a:solidFill>
                          <a:srgbClr val="FE0070"/>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extLst>
                  <a:ext uri="{0D108BD9-81ED-4DB2-BD59-A6C34878D82A}">
                    <a16:rowId xmlns="" xmlns:a16="http://schemas.microsoft.com/office/drawing/2014/main" val="10001"/>
                  </a:ext>
                </a:extLst>
              </a:tr>
            </a:tbl>
          </a:graphicData>
        </a:graphic>
      </p:graphicFrame>
      <p:sp>
        <p:nvSpPr>
          <p:cNvPr id="318" name="Google Shape;318;p21"/>
          <p:cNvSpPr/>
          <p:nvPr/>
        </p:nvSpPr>
        <p:spPr>
          <a:xfrm>
            <a:off x="670551" y="1972949"/>
            <a:ext cx="8402620" cy="420297"/>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rgbClr val="595959"/>
                </a:solidFill>
                <a:latin typeface="Traditional Arabic"/>
                <a:ea typeface="Traditional Arabic"/>
                <a:cs typeface="Traditional Arabic"/>
                <a:sym typeface="Traditional Arabic"/>
              </a:rPr>
              <a:t>اختبار تحريري (يطبق نهاية كل وحدتين ويقسم الناتج على 2):</a:t>
            </a:r>
            <a:endParaRPr/>
          </a:p>
        </p:txBody>
      </p:sp>
      <p:graphicFrame>
        <p:nvGraphicFramePr>
          <p:cNvPr id="319" name="Google Shape;319;p21"/>
          <p:cNvGraphicFramePr/>
          <p:nvPr>
            <p:extLst>
              <p:ext uri="{D42A27DB-BD31-4B8C-83A1-F6EECF244321}">
                <p14:modId xmlns="" xmlns:p14="http://schemas.microsoft.com/office/powerpoint/2010/main" val="3449852840"/>
              </p:ext>
            </p:extLst>
          </p:nvPr>
        </p:nvGraphicFramePr>
        <p:xfrm>
          <a:off x="661221" y="4167271"/>
          <a:ext cx="7433850" cy="1280180"/>
        </p:xfrm>
        <a:graphic>
          <a:graphicData uri="http://schemas.openxmlformats.org/drawingml/2006/table">
            <a:tbl>
              <a:tblPr rtl="1" firstRow="1" bandRow="1">
                <a:noFill/>
                <a:tableStyleId>{8FCC44E6-B475-47F8-9AFF-5085EFD84CCE}</a:tableStyleId>
              </a:tblPr>
              <a:tblGrid>
                <a:gridCol w="1061975">
                  <a:extLst>
                    <a:ext uri="{9D8B030D-6E8A-4147-A177-3AD203B41FA5}">
                      <a16:colId xmlns="" xmlns:a16="http://schemas.microsoft.com/office/drawing/2014/main" val="20000"/>
                    </a:ext>
                  </a:extLst>
                </a:gridCol>
                <a:gridCol w="1061975">
                  <a:extLst>
                    <a:ext uri="{9D8B030D-6E8A-4147-A177-3AD203B41FA5}">
                      <a16:colId xmlns="" xmlns:a16="http://schemas.microsoft.com/office/drawing/2014/main" val="20001"/>
                    </a:ext>
                  </a:extLst>
                </a:gridCol>
                <a:gridCol w="1061975">
                  <a:extLst>
                    <a:ext uri="{9D8B030D-6E8A-4147-A177-3AD203B41FA5}">
                      <a16:colId xmlns="" xmlns:a16="http://schemas.microsoft.com/office/drawing/2014/main" val="20002"/>
                    </a:ext>
                  </a:extLst>
                </a:gridCol>
                <a:gridCol w="1061975">
                  <a:extLst>
                    <a:ext uri="{9D8B030D-6E8A-4147-A177-3AD203B41FA5}">
                      <a16:colId xmlns="" xmlns:a16="http://schemas.microsoft.com/office/drawing/2014/main" val="20003"/>
                    </a:ext>
                  </a:extLst>
                </a:gridCol>
                <a:gridCol w="1061975">
                  <a:extLst>
                    <a:ext uri="{9D8B030D-6E8A-4147-A177-3AD203B41FA5}">
                      <a16:colId xmlns="" xmlns:a16="http://schemas.microsoft.com/office/drawing/2014/main" val="20004"/>
                    </a:ext>
                  </a:extLst>
                </a:gridCol>
                <a:gridCol w="907150">
                  <a:extLst>
                    <a:ext uri="{9D8B030D-6E8A-4147-A177-3AD203B41FA5}">
                      <a16:colId xmlns="" xmlns:a16="http://schemas.microsoft.com/office/drawing/2014/main" val="20005"/>
                    </a:ext>
                  </a:extLst>
                </a:gridCol>
                <a:gridCol w="1216825">
                  <a:extLst>
                    <a:ext uri="{9D8B030D-6E8A-4147-A177-3AD203B41FA5}">
                      <a16:colId xmlns="" xmlns:a16="http://schemas.microsoft.com/office/drawing/2014/main" val="20006"/>
                    </a:ext>
                  </a:extLst>
                </a:gridCol>
              </a:tblGrid>
              <a:tr h="741675">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الأداء القرائي (شفهي)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الفهم والاستيعاب</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التراكيب اللغوية</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التعبير الكتابي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الخط</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a:txBody>
                    <a:bodyPr/>
                    <a:lstStyle/>
                    <a:p>
                      <a:pPr marL="0" marR="0" lvl="0" indent="0" algn="ctr" rtl="1">
                        <a:spcBef>
                          <a:spcPts val="0"/>
                        </a:spcBef>
                        <a:spcAft>
                          <a:spcPts val="0"/>
                        </a:spcAft>
                        <a:buNone/>
                      </a:pPr>
                      <a:r>
                        <a:rPr lang="ar-SA" sz="1800" b="1" u="none" strike="noStrike" cap="none">
                          <a:latin typeface="Traditional Arabic"/>
                          <a:ea typeface="Traditional Arabic"/>
                          <a:cs typeface="Traditional Arabic"/>
                          <a:sym typeface="Traditional Arabic"/>
                        </a:rPr>
                        <a:t>الإملاء الاختباري</a:t>
                      </a:r>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tc>
                  <a:txBody>
                    <a:bodyPr/>
                    <a:lstStyle/>
                    <a:p>
                      <a:pPr marL="0" marR="0" lvl="0" indent="0" algn="ctr" rtl="1">
                        <a:spcBef>
                          <a:spcPts val="0"/>
                        </a:spcBef>
                        <a:spcAft>
                          <a:spcPts val="0"/>
                        </a:spcAft>
                        <a:buNone/>
                      </a:pPr>
                      <a:r>
                        <a:rPr lang="ar-SA" sz="1600" b="1" u="none" strike="noStrike" cap="none">
                          <a:latin typeface="Traditional Arabic"/>
                          <a:ea typeface="Traditional Arabic"/>
                          <a:cs typeface="Traditional Arabic"/>
                          <a:sym typeface="Traditional Arabic"/>
                        </a:rPr>
                        <a:t>مجموع درجات اختبار نهاية الفصل</a:t>
                      </a:r>
                      <a:endParaRPr sz="1800" b="1" u="none" strike="noStrike" cap="none">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249BBB"/>
                    </a:solidFill>
                  </a:tcPr>
                </a:tc>
                <a:extLst>
                  <a:ext uri="{0D108BD9-81ED-4DB2-BD59-A6C34878D82A}">
                    <a16:rowId xmlns="" xmlns:a16="http://schemas.microsoft.com/office/drawing/2014/main" val="10000"/>
                  </a:ext>
                </a:extLst>
              </a:tr>
              <a:tr h="370850">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3</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3</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r>
                        <a:rPr lang="ar-SA" sz="2400" b="1" u="none" strike="noStrike" cap="none">
                          <a:solidFill>
                            <a:schemeClr val="dk1"/>
                          </a:solidFill>
                          <a:latin typeface="Traditional Arabic"/>
                          <a:ea typeface="Traditional Arabic"/>
                          <a:cs typeface="Traditional Arabic"/>
                          <a:sym typeface="Traditional Arabic"/>
                        </a:rPr>
                        <a:t>1</a:t>
                      </a:r>
                      <a:endParaRPr sz="2400" b="1" u="none" strike="noStrike" cap="none">
                        <a:solidFill>
                          <a:schemeClr val="dk1"/>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tc>
                  <a:txBody>
                    <a:bodyPr/>
                    <a:lstStyle/>
                    <a:p>
                      <a:pPr marL="0" marR="0" lvl="0" indent="0" algn="ctr" rtl="1">
                        <a:spcBef>
                          <a:spcPts val="0"/>
                        </a:spcBef>
                        <a:spcAft>
                          <a:spcPts val="0"/>
                        </a:spcAft>
                        <a:buNone/>
                      </a:pPr>
                      <a:endParaRPr sz="2400" b="0" u="none" strike="noStrike" cap="none" dirty="0">
                        <a:solidFill>
                          <a:srgbClr val="FE0070"/>
                        </a:solidFill>
                        <a:latin typeface="Traditional Arabic"/>
                        <a:ea typeface="Traditional Arabic"/>
                        <a:cs typeface="Traditional Arabic"/>
                        <a:sym typeface="Traditional Arabic"/>
                      </a:endParaRPr>
                    </a:p>
                  </a:txBody>
                  <a:tcPr marL="91450" marR="91450" marT="45725" marB="45725"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DDEAF6"/>
                    </a:solidFill>
                  </a:tcPr>
                </a:tc>
                <a:extLst>
                  <a:ext uri="{0D108BD9-81ED-4DB2-BD59-A6C34878D82A}">
                    <a16:rowId xmlns="" xmlns:a16="http://schemas.microsoft.com/office/drawing/2014/main" val="10001"/>
                  </a:ext>
                </a:extLst>
              </a:tr>
            </a:tbl>
          </a:graphicData>
        </a:graphic>
      </p:graphicFrame>
      <p:sp>
        <p:nvSpPr>
          <p:cNvPr id="320" name="Google Shape;320;p21"/>
          <p:cNvSpPr/>
          <p:nvPr/>
        </p:nvSpPr>
        <p:spPr>
          <a:xfrm>
            <a:off x="670551" y="3699113"/>
            <a:ext cx="7427167" cy="420297"/>
          </a:xfrm>
          <a:prstGeom prst="roundRect">
            <a:avLst>
              <a:gd name="adj" fmla="val 5000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2400" b="1">
                <a:solidFill>
                  <a:srgbClr val="595959"/>
                </a:solidFill>
                <a:latin typeface="Traditional Arabic"/>
                <a:ea typeface="Traditional Arabic"/>
                <a:cs typeface="Traditional Arabic"/>
                <a:sym typeface="Traditional Arabic"/>
              </a:rPr>
              <a:t>اختبار نهاية الفصل:</a:t>
            </a:r>
            <a:endParaRPr/>
          </a:p>
        </p:txBody>
      </p:sp>
      <p:sp>
        <p:nvSpPr>
          <p:cNvPr id="321" name="Google Shape;321;p21"/>
          <p:cNvSpPr/>
          <p:nvPr/>
        </p:nvSpPr>
        <p:spPr>
          <a:xfrm>
            <a:off x="717205" y="5546590"/>
            <a:ext cx="6885992" cy="326998"/>
          </a:xfrm>
          <a:prstGeom prst="roundRect">
            <a:avLst>
              <a:gd name="adj" fmla="val 0"/>
            </a:avLst>
          </a:prstGeom>
          <a:solidFill>
            <a:srgbClr val="F2F2F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1">
              <a:spcBef>
                <a:spcPts val="0"/>
              </a:spcBef>
              <a:spcAft>
                <a:spcPts val="0"/>
              </a:spcAft>
              <a:buNone/>
            </a:pPr>
            <a:r>
              <a:rPr lang="ar-SA" sz="1800" b="1">
                <a:solidFill>
                  <a:srgbClr val="595959"/>
                </a:solidFill>
                <a:latin typeface="Traditional Arabic"/>
                <a:ea typeface="Traditional Arabic"/>
                <a:cs typeface="Traditional Arabic"/>
                <a:sym typeface="Traditional Arabic"/>
              </a:rPr>
              <a:t>الأداء القرائي الشفهي: ينفذ في الأسبوع الذي يسبق بداية الاختبارات التحريرية نهاية كل فصل دراسي</a:t>
            </a:r>
            <a:endParaRPr sz="1200" b="1">
              <a:solidFill>
                <a:srgbClr val="595959"/>
              </a:solidFill>
              <a:latin typeface="Traditional Arabic"/>
              <a:ea typeface="Traditional Arabic"/>
              <a:cs typeface="Traditional Arabic"/>
              <a:sym typeface="Traditional Arabic"/>
            </a:endParaRPr>
          </a:p>
        </p:txBody>
      </p:sp>
      <p:cxnSp>
        <p:nvCxnSpPr>
          <p:cNvPr id="322" name="Google Shape;322;p21"/>
          <p:cNvCxnSpPr/>
          <p:nvPr/>
        </p:nvCxnSpPr>
        <p:spPr>
          <a:xfrm rot="10800000" flipV="1">
            <a:off x="7603197" y="4594089"/>
            <a:ext cx="504000" cy="1116000"/>
          </a:xfrm>
          <a:prstGeom prst="bentConnector3">
            <a:avLst>
              <a:gd name="adj1" fmla="val -15176"/>
            </a:avLst>
          </a:prstGeom>
          <a:noFill/>
          <a:ln w="9525" cap="flat" cmpd="sng">
            <a:solidFill>
              <a:srgbClr val="FF0066"/>
            </a:solidFill>
            <a:prstDash val="dash"/>
            <a:miter lim="800000"/>
            <a:headEnd type="none" w="sm" len="sm"/>
            <a:tailEnd type="triangle" w="med" len="med"/>
          </a:ln>
        </p:spPr>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5073</Words>
  <Application>Microsoft Office PowerPoint</Application>
  <PresentationFormat>مخصص</PresentationFormat>
  <Paragraphs>1271</Paragraphs>
  <Slides>60</Slides>
  <Notes>59</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60</vt:i4>
      </vt:variant>
    </vt:vector>
  </HeadingPairs>
  <TitlesOfParts>
    <vt:vector size="62" baseType="lpstr">
      <vt:lpstr>Office Theme</vt:lpstr>
      <vt:lpstr>Acrobat Document</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lpstr>الشريحة 50</vt:lpstr>
      <vt:lpstr>الشريحة 51</vt:lpstr>
      <vt:lpstr>الشريحة 52</vt:lpstr>
      <vt:lpstr>الشريحة 53</vt:lpstr>
      <vt:lpstr>الشريحة 54</vt:lpstr>
      <vt:lpstr>الشريحة 55</vt:lpstr>
      <vt:lpstr>الشريحة 56</vt:lpstr>
      <vt:lpstr>الشريحة 57</vt:lpstr>
      <vt:lpstr>الشريحة 58</vt:lpstr>
      <vt:lpstr>الشريحة 59</vt:lpstr>
      <vt:lpstr>الشريحة 60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طارق محمد كشكول عبدالجواد</dc:creator>
  <cp:lastModifiedBy>win7</cp:lastModifiedBy>
  <cp:revision>40</cp:revision>
  <dcterms:modified xsi:type="dcterms:W3CDTF">2020-11-11T07:02:04Z</dcterms:modified>
</cp:coreProperties>
</file>