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58" r:id="rId4"/>
    <p:sldId id="351" r:id="rId5"/>
    <p:sldId id="359" r:id="rId6"/>
    <p:sldId id="360" r:id="rId7"/>
    <p:sldId id="361" r:id="rId8"/>
    <p:sldId id="362" r:id="rId9"/>
    <p:sldId id="312" r:id="rId10"/>
    <p:sldId id="355" r:id="rId11"/>
    <p:sldId id="357" r:id="rId12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58"/>
            <p14:sldId id="351"/>
            <p14:sldId id="359"/>
            <p14:sldId id="360"/>
            <p14:sldId id="361"/>
            <p14:sldId id="362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F11"/>
    <a:srgbClr val="EE7125"/>
    <a:srgbClr val="F49F42"/>
    <a:srgbClr val="FAD6D9"/>
    <a:srgbClr val="1AA8C4"/>
    <a:srgbClr val="D7F5D7"/>
    <a:srgbClr val="FFFFFF"/>
    <a:srgbClr val="E3293B"/>
    <a:srgbClr val="BC29D5"/>
    <a:srgbClr val="EFA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09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58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09/11/1441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2362842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42900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 – 1): الشبكات و عملية الضرب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91)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2572986" y="2572992"/>
            <a:ext cx="7048562" cy="1976719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</a:rPr>
              <a:t>الطالب لحل تمارين الدرس صفحة92 - </a:t>
            </a:r>
            <a:r>
              <a:rPr lang="ar-BH" sz="3600" b="1" dirty="0">
                <a:ln w="0"/>
                <a:solidFill>
                  <a:schemeClr val="accent1">
                    <a:lumMod val="75000"/>
                  </a:schemeClr>
                </a:solidFill>
              </a:rPr>
              <a:t>93</a:t>
            </a:r>
            <a:endParaRPr lang="ar-SA" sz="36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6"/>
            <a:ext cx="1881969" cy="492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01237" y="686825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1438974" y="381481"/>
            <a:ext cx="3310767" cy="1262605"/>
          </a:xfrm>
          <a:prstGeom prst="cloudCallout">
            <a:avLst>
              <a:gd name="adj1" fmla="val -44763"/>
              <a:gd name="adj2" fmla="val 1169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</a:rPr>
              <a:t>عزيزي الطالب</a:t>
            </a:r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939643" y="381480"/>
            <a:ext cx="3590414" cy="1262605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</a:rPr>
              <a:t>عزيزتي الطالبة</a:t>
            </a:r>
            <a:endParaRPr lang="ar-BH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4974771" y="2423659"/>
            <a:ext cx="65725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  <a:p>
            <a:pPr algn="ctr"/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الضرب باستعمال الشبكات</a:t>
            </a:r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57" y="1326968"/>
            <a:ext cx="3440714" cy="42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450275" y="1092566"/>
            <a:ext cx="1918001" cy="3890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4"/>
          <p:cNvGrpSpPr/>
          <p:nvPr/>
        </p:nvGrpSpPr>
        <p:grpSpPr>
          <a:xfrm>
            <a:off x="1226890" y="6261054"/>
            <a:ext cx="9936000" cy="707887"/>
            <a:chOff x="1108361" y="6522840"/>
            <a:chExt cx="9936000" cy="8275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108361" y="6522841"/>
              <a:ext cx="9795347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0593" y="2455423"/>
            <a:ext cx="1918001" cy="38907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Left Arrow Callout 1"/>
          <p:cNvSpPr/>
          <p:nvPr/>
        </p:nvSpPr>
        <p:spPr>
          <a:xfrm>
            <a:off x="1992572" y="1793048"/>
            <a:ext cx="3452884" cy="3789041"/>
          </a:xfrm>
          <a:prstGeom prst="leftArrowCallout">
            <a:avLst>
              <a:gd name="adj1" fmla="val 10272"/>
              <a:gd name="adj2" fmla="val 9237"/>
              <a:gd name="adj3" fmla="val 25000"/>
              <a:gd name="adj4" fmla="val 64977"/>
            </a:avLst>
          </a:prstGeom>
          <a:solidFill>
            <a:srgbClr val="C6DCF0"/>
          </a:solidFill>
          <a:ln>
            <a:solidFill>
              <a:srgbClr val="91B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Left Arrow Callout 11"/>
          <p:cNvSpPr/>
          <p:nvPr/>
        </p:nvSpPr>
        <p:spPr>
          <a:xfrm rot="10800000">
            <a:off x="6898942" y="1447800"/>
            <a:ext cx="3660200" cy="2301026"/>
          </a:xfrm>
          <a:prstGeom prst="leftArrowCallout">
            <a:avLst>
              <a:gd name="adj1" fmla="val 14211"/>
              <a:gd name="adj2" fmla="val 13217"/>
              <a:gd name="adj3" fmla="val 25000"/>
              <a:gd name="adj4" fmla="val 64977"/>
            </a:avLst>
          </a:prstGeom>
          <a:solidFill>
            <a:srgbClr val="FFE1E1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8941" y="1552921"/>
            <a:ext cx="229964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cap="none" spc="0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المفردات التي سنستعملها لدرسنا اليوم يا أخي؟</a:t>
            </a:r>
            <a:endParaRPr lang="en-US" sz="3200" b="1" cap="none" spc="0" dirty="0">
              <a:ln w="18415" cmpd="sng">
                <a:noFill/>
                <a:prstDash val="solid"/>
              </a:ln>
              <a:solidFill>
                <a:srgbClr val="C022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9927" y="1917853"/>
            <a:ext cx="226552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cap="none" spc="0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سنستعمل اليوم يا أختي:</a:t>
            </a:r>
          </a:p>
          <a:p>
            <a:r>
              <a:rPr lang="ar-BH" sz="3200" b="1" cap="none" spc="0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الشبكة</a:t>
            </a:r>
          </a:p>
          <a:p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2-العوامل</a:t>
            </a:r>
          </a:p>
          <a:p>
            <a:r>
              <a:rPr lang="ar-BH" sz="3200" b="1" cap="none" spc="0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3-ناتج الضرب</a:t>
            </a:r>
          </a:p>
          <a:p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4-خاصية الإبدال لعملية الضرب</a:t>
            </a:r>
            <a:endParaRPr lang="en-US" sz="3200" b="1" cap="none" spc="0" dirty="0">
              <a:ln w="18415" cmpd="sng">
                <a:noFill/>
                <a:prstDash val="solid"/>
              </a:ln>
              <a:solidFill>
                <a:srgbClr val="C022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1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13959" r="3761" b="11172"/>
          <a:stretch/>
        </p:blipFill>
        <p:spPr>
          <a:xfrm>
            <a:off x="88444" y="80165"/>
            <a:ext cx="2637558" cy="184404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22160" y="91027"/>
            <a:ext cx="6651675" cy="1166447"/>
          </a:xfrm>
          <a:prstGeom prst="roundRect">
            <a:avLst/>
          </a:prstGeom>
          <a:solidFill>
            <a:srgbClr val="F6EBFB"/>
          </a:solidFill>
          <a:ln>
            <a:solidFill>
              <a:srgbClr val="DAA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86802" y="279802"/>
            <a:ext cx="6490875" cy="8925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6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أقامت ليلى حفل</a:t>
            </a:r>
            <a:r>
              <a:rPr lang="ar-SA" sz="26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6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 فرتبت أكواب العصير على الطاولة في 3 صفوف،</a:t>
            </a:r>
            <a:r>
              <a:rPr lang="en-US" sz="26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وضعت في كل صف 5 أكواب. ما عدد</a:t>
            </a:r>
            <a:r>
              <a:rPr lang="ar-SA" sz="26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الأكواب كلها؟</a:t>
            </a:r>
            <a:endParaRPr lang="en-US" sz="2600" b="1" dirty="0">
              <a:ln w="18415" cmpd="sng">
                <a:noFill/>
                <a:prstDash val="solid"/>
              </a:ln>
              <a:solidFill>
                <a:srgbClr val="A200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934058" y="1342594"/>
            <a:ext cx="8932983" cy="594701"/>
          </a:xfrm>
          <a:prstGeom prst="round2DiagRect">
            <a:avLst/>
          </a:prstGeom>
          <a:solidFill>
            <a:srgbClr val="F0FAFE"/>
          </a:solidFill>
          <a:ln>
            <a:solidFill>
              <a:srgbClr val="8BD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35014" y="1405789"/>
            <a:ext cx="8735085" cy="7386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2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ترتيب الأكواب في صفوف متساوية وأعمدة متساوية يسمى </a:t>
            </a:r>
            <a:r>
              <a:rPr lang="ar-BH" sz="2200" b="1" u="sng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شبكة</a:t>
            </a:r>
            <a:r>
              <a:rPr lang="ar-BH" sz="2200" b="1" dirty="0">
                <a:ln w="18415" cmpd="sng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2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هي تساعدني في إجراء عملية الضرب.</a:t>
            </a:r>
            <a:endParaRPr lang="ar-BH" sz="2200" b="1" dirty="0">
              <a:ln w="18415" cmpd="sng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000" b="1" dirty="0">
              <a:ln w="18415" cmpd="sng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187734-1F1E-41E0-B50F-6F3566F594DB}"/>
              </a:ext>
            </a:extLst>
          </p:cNvPr>
          <p:cNvGrpSpPr/>
          <p:nvPr/>
        </p:nvGrpSpPr>
        <p:grpSpPr>
          <a:xfrm>
            <a:off x="7875454" y="2030537"/>
            <a:ext cx="3396765" cy="605234"/>
            <a:chOff x="7875454" y="2030537"/>
            <a:chExt cx="3396765" cy="605234"/>
          </a:xfrm>
        </p:grpSpPr>
        <p:sp>
          <p:nvSpPr>
            <p:cNvPr id="46" name="Round Diagonal Corner Rectangle 45"/>
            <p:cNvSpPr/>
            <p:nvPr/>
          </p:nvSpPr>
          <p:spPr>
            <a:xfrm>
              <a:off x="7875454" y="2030537"/>
              <a:ext cx="3396765" cy="605234"/>
            </a:xfrm>
            <a:prstGeom prst="round2DiagRect">
              <a:avLst/>
            </a:prstGeom>
            <a:solidFill>
              <a:srgbClr val="F0FAFE"/>
            </a:solidFill>
            <a:ln>
              <a:solidFill>
                <a:srgbClr val="8BDC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b="1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992312" y="2158774"/>
              <a:ext cx="316304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22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تسمى الأعداد التي يتم ضربها </a:t>
              </a:r>
              <a:r>
                <a:rPr lang="ar-BH" sz="2200" b="1" u="sng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عوامل</a:t>
              </a:r>
              <a:r>
                <a:rPr lang="ar-BH" sz="22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200" b="1" dirty="0">
                <a:ln w="18415" cmpd="sng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A1989-3430-4A7F-8EC2-A89D01E9E7FE}"/>
              </a:ext>
            </a:extLst>
          </p:cNvPr>
          <p:cNvGrpSpPr/>
          <p:nvPr/>
        </p:nvGrpSpPr>
        <p:grpSpPr>
          <a:xfrm>
            <a:off x="3982815" y="2030535"/>
            <a:ext cx="3396765" cy="605234"/>
            <a:chOff x="3982815" y="2030535"/>
            <a:chExt cx="3396765" cy="605234"/>
          </a:xfrm>
        </p:grpSpPr>
        <p:sp>
          <p:nvSpPr>
            <p:cNvPr id="48" name="Round Diagonal Corner Rectangle 47"/>
            <p:cNvSpPr/>
            <p:nvPr/>
          </p:nvSpPr>
          <p:spPr>
            <a:xfrm>
              <a:off x="3982815" y="2030535"/>
              <a:ext cx="3396765" cy="605234"/>
            </a:xfrm>
            <a:prstGeom prst="round2DiagRect">
              <a:avLst/>
            </a:prstGeom>
            <a:solidFill>
              <a:srgbClr val="F0FAFE"/>
            </a:solidFill>
            <a:ln>
              <a:solidFill>
                <a:srgbClr val="8BDC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73618" y="2187278"/>
              <a:ext cx="278954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22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يسمى العدد الناتج </a:t>
              </a:r>
              <a:r>
                <a:rPr lang="ar-BH" sz="2200" b="1" u="sng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ناتج الضرب</a:t>
              </a:r>
              <a:r>
                <a:rPr lang="ar-BH" sz="2200" b="1" dirty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200" b="1" dirty="0">
                <a:ln w="18415" cmpd="sng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290183" y="2843256"/>
            <a:ext cx="2765828" cy="523220"/>
          </a:xfrm>
          <a:prstGeom prst="rect">
            <a:avLst/>
          </a:prstGeom>
          <a:solidFill>
            <a:srgbClr val="F6EBFB"/>
          </a:solidFill>
          <a:ln>
            <a:solidFill>
              <a:srgbClr val="D96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558047" y="2843256"/>
            <a:ext cx="2230099" cy="49244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6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كوبًا على الطاولة؟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90183" y="3422747"/>
            <a:ext cx="2765828" cy="1446551"/>
          </a:xfrm>
          <a:prstGeom prst="rect">
            <a:avLst/>
          </a:prstGeom>
          <a:solidFill>
            <a:srgbClr val="F6EBFB"/>
          </a:solidFill>
          <a:ln>
            <a:solidFill>
              <a:srgbClr val="D96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90183" y="3422748"/>
            <a:ext cx="2721691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2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لإيجاد عدد الأكواب الكلي يمكنني </a:t>
            </a:r>
          </a:p>
          <a:p>
            <a:pPr algn="ctr"/>
            <a:r>
              <a:rPr lang="ar-BH" sz="22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استعمل قطع العد لعمل شبكة.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312251" y="4939637"/>
            <a:ext cx="2765828" cy="1446551"/>
          </a:xfrm>
          <a:prstGeom prst="rect">
            <a:avLst/>
          </a:prstGeom>
          <a:solidFill>
            <a:srgbClr val="F6EBFB"/>
          </a:solidFill>
          <a:ln>
            <a:solidFill>
              <a:srgbClr val="D96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389900" y="5278191"/>
            <a:ext cx="2721691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2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تظهر الشبكة 3 صفوف</a:t>
            </a:r>
          </a:p>
          <a:p>
            <a:pPr algn="ctr"/>
            <a:r>
              <a:rPr lang="ar-BH" sz="2200" b="1" dirty="0">
                <a:ln w="18415" cmpd="sng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كل صف منها 5قطع.</a:t>
            </a:r>
          </a:p>
        </p:txBody>
      </p:sp>
      <p:cxnSp>
        <p:nvCxnSpPr>
          <p:cNvPr id="66" name="Curved Connector 65"/>
          <p:cNvCxnSpPr>
            <a:stCxn id="25" idx="1"/>
            <a:endCxn id="26" idx="1"/>
          </p:cNvCxnSpPr>
          <p:nvPr/>
        </p:nvCxnSpPr>
        <p:spPr>
          <a:xfrm rot="10800000" flipV="1">
            <a:off x="9290183" y="3104865"/>
            <a:ext cx="12700" cy="1041157"/>
          </a:xfrm>
          <a:prstGeom prst="curvedConnector3">
            <a:avLst>
              <a:gd name="adj1" fmla="val 1800000"/>
            </a:avLst>
          </a:prstGeom>
          <a:ln>
            <a:solidFill>
              <a:srgbClr val="A200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 rot="10800000" flipH="1" flipV="1">
            <a:off x="9290183" y="4241559"/>
            <a:ext cx="22068" cy="1516890"/>
          </a:xfrm>
          <a:prstGeom prst="curvedConnector3">
            <a:avLst>
              <a:gd name="adj1" fmla="val -1035889"/>
            </a:avLst>
          </a:prstGeom>
          <a:ln>
            <a:solidFill>
              <a:srgbClr val="A200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08451"/>
              </p:ext>
            </p:extLst>
          </p:nvPr>
        </p:nvGraphicFramePr>
        <p:xfrm>
          <a:off x="4362397" y="2943874"/>
          <a:ext cx="4564418" cy="3139316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179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829">
                <a:tc>
                  <a:txBody>
                    <a:bodyPr/>
                    <a:lstStyle/>
                    <a:p>
                      <a:pPr rtl="1"/>
                      <a:endParaRPr lang="ar-BH" sz="2000" u="sng" dirty="0">
                        <a:ln>
                          <a:solidFill>
                            <a:srgbClr val="D20069"/>
                          </a:solidFill>
                        </a:ln>
                        <a:solidFill>
                          <a:srgbClr val="D200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F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000" u="sng" dirty="0">
                        <a:ln>
                          <a:solidFill>
                            <a:srgbClr val="D20069"/>
                          </a:solidFill>
                        </a:ln>
                        <a:solidFill>
                          <a:srgbClr val="D200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29">
                <a:tc>
                  <a:txBody>
                    <a:bodyPr/>
                    <a:lstStyle/>
                    <a:p>
                      <a:pPr rtl="1"/>
                      <a:endParaRPr lang="ar-BH" sz="2000" u="sng" dirty="0">
                        <a:ln>
                          <a:solidFill>
                            <a:srgbClr val="D20069"/>
                          </a:solidFill>
                        </a:ln>
                        <a:solidFill>
                          <a:srgbClr val="D200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F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000" u="sng">
                        <a:ln>
                          <a:solidFill>
                            <a:srgbClr val="D20069"/>
                          </a:solidFill>
                        </a:ln>
                        <a:solidFill>
                          <a:srgbClr val="D200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29">
                <a:tc>
                  <a:txBody>
                    <a:bodyPr/>
                    <a:lstStyle/>
                    <a:p>
                      <a:pPr rtl="1"/>
                      <a:endParaRPr lang="ar-BH" sz="2000" u="sng" dirty="0">
                        <a:ln>
                          <a:solidFill>
                            <a:srgbClr val="D20069"/>
                          </a:solidFill>
                        </a:ln>
                        <a:solidFill>
                          <a:srgbClr val="D200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F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000" u="sng" dirty="0">
                        <a:ln>
                          <a:solidFill>
                            <a:srgbClr val="D20069"/>
                          </a:solidFill>
                        </a:ln>
                        <a:solidFill>
                          <a:srgbClr val="D200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829">
                <a:tc>
                  <a:txBody>
                    <a:bodyPr/>
                    <a:lstStyle/>
                    <a:p>
                      <a:pPr rtl="1"/>
                      <a:endParaRPr lang="ar-BH" sz="2000" u="sng" dirty="0">
                        <a:ln>
                          <a:solidFill>
                            <a:srgbClr val="D20069"/>
                          </a:solidFill>
                        </a:ln>
                        <a:solidFill>
                          <a:srgbClr val="D200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F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000" u="sng" dirty="0">
                        <a:ln>
                          <a:solidFill>
                            <a:srgbClr val="D20069"/>
                          </a:solidFill>
                        </a:ln>
                        <a:solidFill>
                          <a:srgbClr val="D200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65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Rectangle 86"/>
          <p:cNvSpPr/>
          <p:nvPr/>
        </p:nvSpPr>
        <p:spPr>
          <a:xfrm>
            <a:off x="7174340" y="3151032"/>
            <a:ext cx="16241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الأولى</a:t>
            </a:r>
            <a:endParaRPr lang="en-US" sz="2800" b="1" cap="none" spc="0" dirty="0">
              <a:ln w="10160">
                <a:noFill/>
                <a:prstDash val="solid"/>
              </a:ln>
              <a:solidFill>
                <a:srgbClr val="A2007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93707" y="3165663"/>
            <a:ext cx="1745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الثانية</a:t>
            </a:r>
            <a:endParaRPr lang="en-US" sz="3200" b="1" cap="none" spc="0" dirty="0">
              <a:ln w="10160">
                <a:noFill/>
                <a:prstDash val="solid"/>
              </a:ln>
              <a:solidFill>
                <a:srgbClr val="A2007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577472" y="3915190"/>
            <a:ext cx="8290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الجمع</a:t>
            </a:r>
            <a:endParaRPr lang="en-US" sz="2800" b="1" cap="none" spc="0" dirty="0">
              <a:ln w="10160">
                <a:noFill/>
                <a:prstDash val="solid"/>
              </a:ln>
              <a:solidFill>
                <a:srgbClr val="A2007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186200" y="3915190"/>
            <a:ext cx="9509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cap="none" spc="0" dirty="0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الضرب</a:t>
            </a:r>
            <a:endParaRPr lang="en-US" sz="2800" b="1" cap="none" spc="0" dirty="0">
              <a:ln w="10160">
                <a:noFill/>
                <a:prstDash val="solid"/>
              </a:ln>
              <a:solidFill>
                <a:srgbClr val="A2007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302557" y="4724193"/>
            <a:ext cx="13789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5+5+5=15</a:t>
            </a:r>
            <a:endParaRPr lang="en-US" sz="2800" b="1" cap="none" spc="0" dirty="0">
              <a:ln w="10160">
                <a:noFill/>
                <a:prstDash val="solid"/>
              </a:ln>
              <a:solidFill>
                <a:srgbClr val="A2007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30422" y="4769171"/>
            <a:ext cx="1075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3×5=15</a:t>
            </a:r>
            <a:endParaRPr lang="en-US" sz="2800" b="1" cap="none" spc="0" dirty="0">
              <a:ln w="10160">
                <a:noFill/>
                <a:prstDash val="solid"/>
              </a:ln>
              <a:solidFill>
                <a:srgbClr val="A2007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391252" y="5466286"/>
            <a:ext cx="26869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عامل     </a:t>
            </a:r>
            <a:r>
              <a:rPr lang="ar-BH" sz="2400" b="1" dirty="0" err="1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عامل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rgbClr val="A20078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ناتج الضرب</a:t>
            </a:r>
            <a:endParaRPr lang="en-US" sz="2400" b="1" cap="none" spc="0" dirty="0">
              <a:ln w="10160">
                <a:noFill/>
                <a:prstDash val="solid"/>
              </a:ln>
              <a:solidFill>
                <a:srgbClr val="A20078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204" y="4451984"/>
            <a:ext cx="4203463" cy="1827308"/>
          </a:xfrm>
          <a:prstGeom prst="rect">
            <a:avLst/>
          </a:prstGeom>
          <a:solidFill>
            <a:srgbClr val="F6EBFB"/>
          </a:solidFill>
          <a:ln>
            <a:solidFill>
              <a:srgbClr val="D96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3229" r="17130" b="7623"/>
          <a:stretch/>
        </p:blipFill>
        <p:spPr>
          <a:xfrm>
            <a:off x="88444" y="2618165"/>
            <a:ext cx="2840101" cy="175868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6600" y="4494188"/>
            <a:ext cx="40879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200" b="1" dirty="0">
                <a:ln w="10160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>
                <a:ln w="10160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×5= 15  </a:t>
            </a:r>
            <a:r>
              <a:rPr lang="ar-BH" sz="2400" b="1" u="sng" dirty="0">
                <a:ln w="10160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يمكنني كتابة جملة الضرب</a:t>
            </a:r>
          </a:p>
          <a:p>
            <a:pPr algn="ctr"/>
            <a:r>
              <a:rPr lang="ar-BH" sz="2400" b="1" cap="none" spc="0" dirty="0">
                <a:ln w="10160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عدد الأكواب في 3 مجموعات متساوية </a:t>
            </a:r>
          </a:p>
          <a:p>
            <a:pPr algn="ctr"/>
            <a:r>
              <a:rPr lang="ar-BH" sz="2400" b="1" dirty="0">
                <a:ln w="10160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في كل مجموعة منها 5 أكواب يساوي 15 </a:t>
            </a:r>
          </a:p>
          <a:p>
            <a:pPr algn="ctr"/>
            <a:r>
              <a:rPr lang="ar-BH" sz="2400" b="1" cap="none" spc="0" dirty="0">
                <a:ln w="10160">
                  <a:noFill/>
                  <a:prstDash val="solid"/>
                </a:ln>
                <a:solidFill>
                  <a:srgbClr val="A200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كوبًا.</a:t>
            </a:r>
            <a:endParaRPr lang="en-US" sz="2400" b="1" cap="none" spc="0" dirty="0">
              <a:ln w="10160">
                <a:noFill/>
                <a:prstDash val="solid"/>
              </a:ln>
              <a:solidFill>
                <a:srgbClr val="A200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8F1300-D77F-4D0C-83B3-4FD8D87E52ED}"/>
              </a:ext>
            </a:extLst>
          </p:cNvPr>
          <p:cNvGrpSpPr/>
          <p:nvPr/>
        </p:nvGrpSpPr>
        <p:grpSpPr>
          <a:xfrm>
            <a:off x="9791964" y="155684"/>
            <a:ext cx="2231685" cy="700133"/>
            <a:chOff x="5013056" y="4895503"/>
            <a:chExt cx="2712121" cy="700133"/>
          </a:xfrm>
        </p:grpSpPr>
        <p:sp>
          <p:nvSpPr>
            <p:cNvPr id="42" name="Rectangle: Rounded Corners 12">
              <a:extLst>
                <a:ext uri="{FF2B5EF4-FFF2-40B4-BE49-F238E27FC236}">
                  <a16:creationId xmlns:a16="http://schemas.microsoft.com/office/drawing/2014/main" id="{ADCE78D4-1932-457B-B95F-08BDB30019D1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7AC519-1FBF-4FE2-8E5E-89CA43D9EB21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7ADF39AF-286F-473C-AF93-D59FABD519F1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/>
      <p:bldP spid="10" grpId="0" animBg="1"/>
      <p:bldP spid="37" grpId="0"/>
      <p:bldP spid="25" grpId="0" animBg="1"/>
      <p:bldP spid="50" grpId="0"/>
      <p:bldP spid="26" grpId="0" animBg="1"/>
      <p:bldP spid="51" grpId="0"/>
      <p:bldP spid="53" grpId="0" animBg="1"/>
      <p:bldP spid="54" grpId="0"/>
      <p:bldP spid="87" grpId="0"/>
      <p:bldP spid="88" grpId="0"/>
      <p:bldP spid="89" grpId="0"/>
      <p:bldP spid="90" grpId="0"/>
      <p:bldP spid="91" grpId="0"/>
      <p:bldP spid="92" grpId="0"/>
      <p:bldP spid="94" grpId="0"/>
      <p:bldP spid="39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84062" y="1284884"/>
            <a:ext cx="10823875" cy="586853"/>
          </a:xfrm>
          <a:prstGeom prst="rect">
            <a:avLst/>
          </a:prstGeom>
          <a:solidFill>
            <a:srgbClr val="E1F7F3"/>
          </a:solidFill>
          <a:ln>
            <a:solidFill>
              <a:srgbClr val="1AA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062" y="1929221"/>
            <a:ext cx="10823875" cy="3609830"/>
          </a:xfrm>
          <a:prstGeom prst="rect">
            <a:avLst/>
          </a:prstGeom>
          <a:solidFill>
            <a:srgbClr val="E1F7F3"/>
          </a:solidFill>
          <a:ln>
            <a:solidFill>
              <a:srgbClr val="1AA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43988" y="1282056"/>
            <a:ext cx="2302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الإبدال:-</a:t>
            </a:r>
            <a:endParaRPr lang="en-US" sz="3600" b="0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95104" y="1963059"/>
            <a:ext cx="1114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لفظيًا:-</a:t>
            </a:r>
            <a:endParaRPr lang="en-US" sz="3600" b="0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46841" y="3493794"/>
            <a:ext cx="10631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فمثلًا:-</a:t>
            </a:r>
            <a:endParaRPr lang="en-US" sz="3600" b="0" cap="none" spc="0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179" y="2597622"/>
            <a:ext cx="105160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الإبدال لعملية الضرب</a:t>
            </a:r>
            <a:r>
              <a:rPr lang="ar-BH" sz="3200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تعني أن تغيير ترتيب الأعداد المضروبة لا يغير ناتج الضرب.</a:t>
            </a:r>
            <a:endParaRPr lang="ar-SA" sz="3200" b="0" cap="none" spc="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EBF098-C076-4B08-B62D-CD98D0E556AB}"/>
              </a:ext>
            </a:extLst>
          </p:cNvPr>
          <p:cNvGrpSpPr/>
          <p:nvPr/>
        </p:nvGrpSpPr>
        <p:grpSpPr>
          <a:xfrm>
            <a:off x="2874579" y="3935890"/>
            <a:ext cx="7699930" cy="1631216"/>
            <a:chOff x="2874579" y="3935890"/>
            <a:chExt cx="7699930" cy="1631216"/>
          </a:xfrm>
        </p:grpSpPr>
        <p:sp>
          <p:nvSpPr>
            <p:cNvPr id="13" name="Rectangle 12"/>
            <p:cNvSpPr/>
            <p:nvPr/>
          </p:nvSpPr>
          <p:spPr>
            <a:xfrm>
              <a:off x="2874579" y="3935890"/>
              <a:ext cx="7699930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3600" b="0" cap="none" spc="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4   </a:t>
              </a:r>
              <a:r>
                <a:rPr lang="ar-BH" sz="3600" b="0" cap="none" spc="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  3   =   12      أيضا     3   ×   4   =  12</a:t>
              </a:r>
            </a:p>
            <a:p>
              <a:pPr algn="ctr"/>
              <a:endParaRPr lang="ar-SA" sz="32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SA" sz="32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r>
                <a:rPr lang="ar-BH" sz="32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32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32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عامل    </a:t>
              </a:r>
              <a:r>
                <a:rPr lang="ar-BH" sz="3200" dirty="0" err="1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عامل</a:t>
              </a:r>
              <a:r>
                <a:rPr lang="ar-BH" sz="32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ناتج ضرب           عامل    </a:t>
              </a:r>
              <a:r>
                <a:rPr lang="ar-BH" sz="3200" dirty="0" err="1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عامل</a:t>
              </a:r>
              <a:r>
                <a:rPr lang="ar-BH" sz="3200" dirty="0">
                  <a:ln w="1016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ناتج ضرب</a:t>
              </a:r>
              <a:endParaRPr lang="en-US" sz="3200" b="0" cap="none" spc="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4A63CE0-7D18-447A-9E3B-5A11458C02C8}"/>
                </a:ext>
              </a:extLst>
            </p:cNvPr>
            <p:cNvCxnSpPr>
              <a:cxnSpLocks/>
            </p:cNvCxnSpPr>
            <p:nvPr/>
          </p:nvCxnSpPr>
          <p:spPr>
            <a:xfrm>
              <a:off x="9212430" y="4419598"/>
              <a:ext cx="0" cy="5857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712086-A11D-4BE7-BB34-20499D7ED525}"/>
                </a:ext>
              </a:extLst>
            </p:cNvPr>
            <p:cNvCxnSpPr>
              <a:cxnSpLocks/>
            </p:cNvCxnSpPr>
            <p:nvPr/>
          </p:nvCxnSpPr>
          <p:spPr>
            <a:xfrm>
              <a:off x="4264934" y="4419598"/>
              <a:ext cx="0" cy="5857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5A39B41-9BB3-4DF0-9B53-8DEC24B73ACB}"/>
                </a:ext>
              </a:extLst>
            </p:cNvPr>
            <p:cNvCxnSpPr>
              <a:cxnSpLocks/>
            </p:cNvCxnSpPr>
            <p:nvPr/>
          </p:nvCxnSpPr>
          <p:spPr>
            <a:xfrm>
              <a:off x="5045084" y="4419598"/>
              <a:ext cx="0" cy="5857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4B55D9-0490-421D-8D5F-B1C33D8A0B13}"/>
                </a:ext>
              </a:extLst>
            </p:cNvPr>
            <p:cNvCxnSpPr>
              <a:cxnSpLocks/>
            </p:cNvCxnSpPr>
            <p:nvPr/>
          </p:nvCxnSpPr>
          <p:spPr>
            <a:xfrm>
              <a:off x="5825233" y="4419598"/>
              <a:ext cx="0" cy="5857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79198A7-31E2-418F-9788-CA20AAC3D8DA}"/>
                </a:ext>
              </a:extLst>
            </p:cNvPr>
            <p:cNvCxnSpPr>
              <a:cxnSpLocks/>
            </p:cNvCxnSpPr>
            <p:nvPr/>
          </p:nvCxnSpPr>
          <p:spPr>
            <a:xfrm>
              <a:off x="7589718" y="4419598"/>
              <a:ext cx="0" cy="5857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AC20DF2-3591-4CEC-A64E-41C9E778B713}"/>
                </a:ext>
              </a:extLst>
            </p:cNvPr>
            <p:cNvCxnSpPr>
              <a:cxnSpLocks/>
            </p:cNvCxnSpPr>
            <p:nvPr/>
          </p:nvCxnSpPr>
          <p:spPr>
            <a:xfrm>
              <a:off x="8396185" y="4419598"/>
              <a:ext cx="0" cy="5857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73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0340" y="920945"/>
            <a:ext cx="7070155" cy="1153515"/>
          </a:xfrm>
          <a:prstGeom prst="roundRect">
            <a:avLst/>
          </a:prstGeom>
          <a:solidFill>
            <a:srgbClr val="D7F5D7"/>
          </a:solidFill>
          <a:ln>
            <a:solidFill>
              <a:srgbClr val="2CA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7484" y="1035590"/>
            <a:ext cx="683393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dirty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عند سعاد ألبوم صور, و يمثل الشكل المجاور إحدى صفحاته.</a:t>
            </a:r>
          </a:p>
          <a:p>
            <a:pPr algn="ctr"/>
            <a:r>
              <a:rPr lang="ar-BH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أكتب جملتي ضرب لإيجاد عدد الصور في كل صفحة</a:t>
            </a:r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7" t="3891" r="5731" b="5336"/>
          <a:stretch/>
        </p:blipFill>
        <p:spPr>
          <a:xfrm>
            <a:off x="364115" y="189534"/>
            <a:ext cx="4001310" cy="2182884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31" t="11584" r="6519" b="5985"/>
          <a:stretch/>
        </p:blipFill>
        <p:spPr>
          <a:xfrm>
            <a:off x="8021338" y="2179420"/>
            <a:ext cx="1845424" cy="24120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20989" r="48087" b="12901"/>
          <a:stretch/>
        </p:blipFill>
        <p:spPr>
          <a:xfrm>
            <a:off x="2463054" y="2377844"/>
            <a:ext cx="2412000" cy="192082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A94CDA6-827B-4372-B9AA-2498962D3380}"/>
              </a:ext>
            </a:extLst>
          </p:cNvPr>
          <p:cNvGrpSpPr/>
          <p:nvPr/>
        </p:nvGrpSpPr>
        <p:grpSpPr>
          <a:xfrm>
            <a:off x="6873657" y="4786076"/>
            <a:ext cx="4420096" cy="1054571"/>
            <a:chOff x="6873657" y="4786076"/>
            <a:chExt cx="4420096" cy="1054571"/>
          </a:xfrm>
        </p:grpSpPr>
        <p:sp>
          <p:nvSpPr>
            <p:cNvPr id="20" name="Rounded Rectangle 19"/>
            <p:cNvSpPr/>
            <p:nvPr/>
          </p:nvSpPr>
          <p:spPr>
            <a:xfrm>
              <a:off x="6873657" y="4786216"/>
              <a:ext cx="4420096" cy="1054431"/>
            </a:xfrm>
            <a:prstGeom prst="roundRect">
              <a:avLst/>
            </a:prstGeom>
            <a:solidFill>
              <a:srgbClr val="D7F5D7"/>
            </a:solidFill>
            <a:ln>
              <a:solidFill>
                <a:srgbClr val="2CAE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b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F1BC00-30A6-48D0-AE24-7785D71430F6}"/>
                </a:ext>
              </a:extLst>
            </p:cNvPr>
            <p:cNvGrpSpPr/>
            <p:nvPr/>
          </p:nvGrpSpPr>
          <p:grpSpPr>
            <a:xfrm>
              <a:off x="7837629" y="4786076"/>
              <a:ext cx="2827766" cy="1033066"/>
              <a:chOff x="7837629" y="4786076"/>
              <a:chExt cx="2827766" cy="103306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317889" y="5357477"/>
                <a:ext cx="20297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BH" sz="24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        ×        </a:t>
                </a:r>
                <a:r>
                  <a:rPr lang="ar-BH" sz="24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 </a:t>
                </a:r>
                <a:r>
                  <a:rPr lang="ar-BH" sz="24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=      </a:t>
                </a:r>
                <a:r>
                  <a:rPr lang="ar-BH" sz="2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8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788232" y="4972720"/>
                <a:ext cx="87716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BH" sz="2000" b="1" dirty="0">
                    <a:ln w="0"/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الصفوف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874795" y="4786076"/>
                <a:ext cx="76014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BH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العدد في</a:t>
                </a:r>
              </a:p>
              <a:p>
                <a:pPr algn="ctr"/>
                <a:r>
                  <a:rPr lang="ar-BH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كل صف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837629" y="5083505"/>
                <a:ext cx="960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BH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العدد</a:t>
                </a:r>
                <a:r>
                  <a:rPr lang="ar-SA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الكلي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021798-DCD1-4640-872A-0460F6936C88}"/>
              </a:ext>
            </a:extLst>
          </p:cNvPr>
          <p:cNvGrpSpPr/>
          <p:nvPr/>
        </p:nvGrpSpPr>
        <p:grpSpPr>
          <a:xfrm>
            <a:off x="1237188" y="4800126"/>
            <a:ext cx="4420096" cy="1069142"/>
            <a:chOff x="1268487" y="4800127"/>
            <a:chExt cx="4420096" cy="1069142"/>
          </a:xfrm>
        </p:grpSpPr>
        <p:sp>
          <p:nvSpPr>
            <p:cNvPr id="25" name="Rounded Rectangle 24"/>
            <p:cNvSpPr/>
            <p:nvPr/>
          </p:nvSpPr>
          <p:spPr>
            <a:xfrm>
              <a:off x="1268487" y="4814838"/>
              <a:ext cx="4420096" cy="1054431"/>
            </a:xfrm>
            <a:prstGeom prst="roundRect">
              <a:avLst/>
            </a:prstGeom>
            <a:solidFill>
              <a:srgbClr val="D7F5D7"/>
            </a:solidFill>
            <a:ln>
              <a:solidFill>
                <a:srgbClr val="2CAE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59410" y="5313432"/>
              <a:ext cx="21691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24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2        ×        </a:t>
              </a:r>
              <a:r>
                <a:rPr lang="ar-BH" sz="2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lang="ar-BH" sz="24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=      </a:t>
              </a:r>
              <a:r>
                <a:rPr lang="ar-BH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08873" y="5050589"/>
              <a:ext cx="8066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b="1" dirty="0">
                  <a:ln w="0"/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الصفوف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66922" y="4800127"/>
              <a:ext cx="7601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العدد في</a:t>
              </a:r>
            </a:p>
            <a:p>
              <a:pPr algn="ctr"/>
              <a:r>
                <a:rPr lang="ar-BH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كل صف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11509" y="5077126"/>
              <a:ext cx="960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العدد</a:t>
              </a:r>
              <a:r>
                <a:rPr lang="ar-SA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الكلي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3DCC7B-367E-49B5-AF15-F7D2C53745FB}"/>
              </a:ext>
            </a:extLst>
          </p:cNvPr>
          <p:cNvGrpSpPr/>
          <p:nvPr/>
        </p:nvGrpSpPr>
        <p:grpSpPr>
          <a:xfrm>
            <a:off x="8976421" y="74709"/>
            <a:ext cx="3226296" cy="753008"/>
            <a:chOff x="8022040" y="2587484"/>
            <a:chExt cx="3226296" cy="75300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93A8DE3-F8B6-421B-AE07-B8C6A039D10A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7036629-7466-4FA4-9E87-296B28CA57DE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052F5-0A91-46C5-94BC-49A06B49F5C9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14AF12-E0CA-4B11-8B9A-AC97E12D7519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49F42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824A53F-7D58-4C85-8A31-47E7D1F9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sp>
        <p:nvSpPr>
          <p:cNvPr id="37" name="Callout: Left-Right Arrow 36">
            <a:extLst>
              <a:ext uri="{FF2B5EF4-FFF2-40B4-BE49-F238E27FC236}">
                <a16:creationId xmlns:a16="http://schemas.microsoft.com/office/drawing/2014/main" id="{57ED04DA-3ED5-41D7-AC1E-8FAA107264BB}"/>
              </a:ext>
            </a:extLst>
          </p:cNvPr>
          <p:cNvSpPr/>
          <p:nvPr/>
        </p:nvSpPr>
        <p:spPr>
          <a:xfrm>
            <a:off x="5020340" y="2547549"/>
            <a:ext cx="3000999" cy="1928801"/>
          </a:xfrm>
          <a:prstGeom prst="leftRightArrowCallout">
            <a:avLst/>
          </a:prstGeom>
          <a:solidFill>
            <a:srgbClr val="FAD6D9"/>
          </a:solidFill>
          <a:ln w="28575">
            <a:solidFill>
              <a:srgbClr val="1AA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 </a:t>
            </a:r>
          </a:p>
          <a:p>
            <a:pPr algn="ctr"/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النماذج هي شبكه من 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صفوف </a:t>
            </a: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أعمدة</a:t>
            </a:r>
          </a:p>
        </p:txBody>
      </p:sp>
    </p:spTree>
    <p:extLst>
      <p:ext uri="{BB962C8B-B14F-4D97-AF65-F5344CB8AC3E}">
        <p14:creationId xmlns:p14="http://schemas.microsoft.com/office/powerpoint/2010/main" val="7173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202712" y="156511"/>
            <a:ext cx="11797610" cy="700172"/>
            <a:chOff x="185502" y="207655"/>
            <a:chExt cx="11797610" cy="7001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3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2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736030" y="440286"/>
            <a:ext cx="1460123" cy="298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3784" y="3492326"/>
            <a:ext cx="1447433" cy="317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C3FAC80-236F-4475-AD02-5A78547E4091}"/>
              </a:ext>
            </a:extLst>
          </p:cNvPr>
          <p:cNvGrpSpPr/>
          <p:nvPr/>
        </p:nvGrpSpPr>
        <p:grpSpPr>
          <a:xfrm>
            <a:off x="3605357" y="719183"/>
            <a:ext cx="4994210" cy="1345787"/>
            <a:chOff x="3864177" y="675518"/>
            <a:chExt cx="4994210" cy="1830711"/>
          </a:xfrm>
        </p:grpSpPr>
        <p:sp>
          <p:nvSpPr>
            <p:cNvPr id="13" name="Frame 12"/>
            <p:cNvSpPr/>
            <p:nvPr/>
          </p:nvSpPr>
          <p:spPr>
            <a:xfrm>
              <a:off x="3864177" y="675518"/>
              <a:ext cx="4994210" cy="1830711"/>
            </a:xfrm>
            <a:prstGeom prst="frame">
              <a:avLst/>
            </a:prstGeom>
            <a:solidFill>
              <a:srgbClr val="1AA8C4"/>
            </a:solidFill>
            <a:ln>
              <a:solidFill>
                <a:srgbClr val="1AA8C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66722" y="1108127"/>
              <a:ext cx="4389120" cy="962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000" dirty="0">
                  <a:ln w="18415" cmpd="sng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DD5F1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أكتب جملة الضرب المناسبة:-</a:t>
              </a:r>
              <a:endParaRPr lang="en-US" sz="40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DD5F1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07" y="2632004"/>
            <a:ext cx="4389120" cy="146886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91823F-576A-4CDC-9BA3-F30833CD6263}"/>
              </a:ext>
            </a:extLst>
          </p:cNvPr>
          <p:cNvGrpSpPr/>
          <p:nvPr/>
        </p:nvGrpSpPr>
        <p:grpSpPr>
          <a:xfrm>
            <a:off x="2481870" y="4514041"/>
            <a:ext cx="7230794" cy="1631852"/>
            <a:chOff x="2785403" y="4586068"/>
            <a:chExt cx="7230794" cy="1631852"/>
          </a:xfrm>
        </p:grpSpPr>
        <p:sp>
          <p:nvSpPr>
            <p:cNvPr id="21" name="Frame 20"/>
            <p:cNvSpPr/>
            <p:nvPr/>
          </p:nvSpPr>
          <p:spPr>
            <a:xfrm>
              <a:off x="2785403" y="4586068"/>
              <a:ext cx="7230794" cy="1631852"/>
            </a:xfrm>
            <a:prstGeom prst="frame">
              <a:avLst/>
            </a:prstGeom>
            <a:solidFill>
              <a:srgbClr val="1AA8C4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06240" y="4956853"/>
              <a:ext cx="43891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5400" b="1" dirty="0">
                  <a:ln w="18415" cmpd="sng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    ×    6    =    12</a:t>
              </a:r>
              <a:endParaRPr lang="en-US" sz="5400" b="1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2" name="Scroll: Vertical 21">
            <a:extLst>
              <a:ext uri="{FF2B5EF4-FFF2-40B4-BE49-F238E27FC236}">
                <a16:creationId xmlns:a16="http://schemas.microsoft.com/office/drawing/2014/main" id="{F79E48EF-91C1-44FD-A42C-A33301693564}"/>
              </a:ext>
            </a:extLst>
          </p:cNvPr>
          <p:cNvSpPr/>
          <p:nvPr/>
        </p:nvSpPr>
        <p:spPr>
          <a:xfrm>
            <a:off x="119450" y="1347479"/>
            <a:ext cx="2074523" cy="2081521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002060"/>
                </a:solidFill>
              </a:rPr>
              <a:t>أجب عن التدريب في ورقة خارجية, ثم تأكد من أجابتك</a:t>
            </a:r>
            <a:endParaRPr lang="ar-BH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33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2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673392" y="259585"/>
            <a:ext cx="1326310" cy="257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AKEEN~1\AppData\Local\Temp\Rar$DIa20840.10391\hello.png">
            <a:extLst>
              <a:ext uri="{FF2B5EF4-FFF2-40B4-BE49-F238E27FC236}">
                <a16:creationId xmlns:a16="http://schemas.microsoft.com/office/drawing/2014/main" id="{506EC1E8-2FF3-4409-A7BA-BBDE4BE97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77072" y="3841542"/>
            <a:ext cx="1172758" cy="2685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893889" y="997367"/>
            <a:ext cx="438912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DD5F1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جملة الضرب المناسبة:-</a:t>
            </a:r>
            <a:endParaRPr lang="en-US" sz="40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DD5F1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642409" y="470778"/>
            <a:ext cx="4928132" cy="1772349"/>
          </a:xfrm>
          <a:prstGeom prst="frame">
            <a:avLst/>
          </a:prstGeom>
          <a:solidFill>
            <a:srgbClr val="BC29D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2520294" y="4586066"/>
            <a:ext cx="7230794" cy="1631852"/>
          </a:xfrm>
          <a:prstGeom prst="frame">
            <a:avLst/>
          </a:prstGeom>
          <a:solidFill>
            <a:srgbClr val="BC29D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11915" y="5030137"/>
            <a:ext cx="438912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   ×    3    =    6</a:t>
            </a:r>
            <a:endParaRPr lang="en-US" sz="4400" b="1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6" t="4344" r="6201"/>
          <a:stretch/>
        </p:blipFill>
        <p:spPr>
          <a:xfrm>
            <a:off x="4639476" y="2548612"/>
            <a:ext cx="2897945" cy="1902965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FECA7D76-25CC-4C00-A7A6-CCE91DB7565C}"/>
              </a:ext>
            </a:extLst>
          </p:cNvPr>
          <p:cNvSpPr/>
          <p:nvPr/>
        </p:nvSpPr>
        <p:spPr>
          <a:xfrm>
            <a:off x="125195" y="1199127"/>
            <a:ext cx="2052000" cy="208800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002060"/>
                </a:solidFill>
              </a:rPr>
              <a:t>أجب عن التدريب في ورقة خارجية, ثم تأكد من أجابتك</a:t>
            </a:r>
            <a:endParaRPr lang="ar-BH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21" grpId="0" animBg="1"/>
      <p:bldP spid="2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الشبكات و عملية الضرب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578821" y="2254520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90679" y="392224"/>
            <a:ext cx="2146551" cy="46897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Horizontal Scroll 13"/>
          <p:cNvSpPr/>
          <p:nvPr/>
        </p:nvSpPr>
        <p:spPr>
          <a:xfrm>
            <a:off x="2450500" y="1819231"/>
            <a:ext cx="5353342" cy="175845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Horizontal Scroll 14"/>
          <p:cNvSpPr/>
          <p:nvPr/>
        </p:nvSpPr>
        <p:spPr>
          <a:xfrm flipH="1">
            <a:off x="5127171" y="3784260"/>
            <a:ext cx="5353342" cy="1758461"/>
          </a:xfrm>
          <a:prstGeom prst="horizontalScroll">
            <a:avLst/>
          </a:prstGeom>
          <a:solidFill>
            <a:srgbClr val="FAD6D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7092" y="4194145"/>
            <a:ext cx="4813500" cy="1077218"/>
          </a:xfrm>
          <a:prstGeom prst="rect">
            <a:avLst/>
          </a:prstGeom>
          <a:solidFill>
            <a:srgbClr val="FAD6D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أخي</a:t>
            </a:r>
            <a:endParaRPr lang="ar-SA" sz="32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تعلمنا اليوم؟ </a:t>
            </a:r>
            <a:endParaRPr lang="ar-BH" sz="32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2182" y="2085900"/>
            <a:ext cx="6429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الضرب باستعمال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الشبكة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475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MY LIFE</cp:lastModifiedBy>
  <cp:revision>346</cp:revision>
  <dcterms:created xsi:type="dcterms:W3CDTF">2020-03-03T06:21:53Z</dcterms:created>
  <dcterms:modified xsi:type="dcterms:W3CDTF">2020-06-29T06:49:42Z</dcterms:modified>
</cp:coreProperties>
</file>