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234" r:id="rId3"/>
  </p:sldMasterIdLst>
  <p:notesMasterIdLst>
    <p:notesMasterId r:id="rId30"/>
  </p:notesMasterIdLst>
  <p:sldIdLst>
    <p:sldId id="257" r:id="rId4"/>
    <p:sldId id="330" r:id="rId5"/>
    <p:sldId id="331" r:id="rId6"/>
    <p:sldId id="334" r:id="rId7"/>
    <p:sldId id="336" r:id="rId8"/>
    <p:sldId id="337" r:id="rId9"/>
    <p:sldId id="340" r:id="rId10"/>
    <p:sldId id="338" r:id="rId11"/>
    <p:sldId id="275" r:id="rId12"/>
    <p:sldId id="276" r:id="rId13"/>
    <p:sldId id="273" r:id="rId14"/>
    <p:sldId id="350" r:id="rId15"/>
    <p:sldId id="351" r:id="rId16"/>
    <p:sldId id="287" r:id="rId17"/>
    <p:sldId id="301" r:id="rId18"/>
    <p:sldId id="302" r:id="rId19"/>
    <p:sldId id="349" r:id="rId20"/>
    <p:sldId id="348" r:id="rId21"/>
    <p:sldId id="347" r:id="rId22"/>
    <p:sldId id="326" r:id="rId23"/>
    <p:sldId id="327" r:id="rId24"/>
    <p:sldId id="325" r:id="rId25"/>
    <p:sldId id="343" r:id="rId26"/>
    <p:sldId id="344" r:id="rId27"/>
    <p:sldId id="345" r:id="rId28"/>
    <p:sldId id="346" r:id="rId29"/>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1pPr>
    <a:lvl2pPr marL="457200" algn="r" rtl="1"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2pPr>
    <a:lvl3pPr marL="914400" algn="r" rtl="1"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3pPr>
    <a:lvl4pPr marL="1371600" algn="r" rtl="1"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4pPr>
    <a:lvl5pPr marL="1828800" algn="r" rtl="1" fontAlgn="base">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265" autoAdjust="0"/>
    <p:restoredTop sz="93298" autoAdjust="0"/>
  </p:normalViewPr>
  <p:slideViewPr>
    <p:cSldViewPr>
      <p:cViewPr varScale="1">
        <p:scale>
          <a:sx n="69" d="100"/>
          <a:sy n="69" d="100"/>
        </p:scale>
        <p:origin x="-141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slide" Target="slides/slide10.xml" /><Relationship Id="rId18" Type="http://schemas.openxmlformats.org/officeDocument/2006/relationships/slide" Target="slides/slide15.xml" /><Relationship Id="rId26" Type="http://schemas.openxmlformats.org/officeDocument/2006/relationships/slide" Target="slides/slide23.xml" /><Relationship Id="rId3" Type="http://schemas.openxmlformats.org/officeDocument/2006/relationships/slideMaster" Target="slideMasters/slideMaster1.xml" /><Relationship Id="rId21" Type="http://schemas.openxmlformats.org/officeDocument/2006/relationships/slide" Target="slides/slide18.xml" /><Relationship Id="rId34" Type="http://schemas.openxmlformats.org/officeDocument/2006/relationships/tableStyles" Target="tableStyles.xml" /><Relationship Id="rId7" Type="http://schemas.openxmlformats.org/officeDocument/2006/relationships/slide" Target="slides/slide4.xml" /><Relationship Id="rId12" Type="http://schemas.openxmlformats.org/officeDocument/2006/relationships/slide" Target="slides/slide9.xml" /><Relationship Id="rId17" Type="http://schemas.openxmlformats.org/officeDocument/2006/relationships/slide" Target="slides/slide14.xml" /><Relationship Id="rId25" Type="http://schemas.openxmlformats.org/officeDocument/2006/relationships/slide" Target="slides/slide22.xml" /><Relationship Id="rId33" Type="http://schemas.openxmlformats.org/officeDocument/2006/relationships/theme" Target="theme/theme1.xml" /><Relationship Id="rId2" Type="http://schemas.openxmlformats.org/officeDocument/2006/relationships/customXml" Target="../customXml/item2.xml" /><Relationship Id="rId16" Type="http://schemas.openxmlformats.org/officeDocument/2006/relationships/slide" Target="slides/slide13.xml" /><Relationship Id="rId20" Type="http://schemas.openxmlformats.org/officeDocument/2006/relationships/slide" Target="slides/slide17.xml" /><Relationship Id="rId29" Type="http://schemas.openxmlformats.org/officeDocument/2006/relationships/slide" Target="slides/slide26.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slide" Target="slides/slide8.xml" /><Relationship Id="rId24" Type="http://schemas.openxmlformats.org/officeDocument/2006/relationships/slide" Target="slides/slide21.xml" /><Relationship Id="rId32" Type="http://schemas.openxmlformats.org/officeDocument/2006/relationships/viewProps" Target="viewProps.xml" /><Relationship Id="rId5" Type="http://schemas.openxmlformats.org/officeDocument/2006/relationships/slide" Target="slides/slide2.xml" /><Relationship Id="rId15" Type="http://schemas.openxmlformats.org/officeDocument/2006/relationships/slide" Target="slides/slide12.xml" /><Relationship Id="rId23" Type="http://schemas.openxmlformats.org/officeDocument/2006/relationships/slide" Target="slides/slide20.xml" /><Relationship Id="rId28" Type="http://schemas.openxmlformats.org/officeDocument/2006/relationships/slide" Target="slides/slide25.xml" /><Relationship Id="rId10" Type="http://schemas.openxmlformats.org/officeDocument/2006/relationships/slide" Target="slides/slide7.xml" /><Relationship Id="rId19" Type="http://schemas.openxmlformats.org/officeDocument/2006/relationships/slide" Target="slides/slide16.xml" /><Relationship Id="rId31" Type="http://schemas.openxmlformats.org/officeDocument/2006/relationships/presProps" Target="presProps.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slide" Target="slides/slide11.xml" /><Relationship Id="rId22" Type="http://schemas.openxmlformats.org/officeDocument/2006/relationships/slide" Target="slides/slide19.xml" /><Relationship Id="rId27" Type="http://schemas.openxmlformats.org/officeDocument/2006/relationships/slide" Target="slides/slide24.xml" /><Relationship Id="rId30" Type="http://schemas.openxmlformats.org/officeDocument/2006/relationships/notesMaster" Target="notesMasters/notesMaster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7858CEFB-6411-4DB4-8B31-24825BD9C4A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Arial" charset="0"/>
              </a:defRPr>
            </a:lvl1pPr>
          </a:lstStyle>
          <a:p>
            <a:pPr>
              <a:defRPr/>
            </a:pPr>
            <a:endParaRPr lang="fr-FR"/>
          </a:p>
        </p:txBody>
      </p:sp>
      <p:sp>
        <p:nvSpPr>
          <p:cNvPr id="3" name="Espace réservé de la date 2">
            <a:extLst>
              <a:ext uri="{FF2B5EF4-FFF2-40B4-BE49-F238E27FC236}">
                <a16:creationId xmlns:a16="http://schemas.microsoft.com/office/drawing/2014/main" id="{608C91FA-435B-4D25-8C2F-0A811EFBDD90}"/>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Arial" charset="0"/>
              </a:defRPr>
            </a:lvl1pPr>
          </a:lstStyle>
          <a:p>
            <a:pPr>
              <a:defRPr/>
            </a:pPr>
            <a:fld id="{35A50756-5BE4-4C03-AA23-54398D805BC0}" type="datetimeFigureOut">
              <a:rPr lang="fr-FR"/>
              <a:pPr>
                <a:defRPr/>
              </a:pPr>
              <a:t>27/01/2020</a:t>
            </a:fld>
            <a:endParaRPr lang="fr-FR"/>
          </a:p>
        </p:txBody>
      </p:sp>
      <p:sp>
        <p:nvSpPr>
          <p:cNvPr id="4" name="Espace réservé de l'image des diapositives 3">
            <a:extLst>
              <a:ext uri="{FF2B5EF4-FFF2-40B4-BE49-F238E27FC236}">
                <a16:creationId xmlns:a16="http://schemas.microsoft.com/office/drawing/2014/main" id="{896540B1-A682-4BF9-8237-C94818AB4ACE}"/>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a:extLst>
              <a:ext uri="{FF2B5EF4-FFF2-40B4-BE49-F238E27FC236}">
                <a16:creationId xmlns:a16="http://schemas.microsoft.com/office/drawing/2014/main" id="{4DBB45DE-BDAA-4366-A0B8-FAD3FEE3CE6F}"/>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a:extLst>
              <a:ext uri="{FF2B5EF4-FFF2-40B4-BE49-F238E27FC236}">
                <a16:creationId xmlns:a16="http://schemas.microsoft.com/office/drawing/2014/main" id="{E625E5D3-8DE4-490E-93C4-E25686470603}"/>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Arial" charset="0"/>
              </a:defRPr>
            </a:lvl1pPr>
          </a:lstStyle>
          <a:p>
            <a:pPr>
              <a:defRPr/>
            </a:pPr>
            <a:endParaRPr lang="fr-FR"/>
          </a:p>
        </p:txBody>
      </p:sp>
      <p:sp>
        <p:nvSpPr>
          <p:cNvPr id="7" name="Espace réservé du numéro de diapositive 6">
            <a:extLst>
              <a:ext uri="{FF2B5EF4-FFF2-40B4-BE49-F238E27FC236}">
                <a16:creationId xmlns:a16="http://schemas.microsoft.com/office/drawing/2014/main" id="{383B9AF6-999B-4735-80C9-02976B839079}"/>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fld id="{C8157217-17D5-416C-97C5-4FED72F8DC20}" type="slidenum">
              <a:rPr lang="fr-FR" altLang="en-US"/>
              <a:pPr/>
              <a:t>‹#›</a:t>
            </a:fld>
            <a:endParaRPr lang="fr-FR"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عنصر نائب لصورة الشريحة 1">
            <a:extLst>
              <a:ext uri="{FF2B5EF4-FFF2-40B4-BE49-F238E27FC236}">
                <a16:creationId xmlns:a16="http://schemas.microsoft.com/office/drawing/2014/main" id="{FB44A0C5-E0CE-46CA-8021-CB78A23EA99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عنصر نائب للملاحظات 2">
            <a:extLst>
              <a:ext uri="{FF2B5EF4-FFF2-40B4-BE49-F238E27FC236}">
                <a16:creationId xmlns:a16="http://schemas.microsoft.com/office/drawing/2014/main" id="{0E64A900-A3E6-401D-AF60-D003A21CB23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EG" altLang="en-US"/>
          </a:p>
        </p:txBody>
      </p:sp>
      <p:sp>
        <p:nvSpPr>
          <p:cNvPr id="36868" name="عنصر نائب لرقم الشريحة 3">
            <a:extLst>
              <a:ext uri="{FF2B5EF4-FFF2-40B4-BE49-F238E27FC236}">
                <a16:creationId xmlns:a16="http://schemas.microsoft.com/office/drawing/2014/main" id="{38F179EB-3A6F-4887-97E8-C9987AD471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10B54077-982A-4ECE-9DBD-11F509C5EF0E}" type="slidenum">
              <a:rPr lang="ar-EG" altLang="en-US"/>
              <a:pPr eaLnBrk="1" hangingPunct="1"/>
              <a:t>5</a:t>
            </a:fld>
            <a:endParaRPr lang="ar-EG"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عنصر نائب لصورة الشريحة 1">
            <a:extLst>
              <a:ext uri="{FF2B5EF4-FFF2-40B4-BE49-F238E27FC236}">
                <a16:creationId xmlns:a16="http://schemas.microsoft.com/office/drawing/2014/main" id="{7000C935-A797-4EFA-9C33-6799E905C73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عنصر نائب للملاحظات 2">
            <a:extLst>
              <a:ext uri="{FF2B5EF4-FFF2-40B4-BE49-F238E27FC236}">
                <a16:creationId xmlns:a16="http://schemas.microsoft.com/office/drawing/2014/main" id="{622A5812-4A05-4175-A42D-DF4C2936BDD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EG" altLang="en-US"/>
          </a:p>
        </p:txBody>
      </p:sp>
      <p:sp>
        <p:nvSpPr>
          <p:cNvPr id="37892" name="عنصر نائب لرقم الشريحة 3">
            <a:extLst>
              <a:ext uri="{FF2B5EF4-FFF2-40B4-BE49-F238E27FC236}">
                <a16:creationId xmlns:a16="http://schemas.microsoft.com/office/drawing/2014/main" id="{C992883C-9B4E-467F-B2EA-A366A8909B4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D3D838C3-AEC8-4961-B765-63A559F15032}" type="slidenum">
              <a:rPr lang="ar-EG" altLang="en-US"/>
              <a:pPr eaLnBrk="1" hangingPunct="1"/>
              <a:t>6</a:t>
            </a:fld>
            <a:endParaRPr lang="ar-EG"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عنصر نائب لصورة الشريحة 1">
            <a:extLst>
              <a:ext uri="{FF2B5EF4-FFF2-40B4-BE49-F238E27FC236}">
                <a16:creationId xmlns:a16="http://schemas.microsoft.com/office/drawing/2014/main" id="{5B949286-2A8F-46F8-81FA-7C252B41D7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عنصر نائب للملاحظات 2">
            <a:extLst>
              <a:ext uri="{FF2B5EF4-FFF2-40B4-BE49-F238E27FC236}">
                <a16:creationId xmlns:a16="http://schemas.microsoft.com/office/drawing/2014/main" id="{66AF886D-52DC-4D03-9B27-B4666B4000D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ar-EG" altLang="en-US"/>
          </a:p>
        </p:txBody>
      </p:sp>
      <p:sp>
        <p:nvSpPr>
          <p:cNvPr id="38916" name="عنصر نائب لرقم الشريحة 3">
            <a:extLst>
              <a:ext uri="{FF2B5EF4-FFF2-40B4-BE49-F238E27FC236}">
                <a16:creationId xmlns:a16="http://schemas.microsoft.com/office/drawing/2014/main" id="{96A3404C-9F9D-4AD2-A398-F53647B6083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fld id="{A2BBE77E-D6FC-4033-A4AC-62BF6C04FA8B}" type="slidenum">
              <a:rPr lang="ar-EG" altLang="en-US"/>
              <a:pPr eaLnBrk="1" hangingPunct="1"/>
              <a:t>8</a:t>
            </a:fld>
            <a:endParaRPr lang="ar-EG"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themeOverride" Target="../theme/themeOverride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D8806D-3515-442C-A2A9-83B599E5E96D}"/>
              </a:ext>
            </a:extLst>
          </p:cNvPr>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a:extLst>
              <a:ext uri="{FF2B5EF4-FFF2-40B4-BE49-F238E27FC236}">
                <a16:creationId xmlns:a16="http://schemas.microsoft.com/office/drawing/2014/main" id="{4EE7DFF4-9D33-4FFA-A0E6-96C13A3ADE01}"/>
              </a:ext>
            </a:extLst>
          </p:cNvPr>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a:extLst>
              <a:ext uri="{FF2B5EF4-FFF2-40B4-BE49-F238E27FC236}">
                <a16:creationId xmlns:a16="http://schemas.microsoft.com/office/drawing/2014/main" id="{9839FBBA-33E8-4191-9CF0-877FBBD40CFD}"/>
              </a:ext>
            </a:extLst>
          </p:cNvPr>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Titre 7"/>
          <p:cNvSpPr>
            <a:spLocks noGrp="1"/>
          </p:cNvSpPr>
          <p:nvPr>
            <p:ph type="ctrTitle"/>
          </p:nvPr>
        </p:nvSpPr>
        <p:spPr>
          <a:xfrm>
            <a:off x="2362200" y="4038600"/>
            <a:ext cx="6477000" cy="1828800"/>
          </a:xfrm>
        </p:spPr>
        <p:txBody>
          <a:bodyPr anchor="b"/>
          <a:lstStyle>
            <a:lvl1pPr>
              <a:defRPr cap="all" baseline="0"/>
            </a:lvl1pPr>
          </a:lstStyle>
          <a:p>
            <a:r>
              <a:rPr lang="fr-FR"/>
              <a:t>Cliquez pour modifier le style du titre</a:t>
            </a:r>
            <a:endParaRPr lang="en-US"/>
          </a:p>
        </p:txBody>
      </p:sp>
      <p:sp>
        <p:nvSpPr>
          <p:cNvPr id="9" name="Sous-titr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fr-FR"/>
              <a:t>Cliquez pour modifier le style des sous-titres du masque</a:t>
            </a:r>
            <a:endParaRPr lang="en-US"/>
          </a:p>
        </p:txBody>
      </p:sp>
      <p:sp>
        <p:nvSpPr>
          <p:cNvPr id="7" name="Espace réservé de la date 27">
            <a:extLst>
              <a:ext uri="{FF2B5EF4-FFF2-40B4-BE49-F238E27FC236}">
                <a16:creationId xmlns:a16="http://schemas.microsoft.com/office/drawing/2014/main" id="{9F2128D5-DDC0-43B8-BEBE-C74E23E600E2}"/>
              </a:ext>
            </a:extLst>
          </p:cNvPr>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endParaRPr lang="fr-FR"/>
          </a:p>
        </p:txBody>
      </p:sp>
      <p:sp>
        <p:nvSpPr>
          <p:cNvPr id="10" name="Espace réservé du pied de page 16">
            <a:extLst>
              <a:ext uri="{FF2B5EF4-FFF2-40B4-BE49-F238E27FC236}">
                <a16:creationId xmlns:a16="http://schemas.microsoft.com/office/drawing/2014/main" id="{095D2A79-BBF4-454B-A433-C96271AC488E}"/>
              </a:ext>
            </a:extLst>
          </p:cNvPr>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r>
              <a:rPr lang="ar-TN"/>
              <a:t>د.سارة صالح </a:t>
            </a:r>
            <a:endParaRPr lang="fr-FR"/>
          </a:p>
        </p:txBody>
      </p:sp>
      <p:sp>
        <p:nvSpPr>
          <p:cNvPr id="11" name="Espace réservé du numéro de diapositive 28">
            <a:extLst>
              <a:ext uri="{FF2B5EF4-FFF2-40B4-BE49-F238E27FC236}">
                <a16:creationId xmlns:a16="http://schemas.microsoft.com/office/drawing/2014/main" id="{D080A144-07ED-4D82-81AE-978EADF40D24}"/>
              </a:ext>
            </a:extLst>
          </p:cNvPr>
          <p:cNvSpPr>
            <a:spLocks noGrp="1"/>
          </p:cNvSpPr>
          <p:nvPr>
            <p:ph type="sldNum" sz="quarter" idx="12"/>
          </p:nvPr>
        </p:nvSpPr>
        <p:spPr>
          <a:xfrm>
            <a:off x="8001000" y="228600"/>
            <a:ext cx="838200" cy="381000"/>
          </a:xfrm>
        </p:spPr>
        <p:txBody>
          <a:bodyPr/>
          <a:lstStyle>
            <a:lvl1pPr>
              <a:defRPr>
                <a:solidFill>
                  <a:schemeClr val="tx2"/>
                </a:solidFill>
              </a:defRPr>
            </a:lvl1pPr>
          </a:lstStyle>
          <a:p>
            <a:fld id="{5FE10A74-86F4-4B24-A841-E9298D3D330F}" type="slidenum">
              <a:rPr lang="ar-SA" altLang="en-US"/>
              <a:pPr/>
              <a:t>‹#›</a:t>
            </a:fld>
            <a:endParaRPr lang="fr-FR" altLang="en-US"/>
          </a:p>
        </p:txBody>
      </p:sp>
    </p:spTree>
    <p:extLst>
      <p:ext uri="{BB962C8B-B14F-4D97-AF65-F5344CB8AC3E}">
        <p14:creationId xmlns:p14="http://schemas.microsoft.com/office/powerpoint/2010/main" val="80308470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13">
            <a:extLst>
              <a:ext uri="{FF2B5EF4-FFF2-40B4-BE49-F238E27FC236}">
                <a16:creationId xmlns:a16="http://schemas.microsoft.com/office/drawing/2014/main" id="{8EB48940-79E3-45C1-B32B-3806160EFFA1}"/>
              </a:ext>
            </a:extLst>
          </p:cNvPr>
          <p:cNvSpPr>
            <a:spLocks noGrp="1"/>
          </p:cNvSpPr>
          <p:nvPr>
            <p:ph type="dt" sz="half" idx="10"/>
          </p:nvPr>
        </p:nvSpPr>
        <p:spPr/>
        <p:txBody>
          <a:bodyPr/>
          <a:lstStyle>
            <a:lvl1pPr>
              <a:defRPr/>
            </a:lvl1pPr>
          </a:lstStyle>
          <a:p>
            <a:pPr>
              <a:defRPr/>
            </a:pPr>
            <a:endParaRPr lang="en-US"/>
          </a:p>
        </p:txBody>
      </p:sp>
      <p:sp>
        <p:nvSpPr>
          <p:cNvPr id="5" name="Espace réservé du pied de page 2">
            <a:extLst>
              <a:ext uri="{FF2B5EF4-FFF2-40B4-BE49-F238E27FC236}">
                <a16:creationId xmlns:a16="http://schemas.microsoft.com/office/drawing/2014/main" id="{4A2D60C3-99F1-42D6-ACC7-33FA94CE7B02}"/>
              </a:ext>
            </a:extLst>
          </p:cNvPr>
          <p:cNvSpPr>
            <a:spLocks noGrp="1"/>
          </p:cNvSpPr>
          <p:nvPr>
            <p:ph type="ftr" sz="quarter" idx="11"/>
          </p:nvPr>
        </p:nvSpPr>
        <p:spPr/>
        <p:txBody>
          <a:bodyPr/>
          <a:lstStyle>
            <a:lvl1pPr>
              <a:defRPr/>
            </a:lvl1pPr>
          </a:lstStyle>
          <a:p>
            <a:pPr>
              <a:defRPr/>
            </a:pPr>
            <a:r>
              <a:rPr lang="ar-TN"/>
              <a:t>د.سارة صالح </a:t>
            </a:r>
            <a:endParaRPr lang="fr-FR"/>
          </a:p>
        </p:txBody>
      </p:sp>
      <p:sp>
        <p:nvSpPr>
          <p:cNvPr id="6" name="Espace réservé du numéro de diapositive 22">
            <a:extLst>
              <a:ext uri="{FF2B5EF4-FFF2-40B4-BE49-F238E27FC236}">
                <a16:creationId xmlns:a16="http://schemas.microsoft.com/office/drawing/2014/main" id="{B3AF6613-31A2-4E3C-AF6A-97CA38569E8A}"/>
              </a:ext>
            </a:extLst>
          </p:cNvPr>
          <p:cNvSpPr>
            <a:spLocks noGrp="1"/>
          </p:cNvSpPr>
          <p:nvPr>
            <p:ph type="sldNum" sz="quarter" idx="12"/>
          </p:nvPr>
        </p:nvSpPr>
        <p:spPr/>
        <p:txBody>
          <a:bodyPr/>
          <a:lstStyle>
            <a:lvl1pPr>
              <a:defRPr/>
            </a:lvl1pPr>
          </a:lstStyle>
          <a:p>
            <a:fld id="{275097A3-E4DE-4A4C-A7E0-D7E5108729E7}" type="slidenum">
              <a:rPr lang="ar-SA" altLang="en-US"/>
              <a:pPr/>
              <a:t>‹#›</a:t>
            </a:fld>
            <a:endParaRPr lang="fr-FR" altLang="en-US"/>
          </a:p>
        </p:txBody>
      </p:sp>
    </p:spTree>
    <p:extLst>
      <p:ext uri="{BB962C8B-B14F-4D97-AF65-F5344CB8AC3E}">
        <p14:creationId xmlns:p14="http://schemas.microsoft.com/office/powerpoint/2010/main" val="3506482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FC3599-CA41-43FC-87F4-AAB79846FF00}"/>
              </a:ext>
            </a:extLst>
          </p:cNvPr>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a:extLst>
              <a:ext uri="{FF2B5EF4-FFF2-40B4-BE49-F238E27FC236}">
                <a16:creationId xmlns:a16="http://schemas.microsoft.com/office/drawing/2014/main" id="{46E4C74A-542B-4F13-975D-A6E1B5D170C8}"/>
              </a:ext>
            </a:extLst>
          </p:cNvPr>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a:extLst>
              <a:ext uri="{FF2B5EF4-FFF2-40B4-BE49-F238E27FC236}">
                <a16:creationId xmlns:a16="http://schemas.microsoft.com/office/drawing/2014/main" id="{E7421E37-594B-4EB7-9B62-E7FE3D2E72F2}"/>
              </a:ext>
            </a:extLst>
          </p:cNvPr>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re vertical 1"/>
          <p:cNvSpPr>
            <a:spLocks noGrp="1"/>
          </p:cNvSpPr>
          <p:nvPr>
            <p:ph type="title" orient="vert"/>
          </p:nvPr>
        </p:nvSpPr>
        <p:spPr>
          <a:xfrm>
            <a:off x="6553200" y="609600"/>
            <a:ext cx="2057400" cy="5516563"/>
          </a:xfrm>
        </p:spPr>
        <p:txBody>
          <a:bodyPr vert="eaVert"/>
          <a:lstStyle/>
          <a:p>
            <a:r>
              <a:rPr lang="fr-FR"/>
              <a:t>Cliquez pour modifier le style du titre</a:t>
            </a:r>
            <a:endParaRPr lang="en-US"/>
          </a:p>
        </p:txBody>
      </p:sp>
      <p:sp>
        <p:nvSpPr>
          <p:cNvPr id="3" name="Espace réservé du texte vertical 2"/>
          <p:cNvSpPr>
            <a:spLocks noGrp="1"/>
          </p:cNvSpPr>
          <p:nvPr>
            <p:ph type="body" orient="vert" idx="1"/>
          </p:nvPr>
        </p:nvSpPr>
        <p:spPr>
          <a:xfrm>
            <a:off x="457200" y="609600"/>
            <a:ext cx="5562600" cy="551656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Espace réservé de la date 3">
            <a:extLst>
              <a:ext uri="{FF2B5EF4-FFF2-40B4-BE49-F238E27FC236}">
                <a16:creationId xmlns:a16="http://schemas.microsoft.com/office/drawing/2014/main" id="{AFC0C5D7-B051-4F45-B848-FC3525393113}"/>
              </a:ext>
            </a:extLst>
          </p:cNvPr>
          <p:cNvSpPr>
            <a:spLocks noGrp="1"/>
          </p:cNvSpPr>
          <p:nvPr>
            <p:ph type="dt" sz="half" idx="10"/>
          </p:nvPr>
        </p:nvSpPr>
        <p:spPr>
          <a:xfrm>
            <a:off x="6553200" y="6248400"/>
            <a:ext cx="2209800" cy="365125"/>
          </a:xfrm>
        </p:spPr>
        <p:txBody>
          <a:bodyPr/>
          <a:lstStyle>
            <a:lvl1pPr>
              <a:defRPr/>
            </a:lvl1pPr>
          </a:lstStyle>
          <a:p>
            <a:pPr>
              <a:defRPr/>
            </a:pPr>
            <a:endParaRPr lang="en-US"/>
          </a:p>
        </p:txBody>
      </p:sp>
      <p:sp>
        <p:nvSpPr>
          <p:cNvPr id="8" name="Espace réservé du pied de page 4">
            <a:extLst>
              <a:ext uri="{FF2B5EF4-FFF2-40B4-BE49-F238E27FC236}">
                <a16:creationId xmlns:a16="http://schemas.microsoft.com/office/drawing/2014/main" id="{5FEEA477-C3B6-4B30-9EC4-979A3116DA57}"/>
              </a:ext>
            </a:extLst>
          </p:cNvPr>
          <p:cNvSpPr>
            <a:spLocks noGrp="1"/>
          </p:cNvSpPr>
          <p:nvPr>
            <p:ph type="ftr" sz="quarter" idx="11"/>
          </p:nvPr>
        </p:nvSpPr>
        <p:spPr>
          <a:xfrm>
            <a:off x="457200" y="6248400"/>
            <a:ext cx="5573713" cy="365125"/>
          </a:xfrm>
        </p:spPr>
        <p:txBody>
          <a:bodyPr/>
          <a:lstStyle>
            <a:lvl1pPr>
              <a:defRPr/>
            </a:lvl1pPr>
          </a:lstStyle>
          <a:p>
            <a:pPr>
              <a:defRPr/>
            </a:pPr>
            <a:r>
              <a:rPr lang="ar-TN"/>
              <a:t>د.سارة صالح </a:t>
            </a:r>
            <a:endParaRPr lang="fr-FR"/>
          </a:p>
        </p:txBody>
      </p:sp>
      <p:sp>
        <p:nvSpPr>
          <p:cNvPr id="9" name="Espace réservé du numéro de diapositive 5">
            <a:extLst>
              <a:ext uri="{FF2B5EF4-FFF2-40B4-BE49-F238E27FC236}">
                <a16:creationId xmlns:a16="http://schemas.microsoft.com/office/drawing/2014/main" id="{220887AB-B9B6-47E0-9CF7-B37D78764442}"/>
              </a:ext>
            </a:extLst>
          </p:cNvPr>
          <p:cNvSpPr>
            <a:spLocks noGrp="1"/>
          </p:cNvSpPr>
          <p:nvPr>
            <p:ph type="sldNum" sz="quarter" idx="12"/>
          </p:nvPr>
        </p:nvSpPr>
        <p:spPr>
          <a:xfrm rot="5400000">
            <a:off x="5989638" y="144462"/>
            <a:ext cx="533400" cy="244475"/>
          </a:xfrm>
        </p:spPr>
        <p:txBody>
          <a:bodyPr/>
          <a:lstStyle>
            <a:lvl1pPr>
              <a:defRPr/>
            </a:lvl1pPr>
          </a:lstStyle>
          <a:p>
            <a:fld id="{E2CD31D9-E70A-4D2D-8DC9-ACB92C590015}" type="slidenum">
              <a:rPr lang="ar-SA" altLang="en-US"/>
              <a:pPr/>
              <a:t>‹#›</a:t>
            </a:fld>
            <a:endParaRPr lang="fr-FR" altLang="en-US"/>
          </a:p>
        </p:txBody>
      </p:sp>
    </p:spTree>
    <p:extLst>
      <p:ext uri="{BB962C8B-B14F-4D97-AF65-F5344CB8AC3E}">
        <p14:creationId xmlns:p14="http://schemas.microsoft.com/office/powerpoint/2010/main" val="352085453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lang="fr-FR"/>
              <a:t>Cliquez pour modifier le style du titre</a:t>
            </a:r>
            <a:endParaRPr lang="en-US"/>
          </a:p>
        </p:txBody>
      </p:sp>
      <p:sp>
        <p:nvSpPr>
          <p:cNvPr id="8" name="Espace réservé du contenu 7"/>
          <p:cNvSpPr>
            <a:spLocks noGrp="1"/>
          </p:cNvSpPr>
          <p:nvPr>
            <p:ph sz="quarter" idx="1"/>
          </p:nvPr>
        </p:nvSpPr>
        <p:spPr>
          <a:xfrm>
            <a:off x="612648" y="1600200"/>
            <a:ext cx="8153400" cy="44958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13">
            <a:extLst>
              <a:ext uri="{FF2B5EF4-FFF2-40B4-BE49-F238E27FC236}">
                <a16:creationId xmlns:a16="http://schemas.microsoft.com/office/drawing/2014/main" id="{8DA10370-690A-4EA4-9DF6-FD51D98ECE9B}"/>
              </a:ext>
            </a:extLst>
          </p:cNvPr>
          <p:cNvSpPr>
            <a:spLocks noGrp="1"/>
          </p:cNvSpPr>
          <p:nvPr>
            <p:ph type="dt" sz="half" idx="10"/>
          </p:nvPr>
        </p:nvSpPr>
        <p:spPr/>
        <p:txBody>
          <a:bodyPr/>
          <a:lstStyle>
            <a:lvl1pPr>
              <a:defRPr/>
            </a:lvl1pPr>
          </a:lstStyle>
          <a:p>
            <a:pPr>
              <a:defRPr/>
            </a:pPr>
            <a:endParaRPr lang="en-US"/>
          </a:p>
        </p:txBody>
      </p:sp>
      <p:sp>
        <p:nvSpPr>
          <p:cNvPr id="5" name="Espace réservé du pied de page 2">
            <a:extLst>
              <a:ext uri="{FF2B5EF4-FFF2-40B4-BE49-F238E27FC236}">
                <a16:creationId xmlns:a16="http://schemas.microsoft.com/office/drawing/2014/main" id="{43BBA328-EE1B-447C-9995-750483A148A1}"/>
              </a:ext>
            </a:extLst>
          </p:cNvPr>
          <p:cNvSpPr>
            <a:spLocks noGrp="1"/>
          </p:cNvSpPr>
          <p:nvPr>
            <p:ph type="ftr" sz="quarter" idx="11"/>
          </p:nvPr>
        </p:nvSpPr>
        <p:spPr/>
        <p:txBody>
          <a:bodyPr/>
          <a:lstStyle>
            <a:lvl1pPr>
              <a:defRPr/>
            </a:lvl1pPr>
          </a:lstStyle>
          <a:p>
            <a:pPr>
              <a:defRPr/>
            </a:pPr>
            <a:r>
              <a:rPr lang="ar-TN"/>
              <a:t>د.سارة صالح </a:t>
            </a:r>
            <a:endParaRPr lang="fr-FR"/>
          </a:p>
        </p:txBody>
      </p:sp>
      <p:sp>
        <p:nvSpPr>
          <p:cNvPr id="6" name="Espace réservé du numéro de diapositive 22">
            <a:extLst>
              <a:ext uri="{FF2B5EF4-FFF2-40B4-BE49-F238E27FC236}">
                <a16:creationId xmlns:a16="http://schemas.microsoft.com/office/drawing/2014/main" id="{A381C86A-F151-41F9-8CCF-DA73BFE136E3}"/>
              </a:ext>
            </a:extLst>
          </p:cNvPr>
          <p:cNvSpPr>
            <a:spLocks noGrp="1"/>
          </p:cNvSpPr>
          <p:nvPr>
            <p:ph type="sldNum" sz="quarter" idx="12"/>
          </p:nvPr>
        </p:nvSpPr>
        <p:spPr/>
        <p:txBody>
          <a:bodyPr/>
          <a:lstStyle>
            <a:lvl1pPr>
              <a:defRPr/>
            </a:lvl1pPr>
          </a:lstStyle>
          <a:p>
            <a:fld id="{D5970AE2-DA22-4C6B-9A06-B054C7B6CEB2}" type="slidenum">
              <a:rPr lang="ar-SA" altLang="en-US"/>
              <a:pPr/>
              <a:t>‹#›</a:t>
            </a:fld>
            <a:endParaRPr lang="fr-FR" altLang="en-US"/>
          </a:p>
        </p:txBody>
      </p:sp>
    </p:spTree>
    <p:extLst>
      <p:ext uri="{BB962C8B-B14F-4D97-AF65-F5344CB8AC3E}">
        <p14:creationId xmlns:p14="http://schemas.microsoft.com/office/powerpoint/2010/main" val="3648477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34DDDFB-FD60-4AE3-BBB4-7CF90FC58F8C}"/>
              </a:ext>
            </a:extLst>
          </p:cNvPr>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a:extLst>
              <a:ext uri="{FF2B5EF4-FFF2-40B4-BE49-F238E27FC236}">
                <a16:creationId xmlns:a16="http://schemas.microsoft.com/office/drawing/2014/main" id="{AADF9B55-45F1-4677-9059-04D80D163707}"/>
              </a:ext>
            </a:extLst>
          </p:cNvPr>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a:extLst>
              <a:ext uri="{FF2B5EF4-FFF2-40B4-BE49-F238E27FC236}">
                <a16:creationId xmlns:a16="http://schemas.microsoft.com/office/drawing/2014/main" id="{95DE356F-58F7-4395-BC1F-A18FA22E6483}"/>
              </a:ext>
            </a:extLst>
          </p:cNvPr>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Espace réservé du texte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fr-FR"/>
              <a:t>Cliquez pour modifier les styles du texte du masque</a:t>
            </a:r>
          </a:p>
        </p:txBody>
      </p:sp>
      <p:sp>
        <p:nvSpPr>
          <p:cNvPr id="2" name="Titr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fr-FR"/>
              <a:t>Cliquez pour modifier le style du titre</a:t>
            </a:r>
            <a:endParaRPr lang="en-US"/>
          </a:p>
        </p:txBody>
      </p:sp>
      <p:sp>
        <p:nvSpPr>
          <p:cNvPr id="7" name="Espace réservé de la date 11">
            <a:extLst>
              <a:ext uri="{FF2B5EF4-FFF2-40B4-BE49-F238E27FC236}">
                <a16:creationId xmlns:a16="http://schemas.microsoft.com/office/drawing/2014/main" id="{37128C0B-0163-4356-9FEA-B45EF7E6510F}"/>
              </a:ext>
            </a:extLst>
          </p:cNvPr>
          <p:cNvSpPr>
            <a:spLocks noGrp="1"/>
          </p:cNvSpPr>
          <p:nvPr>
            <p:ph type="dt" sz="half" idx="10"/>
          </p:nvPr>
        </p:nvSpPr>
        <p:spPr/>
        <p:txBody>
          <a:bodyPr/>
          <a:lstStyle>
            <a:lvl1pPr>
              <a:defRPr/>
            </a:lvl1pPr>
          </a:lstStyle>
          <a:p>
            <a:pPr>
              <a:defRPr/>
            </a:pPr>
            <a:endParaRPr lang="en-US"/>
          </a:p>
        </p:txBody>
      </p:sp>
      <p:sp>
        <p:nvSpPr>
          <p:cNvPr id="8" name="Espace réservé du numéro de diapositive 12">
            <a:extLst>
              <a:ext uri="{FF2B5EF4-FFF2-40B4-BE49-F238E27FC236}">
                <a16:creationId xmlns:a16="http://schemas.microsoft.com/office/drawing/2014/main" id="{E2220410-E346-444B-8726-3E7F30D3A7B4}"/>
              </a:ext>
            </a:extLst>
          </p:cNvPr>
          <p:cNvSpPr>
            <a:spLocks noGrp="1"/>
          </p:cNvSpPr>
          <p:nvPr>
            <p:ph type="sldNum" sz="quarter" idx="11"/>
          </p:nvPr>
        </p:nvSpPr>
        <p:spPr>
          <a:xfrm>
            <a:off x="0" y="1752600"/>
            <a:ext cx="1295400" cy="701675"/>
          </a:xfrm>
        </p:spPr>
        <p:txBody>
          <a:bodyPr>
            <a:noAutofit/>
          </a:bodyPr>
          <a:lstStyle>
            <a:lvl1pPr>
              <a:defRPr sz="2400"/>
            </a:lvl1pPr>
          </a:lstStyle>
          <a:p>
            <a:fld id="{5EE11261-CF7B-4862-BEDE-300860A1711E}" type="slidenum">
              <a:rPr lang="ar-SA" altLang="en-US"/>
              <a:pPr/>
              <a:t>‹#›</a:t>
            </a:fld>
            <a:endParaRPr lang="fr-FR" altLang="en-US"/>
          </a:p>
        </p:txBody>
      </p:sp>
      <p:sp>
        <p:nvSpPr>
          <p:cNvPr id="9" name="Espace réservé du pied de page 13">
            <a:extLst>
              <a:ext uri="{FF2B5EF4-FFF2-40B4-BE49-F238E27FC236}">
                <a16:creationId xmlns:a16="http://schemas.microsoft.com/office/drawing/2014/main" id="{724BA1B9-3B2D-4476-B015-A5BCE0305405}"/>
              </a:ext>
            </a:extLst>
          </p:cNvPr>
          <p:cNvSpPr>
            <a:spLocks noGrp="1"/>
          </p:cNvSpPr>
          <p:nvPr>
            <p:ph type="ftr" sz="quarter" idx="12"/>
          </p:nvPr>
        </p:nvSpPr>
        <p:spPr/>
        <p:txBody>
          <a:bodyPr/>
          <a:lstStyle>
            <a:lvl1pPr>
              <a:defRPr/>
            </a:lvl1pPr>
          </a:lstStyle>
          <a:p>
            <a:pPr>
              <a:defRPr/>
            </a:pPr>
            <a:r>
              <a:rPr lang="ar-TN"/>
              <a:t>د.سارة صالح </a:t>
            </a:r>
            <a:endParaRPr lang="fr-FR"/>
          </a:p>
        </p:txBody>
      </p:sp>
    </p:spTree>
    <p:extLst>
      <p:ext uri="{BB962C8B-B14F-4D97-AF65-F5344CB8AC3E}">
        <p14:creationId xmlns:p14="http://schemas.microsoft.com/office/powerpoint/2010/main" val="116925675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US"/>
          </a:p>
        </p:txBody>
      </p:sp>
      <p:sp>
        <p:nvSpPr>
          <p:cNvPr id="9" name="Espace réservé du contenu 8"/>
          <p:cNvSpPr>
            <a:spLocks noGrp="1"/>
          </p:cNvSpPr>
          <p:nvPr>
            <p:ph sz="quarter" idx="1"/>
          </p:nvPr>
        </p:nvSpPr>
        <p:spPr>
          <a:xfrm>
            <a:off x="609600" y="1589567"/>
            <a:ext cx="3886200" cy="45720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1" name="Espace réservé du contenu 10"/>
          <p:cNvSpPr>
            <a:spLocks noGrp="1"/>
          </p:cNvSpPr>
          <p:nvPr>
            <p:ph sz="quarter" idx="2"/>
          </p:nvPr>
        </p:nvSpPr>
        <p:spPr>
          <a:xfrm>
            <a:off x="4844901" y="1589567"/>
            <a:ext cx="3886200" cy="45720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e la date 7">
            <a:extLst>
              <a:ext uri="{FF2B5EF4-FFF2-40B4-BE49-F238E27FC236}">
                <a16:creationId xmlns:a16="http://schemas.microsoft.com/office/drawing/2014/main" id="{98287DE8-32AB-4B4D-B899-2E234AD9A896}"/>
              </a:ext>
            </a:extLst>
          </p:cNvPr>
          <p:cNvSpPr>
            <a:spLocks noGrp="1"/>
          </p:cNvSpPr>
          <p:nvPr>
            <p:ph type="dt" sz="half" idx="10"/>
          </p:nvPr>
        </p:nvSpPr>
        <p:spPr/>
        <p:txBody>
          <a:bodyPr rtlCol="0"/>
          <a:lstStyle>
            <a:lvl1pPr>
              <a:defRPr/>
            </a:lvl1pPr>
          </a:lstStyle>
          <a:p>
            <a:pPr>
              <a:defRPr/>
            </a:pPr>
            <a:endParaRPr lang="en-US"/>
          </a:p>
        </p:txBody>
      </p:sp>
      <p:sp>
        <p:nvSpPr>
          <p:cNvPr id="6" name="Espace réservé du numéro de diapositive 9">
            <a:extLst>
              <a:ext uri="{FF2B5EF4-FFF2-40B4-BE49-F238E27FC236}">
                <a16:creationId xmlns:a16="http://schemas.microsoft.com/office/drawing/2014/main" id="{6C16C8B6-A8EC-4B4A-A422-6AA0936360B7}"/>
              </a:ext>
            </a:extLst>
          </p:cNvPr>
          <p:cNvSpPr>
            <a:spLocks noGrp="1"/>
          </p:cNvSpPr>
          <p:nvPr>
            <p:ph type="sldNum" sz="quarter" idx="11"/>
          </p:nvPr>
        </p:nvSpPr>
        <p:spPr/>
        <p:txBody>
          <a:bodyPr/>
          <a:lstStyle>
            <a:lvl1pPr>
              <a:defRPr/>
            </a:lvl1pPr>
          </a:lstStyle>
          <a:p>
            <a:fld id="{F409220E-EE72-46A5-A225-7952ACA129D3}" type="slidenum">
              <a:rPr lang="ar-SA" altLang="en-US"/>
              <a:pPr/>
              <a:t>‹#›</a:t>
            </a:fld>
            <a:endParaRPr lang="fr-FR" altLang="en-US"/>
          </a:p>
        </p:txBody>
      </p:sp>
      <p:sp>
        <p:nvSpPr>
          <p:cNvPr id="7" name="Espace réservé du pied de page 11">
            <a:extLst>
              <a:ext uri="{FF2B5EF4-FFF2-40B4-BE49-F238E27FC236}">
                <a16:creationId xmlns:a16="http://schemas.microsoft.com/office/drawing/2014/main" id="{61FEB32C-29F0-4600-8E26-D0687695019F}"/>
              </a:ext>
            </a:extLst>
          </p:cNvPr>
          <p:cNvSpPr>
            <a:spLocks noGrp="1"/>
          </p:cNvSpPr>
          <p:nvPr>
            <p:ph type="ftr" sz="quarter" idx="12"/>
          </p:nvPr>
        </p:nvSpPr>
        <p:spPr/>
        <p:txBody>
          <a:bodyPr rtlCol="0"/>
          <a:lstStyle>
            <a:lvl1pPr>
              <a:defRPr/>
            </a:lvl1pPr>
          </a:lstStyle>
          <a:p>
            <a:pPr>
              <a:defRPr/>
            </a:pPr>
            <a:r>
              <a:rPr lang="ar-TN"/>
              <a:t>د.سارة صالح </a:t>
            </a:r>
            <a:endParaRPr lang="fr-FR"/>
          </a:p>
        </p:txBody>
      </p:sp>
    </p:spTree>
    <p:extLst>
      <p:ext uri="{BB962C8B-B14F-4D97-AF65-F5344CB8AC3E}">
        <p14:creationId xmlns:p14="http://schemas.microsoft.com/office/powerpoint/2010/main" val="3859177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33400" y="273050"/>
            <a:ext cx="8153400" cy="869950"/>
          </a:xfrm>
        </p:spPr>
        <p:txBody>
          <a:bodyPr/>
          <a:lstStyle>
            <a:lvl1pPr>
              <a:defRPr/>
            </a:lvl1pPr>
          </a:lstStyle>
          <a:p>
            <a:r>
              <a:rPr lang="fr-FR"/>
              <a:t>Cliquez pour modifier le style du titre</a:t>
            </a:r>
            <a:endParaRPr lang="en-US"/>
          </a:p>
        </p:txBody>
      </p:sp>
      <p:sp>
        <p:nvSpPr>
          <p:cNvPr id="11" name="Espace réservé du contenu 10"/>
          <p:cNvSpPr>
            <a:spLocks noGrp="1"/>
          </p:cNvSpPr>
          <p:nvPr>
            <p:ph sz="quarter" idx="2"/>
          </p:nvPr>
        </p:nvSpPr>
        <p:spPr>
          <a:xfrm>
            <a:off x="609600" y="2438400"/>
            <a:ext cx="3886200" cy="35814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3" name="Espace réservé du contenu 12"/>
          <p:cNvSpPr>
            <a:spLocks noGrp="1"/>
          </p:cNvSpPr>
          <p:nvPr>
            <p:ph sz="quarter" idx="4"/>
          </p:nvPr>
        </p:nvSpPr>
        <p:spPr>
          <a:xfrm>
            <a:off x="4800600" y="2438400"/>
            <a:ext cx="3886200" cy="35814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6" name="Espace réservé du texte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fr-FR"/>
              <a:t>Cliquez pour modifier les styles du texte du masque</a:t>
            </a:r>
          </a:p>
        </p:txBody>
      </p:sp>
      <p:sp>
        <p:nvSpPr>
          <p:cNvPr id="15" name="Espace réservé du texte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fr-FR"/>
              <a:t>Cliquez pour modifier les styles du texte du masque</a:t>
            </a:r>
          </a:p>
        </p:txBody>
      </p:sp>
      <p:sp>
        <p:nvSpPr>
          <p:cNvPr id="7" name="Espace réservé de la date 9">
            <a:extLst>
              <a:ext uri="{FF2B5EF4-FFF2-40B4-BE49-F238E27FC236}">
                <a16:creationId xmlns:a16="http://schemas.microsoft.com/office/drawing/2014/main" id="{AFEC67EC-5D9B-4D0E-A8B4-BB101446D03E}"/>
              </a:ext>
            </a:extLst>
          </p:cNvPr>
          <p:cNvSpPr>
            <a:spLocks noGrp="1"/>
          </p:cNvSpPr>
          <p:nvPr>
            <p:ph type="dt" sz="half" idx="10"/>
          </p:nvPr>
        </p:nvSpPr>
        <p:spPr/>
        <p:txBody>
          <a:bodyPr rtlCol="0"/>
          <a:lstStyle>
            <a:lvl1pPr>
              <a:defRPr/>
            </a:lvl1pPr>
          </a:lstStyle>
          <a:p>
            <a:pPr>
              <a:defRPr/>
            </a:pPr>
            <a:endParaRPr lang="en-US"/>
          </a:p>
        </p:txBody>
      </p:sp>
      <p:sp>
        <p:nvSpPr>
          <p:cNvPr id="8" name="Espace réservé du numéro de diapositive 11">
            <a:extLst>
              <a:ext uri="{FF2B5EF4-FFF2-40B4-BE49-F238E27FC236}">
                <a16:creationId xmlns:a16="http://schemas.microsoft.com/office/drawing/2014/main" id="{2914A026-BBF3-479C-80FA-DA071A4C4017}"/>
              </a:ext>
            </a:extLst>
          </p:cNvPr>
          <p:cNvSpPr>
            <a:spLocks noGrp="1"/>
          </p:cNvSpPr>
          <p:nvPr>
            <p:ph type="sldNum" sz="quarter" idx="11"/>
          </p:nvPr>
        </p:nvSpPr>
        <p:spPr/>
        <p:txBody>
          <a:bodyPr/>
          <a:lstStyle>
            <a:lvl1pPr>
              <a:defRPr/>
            </a:lvl1pPr>
          </a:lstStyle>
          <a:p>
            <a:fld id="{8D0368F8-578E-4696-B7DD-49FD3D21D50A}" type="slidenum">
              <a:rPr lang="ar-SA" altLang="en-US"/>
              <a:pPr/>
              <a:t>‹#›</a:t>
            </a:fld>
            <a:endParaRPr lang="fr-FR" altLang="en-US"/>
          </a:p>
        </p:txBody>
      </p:sp>
      <p:sp>
        <p:nvSpPr>
          <p:cNvPr id="9" name="Espace réservé du pied de page 13">
            <a:extLst>
              <a:ext uri="{FF2B5EF4-FFF2-40B4-BE49-F238E27FC236}">
                <a16:creationId xmlns:a16="http://schemas.microsoft.com/office/drawing/2014/main" id="{04862076-16F5-4DA8-961F-E685A096E01D}"/>
              </a:ext>
            </a:extLst>
          </p:cNvPr>
          <p:cNvSpPr>
            <a:spLocks noGrp="1"/>
          </p:cNvSpPr>
          <p:nvPr>
            <p:ph type="ftr" sz="quarter" idx="12"/>
          </p:nvPr>
        </p:nvSpPr>
        <p:spPr/>
        <p:txBody>
          <a:bodyPr rtlCol="0"/>
          <a:lstStyle>
            <a:lvl1pPr>
              <a:defRPr/>
            </a:lvl1pPr>
          </a:lstStyle>
          <a:p>
            <a:pPr>
              <a:defRPr/>
            </a:pPr>
            <a:r>
              <a:rPr lang="ar-TN"/>
              <a:t>د.سارة صالح </a:t>
            </a:r>
            <a:endParaRPr lang="fr-FR"/>
          </a:p>
        </p:txBody>
      </p:sp>
    </p:spTree>
    <p:extLst>
      <p:ext uri="{BB962C8B-B14F-4D97-AF65-F5344CB8AC3E}">
        <p14:creationId xmlns:p14="http://schemas.microsoft.com/office/powerpoint/2010/main" val="170356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US"/>
          </a:p>
        </p:txBody>
      </p:sp>
      <p:sp>
        <p:nvSpPr>
          <p:cNvPr id="3" name="Espace réservé de la date 13">
            <a:extLst>
              <a:ext uri="{FF2B5EF4-FFF2-40B4-BE49-F238E27FC236}">
                <a16:creationId xmlns:a16="http://schemas.microsoft.com/office/drawing/2014/main" id="{9D1D053C-7EE5-4E35-B297-B1D7BB3364E9}"/>
              </a:ext>
            </a:extLst>
          </p:cNvPr>
          <p:cNvSpPr>
            <a:spLocks noGrp="1"/>
          </p:cNvSpPr>
          <p:nvPr>
            <p:ph type="dt" sz="half" idx="10"/>
          </p:nvPr>
        </p:nvSpPr>
        <p:spPr/>
        <p:txBody>
          <a:bodyPr/>
          <a:lstStyle>
            <a:lvl1pPr>
              <a:defRPr/>
            </a:lvl1pPr>
          </a:lstStyle>
          <a:p>
            <a:pPr>
              <a:defRPr/>
            </a:pPr>
            <a:endParaRPr lang="en-US"/>
          </a:p>
        </p:txBody>
      </p:sp>
      <p:sp>
        <p:nvSpPr>
          <p:cNvPr id="4" name="Espace réservé du pied de page 2">
            <a:extLst>
              <a:ext uri="{FF2B5EF4-FFF2-40B4-BE49-F238E27FC236}">
                <a16:creationId xmlns:a16="http://schemas.microsoft.com/office/drawing/2014/main" id="{702F3634-96D3-4527-B6F3-9CBD20873947}"/>
              </a:ext>
            </a:extLst>
          </p:cNvPr>
          <p:cNvSpPr>
            <a:spLocks noGrp="1"/>
          </p:cNvSpPr>
          <p:nvPr>
            <p:ph type="ftr" sz="quarter" idx="11"/>
          </p:nvPr>
        </p:nvSpPr>
        <p:spPr/>
        <p:txBody>
          <a:bodyPr/>
          <a:lstStyle>
            <a:lvl1pPr>
              <a:defRPr/>
            </a:lvl1pPr>
          </a:lstStyle>
          <a:p>
            <a:pPr>
              <a:defRPr/>
            </a:pPr>
            <a:r>
              <a:rPr lang="ar-TN"/>
              <a:t>د.سارة صالح </a:t>
            </a:r>
            <a:endParaRPr lang="fr-FR"/>
          </a:p>
        </p:txBody>
      </p:sp>
      <p:sp>
        <p:nvSpPr>
          <p:cNvPr id="5" name="Espace réservé du numéro de diapositive 22">
            <a:extLst>
              <a:ext uri="{FF2B5EF4-FFF2-40B4-BE49-F238E27FC236}">
                <a16:creationId xmlns:a16="http://schemas.microsoft.com/office/drawing/2014/main" id="{B9287D77-7C66-4F71-9F0F-DA7E2B638A1D}"/>
              </a:ext>
            </a:extLst>
          </p:cNvPr>
          <p:cNvSpPr>
            <a:spLocks noGrp="1"/>
          </p:cNvSpPr>
          <p:nvPr>
            <p:ph type="sldNum" sz="quarter" idx="12"/>
          </p:nvPr>
        </p:nvSpPr>
        <p:spPr/>
        <p:txBody>
          <a:bodyPr/>
          <a:lstStyle>
            <a:lvl1pPr>
              <a:defRPr/>
            </a:lvl1pPr>
          </a:lstStyle>
          <a:p>
            <a:fld id="{FB6D6D53-85ED-4258-B8AC-9760943C48E3}" type="slidenum">
              <a:rPr lang="ar-SA" altLang="en-US"/>
              <a:pPr/>
              <a:t>‹#›</a:t>
            </a:fld>
            <a:endParaRPr lang="fr-FR" altLang="en-US"/>
          </a:p>
        </p:txBody>
      </p:sp>
    </p:spTree>
    <p:extLst>
      <p:ext uri="{BB962C8B-B14F-4D97-AF65-F5344CB8AC3E}">
        <p14:creationId xmlns:p14="http://schemas.microsoft.com/office/powerpoint/2010/main" val="2093206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5EB51E8-C5EB-4B3A-A196-7727BC358B45}"/>
              </a:ext>
            </a:extLst>
          </p:cNvPr>
          <p:cNvSpPr>
            <a:spLocks noGrp="1"/>
          </p:cNvSpPr>
          <p:nvPr>
            <p:ph type="dt" sz="half" idx="10"/>
          </p:nvPr>
        </p:nvSpPr>
        <p:spPr/>
        <p:txBody>
          <a:bodyPr/>
          <a:lstStyle>
            <a:lvl1pPr>
              <a:defRPr/>
            </a:lvl1pPr>
          </a:lstStyle>
          <a:p>
            <a:pPr>
              <a:defRPr/>
            </a:pPr>
            <a:endParaRPr lang="en-US"/>
          </a:p>
        </p:txBody>
      </p:sp>
      <p:sp>
        <p:nvSpPr>
          <p:cNvPr id="3" name="Espace réservé du pied de page 2">
            <a:extLst>
              <a:ext uri="{FF2B5EF4-FFF2-40B4-BE49-F238E27FC236}">
                <a16:creationId xmlns:a16="http://schemas.microsoft.com/office/drawing/2014/main" id="{4166A2FB-7AAA-4EB2-B9BB-CE67C225E8AB}"/>
              </a:ext>
            </a:extLst>
          </p:cNvPr>
          <p:cNvSpPr>
            <a:spLocks noGrp="1"/>
          </p:cNvSpPr>
          <p:nvPr>
            <p:ph type="ftr" sz="quarter" idx="11"/>
          </p:nvPr>
        </p:nvSpPr>
        <p:spPr/>
        <p:txBody>
          <a:bodyPr/>
          <a:lstStyle>
            <a:lvl1pPr>
              <a:defRPr/>
            </a:lvl1pPr>
          </a:lstStyle>
          <a:p>
            <a:pPr>
              <a:defRPr/>
            </a:pPr>
            <a:r>
              <a:rPr lang="ar-TN"/>
              <a:t>د.سارة صالح </a:t>
            </a:r>
            <a:endParaRPr lang="fr-FR"/>
          </a:p>
        </p:txBody>
      </p:sp>
      <p:sp>
        <p:nvSpPr>
          <p:cNvPr id="4" name="Espace réservé du numéro de diapositive 3">
            <a:extLst>
              <a:ext uri="{FF2B5EF4-FFF2-40B4-BE49-F238E27FC236}">
                <a16:creationId xmlns:a16="http://schemas.microsoft.com/office/drawing/2014/main" id="{3F96EB9D-5F89-4AA9-A72B-B55B4133DC4D}"/>
              </a:ext>
            </a:extLst>
          </p:cNvPr>
          <p:cNvSpPr>
            <a:spLocks noGrp="1"/>
          </p:cNvSpPr>
          <p:nvPr>
            <p:ph type="sldNum" sz="quarter" idx="12"/>
          </p:nvPr>
        </p:nvSpPr>
        <p:spPr>
          <a:xfrm>
            <a:off x="0" y="6248400"/>
            <a:ext cx="533400" cy="381000"/>
          </a:xfrm>
        </p:spPr>
        <p:txBody>
          <a:bodyPr/>
          <a:lstStyle>
            <a:lvl1pPr>
              <a:defRPr>
                <a:solidFill>
                  <a:schemeClr val="tx2"/>
                </a:solidFill>
              </a:defRPr>
            </a:lvl1pPr>
          </a:lstStyle>
          <a:p>
            <a:fld id="{0E6D5039-59A3-423D-90FB-1C7194648401}" type="slidenum">
              <a:rPr lang="ar-SA" altLang="en-US"/>
              <a:pPr/>
              <a:t>‹#›</a:t>
            </a:fld>
            <a:endParaRPr lang="fr-FR" altLang="en-US"/>
          </a:p>
        </p:txBody>
      </p:sp>
    </p:spTree>
    <p:extLst>
      <p:ext uri="{BB962C8B-B14F-4D97-AF65-F5344CB8AC3E}">
        <p14:creationId xmlns:p14="http://schemas.microsoft.com/office/powerpoint/2010/main" val="2670406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8077200" cy="869950"/>
          </a:xfrm>
        </p:spPr>
        <p:txBody>
          <a:bodyPr/>
          <a:lstStyle>
            <a:lvl1pPr algn="l">
              <a:buNone/>
              <a:defRPr sz="4400" b="0"/>
            </a:lvl1pPr>
          </a:lstStyle>
          <a:p>
            <a:r>
              <a:rPr lang="fr-FR"/>
              <a:t>Cliquez pour modifier le style du titre</a:t>
            </a:r>
            <a:endParaRPr lang="en-US"/>
          </a:p>
        </p:txBody>
      </p:sp>
      <p:sp>
        <p:nvSpPr>
          <p:cNvPr id="3" name="Espace réservé du texte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fr-FR"/>
              <a:t>Cliquez pour modifier les styles du texte du masque</a:t>
            </a:r>
          </a:p>
        </p:txBody>
      </p:sp>
      <p:sp>
        <p:nvSpPr>
          <p:cNvPr id="9" name="Espace réservé du contenu 8"/>
          <p:cNvSpPr>
            <a:spLocks noGrp="1"/>
          </p:cNvSpPr>
          <p:nvPr>
            <p:ph sz="quarter" idx="1"/>
          </p:nvPr>
        </p:nvSpPr>
        <p:spPr>
          <a:xfrm>
            <a:off x="2362200" y="1752600"/>
            <a:ext cx="6400800" cy="44196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e la date 13">
            <a:extLst>
              <a:ext uri="{FF2B5EF4-FFF2-40B4-BE49-F238E27FC236}">
                <a16:creationId xmlns:a16="http://schemas.microsoft.com/office/drawing/2014/main" id="{759779DC-2965-48AD-90CB-533A9103DDD5}"/>
              </a:ext>
            </a:extLst>
          </p:cNvPr>
          <p:cNvSpPr>
            <a:spLocks noGrp="1"/>
          </p:cNvSpPr>
          <p:nvPr>
            <p:ph type="dt" sz="half" idx="10"/>
          </p:nvPr>
        </p:nvSpPr>
        <p:spPr/>
        <p:txBody>
          <a:bodyPr/>
          <a:lstStyle>
            <a:lvl1pPr>
              <a:defRPr/>
            </a:lvl1pPr>
          </a:lstStyle>
          <a:p>
            <a:pPr>
              <a:defRPr/>
            </a:pPr>
            <a:endParaRPr lang="en-US"/>
          </a:p>
        </p:txBody>
      </p:sp>
      <p:sp>
        <p:nvSpPr>
          <p:cNvPr id="6" name="Espace réservé du pied de page 2">
            <a:extLst>
              <a:ext uri="{FF2B5EF4-FFF2-40B4-BE49-F238E27FC236}">
                <a16:creationId xmlns:a16="http://schemas.microsoft.com/office/drawing/2014/main" id="{E9D1D507-F991-476A-A5AD-F8AD6038F7E6}"/>
              </a:ext>
            </a:extLst>
          </p:cNvPr>
          <p:cNvSpPr>
            <a:spLocks noGrp="1"/>
          </p:cNvSpPr>
          <p:nvPr>
            <p:ph type="ftr" sz="quarter" idx="11"/>
          </p:nvPr>
        </p:nvSpPr>
        <p:spPr/>
        <p:txBody>
          <a:bodyPr/>
          <a:lstStyle>
            <a:lvl1pPr>
              <a:defRPr/>
            </a:lvl1pPr>
          </a:lstStyle>
          <a:p>
            <a:pPr>
              <a:defRPr/>
            </a:pPr>
            <a:r>
              <a:rPr lang="ar-TN"/>
              <a:t>د.سارة صالح </a:t>
            </a:r>
            <a:endParaRPr lang="fr-FR"/>
          </a:p>
        </p:txBody>
      </p:sp>
      <p:sp>
        <p:nvSpPr>
          <p:cNvPr id="7" name="Espace réservé du numéro de diapositive 22">
            <a:extLst>
              <a:ext uri="{FF2B5EF4-FFF2-40B4-BE49-F238E27FC236}">
                <a16:creationId xmlns:a16="http://schemas.microsoft.com/office/drawing/2014/main" id="{3A40BD5D-9CA6-4550-9329-B5F59B2DB21C}"/>
              </a:ext>
            </a:extLst>
          </p:cNvPr>
          <p:cNvSpPr>
            <a:spLocks noGrp="1"/>
          </p:cNvSpPr>
          <p:nvPr>
            <p:ph type="sldNum" sz="quarter" idx="12"/>
          </p:nvPr>
        </p:nvSpPr>
        <p:spPr/>
        <p:txBody>
          <a:bodyPr/>
          <a:lstStyle>
            <a:lvl1pPr>
              <a:defRPr/>
            </a:lvl1pPr>
          </a:lstStyle>
          <a:p>
            <a:fld id="{4A6DED72-12AB-49B3-892A-8323175DB7D9}" type="slidenum">
              <a:rPr lang="ar-SA" altLang="en-US"/>
              <a:pPr/>
              <a:t>‹#›</a:t>
            </a:fld>
            <a:endParaRPr lang="fr-FR" altLang="en-US"/>
          </a:p>
        </p:txBody>
      </p:sp>
    </p:spTree>
    <p:extLst>
      <p:ext uri="{BB962C8B-B14F-4D97-AF65-F5344CB8AC3E}">
        <p14:creationId xmlns:p14="http://schemas.microsoft.com/office/powerpoint/2010/main" val="2549783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3">
        <a:schemeClr val="bg2"/>
      </p:bgRef>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6180367-CCF2-4A17-BF93-B29408D9BF4D}"/>
              </a:ext>
            </a:extLst>
          </p:cNvPr>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a:extLst>
              <a:ext uri="{FF2B5EF4-FFF2-40B4-BE49-F238E27FC236}">
                <a16:creationId xmlns:a16="http://schemas.microsoft.com/office/drawing/2014/main" id="{87206523-7E8A-41EC-9C2B-21009478548B}"/>
              </a:ext>
            </a:extLst>
          </p:cNvPr>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a:extLst>
              <a:ext uri="{FF2B5EF4-FFF2-40B4-BE49-F238E27FC236}">
                <a16:creationId xmlns:a16="http://schemas.microsoft.com/office/drawing/2014/main" id="{55539116-A6C7-4916-A35F-BFAAE3D3B9A5}"/>
              </a:ext>
            </a:extLst>
          </p:cNvPr>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7">
            <a:extLst>
              <a:ext uri="{FF2B5EF4-FFF2-40B4-BE49-F238E27FC236}">
                <a16:creationId xmlns:a16="http://schemas.microsoft.com/office/drawing/2014/main" id="{635EFF50-99E4-414F-BEA4-352C72251544}"/>
              </a:ext>
            </a:extLst>
          </p:cNvPr>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Espace réservé du texte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fr-FR"/>
              <a:t>Cliquez pour modifier les styles du texte du masque</a:t>
            </a:r>
          </a:p>
        </p:txBody>
      </p:sp>
      <p:sp>
        <p:nvSpPr>
          <p:cNvPr id="2" name="Titr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fr-FR"/>
              <a:t>Cliquez pour modifier le style du titre</a:t>
            </a:r>
            <a:endParaRPr lang="en-US"/>
          </a:p>
        </p:txBody>
      </p:sp>
      <p:sp>
        <p:nvSpPr>
          <p:cNvPr id="3" name="Espace réservé pour une image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fr-FR" noProof="0"/>
              <a:t>Cliquez sur l'icône pour ajouter une image</a:t>
            </a:r>
            <a:endParaRPr lang="en-US" noProof="0" dirty="0"/>
          </a:p>
        </p:txBody>
      </p:sp>
      <p:sp>
        <p:nvSpPr>
          <p:cNvPr id="9" name="Espace réservé de la date 11">
            <a:extLst>
              <a:ext uri="{FF2B5EF4-FFF2-40B4-BE49-F238E27FC236}">
                <a16:creationId xmlns:a16="http://schemas.microsoft.com/office/drawing/2014/main" id="{A95B9902-F138-4ECF-9CAC-007F3C06210A}"/>
              </a:ext>
            </a:extLst>
          </p:cNvPr>
          <p:cNvSpPr>
            <a:spLocks noGrp="1"/>
          </p:cNvSpPr>
          <p:nvPr>
            <p:ph type="dt" sz="half" idx="10"/>
          </p:nvPr>
        </p:nvSpPr>
        <p:spPr>
          <a:xfrm>
            <a:off x="6248400" y="6248400"/>
            <a:ext cx="2667000" cy="365125"/>
          </a:xfrm>
        </p:spPr>
        <p:txBody>
          <a:bodyPr rtlCol="0"/>
          <a:lstStyle>
            <a:lvl1pPr>
              <a:defRPr/>
            </a:lvl1pPr>
          </a:lstStyle>
          <a:p>
            <a:pPr>
              <a:defRPr/>
            </a:pPr>
            <a:endParaRPr lang="en-US"/>
          </a:p>
        </p:txBody>
      </p:sp>
      <p:sp>
        <p:nvSpPr>
          <p:cNvPr id="10" name="Espace réservé du numéro de diapositive 12">
            <a:extLst>
              <a:ext uri="{FF2B5EF4-FFF2-40B4-BE49-F238E27FC236}">
                <a16:creationId xmlns:a16="http://schemas.microsoft.com/office/drawing/2014/main" id="{52A145C2-AD5C-4E1C-B722-95F0A11353BE}"/>
              </a:ext>
            </a:extLst>
          </p:cNvPr>
          <p:cNvSpPr>
            <a:spLocks noGrp="1"/>
          </p:cNvSpPr>
          <p:nvPr>
            <p:ph type="sldNum" sz="quarter" idx="11"/>
          </p:nvPr>
        </p:nvSpPr>
        <p:spPr>
          <a:xfrm>
            <a:off x="0" y="4667250"/>
            <a:ext cx="1447800" cy="663575"/>
          </a:xfrm>
        </p:spPr>
        <p:txBody>
          <a:bodyPr/>
          <a:lstStyle>
            <a:lvl1pPr>
              <a:defRPr sz="2800"/>
            </a:lvl1pPr>
          </a:lstStyle>
          <a:p>
            <a:fld id="{24E5C05F-E663-4348-8021-ACFB68B5B4DF}" type="slidenum">
              <a:rPr lang="ar-SA" altLang="en-US"/>
              <a:pPr/>
              <a:t>‹#›</a:t>
            </a:fld>
            <a:endParaRPr lang="fr-FR" altLang="en-US"/>
          </a:p>
        </p:txBody>
      </p:sp>
      <p:sp>
        <p:nvSpPr>
          <p:cNvPr id="11" name="Espace réservé du pied de page 13">
            <a:extLst>
              <a:ext uri="{FF2B5EF4-FFF2-40B4-BE49-F238E27FC236}">
                <a16:creationId xmlns:a16="http://schemas.microsoft.com/office/drawing/2014/main" id="{30B392D0-D7B3-43E1-A456-07463D56CBF6}"/>
              </a:ext>
            </a:extLst>
          </p:cNvPr>
          <p:cNvSpPr>
            <a:spLocks noGrp="1"/>
          </p:cNvSpPr>
          <p:nvPr>
            <p:ph type="ftr" sz="quarter" idx="12"/>
          </p:nvPr>
        </p:nvSpPr>
        <p:spPr>
          <a:xfrm>
            <a:off x="1600200" y="6248400"/>
            <a:ext cx="4572000" cy="365125"/>
          </a:xfrm>
        </p:spPr>
        <p:txBody>
          <a:bodyPr rtlCol="0"/>
          <a:lstStyle>
            <a:lvl1pPr>
              <a:defRPr/>
            </a:lvl1pPr>
          </a:lstStyle>
          <a:p>
            <a:pPr>
              <a:defRPr/>
            </a:pPr>
            <a:r>
              <a:rPr lang="ar-TN"/>
              <a:t>د.سارة صالح </a:t>
            </a:r>
            <a:endParaRPr lang="fr-FR"/>
          </a:p>
        </p:txBody>
      </p:sp>
    </p:spTree>
    <p:extLst>
      <p:ext uri="{BB962C8B-B14F-4D97-AF65-F5344CB8AC3E}">
        <p14:creationId xmlns:p14="http://schemas.microsoft.com/office/powerpoint/2010/main" val="3262746283"/>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21">
            <a:extLst>
              <a:ext uri="{FF2B5EF4-FFF2-40B4-BE49-F238E27FC236}">
                <a16:creationId xmlns:a16="http://schemas.microsoft.com/office/drawing/2014/main" id="{9EFB6452-4759-4F18-93A7-79DC27FB09D6}"/>
              </a:ext>
            </a:extLst>
          </p:cNvPr>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en-US"/>
              <a:t>Cliquez pour modifier le style du titre</a:t>
            </a:r>
            <a:endParaRPr lang="en-US" altLang="en-US"/>
          </a:p>
        </p:txBody>
      </p:sp>
      <p:sp>
        <p:nvSpPr>
          <p:cNvPr id="1027" name="Espace réservé du texte 12">
            <a:extLst>
              <a:ext uri="{FF2B5EF4-FFF2-40B4-BE49-F238E27FC236}">
                <a16:creationId xmlns:a16="http://schemas.microsoft.com/office/drawing/2014/main" id="{AD871C05-620D-483B-B4B0-93DE3A917AC3}"/>
              </a:ext>
            </a:extLst>
          </p:cNvPr>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en-US"/>
              <a:t>Cliquez pour modifier les styles du texte du masque</a:t>
            </a:r>
          </a:p>
          <a:p>
            <a:pPr lvl="1"/>
            <a:r>
              <a:rPr lang="fr-FR" altLang="en-US"/>
              <a:t>Deuxième niveau</a:t>
            </a:r>
          </a:p>
          <a:p>
            <a:pPr lvl="2"/>
            <a:r>
              <a:rPr lang="fr-FR" altLang="en-US"/>
              <a:t>Troisième niveau</a:t>
            </a:r>
          </a:p>
          <a:p>
            <a:pPr lvl="3"/>
            <a:r>
              <a:rPr lang="fr-FR" altLang="en-US"/>
              <a:t>Quatrième niveau</a:t>
            </a:r>
          </a:p>
          <a:p>
            <a:pPr lvl="4"/>
            <a:r>
              <a:rPr lang="fr-FR" altLang="en-US"/>
              <a:t>Cinquième niveau</a:t>
            </a:r>
            <a:endParaRPr lang="en-US" altLang="en-US"/>
          </a:p>
        </p:txBody>
      </p:sp>
      <p:sp>
        <p:nvSpPr>
          <p:cNvPr id="14" name="Espace réservé de la date 13">
            <a:extLst>
              <a:ext uri="{FF2B5EF4-FFF2-40B4-BE49-F238E27FC236}">
                <a16:creationId xmlns:a16="http://schemas.microsoft.com/office/drawing/2014/main" id="{632AACE2-F978-4EE2-9816-248B650D60D6}"/>
              </a:ext>
            </a:extLst>
          </p:cNvPr>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cs typeface="Arial" pitchFamily="34" charset="0"/>
              </a:defRPr>
            </a:lvl1pPr>
          </a:lstStyle>
          <a:p>
            <a:pPr>
              <a:defRPr/>
            </a:pPr>
            <a:endParaRPr lang="en-US"/>
          </a:p>
        </p:txBody>
      </p:sp>
      <p:sp>
        <p:nvSpPr>
          <p:cNvPr id="3" name="Espace réservé du pied de page 2">
            <a:extLst>
              <a:ext uri="{FF2B5EF4-FFF2-40B4-BE49-F238E27FC236}">
                <a16:creationId xmlns:a16="http://schemas.microsoft.com/office/drawing/2014/main" id="{1A883B8F-270E-4FC3-8C24-7CD829D69852}"/>
              </a:ext>
            </a:extLst>
          </p:cNvPr>
          <p:cNvSpPr>
            <a:spLocks noGrp="1"/>
          </p:cNvSpPr>
          <p:nvPr>
            <p:ph type="ftr" sz="quarter" idx="3"/>
          </p:nvPr>
        </p:nvSpPr>
        <p:spPr>
          <a:xfrm>
            <a:off x="609600" y="6248400"/>
            <a:ext cx="5421313" cy="365125"/>
          </a:xfrm>
          <a:prstGeom prst="rect">
            <a:avLst/>
          </a:prstGeom>
        </p:spPr>
        <p:txBody>
          <a:bodyPr vert="horz" anchor="ctr"/>
          <a:lstStyle>
            <a:lvl1pPr algn="r" eaLnBrk="1" latinLnBrk="0" hangingPunct="1">
              <a:defRPr kumimoji="0" sz="1400">
                <a:solidFill>
                  <a:schemeClr val="tx2"/>
                </a:solidFill>
                <a:cs typeface="Arial" pitchFamily="34" charset="0"/>
              </a:defRPr>
            </a:lvl1pPr>
          </a:lstStyle>
          <a:p>
            <a:pPr>
              <a:defRPr/>
            </a:pPr>
            <a:r>
              <a:rPr lang="ar-TN"/>
              <a:t>د.سارة صالح </a:t>
            </a:r>
            <a:endParaRPr lang="fr-FR"/>
          </a:p>
        </p:txBody>
      </p:sp>
      <p:sp>
        <p:nvSpPr>
          <p:cNvPr id="7" name="Rectangle 6">
            <a:extLst>
              <a:ext uri="{FF2B5EF4-FFF2-40B4-BE49-F238E27FC236}">
                <a16:creationId xmlns:a16="http://schemas.microsoft.com/office/drawing/2014/main" id="{36045C47-0464-4372-AB5B-461C2EE70DD2}"/>
              </a:ext>
            </a:extLst>
          </p:cNvPr>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7">
            <a:extLst>
              <a:ext uri="{FF2B5EF4-FFF2-40B4-BE49-F238E27FC236}">
                <a16:creationId xmlns:a16="http://schemas.microsoft.com/office/drawing/2014/main" id="{BA11D31E-37DE-4DAC-8453-6AFAF54C90A2}"/>
              </a:ext>
            </a:extLst>
          </p:cNvPr>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Rectangle 8">
            <a:extLst>
              <a:ext uri="{FF2B5EF4-FFF2-40B4-BE49-F238E27FC236}">
                <a16:creationId xmlns:a16="http://schemas.microsoft.com/office/drawing/2014/main" id="{0FD35DA5-7F5F-4E96-B2C7-9669A8731D56}"/>
              </a:ext>
            </a:extLst>
          </p:cNvPr>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Espace réservé du numéro de diapositive 22">
            <a:extLst>
              <a:ext uri="{FF2B5EF4-FFF2-40B4-BE49-F238E27FC236}">
                <a16:creationId xmlns:a16="http://schemas.microsoft.com/office/drawing/2014/main" id="{D27857D7-3D29-4E3B-8475-8ED683EDC991}"/>
              </a:ext>
            </a:extLst>
          </p:cNvPr>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a:defRPr sz="1400" b="1">
                <a:solidFill>
                  <a:srgbClr val="FFFFFF"/>
                </a:solidFill>
              </a:defRPr>
            </a:lvl1pPr>
          </a:lstStyle>
          <a:p>
            <a:fld id="{7CB95E0F-3B21-4954-A14F-590A76D1DD01}" type="slidenum">
              <a:rPr lang="ar-SA" altLang="en-US"/>
              <a:pPr/>
              <a:t>‹#›</a:t>
            </a:fld>
            <a:endParaRPr lang="fr-FR" altLang="en-US"/>
          </a:p>
        </p:txBody>
      </p:sp>
    </p:spTree>
  </p:cSld>
  <p:clrMap bg1="lt1" tx1="dk1" bg2="lt2" tx2="dk2" accent1="accent1" accent2="accent2" accent3="accent3" accent4="accent4" accent5="accent5" accent6="accent6" hlink="hlink" folHlink="folHlink"/>
  <p:sldLayoutIdLst>
    <p:sldLayoutId id="2147484329" r:id="rId1"/>
    <p:sldLayoutId id="2147484325" r:id="rId2"/>
    <p:sldLayoutId id="2147484330" r:id="rId3"/>
    <p:sldLayoutId id="2147484331" r:id="rId4"/>
    <p:sldLayoutId id="2147484332" r:id="rId5"/>
    <p:sldLayoutId id="2147484326" r:id="rId6"/>
    <p:sldLayoutId id="2147484333" r:id="rId7"/>
    <p:sldLayoutId id="2147484327" r:id="rId8"/>
    <p:sldLayoutId id="2147484334" r:id="rId9"/>
    <p:sldLayoutId id="2147484328" r:id="rId10"/>
    <p:sldLayoutId id="2147484335" r:id="rId11"/>
  </p:sldLayoutIdLst>
  <p:hf hdr="0" dt="0"/>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cs typeface="Arial" charset="0"/>
        </a:defRPr>
      </a:lvl2pPr>
      <a:lvl3pPr algn="l" rtl="0" eaLnBrk="0" fontAlgn="base" hangingPunct="0">
        <a:spcBef>
          <a:spcPct val="0"/>
        </a:spcBef>
        <a:spcAft>
          <a:spcPct val="0"/>
        </a:spcAft>
        <a:defRPr sz="4400">
          <a:solidFill>
            <a:schemeClr val="tx2"/>
          </a:solidFill>
          <a:latin typeface="Tw Cen MT" pitchFamily="34" charset="0"/>
          <a:cs typeface="Arial" charset="0"/>
        </a:defRPr>
      </a:lvl3pPr>
      <a:lvl4pPr algn="l" rtl="0" eaLnBrk="0" fontAlgn="base" hangingPunct="0">
        <a:spcBef>
          <a:spcPct val="0"/>
        </a:spcBef>
        <a:spcAft>
          <a:spcPct val="0"/>
        </a:spcAft>
        <a:defRPr sz="4400">
          <a:solidFill>
            <a:schemeClr val="tx2"/>
          </a:solidFill>
          <a:latin typeface="Tw Cen MT" pitchFamily="34" charset="0"/>
          <a:cs typeface="Arial" charset="0"/>
        </a:defRPr>
      </a:lvl4pPr>
      <a:lvl5pPr algn="l" rtl="0" eaLnBrk="0" fontAlgn="base" hangingPunct="0">
        <a:spcBef>
          <a:spcPct val="0"/>
        </a:spcBef>
        <a:spcAft>
          <a:spcPct val="0"/>
        </a:spcAft>
        <a:defRPr sz="4400">
          <a:solidFill>
            <a:schemeClr val="tx2"/>
          </a:solidFill>
          <a:latin typeface="Tw Cen MT" pitchFamily="34" charset="0"/>
          <a:cs typeface="Arial" charset="0"/>
        </a:defRPr>
      </a:lvl5pPr>
      <a:lvl6pPr marL="457200" algn="l" rtl="0" fontAlgn="base">
        <a:spcBef>
          <a:spcPct val="0"/>
        </a:spcBef>
        <a:spcAft>
          <a:spcPct val="0"/>
        </a:spcAft>
        <a:defRPr sz="4400">
          <a:solidFill>
            <a:schemeClr val="tx2"/>
          </a:solidFill>
          <a:latin typeface="Tw Cen MT" pitchFamily="34" charset="0"/>
          <a:cs typeface="Arial" charset="0"/>
        </a:defRPr>
      </a:lvl6pPr>
      <a:lvl7pPr marL="914400" algn="l" rtl="0" fontAlgn="base">
        <a:spcBef>
          <a:spcPct val="0"/>
        </a:spcBef>
        <a:spcAft>
          <a:spcPct val="0"/>
        </a:spcAft>
        <a:defRPr sz="4400">
          <a:solidFill>
            <a:schemeClr val="tx2"/>
          </a:solidFill>
          <a:latin typeface="Tw Cen MT" pitchFamily="34" charset="0"/>
          <a:cs typeface="Arial" charset="0"/>
        </a:defRPr>
      </a:lvl7pPr>
      <a:lvl8pPr marL="1371600" algn="l" rtl="0" fontAlgn="base">
        <a:spcBef>
          <a:spcPct val="0"/>
        </a:spcBef>
        <a:spcAft>
          <a:spcPct val="0"/>
        </a:spcAft>
        <a:defRPr sz="4400">
          <a:solidFill>
            <a:schemeClr val="tx2"/>
          </a:solidFill>
          <a:latin typeface="Tw Cen MT" pitchFamily="34" charset="0"/>
          <a:cs typeface="Arial" charset="0"/>
        </a:defRPr>
      </a:lvl8pPr>
      <a:lvl9pPr marL="1828800" algn="l" rtl="0" fontAlgn="base">
        <a:spcBef>
          <a:spcPct val="0"/>
        </a:spcBef>
        <a:spcAft>
          <a:spcPct val="0"/>
        </a:spcAft>
        <a:defRPr sz="4400">
          <a:solidFill>
            <a:schemeClr val="tx2"/>
          </a:solidFill>
          <a:latin typeface="Tw Cen MT" pitchFamily="34" charset="0"/>
          <a:cs typeface="Arial" charset="0"/>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4.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9" name="Rectangle 7">
            <a:extLst>
              <a:ext uri="{FF2B5EF4-FFF2-40B4-BE49-F238E27FC236}">
                <a16:creationId xmlns:a16="http://schemas.microsoft.com/office/drawing/2014/main" id="{7BC63D70-BC33-486C-9798-BD4FEE094055}"/>
              </a:ext>
            </a:extLst>
          </p:cNvPr>
          <p:cNvSpPr>
            <a:spLocks noGrp="1" noChangeArrowheads="1"/>
          </p:cNvSpPr>
          <p:nvPr>
            <p:ph type="ctrTitle"/>
          </p:nvPr>
        </p:nvSpPr>
        <p:spPr>
          <a:xfrm>
            <a:off x="2667000" y="457200"/>
            <a:ext cx="6172200" cy="4800600"/>
          </a:xfrm>
        </p:spPr>
        <p:txBody>
          <a:bodyPr>
            <a:normAutofit/>
          </a:bodyPr>
          <a:lstStyle/>
          <a:p>
            <a:pPr algn="ctr" rtl="1" eaLnBrk="1" fontAlgn="auto" hangingPunct="1">
              <a:lnSpc>
                <a:spcPct val="125000"/>
              </a:lnSpc>
              <a:spcAft>
                <a:spcPts val="0"/>
              </a:spcAft>
              <a:defRPr/>
            </a:pPr>
            <a:r>
              <a:rPr lang="ar-SA" altLang="en-US" dirty="0">
                <a:solidFill>
                  <a:schemeClr val="tx1"/>
                </a:solidFill>
                <a:cs typeface="+mn-cs"/>
              </a:rPr>
              <a:t>مبادئ الاقتصاد الكلي</a:t>
            </a:r>
            <a:br>
              <a:rPr lang="fr-FR" altLang="en-US" dirty="0">
                <a:solidFill>
                  <a:schemeClr val="tx1"/>
                </a:solidFill>
                <a:cs typeface="+mn-cs"/>
              </a:rPr>
            </a:br>
            <a:r>
              <a:rPr lang="ar-SA" dirty="0">
                <a:solidFill>
                  <a:schemeClr val="accent1">
                    <a:lumMod val="60000"/>
                    <a:lumOff val="40000"/>
                  </a:schemeClr>
                </a:solidFill>
              </a:rPr>
              <a:t> </a:t>
            </a:r>
            <a:r>
              <a:rPr lang="ar-SA" sz="3600" dirty="0">
                <a:solidFill>
                  <a:schemeClr val="accent1">
                    <a:lumMod val="60000"/>
                    <a:lumOff val="40000"/>
                  </a:schemeClr>
                </a:solidFill>
              </a:rPr>
              <a:t>مدرسة</a:t>
            </a:r>
            <a:r>
              <a:rPr lang="fr-FR" sz="3600" dirty="0">
                <a:solidFill>
                  <a:schemeClr val="accent1">
                    <a:lumMod val="60000"/>
                    <a:lumOff val="40000"/>
                  </a:schemeClr>
                </a:solidFill>
              </a:rPr>
              <a:t> </a:t>
            </a:r>
            <a:r>
              <a:rPr lang="ar-SA" altLang="en-US" sz="3600" dirty="0">
                <a:solidFill>
                  <a:schemeClr val="accent1">
                    <a:lumMod val="60000"/>
                    <a:lumOff val="40000"/>
                  </a:schemeClr>
                </a:solidFill>
              </a:rPr>
              <a:t>ا</a:t>
            </a:r>
            <a:r>
              <a:rPr lang="ar-SA" sz="3600" dirty="0">
                <a:solidFill>
                  <a:schemeClr val="accent1">
                    <a:lumMod val="60000"/>
                    <a:lumOff val="40000"/>
                  </a:schemeClr>
                </a:solidFill>
              </a:rPr>
              <a:t>لمادة</a:t>
            </a:r>
            <a:br>
              <a:rPr lang="fr-FR" sz="3600" dirty="0">
                <a:solidFill>
                  <a:schemeClr val="accent1">
                    <a:lumMod val="60000"/>
                    <a:lumOff val="40000"/>
                  </a:schemeClr>
                </a:solidFill>
              </a:rPr>
            </a:br>
            <a:r>
              <a:rPr lang="ar-TN" sz="3600" dirty="0">
                <a:solidFill>
                  <a:schemeClr val="accent5">
                    <a:lumMod val="20000"/>
                    <a:lumOff val="80000"/>
                  </a:schemeClr>
                </a:solidFill>
              </a:rPr>
              <a:t>د</a:t>
            </a:r>
            <a:r>
              <a:rPr lang="fr-FR" sz="3600" dirty="0">
                <a:solidFill>
                  <a:schemeClr val="accent5">
                    <a:lumMod val="20000"/>
                    <a:lumOff val="80000"/>
                  </a:schemeClr>
                </a:solidFill>
              </a:rPr>
              <a:t>.</a:t>
            </a:r>
            <a:r>
              <a:rPr lang="ar-TN" sz="3600" dirty="0">
                <a:solidFill>
                  <a:schemeClr val="accent5">
                    <a:lumMod val="20000"/>
                    <a:lumOff val="80000"/>
                  </a:schemeClr>
                </a:solidFill>
              </a:rPr>
              <a:t>سارة صالح بن سليمان</a:t>
            </a:r>
            <a:br>
              <a:rPr lang="fr-FR" sz="3600" dirty="0">
                <a:solidFill>
                  <a:schemeClr val="accent5">
                    <a:lumMod val="20000"/>
                    <a:lumOff val="80000"/>
                  </a:schemeClr>
                </a:solidFill>
              </a:rPr>
            </a:br>
            <a:br>
              <a:rPr lang="fr-FR" sz="3600" dirty="0">
                <a:solidFill>
                  <a:schemeClr val="accent5">
                    <a:lumMod val="20000"/>
                    <a:lumOff val="80000"/>
                  </a:schemeClr>
                </a:solidFill>
              </a:rPr>
            </a:br>
            <a:r>
              <a:rPr lang="ar-TN" sz="3600" dirty="0">
                <a:solidFill>
                  <a:schemeClr val="accent5">
                    <a:lumMod val="20000"/>
                    <a:lumOff val="80000"/>
                  </a:schemeClr>
                </a:solidFill>
              </a:rPr>
              <a:t>الفصل الاول</a:t>
            </a:r>
            <a:r>
              <a:rPr lang="fr-FR" sz="3600" dirty="0">
                <a:solidFill>
                  <a:schemeClr val="accent5">
                    <a:lumMod val="20000"/>
                    <a:lumOff val="80000"/>
                  </a:schemeClr>
                </a:solidFill>
              </a:rPr>
              <a:t>: </a:t>
            </a:r>
            <a:r>
              <a:rPr lang="ar-SA" sz="3600" b="1" dirty="0">
                <a:solidFill>
                  <a:schemeClr val="tx2">
                    <a:lumMod val="75000"/>
                  </a:schemeClr>
                </a:solidFill>
                <a:effectLst>
                  <a:outerShdw blurRad="38100" dist="38100" dir="2700000" algn="tl">
                    <a:srgbClr val="000000">
                      <a:alpha val="43137"/>
                    </a:srgbClr>
                  </a:outerShdw>
                </a:effectLst>
              </a:rPr>
              <a:t>مقدمة في علم الاقتصاد</a:t>
            </a:r>
            <a:endParaRPr lang="fr-FR" sz="3600" dirty="0"/>
          </a:p>
        </p:txBody>
      </p:sp>
      <p:pic>
        <p:nvPicPr>
          <p:cNvPr id="9219" name="صورة 1">
            <a:extLst>
              <a:ext uri="{FF2B5EF4-FFF2-40B4-BE49-F238E27FC236}">
                <a16:creationId xmlns:a16="http://schemas.microsoft.com/office/drawing/2014/main" id="{36A35C29-2A0D-48F4-8C85-723B36B003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133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Espace réservé du pied de page 3">
            <a:extLst>
              <a:ext uri="{FF2B5EF4-FFF2-40B4-BE49-F238E27FC236}">
                <a16:creationId xmlns:a16="http://schemas.microsoft.com/office/drawing/2014/main" id="{FA3D216A-70B9-4DE2-8D21-17DB1A143C75}"/>
              </a:ext>
            </a:extLst>
          </p:cNvPr>
          <p:cNvSpPr>
            <a:spLocks noGrp="1"/>
          </p:cNvSpPr>
          <p:nvPr>
            <p:ph type="ftr" sz="quarter" idx="11"/>
          </p:nvPr>
        </p:nvSpPr>
        <p:spPr bwMode="auto">
          <a:xfrm>
            <a:off x="2667000" y="6172200"/>
            <a:ext cx="586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bg1"/>
                </a:solidFill>
              </a:rPr>
              <a:t>د.سارة صالح </a:t>
            </a:r>
            <a:endParaRPr lang="fr-FR" altLang="en-US">
              <a:solidFill>
                <a:schemeClr val="bg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079"/>
                                        </p:tgtEl>
                                        <p:attrNameLst>
                                          <p:attrName>style.visibility</p:attrName>
                                        </p:attrNameLst>
                                      </p:cBhvr>
                                      <p:to>
                                        <p:strVal val="visible"/>
                                      </p:to>
                                    </p:set>
                                    <p:anim calcmode="lin" valueType="num">
                                      <p:cBhvr additive="base">
                                        <p:cTn id="7" dur="500" fill="hold"/>
                                        <p:tgtEl>
                                          <p:spTgt spid="3079"/>
                                        </p:tgtEl>
                                        <p:attrNameLst>
                                          <p:attrName>ppt_x</p:attrName>
                                        </p:attrNameLst>
                                      </p:cBhvr>
                                      <p:tavLst>
                                        <p:tav tm="0">
                                          <p:val>
                                            <p:strVal val="#ppt_x"/>
                                          </p:val>
                                        </p:tav>
                                        <p:tav tm="100000">
                                          <p:val>
                                            <p:strVal val="#ppt_x"/>
                                          </p:val>
                                        </p:tav>
                                      </p:tavLst>
                                    </p:anim>
                                    <p:anim calcmode="lin" valueType="num">
                                      <p:cBhvr additive="base">
                                        <p:cTn id="8" dur="500" fill="hold"/>
                                        <p:tgtEl>
                                          <p:spTgt spid="307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a:extLst>
              <a:ext uri="{FF2B5EF4-FFF2-40B4-BE49-F238E27FC236}">
                <a16:creationId xmlns:a16="http://schemas.microsoft.com/office/drawing/2014/main" id="{6A767FA3-787B-4A19-92CA-B5C195EE05F5}"/>
              </a:ext>
            </a:extLst>
          </p:cNvPr>
          <p:cNvSpPr>
            <a:spLocks noGrp="1" noChangeArrowheads="1"/>
          </p:cNvSpPr>
          <p:nvPr>
            <p:ph sz="quarter" idx="1"/>
          </p:nvPr>
        </p:nvSpPr>
        <p:spPr>
          <a:xfrm>
            <a:off x="228600" y="0"/>
            <a:ext cx="8610600" cy="6616700"/>
          </a:xfrm>
        </p:spPr>
        <p:txBody>
          <a:bodyPr anchor="ctr">
            <a:spAutoFit/>
          </a:bodyPr>
          <a:lstStyle/>
          <a:p>
            <a:pPr marL="0" indent="0" algn="just" rtl="1" eaLnBrk="1" fontAlgn="auto" hangingPunct="1">
              <a:spcBef>
                <a:spcPct val="0"/>
              </a:spcBef>
              <a:spcAft>
                <a:spcPts val="0"/>
              </a:spcAft>
              <a:buClrTx/>
              <a:buSzTx/>
              <a:buFontTx/>
              <a:buNone/>
              <a:tabLst>
                <a:tab pos="88900" algn="l"/>
              </a:tabLst>
              <a:defRPr/>
            </a:pPr>
            <a:r>
              <a:rPr lang="fr-FR" sz="2400" dirty="0">
                <a:solidFill>
                  <a:srgbClr val="17375E"/>
                </a:solidFill>
                <a:latin typeface="Verdana" pitchFamily="34" charset="0"/>
                <a:cs typeface="Times New Roman" pitchFamily="18" charset="0"/>
              </a:rPr>
              <a:t>1</a:t>
            </a:r>
            <a:r>
              <a:rPr lang="ar-SA" sz="2800" dirty="0">
                <a:solidFill>
                  <a:srgbClr val="17375E"/>
                </a:solidFill>
                <a:latin typeface="Verdana" pitchFamily="34" charset="0"/>
                <a:cs typeface="Times New Roman" pitchFamily="18" charset="0"/>
              </a:rPr>
              <a:t>- </a:t>
            </a:r>
            <a:r>
              <a:rPr lang="ar-SA" sz="2800" dirty="0">
                <a:solidFill>
                  <a:srgbClr val="17375E"/>
                </a:solidFill>
                <a:effectLst>
                  <a:outerShdw blurRad="38100" dist="38100" dir="2700000" algn="tl">
                    <a:srgbClr val="000000">
                      <a:alpha val="43137"/>
                    </a:srgbClr>
                  </a:outerShdw>
                </a:effectLst>
                <a:latin typeface="Verdana" pitchFamily="34" charset="0"/>
                <a:cs typeface="+mj-cs"/>
              </a:rPr>
              <a:t>دراسة وتحليل المتغيرات الاقتصادية الكلية ك</a:t>
            </a:r>
            <a:r>
              <a:rPr lang="ar-SA" sz="2800" u="sng" dirty="0">
                <a:solidFill>
                  <a:srgbClr val="C00000"/>
                </a:solidFill>
                <a:effectLst>
                  <a:outerShdw blurRad="38100" dist="38100" dir="2700000" algn="tl">
                    <a:srgbClr val="000000">
                      <a:alpha val="43137"/>
                    </a:srgbClr>
                  </a:outerShdw>
                </a:effectLst>
                <a:latin typeface="Verdana" pitchFamily="34" charset="0"/>
                <a:cs typeface="+mj-cs"/>
              </a:rPr>
              <a:t>الناتج الكلي في الدولة</a:t>
            </a:r>
            <a:r>
              <a:rPr lang="ar-SA" sz="2800" dirty="0">
                <a:solidFill>
                  <a:srgbClr val="17375E"/>
                </a:solidFill>
                <a:effectLst>
                  <a:outerShdw blurRad="38100" dist="38100" dir="2700000" algn="tl">
                    <a:srgbClr val="000000">
                      <a:alpha val="43137"/>
                    </a:srgbClr>
                  </a:outerShdw>
                </a:effectLst>
                <a:latin typeface="Verdana" pitchFamily="34" charset="0"/>
                <a:cs typeface="+mj-cs"/>
              </a:rPr>
              <a:t>،</a:t>
            </a:r>
            <a:r>
              <a:rPr lang="ar-SA" sz="2800" u="sng" dirty="0">
                <a:solidFill>
                  <a:srgbClr val="00B050"/>
                </a:solidFill>
                <a:effectLst>
                  <a:outerShdw blurRad="38100" dist="38100" dir="2700000" algn="tl">
                    <a:srgbClr val="000000">
                      <a:alpha val="43137"/>
                    </a:srgbClr>
                  </a:outerShdw>
                </a:effectLst>
                <a:latin typeface="Verdana" pitchFamily="34" charset="0"/>
                <a:cs typeface="+mj-cs"/>
              </a:rPr>
              <a:t>الدخل القومي </a:t>
            </a:r>
            <a:r>
              <a:rPr lang="ar-SA" sz="2800" dirty="0">
                <a:solidFill>
                  <a:srgbClr val="17375E"/>
                </a:solidFill>
                <a:effectLst>
                  <a:outerShdw blurRad="38100" dist="38100" dir="2700000" algn="tl">
                    <a:srgbClr val="000000">
                      <a:alpha val="43137"/>
                    </a:srgbClr>
                  </a:outerShdw>
                </a:effectLst>
                <a:latin typeface="Verdana" pitchFamily="34" charset="0"/>
                <a:cs typeface="+mj-cs"/>
              </a:rPr>
              <a:t>و</a:t>
            </a:r>
            <a:r>
              <a:rPr lang="ar-SA" sz="2800" u="sng" dirty="0">
                <a:solidFill>
                  <a:srgbClr val="9BBB59"/>
                </a:solidFill>
                <a:effectLst>
                  <a:outerShdw blurRad="38100" dist="38100" dir="2700000" algn="tl">
                    <a:srgbClr val="000000">
                      <a:alpha val="43137"/>
                    </a:srgbClr>
                  </a:outerShdw>
                </a:effectLst>
                <a:latin typeface="Verdana" pitchFamily="34" charset="0"/>
                <a:cs typeface="+mj-cs"/>
              </a:rPr>
              <a:t>العمالة</a:t>
            </a:r>
            <a:r>
              <a:rPr lang="ar-SA" sz="2800" dirty="0">
                <a:solidFill>
                  <a:srgbClr val="17375E"/>
                </a:solidFill>
                <a:effectLst>
                  <a:outerShdw blurRad="38100" dist="38100" dir="2700000" algn="tl">
                    <a:srgbClr val="000000">
                      <a:alpha val="43137"/>
                    </a:srgbClr>
                  </a:outerShdw>
                </a:effectLst>
                <a:latin typeface="Verdana" pitchFamily="34" charset="0"/>
                <a:cs typeface="+mj-cs"/>
              </a:rPr>
              <a:t>، </a:t>
            </a:r>
            <a:r>
              <a:rPr lang="ar-SA" sz="2800" u="sng" dirty="0">
                <a:solidFill>
                  <a:srgbClr val="0070C0"/>
                </a:solidFill>
                <a:effectLst>
                  <a:outerShdw blurRad="38100" dist="38100" dir="2700000" algn="tl">
                    <a:srgbClr val="000000">
                      <a:alpha val="43137"/>
                    </a:srgbClr>
                  </a:outerShdw>
                </a:effectLst>
                <a:latin typeface="Verdana" pitchFamily="34" charset="0"/>
                <a:cs typeface="+mj-cs"/>
              </a:rPr>
              <a:t>المستوى العام للأسعار والمستوى العام للأجور</a:t>
            </a:r>
            <a:r>
              <a:rPr lang="ar-SA" sz="2800" dirty="0">
                <a:solidFill>
                  <a:srgbClr val="17375E"/>
                </a:solidFill>
                <a:effectLst>
                  <a:outerShdw blurRad="38100" dist="38100" dir="2700000" algn="tl">
                    <a:srgbClr val="000000">
                      <a:alpha val="43137"/>
                    </a:srgbClr>
                  </a:outerShdw>
                </a:effectLst>
                <a:latin typeface="Verdana" pitchFamily="34" charset="0"/>
                <a:cs typeface="+mj-cs"/>
              </a:rPr>
              <a:t>.</a:t>
            </a:r>
            <a:endParaRPr lang="fr-FR" sz="2800" dirty="0">
              <a:solidFill>
                <a:srgbClr val="17375E"/>
              </a:solidFill>
              <a:effectLst>
                <a:outerShdw blurRad="38100" dist="38100" dir="2700000" algn="tl">
                  <a:srgbClr val="000000">
                    <a:alpha val="43137"/>
                  </a:srgbClr>
                </a:outerShdw>
              </a:effectLst>
              <a:latin typeface="Verdana" pitchFamily="34" charset="0"/>
              <a:cs typeface="+mj-cs"/>
            </a:endParaRPr>
          </a:p>
          <a:p>
            <a:pPr marL="0" indent="0" algn="just" rtl="1" eaLnBrk="1" fontAlgn="auto" hangingPunct="1">
              <a:spcBef>
                <a:spcPct val="0"/>
              </a:spcBef>
              <a:spcAft>
                <a:spcPts val="0"/>
              </a:spcAft>
              <a:buClrTx/>
              <a:buSzTx/>
              <a:buFontTx/>
              <a:buNone/>
              <a:tabLst>
                <a:tab pos="88900" algn="l"/>
              </a:tabLst>
              <a:defRPr/>
            </a:pPr>
            <a:endParaRPr lang="fr-FR" sz="2800" dirty="0">
              <a:solidFill>
                <a:srgbClr val="17375E"/>
              </a:solidFill>
              <a:effectLst>
                <a:outerShdw blurRad="38100" dist="38100" dir="2700000" algn="tl">
                  <a:srgbClr val="000000">
                    <a:alpha val="43137"/>
                  </a:srgbClr>
                </a:outerShdw>
              </a:effectLst>
              <a:latin typeface="Verdana" pitchFamily="34" charset="0"/>
              <a:cs typeface="+mj-cs"/>
            </a:endParaRPr>
          </a:p>
          <a:p>
            <a:pPr marL="0" indent="0" algn="just" rtl="1" eaLnBrk="1" fontAlgn="auto" hangingPunct="1">
              <a:spcBef>
                <a:spcPct val="0"/>
              </a:spcBef>
              <a:spcAft>
                <a:spcPts val="0"/>
              </a:spcAft>
              <a:buClrTx/>
              <a:buSzTx/>
              <a:buFontTx/>
              <a:buNone/>
              <a:tabLst>
                <a:tab pos="88900" algn="l"/>
              </a:tabLst>
              <a:defRPr/>
            </a:pPr>
            <a:r>
              <a:rPr lang="ar-SA" sz="2800" dirty="0">
                <a:solidFill>
                  <a:srgbClr val="17375E"/>
                </a:solidFill>
                <a:effectLst>
                  <a:outerShdw blurRad="38100" dist="38100" dir="2700000" algn="tl">
                    <a:srgbClr val="000000">
                      <a:alpha val="43137"/>
                    </a:srgbClr>
                  </a:outerShdw>
                </a:effectLst>
                <a:latin typeface="Verdana" pitchFamily="34" charset="0"/>
                <a:cs typeface="+mj-cs"/>
              </a:rPr>
              <a:t>2- يتناول </a:t>
            </a:r>
            <a:r>
              <a:rPr lang="ar-SA" sz="2800" dirty="0">
                <a:solidFill>
                  <a:srgbClr val="C00000"/>
                </a:solidFill>
                <a:effectLst>
                  <a:outerShdw blurRad="38100" dist="38100" dir="2700000" algn="tl">
                    <a:srgbClr val="000000">
                      <a:alpha val="43137"/>
                    </a:srgbClr>
                  </a:outerShdw>
                </a:effectLst>
                <a:latin typeface="Verdana" pitchFamily="34" charset="0"/>
                <a:cs typeface="+mj-cs"/>
              </a:rPr>
              <a:t>الطلب الكلي </a:t>
            </a:r>
            <a:r>
              <a:rPr lang="ar-SA" sz="2800" dirty="0">
                <a:solidFill>
                  <a:srgbClr val="17375E"/>
                </a:solidFill>
                <a:effectLst>
                  <a:outerShdw blurRad="38100" dist="38100" dir="2700000" algn="tl">
                    <a:srgbClr val="000000">
                      <a:alpha val="43137"/>
                    </a:srgbClr>
                  </a:outerShdw>
                </a:effectLst>
                <a:latin typeface="Verdana" pitchFamily="34" charset="0"/>
                <a:cs typeface="+mj-cs"/>
              </a:rPr>
              <a:t>في المجتمع والمتمثل في الإنفاق الكلي، ويتناول </a:t>
            </a:r>
            <a:r>
              <a:rPr lang="ar-SA" sz="2800" dirty="0">
                <a:solidFill>
                  <a:srgbClr val="C00000"/>
                </a:solidFill>
                <a:effectLst>
                  <a:outerShdw blurRad="38100" dist="38100" dir="2700000" algn="tl">
                    <a:srgbClr val="000000">
                      <a:alpha val="43137"/>
                    </a:srgbClr>
                  </a:outerShdw>
                </a:effectLst>
                <a:latin typeface="Verdana" pitchFamily="34" charset="0"/>
                <a:cs typeface="+mj-cs"/>
              </a:rPr>
              <a:t>العرض الكلي </a:t>
            </a:r>
            <a:r>
              <a:rPr lang="ar-SA" sz="2800" dirty="0">
                <a:solidFill>
                  <a:srgbClr val="17375E"/>
                </a:solidFill>
                <a:effectLst>
                  <a:outerShdw blurRad="38100" dist="38100" dir="2700000" algn="tl">
                    <a:srgbClr val="000000">
                      <a:alpha val="43137"/>
                    </a:srgbClr>
                  </a:outerShdw>
                </a:effectLst>
                <a:latin typeface="Verdana" pitchFamily="34" charset="0"/>
                <a:cs typeface="+mj-cs"/>
              </a:rPr>
              <a:t>والمتمثل في الناتج الكلي من السلع والخدمات، وبالتالي كيفية </a:t>
            </a:r>
            <a:r>
              <a:rPr lang="ar-SA" sz="2800" dirty="0">
                <a:solidFill>
                  <a:srgbClr val="C00000"/>
                </a:solidFill>
                <a:effectLst>
                  <a:outerShdw blurRad="38100" dist="38100" dir="2700000" algn="tl">
                    <a:srgbClr val="000000">
                      <a:alpha val="43137"/>
                    </a:srgbClr>
                  </a:outerShdw>
                </a:effectLst>
                <a:latin typeface="Verdana" pitchFamily="34" charset="0"/>
                <a:cs typeface="+mj-cs"/>
              </a:rPr>
              <a:t>تحديد الدخل التوازني</a:t>
            </a:r>
            <a:r>
              <a:rPr lang="ar-SA" sz="2800" dirty="0">
                <a:solidFill>
                  <a:srgbClr val="17375E"/>
                </a:solidFill>
                <a:effectLst>
                  <a:outerShdw blurRad="38100" dist="38100" dir="2700000" algn="tl">
                    <a:srgbClr val="000000">
                      <a:alpha val="43137"/>
                    </a:srgbClr>
                  </a:outerShdw>
                </a:effectLst>
                <a:latin typeface="Verdana" pitchFamily="34" charset="0"/>
                <a:cs typeface="+mj-cs"/>
              </a:rPr>
              <a:t>.</a:t>
            </a:r>
            <a:endParaRPr lang="fr-FR" sz="2800" dirty="0">
              <a:solidFill>
                <a:srgbClr val="17375E"/>
              </a:solidFill>
              <a:effectLst>
                <a:outerShdw blurRad="38100" dist="38100" dir="2700000" algn="tl">
                  <a:srgbClr val="000000">
                    <a:alpha val="43137"/>
                  </a:srgbClr>
                </a:outerShdw>
              </a:effectLst>
              <a:latin typeface="Verdana" pitchFamily="34" charset="0"/>
              <a:cs typeface="+mj-cs"/>
            </a:endParaRPr>
          </a:p>
          <a:p>
            <a:pPr marL="0" indent="0" algn="just" rtl="1" eaLnBrk="1" fontAlgn="auto" hangingPunct="1">
              <a:spcBef>
                <a:spcPct val="0"/>
              </a:spcBef>
              <a:spcAft>
                <a:spcPts val="0"/>
              </a:spcAft>
              <a:buClrTx/>
              <a:buSzTx/>
              <a:buFontTx/>
              <a:buNone/>
              <a:tabLst>
                <a:tab pos="88900" algn="l"/>
              </a:tabLst>
              <a:defRPr/>
            </a:pPr>
            <a:endParaRPr lang="fr-FR" sz="2800" dirty="0">
              <a:solidFill>
                <a:srgbClr val="17375E"/>
              </a:solidFill>
              <a:effectLst>
                <a:outerShdw blurRad="38100" dist="38100" dir="2700000" algn="tl">
                  <a:srgbClr val="000000">
                    <a:alpha val="43137"/>
                  </a:srgbClr>
                </a:outerShdw>
              </a:effectLst>
              <a:latin typeface="Verdana" pitchFamily="34" charset="0"/>
              <a:cs typeface="+mj-cs"/>
            </a:endParaRPr>
          </a:p>
          <a:p>
            <a:pPr marL="0" indent="0" algn="just" rtl="1" eaLnBrk="1" fontAlgn="auto" hangingPunct="1">
              <a:spcBef>
                <a:spcPct val="0"/>
              </a:spcBef>
              <a:spcAft>
                <a:spcPts val="0"/>
              </a:spcAft>
              <a:buClrTx/>
              <a:buSzTx/>
              <a:buFontTx/>
              <a:buNone/>
              <a:tabLst>
                <a:tab pos="88900" algn="l"/>
              </a:tabLst>
              <a:defRPr/>
            </a:pPr>
            <a:r>
              <a:rPr lang="ar-SA" sz="2800" dirty="0">
                <a:solidFill>
                  <a:srgbClr val="17375E"/>
                </a:solidFill>
                <a:effectLst>
                  <a:outerShdw blurRad="38100" dist="38100" dir="2700000" algn="tl">
                    <a:srgbClr val="000000">
                      <a:alpha val="43137"/>
                    </a:srgbClr>
                  </a:outerShdw>
                </a:effectLst>
                <a:latin typeface="Verdana" pitchFamily="34" charset="0"/>
                <a:cs typeface="+mj-cs"/>
              </a:rPr>
              <a:t>3- تحليل ودراسة المشكلات المتعلقة ب</a:t>
            </a:r>
            <a:r>
              <a:rPr lang="ar-SA" sz="2800" dirty="0">
                <a:solidFill>
                  <a:srgbClr val="FF0000"/>
                </a:solidFill>
                <a:effectLst>
                  <a:outerShdw blurRad="38100" dist="38100" dir="2700000" algn="tl">
                    <a:srgbClr val="000000">
                      <a:alpha val="43137"/>
                    </a:srgbClr>
                  </a:outerShdw>
                </a:effectLst>
                <a:latin typeface="Verdana" pitchFamily="34" charset="0"/>
                <a:cs typeface="+mj-cs"/>
              </a:rPr>
              <a:t>التضخم</a:t>
            </a:r>
            <a:r>
              <a:rPr lang="ar-SA" sz="2800" dirty="0">
                <a:solidFill>
                  <a:srgbClr val="17375E"/>
                </a:solidFill>
                <a:effectLst>
                  <a:outerShdw blurRad="38100" dist="38100" dir="2700000" algn="tl">
                    <a:srgbClr val="000000">
                      <a:alpha val="43137"/>
                    </a:srgbClr>
                  </a:outerShdw>
                </a:effectLst>
                <a:latin typeface="Verdana" pitchFamily="34" charset="0"/>
                <a:cs typeface="+mj-cs"/>
              </a:rPr>
              <a:t> و</a:t>
            </a:r>
            <a:r>
              <a:rPr lang="ar-SA" sz="2800" dirty="0">
                <a:solidFill>
                  <a:srgbClr val="00B050"/>
                </a:solidFill>
                <a:effectLst>
                  <a:outerShdw blurRad="38100" dist="38100" dir="2700000" algn="tl">
                    <a:srgbClr val="000000">
                      <a:alpha val="43137"/>
                    </a:srgbClr>
                  </a:outerShdw>
                </a:effectLst>
                <a:latin typeface="Verdana" pitchFamily="34" charset="0"/>
                <a:cs typeface="+mj-cs"/>
              </a:rPr>
              <a:t>البطالة</a:t>
            </a:r>
            <a:r>
              <a:rPr lang="ar-SA" sz="2800" dirty="0">
                <a:solidFill>
                  <a:srgbClr val="17375E"/>
                </a:solidFill>
                <a:effectLst>
                  <a:outerShdw blurRad="38100" dist="38100" dir="2700000" algn="tl">
                    <a:srgbClr val="000000">
                      <a:alpha val="43137"/>
                    </a:srgbClr>
                  </a:outerShdw>
                </a:effectLst>
                <a:latin typeface="Verdana" pitchFamily="34" charset="0"/>
                <a:cs typeface="+mj-cs"/>
              </a:rPr>
              <a:t> ومحاولة تقديم الحلول الخاصة </a:t>
            </a:r>
            <a:r>
              <a:rPr lang="ar-SA" sz="2800" dirty="0" err="1">
                <a:solidFill>
                  <a:srgbClr val="17375E"/>
                </a:solidFill>
                <a:effectLst>
                  <a:outerShdw blurRad="38100" dist="38100" dir="2700000" algn="tl">
                    <a:srgbClr val="000000">
                      <a:alpha val="43137"/>
                    </a:srgbClr>
                  </a:outerShdw>
                </a:effectLst>
                <a:latin typeface="Verdana" pitchFamily="34" charset="0"/>
                <a:cs typeface="+mj-cs"/>
              </a:rPr>
              <a:t>بها</a:t>
            </a:r>
            <a:r>
              <a:rPr lang="ar-SA" sz="2800" dirty="0">
                <a:solidFill>
                  <a:srgbClr val="17375E"/>
                </a:solidFill>
                <a:effectLst>
                  <a:outerShdw blurRad="38100" dist="38100" dir="2700000" algn="tl">
                    <a:srgbClr val="000000">
                      <a:alpha val="43137"/>
                    </a:srgbClr>
                  </a:outerShdw>
                </a:effectLst>
                <a:latin typeface="Verdana" pitchFamily="34" charset="0"/>
                <a:cs typeface="+mj-cs"/>
              </a:rPr>
              <a:t>، كما يدرس المشاكل المتعلقة </a:t>
            </a:r>
            <a:r>
              <a:rPr lang="ar-SA" sz="2800" dirty="0">
                <a:solidFill>
                  <a:srgbClr val="0070C0"/>
                </a:solidFill>
                <a:effectLst>
                  <a:outerShdw blurRad="38100" dist="38100" dir="2700000" algn="tl">
                    <a:srgbClr val="000000">
                      <a:alpha val="43137"/>
                    </a:srgbClr>
                  </a:outerShdw>
                </a:effectLst>
                <a:latin typeface="Verdana" pitchFamily="34" charset="0"/>
                <a:cs typeface="+mj-cs"/>
              </a:rPr>
              <a:t>بالنمو الاقتصادي</a:t>
            </a:r>
            <a:r>
              <a:rPr lang="ar-SA" sz="2800" dirty="0">
                <a:solidFill>
                  <a:srgbClr val="17375E"/>
                </a:solidFill>
                <a:effectLst>
                  <a:outerShdw blurRad="38100" dist="38100" dir="2700000" algn="tl">
                    <a:srgbClr val="000000">
                      <a:alpha val="43137"/>
                    </a:srgbClr>
                  </a:outerShdw>
                </a:effectLst>
                <a:latin typeface="Verdana" pitchFamily="34" charset="0"/>
                <a:cs typeface="+mj-cs"/>
              </a:rPr>
              <a:t> وميزان المدفوعات.</a:t>
            </a:r>
            <a:endParaRPr lang="fr-FR" sz="2800" dirty="0">
              <a:solidFill>
                <a:srgbClr val="17375E"/>
              </a:solidFill>
              <a:effectLst>
                <a:outerShdw blurRad="38100" dist="38100" dir="2700000" algn="tl">
                  <a:srgbClr val="000000">
                    <a:alpha val="43137"/>
                  </a:srgbClr>
                </a:outerShdw>
              </a:effectLst>
              <a:latin typeface="Verdana" pitchFamily="34" charset="0"/>
              <a:cs typeface="+mj-cs"/>
            </a:endParaRPr>
          </a:p>
          <a:p>
            <a:pPr marL="0" indent="0" algn="just" rtl="1" eaLnBrk="1" fontAlgn="auto" hangingPunct="1">
              <a:spcBef>
                <a:spcPct val="0"/>
              </a:spcBef>
              <a:spcAft>
                <a:spcPts val="0"/>
              </a:spcAft>
              <a:buClrTx/>
              <a:buSzTx/>
              <a:buFontTx/>
              <a:buNone/>
              <a:tabLst>
                <a:tab pos="88900" algn="l"/>
              </a:tabLst>
              <a:defRPr/>
            </a:pPr>
            <a:endParaRPr lang="fr-FR" sz="2800" dirty="0">
              <a:solidFill>
                <a:srgbClr val="17375E"/>
              </a:solidFill>
              <a:effectLst>
                <a:outerShdw blurRad="38100" dist="38100" dir="2700000" algn="tl">
                  <a:srgbClr val="000000">
                    <a:alpha val="43137"/>
                  </a:srgbClr>
                </a:outerShdw>
              </a:effectLst>
              <a:latin typeface="Verdana" pitchFamily="34" charset="0"/>
              <a:cs typeface="+mj-cs"/>
            </a:endParaRPr>
          </a:p>
          <a:p>
            <a:pPr marL="0" indent="0" algn="just" rtl="1" eaLnBrk="1" fontAlgn="auto" hangingPunct="1">
              <a:spcBef>
                <a:spcPct val="0"/>
              </a:spcBef>
              <a:spcAft>
                <a:spcPts val="0"/>
              </a:spcAft>
              <a:buClrTx/>
              <a:buSzTx/>
              <a:buFontTx/>
              <a:buNone/>
              <a:tabLst>
                <a:tab pos="88900" algn="l"/>
              </a:tabLst>
              <a:defRPr/>
            </a:pPr>
            <a:r>
              <a:rPr lang="ar-SA" sz="2800" dirty="0">
                <a:solidFill>
                  <a:srgbClr val="17375E"/>
                </a:solidFill>
                <a:effectLst>
                  <a:outerShdw blurRad="38100" dist="38100" dir="2700000" algn="tl">
                    <a:srgbClr val="000000">
                      <a:alpha val="43137"/>
                    </a:srgbClr>
                  </a:outerShdw>
                </a:effectLst>
                <a:latin typeface="Verdana" pitchFamily="34" charset="0"/>
                <a:cs typeface="+mj-cs"/>
              </a:rPr>
              <a:t>4- دراسة </a:t>
            </a:r>
            <a:r>
              <a:rPr lang="ar-SA" sz="2800" u="sng" dirty="0">
                <a:solidFill>
                  <a:srgbClr val="C00000"/>
                </a:solidFill>
                <a:effectLst>
                  <a:outerShdw blurRad="38100" dist="38100" dir="2700000" algn="tl">
                    <a:srgbClr val="000000">
                      <a:alpha val="43137"/>
                    </a:srgbClr>
                  </a:outerShdw>
                </a:effectLst>
                <a:latin typeface="Verdana" pitchFamily="34" charset="0"/>
                <a:cs typeface="+mj-cs"/>
              </a:rPr>
              <a:t>دور الدولة في النشاط الاقتصادي</a:t>
            </a:r>
            <a:r>
              <a:rPr lang="ar-SA" sz="2800" dirty="0">
                <a:solidFill>
                  <a:srgbClr val="C00000"/>
                </a:solidFill>
                <a:effectLst>
                  <a:outerShdw blurRad="38100" dist="38100" dir="2700000" algn="tl">
                    <a:srgbClr val="000000">
                      <a:alpha val="43137"/>
                    </a:srgbClr>
                  </a:outerShdw>
                </a:effectLst>
                <a:latin typeface="Verdana" pitchFamily="34" charset="0"/>
                <a:cs typeface="+mj-cs"/>
              </a:rPr>
              <a:t> </a:t>
            </a:r>
            <a:r>
              <a:rPr lang="ar-SA" sz="2800" dirty="0">
                <a:solidFill>
                  <a:srgbClr val="17375E"/>
                </a:solidFill>
                <a:effectLst>
                  <a:outerShdw blurRad="38100" dist="38100" dir="2700000" algn="tl">
                    <a:srgbClr val="000000">
                      <a:alpha val="43137"/>
                    </a:srgbClr>
                  </a:outerShdw>
                </a:effectLst>
                <a:latin typeface="Verdana" pitchFamily="34" charset="0"/>
                <a:cs typeface="+mj-cs"/>
              </a:rPr>
              <a:t>عن طريق السياسات النقدية والمالية والمتعلقة بتحقيق الاستقرار </a:t>
            </a:r>
            <a:r>
              <a:rPr lang="ar-SA" sz="2800" dirty="0" err="1">
                <a:solidFill>
                  <a:srgbClr val="17375E"/>
                </a:solidFill>
                <a:effectLst>
                  <a:outerShdw blurRad="38100" dist="38100" dir="2700000" algn="tl">
                    <a:srgbClr val="000000">
                      <a:alpha val="43137"/>
                    </a:srgbClr>
                  </a:outerShdw>
                </a:effectLst>
                <a:latin typeface="Verdana" pitchFamily="34" charset="0"/>
                <a:cs typeface="+mj-cs"/>
              </a:rPr>
              <a:t>الاقتصادي.</a:t>
            </a:r>
            <a:r>
              <a:rPr lang="ar-SA" sz="3200" dirty="0">
                <a:solidFill>
                  <a:srgbClr val="17375E"/>
                </a:solidFill>
                <a:effectLst>
                  <a:outerShdw blurRad="38100" dist="38100" dir="2700000" algn="tl">
                    <a:srgbClr val="000000">
                      <a:alpha val="43137"/>
                    </a:srgbClr>
                  </a:outerShdw>
                </a:effectLst>
                <a:latin typeface="Verdana" pitchFamily="34" charset="0"/>
                <a:cs typeface="+mj-cs"/>
              </a:rPr>
              <a:t> </a:t>
            </a:r>
            <a:endParaRPr lang="fr-FR" sz="3600" dirty="0">
              <a:solidFill>
                <a:srgbClr val="17375E"/>
              </a:solidFill>
              <a:effectLst>
                <a:outerShdw blurRad="38100" dist="38100" dir="2700000" algn="tl">
                  <a:srgbClr val="000000">
                    <a:alpha val="43137"/>
                  </a:srgbClr>
                </a:outerShdw>
              </a:effectLst>
              <a:latin typeface="Verdana" pitchFamily="34" charset="0"/>
              <a:cs typeface="+mj-cs"/>
            </a:endParaRPr>
          </a:p>
          <a:p>
            <a:pPr marL="0" indent="0" algn="r" eaLnBrk="1" fontAlgn="auto" hangingPunct="1">
              <a:spcBef>
                <a:spcPct val="0"/>
              </a:spcBef>
              <a:spcAft>
                <a:spcPts val="0"/>
              </a:spcAft>
              <a:buClrTx/>
              <a:buSzTx/>
              <a:buFontTx/>
              <a:buNone/>
              <a:tabLst>
                <a:tab pos="88900" algn="l"/>
              </a:tabLst>
              <a:defRPr/>
            </a:pPr>
            <a:endParaRPr lang="fr-FR" sz="3200" b="1" dirty="0">
              <a:effectLst>
                <a:outerShdw blurRad="38100" dist="38100" dir="2700000" algn="tl">
                  <a:srgbClr val="000000">
                    <a:alpha val="43137"/>
                  </a:srgbClr>
                </a:outerShdw>
              </a:effectLst>
              <a:latin typeface="Verdana" pitchFamily="34" charset="0"/>
              <a:cs typeface="Arial" charset="0"/>
            </a:endParaRPr>
          </a:p>
        </p:txBody>
      </p:sp>
      <p:sp>
        <p:nvSpPr>
          <p:cNvPr id="18435" name="Espace réservé du pied de page 2">
            <a:extLst>
              <a:ext uri="{FF2B5EF4-FFF2-40B4-BE49-F238E27FC236}">
                <a16:creationId xmlns:a16="http://schemas.microsoft.com/office/drawing/2014/main" id="{DCA6E297-71D8-4B6A-A698-CB4DEFA731D0}"/>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4" name="Espace réservé du numéro de diapositive 3">
            <a:extLst>
              <a:ext uri="{FF2B5EF4-FFF2-40B4-BE49-F238E27FC236}">
                <a16:creationId xmlns:a16="http://schemas.microsoft.com/office/drawing/2014/main" id="{469B34AE-EAB2-4E01-95E8-4D003EE61F6A}"/>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61BDF99D-987F-4025-89B8-5C51CAC1B7E1}" type="slidenum">
              <a:rPr lang="ar-SA" altLang="en-US" sz="1200">
                <a:solidFill>
                  <a:srgbClr val="FFFFFF"/>
                </a:solidFill>
              </a:rPr>
              <a:pPr eaLnBrk="1" hangingPunct="1">
                <a:lnSpc>
                  <a:spcPct val="80000"/>
                </a:lnSpc>
              </a:pPr>
              <a:t>10</a:t>
            </a:fld>
            <a:endParaRPr lang="fr-FR" altLang="en-US" sz="1200">
              <a:solidFill>
                <a:srgbClr val="FFFFFF"/>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8C3DB5-C298-4387-A7FD-C865089848C1}"/>
              </a:ext>
            </a:extLst>
          </p:cNvPr>
          <p:cNvSpPr>
            <a:spLocks noGrp="1"/>
          </p:cNvSpPr>
          <p:nvPr>
            <p:ph type="title"/>
          </p:nvPr>
        </p:nvSpPr>
        <p:spPr>
          <a:xfrm>
            <a:off x="990600" y="304800"/>
            <a:ext cx="7924800" cy="669925"/>
          </a:xfrm>
        </p:spPr>
        <p:txBody>
          <a:bodyPr>
            <a:noAutofit/>
          </a:bodyPr>
          <a:lstStyle/>
          <a:p>
            <a:pPr algn="r" rtl="1" eaLnBrk="1" fontAlgn="auto" hangingPunct="1">
              <a:spcAft>
                <a:spcPts val="0"/>
              </a:spcAft>
              <a:defRPr/>
            </a:pPr>
            <a:r>
              <a:rPr lang="ar-SA" sz="4000" b="1" dirty="0">
                <a:effectLst>
                  <a:outerShdw blurRad="38100" dist="38100" dir="2700000" algn="tl">
                    <a:srgbClr val="000000">
                      <a:alpha val="43137"/>
                    </a:srgbClr>
                  </a:outerShdw>
                </a:effectLst>
              </a:rPr>
              <a:t>اهداف الاقتصاد الكلي</a:t>
            </a:r>
            <a:endParaRPr lang="fr-FR" sz="4000" b="1" dirty="0">
              <a:effectLst>
                <a:outerShdw blurRad="38100" dist="38100" dir="2700000" algn="tl">
                  <a:srgbClr val="000000">
                    <a:alpha val="43137"/>
                  </a:srgbClr>
                </a:outerShdw>
              </a:effectLst>
            </a:endParaRPr>
          </a:p>
        </p:txBody>
      </p:sp>
      <p:sp>
        <p:nvSpPr>
          <p:cNvPr id="3" name="Espace réservé du contenu 2">
            <a:extLst>
              <a:ext uri="{FF2B5EF4-FFF2-40B4-BE49-F238E27FC236}">
                <a16:creationId xmlns:a16="http://schemas.microsoft.com/office/drawing/2014/main" id="{322B035F-F783-46FF-9A2E-90A2F55AA94C}"/>
              </a:ext>
            </a:extLst>
          </p:cNvPr>
          <p:cNvSpPr>
            <a:spLocks noGrp="1"/>
          </p:cNvSpPr>
          <p:nvPr>
            <p:ph sz="quarter" idx="1"/>
          </p:nvPr>
        </p:nvSpPr>
        <p:spPr>
          <a:xfrm>
            <a:off x="228600" y="1219200"/>
            <a:ext cx="8686800" cy="6096000"/>
          </a:xfrm>
        </p:spPr>
        <p:txBody>
          <a:bodyPr>
            <a:normAutofit/>
          </a:bodyPr>
          <a:lstStyle/>
          <a:p>
            <a:pPr marL="0" indent="0" algn="just" rtl="1" eaLnBrk="1" fontAlgn="auto" hangingPunct="1">
              <a:lnSpc>
                <a:spcPct val="150000"/>
              </a:lnSpc>
              <a:spcBef>
                <a:spcPts val="0"/>
              </a:spcBef>
              <a:spcAft>
                <a:spcPts val="0"/>
              </a:spcAft>
              <a:buFont typeface="+mj-lt"/>
              <a:buAutoNum type="arabicPeriod"/>
              <a:defRPr/>
            </a:pPr>
            <a:r>
              <a:rPr lang="ar-SA" sz="2800" b="1" u="sng" dirty="0">
                <a:solidFill>
                  <a:srgbClr val="00B050"/>
                </a:solidFill>
                <a:effectLst>
                  <a:outerShdw blurRad="38100" dist="38100" dir="2700000" algn="tl">
                    <a:srgbClr val="000000">
                      <a:alpha val="43137"/>
                    </a:srgbClr>
                  </a:outerShdw>
                </a:effectLst>
                <a:cs typeface="+mj-cs"/>
              </a:rPr>
              <a:t>التشغيل التام</a:t>
            </a:r>
            <a:r>
              <a:rPr lang="ar-SA" sz="2800" b="1" dirty="0">
                <a:solidFill>
                  <a:schemeClr val="tx2">
                    <a:lumMod val="75000"/>
                  </a:schemeClr>
                </a:solidFill>
                <a:effectLst>
                  <a:outerShdw blurRad="38100" dist="38100" dir="2700000" algn="tl">
                    <a:srgbClr val="000000">
                      <a:alpha val="43137"/>
                    </a:srgbClr>
                  </a:outerShdw>
                </a:effectLst>
                <a:cs typeface="+mj-cs"/>
              </a:rPr>
              <a:t>:هو أن تكون جميع الموارد المتاحة مستغلة استغلالا امثل</a:t>
            </a:r>
            <a:endParaRPr lang="fr-FR" sz="2800" b="1" dirty="0">
              <a:solidFill>
                <a:schemeClr val="tx2">
                  <a:lumMod val="75000"/>
                </a:schemeClr>
              </a:solidFill>
              <a:effectLst>
                <a:outerShdw blurRad="38100" dist="38100" dir="2700000" algn="tl">
                  <a:srgbClr val="000000">
                    <a:alpha val="43137"/>
                  </a:srgbClr>
                </a:outerShdw>
              </a:effectLst>
              <a:cs typeface="+mj-cs"/>
            </a:endParaRPr>
          </a:p>
          <a:p>
            <a:pPr marL="0" indent="0" algn="just" rtl="1" eaLnBrk="1" fontAlgn="auto" hangingPunct="1">
              <a:lnSpc>
                <a:spcPct val="150000"/>
              </a:lnSpc>
              <a:spcBef>
                <a:spcPts val="0"/>
              </a:spcBef>
              <a:spcAft>
                <a:spcPts val="0"/>
              </a:spcAft>
              <a:buFont typeface="+mj-lt"/>
              <a:buAutoNum type="arabicPeriod"/>
              <a:defRPr/>
            </a:pPr>
            <a:r>
              <a:rPr lang="fr-FR" sz="2800" b="1" u="sng" dirty="0">
                <a:solidFill>
                  <a:srgbClr val="FF0000"/>
                </a:solidFill>
                <a:effectLst>
                  <a:outerShdw blurRad="38100" dist="38100" dir="2700000" algn="tl">
                    <a:srgbClr val="000000">
                      <a:alpha val="43137"/>
                    </a:srgbClr>
                  </a:outerShdw>
                </a:effectLst>
                <a:cs typeface="+mj-cs"/>
              </a:rPr>
              <a:t> </a:t>
            </a:r>
            <a:r>
              <a:rPr lang="ar-SA" sz="2800" b="1" u="sng" dirty="0">
                <a:solidFill>
                  <a:srgbClr val="FF0000"/>
                </a:solidFill>
                <a:effectLst>
                  <a:outerShdw blurRad="38100" dist="38100" dir="2700000" algn="tl">
                    <a:srgbClr val="000000">
                      <a:alpha val="43137"/>
                    </a:srgbClr>
                  </a:outerShdw>
                </a:effectLst>
                <a:cs typeface="+mj-cs"/>
              </a:rPr>
              <a:t>استقرار المستوى العام للأسعار</a:t>
            </a:r>
            <a:endParaRPr lang="fr-FR" sz="2800" b="1" u="sng" dirty="0">
              <a:solidFill>
                <a:srgbClr val="FF0000"/>
              </a:solidFill>
              <a:effectLst>
                <a:outerShdw blurRad="38100" dist="38100" dir="2700000" algn="tl">
                  <a:srgbClr val="000000">
                    <a:alpha val="43137"/>
                  </a:srgbClr>
                </a:outerShdw>
              </a:effectLst>
              <a:cs typeface="+mj-cs"/>
            </a:endParaRPr>
          </a:p>
          <a:p>
            <a:pPr marL="0" indent="0" algn="just" rtl="1" eaLnBrk="1" fontAlgn="auto" hangingPunct="1">
              <a:lnSpc>
                <a:spcPct val="150000"/>
              </a:lnSpc>
              <a:spcBef>
                <a:spcPts val="0"/>
              </a:spcBef>
              <a:spcAft>
                <a:spcPts val="0"/>
              </a:spcAft>
              <a:buFont typeface="+mj-lt"/>
              <a:buAutoNum type="arabicPeriod"/>
              <a:defRPr/>
            </a:pPr>
            <a:r>
              <a:rPr lang="fr-FR" sz="2800" b="1" dirty="0">
                <a:solidFill>
                  <a:schemeClr val="tx2">
                    <a:lumMod val="75000"/>
                  </a:schemeClr>
                </a:solidFill>
                <a:effectLst>
                  <a:outerShdw blurRad="38100" dist="38100" dir="2700000" algn="tl">
                    <a:srgbClr val="000000">
                      <a:alpha val="43137"/>
                    </a:srgbClr>
                  </a:outerShdw>
                </a:effectLst>
                <a:cs typeface="+mj-cs"/>
              </a:rPr>
              <a:t> </a:t>
            </a:r>
            <a:r>
              <a:rPr lang="ar-SA" sz="2800" b="1" u="sng" dirty="0">
                <a:solidFill>
                  <a:srgbClr val="0070C0"/>
                </a:solidFill>
                <a:effectLst>
                  <a:outerShdw blurRad="38100" dist="38100" dir="2700000" algn="tl">
                    <a:srgbClr val="000000">
                      <a:alpha val="43137"/>
                    </a:srgbClr>
                  </a:outerShdw>
                </a:effectLst>
                <a:cs typeface="+mj-cs"/>
              </a:rPr>
              <a:t>النمو الاقتصادي</a:t>
            </a:r>
            <a:r>
              <a:rPr lang="ar-SA" sz="2800" b="1" dirty="0">
                <a:solidFill>
                  <a:schemeClr val="tx2">
                    <a:lumMod val="75000"/>
                  </a:schemeClr>
                </a:solidFill>
                <a:effectLst>
                  <a:outerShdw blurRad="38100" dist="38100" dir="2700000" algn="tl">
                    <a:srgbClr val="000000">
                      <a:alpha val="43137"/>
                    </a:srgbClr>
                  </a:outerShdw>
                </a:effectLst>
                <a:cs typeface="+mj-cs"/>
              </a:rPr>
              <a:t>:هو زيادة الطاقة الإنتاجية لدولة ما أي زيادة السلع والخدمات تتماشى مع النمو السكاني (كلما كان النمو الاقتصادي اكبر من ا</a:t>
            </a:r>
            <a:r>
              <a:rPr lang="ar-SA" sz="2800" b="1" dirty="0">
                <a:solidFill>
                  <a:schemeClr val="tx2">
                    <a:lumMod val="75000"/>
                  </a:schemeClr>
                </a:solidFill>
                <a:effectLst>
                  <a:outerShdw blurRad="38100" dist="38100" dir="2700000" algn="tl">
                    <a:srgbClr val="000000">
                      <a:alpha val="43137"/>
                    </a:srgbClr>
                  </a:outerShdw>
                </a:effectLst>
              </a:rPr>
              <a:t>ل</a:t>
            </a:r>
            <a:r>
              <a:rPr lang="ar-SA" sz="2800" b="1" dirty="0">
                <a:solidFill>
                  <a:schemeClr val="tx2">
                    <a:lumMod val="75000"/>
                  </a:schemeClr>
                </a:solidFill>
                <a:effectLst>
                  <a:outerShdw blurRad="38100" dist="38100" dir="2700000" algn="tl">
                    <a:srgbClr val="000000">
                      <a:alpha val="43137"/>
                    </a:srgbClr>
                  </a:outerShdw>
                </a:effectLst>
                <a:cs typeface="+mj-cs"/>
              </a:rPr>
              <a:t>نمو السكاني ينعكس ايجابا على اقتصاد الدولة</a:t>
            </a:r>
            <a:r>
              <a:rPr lang="fr-FR" sz="2800" b="1" dirty="0">
                <a:solidFill>
                  <a:schemeClr val="tx2">
                    <a:lumMod val="75000"/>
                  </a:schemeClr>
                </a:solidFill>
                <a:effectLst>
                  <a:outerShdw blurRad="38100" dist="38100" dir="2700000" algn="tl">
                    <a:srgbClr val="000000">
                      <a:alpha val="43137"/>
                    </a:srgbClr>
                  </a:outerShdw>
                </a:effectLst>
                <a:cs typeface="+mj-cs"/>
              </a:rPr>
              <a:t>.(</a:t>
            </a:r>
            <a:r>
              <a:rPr lang="ar-SA" sz="2800" b="1" dirty="0">
                <a:solidFill>
                  <a:schemeClr val="tx2"/>
                </a:solidFill>
                <a:effectLst>
                  <a:outerShdw blurRad="38100" dist="38100" dir="2700000" algn="tl">
                    <a:srgbClr val="000000">
                      <a:alpha val="43137"/>
                    </a:srgbClr>
                  </a:outerShdw>
                </a:effectLst>
                <a:cs typeface="+mj-cs"/>
              </a:rPr>
              <a:t>هو زيادة الإنتاج من </a:t>
            </a:r>
            <a:r>
              <a:rPr lang="ar-SA" sz="2800" b="1" dirty="0">
                <a:solidFill>
                  <a:srgbClr val="333300"/>
                </a:solidFill>
                <a:effectLst>
                  <a:outerShdw blurRad="38100" dist="38100" dir="2700000" algn="tl">
                    <a:srgbClr val="000000">
                      <a:alpha val="43137"/>
                    </a:srgbClr>
                  </a:outerShdw>
                </a:effectLst>
                <a:cs typeface="+mj-cs"/>
              </a:rPr>
              <a:t>السلع</a:t>
            </a:r>
            <a:r>
              <a:rPr lang="ar-SA" sz="2800" b="1" dirty="0">
                <a:solidFill>
                  <a:schemeClr val="tx2"/>
                </a:solidFill>
                <a:effectLst>
                  <a:outerShdw blurRad="38100" dist="38100" dir="2700000" algn="tl">
                    <a:srgbClr val="000000">
                      <a:alpha val="43137"/>
                    </a:srgbClr>
                  </a:outerShdw>
                </a:effectLst>
                <a:cs typeface="+mj-cs"/>
              </a:rPr>
              <a:t> و الخدمات مع مرور الزمن</a:t>
            </a:r>
            <a:endParaRPr lang="fr-FR" sz="2800" b="1" dirty="0">
              <a:solidFill>
                <a:schemeClr val="tx2">
                  <a:lumMod val="75000"/>
                </a:schemeClr>
              </a:solidFill>
              <a:effectLst>
                <a:outerShdw blurRad="38100" dist="38100" dir="2700000" algn="tl">
                  <a:srgbClr val="000000">
                    <a:alpha val="43137"/>
                  </a:srgbClr>
                </a:outerShdw>
              </a:effectLst>
              <a:cs typeface="+mj-cs"/>
            </a:endParaRPr>
          </a:p>
          <a:p>
            <a:pPr marL="0" indent="0" algn="just" rtl="1" eaLnBrk="1" fontAlgn="auto" hangingPunct="1">
              <a:lnSpc>
                <a:spcPct val="150000"/>
              </a:lnSpc>
              <a:spcBef>
                <a:spcPts val="0"/>
              </a:spcBef>
              <a:spcAft>
                <a:spcPts val="0"/>
              </a:spcAft>
              <a:buFont typeface="+mj-lt"/>
              <a:buAutoNum type="arabicPeriod"/>
              <a:defRPr/>
            </a:pPr>
            <a:r>
              <a:rPr lang="fr-FR" sz="2800" b="1" u="sng" dirty="0">
                <a:solidFill>
                  <a:schemeClr val="accent6">
                    <a:lumMod val="75000"/>
                  </a:schemeClr>
                </a:solidFill>
                <a:effectLst>
                  <a:outerShdw blurRad="38100" dist="38100" dir="2700000" algn="tl">
                    <a:srgbClr val="000000">
                      <a:alpha val="43137"/>
                    </a:srgbClr>
                  </a:outerShdw>
                </a:effectLst>
                <a:cs typeface="+mj-cs"/>
              </a:rPr>
              <a:t> </a:t>
            </a:r>
            <a:r>
              <a:rPr lang="ar-SA" sz="2800" b="1" u="sng" dirty="0">
                <a:solidFill>
                  <a:schemeClr val="accent6">
                    <a:lumMod val="75000"/>
                  </a:schemeClr>
                </a:solidFill>
                <a:effectLst>
                  <a:outerShdw blurRad="38100" dist="38100" dir="2700000" algn="tl">
                    <a:srgbClr val="000000">
                      <a:alpha val="43137"/>
                    </a:srgbClr>
                  </a:outerShdw>
                </a:effectLst>
                <a:cs typeface="+mj-cs"/>
              </a:rPr>
              <a:t>التوازن الخارجي</a:t>
            </a:r>
            <a:r>
              <a:rPr lang="ar-SA" sz="2800" b="1" dirty="0">
                <a:solidFill>
                  <a:schemeClr val="tx2">
                    <a:lumMod val="75000"/>
                  </a:schemeClr>
                </a:solidFill>
                <a:effectLst>
                  <a:outerShdw blurRad="38100" dist="38100" dir="2700000" algn="tl">
                    <a:srgbClr val="000000">
                      <a:alpha val="43137"/>
                    </a:srgbClr>
                  </a:outerShdw>
                </a:effectLst>
                <a:cs typeface="+mj-cs"/>
              </a:rPr>
              <a:t>:هو توازن ميزان المدفوعات</a:t>
            </a:r>
            <a:endParaRPr lang="fr-FR" sz="2800" b="1" dirty="0">
              <a:solidFill>
                <a:schemeClr val="tx2">
                  <a:lumMod val="75000"/>
                </a:schemeClr>
              </a:solidFill>
              <a:effectLst>
                <a:outerShdw blurRad="38100" dist="38100" dir="2700000" algn="tl">
                  <a:srgbClr val="000000">
                    <a:alpha val="43137"/>
                  </a:srgbClr>
                </a:outerShdw>
              </a:effectLst>
              <a:cs typeface="+mj-cs"/>
            </a:endParaRPr>
          </a:p>
          <a:p>
            <a:pPr marL="0" indent="0" algn="just" rtl="1" eaLnBrk="1" fontAlgn="auto" hangingPunct="1">
              <a:lnSpc>
                <a:spcPct val="150000"/>
              </a:lnSpc>
              <a:spcBef>
                <a:spcPts val="0"/>
              </a:spcBef>
              <a:spcAft>
                <a:spcPts val="0"/>
              </a:spcAft>
              <a:buFont typeface="+mj-lt"/>
              <a:buAutoNum type="arabicPeriod"/>
              <a:defRPr/>
            </a:pPr>
            <a:r>
              <a:rPr lang="ar-SA" sz="2800" b="1" u="sng" dirty="0">
                <a:effectLst>
                  <a:outerShdw blurRad="38100" dist="38100" dir="2700000" algn="tl">
                    <a:srgbClr val="000000">
                      <a:alpha val="43137"/>
                    </a:srgbClr>
                  </a:outerShdw>
                </a:effectLst>
                <a:cs typeface="+mj-cs"/>
              </a:rPr>
              <a:t>عدالة توزيع المداخيل</a:t>
            </a:r>
            <a:r>
              <a:rPr lang="ar-SA" sz="2800" b="1" dirty="0">
                <a:solidFill>
                  <a:schemeClr val="tx2">
                    <a:lumMod val="75000"/>
                  </a:schemeClr>
                </a:solidFill>
                <a:effectLst>
                  <a:outerShdw blurRad="38100" dist="38100" dir="2700000" algn="tl">
                    <a:srgbClr val="000000">
                      <a:alpha val="43137"/>
                    </a:srgbClr>
                  </a:outerShdw>
                </a:effectLst>
                <a:cs typeface="+mj-cs"/>
              </a:rPr>
              <a:t>:توزيع الناتج العام على كافة أفراد المجتمع</a:t>
            </a:r>
            <a:endParaRPr lang="fr-FR" sz="2800" b="1" dirty="0">
              <a:solidFill>
                <a:schemeClr val="tx2">
                  <a:lumMod val="75000"/>
                </a:schemeClr>
              </a:solidFill>
              <a:effectLst>
                <a:outerShdw blurRad="38100" dist="38100" dir="2700000" algn="tl">
                  <a:srgbClr val="000000">
                    <a:alpha val="43137"/>
                  </a:srgbClr>
                </a:outerShdw>
              </a:effectLst>
              <a:cs typeface="+mj-cs"/>
            </a:endParaRPr>
          </a:p>
        </p:txBody>
      </p:sp>
      <p:sp>
        <p:nvSpPr>
          <p:cNvPr id="19460" name="Espace réservé du pied de page 3">
            <a:extLst>
              <a:ext uri="{FF2B5EF4-FFF2-40B4-BE49-F238E27FC236}">
                <a16:creationId xmlns:a16="http://schemas.microsoft.com/office/drawing/2014/main" id="{FA051510-B002-4C32-83A5-475F1B023C41}"/>
              </a:ext>
            </a:extLst>
          </p:cNvPr>
          <p:cNvSpPr>
            <a:spLocks noGrp="1"/>
          </p:cNvSpPr>
          <p:nvPr>
            <p:ph type="ftr" sz="quarter" idx="11"/>
          </p:nvPr>
        </p:nvSpPr>
        <p:spPr bwMode="auto">
          <a:xfrm>
            <a:off x="0" y="6492875"/>
            <a:ext cx="2438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481A88AA-0673-4227-9D8F-7219B19AFF22}"/>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71340FD2-BD73-4E41-8BBB-ECEF845DAA45}" type="slidenum">
              <a:rPr lang="ar-SA" altLang="en-US" sz="1200">
                <a:solidFill>
                  <a:srgbClr val="FFFFFF"/>
                </a:solidFill>
              </a:rPr>
              <a:pPr eaLnBrk="1" hangingPunct="1">
                <a:lnSpc>
                  <a:spcPct val="80000"/>
                </a:lnSpc>
              </a:pPr>
              <a:t>11</a:t>
            </a:fld>
            <a:endParaRPr lang="fr-FR" altLang="en-US" sz="1200">
              <a:solidFill>
                <a:srgbClr val="FFFFFF"/>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0027A9-05AA-4B78-A351-7265F4099622}"/>
              </a:ext>
            </a:extLst>
          </p:cNvPr>
          <p:cNvSpPr>
            <a:spLocks noGrp="1"/>
          </p:cNvSpPr>
          <p:nvPr>
            <p:ph type="title"/>
          </p:nvPr>
        </p:nvSpPr>
        <p:spPr>
          <a:xfrm>
            <a:off x="612775" y="228600"/>
            <a:ext cx="8153400" cy="762000"/>
          </a:xfrm>
        </p:spPr>
        <p:txBody>
          <a:bodyPr/>
          <a:lstStyle/>
          <a:p>
            <a:pPr algn="r" rtl="1">
              <a:defRPr/>
            </a:pPr>
            <a:r>
              <a:rPr lang="ar-SA" sz="4000" b="1" dirty="0">
                <a:effectLst>
                  <a:outerShdw blurRad="38100" dist="38100" dir="2700000" algn="tl">
                    <a:srgbClr val="000000">
                      <a:alpha val="43137"/>
                    </a:srgbClr>
                  </a:outerShdw>
                </a:effectLst>
              </a:rPr>
              <a:t>علاقة علم الاقتصاد بالعلوم الأخرى</a:t>
            </a:r>
            <a:endParaRPr lang="fr-FR" sz="4000" b="1" dirty="0">
              <a:effectLst>
                <a:outerShdw blurRad="38100" dist="38100" dir="2700000" algn="tl">
                  <a:srgbClr val="000000">
                    <a:alpha val="43137"/>
                  </a:srgbClr>
                </a:outerShdw>
              </a:effectLst>
            </a:endParaRPr>
          </a:p>
        </p:txBody>
      </p:sp>
      <p:sp>
        <p:nvSpPr>
          <p:cNvPr id="3" name="Espace réservé du contenu 2">
            <a:extLst>
              <a:ext uri="{FF2B5EF4-FFF2-40B4-BE49-F238E27FC236}">
                <a16:creationId xmlns:a16="http://schemas.microsoft.com/office/drawing/2014/main" id="{CCB4497D-B775-4C77-8364-D75B6955E8E0}"/>
              </a:ext>
            </a:extLst>
          </p:cNvPr>
          <p:cNvSpPr>
            <a:spLocks noGrp="1"/>
          </p:cNvSpPr>
          <p:nvPr>
            <p:ph sz="quarter" idx="1"/>
          </p:nvPr>
        </p:nvSpPr>
        <p:spPr>
          <a:xfrm>
            <a:off x="228600" y="1371600"/>
            <a:ext cx="8686800" cy="5486400"/>
          </a:xfrm>
        </p:spPr>
        <p:txBody>
          <a:bodyPr/>
          <a:lstStyle/>
          <a:p>
            <a:pPr marL="0" indent="0" algn="just" rtl="1">
              <a:lnSpc>
                <a:spcPct val="150000"/>
              </a:lnSpc>
              <a:spcBef>
                <a:spcPts val="0"/>
              </a:spcBef>
              <a:defRPr/>
            </a:pPr>
            <a:r>
              <a:rPr lang="fr-FR" sz="2300" b="1" dirty="0">
                <a:effectLst>
                  <a:outerShdw blurRad="38100" dist="38100" dir="2700000" algn="tl">
                    <a:srgbClr val="000000">
                      <a:alpha val="43137"/>
                    </a:srgbClr>
                  </a:outerShdw>
                </a:effectLst>
              </a:rPr>
              <a:t> </a:t>
            </a:r>
            <a:r>
              <a:rPr lang="ar-SA" sz="2600" b="1" dirty="0">
                <a:effectLst>
                  <a:outerShdw blurRad="38100" dist="38100" dir="2700000" algn="tl">
                    <a:srgbClr val="000000">
                      <a:alpha val="43137"/>
                    </a:srgbClr>
                  </a:outerShdw>
                </a:effectLst>
              </a:rPr>
              <a:t>شهدت العلاقة بين علم الاقتصاد والعلوم الاخرى تطورا تزامن مع تطور فروع علوم المعرفة الانسانية المختلفة فعلم الاقتصاد يرتبط بعلاقة مباشرة بعلم الاجتماع,  اذ لا بد من التعرف على التركيبة السكانية والعادات والتقاليد الاجتماعية والمستوى الثقافي قبل إعداد السياسات الاقتصادية الهادفة الى زيادة النمو الاقتصادي وتحقيق العدالة الاجتماعية في توزيع الدخل والثروة من خلال السياسات الضريبية والإعانات الحكومية</a:t>
            </a:r>
            <a:endParaRPr lang="fr-FR" sz="2600" b="1" dirty="0">
              <a:effectLst>
                <a:outerShdw blurRad="38100" dist="38100" dir="2700000" algn="tl">
                  <a:srgbClr val="000000">
                    <a:alpha val="43137"/>
                  </a:srgbClr>
                </a:outerShdw>
              </a:effectLst>
            </a:endParaRPr>
          </a:p>
          <a:p>
            <a:pPr marL="0" indent="0" algn="just" rtl="1">
              <a:lnSpc>
                <a:spcPct val="150000"/>
              </a:lnSpc>
              <a:spcBef>
                <a:spcPts val="0"/>
              </a:spcBef>
              <a:defRPr/>
            </a:pPr>
            <a:r>
              <a:rPr lang="fr-FR" sz="2600" b="1" dirty="0">
                <a:effectLst>
                  <a:outerShdw blurRad="38100" dist="38100" dir="2700000" algn="tl">
                    <a:srgbClr val="000000">
                      <a:alpha val="43137"/>
                    </a:srgbClr>
                  </a:outerShdw>
                </a:effectLst>
              </a:rPr>
              <a:t> </a:t>
            </a:r>
            <a:r>
              <a:rPr lang="ar-SA" sz="2600" b="1" dirty="0">
                <a:effectLst>
                  <a:outerShdw blurRad="38100" dist="38100" dir="2700000" algn="tl">
                    <a:srgbClr val="000000">
                      <a:alpha val="43137"/>
                    </a:srgbClr>
                  </a:outerShdw>
                </a:effectLst>
              </a:rPr>
              <a:t>يرتبط علم الاقتصاد وعلم السياسة من خلال الربط بين اهداف السياسة الاقتصادية والنظام السياسي للدولة المعنية فطبيعة السياسات المالية والتجارية والإنمائية لبلد ما تؤثر في علاقات الدول وسياساتها</a:t>
            </a:r>
            <a:endParaRPr lang="fr-FR" sz="2600" b="1" dirty="0">
              <a:effectLst>
                <a:outerShdw blurRad="38100" dist="38100" dir="2700000" algn="tl">
                  <a:srgbClr val="000000">
                    <a:alpha val="43137"/>
                  </a:srgbClr>
                </a:outerShdw>
              </a:effectLst>
            </a:endParaRPr>
          </a:p>
          <a:p>
            <a:pPr>
              <a:defRPr/>
            </a:pPr>
            <a:endParaRPr lang="fr-FR" dirty="0"/>
          </a:p>
        </p:txBody>
      </p:sp>
      <p:sp>
        <p:nvSpPr>
          <p:cNvPr id="20484" name="Espace réservé du pied de page 3">
            <a:extLst>
              <a:ext uri="{FF2B5EF4-FFF2-40B4-BE49-F238E27FC236}">
                <a16:creationId xmlns:a16="http://schemas.microsoft.com/office/drawing/2014/main" id="{414C55D8-E301-4E16-B6B2-6B205EDBCCC8}"/>
              </a:ext>
            </a:extLst>
          </p:cNvPr>
          <p:cNvSpPr>
            <a:spLocks noGrp="1"/>
          </p:cNvSpPr>
          <p:nvPr>
            <p:ph type="ftr" sz="quarter" idx="11"/>
          </p:nvPr>
        </p:nvSpPr>
        <p:spPr bwMode="auto">
          <a:xfrm>
            <a:off x="0" y="6492875"/>
            <a:ext cx="11430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43D521BF-708A-4D5C-AE44-88EF14339033}"/>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76526BD8-D658-403A-B291-66F154A0AAD4}" type="slidenum">
              <a:rPr lang="ar-SA" altLang="en-US" sz="1200">
                <a:solidFill>
                  <a:srgbClr val="FFFFFF"/>
                </a:solidFill>
              </a:rPr>
              <a:pPr eaLnBrk="1" hangingPunct="1">
                <a:lnSpc>
                  <a:spcPct val="80000"/>
                </a:lnSpc>
              </a:pPr>
              <a:t>12</a:t>
            </a:fld>
            <a:endParaRPr lang="fr-FR" altLang="en-US" sz="1200">
              <a:solidFill>
                <a:srgbClr val="FFFFFF"/>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1D5F67C-DB5A-4436-B066-466F2C8E6268}"/>
              </a:ext>
            </a:extLst>
          </p:cNvPr>
          <p:cNvSpPr>
            <a:spLocks noGrp="1"/>
          </p:cNvSpPr>
          <p:nvPr>
            <p:ph sz="quarter" idx="1"/>
          </p:nvPr>
        </p:nvSpPr>
        <p:spPr>
          <a:xfrm>
            <a:off x="228600" y="152400"/>
            <a:ext cx="8915400" cy="6477000"/>
          </a:xfrm>
        </p:spPr>
        <p:txBody>
          <a:bodyPr/>
          <a:lstStyle/>
          <a:p>
            <a:pPr algn="just" rtl="1">
              <a:lnSpc>
                <a:spcPct val="150000"/>
              </a:lnSpc>
              <a:defRPr/>
            </a:pPr>
            <a:r>
              <a:rPr lang="ar-SA" sz="2600" b="1" dirty="0">
                <a:effectLst>
                  <a:outerShdw blurRad="38100" dist="38100" dir="2700000" algn="tl">
                    <a:srgbClr val="000000">
                      <a:alpha val="43137"/>
                    </a:srgbClr>
                  </a:outerShdw>
                </a:effectLst>
              </a:rPr>
              <a:t>تعتمد العلاقات الاقتصادية بين بلد وأخر على العلاقة السياسية بينهما  ارتفاع حجم التبادل التجاري من استيراد وتصدير مع البلد الذي تكون العلاقات السياسية معه وطيدة, وفي حالة تدهور العلاقات السياسية بين بلد وأخر, سرعان ما</a:t>
            </a:r>
            <a:r>
              <a:rPr lang="fr-FR" sz="2600" b="1" dirty="0">
                <a:effectLst>
                  <a:outerShdw blurRad="38100" dist="38100" dir="2700000" algn="tl">
                    <a:srgbClr val="000000">
                      <a:alpha val="43137"/>
                    </a:srgbClr>
                  </a:outerShdw>
                </a:effectLst>
              </a:rPr>
              <a:t> </a:t>
            </a:r>
            <a:r>
              <a:rPr lang="ar-SA" sz="2600" b="1" dirty="0">
                <a:effectLst>
                  <a:outerShdw blurRad="38100" dist="38100" dir="2700000" algn="tl">
                    <a:srgbClr val="000000">
                      <a:alpha val="43137"/>
                    </a:srgbClr>
                  </a:outerShdw>
                </a:effectLst>
              </a:rPr>
              <a:t>تنعكس الآثار السلبية لهذا التدهور على العلاقات التجارية و الاقتصادية  بينهما</a:t>
            </a:r>
            <a:endParaRPr lang="fr-FR" sz="2600" b="1" dirty="0">
              <a:effectLst>
                <a:outerShdw blurRad="38100" dist="38100" dir="2700000" algn="tl">
                  <a:srgbClr val="000000">
                    <a:alpha val="43137"/>
                  </a:srgbClr>
                </a:outerShdw>
              </a:effectLst>
            </a:endParaRPr>
          </a:p>
          <a:p>
            <a:pPr algn="just" rtl="1">
              <a:lnSpc>
                <a:spcPct val="150000"/>
              </a:lnSpc>
              <a:defRPr/>
            </a:pPr>
            <a:r>
              <a:rPr lang="ar-SA" sz="2600" b="1" dirty="0">
                <a:effectLst>
                  <a:outerShdw blurRad="38100" dist="38100" dir="2700000" algn="tl">
                    <a:srgbClr val="000000">
                      <a:alpha val="43137"/>
                    </a:srgbClr>
                  </a:outerShdw>
                </a:effectLst>
              </a:rPr>
              <a:t>هناك ايضا علاقة بين علم الاقتصاد والتاريخ حيث تتطلب صياغة التوقعات بالنسبة لبعض الظواهر الاقتصادية الرجوع الى التجربة </a:t>
            </a:r>
            <a:r>
              <a:rPr lang="ar-SA" sz="2600" b="1" dirty="0" err="1">
                <a:effectLst>
                  <a:outerShdw blurRad="38100" dist="38100" dir="2700000" algn="tl">
                    <a:srgbClr val="000000">
                      <a:alpha val="43137"/>
                    </a:srgbClr>
                  </a:outerShdw>
                </a:effectLst>
              </a:rPr>
              <a:t>التاريخية.</a:t>
            </a:r>
            <a:r>
              <a:rPr lang="ar-SA" sz="2600" b="1" dirty="0">
                <a:effectLst>
                  <a:outerShdw blurRad="38100" dist="38100" dir="2700000" algn="tl">
                    <a:srgbClr val="000000">
                      <a:alpha val="43137"/>
                    </a:srgbClr>
                  </a:outerShdw>
                </a:effectLst>
              </a:rPr>
              <a:t> فالتنبؤات باحتمال حدوث ركود اقتصادي في بلد معين تعتمد على مدى قدرة المخططين وأصحاب القرار في تحليل المؤشرات التي تسبق حدوث ظاهرة الركود بفترة مناسبة بحيث تسمح لمتخذي القرار بتغيير السياسة بهدف تجنب انزلاق الاقتصاد الوطني الى حالة ركود </a:t>
            </a:r>
            <a:endParaRPr lang="fr-FR" sz="2600" b="1" dirty="0">
              <a:effectLst>
                <a:outerShdw blurRad="38100" dist="38100" dir="2700000" algn="tl">
                  <a:srgbClr val="000000">
                    <a:alpha val="43137"/>
                  </a:srgbClr>
                </a:outerShdw>
              </a:effectLst>
            </a:endParaRPr>
          </a:p>
          <a:p>
            <a:pPr>
              <a:defRPr/>
            </a:pPr>
            <a:endParaRPr lang="fr-FR" b="1" dirty="0">
              <a:effectLst>
                <a:outerShdw blurRad="38100" dist="38100" dir="2700000" algn="tl">
                  <a:srgbClr val="000000">
                    <a:alpha val="43137"/>
                  </a:srgbClr>
                </a:outerShdw>
              </a:effectLst>
            </a:endParaRPr>
          </a:p>
        </p:txBody>
      </p:sp>
      <p:sp>
        <p:nvSpPr>
          <p:cNvPr id="21507" name="Espace réservé du pied de page 3">
            <a:extLst>
              <a:ext uri="{FF2B5EF4-FFF2-40B4-BE49-F238E27FC236}">
                <a16:creationId xmlns:a16="http://schemas.microsoft.com/office/drawing/2014/main" id="{08ED9CDA-D78B-4211-9733-0A381AAD534B}"/>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55FCEFB4-A4A6-4835-80B4-B054FB9B7939}"/>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01436F36-81B2-4A9E-B4DE-2942D7DDCACE}" type="slidenum">
              <a:rPr lang="ar-SA" altLang="en-US" sz="1200">
                <a:solidFill>
                  <a:srgbClr val="FFFFFF"/>
                </a:solidFill>
              </a:rPr>
              <a:pPr eaLnBrk="1" hangingPunct="1">
                <a:lnSpc>
                  <a:spcPct val="80000"/>
                </a:lnSpc>
              </a:pPr>
              <a:t>13</a:t>
            </a:fld>
            <a:endParaRPr lang="fr-FR" altLang="en-US" sz="1200">
              <a:solidFill>
                <a:srgbClr val="FFFFFF"/>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996542A-00D0-4C6C-B6BA-74FE0F5AB4C6}"/>
              </a:ext>
            </a:extLst>
          </p:cNvPr>
          <p:cNvSpPr>
            <a:spLocks noGrp="1"/>
          </p:cNvSpPr>
          <p:nvPr>
            <p:ph sz="quarter" idx="1"/>
          </p:nvPr>
        </p:nvSpPr>
        <p:spPr>
          <a:xfrm>
            <a:off x="228600" y="152400"/>
            <a:ext cx="8763000" cy="6400800"/>
          </a:xfrm>
        </p:spPr>
        <p:txBody>
          <a:bodyPr>
            <a:normAutofit fontScale="92500"/>
          </a:bodyPr>
          <a:lstStyle/>
          <a:p>
            <a:pPr marL="274320" indent="-274320" algn="r" rtl="1" eaLnBrk="1" fontAlgn="auto" hangingPunct="1">
              <a:spcAft>
                <a:spcPts val="0"/>
              </a:spcAft>
              <a:buFont typeface="Wingdings 2" pitchFamily="18" charset="2"/>
              <a:buNone/>
              <a:defRPr/>
            </a:pPr>
            <a:r>
              <a:rPr lang="ar-TN" sz="2800" b="1" u="sng" dirty="0">
                <a:solidFill>
                  <a:srgbClr val="0070C0"/>
                </a:solidFill>
                <a:effectLst>
                  <a:outerShdw blurRad="38100" dist="38100" dir="2700000" algn="tl">
                    <a:srgbClr val="000000">
                      <a:alpha val="43137"/>
                    </a:srgbClr>
                  </a:outerShdw>
                </a:effectLst>
                <a:cs typeface="+mj-cs"/>
              </a:rPr>
              <a:t>أساليب التحليل الاقتصادي</a:t>
            </a:r>
            <a:r>
              <a:rPr lang="fr-FR" sz="2800" b="1" u="sng" dirty="0">
                <a:solidFill>
                  <a:srgbClr val="0070C0"/>
                </a:solidFill>
                <a:effectLst>
                  <a:outerShdw blurRad="38100" dist="38100" dir="2700000" algn="tl">
                    <a:srgbClr val="000000">
                      <a:alpha val="43137"/>
                    </a:srgbClr>
                  </a:outerShdw>
                </a:effectLst>
                <a:cs typeface="+mj-cs"/>
              </a:rPr>
              <a:t> :</a:t>
            </a:r>
            <a:r>
              <a:rPr lang="ar-TN" sz="2800" b="1" dirty="0">
                <a:effectLst>
                  <a:outerShdw blurRad="38100" dist="38100" dir="2700000" algn="tl">
                    <a:srgbClr val="000000">
                      <a:alpha val="43137"/>
                    </a:srgbClr>
                  </a:outerShdw>
                </a:effectLst>
                <a:cs typeface="+mj-cs"/>
              </a:rPr>
              <a:t>هناك عدة أساليب للتحليل الاقتصادي</a:t>
            </a:r>
          </a:p>
          <a:p>
            <a:pPr marL="274320" indent="-274320" algn="ctr" rtl="1" eaLnBrk="1" fontAlgn="auto" hangingPunct="1">
              <a:spcAft>
                <a:spcPts val="0"/>
              </a:spcAft>
              <a:buFont typeface="Wingdings 2" pitchFamily="18" charset="2"/>
              <a:buNone/>
              <a:defRPr/>
            </a:pPr>
            <a:r>
              <a:rPr lang="fr-FR" sz="4000" b="1" dirty="0">
                <a:solidFill>
                  <a:schemeClr val="tx2"/>
                </a:solidFill>
                <a:latin typeface="+mj-lt"/>
                <a:ea typeface="+mj-ea"/>
                <a:cs typeface="+mj-cs"/>
              </a:rPr>
              <a:t>-1</a:t>
            </a:r>
            <a:r>
              <a:rPr lang="ar-SA" sz="4000" b="1" dirty="0">
                <a:solidFill>
                  <a:schemeClr val="tx2"/>
                </a:solidFill>
                <a:latin typeface="+mj-lt"/>
                <a:ea typeface="+mj-ea"/>
                <a:cs typeface="+mj-cs"/>
              </a:rPr>
              <a:t>التحليل</a:t>
            </a:r>
            <a:r>
              <a:rPr lang="fr-FR" sz="4000" b="1" dirty="0">
                <a:solidFill>
                  <a:schemeClr val="tx2"/>
                </a:solidFill>
                <a:latin typeface="+mj-lt"/>
                <a:ea typeface="+mj-ea"/>
                <a:cs typeface="+mj-cs"/>
              </a:rPr>
              <a:t> </a:t>
            </a:r>
            <a:r>
              <a:rPr lang="ar-SA" sz="4000" b="1" dirty="0">
                <a:solidFill>
                  <a:schemeClr val="tx2"/>
                </a:solidFill>
                <a:latin typeface="+mj-lt"/>
                <a:ea typeface="+mj-ea"/>
                <a:cs typeface="+mj-cs"/>
              </a:rPr>
              <a:t>الوصفي</a:t>
            </a:r>
            <a:endParaRPr lang="fr-FR" sz="4000" b="1" dirty="0">
              <a:solidFill>
                <a:schemeClr val="tx2"/>
              </a:solidFill>
              <a:latin typeface="+mj-lt"/>
              <a:ea typeface="+mj-ea"/>
              <a:cs typeface="+mj-cs"/>
            </a:endParaRPr>
          </a:p>
          <a:p>
            <a:pPr algn="just" rtl="1">
              <a:lnSpc>
                <a:spcPct val="150000"/>
              </a:lnSpc>
              <a:defRPr/>
            </a:pPr>
            <a:r>
              <a:rPr lang="ar-SA" sz="2800" b="1" dirty="0">
                <a:effectLst>
                  <a:outerShdw blurRad="38100" dist="38100" dir="2700000" algn="tl">
                    <a:srgbClr val="000000">
                      <a:alpha val="43137"/>
                    </a:srgbClr>
                  </a:outerShdw>
                </a:effectLst>
              </a:rPr>
              <a:t>قد يصعب في بعض الاحيان التعبير عن العلاقات المختلفة بطريقة كمية وفي الغالب يكون هناك حاجة للتمهيد لفهم علاقة كمية معينة بصيغ وصفية او نظرية توصل للقارئ تسلسل ومنطقية العلاقة </a:t>
            </a:r>
            <a:r>
              <a:rPr lang="ar-SA" sz="2800" b="1" dirty="0" err="1">
                <a:effectLst>
                  <a:outerShdw blurRad="38100" dist="38100" dir="2700000" algn="tl">
                    <a:srgbClr val="000000">
                      <a:alpha val="43137"/>
                    </a:srgbClr>
                  </a:outerShdw>
                </a:effectLst>
              </a:rPr>
              <a:t>المعنية.</a:t>
            </a:r>
            <a:r>
              <a:rPr lang="ar-SA" sz="2800" b="1" dirty="0">
                <a:effectLst>
                  <a:outerShdw blurRad="38100" dist="38100" dir="2700000" algn="tl">
                    <a:srgbClr val="000000">
                      <a:alpha val="43137"/>
                    </a:srgbClr>
                  </a:outerShdw>
                </a:effectLst>
              </a:rPr>
              <a:t> ولهذا يلجأ علم الاقتصاد الى هذا الاسلوب التحليلي الوصفي لتوضيح بعض العلاقات الاقتصادية باستخدام نصوص معينة ومع ذلك فان التحليل الوصفي لا</a:t>
            </a:r>
            <a:r>
              <a:rPr lang="fr-FR" sz="2800" b="1" dirty="0">
                <a:effectLst>
                  <a:outerShdw blurRad="38100" dist="38100" dir="2700000" algn="tl">
                    <a:srgbClr val="000000">
                      <a:alpha val="43137"/>
                    </a:srgbClr>
                  </a:outerShdw>
                </a:effectLst>
              </a:rPr>
              <a:t> </a:t>
            </a:r>
            <a:r>
              <a:rPr lang="ar-SA" sz="2800" b="1" dirty="0">
                <a:effectLst>
                  <a:outerShdw blurRad="38100" dist="38100" dir="2700000" algn="tl">
                    <a:srgbClr val="000000">
                      <a:alpha val="43137"/>
                    </a:srgbClr>
                  </a:outerShdw>
                </a:effectLst>
              </a:rPr>
              <a:t>يخلو من الانتقاد حيث ان الاستعانة </a:t>
            </a:r>
            <a:r>
              <a:rPr lang="ar-SA" sz="2800" b="1" dirty="0" err="1">
                <a:effectLst>
                  <a:outerShdw blurRad="38100" dist="38100" dir="2700000" algn="tl">
                    <a:srgbClr val="000000">
                      <a:alpha val="43137"/>
                    </a:srgbClr>
                  </a:outerShdw>
                </a:effectLst>
              </a:rPr>
              <a:t>به</a:t>
            </a:r>
            <a:r>
              <a:rPr lang="fr-FR" sz="2800" b="1" dirty="0">
                <a:effectLst>
                  <a:outerShdw blurRad="38100" dist="38100" dir="2700000" algn="tl">
                    <a:srgbClr val="000000">
                      <a:alpha val="43137"/>
                    </a:srgbClr>
                  </a:outerShdw>
                </a:effectLst>
              </a:rPr>
              <a:t> </a:t>
            </a:r>
            <a:r>
              <a:rPr lang="ar-SA" sz="2800" b="1" dirty="0">
                <a:effectLst>
                  <a:outerShdw blurRad="38100" dist="38100" dir="2700000" algn="tl">
                    <a:srgbClr val="000000">
                      <a:alpha val="43137"/>
                    </a:srgbClr>
                  </a:outerShdw>
                </a:effectLst>
              </a:rPr>
              <a:t> في معزل عن الاساليب الكمية الاخرى قد يخلق نوعا من الارباك لدى القارئ إما نتيجة لكثرة اللجوء الى الفرضيات او للافتقار لأسلوب العرض المتسلسل المنطقي المناسب احيانا </a:t>
            </a:r>
            <a:endParaRPr lang="fr-FR" sz="2800" b="1" dirty="0">
              <a:effectLst>
                <a:outerShdw blurRad="38100" dist="38100" dir="2700000" algn="tl">
                  <a:srgbClr val="000000">
                    <a:alpha val="43137"/>
                  </a:srgbClr>
                </a:outerShdw>
              </a:effectLst>
            </a:endParaRPr>
          </a:p>
          <a:p>
            <a:pPr marL="274320" indent="-274320" algn="r" rtl="1" eaLnBrk="1" fontAlgn="auto" hangingPunct="1">
              <a:lnSpc>
                <a:spcPct val="150000"/>
              </a:lnSpc>
              <a:spcAft>
                <a:spcPts val="0"/>
              </a:spcAft>
              <a:buFont typeface="Wingdings 2"/>
              <a:buChar char=""/>
              <a:defRPr/>
            </a:pPr>
            <a:endParaRPr lang="fr-FR" sz="2800" b="1" dirty="0">
              <a:solidFill>
                <a:schemeClr val="tx2">
                  <a:lumMod val="75000"/>
                </a:schemeClr>
              </a:solidFill>
              <a:effectLst>
                <a:outerShdw blurRad="38100" dist="38100" dir="2700000" algn="tl">
                  <a:srgbClr val="000000">
                    <a:alpha val="43137"/>
                  </a:srgbClr>
                </a:outerShdw>
              </a:effectLst>
              <a:cs typeface="Simplified Arabic" pitchFamily="2" charset="-78"/>
            </a:endParaRPr>
          </a:p>
        </p:txBody>
      </p:sp>
      <p:sp>
        <p:nvSpPr>
          <p:cNvPr id="22531" name="Espace réservé du pied de page 3">
            <a:extLst>
              <a:ext uri="{FF2B5EF4-FFF2-40B4-BE49-F238E27FC236}">
                <a16:creationId xmlns:a16="http://schemas.microsoft.com/office/drawing/2014/main" id="{F9B38603-B13E-4DF8-A3A8-6F0C31AE80A1}"/>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D8813A37-38F0-42E3-A2E6-F186256AFF09}"/>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9F1CEF5E-44E2-4B55-9D37-74636C74B442}" type="slidenum">
              <a:rPr lang="ar-SA" altLang="en-US" sz="1200">
                <a:solidFill>
                  <a:srgbClr val="FFFFFF"/>
                </a:solidFill>
              </a:rPr>
              <a:pPr eaLnBrk="1" hangingPunct="1">
                <a:lnSpc>
                  <a:spcPct val="80000"/>
                </a:lnSpc>
              </a:pPr>
              <a:t>14</a:t>
            </a:fld>
            <a:endParaRPr lang="fr-FR" altLang="en-US" sz="1200">
              <a:solidFill>
                <a:srgbClr val="FFFFFF"/>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B161E68-2E5A-4CA5-9269-2D5E2B62F530}"/>
              </a:ext>
            </a:extLst>
          </p:cNvPr>
          <p:cNvSpPr>
            <a:spLocks noGrp="1"/>
          </p:cNvSpPr>
          <p:nvPr>
            <p:ph sz="quarter" idx="1"/>
          </p:nvPr>
        </p:nvSpPr>
        <p:spPr>
          <a:xfrm>
            <a:off x="228600" y="381000"/>
            <a:ext cx="8686800" cy="6075363"/>
          </a:xfrm>
        </p:spPr>
        <p:txBody>
          <a:bodyPr>
            <a:normAutofit fontScale="92500"/>
          </a:bodyPr>
          <a:lstStyle/>
          <a:p>
            <a:pPr marL="274320" indent="-274320" algn="ctr" rtl="1" eaLnBrk="1" fontAlgn="auto" hangingPunct="1">
              <a:spcAft>
                <a:spcPts val="0"/>
              </a:spcAft>
              <a:buFont typeface="Wingdings 2" pitchFamily="18" charset="2"/>
              <a:buNone/>
              <a:defRPr/>
            </a:pPr>
            <a:r>
              <a:rPr lang="fr-FR" sz="4000" b="1" dirty="0">
                <a:solidFill>
                  <a:schemeClr val="tx2"/>
                </a:solidFill>
                <a:latin typeface="+mj-lt"/>
                <a:ea typeface="+mj-ea"/>
                <a:cs typeface="+mj-cs"/>
              </a:rPr>
              <a:t>-2</a:t>
            </a:r>
            <a:r>
              <a:rPr lang="ar-SA" sz="4000" b="1" dirty="0">
                <a:solidFill>
                  <a:schemeClr val="tx2"/>
                </a:solidFill>
                <a:latin typeface="+mj-lt"/>
                <a:ea typeface="+mj-ea"/>
                <a:cs typeface="+mj-cs"/>
              </a:rPr>
              <a:t>التحليل الرياضي</a:t>
            </a:r>
            <a:endParaRPr lang="fr-FR" sz="4000" b="1" dirty="0">
              <a:solidFill>
                <a:schemeClr val="tx2"/>
              </a:solidFill>
              <a:latin typeface="+mj-lt"/>
              <a:ea typeface="+mj-ea"/>
              <a:cs typeface="+mj-cs"/>
            </a:endParaRPr>
          </a:p>
          <a:p>
            <a:pPr algn="just" rtl="1">
              <a:lnSpc>
                <a:spcPct val="160000"/>
              </a:lnSpc>
              <a:defRPr/>
            </a:pPr>
            <a:r>
              <a:rPr lang="ar-SA" sz="2800" b="1" dirty="0">
                <a:effectLst>
                  <a:outerShdw blurRad="38100" dist="38100" dir="2700000" algn="tl">
                    <a:srgbClr val="000000">
                      <a:alpha val="43137"/>
                    </a:srgbClr>
                  </a:outerShdw>
                </a:effectLst>
              </a:rPr>
              <a:t>تستخدم الادوات الرياضية في العادة لعرض العلاقات الاقتصادية المختلفة بما</a:t>
            </a:r>
            <a:r>
              <a:rPr lang="fr-FR" sz="2800" b="1" dirty="0">
                <a:effectLst>
                  <a:outerShdw blurRad="38100" dist="38100" dir="2700000" algn="tl">
                    <a:srgbClr val="000000">
                      <a:alpha val="43137"/>
                    </a:srgbClr>
                  </a:outerShdw>
                </a:effectLst>
              </a:rPr>
              <a:t> </a:t>
            </a:r>
            <a:r>
              <a:rPr lang="ar-SA" sz="2800" b="1" dirty="0">
                <a:effectLst>
                  <a:outerShdw blurRad="38100" dist="38100" dir="2700000" algn="tl">
                    <a:srgbClr val="000000">
                      <a:alpha val="43137"/>
                    </a:srgbClr>
                  </a:outerShdw>
                </a:effectLst>
              </a:rPr>
              <a:t>يسمى بالاقتصاد الرياضي و</a:t>
            </a:r>
            <a:r>
              <a:rPr lang="fr-FR" sz="2800" b="1" dirty="0">
                <a:effectLst>
                  <a:outerShdw blurRad="38100" dist="38100" dir="2700000" algn="tl">
                    <a:srgbClr val="000000">
                      <a:alpha val="43137"/>
                    </a:srgbClr>
                  </a:outerShdw>
                </a:effectLst>
              </a:rPr>
              <a:t> </a:t>
            </a:r>
            <a:r>
              <a:rPr lang="ar-SA" sz="2800" b="1" dirty="0">
                <a:effectLst>
                  <a:outerShdw blurRad="38100" dist="38100" dir="2700000" algn="tl">
                    <a:srgbClr val="000000">
                      <a:alpha val="43137"/>
                    </a:srgbClr>
                  </a:outerShdw>
                </a:effectLst>
              </a:rPr>
              <a:t>اصبحت الدراسات الاقتصادية المتقدمة تعتمد على قدر كبير من المعرفة الرياضية مع هذا فإن اللجوء الى التحليل الرياضي لا</a:t>
            </a:r>
            <a:r>
              <a:rPr lang="fr-FR" sz="2800" b="1" dirty="0">
                <a:effectLst>
                  <a:outerShdw blurRad="38100" dist="38100" dir="2700000" algn="tl">
                    <a:srgbClr val="000000">
                      <a:alpha val="43137"/>
                    </a:srgbClr>
                  </a:outerShdw>
                </a:effectLst>
              </a:rPr>
              <a:t> </a:t>
            </a:r>
            <a:r>
              <a:rPr lang="ar-SA" sz="2800" b="1" dirty="0">
                <a:effectLst>
                  <a:outerShdw blurRad="38100" dist="38100" dir="2700000" algn="tl">
                    <a:srgbClr val="000000">
                      <a:alpha val="43137"/>
                    </a:srgbClr>
                  </a:outerShdw>
                </a:effectLst>
              </a:rPr>
              <a:t>يعني تراجع اهمية التحليل الوصفي بل على العكس يبدو التحليل الوصفي مساعدا  رئيسا لتحليل النتائج المختلفة للقضايا الاقتصادية التي تعالج رياضيا وعليه فالعلاقات الرياضية رغم اهميتها في توضيح الاشكال المختلفة للعلاقات الاقتصادية تظل قاصرة اذا غابت المقدرة على تحليل النتائج وصياغتها وصفيا بالشكل السليم والمفهوم اقتصاديا</a:t>
            </a:r>
            <a:endParaRPr lang="fr-FR" sz="2800" b="1" dirty="0">
              <a:effectLst>
                <a:outerShdw blurRad="38100" dist="38100" dir="2700000" algn="tl">
                  <a:srgbClr val="000000">
                    <a:alpha val="43137"/>
                  </a:srgbClr>
                </a:outerShdw>
              </a:effectLst>
            </a:endParaRPr>
          </a:p>
        </p:txBody>
      </p:sp>
      <p:sp>
        <p:nvSpPr>
          <p:cNvPr id="23555" name="Espace réservé du pied de page 3">
            <a:extLst>
              <a:ext uri="{FF2B5EF4-FFF2-40B4-BE49-F238E27FC236}">
                <a16:creationId xmlns:a16="http://schemas.microsoft.com/office/drawing/2014/main" id="{CA86FE1A-1C17-4CFF-A85F-53EC69A96B80}"/>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80952124-DC1A-41FF-AF1F-2DFA56C9EA43}"/>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C5DA19AB-8101-4FDC-BB08-F030E5394999}" type="slidenum">
              <a:rPr lang="ar-SA" altLang="en-US" sz="1200">
                <a:solidFill>
                  <a:srgbClr val="FFFFFF"/>
                </a:solidFill>
              </a:rPr>
              <a:pPr eaLnBrk="1" hangingPunct="1">
                <a:lnSpc>
                  <a:spcPct val="80000"/>
                </a:lnSpc>
              </a:pPr>
              <a:t>15</a:t>
            </a:fld>
            <a:endParaRPr lang="fr-FR" altLang="en-US" sz="1200">
              <a:solidFill>
                <a:srgbClr val="FFFFFF"/>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8232A6B-A797-42B4-A3A3-31E36DFAAC8D}"/>
              </a:ext>
            </a:extLst>
          </p:cNvPr>
          <p:cNvSpPr>
            <a:spLocks noGrp="1"/>
          </p:cNvSpPr>
          <p:nvPr>
            <p:ph sz="quarter" idx="1"/>
          </p:nvPr>
        </p:nvSpPr>
        <p:spPr>
          <a:xfrm>
            <a:off x="228600" y="609600"/>
            <a:ext cx="8686800" cy="6248400"/>
          </a:xfrm>
        </p:spPr>
        <p:txBody>
          <a:bodyPr>
            <a:normAutofit/>
          </a:bodyPr>
          <a:lstStyle/>
          <a:p>
            <a:pPr marL="274320" indent="-274320" algn="ctr" rtl="1" eaLnBrk="1" fontAlgn="auto" hangingPunct="1">
              <a:spcAft>
                <a:spcPts val="0"/>
              </a:spcAft>
              <a:buFont typeface="Wingdings"/>
              <a:buNone/>
              <a:defRPr/>
            </a:pPr>
            <a:r>
              <a:rPr lang="fr-FR" sz="3700" b="1" dirty="0">
                <a:solidFill>
                  <a:schemeClr val="tx2"/>
                </a:solidFill>
                <a:latin typeface="+mj-lt"/>
                <a:ea typeface="+mj-ea"/>
                <a:cs typeface="+mj-cs"/>
              </a:rPr>
              <a:t>-3</a:t>
            </a:r>
            <a:r>
              <a:rPr lang="ar-SA" sz="3700" b="1" dirty="0">
                <a:solidFill>
                  <a:schemeClr val="tx2"/>
                </a:solidFill>
                <a:latin typeface="+mj-lt"/>
                <a:ea typeface="+mj-ea"/>
                <a:cs typeface="+mj-cs"/>
              </a:rPr>
              <a:t>التحليل القياسي</a:t>
            </a:r>
            <a:endParaRPr lang="fr-FR" sz="4000" dirty="0"/>
          </a:p>
          <a:p>
            <a:pPr algn="just" rtl="1">
              <a:lnSpc>
                <a:spcPct val="150000"/>
              </a:lnSpc>
              <a:defRPr/>
            </a:pPr>
            <a:r>
              <a:rPr lang="ar-SA" sz="2800" b="1" dirty="0">
                <a:effectLst>
                  <a:outerShdw blurRad="38100" dist="38100" dir="2700000" algn="tl">
                    <a:srgbClr val="000000">
                      <a:alpha val="43137"/>
                    </a:srgbClr>
                  </a:outerShdw>
                </a:effectLst>
              </a:rPr>
              <a:t>يقوم هذا التحليل على دمج كل من الرياضيات و</a:t>
            </a:r>
            <a:r>
              <a:rPr lang="fr-FR" sz="2800" b="1" dirty="0">
                <a:effectLst>
                  <a:outerShdw blurRad="38100" dist="38100" dir="2700000" algn="tl">
                    <a:srgbClr val="000000">
                      <a:alpha val="43137"/>
                    </a:srgbClr>
                  </a:outerShdw>
                </a:effectLst>
              </a:rPr>
              <a:t> </a:t>
            </a:r>
            <a:r>
              <a:rPr lang="ar-SA" sz="2800" b="1" dirty="0">
                <a:effectLst>
                  <a:outerShdw blurRad="38100" dist="38100" dir="2700000" algn="tl">
                    <a:srgbClr val="000000">
                      <a:alpha val="43137"/>
                    </a:srgbClr>
                  </a:outerShdw>
                </a:effectLst>
              </a:rPr>
              <a:t>الاحصاء للتعبير عن العلاقات الاقتصادية المختلفة حيث يعرف هذا الفرع من علم الاقتصاد بالاقتصاد القياسي ويأتي اهمية هذا النوع من التحليل في دراسة العلاقات الاقتصادية وتطبيقاتها الرياضية كما ان ظهور البرامج الحاسوبية جعلت استخدام هذا التحليل واللجوء اليه على قدر كبير من الاهمية ومع ذلك تضل الحاجة الى الاسلوب الوصفي قائمة لتحليل نتائج التقديرات والعلاقات المختلفة التي تتعامل مع نماذج هذا الاسلوب</a:t>
            </a:r>
            <a:endParaRPr lang="fr-FR" sz="2800" b="1" dirty="0">
              <a:effectLst>
                <a:outerShdw blurRad="38100" dist="38100" dir="2700000" algn="tl">
                  <a:srgbClr val="000000">
                    <a:alpha val="43137"/>
                  </a:srgbClr>
                </a:outerShdw>
              </a:effectLst>
            </a:endParaRPr>
          </a:p>
        </p:txBody>
      </p:sp>
      <p:sp>
        <p:nvSpPr>
          <p:cNvPr id="24579" name="Espace réservé du pied de page 3">
            <a:extLst>
              <a:ext uri="{FF2B5EF4-FFF2-40B4-BE49-F238E27FC236}">
                <a16:creationId xmlns:a16="http://schemas.microsoft.com/office/drawing/2014/main" id="{9F37AAA1-A5B6-454C-8B91-0A813776B66A}"/>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B74576AE-0F8C-47C4-91EC-7C6186AA4C2D}"/>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35EC2C95-C7DB-4A5A-8C85-D686AF56A825}" type="slidenum">
              <a:rPr lang="ar-SA" altLang="en-US" sz="1200">
                <a:solidFill>
                  <a:srgbClr val="FFFFFF"/>
                </a:solidFill>
              </a:rPr>
              <a:pPr eaLnBrk="1" hangingPunct="1">
                <a:lnSpc>
                  <a:spcPct val="80000"/>
                </a:lnSpc>
              </a:pPr>
              <a:t>16</a:t>
            </a:fld>
            <a:endParaRPr lang="fr-FR" altLang="en-US" sz="1200">
              <a:solidFill>
                <a:srgbClr val="FFFFFF"/>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80BCB86-B7D2-4D5B-BFAE-3B489BF7ABEF}"/>
              </a:ext>
            </a:extLst>
          </p:cNvPr>
          <p:cNvSpPr>
            <a:spLocks noGrp="1"/>
          </p:cNvSpPr>
          <p:nvPr>
            <p:ph sz="quarter" idx="1"/>
          </p:nvPr>
        </p:nvSpPr>
        <p:spPr>
          <a:xfrm>
            <a:off x="304800" y="0"/>
            <a:ext cx="8537575" cy="6629400"/>
          </a:xfrm>
        </p:spPr>
        <p:txBody>
          <a:bodyPr/>
          <a:lstStyle/>
          <a:p>
            <a:pPr algn="ctr" rtl="1">
              <a:lnSpc>
                <a:spcPct val="200000"/>
              </a:lnSpc>
              <a:buFont typeface="Wingdings" panose="05000000000000000000" pitchFamily="2" charset="2"/>
              <a:buNone/>
              <a:defRPr/>
            </a:pPr>
            <a:r>
              <a:rPr lang="fr-FR" sz="3700" b="1" dirty="0">
                <a:solidFill>
                  <a:schemeClr val="tx2"/>
                </a:solidFill>
                <a:latin typeface="+mj-lt"/>
                <a:ea typeface="+mj-ea"/>
                <a:cs typeface="+mj-cs"/>
              </a:rPr>
              <a:t> -4</a:t>
            </a:r>
            <a:r>
              <a:rPr lang="ar-SA" sz="3700" b="1" dirty="0">
                <a:solidFill>
                  <a:schemeClr val="tx2"/>
                </a:solidFill>
                <a:latin typeface="+mj-lt"/>
                <a:ea typeface="+mj-ea"/>
                <a:cs typeface="+mj-cs"/>
              </a:rPr>
              <a:t>الاسلوب البياني</a:t>
            </a:r>
            <a:endParaRPr lang="fr-FR" sz="3700" b="1" dirty="0">
              <a:solidFill>
                <a:schemeClr val="tx2"/>
              </a:solidFill>
              <a:latin typeface="+mj-lt"/>
              <a:ea typeface="+mj-ea"/>
              <a:cs typeface="+mj-cs"/>
            </a:endParaRPr>
          </a:p>
          <a:p>
            <a:pPr algn="just" rtl="1">
              <a:lnSpc>
                <a:spcPct val="200000"/>
              </a:lnSpc>
              <a:defRPr/>
            </a:pPr>
            <a:r>
              <a:rPr lang="ar-SA" b="1" dirty="0">
                <a:effectLst>
                  <a:outerShdw blurRad="38100" dist="38100" dir="2700000" algn="tl">
                    <a:srgbClr val="000000">
                      <a:alpha val="43137"/>
                    </a:srgbClr>
                  </a:outerShdw>
                </a:effectLst>
              </a:rPr>
              <a:t>يعد التمثيل البياني احد اعمدة التحليل الاقتصادي الرئيسه فبواسطة هذا الاسلوب يمكن بسهولة توضيح طبيعة وشكل العلاقة بين المتغيرات والتأثير المتبادل </a:t>
            </a:r>
            <a:r>
              <a:rPr lang="ar-SA" b="1" dirty="0" err="1">
                <a:effectLst>
                  <a:outerShdw blurRad="38100" dist="38100" dir="2700000" algn="tl">
                    <a:srgbClr val="000000">
                      <a:alpha val="43137"/>
                    </a:srgbClr>
                  </a:outerShdw>
                </a:effectLst>
              </a:rPr>
              <a:t>بينها.</a:t>
            </a:r>
            <a:r>
              <a:rPr lang="ar-SA" b="1" dirty="0">
                <a:effectLst>
                  <a:outerShdw blurRad="38100" dist="38100" dir="2700000" algn="tl">
                    <a:srgbClr val="000000">
                      <a:alpha val="43137"/>
                    </a:srgbClr>
                  </a:outerShdw>
                </a:effectLst>
              </a:rPr>
              <a:t> ولما كان الاعتماد الاكبر في توضيح النظرية الاقتصادية في هذا المستوى الدراسي ينصب اساسا على الاسلوب البياني اكثر من غيره فسوف نلجأ الى استخدام هذا الاسلوب بكثرة لدى تناولنا للموضوعات المختلفة </a:t>
            </a:r>
            <a:endParaRPr lang="fr-FR" b="1" dirty="0">
              <a:effectLst>
                <a:outerShdw blurRad="38100" dist="38100" dir="2700000" algn="tl">
                  <a:srgbClr val="000000">
                    <a:alpha val="43137"/>
                  </a:srgbClr>
                </a:outerShdw>
              </a:effectLst>
            </a:endParaRPr>
          </a:p>
        </p:txBody>
      </p:sp>
      <p:sp>
        <p:nvSpPr>
          <p:cNvPr id="25603" name="Espace réservé du pied de page 3">
            <a:extLst>
              <a:ext uri="{FF2B5EF4-FFF2-40B4-BE49-F238E27FC236}">
                <a16:creationId xmlns:a16="http://schemas.microsoft.com/office/drawing/2014/main" id="{30ED5F2E-C7E1-407E-86D9-FDF21131A752}"/>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73608F99-52CE-4D70-923C-966C7122DD65}"/>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A0A30ECB-6D28-4F1B-B20F-0F5E3256D12F}" type="slidenum">
              <a:rPr lang="ar-SA" altLang="en-US" sz="1200">
                <a:solidFill>
                  <a:srgbClr val="FFFFFF"/>
                </a:solidFill>
              </a:rPr>
              <a:pPr eaLnBrk="1" hangingPunct="1">
                <a:lnSpc>
                  <a:spcPct val="80000"/>
                </a:lnSpc>
              </a:pPr>
              <a:t>17</a:t>
            </a:fld>
            <a:endParaRPr lang="fr-FR" altLang="en-US" sz="1200">
              <a:solidFill>
                <a:srgbClr val="FFFFFF"/>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2340CC2-AD64-406E-BBBF-309564575446}"/>
              </a:ext>
            </a:extLst>
          </p:cNvPr>
          <p:cNvSpPr>
            <a:spLocks noGrp="1"/>
          </p:cNvSpPr>
          <p:nvPr>
            <p:ph sz="quarter" idx="1"/>
          </p:nvPr>
        </p:nvSpPr>
        <p:spPr>
          <a:xfrm>
            <a:off x="304800" y="0"/>
            <a:ext cx="8610600" cy="6096000"/>
          </a:xfrm>
        </p:spPr>
        <p:txBody>
          <a:bodyPr/>
          <a:lstStyle/>
          <a:p>
            <a:pPr algn="just" rtl="1">
              <a:lnSpc>
                <a:spcPct val="200000"/>
              </a:lnSpc>
              <a:buFont typeface="Wingdings" panose="05000000000000000000" pitchFamily="2" charset="2"/>
              <a:buNone/>
              <a:defRPr/>
            </a:pPr>
            <a:r>
              <a:rPr lang="ar-SA" sz="4000" b="1" dirty="0">
                <a:solidFill>
                  <a:schemeClr val="tx2"/>
                </a:solidFill>
                <a:effectLst>
                  <a:outerShdw blurRad="38100" dist="38100" dir="2700000" algn="tl">
                    <a:srgbClr val="000000">
                      <a:alpha val="43137"/>
                    </a:srgbClr>
                  </a:outerShdw>
                </a:effectLst>
                <a:latin typeface="+mj-lt"/>
                <a:ea typeface="+mj-ea"/>
                <a:cs typeface="+mj-cs"/>
              </a:rPr>
              <a:t>استخدام التجريد</a:t>
            </a:r>
            <a:endParaRPr lang="fr-FR" sz="4000" b="1" dirty="0">
              <a:solidFill>
                <a:schemeClr val="tx2"/>
              </a:solidFill>
              <a:effectLst>
                <a:outerShdw blurRad="38100" dist="38100" dir="2700000" algn="tl">
                  <a:srgbClr val="000000">
                    <a:alpha val="43137"/>
                  </a:srgbClr>
                </a:outerShdw>
              </a:effectLst>
              <a:latin typeface="+mj-lt"/>
              <a:ea typeface="+mj-ea"/>
              <a:cs typeface="+mj-cs"/>
            </a:endParaRPr>
          </a:p>
          <a:p>
            <a:pPr algn="just" rtl="1">
              <a:lnSpc>
                <a:spcPct val="200000"/>
              </a:lnSpc>
              <a:defRPr/>
            </a:pPr>
            <a:r>
              <a:rPr lang="ar-SA" b="1" dirty="0">
                <a:effectLst>
                  <a:outerShdw blurRad="38100" dist="38100" dir="2700000" algn="tl">
                    <a:srgbClr val="000000">
                      <a:alpha val="43137"/>
                    </a:srgbClr>
                  </a:outerShdw>
                </a:effectLst>
              </a:rPr>
              <a:t>يقصد بالتجريد محاولة التركيز على العناصر الرئيسة لمشكلة ما وذلك عن طريق اهمال او تجاهل بعض المؤثرات او التفاصيل الخارجية التي قد تشوه فهم العلاقة محل البحث فالأصل هو فهم تلك العلاقة الاساسية وبعدها يمكن الدخول في مزيد من التفاصيل فمثلا يتم دراسة اثر التغير في السعر على الكمية المطلوبة او الكمية المعروضة مع افتراض بقاء العوامل الاخرى ثابت هاو مجردة</a:t>
            </a:r>
            <a:endParaRPr lang="fr-FR" b="1" dirty="0">
              <a:effectLst>
                <a:outerShdw blurRad="38100" dist="38100" dir="2700000" algn="tl">
                  <a:srgbClr val="000000">
                    <a:alpha val="43137"/>
                  </a:srgbClr>
                </a:outerShdw>
              </a:effectLst>
            </a:endParaRPr>
          </a:p>
        </p:txBody>
      </p:sp>
      <p:sp>
        <p:nvSpPr>
          <p:cNvPr id="26627" name="Espace réservé du pied de page 3">
            <a:extLst>
              <a:ext uri="{FF2B5EF4-FFF2-40B4-BE49-F238E27FC236}">
                <a16:creationId xmlns:a16="http://schemas.microsoft.com/office/drawing/2014/main" id="{C04D43EF-C2DC-4106-B7DB-661200653A43}"/>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D5AA319D-A1A3-4077-9DE4-0FDE09D76CE4}"/>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DBC79CAF-0ECD-4CCD-9A62-99B1875A8AB6}" type="slidenum">
              <a:rPr lang="ar-SA" altLang="en-US" sz="1200">
                <a:solidFill>
                  <a:srgbClr val="FFFFFF"/>
                </a:solidFill>
              </a:rPr>
              <a:pPr eaLnBrk="1" hangingPunct="1">
                <a:lnSpc>
                  <a:spcPct val="80000"/>
                </a:lnSpc>
              </a:pPr>
              <a:t>18</a:t>
            </a:fld>
            <a:endParaRPr lang="fr-FR" altLang="en-US" sz="1200">
              <a:solidFill>
                <a:srgbClr val="FFFFFF"/>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C308B98-75ED-45DE-985D-1DF4D25E1137}"/>
              </a:ext>
            </a:extLst>
          </p:cNvPr>
          <p:cNvSpPr>
            <a:spLocks noGrp="1"/>
          </p:cNvSpPr>
          <p:nvPr>
            <p:ph sz="quarter" idx="1"/>
          </p:nvPr>
        </p:nvSpPr>
        <p:spPr>
          <a:xfrm>
            <a:off x="304800" y="0"/>
            <a:ext cx="8461375" cy="6019800"/>
          </a:xfrm>
        </p:spPr>
        <p:txBody>
          <a:bodyPr/>
          <a:lstStyle/>
          <a:p>
            <a:pPr algn="just" rtl="1">
              <a:lnSpc>
                <a:spcPct val="250000"/>
              </a:lnSpc>
              <a:buFont typeface="Wingdings" panose="05000000000000000000" pitchFamily="2" charset="2"/>
              <a:buNone/>
              <a:defRPr/>
            </a:pPr>
            <a:r>
              <a:rPr lang="ar-SA" dirty="0"/>
              <a:t> </a:t>
            </a:r>
            <a:r>
              <a:rPr lang="ar-SA" sz="4000" b="1" dirty="0">
                <a:solidFill>
                  <a:schemeClr val="tx2"/>
                </a:solidFill>
                <a:effectLst>
                  <a:outerShdw blurRad="38100" dist="38100" dir="2700000" algn="tl">
                    <a:srgbClr val="000000">
                      <a:alpha val="43137"/>
                    </a:srgbClr>
                  </a:outerShdw>
                </a:effectLst>
                <a:latin typeface="+mj-lt"/>
                <a:ea typeface="+mj-ea"/>
                <a:cs typeface="+mj-cs"/>
              </a:rPr>
              <a:t>استخدام النظرية</a:t>
            </a:r>
            <a:endParaRPr lang="fr-FR" sz="4000" b="1" dirty="0">
              <a:solidFill>
                <a:schemeClr val="tx2"/>
              </a:solidFill>
              <a:effectLst>
                <a:outerShdw blurRad="38100" dist="38100" dir="2700000" algn="tl">
                  <a:srgbClr val="000000">
                    <a:alpha val="43137"/>
                  </a:srgbClr>
                </a:outerShdw>
              </a:effectLst>
              <a:latin typeface="+mj-lt"/>
              <a:ea typeface="+mj-ea"/>
              <a:cs typeface="+mj-cs"/>
            </a:endParaRPr>
          </a:p>
          <a:p>
            <a:pPr algn="just" rtl="1">
              <a:lnSpc>
                <a:spcPct val="250000"/>
              </a:lnSpc>
              <a:defRPr/>
            </a:pPr>
            <a:r>
              <a:rPr lang="ar-SA" b="1" dirty="0">
                <a:effectLst>
                  <a:outerShdw blurRad="38100" dist="38100" dir="2700000" algn="tl">
                    <a:srgbClr val="000000">
                      <a:alpha val="43137"/>
                    </a:srgbClr>
                  </a:outerShdw>
                </a:effectLst>
              </a:rPr>
              <a:t> النظرية بشكل عام ما</a:t>
            </a:r>
            <a:r>
              <a:rPr lang="fr-FR" b="1" dirty="0">
                <a:effectLst>
                  <a:outerShdw blurRad="38100" dist="38100" dir="2700000" algn="tl">
                    <a:srgbClr val="000000">
                      <a:alpha val="43137"/>
                    </a:srgbClr>
                  </a:outerShdw>
                </a:effectLst>
              </a:rPr>
              <a:t> </a:t>
            </a:r>
            <a:r>
              <a:rPr lang="ar-SA" b="1" dirty="0">
                <a:effectLst>
                  <a:outerShdw blurRad="38100" dist="38100" dir="2700000" algn="tl">
                    <a:srgbClr val="000000">
                      <a:alpha val="43137"/>
                    </a:srgbClr>
                  </a:outerShdw>
                </a:effectLst>
              </a:rPr>
              <a:t>هي إلا تبسيط مقصود لعلاقات ما بهدف الالية التي تعمل من خلالها هذه العلاقات ومن هنا يلجأ علم الاقتصاد الى استخدام النظريات بشكل موسع لتوضيح الية عمل المتغيرات المختلفة وتأثيرها على بعضها البعض بشكل مبسط </a:t>
            </a:r>
            <a:endParaRPr lang="fr-FR" b="1" dirty="0">
              <a:effectLst>
                <a:outerShdw blurRad="38100" dist="38100" dir="2700000" algn="tl">
                  <a:srgbClr val="000000">
                    <a:alpha val="43137"/>
                  </a:srgbClr>
                </a:outerShdw>
              </a:effectLst>
            </a:endParaRPr>
          </a:p>
          <a:p>
            <a:pPr algn="r" rtl="1">
              <a:defRPr/>
            </a:pPr>
            <a:endParaRPr lang="fr-FR" dirty="0"/>
          </a:p>
        </p:txBody>
      </p:sp>
      <p:sp>
        <p:nvSpPr>
          <p:cNvPr id="27651" name="Espace réservé du pied de page 3">
            <a:extLst>
              <a:ext uri="{FF2B5EF4-FFF2-40B4-BE49-F238E27FC236}">
                <a16:creationId xmlns:a16="http://schemas.microsoft.com/office/drawing/2014/main" id="{B4F3A0B8-FA59-424C-BB6F-E84731F87F92}"/>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0024D8D2-3E13-46B1-A675-0B5F73C9C0C9}"/>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5438A4C5-A2C2-46D7-9B33-2FEAF0018B4C}" type="slidenum">
              <a:rPr lang="ar-SA" altLang="en-US" sz="1200">
                <a:solidFill>
                  <a:srgbClr val="FFFFFF"/>
                </a:solidFill>
              </a:rPr>
              <a:pPr eaLnBrk="1" hangingPunct="1">
                <a:lnSpc>
                  <a:spcPct val="80000"/>
                </a:lnSpc>
              </a:pPr>
              <a:t>19</a:t>
            </a:fld>
            <a:endParaRPr lang="fr-FR" altLang="en-US" sz="1200">
              <a:solidFill>
                <a:srgbClr val="FFFFFF"/>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7142FF9-16F1-486E-8FAF-506870AEB46E}"/>
              </a:ext>
            </a:extLst>
          </p:cNvPr>
          <p:cNvSpPr>
            <a:spLocks noGrp="1"/>
          </p:cNvSpPr>
          <p:nvPr>
            <p:ph sz="quarter" idx="1"/>
          </p:nvPr>
        </p:nvSpPr>
        <p:spPr>
          <a:xfrm>
            <a:off x="381000" y="0"/>
            <a:ext cx="8534400" cy="6858000"/>
          </a:xfrm>
        </p:spPr>
        <p:txBody>
          <a:bodyPr>
            <a:normAutofit fontScale="55000" lnSpcReduction="20000"/>
          </a:bodyPr>
          <a:lstStyle/>
          <a:p>
            <a:pPr marL="320040" indent="-320040" algn="r" rtl="1" eaLnBrk="1" fontAlgn="auto" hangingPunct="1">
              <a:spcAft>
                <a:spcPts val="0"/>
              </a:spcAft>
              <a:buFont typeface="Wingdings"/>
              <a:buChar char=""/>
              <a:defRPr/>
            </a:pPr>
            <a:endParaRPr lang="fr-FR" sz="2800" b="1" dirty="0">
              <a:solidFill>
                <a:schemeClr val="accent5">
                  <a:lumMod val="50000"/>
                </a:schemeClr>
              </a:solidFill>
            </a:endParaRPr>
          </a:p>
          <a:p>
            <a:pPr marL="320040" indent="-320040" algn="ctr" eaLnBrk="1" fontAlgn="auto" hangingPunct="1">
              <a:spcBef>
                <a:spcPct val="0"/>
              </a:spcBef>
              <a:spcAft>
                <a:spcPts val="0"/>
              </a:spcAft>
              <a:buFont typeface="Wingdings"/>
              <a:buNone/>
              <a:defRPr/>
            </a:pPr>
            <a:r>
              <a:rPr lang="ar-SA" sz="8200" dirty="0">
                <a:solidFill>
                  <a:srgbClr val="C00000"/>
                </a:solidFill>
                <a:effectLst>
                  <a:outerShdw blurRad="38100" dist="38100" dir="2700000" algn="tl">
                    <a:srgbClr val="000000">
                      <a:alpha val="43137"/>
                    </a:srgbClr>
                  </a:outerShdw>
                </a:effectLst>
                <a:cs typeface="+mj-cs"/>
              </a:rPr>
              <a:t>محتويات المنهج </a:t>
            </a:r>
            <a:endParaRPr lang="fr-FR" sz="8200" dirty="0">
              <a:solidFill>
                <a:srgbClr val="C00000"/>
              </a:solidFill>
              <a:effectLst>
                <a:outerShdw blurRad="38100" dist="38100" dir="2700000" algn="tl">
                  <a:srgbClr val="000000">
                    <a:alpha val="43137"/>
                  </a:srgbClr>
                </a:outerShdw>
              </a:effectLst>
              <a:cs typeface="+mj-cs"/>
            </a:endParaRPr>
          </a:p>
          <a:p>
            <a:pPr marL="320040" indent="-320040" algn="r" rtl="1" eaLnBrk="1" fontAlgn="auto" hangingPunct="1">
              <a:spcAft>
                <a:spcPts val="0"/>
              </a:spcAft>
              <a:buFont typeface="Wingdings"/>
              <a:buChar char=""/>
              <a:defRPr/>
            </a:pPr>
            <a:endParaRPr lang="fr-FR" sz="2800" b="1" dirty="0">
              <a:solidFill>
                <a:schemeClr val="accent5">
                  <a:lumMod val="50000"/>
                </a:schemeClr>
              </a:solidFill>
            </a:endParaRPr>
          </a:p>
          <a:p>
            <a:pPr marL="320040" indent="-320040" algn="r" rtl="1" eaLnBrk="1" fontAlgn="auto" hangingPunct="1">
              <a:lnSpc>
                <a:spcPct val="120000"/>
              </a:lnSpc>
              <a:spcAft>
                <a:spcPts val="0"/>
              </a:spcAft>
              <a:buFont typeface="Wingdings"/>
              <a:buChar char=""/>
              <a:defRPr/>
            </a:pPr>
            <a:endParaRPr lang="fr-FR" sz="4500" b="1" dirty="0">
              <a:solidFill>
                <a:schemeClr val="accent5">
                  <a:lumMod val="50000"/>
                </a:schemeClr>
              </a:solidFill>
            </a:endParaRPr>
          </a:p>
          <a:p>
            <a:pPr marL="320040" indent="-320040" algn="just" rtl="1" eaLnBrk="1" fontAlgn="auto" hangingPunct="1">
              <a:lnSpc>
                <a:spcPct val="120000"/>
              </a:lnSpc>
              <a:spcAft>
                <a:spcPts val="0"/>
              </a:spcAft>
              <a:buFont typeface="Wingdings"/>
              <a:buChar char=""/>
              <a:defRPr/>
            </a:pPr>
            <a:r>
              <a:rPr lang="ar-TN" sz="4400" b="1" dirty="0">
                <a:solidFill>
                  <a:schemeClr val="tx2">
                    <a:lumMod val="75000"/>
                  </a:schemeClr>
                </a:solidFill>
                <a:effectLst>
                  <a:outerShdw blurRad="38100" dist="38100" dir="2700000" algn="tl">
                    <a:srgbClr val="000000">
                      <a:alpha val="43137"/>
                    </a:srgbClr>
                  </a:outerShdw>
                </a:effectLst>
                <a:cs typeface="+mj-cs"/>
              </a:rPr>
              <a:t>الفصل </a:t>
            </a:r>
            <a:r>
              <a:rPr lang="ar-TN" sz="4400" b="1" dirty="0" err="1">
                <a:solidFill>
                  <a:schemeClr val="tx2">
                    <a:lumMod val="75000"/>
                  </a:schemeClr>
                </a:solidFill>
                <a:effectLst>
                  <a:outerShdw blurRad="38100" dist="38100" dir="2700000" algn="tl">
                    <a:srgbClr val="000000">
                      <a:alpha val="43137"/>
                    </a:srgbClr>
                  </a:outerShdw>
                </a:effectLst>
                <a:cs typeface="+mj-cs"/>
              </a:rPr>
              <a:t>الأول :</a:t>
            </a:r>
            <a:r>
              <a:rPr lang="ar-TN" sz="4400" b="1" dirty="0">
                <a:solidFill>
                  <a:schemeClr val="tx2">
                    <a:lumMod val="75000"/>
                  </a:schemeClr>
                </a:solidFill>
                <a:effectLst>
                  <a:outerShdw blurRad="38100" dist="38100" dir="2700000" algn="tl">
                    <a:srgbClr val="000000">
                      <a:alpha val="43137"/>
                    </a:srgbClr>
                  </a:outerShdw>
                </a:effectLst>
                <a:cs typeface="+mj-cs"/>
              </a:rPr>
              <a:t> </a:t>
            </a:r>
            <a:r>
              <a:rPr lang="ar-SA" sz="4400" b="1" dirty="0">
                <a:solidFill>
                  <a:schemeClr val="tx2">
                    <a:lumMod val="75000"/>
                  </a:schemeClr>
                </a:solidFill>
                <a:effectLst>
                  <a:outerShdw blurRad="38100" dist="38100" dir="2700000" algn="tl">
                    <a:srgbClr val="000000">
                      <a:alpha val="43137"/>
                    </a:srgbClr>
                  </a:outerShdw>
                </a:effectLst>
                <a:cs typeface="+mj-cs"/>
              </a:rPr>
              <a:t>مقدمة في علم الاقتصاد</a:t>
            </a:r>
            <a:endParaRPr lang="fr-FR" sz="4400" b="1" dirty="0">
              <a:solidFill>
                <a:schemeClr val="tx2">
                  <a:lumMod val="75000"/>
                </a:schemeClr>
              </a:solidFill>
              <a:effectLst>
                <a:outerShdw blurRad="38100" dist="38100" dir="2700000" algn="tl">
                  <a:srgbClr val="000000">
                    <a:alpha val="43137"/>
                  </a:srgbClr>
                </a:outerShdw>
              </a:effectLst>
              <a:cs typeface="+mj-cs"/>
            </a:endParaRPr>
          </a:p>
          <a:p>
            <a:pPr marL="320040" indent="-320040" algn="just" rtl="1" eaLnBrk="1" fontAlgn="auto" hangingPunct="1">
              <a:lnSpc>
                <a:spcPct val="120000"/>
              </a:lnSpc>
              <a:spcAft>
                <a:spcPts val="0"/>
              </a:spcAft>
              <a:buFont typeface="Wingdings"/>
              <a:buChar char=""/>
              <a:defRPr/>
            </a:pPr>
            <a:r>
              <a:rPr lang="ar-TN" sz="4400" b="1" dirty="0">
                <a:solidFill>
                  <a:schemeClr val="tx2">
                    <a:lumMod val="75000"/>
                  </a:schemeClr>
                </a:solidFill>
                <a:effectLst>
                  <a:outerShdw blurRad="38100" dist="38100" dir="2700000" algn="tl">
                    <a:srgbClr val="000000">
                      <a:alpha val="43137"/>
                    </a:srgbClr>
                  </a:outerShdw>
                </a:effectLst>
                <a:cs typeface="+mj-cs"/>
              </a:rPr>
              <a:t>الفصل </a:t>
            </a:r>
            <a:r>
              <a:rPr lang="ar-TN" sz="4400" b="1" dirty="0" err="1">
                <a:solidFill>
                  <a:schemeClr val="tx2">
                    <a:lumMod val="75000"/>
                  </a:schemeClr>
                </a:solidFill>
                <a:effectLst>
                  <a:outerShdw blurRad="38100" dist="38100" dir="2700000" algn="tl">
                    <a:srgbClr val="000000">
                      <a:alpha val="43137"/>
                    </a:srgbClr>
                  </a:outerShdw>
                </a:effectLst>
                <a:cs typeface="+mj-cs"/>
              </a:rPr>
              <a:t>الثاني :</a:t>
            </a:r>
            <a:r>
              <a:rPr lang="ar-TN" sz="4400" b="1" dirty="0">
                <a:solidFill>
                  <a:schemeClr val="tx2">
                    <a:lumMod val="75000"/>
                  </a:schemeClr>
                </a:solidFill>
                <a:effectLst>
                  <a:outerShdw blurRad="38100" dist="38100" dir="2700000" algn="tl">
                    <a:srgbClr val="000000">
                      <a:alpha val="43137"/>
                    </a:srgbClr>
                  </a:outerShdw>
                </a:effectLst>
                <a:cs typeface="+mj-cs"/>
              </a:rPr>
              <a:t> </a:t>
            </a:r>
            <a:r>
              <a:rPr lang="ar-SA" sz="4400" b="1" dirty="0">
                <a:solidFill>
                  <a:schemeClr val="tx2">
                    <a:lumMod val="75000"/>
                  </a:schemeClr>
                </a:solidFill>
                <a:effectLst>
                  <a:outerShdw blurRad="38100" dist="38100" dir="2700000" algn="tl">
                    <a:srgbClr val="000000">
                      <a:alpha val="43137"/>
                    </a:srgbClr>
                  </a:outerShdw>
                </a:effectLst>
                <a:cs typeface="+mj-cs"/>
              </a:rPr>
              <a:t>قياس النشاط الاقتصادي الكلي</a:t>
            </a:r>
            <a:endParaRPr lang="fr-FR" sz="4400" b="1" dirty="0">
              <a:solidFill>
                <a:schemeClr val="tx2">
                  <a:lumMod val="75000"/>
                </a:schemeClr>
              </a:solidFill>
              <a:effectLst>
                <a:outerShdw blurRad="38100" dist="38100" dir="2700000" algn="tl">
                  <a:srgbClr val="000000">
                    <a:alpha val="43137"/>
                  </a:srgbClr>
                </a:outerShdw>
              </a:effectLst>
              <a:cs typeface="+mj-cs"/>
            </a:endParaRPr>
          </a:p>
          <a:p>
            <a:pPr marL="320040" indent="-320040" algn="just" rtl="1" eaLnBrk="1" fontAlgn="auto" hangingPunct="1">
              <a:lnSpc>
                <a:spcPct val="120000"/>
              </a:lnSpc>
              <a:spcAft>
                <a:spcPts val="0"/>
              </a:spcAft>
              <a:buFont typeface="Wingdings"/>
              <a:buChar char=""/>
              <a:defRPr/>
            </a:pPr>
            <a:r>
              <a:rPr lang="ar-TN" sz="4400" b="1" dirty="0">
                <a:solidFill>
                  <a:schemeClr val="tx2">
                    <a:lumMod val="75000"/>
                  </a:schemeClr>
                </a:solidFill>
                <a:effectLst>
                  <a:outerShdw blurRad="38100" dist="38100" dir="2700000" algn="tl">
                    <a:srgbClr val="000000">
                      <a:alpha val="43137"/>
                    </a:srgbClr>
                  </a:outerShdw>
                </a:effectLst>
                <a:cs typeface="+mj-cs"/>
              </a:rPr>
              <a:t>الفصل </a:t>
            </a:r>
            <a:r>
              <a:rPr lang="ar-TN" sz="4400" b="1" dirty="0" err="1">
                <a:solidFill>
                  <a:schemeClr val="tx2">
                    <a:lumMod val="75000"/>
                  </a:schemeClr>
                </a:solidFill>
                <a:effectLst>
                  <a:outerShdw blurRad="38100" dist="38100" dir="2700000" algn="tl">
                    <a:srgbClr val="000000">
                      <a:alpha val="43137"/>
                    </a:srgbClr>
                  </a:outerShdw>
                </a:effectLst>
                <a:cs typeface="+mj-cs"/>
              </a:rPr>
              <a:t>الثالث :</a:t>
            </a:r>
            <a:r>
              <a:rPr lang="ar-TN" sz="4400" b="1" dirty="0">
                <a:solidFill>
                  <a:schemeClr val="tx2">
                    <a:lumMod val="75000"/>
                  </a:schemeClr>
                </a:solidFill>
                <a:effectLst>
                  <a:outerShdw blurRad="38100" dist="38100" dir="2700000" algn="tl">
                    <a:srgbClr val="000000">
                      <a:alpha val="43137"/>
                    </a:srgbClr>
                  </a:outerShdw>
                </a:effectLst>
                <a:cs typeface="+mj-cs"/>
              </a:rPr>
              <a:t> </a:t>
            </a:r>
            <a:r>
              <a:rPr lang="ar-SA" sz="4400" b="1" dirty="0">
                <a:solidFill>
                  <a:schemeClr val="tx2">
                    <a:lumMod val="75000"/>
                  </a:schemeClr>
                </a:solidFill>
                <a:effectLst>
                  <a:outerShdw blurRad="38100" dist="38100" dir="2700000" algn="tl">
                    <a:srgbClr val="000000">
                      <a:alpha val="43137"/>
                    </a:srgbClr>
                  </a:outerShdw>
                </a:effectLst>
                <a:cs typeface="+mj-cs"/>
              </a:rPr>
              <a:t>الدخل و الانفاق  </a:t>
            </a:r>
            <a:endParaRPr lang="fr-FR" sz="4400" b="1" dirty="0">
              <a:solidFill>
                <a:schemeClr val="tx2">
                  <a:lumMod val="75000"/>
                </a:schemeClr>
              </a:solidFill>
              <a:effectLst>
                <a:outerShdw blurRad="38100" dist="38100" dir="2700000" algn="tl">
                  <a:srgbClr val="000000">
                    <a:alpha val="43137"/>
                  </a:srgbClr>
                </a:outerShdw>
              </a:effectLst>
              <a:cs typeface="+mj-cs"/>
            </a:endParaRPr>
          </a:p>
          <a:p>
            <a:pPr marL="320040" indent="-320040" algn="just" rtl="1" eaLnBrk="1" fontAlgn="auto" hangingPunct="1">
              <a:lnSpc>
                <a:spcPct val="120000"/>
              </a:lnSpc>
              <a:spcAft>
                <a:spcPts val="0"/>
              </a:spcAft>
              <a:buFont typeface="Wingdings"/>
              <a:buChar char=""/>
              <a:defRPr/>
            </a:pPr>
            <a:r>
              <a:rPr lang="ar-TN" sz="4400" b="1" dirty="0">
                <a:solidFill>
                  <a:schemeClr val="tx2">
                    <a:lumMod val="75000"/>
                  </a:schemeClr>
                </a:solidFill>
                <a:effectLst>
                  <a:outerShdw blurRad="38100" dist="38100" dir="2700000" algn="tl">
                    <a:srgbClr val="000000">
                      <a:alpha val="43137"/>
                    </a:srgbClr>
                  </a:outerShdw>
                </a:effectLst>
                <a:cs typeface="+mj-cs"/>
              </a:rPr>
              <a:t>الفصل </a:t>
            </a:r>
            <a:r>
              <a:rPr lang="ar-TN" sz="4400" b="1" dirty="0" err="1">
                <a:solidFill>
                  <a:schemeClr val="tx2">
                    <a:lumMod val="75000"/>
                  </a:schemeClr>
                </a:solidFill>
                <a:effectLst>
                  <a:outerShdw blurRad="38100" dist="38100" dir="2700000" algn="tl">
                    <a:srgbClr val="000000">
                      <a:alpha val="43137"/>
                    </a:srgbClr>
                  </a:outerShdw>
                </a:effectLst>
                <a:cs typeface="+mj-cs"/>
              </a:rPr>
              <a:t>الرابع:</a:t>
            </a:r>
            <a:r>
              <a:rPr lang="ar-TN" sz="4400" b="1" dirty="0">
                <a:solidFill>
                  <a:schemeClr val="tx2">
                    <a:lumMod val="75000"/>
                  </a:schemeClr>
                </a:solidFill>
                <a:effectLst>
                  <a:outerShdw blurRad="38100" dist="38100" dir="2700000" algn="tl">
                    <a:srgbClr val="000000">
                      <a:alpha val="43137"/>
                    </a:srgbClr>
                  </a:outerShdw>
                </a:effectLst>
                <a:cs typeface="+mj-cs"/>
              </a:rPr>
              <a:t> </a:t>
            </a:r>
            <a:r>
              <a:rPr lang="ar-SA" sz="4400" b="1" dirty="0">
                <a:solidFill>
                  <a:schemeClr val="tx2">
                    <a:lumMod val="75000"/>
                  </a:schemeClr>
                </a:solidFill>
                <a:effectLst>
                  <a:outerShdw blurRad="38100" dist="38100" dir="2700000" algn="tl">
                    <a:srgbClr val="000000">
                      <a:alpha val="43137"/>
                    </a:srgbClr>
                  </a:outerShdw>
                </a:effectLst>
                <a:cs typeface="+mj-cs"/>
              </a:rPr>
              <a:t>توازن الدخل القومي</a:t>
            </a:r>
            <a:endParaRPr lang="fr-FR" sz="4400" b="1" dirty="0">
              <a:solidFill>
                <a:schemeClr val="tx2">
                  <a:lumMod val="75000"/>
                </a:schemeClr>
              </a:solidFill>
              <a:effectLst>
                <a:outerShdw blurRad="38100" dist="38100" dir="2700000" algn="tl">
                  <a:srgbClr val="000000">
                    <a:alpha val="43137"/>
                  </a:srgbClr>
                </a:outerShdw>
              </a:effectLst>
              <a:cs typeface="+mj-cs"/>
            </a:endParaRPr>
          </a:p>
          <a:p>
            <a:pPr marL="320040" indent="-320040" algn="just" rtl="1" eaLnBrk="1" fontAlgn="auto" hangingPunct="1">
              <a:lnSpc>
                <a:spcPct val="120000"/>
              </a:lnSpc>
              <a:spcAft>
                <a:spcPts val="0"/>
              </a:spcAft>
              <a:buFont typeface="Wingdings"/>
              <a:buChar char=""/>
              <a:defRPr/>
            </a:pPr>
            <a:r>
              <a:rPr lang="ar-TN" sz="4400" b="1" dirty="0">
                <a:solidFill>
                  <a:schemeClr val="tx2">
                    <a:lumMod val="75000"/>
                  </a:schemeClr>
                </a:solidFill>
                <a:effectLst>
                  <a:outerShdw blurRad="38100" dist="38100" dir="2700000" algn="tl">
                    <a:srgbClr val="000000">
                      <a:alpha val="43137"/>
                    </a:srgbClr>
                  </a:outerShdw>
                </a:effectLst>
                <a:cs typeface="+mj-cs"/>
              </a:rPr>
              <a:t>الفصل </a:t>
            </a:r>
            <a:r>
              <a:rPr lang="ar-TN" sz="4400" b="1" dirty="0" err="1">
                <a:solidFill>
                  <a:schemeClr val="tx2">
                    <a:lumMod val="75000"/>
                  </a:schemeClr>
                </a:solidFill>
                <a:effectLst>
                  <a:outerShdw blurRad="38100" dist="38100" dir="2700000" algn="tl">
                    <a:srgbClr val="000000">
                      <a:alpha val="43137"/>
                    </a:srgbClr>
                  </a:outerShdw>
                </a:effectLst>
                <a:cs typeface="+mj-cs"/>
              </a:rPr>
              <a:t>الخامس:</a:t>
            </a:r>
            <a:r>
              <a:rPr lang="ar-TN" sz="4400" b="1" dirty="0">
                <a:solidFill>
                  <a:schemeClr val="tx2">
                    <a:lumMod val="75000"/>
                  </a:schemeClr>
                </a:solidFill>
                <a:effectLst>
                  <a:outerShdw blurRad="38100" dist="38100" dir="2700000" algn="tl">
                    <a:srgbClr val="000000">
                      <a:alpha val="43137"/>
                    </a:srgbClr>
                  </a:outerShdw>
                </a:effectLst>
                <a:cs typeface="+mj-cs"/>
              </a:rPr>
              <a:t> </a:t>
            </a:r>
            <a:r>
              <a:rPr lang="ar-SA" sz="4400" b="1" dirty="0">
                <a:solidFill>
                  <a:schemeClr val="tx2">
                    <a:lumMod val="75000"/>
                  </a:schemeClr>
                </a:solidFill>
                <a:effectLst>
                  <a:outerShdw blurRad="38100" dist="38100" dir="2700000" algn="tl">
                    <a:srgbClr val="000000">
                      <a:alpha val="43137"/>
                    </a:srgbClr>
                  </a:outerShdw>
                </a:effectLst>
                <a:cs typeface="+mj-cs"/>
              </a:rPr>
              <a:t>نظرية المضاعف</a:t>
            </a:r>
            <a:endParaRPr lang="fr-FR" sz="4400" b="1" dirty="0">
              <a:solidFill>
                <a:schemeClr val="tx2">
                  <a:lumMod val="75000"/>
                </a:schemeClr>
              </a:solidFill>
              <a:effectLst>
                <a:outerShdw blurRad="38100" dist="38100" dir="2700000" algn="tl">
                  <a:srgbClr val="000000">
                    <a:alpha val="43137"/>
                  </a:srgbClr>
                </a:outerShdw>
              </a:effectLst>
              <a:cs typeface="+mj-cs"/>
            </a:endParaRPr>
          </a:p>
          <a:p>
            <a:pPr marL="320040" indent="-320040" algn="just" rtl="1" eaLnBrk="1" fontAlgn="auto" hangingPunct="1">
              <a:lnSpc>
                <a:spcPct val="120000"/>
              </a:lnSpc>
              <a:spcAft>
                <a:spcPts val="0"/>
              </a:spcAft>
              <a:buFont typeface="Wingdings"/>
              <a:buChar char=""/>
              <a:defRPr/>
            </a:pPr>
            <a:r>
              <a:rPr lang="ar-TN" sz="4400" b="1" dirty="0">
                <a:solidFill>
                  <a:schemeClr val="tx2">
                    <a:lumMod val="75000"/>
                  </a:schemeClr>
                </a:solidFill>
                <a:effectLst>
                  <a:outerShdw blurRad="38100" dist="38100" dir="2700000" algn="tl">
                    <a:srgbClr val="000000">
                      <a:alpha val="43137"/>
                    </a:srgbClr>
                  </a:outerShdw>
                </a:effectLst>
                <a:cs typeface="+mj-cs"/>
              </a:rPr>
              <a:t>الفصل </a:t>
            </a:r>
            <a:r>
              <a:rPr lang="ar-TN" sz="4400" b="1" dirty="0" err="1">
                <a:solidFill>
                  <a:schemeClr val="tx2">
                    <a:lumMod val="75000"/>
                  </a:schemeClr>
                </a:solidFill>
                <a:effectLst>
                  <a:outerShdw blurRad="38100" dist="38100" dir="2700000" algn="tl">
                    <a:srgbClr val="000000">
                      <a:alpha val="43137"/>
                    </a:srgbClr>
                  </a:outerShdw>
                </a:effectLst>
                <a:cs typeface="+mj-cs"/>
              </a:rPr>
              <a:t>السادس:</a:t>
            </a:r>
            <a:r>
              <a:rPr lang="ar-TN" sz="4400" b="1" dirty="0">
                <a:solidFill>
                  <a:schemeClr val="tx2">
                    <a:lumMod val="75000"/>
                  </a:schemeClr>
                </a:solidFill>
                <a:effectLst>
                  <a:outerShdw blurRad="38100" dist="38100" dir="2700000" algn="tl">
                    <a:srgbClr val="000000">
                      <a:alpha val="43137"/>
                    </a:srgbClr>
                  </a:outerShdw>
                </a:effectLst>
                <a:cs typeface="+mj-cs"/>
              </a:rPr>
              <a:t> </a:t>
            </a:r>
            <a:r>
              <a:rPr lang="ar-SA" sz="4400" b="1" dirty="0">
                <a:solidFill>
                  <a:schemeClr val="tx2">
                    <a:lumMod val="75000"/>
                  </a:schemeClr>
                </a:solidFill>
                <a:effectLst>
                  <a:outerShdw blurRad="38100" dist="38100" dir="2700000" algn="tl">
                    <a:srgbClr val="000000">
                      <a:alpha val="43137"/>
                    </a:srgbClr>
                  </a:outerShdw>
                </a:effectLst>
                <a:cs typeface="+mj-cs"/>
              </a:rPr>
              <a:t>العرض الكلي</a:t>
            </a:r>
            <a:endParaRPr lang="fr-FR" sz="4400" b="1" dirty="0">
              <a:solidFill>
                <a:schemeClr val="tx2">
                  <a:lumMod val="75000"/>
                </a:schemeClr>
              </a:solidFill>
              <a:effectLst>
                <a:outerShdw blurRad="38100" dist="38100" dir="2700000" algn="tl">
                  <a:srgbClr val="000000">
                    <a:alpha val="43137"/>
                  </a:srgbClr>
                </a:outerShdw>
              </a:effectLst>
              <a:cs typeface="+mj-cs"/>
            </a:endParaRPr>
          </a:p>
          <a:p>
            <a:pPr marL="320040" indent="-320040" algn="just" rtl="1" eaLnBrk="1" fontAlgn="auto" hangingPunct="1">
              <a:lnSpc>
                <a:spcPct val="120000"/>
              </a:lnSpc>
              <a:spcAft>
                <a:spcPts val="0"/>
              </a:spcAft>
              <a:buFont typeface="Wingdings"/>
              <a:buChar char=""/>
              <a:defRPr/>
            </a:pPr>
            <a:r>
              <a:rPr lang="ar-TN" sz="4400" b="1" dirty="0">
                <a:solidFill>
                  <a:schemeClr val="tx2">
                    <a:lumMod val="75000"/>
                  </a:schemeClr>
                </a:solidFill>
                <a:effectLst>
                  <a:outerShdw blurRad="38100" dist="38100" dir="2700000" algn="tl">
                    <a:srgbClr val="000000">
                      <a:alpha val="43137"/>
                    </a:srgbClr>
                  </a:outerShdw>
                </a:effectLst>
                <a:cs typeface="+mj-cs"/>
              </a:rPr>
              <a:t>الفصل </a:t>
            </a:r>
            <a:r>
              <a:rPr lang="ar-TN" sz="4400" b="1" dirty="0" err="1">
                <a:solidFill>
                  <a:schemeClr val="tx2">
                    <a:lumMod val="75000"/>
                  </a:schemeClr>
                </a:solidFill>
                <a:effectLst>
                  <a:outerShdw blurRad="38100" dist="38100" dir="2700000" algn="tl">
                    <a:srgbClr val="000000">
                      <a:alpha val="43137"/>
                    </a:srgbClr>
                  </a:outerShdw>
                </a:effectLst>
                <a:cs typeface="+mj-cs"/>
              </a:rPr>
              <a:t>السابع:</a:t>
            </a:r>
            <a:r>
              <a:rPr lang="ar-TN" sz="4400" b="1" dirty="0">
                <a:solidFill>
                  <a:schemeClr val="tx2">
                    <a:lumMod val="75000"/>
                  </a:schemeClr>
                </a:solidFill>
                <a:effectLst>
                  <a:outerShdw blurRad="38100" dist="38100" dir="2700000" algn="tl">
                    <a:srgbClr val="000000">
                      <a:alpha val="43137"/>
                    </a:srgbClr>
                  </a:outerShdw>
                </a:effectLst>
                <a:cs typeface="+mj-cs"/>
              </a:rPr>
              <a:t> </a:t>
            </a:r>
            <a:r>
              <a:rPr lang="ar-SA" sz="4400" b="1" dirty="0">
                <a:solidFill>
                  <a:schemeClr val="tx2">
                    <a:lumMod val="75000"/>
                  </a:schemeClr>
                </a:solidFill>
                <a:effectLst>
                  <a:outerShdw blurRad="38100" dist="38100" dir="2700000" algn="tl">
                    <a:srgbClr val="000000">
                      <a:alpha val="43137"/>
                    </a:srgbClr>
                  </a:outerShdw>
                </a:effectLst>
                <a:cs typeface="+mj-cs"/>
              </a:rPr>
              <a:t>البطالة</a:t>
            </a:r>
            <a:endParaRPr lang="fr-FR" sz="4400" b="1" dirty="0">
              <a:solidFill>
                <a:schemeClr val="tx2">
                  <a:lumMod val="75000"/>
                </a:schemeClr>
              </a:solidFill>
              <a:effectLst>
                <a:outerShdw blurRad="38100" dist="38100" dir="2700000" algn="tl">
                  <a:srgbClr val="000000">
                    <a:alpha val="43137"/>
                  </a:srgbClr>
                </a:outerShdw>
              </a:effectLst>
              <a:cs typeface="+mj-cs"/>
            </a:endParaRPr>
          </a:p>
          <a:p>
            <a:pPr marL="320040" indent="-320040" algn="just" rtl="1" eaLnBrk="1" fontAlgn="auto" hangingPunct="1">
              <a:lnSpc>
                <a:spcPct val="120000"/>
              </a:lnSpc>
              <a:spcAft>
                <a:spcPts val="0"/>
              </a:spcAft>
              <a:buFont typeface="Wingdings"/>
              <a:buChar char=""/>
              <a:defRPr/>
            </a:pPr>
            <a:r>
              <a:rPr lang="ar-TN" sz="4400" b="1" dirty="0">
                <a:solidFill>
                  <a:schemeClr val="tx2">
                    <a:lumMod val="75000"/>
                  </a:schemeClr>
                </a:solidFill>
                <a:effectLst>
                  <a:outerShdw blurRad="38100" dist="38100" dir="2700000" algn="tl">
                    <a:srgbClr val="000000">
                      <a:alpha val="43137"/>
                    </a:srgbClr>
                  </a:outerShdw>
                </a:effectLst>
                <a:cs typeface="+mj-cs"/>
              </a:rPr>
              <a:t>الفصل </a:t>
            </a:r>
            <a:r>
              <a:rPr lang="ar-TN" sz="4400" b="1" dirty="0" err="1">
                <a:solidFill>
                  <a:schemeClr val="tx2">
                    <a:lumMod val="75000"/>
                  </a:schemeClr>
                </a:solidFill>
                <a:effectLst>
                  <a:outerShdw blurRad="38100" dist="38100" dir="2700000" algn="tl">
                    <a:srgbClr val="000000">
                      <a:alpha val="43137"/>
                    </a:srgbClr>
                  </a:outerShdw>
                </a:effectLst>
                <a:cs typeface="+mj-cs"/>
              </a:rPr>
              <a:t>الثامن:</a:t>
            </a:r>
            <a:r>
              <a:rPr lang="ar-TN" sz="4400" b="1" dirty="0">
                <a:solidFill>
                  <a:schemeClr val="tx2">
                    <a:lumMod val="75000"/>
                  </a:schemeClr>
                </a:solidFill>
                <a:effectLst>
                  <a:outerShdw blurRad="38100" dist="38100" dir="2700000" algn="tl">
                    <a:srgbClr val="000000">
                      <a:alpha val="43137"/>
                    </a:srgbClr>
                  </a:outerShdw>
                </a:effectLst>
                <a:cs typeface="+mj-cs"/>
              </a:rPr>
              <a:t> </a:t>
            </a:r>
            <a:r>
              <a:rPr lang="ar-SA" sz="4400" b="1" dirty="0">
                <a:solidFill>
                  <a:schemeClr val="tx2">
                    <a:lumMod val="75000"/>
                  </a:schemeClr>
                </a:solidFill>
                <a:effectLst>
                  <a:outerShdw blurRad="38100" dist="38100" dir="2700000" algn="tl">
                    <a:srgbClr val="000000">
                      <a:alpha val="43137"/>
                    </a:srgbClr>
                  </a:outerShdw>
                </a:effectLst>
                <a:cs typeface="+mj-cs"/>
              </a:rPr>
              <a:t>التضخم</a:t>
            </a:r>
            <a:endParaRPr lang="fr-FR" sz="4400" b="1" dirty="0">
              <a:solidFill>
                <a:schemeClr val="tx2">
                  <a:lumMod val="75000"/>
                </a:schemeClr>
              </a:solidFill>
              <a:effectLst>
                <a:outerShdw blurRad="38100" dist="38100" dir="2700000" algn="tl">
                  <a:srgbClr val="000000">
                    <a:alpha val="43137"/>
                  </a:srgbClr>
                </a:outerShdw>
              </a:effectLst>
              <a:cs typeface="+mj-cs"/>
            </a:endParaRPr>
          </a:p>
          <a:p>
            <a:pPr marL="320040" indent="-320040" algn="just" rtl="1" eaLnBrk="1" fontAlgn="auto" hangingPunct="1">
              <a:lnSpc>
                <a:spcPct val="120000"/>
              </a:lnSpc>
              <a:spcAft>
                <a:spcPts val="0"/>
              </a:spcAft>
              <a:buFont typeface="Wingdings"/>
              <a:buChar char=""/>
              <a:defRPr/>
            </a:pPr>
            <a:r>
              <a:rPr lang="ar-TN" sz="4400" b="1" dirty="0">
                <a:solidFill>
                  <a:schemeClr val="tx2">
                    <a:lumMod val="75000"/>
                  </a:schemeClr>
                </a:solidFill>
                <a:effectLst>
                  <a:outerShdw blurRad="38100" dist="38100" dir="2700000" algn="tl">
                    <a:srgbClr val="000000">
                      <a:alpha val="43137"/>
                    </a:srgbClr>
                  </a:outerShdw>
                </a:effectLst>
                <a:cs typeface="+mj-cs"/>
              </a:rPr>
              <a:t>الفصل </a:t>
            </a:r>
            <a:r>
              <a:rPr lang="ar-TN" sz="4400" b="1" dirty="0" err="1">
                <a:solidFill>
                  <a:schemeClr val="tx2">
                    <a:lumMod val="75000"/>
                  </a:schemeClr>
                </a:solidFill>
                <a:effectLst>
                  <a:outerShdw blurRad="38100" dist="38100" dir="2700000" algn="tl">
                    <a:srgbClr val="000000">
                      <a:alpha val="43137"/>
                    </a:srgbClr>
                  </a:outerShdw>
                </a:effectLst>
                <a:cs typeface="+mj-cs"/>
              </a:rPr>
              <a:t>التاسع:</a:t>
            </a:r>
            <a:r>
              <a:rPr lang="ar-TN" sz="4400" b="1" dirty="0">
                <a:solidFill>
                  <a:schemeClr val="tx2">
                    <a:lumMod val="75000"/>
                  </a:schemeClr>
                </a:solidFill>
                <a:effectLst>
                  <a:outerShdw blurRad="38100" dist="38100" dir="2700000" algn="tl">
                    <a:srgbClr val="000000">
                      <a:alpha val="43137"/>
                    </a:srgbClr>
                  </a:outerShdw>
                </a:effectLst>
                <a:cs typeface="+mj-cs"/>
              </a:rPr>
              <a:t> </a:t>
            </a:r>
            <a:r>
              <a:rPr lang="ar-SA" sz="4400" b="1" dirty="0">
                <a:solidFill>
                  <a:schemeClr val="tx2">
                    <a:lumMod val="75000"/>
                  </a:schemeClr>
                </a:solidFill>
                <a:effectLst>
                  <a:outerShdw blurRad="38100" dist="38100" dir="2700000" algn="tl">
                    <a:srgbClr val="000000">
                      <a:alpha val="43137"/>
                    </a:srgbClr>
                  </a:outerShdw>
                </a:effectLst>
                <a:cs typeface="+mj-cs"/>
              </a:rPr>
              <a:t>السياسة المالية</a:t>
            </a:r>
            <a:endParaRPr lang="fr-FR" sz="4400" b="1" dirty="0">
              <a:solidFill>
                <a:schemeClr val="tx2">
                  <a:lumMod val="75000"/>
                </a:schemeClr>
              </a:solidFill>
              <a:effectLst>
                <a:outerShdw blurRad="38100" dist="38100" dir="2700000" algn="tl">
                  <a:srgbClr val="000000">
                    <a:alpha val="43137"/>
                  </a:srgbClr>
                </a:outerShdw>
              </a:effectLst>
              <a:cs typeface="+mj-cs"/>
            </a:endParaRPr>
          </a:p>
          <a:p>
            <a:pPr marL="320040" indent="-320040" algn="just" rtl="1" eaLnBrk="1" fontAlgn="auto" hangingPunct="1">
              <a:lnSpc>
                <a:spcPct val="120000"/>
              </a:lnSpc>
              <a:spcAft>
                <a:spcPts val="0"/>
              </a:spcAft>
              <a:buFont typeface="Wingdings"/>
              <a:buChar char=""/>
              <a:defRPr/>
            </a:pPr>
            <a:r>
              <a:rPr lang="ar-TN" sz="4400" b="1" dirty="0">
                <a:solidFill>
                  <a:schemeClr val="tx2">
                    <a:lumMod val="75000"/>
                  </a:schemeClr>
                </a:solidFill>
                <a:effectLst>
                  <a:outerShdw blurRad="38100" dist="38100" dir="2700000" algn="tl">
                    <a:srgbClr val="000000">
                      <a:alpha val="43137"/>
                    </a:srgbClr>
                  </a:outerShdw>
                </a:effectLst>
                <a:cs typeface="+mj-cs"/>
              </a:rPr>
              <a:t>الفصل </a:t>
            </a:r>
            <a:r>
              <a:rPr lang="ar-TN" sz="4400" b="1" dirty="0" err="1">
                <a:solidFill>
                  <a:schemeClr val="tx2">
                    <a:lumMod val="75000"/>
                  </a:schemeClr>
                </a:solidFill>
                <a:effectLst>
                  <a:outerShdw blurRad="38100" dist="38100" dir="2700000" algn="tl">
                    <a:srgbClr val="000000">
                      <a:alpha val="43137"/>
                    </a:srgbClr>
                  </a:outerShdw>
                </a:effectLst>
                <a:cs typeface="+mj-cs"/>
              </a:rPr>
              <a:t>العاشر:</a:t>
            </a:r>
            <a:r>
              <a:rPr lang="ar-TN" sz="4400" b="1" dirty="0">
                <a:solidFill>
                  <a:schemeClr val="tx2">
                    <a:lumMod val="75000"/>
                  </a:schemeClr>
                </a:solidFill>
                <a:effectLst>
                  <a:outerShdw blurRad="38100" dist="38100" dir="2700000" algn="tl">
                    <a:srgbClr val="000000">
                      <a:alpha val="43137"/>
                    </a:srgbClr>
                  </a:outerShdw>
                </a:effectLst>
                <a:cs typeface="+mj-cs"/>
              </a:rPr>
              <a:t> </a:t>
            </a:r>
            <a:r>
              <a:rPr lang="ar-SA" sz="4400" b="1" dirty="0">
                <a:solidFill>
                  <a:schemeClr val="tx2">
                    <a:lumMod val="75000"/>
                  </a:schemeClr>
                </a:solidFill>
                <a:effectLst>
                  <a:outerShdw blurRad="38100" dist="38100" dir="2700000" algn="tl">
                    <a:srgbClr val="000000">
                      <a:alpha val="43137"/>
                    </a:srgbClr>
                  </a:outerShdw>
                </a:effectLst>
                <a:cs typeface="+mj-cs"/>
              </a:rPr>
              <a:t>السياسة النقدية</a:t>
            </a:r>
            <a:endParaRPr lang="fr-FR" sz="4400" b="1" dirty="0">
              <a:solidFill>
                <a:schemeClr val="tx2">
                  <a:lumMod val="75000"/>
                </a:schemeClr>
              </a:solidFill>
              <a:effectLst>
                <a:outerShdw blurRad="38100" dist="38100" dir="2700000" algn="tl">
                  <a:srgbClr val="000000">
                    <a:alpha val="43137"/>
                  </a:srgbClr>
                </a:outerShdw>
              </a:effectLst>
              <a:cs typeface="+mj-cs"/>
            </a:endParaRPr>
          </a:p>
          <a:p>
            <a:pPr marL="320040" indent="-320040" algn="just" rtl="1" eaLnBrk="1" fontAlgn="auto" hangingPunct="1">
              <a:lnSpc>
                <a:spcPct val="120000"/>
              </a:lnSpc>
              <a:spcAft>
                <a:spcPts val="0"/>
              </a:spcAft>
              <a:buFont typeface="Wingdings"/>
              <a:buChar char=""/>
              <a:defRPr/>
            </a:pPr>
            <a:r>
              <a:rPr lang="ar-TN" sz="4400" b="1" dirty="0">
                <a:solidFill>
                  <a:schemeClr val="tx2">
                    <a:lumMod val="75000"/>
                  </a:schemeClr>
                </a:solidFill>
                <a:effectLst>
                  <a:outerShdw blurRad="38100" dist="38100" dir="2700000" algn="tl">
                    <a:srgbClr val="000000">
                      <a:alpha val="43137"/>
                    </a:srgbClr>
                  </a:outerShdw>
                </a:effectLst>
                <a:cs typeface="+mj-cs"/>
              </a:rPr>
              <a:t>الفصل الحادي </a:t>
            </a:r>
            <a:r>
              <a:rPr lang="en-US" sz="4400" b="1" dirty="0">
                <a:solidFill>
                  <a:schemeClr val="tx2">
                    <a:lumMod val="75000"/>
                  </a:schemeClr>
                </a:solidFill>
                <a:effectLst>
                  <a:outerShdw blurRad="38100" dist="38100" dir="2700000" algn="tl">
                    <a:srgbClr val="000000">
                      <a:alpha val="43137"/>
                    </a:srgbClr>
                  </a:outerShdw>
                </a:effectLst>
                <a:cs typeface="+mj-cs"/>
              </a:rPr>
              <a:t>:  </a:t>
            </a:r>
            <a:r>
              <a:rPr lang="ar-SA" sz="4400" b="1" dirty="0">
                <a:solidFill>
                  <a:schemeClr val="tx2">
                    <a:lumMod val="75000"/>
                  </a:schemeClr>
                </a:solidFill>
                <a:effectLst>
                  <a:outerShdw blurRad="38100" dist="38100" dir="2700000" algn="tl">
                    <a:srgbClr val="000000">
                      <a:alpha val="43137"/>
                    </a:srgbClr>
                  </a:outerShdw>
                </a:effectLst>
                <a:cs typeface="+mj-cs"/>
              </a:rPr>
              <a:t>التنمية الاقتصادية</a:t>
            </a:r>
            <a:endParaRPr lang="fr-FR" sz="4400" b="1" dirty="0">
              <a:solidFill>
                <a:schemeClr val="tx2">
                  <a:lumMod val="75000"/>
                </a:schemeClr>
              </a:solidFill>
              <a:effectLst>
                <a:outerShdw blurRad="38100" dist="38100" dir="2700000" algn="tl">
                  <a:srgbClr val="000000">
                    <a:alpha val="43137"/>
                  </a:srgbClr>
                </a:outerShdw>
              </a:effectLst>
              <a:cs typeface="+mj-cs"/>
            </a:endParaRPr>
          </a:p>
        </p:txBody>
      </p:sp>
      <p:sp>
        <p:nvSpPr>
          <p:cNvPr id="10243" name="Espace réservé du pied de page 3">
            <a:extLst>
              <a:ext uri="{FF2B5EF4-FFF2-40B4-BE49-F238E27FC236}">
                <a16:creationId xmlns:a16="http://schemas.microsoft.com/office/drawing/2014/main" id="{29D118A2-8F96-494C-9DD0-1B583122C331}"/>
              </a:ext>
            </a:extLst>
          </p:cNvPr>
          <p:cNvSpPr>
            <a:spLocks noGrp="1"/>
          </p:cNvSpPr>
          <p:nvPr>
            <p:ph type="ftr" sz="quarter" idx="11"/>
          </p:nvPr>
        </p:nvSpPr>
        <p:spPr bwMode="auto">
          <a:xfrm>
            <a:off x="0" y="6492875"/>
            <a:ext cx="5421313"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CE29CDBA-0FC8-45A8-AC2F-3ADC36A6E011}"/>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C8E96D03-4EA3-4D49-B1EB-935023ADEF42}" type="slidenum">
              <a:rPr lang="ar-SA" altLang="en-US" sz="1200">
                <a:solidFill>
                  <a:srgbClr val="FFFFFF"/>
                </a:solidFill>
              </a:rPr>
              <a:pPr eaLnBrk="1" hangingPunct="1">
                <a:lnSpc>
                  <a:spcPct val="80000"/>
                </a:lnSpc>
              </a:pPr>
              <a:t>2</a:t>
            </a:fld>
            <a:endParaRPr lang="fr-FR" altLang="en-US" sz="1200">
              <a:solidFill>
                <a:srgbClr val="FFFFFF"/>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B42FE91-14E5-4344-B8A6-61AD4AAA0EF2}"/>
              </a:ext>
            </a:extLst>
          </p:cNvPr>
          <p:cNvSpPr>
            <a:spLocks noGrp="1"/>
          </p:cNvSpPr>
          <p:nvPr>
            <p:ph sz="quarter" idx="1"/>
          </p:nvPr>
        </p:nvSpPr>
        <p:spPr>
          <a:xfrm>
            <a:off x="228600" y="152400"/>
            <a:ext cx="8686800" cy="6477000"/>
          </a:xfrm>
        </p:spPr>
        <p:txBody>
          <a:bodyPr>
            <a:normAutofit/>
          </a:bodyPr>
          <a:lstStyle/>
          <a:p>
            <a:pPr algn="just" rtl="1">
              <a:lnSpc>
                <a:spcPct val="200000"/>
              </a:lnSpc>
              <a:buFont typeface="Wingdings" panose="05000000000000000000" pitchFamily="2" charset="2"/>
              <a:buNone/>
              <a:defRPr/>
            </a:pPr>
            <a:r>
              <a:rPr lang="ar-SA" sz="4000" b="1" dirty="0">
                <a:solidFill>
                  <a:schemeClr val="tx2"/>
                </a:solidFill>
                <a:effectLst>
                  <a:outerShdw blurRad="38100" dist="38100" dir="2700000" algn="tl">
                    <a:srgbClr val="000000">
                      <a:alpha val="43137"/>
                    </a:srgbClr>
                  </a:outerShdw>
                </a:effectLst>
                <a:latin typeface="+mj-lt"/>
                <a:ea typeface="+mj-ea"/>
                <a:cs typeface="+mj-cs"/>
              </a:rPr>
              <a:t>استخدام النماذج الاقتصادية</a:t>
            </a:r>
            <a:endParaRPr lang="fr-FR" sz="4000" b="1" dirty="0">
              <a:solidFill>
                <a:schemeClr val="tx2"/>
              </a:solidFill>
              <a:effectLst>
                <a:outerShdw blurRad="38100" dist="38100" dir="2700000" algn="tl">
                  <a:srgbClr val="000000">
                    <a:alpha val="43137"/>
                  </a:srgbClr>
                </a:outerShdw>
              </a:effectLst>
              <a:latin typeface="+mj-lt"/>
              <a:ea typeface="+mj-ea"/>
              <a:cs typeface="+mj-cs"/>
            </a:endParaRPr>
          </a:p>
          <a:p>
            <a:pPr algn="just" rtl="1">
              <a:lnSpc>
                <a:spcPct val="200000"/>
              </a:lnSpc>
              <a:defRPr/>
            </a:pPr>
            <a:r>
              <a:rPr lang="ar-SA" sz="3200" b="1" dirty="0">
                <a:effectLst>
                  <a:outerShdw blurRad="38100" dist="38100" dir="2700000" algn="tl">
                    <a:srgbClr val="000000">
                      <a:alpha val="43137"/>
                    </a:srgbClr>
                  </a:outerShdw>
                </a:effectLst>
              </a:rPr>
              <a:t>يقصد بالنموذج الاقتصادي تجسيد مبسط لبعض الظواهر الاقتصادية بهدف فهم التدفق المتبادل للعلاقات بين تلك الظواهر ومن هنا قد يعبر عن النموذج الاقتصادي في شكل معادلات او رسم بياني او بشكل وصفي</a:t>
            </a:r>
            <a:endParaRPr lang="fr-FR" b="1" dirty="0">
              <a:effectLst>
                <a:outerShdw blurRad="38100" dist="38100" dir="2700000" algn="tl">
                  <a:srgbClr val="000000">
                    <a:alpha val="43137"/>
                  </a:srgbClr>
                </a:outerShdw>
              </a:effectLst>
            </a:endParaRPr>
          </a:p>
        </p:txBody>
      </p:sp>
      <p:sp>
        <p:nvSpPr>
          <p:cNvPr id="28675" name="Espace réservé du pied de page 3">
            <a:extLst>
              <a:ext uri="{FF2B5EF4-FFF2-40B4-BE49-F238E27FC236}">
                <a16:creationId xmlns:a16="http://schemas.microsoft.com/office/drawing/2014/main" id="{27A31CC9-BBC2-4A5A-BE27-5AF446035D6B}"/>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8D2FAFF3-17BB-45A3-ADB1-A7F1E66CA444}"/>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E4A0915E-917F-4112-AD01-36D3E970E9EC}" type="slidenum">
              <a:rPr lang="ar-SA" altLang="en-US" sz="1200">
                <a:solidFill>
                  <a:srgbClr val="FFFFFF"/>
                </a:solidFill>
              </a:rPr>
              <a:pPr eaLnBrk="1" hangingPunct="1">
                <a:lnSpc>
                  <a:spcPct val="80000"/>
                </a:lnSpc>
              </a:pPr>
              <a:t>20</a:t>
            </a:fld>
            <a:endParaRPr lang="fr-FR" altLang="en-US" sz="1200">
              <a:solidFill>
                <a:srgbClr val="FFFFFF"/>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0BBE196-F7CE-4C7B-8E4C-5A6BD1E74E7C}"/>
              </a:ext>
            </a:extLst>
          </p:cNvPr>
          <p:cNvSpPr>
            <a:spLocks noGrp="1"/>
          </p:cNvSpPr>
          <p:nvPr>
            <p:ph sz="quarter" idx="1"/>
          </p:nvPr>
        </p:nvSpPr>
        <p:spPr>
          <a:xfrm>
            <a:off x="152400" y="0"/>
            <a:ext cx="8763000" cy="6096000"/>
          </a:xfrm>
        </p:spPr>
        <p:txBody>
          <a:bodyPr>
            <a:noAutofit/>
          </a:bodyPr>
          <a:lstStyle/>
          <a:p>
            <a:pPr algn="just" rtl="1">
              <a:lnSpc>
                <a:spcPct val="200000"/>
              </a:lnSpc>
              <a:buFont typeface="Wingdings" panose="05000000000000000000" pitchFamily="2" charset="2"/>
              <a:buNone/>
              <a:defRPr/>
            </a:pPr>
            <a:r>
              <a:rPr lang="ar-SA" sz="4000" b="1" dirty="0">
                <a:solidFill>
                  <a:schemeClr val="tx2"/>
                </a:solidFill>
                <a:effectLst>
                  <a:outerShdw blurRad="38100" dist="38100" dir="2700000" algn="tl">
                    <a:srgbClr val="000000">
                      <a:alpha val="43137"/>
                    </a:srgbClr>
                  </a:outerShdw>
                </a:effectLst>
                <a:latin typeface="+mj-lt"/>
                <a:ea typeface="+mj-ea"/>
                <a:cs typeface="+mj-cs"/>
              </a:rPr>
              <a:t>استخدام الافتراضات</a:t>
            </a:r>
            <a:endParaRPr lang="fr-FR" sz="4000" b="1" dirty="0">
              <a:solidFill>
                <a:schemeClr val="tx2"/>
              </a:solidFill>
              <a:effectLst>
                <a:outerShdw blurRad="38100" dist="38100" dir="2700000" algn="tl">
                  <a:srgbClr val="000000">
                    <a:alpha val="43137"/>
                  </a:srgbClr>
                </a:outerShdw>
              </a:effectLst>
              <a:latin typeface="+mj-lt"/>
              <a:ea typeface="+mj-ea"/>
              <a:cs typeface="+mj-cs"/>
            </a:endParaRPr>
          </a:p>
          <a:p>
            <a:pPr algn="just" rtl="1">
              <a:lnSpc>
                <a:spcPct val="170000"/>
              </a:lnSpc>
              <a:defRPr/>
            </a:pPr>
            <a:r>
              <a:rPr lang="ar-SA" sz="3200" b="1" dirty="0">
                <a:effectLst>
                  <a:outerShdw blurRad="38100" dist="38100" dir="2700000" algn="tl">
                    <a:srgbClr val="000000">
                      <a:alpha val="43137"/>
                    </a:srgbClr>
                  </a:outerShdw>
                </a:effectLst>
              </a:rPr>
              <a:t>يستخدم علم الاقتصاد في سبيل توضيح العلاقات المختلفة ثلاث فرضيات هامه تتلخص في</a:t>
            </a:r>
            <a:r>
              <a:rPr lang="fr-FR" sz="3200" b="1" dirty="0">
                <a:effectLst>
                  <a:outerShdw blurRad="38100" dist="38100" dir="2700000" algn="tl">
                    <a:srgbClr val="000000">
                      <a:alpha val="43137"/>
                    </a:srgbClr>
                  </a:outerShdw>
                </a:effectLst>
              </a:rPr>
              <a:t> : </a:t>
            </a:r>
            <a:r>
              <a:rPr lang="ar-SA" sz="3200" b="1" dirty="0">
                <a:effectLst>
                  <a:outerShdw blurRad="38100" dist="38100" dir="2700000" algn="tl">
                    <a:srgbClr val="000000">
                      <a:alpha val="43137"/>
                    </a:srgbClr>
                  </a:outerShdw>
                </a:effectLst>
              </a:rPr>
              <a:t>فرضية بقاء الأمور على ما هي عليه</a:t>
            </a:r>
            <a:r>
              <a:rPr lang="fr-FR" sz="3200" b="1" dirty="0">
                <a:effectLst>
                  <a:outerShdw blurRad="38100" dist="38100" dir="2700000" algn="tl">
                    <a:srgbClr val="000000">
                      <a:alpha val="43137"/>
                    </a:srgbClr>
                  </a:outerShdw>
                </a:effectLst>
              </a:rPr>
              <a:t>, </a:t>
            </a:r>
            <a:r>
              <a:rPr lang="ar-SA" sz="3200" b="1" dirty="0">
                <a:effectLst>
                  <a:outerShdw blurRad="38100" dist="38100" dir="2700000" algn="tl">
                    <a:srgbClr val="000000">
                      <a:alpha val="43137"/>
                    </a:srgbClr>
                  </a:outerShdw>
                </a:effectLst>
              </a:rPr>
              <a:t>فرضية الرشد الاقتصادي</a:t>
            </a:r>
            <a:r>
              <a:rPr lang="fr-FR" sz="3200" b="1" dirty="0">
                <a:effectLst>
                  <a:outerShdw blurRad="38100" dist="38100" dir="2700000" algn="tl">
                    <a:srgbClr val="000000">
                      <a:alpha val="43137"/>
                    </a:srgbClr>
                  </a:outerShdw>
                </a:effectLst>
              </a:rPr>
              <a:t>; </a:t>
            </a:r>
            <a:r>
              <a:rPr lang="ar-SA" sz="3200" b="1" dirty="0">
                <a:effectLst>
                  <a:outerShdw blurRad="38100" dist="38100" dir="2700000" algn="tl">
                    <a:srgbClr val="000000">
                      <a:alpha val="43137"/>
                    </a:srgbClr>
                  </a:outerShdw>
                </a:effectLst>
              </a:rPr>
              <a:t>فرضية السعي الى التعظيم </a:t>
            </a:r>
            <a:endParaRPr lang="fr-FR" sz="3200" b="1" dirty="0">
              <a:effectLst>
                <a:outerShdw blurRad="38100" dist="38100" dir="2700000" algn="tl">
                  <a:srgbClr val="000000">
                    <a:alpha val="43137"/>
                  </a:srgbClr>
                </a:outerShdw>
              </a:effectLst>
            </a:endParaRPr>
          </a:p>
          <a:p>
            <a:pPr marL="274320" indent="-274320" algn="just" rtl="1" eaLnBrk="1" fontAlgn="auto" hangingPunct="1">
              <a:lnSpc>
                <a:spcPct val="170000"/>
              </a:lnSpc>
              <a:spcAft>
                <a:spcPts val="0"/>
              </a:spcAft>
              <a:defRPr/>
            </a:pPr>
            <a:r>
              <a:rPr lang="ar-SA" sz="3200" b="1" u="sng" dirty="0">
                <a:effectLst>
                  <a:outerShdw blurRad="38100" dist="38100" dir="2700000" algn="tl">
                    <a:srgbClr val="000000">
                      <a:alpha val="43137"/>
                    </a:srgbClr>
                  </a:outerShdw>
                </a:effectLst>
              </a:rPr>
              <a:t>فرضية بقاء الأمور على ما هي عليه</a:t>
            </a:r>
            <a:r>
              <a:rPr lang="fr-FR" sz="3200" b="1" dirty="0">
                <a:effectLst>
                  <a:outerShdw blurRad="38100" dist="38100" dir="2700000" algn="tl">
                    <a:srgbClr val="000000">
                      <a:alpha val="43137"/>
                    </a:srgbClr>
                  </a:outerShdw>
                </a:effectLst>
              </a:rPr>
              <a:t> :</a:t>
            </a:r>
            <a:r>
              <a:rPr lang="ar-SA" sz="3200" b="1" dirty="0">
                <a:effectLst>
                  <a:outerShdw blurRad="38100" dist="38100" dir="2700000" algn="tl">
                    <a:srgbClr val="000000">
                      <a:alpha val="43137"/>
                    </a:srgbClr>
                  </a:outerShdw>
                </a:effectLst>
              </a:rPr>
              <a:t>هي فرضية شائعة مفادها بقاء الحال على ما هو عليه دون أي تغير يذكر</a:t>
            </a:r>
            <a:r>
              <a:rPr lang="fr-FR" sz="2500" b="1" dirty="0">
                <a:effectLst>
                  <a:outerShdw blurRad="38100" dist="38100" dir="2700000" algn="tl">
                    <a:srgbClr val="000000">
                      <a:alpha val="43137"/>
                    </a:srgbClr>
                  </a:outerShdw>
                </a:effectLst>
              </a:rPr>
              <a:t>.</a:t>
            </a:r>
          </a:p>
        </p:txBody>
      </p:sp>
      <p:sp>
        <p:nvSpPr>
          <p:cNvPr id="29699" name="Espace réservé du pied de page 3">
            <a:extLst>
              <a:ext uri="{FF2B5EF4-FFF2-40B4-BE49-F238E27FC236}">
                <a16:creationId xmlns:a16="http://schemas.microsoft.com/office/drawing/2014/main" id="{5F3D3F2A-D3EA-4B0A-9EF0-C551679396A4}"/>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D372A068-C48A-49FD-89FC-F17D5ECEBF97}"/>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285CA323-5993-4564-85B7-9C5374D61286}" type="slidenum">
              <a:rPr lang="ar-SA" altLang="en-US" sz="1200">
                <a:solidFill>
                  <a:srgbClr val="FFFFFF"/>
                </a:solidFill>
              </a:rPr>
              <a:pPr eaLnBrk="1" hangingPunct="1">
                <a:lnSpc>
                  <a:spcPct val="80000"/>
                </a:lnSpc>
              </a:pPr>
              <a:t>21</a:t>
            </a:fld>
            <a:endParaRPr lang="fr-FR" altLang="en-US" sz="1200">
              <a:solidFill>
                <a:srgbClr val="FFFFFF"/>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Espace réservé du contenu 2">
            <a:extLst>
              <a:ext uri="{FF2B5EF4-FFF2-40B4-BE49-F238E27FC236}">
                <a16:creationId xmlns:a16="http://schemas.microsoft.com/office/drawing/2014/main" id="{24F29951-B52C-40C8-8F42-A180C4C83217}"/>
              </a:ext>
            </a:extLst>
          </p:cNvPr>
          <p:cNvSpPr>
            <a:spLocks noGrp="1"/>
          </p:cNvSpPr>
          <p:nvPr>
            <p:ph sz="quarter" idx="1"/>
          </p:nvPr>
        </p:nvSpPr>
        <p:spPr>
          <a:xfrm>
            <a:off x="152400" y="228600"/>
            <a:ext cx="8991600" cy="6705600"/>
          </a:xfrm>
        </p:spPr>
        <p:txBody>
          <a:bodyPr>
            <a:normAutofit/>
          </a:bodyPr>
          <a:lstStyle/>
          <a:p>
            <a:pPr marL="274320" indent="-274320" algn="just" rtl="1" eaLnBrk="1" fontAlgn="auto" hangingPunct="1">
              <a:lnSpc>
                <a:spcPts val="4000"/>
              </a:lnSpc>
              <a:spcBef>
                <a:spcPts val="0"/>
              </a:spcBef>
              <a:spcAft>
                <a:spcPts val="0"/>
              </a:spcAft>
              <a:buFont typeface="Wingdings" panose="05000000000000000000" pitchFamily="2" charset="2"/>
              <a:buNone/>
              <a:defRPr/>
            </a:pPr>
            <a:r>
              <a:rPr lang="fr-FR" altLang="en-US" sz="2800" dirty="0">
                <a:solidFill>
                  <a:srgbClr val="C00000"/>
                </a:solidFill>
                <a:effectLst>
                  <a:outerShdw blurRad="38100" dist="38100" dir="2700000" algn="tl">
                    <a:srgbClr val="000000">
                      <a:alpha val="43137"/>
                    </a:srgbClr>
                  </a:outerShdw>
                </a:effectLst>
              </a:rPr>
              <a:t>         </a:t>
            </a:r>
            <a:r>
              <a:rPr lang="ar-SA" altLang="en-US" sz="4000" b="1" dirty="0">
                <a:solidFill>
                  <a:schemeClr val="tx2"/>
                </a:solidFill>
                <a:effectLst>
                  <a:outerShdw blurRad="38100" dist="38100" dir="2700000" algn="tl">
                    <a:srgbClr val="000000">
                      <a:alpha val="43137"/>
                    </a:srgbClr>
                  </a:outerShdw>
                </a:effectLst>
                <a:latin typeface="+mj-lt"/>
                <a:ea typeface="+mj-ea"/>
                <a:cs typeface="+mj-cs"/>
              </a:rPr>
              <a:t>التدفق والرصيد</a:t>
            </a:r>
            <a:endParaRPr lang="fr-FR" altLang="en-US" sz="4000" b="1" dirty="0">
              <a:solidFill>
                <a:schemeClr val="tx2"/>
              </a:solidFill>
              <a:effectLst>
                <a:outerShdw blurRad="38100" dist="38100" dir="2700000" algn="tl">
                  <a:srgbClr val="000000">
                    <a:alpha val="43137"/>
                  </a:srgbClr>
                </a:outerShdw>
              </a:effectLst>
              <a:latin typeface="+mj-lt"/>
              <a:ea typeface="+mj-ea"/>
              <a:cs typeface="+mj-cs"/>
            </a:endParaRPr>
          </a:p>
          <a:p>
            <a:pPr marL="274320" indent="-274320" algn="just" rtl="1" eaLnBrk="1" fontAlgn="auto" hangingPunct="1">
              <a:lnSpc>
                <a:spcPct val="150000"/>
              </a:lnSpc>
              <a:spcBef>
                <a:spcPts val="0"/>
              </a:spcBef>
              <a:spcAft>
                <a:spcPts val="0"/>
              </a:spcAft>
              <a:buFont typeface="Wingdings 2"/>
              <a:buChar char=""/>
              <a:defRPr/>
            </a:pPr>
            <a:r>
              <a:rPr lang="ar-SA" sz="2700" b="1" dirty="0">
                <a:effectLst>
                  <a:outerShdw blurRad="38100" dist="38100" dir="2700000" algn="tl">
                    <a:srgbClr val="000000">
                      <a:alpha val="43137"/>
                    </a:srgbClr>
                  </a:outerShdw>
                </a:effectLst>
              </a:rPr>
              <a:t>التيار يعني تغيرا بالزيادة او النقص خلال فترة زمنية معينة بينما الرصيد كمية ثابتة في وقت معين ولكن هل هناك علاقة بين التيار والرصيد في المجال </a:t>
            </a:r>
            <a:r>
              <a:rPr lang="ar-SA" sz="2700" b="1" dirty="0" err="1">
                <a:effectLst>
                  <a:outerShdw blurRad="38100" dist="38100" dir="2700000" algn="tl">
                    <a:srgbClr val="000000">
                      <a:alpha val="43137"/>
                    </a:srgbClr>
                  </a:outerShdw>
                </a:effectLst>
              </a:rPr>
              <a:t>الاقتصادي؟</a:t>
            </a:r>
            <a:r>
              <a:rPr lang="ar-SA" sz="2700" b="1" dirty="0">
                <a:effectLst>
                  <a:outerShdw blurRad="38100" dist="38100" dir="2700000" algn="tl">
                    <a:srgbClr val="000000">
                      <a:alpha val="43137"/>
                    </a:srgbClr>
                  </a:outerShdw>
                </a:effectLst>
              </a:rPr>
              <a:t> الاجابة نعم والمثال الذي يستخدم دائما في الاقتصاد لتوضيح هذه العلاقة هو الاستثمار والرصيد راس المال فالاستثمار هو التغير في رصيد راس المال فرصيد راس المال يمكن زيادته فقط عن طريق زيادة التدفق او الاستثمار في السلع الرأسمالية كالآلات والمعدات والمباني خلال فترة زمنية معينة وهذا ما</a:t>
            </a:r>
            <a:r>
              <a:rPr lang="fr-FR" sz="2700" b="1" dirty="0">
                <a:effectLst>
                  <a:outerShdw blurRad="38100" dist="38100" dir="2700000" algn="tl">
                    <a:srgbClr val="000000">
                      <a:alpha val="43137"/>
                    </a:srgbClr>
                  </a:outerShdw>
                </a:effectLst>
              </a:rPr>
              <a:t> </a:t>
            </a:r>
            <a:r>
              <a:rPr lang="ar-SA" sz="2700" b="1" dirty="0">
                <a:effectLst>
                  <a:outerShdw blurRad="38100" dist="38100" dir="2700000" algn="tl">
                    <a:srgbClr val="000000">
                      <a:alpha val="43137"/>
                    </a:srgbClr>
                  </a:outerShdw>
                </a:effectLst>
              </a:rPr>
              <a:t>يعرف بإهلاك راس المال وهذا يؤدي الى زيادة رصيد المجتمع من راس المال فكلما زاد التدفق الاستثماري</a:t>
            </a:r>
            <a:r>
              <a:rPr lang="fr-FR" sz="2700" b="1" dirty="0">
                <a:effectLst>
                  <a:outerShdw blurRad="38100" dist="38100" dir="2700000" algn="tl">
                    <a:srgbClr val="000000">
                      <a:alpha val="43137"/>
                    </a:srgbClr>
                  </a:outerShdw>
                </a:effectLst>
              </a:rPr>
              <a:t> </a:t>
            </a:r>
            <a:r>
              <a:rPr lang="ar-SA" sz="2700" b="1" dirty="0">
                <a:effectLst>
                  <a:outerShdw blurRad="38100" dist="38100" dir="2700000" algn="tl">
                    <a:srgbClr val="000000">
                      <a:alpha val="43137"/>
                    </a:srgbClr>
                  </a:outerShdw>
                </a:effectLst>
              </a:rPr>
              <a:t>في السلع الرأسمالية بمعدل يفوق اهلاك راس المال زاد رصيد المجتمع من راس المال والعكس صحيح </a:t>
            </a:r>
            <a:endParaRPr lang="fr-FR" sz="2700" b="1" dirty="0">
              <a:effectLst>
                <a:outerShdw blurRad="38100" dist="38100" dir="2700000" algn="tl">
                  <a:srgbClr val="000000">
                    <a:alpha val="43137"/>
                  </a:srgbClr>
                </a:outerShdw>
              </a:effectLst>
              <a:cs typeface="Tahoma" pitchFamily="34" charset="0"/>
            </a:endParaRPr>
          </a:p>
        </p:txBody>
      </p:sp>
      <p:sp>
        <p:nvSpPr>
          <p:cNvPr id="30723" name="Espace réservé du pied de page 2">
            <a:extLst>
              <a:ext uri="{FF2B5EF4-FFF2-40B4-BE49-F238E27FC236}">
                <a16:creationId xmlns:a16="http://schemas.microsoft.com/office/drawing/2014/main" id="{C517A221-DCD1-4E38-9D99-FF42F501D98D}"/>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4" name="Espace réservé du numéro de diapositive 3">
            <a:extLst>
              <a:ext uri="{FF2B5EF4-FFF2-40B4-BE49-F238E27FC236}">
                <a16:creationId xmlns:a16="http://schemas.microsoft.com/office/drawing/2014/main" id="{85F74FA6-34AD-43B1-8E75-6736E684F415}"/>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034A3224-CC3D-475E-9902-F3A7DC10B38B}" type="slidenum">
              <a:rPr lang="ar-SA" altLang="en-US" sz="1200">
                <a:solidFill>
                  <a:srgbClr val="FFFFFF"/>
                </a:solidFill>
              </a:rPr>
              <a:pPr eaLnBrk="1" hangingPunct="1">
                <a:lnSpc>
                  <a:spcPct val="80000"/>
                </a:lnSpc>
              </a:pPr>
              <a:t>22</a:t>
            </a:fld>
            <a:endParaRPr lang="fr-FR" altLang="en-US" sz="1200">
              <a:solidFill>
                <a:srgbClr val="FFFFFF"/>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A636A7-F96B-431A-B4DB-6E498DB288F5}"/>
              </a:ext>
            </a:extLst>
          </p:cNvPr>
          <p:cNvSpPr>
            <a:spLocks noGrp="1"/>
          </p:cNvSpPr>
          <p:nvPr>
            <p:ph type="title"/>
          </p:nvPr>
        </p:nvSpPr>
        <p:spPr>
          <a:xfrm>
            <a:off x="612775" y="228600"/>
            <a:ext cx="8153400" cy="990600"/>
          </a:xfrm>
        </p:spPr>
        <p:txBody>
          <a:bodyPr/>
          <a:lstStyle/>
          <a:p>
            <a:pPr algn="r" rtl="1">
              <a:defRPr/>
            </a:pPr>
            <a:r>
              <a:rPr lang="ar-SA" sz="4000" b="1" dirty="0">
                <a:effectLst>
                  <a:outerShdw blurRad="38100" dist="38100" dir="2700000" algn="tl">
                    <a:srgbClr val="000000">
                      <a:alpha val="43137"/>
                    </a:srgbClr>
                  </a:outerShdw>
                </a:effectLst>
              </a:rPr>
              <a:t>مفهوم الدخل والثروة</a:t>
            </a:r>
            <a:endParaRPr lang="fr-FR" sz="4000" b="1" dirty="0">
              <a:effectLst>
                <a:outerShdw blurRad="38100" dist="38100" dir="2700000" algn="tl">
                  <a:srgbClr val="000000">
                    <a:alpha val="43137"/>
                  </a:srgbClr>
                </a:outerShdw>
              </a:effectLst>
            </a:endParaRPr>
          </a:p>
        </p:txBody>
      </p:sp>
      <p:sp>
        <p:nvSpPr>
          <p:cNvPr id="3" name="Espace réservé du contenu 2">
            <a:extLst>
              <a:ext uri="{FF2B5EF4-FFF2-40B4-BE49-F238E27FC236}">
                <a16:creationId xmlns:a16="http://schemas.microsoft.com/office/drawing/2014/main" id="{B06113F3-3864-4AF9-9EFB-636CEE182C3C}"/>
              </a:ext>
            </a:extLst>
          </p:cNvPr>
          <p:cNvSpPr>
            <a:spLocks noGrp="1"/>
          </p:cNvSpPr>
          <p:nvPr>
            <p:ph sz="quarter" idx="1"/>
          </p:nvPr>
        </p:nvSpPr>
        <p:spPr>
          <a:xfrm>
            <a:off x="304800" y="1219200"/>
            <a:ext cx="8686800" cy="5257800"/>
          </a:xfrm>
        </p:spPr>
        <p:txBody>
          <a:bodyPr/>
          <a:lstStyle/>
          <a:p>
            <a:pPr algn="just" rtl="1">
              <a:lnSpc>
                <a:spcPct val="150000"/>
              </a:lnSpc>
              <a:defRPr/>
            </a:pPr>
            <a:r>
              <a:rPr lang="ar-SA" b="1" dirty="0">
                <a:effectLst>
                  <a:outerShdw blurRad="38100" dist="38100" dir="2700000" algn="tl">
                    <a:srgbClr val="000000">
                      <a:alpha val="43137"/>
                    </a:srgbClr>
                  </a:outerShdw>
                </a:effectLst>
              </a:rPr>
              <a:t>الفرق بينهما هو</a:t>
            </a:r>
            <a:r>
              <a:rPr lang="fr-FR" b="1" dirty="0">
                <a:effectLst>
                  <a:outerShdw blurRad="38100" dist="38100" dir="2700000" algn="tl">
                    <a:srgbClr val="000000">
                      <a:alpha val="43137"/>
                    </a:srgbClr>
                  </a:outerShdw>
                </a:effectLst>
              </a:rPr>
              <a:t> </a:t>
            </a:r>
            <a:r>
              <a:rPr lang="ar-SA" b="1" dirty="0">
                <a:effectLst>
                  <a:outerShdw blurRad="38100" dist="38100" dir="2700000" algn="tl">
                    <a:srgbClr val="000000">
                      <a:alpha val="43137"/>
                    </a:srgbClr>
                  </a:outerShdw>
                </a:effectLst>
              </a:rPr>
              <a:t>الدخل ما</a:t>
            </a:r>
            <a:r>
              <a:rPr lang="fr-FR" b="1" dirty="0">
                <a:effectLst>
                  <a:outerShdw blurRad="38100" dist="38100" dir="2700000" algn="tl">
                    <a:srgbClr val="000000">
                      <a:alpha val="43137"/>
                    </a:srgbClr>
                  </a:outerShdw>
                </a:effectLst>
              </a:rPr>
              <a:t> </a:t>
            </a:r>
            <a:r>
              <a:rPr lang="ar-SA" b="1" dirty="0">
                <a:effectLst>
                  <a:outerShdw blurRad="38100" dist="38100" dir="2700000" algn="tl">
                    <a:srgbClr val="000000">
                      <a:alpha val="43137"/>
                    </a:srgbClr>
                  </a:outerShdw>
                </a:effectLst>
              </a:rPr>
              <a:t>هو إلا عملية حركية متكررة بمعنى انه تدفق نقدي اما الثروة  فهي رصيد نقدي في لحظة معينة للتفرقة بين الاثنين لنأخذ المثال التالي: اذا امتلك تركي منزلا يدر عليه ايجارا شهريا قدره </a:t>
            </a:r>
            <a:r>
              <a:rPr lang="ar-SA" sz="2400" b="1" dirty="0">
                <a:effectLst>
                  <a:outerShdw blurRad="38100" dist="38100" dir="2700000" algn="tl">
                    <a:srgbClr val="000000">
                      <a:alpha val="43137"/>
                    </a:srgbClr>
                  </a:outerShdw>
                </a:effectLst>
              </a:rPr>
              <a:t>50,000</a:t>
            </a:r>
            <a:r>
              <a:rPr lang="ar-SA" b="1" dirty="0">
                <a:effectLst>
                  <a:outerShdw blurRad="38100" dist="38100" dir="2700000" algn="tl">
                    <a:srgbClr val="000000">
                      <a:alpha val="43137"/>
                    </a:srgbClr>
                  </a:outerShdw>
                </a:effectLst>
              </a:rPr>
              <a:t> ريال فان معنى ذلك ان لدى تركي دخلا شهريا تدفق نقدي </a:t>
            </a:r>
            <a:r>
              <a:rPr lang="ar-SA" sz="2400" b="1" dirty="0">
                <a:effectLst>
                  <a:outerShdw blurRad="38100" dist="38100" dir="2700000" algn="tl">
                    <a:srgbClr val="000000">
                      <a:alpha val="43137"/>
                    </a:srgbClr>
                  </a:outerShdw>
                </a:effectLst>
              </a:rPr>
              <a:t>50,000</a:t>
            </a:r>
            <a:r>
              <a:rPr lang="ar-SA" b="1" dirty="0">
                <a:effectLst>
                  <a:outerShdw blurRad="38100" dist="38100" dir="2700000" algn="tl">
                    <a:srgbClr val="000000">
                      <a:alpha val="43137"/>
                    </a:srgbClr>
                  </a:outerShdw>
                </a:effectLst>
              </a:rPr>
              <a:t> ريال في حين اذا اردنا معرفة مقدار ثروة تركي فيجب علينا تقدير قيمة ذلك المنزل في لحظة ما فإذا كانت قيمته مليون ريال مثلا فمعنى ذلك ان لدى تركي في تلك اللحظه ثروة قدرها مليون ريال هي ثمن المنزل </a:t>
            </a:r>
            <a:endParaRPr lang="fr-FR" b="1" dirty="0">
              <a:effectLst>
                <a:outerShdw blurRad="38100" dist="38100" dir="2700000" algn="tl">
                  <a:srgbClr val="000000">
                    <a:alpha val="43137"/>
                  </a:srgbClr>
                </a:outerShdw>
              </a:effectLst>
            </a:endParaRPr>
          </a:p>
          <a:p>
            <a:pPr>
              <a:defRPr/>
            </a:pPr>
            <a:endParaRPr lang="fr-FR" dirty="0"/>
          </a:p>
        </p:txBody>
      </p:sp>
      <p:sp>
        <p:nvSpPr>
          <p:cNvPr id="31748" name="Espace réservé du pied de page 3">
            <a:extLst>
              <a:ext uri="{FF2B5EF4-FFF2-40B4-BE49-F238E27FC236}">
                <a16:creationId xmlns:a16="http://schemas.microsoft.com/office/drawing/2014/main" id="{89B0637A-39A7-46DB-BF8A-F2CB508A26BC}"/>
              </a:ext>
            </a:extLst>
          </p:cNvPr>
          <p:cNvSpPr>
            <a:spLocks noGrp="1"/>
          </p:cNvSpPr>
          <p:nvPr>
            <p:ph type="ftr" sz="quarter" idx="11"/>
          </p:nvPr>
        </p:nvSpPr>
        <p:spPr bwMode="auto">
          <a:xfrm>
            <a:off x="609600" y="6248400"/>
            <a:ext cx="22860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91A17076-4943-4450-89C9-ADDA24056F0A}"/>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20DD6B74-233D-49FE-A190-7F6B1593B16D}" type="slidenum">
              <a:rPr lang="ar-SA" altLang="en-US" sz="1200">
                <a:solidFill>
                  <a:srgbClr val="FFFFFF"/>
                </a:solidFill>
              </a:rPr>
              <a:pPr eaLnBrk="1" hangingPunct="1">
                <a:lnSpc>
                  <a:spcPct val="80000"/>
                </a:lnSpc>
              </a:pPr>
              <a:t>23</a:t>
            </a:fld>
            <a:endParaRPr lang="fr-FR" altLang="en-US" sz="1200">
              <a:solidFill>
                <a:srgbClr val="FFFFFF"/>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BC07FA-D820-4A37-85C3-EF30FBA72886}"/>
              </a:ext>
            </a:extLst>
          </p:cNvPr>
          <p:cNvSpPr>
            <a:spLocks noGrp="1"/>
          </p:cNvSpPr>
          <p:nvPr>
            <p:ph type="title"/>
          </p:nvPr>
        </p:nvSpPr>
        <p:spPr>
          <a:xfrm>
            <a:off x="609600" y="0"/>
            <a:ext cx="8153400" cy="838200"/>
          </a:xfrm>
        </p:spPr>
        <p:txBody>
          <a:bodyPr/>
          <a:lstStyle/>
          <a:p>
            <a:pPr algn="r" rtl="1">
              <a:defRPr/>
            </a:pPr>
            <a:r>
              <a:rPr lang="ar-SA" sz="4000" b="1" dirty="0">
                <a:effectLst>
                  <a:outerShdw blurRad="38100" dist="38100" dir="2700000" algn="tl">
                    <a:srgbClr val="000000">
                      <a:alpha val="43137"/>
                    </a:srgbClr>
                  </a:outerShdw>
                </a:effectLst>
              </a:rPr>
              <a:t>تقسيم علم الاقتصاد </a:t>
            </a:r>
            <a:endParaRPr lang="fr-FR" sz="4000" b="1" dirty="0">
              <a:effectLst>
                <a:outerShdw blurRad="38100" dist="38100" dir="2700000" algn="tl">
                  <a:srgbClr val="000000">
                    <a:alpha val="43137"/>
                  </a:srgbClr>
                </a:outerShdw>
              </a:effectLst>
            </a:endParaRPr>
          </a:p>
        </p:txBody>
      </p:sp>
      <p:sp>
        <p:nvSpPr>
          <p:cNvPr id="3" name="Espace réservé du contenu 2">
            <a:extLst>
              <a:ext uri="{FF2B5EF4-FFF2-40B4-BE49-F238E27FC236}">
                <a16:creationId xmlns:a16="http://schemas.microsoft.com/office/drawing/2014/main" id="{AEDC478F-3317-4AAB-8ECE-6CBB26EC2AC9}"/>
              </a:ext>
            </a:extLst>
          </p:cNvPr>
          <p:cNvSpPr>
            <a:spLocks noGrp="1"/>
          </p:cNvSpPr>
          <p:nvPr>
            <p:ph sz="quarter" idx="1"/>
          </p:nvPr>
        </p:nvSpPr>
        <p:spPr>
          <a:xfrm>
            <a:off x="228600" y="838200"/>
            <a:ext cx="8686800" cy="5867400"/>
          </a:xfrm>
        </p:spPr>
        <p:txBody>
          <a:bodyPr/>
          <a:lstStyle/>
          <a:p>
            <a:pPr algn="just" rtl="1">
              <a:defRPr/>
            </a:pPr>
            <a:r>
              <a:rPr lang="ar-SA" sz="2700" b="1" dirty="0">
                <a:effectLst>
                  <a:outerShdw blurRad="38100" dist="38100" dir="2700000" algn="tl">
                    <a:srgbClr val="000000">
                      <a:alpha val="43137"/>
                    </a:srgbClr>
                  </a:outerShdw>
                </a:effectLst>
              </a:rPr>
              <a:t>يقسم علم الاقتصاد  الى قسمين رئيسيين هما الاقتصاد الجزئي والاقتصاد الكلي </a:t>
            </a:r>
            <a:endParaRPr lang="fr-FR" sz="2700" b="1" dirty="0">
              <a:effectLst>
                <a:outerShdw blurRad="38100" dist="38100" dir="2700000" algn="tl">
                  <a:srgbClr val="000000">
                    <a:alpha val="43137"/>
                  </a:srgbClr>
                </a:outerShdw>
              </a:effectLst>
            </a:endParaRPr>
          </a:p>
          <a:p>
            <a:pPr algn="just" rtl="1">
              <a:defRPr/>
            </a:pPr>
            <a:r>
              <a:rPr lang="ar-SA" sz="2700" b="1" dirty="0">
                <a:solidFill>
                  <a:srgbClr val="FF0000"/>
                </a:solidFill>
                <a:effectLst>
                  <a:outerShdw blurRad="38100" dist="38100" dir="2700000" algn="tl">
                    <a:srgbClr val="000000">
                      <a:alpha val="43137"/>
                    </a:srgbClr>
                  </a:outerShdw>
                </a:effectLst>
              </a:rPr>
              <a:t>الاقتصاد الجزئي:</a:t>
            </a:r>
            <a:r>
              <a:rPr lang="fr-FR" sz="2700" b="1" dirty="0">
                <a:solidFill>
                  <a:srgbClr val="FF0000"/>
                </a:solidFill>
                <a:effectLst>
                  <a:outerShdw blurRad="38100" dist="38100" dir="2700000" algn="tl">
                    <a:srgbClr val="000000">
                      <a:alpha val="43137"/>
                    </a:srgbClr>
                  </a:outerShdw>
                </a:effectLst>
              </a:rPr>
              <a:t> </a:t>
            </a:r>
            <a:r>
              <a:rPr lang="ar-SA" sz="2700" b="1" dirty="0">
                <a:effectLst>
                  <a:outerShdw blurRad="38100" dist="38100" dir="2700000" algn="tl">
                    <a:srgbClr val="000000">
                      <a:alpha val="43137"/>
                    </a:srgbClr>
                  </a:outerShdw>
                </a:effectLst>
              </a:rPr>
              <a:t>يستخدم لمعالجة المشاكل الاقتصادية </a:t>
            </a:r>
            <a:r>
              <a:rPr lang="en-US" sz="2700" b="1" dirty="0">
                <a:effectLst>
                  <a:outerShdw blurRad="38100" dist="38100" dir="2700000" algn="tl">
                    <a:srgbClr val="000000">
                      <a:alpha val="43137"/>
                    </a:srgbClr>
                  </a:outerShdw>
                </a:effectLst>
              </a:rPr>
              <a:t>)</a:t>
            </a:r>
            <a:r>
              <a:rPr lang="ar-SA" sz="2700" b="1" dirty="0">
                <a:effectLst>
                  <a:outerShdw blurRad="38100" dist="38100" dir="2700000" algn="tl">
                    <a:srgbClr val="000000">
                      <a:alpha val="43137"/>
                    </a:srgbClr>
                  </a:outerShdw>
                </a:effectLst>
              </a:rPr>
              <a:t>على مستوى الفرد والمشروع</a:t>
            </a:r>
            <a:r>
              <a:rPr lang="fr-FR" sz="2700" b="1" dirty="0">
                <a:effectLst>
                  <a:outerShdw blurRad="38100" dist="38100" dir="2700000" algn="tl">
                    <a:srgbClr val="000000">
                      <a:alpha val="43137"/>
                    </a:srgbClr>
                  </a:outerShdw>
                </a:effectLst>
              </a:rPr>
              <a:t> </a:t>
            </a:r>
            <a:r>
              <a:rPr lang="en-US" sz="2700" b="1" dirty="0">
                <a:effectLst>
                  <a:outerShdw blurRad="38100" dist="38100" dir="2700000" algn="tl">
                    <a:srgbClr val="000000">
                      <a:alpha val="43137"/>
                    </a:srgbClr>
                  </a:outerShdw>
                </a:effectLst>
              </a:rPr>
              <a:t>(</a:t>
            </a:r>
            <a:r>
              <a:rPr lang="ar-SA" sz="2700" b="1" dirty="0">
                <a:effectLst>
                  <a:outerShdw blurRad="38100" dist="38100" dir="2700000" algn="tl">
                    <a:srgbClr val="000000">
                      <a:alpha val="43137"/>
                    </a:srgbClr>
                  </a:outerShdw>
                </a:effectLst>
              </a:rPr>
              <a:t>مثل تحديد سعر السلعة او خدمة معينة او تحديد الوضع التوازني للمستهلك او للمشروع</a:t>
            </a:r>
            <a:endParaRPr lang="fr-FR" sz="2700" b="1" dirty="0">
              <a:effectLst>
                <a:outerShdw blurRad="38100" dist="38100" dir="2700000" algn="tl">
                  <a:srgbClr val="000000">
                    <a:alpha val="43137"/>
                  </a:srgbClr>
                </a:outerShdw>
              </a:effectLst>
            </a:endParaRPr>
          </a:p>
          <a:p>
            <a:pPr algn="just" rtl="1">
              <a:defRPr/>
            </a:pPr>
            <a:r>
              <a:rPr lang="ar-SA" sz="2700" b="1" dirty="0">
                <a:solidFill>
                  <a:srgbClr val="FF0000"/>
                </a:solidFill>
                <a:effectLst>
                  <a:outerShdw blurRad="38100" dist="38100" dir="2700000" algn="tl">
                    <a:srgbClr val="000000">
                      <a:alpha val="43137"/>
                    </a:srgbClr>
                  </a:outerShdw>
                </a:effectLst>
              </a:rPr>
              <a:t>الاقتصاد الكلي: </a:t>
            </a:r>
            <a:r>
              <a:rPr lang="ar-SA" sz="2700" b="1" dirty="0">
                <a:effectLst>
                  <a:outerShdw blurRad="38100" dist="38100" dir="2700000" algn="tl">
                    <a:srgbClr val="000000">
                      <a:alpha val="43137"/>
                    </a:srgbClr>
                  </a:outerShdw>
                </a:effectLst>
              </a:rPr>
              <a:t>يهتم بمعالجة المشاكل التي تواجه الاقتصاد القومي في محاولة لإيجاد حلول ملائمة لتلك المشاكل او التخفيف من حدتها كالمشاكل المتعلقة</a:t>
            </a:r>
            <a:r>
              <a:rPr lang="fr-FR" sz="2700" b="1" dirty="0">
                <a:effectLst>
                  <a:outerShdw blurRad="38100" dist="38100" dir="2700000" algn="tl">
                    <a:srgbClr val="000000">
                      <a:alpha val="43137"/>
                    </a:srgbClr>
                  </a:outerShdw>
                </a:effectLst>
              </a:rPr>
              <a:t>:</a:t>
            </a:r>
            <a:r>
              <a:rPr lang="ar-SA" sz="2700" b="1" dirty="0">
                <a:effectLst>
                  <a:outerShdw blurRad="38100" dist="38100" dir="2700000" algn="tl">
                    <a:srgbClr val="000000">
                      <a:alpha val="43137"/>
                    </a:srgbClr>
                  </a:outerShdw>
                </a:effectLst>
              </a:rPr>
              <a:t> </a:t>
            </a:r>
            <a:endParaRPr lang="fr-FR" sz="2700" b="1" dirty="0">
              <a:effectLst>
                <a:outerShdw blurRad="38100" dist="38100" dir="2700000" algn="tl">
                  <a:srgbClr val="000000">
                    <a:alpha val="43137"/>
                  </a:srgbClr>
                </a:outerShdw>
              </a:effectLst>
            </a:endParaRPr>
          </a:p>
          <a:p>
            <a:pPr algn="just" rtl="1">
              <a:defRPr/>
            </a:pPr>
            <a:r>
              <a:rPr lang="ar-SA" sz="2700" b="1" dirty="0">
                <a:effectLst>
                  <a:outerShdw blurRad="38100" dist="38100" dir="2700000" algn="tl">
                    <a:srgbClr val="000000">
                      <a:alpha val="43137"/>
                    </a:srgbClr>
                  </a:outerShdw>
                </a:effectLst>
              </a:rPr>
              <a:t>بالأزمات الاقتصادية كأزمات الركود او التضخم الاقتصادي </a:t>
            </a:r>
            <a:endParaRPr lang="fr-FR" sz="2700" b="1" dirty="0">
              <a:effectLst>
                <a:outerShdw blurRad="38100" dist="38100" dir="2700000" algn="tl">
                  <a:srgbClr val="000000">
                    <a:alpha val="43137"/>
                  </a:srgbClr>
                </a:outerShdw>
              </a:effectLst>
            </a:endParaRPr>
          </a:p>
          <a:p>
            <a:pPr algn="just" rtl="1">
              <a:defRPr/>
            </a:pPr>
            <a:r>
              <a:rPr lang="ar-SA" sz="2700" b="1" dirty="0">
                <a:effectLst>
                  <a:outerShdw blurRad="38100" dist="38100" dir="2700000" algn="tl">
                    <a:srgbClr val="000000">
                      <a:alpha val="43137"/>
                    </a:srgbClr>
                  </a:outerShdw>
                </a:effectLst>
              </a:rPr>
              <a:t>بالنمو والتنمية الاقتصادية او السياسات النقدية وتأثيرها على النشاط الاقتصادي او سياسات التجارة الخارجية </a:t>
            </a:r>
            <a:endParaRPr lang="fr-FR" sz="2700" b="1" dirty="0">
              <a:effectLst>
                <a:outerShdw blurRad="38100" dist="38100" dir="2700000" algn="tl">
                  <a:srgbClr val="000000">
                    <a:alpha val="43137"/>
                  </a:srgbClr>
                </a:outerShdw>
              </a:effectLst>
            </a:endParaRPr>
          </a:p>
          <a:p>
            <a:pPr algn="just" rtl="1">
              <a:defRPr/>
            </a:pPr>
            <a:r>
              <a:rPr lang="ar-SA" sz="2700" b="1" dirty="0">
                <a:effectLst>
                  <a:outerShdw blurRad="38100" dist="38100" dir="2700000" algn="tl">
                    <a:srgbClr val="000000">
                      <a:alpha val="43137"/>
                    </a:srgbClr>
                  </a:outerShdw>
                </a:effectLst>
              </a:rPr>
              <a:t>بالناتج والدخل القومي واثر التغيرات في الاستهلاك او الادخار على النشاط الاقتصادي </a:t>
            </a:r>
            <a:endParaRPr lang="fr-FR" sz="2700" b="1" dirty="0">
              <a:effectLst>
                <a:outerShdw blurRad="38100" dist="38100" dir="2700000" algn="tl">
                  <a:srgbClr val="000000">
                    <a:alpha val="43137"/>
                  </a:srgbClr>
                </a:outerShdw>
              </a:effectLst>
            </a:endParaRPr>
          </a:p>
          <a:p>
            <a:pPr algn="just" rtl="1">
              <a:defRPr/>
            </a:pPr>
            <a:endParaRPr lang="fr-FR" dirty="0"/>
          </a:p>
        </p:txBody>
      </p:sp>
      <p:sp>
        <p:nvSpPr>
          <p:cNvPr id="32772" name="Espace réservé du pied de page 3">
            <a:extLst>
              <a:ext uri="{FF2B5EF4-FFF2-40B4-BE49-F238E27FC236}">
                <a16:creationId xmlns:a16="http://schemas.microsoft.com/office/drawing/2014/main" id="{A42B74AD-DC73-4ABF-88BC-6972CD6A7208}"/>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2083F35D-C01C-4E4F-9176-C951C9403660}"/>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1810BDB2-DBBB-4687-ADAB-3D3290C815C1}" type="slidenum">
              <a:rPr lang="ar-SA" altLang="en-US" sz="1200">
                <a:solidFill>
                  <a:srgbClr val="FFFFFF"/>
                </a:solidFill>
              </a:rPr>
              <a:pPr eaLnBrk="1" hangingPunct="1">
                <a:lnSpc>
                  <a:spcPct val="80000"/>
                </a:lnSpc>
              </a:pPr>
              <a:t>24</a:t>
            </a:fld>
            <a:endParaRPr lang="fr-FR" altLang="en-US" sz="1200">
              <a:solidFill>
                <a:srgbClr val="FFFFFF"/>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79212D7-9C71-4A62-AC7F-9FD50FDDD3E6}"/>
              </a:ext>
            </a:extLst>
          </p:cNvPr>
          <p:cNvSpPr>
            <a:spLocks noGrp="1"/>
          </p:cNvSpPr>
          <p:nvPr>
            <p:ph sz="quarter" idx="1"/>
          </p:nvPr>
        </p:nvSpPr>
        <p:spPr>
          <a:xfrm>
            <a:off x="228600" y="228600"/>
            <a:ext cx="8686800" cy="6400800"/>
          </a:xfrm>
        </p:spPr>
        <p:txBody>
          <a:bodyPr/>
          <a:lstStyle/>
          <a:p>
            <a:pPr algn="just" rtl="1">
              <a:lnSpc>
                <a:spcPct val="150000"/>
              </a:lnSpc>
              <a:defRPr/>
            </a:pPr>
            <a:r>
              <a:rPr lang="ar-SA" sz="3000" b="1" dirty="0">
                <a:effectLst>
                  <a:outerShdw blurRad="38100" dist="38100" dir="2700000" algn="tl">
                    <a:srgbClr val="000000">
                      <a:alpha val="43137"/>
                    </a:srgbClr>
                  </a:outerShdw>
                </a:effectLst>
              </a:rPr>
              <a:t>الادوات والأساليب التي تستخدم لمعالجة المشاكل التي تواجه الاقتصاد القومي قد تختلف كليا عن الادوات والأساليب التي تستخدم لمعالجة المسائل الجزئية التي قد تظهر على مستوى المشروع او الفرد او تحديد سعر خدمة او سلعة معينة اذ ان تحديد السعر لسلعة او خدمة معينة من خلال قوى العرض والطلب في السوق قد يختلف تماما عن طريقة معالجة المستوى العام للأسعار على مستوى الاقتصاد القومي كما ان معالجة البطالة على مستوى مشروع او قطاع معين قد يختلف تماما عن معالجته لمستوى الاقتصاد القومي وهكذا بقية القضايا الاقتصادية </a:t>
            </a:r>
            <a:endParaRPr lang="fr-FR" sz="3000" b="1" dirty="0">
              <a:effectLst>
                <a:outerShdw blurRad="38100" dist="38100" dir="2700000" algn="tl">
                  <a:srgbClr val="000000">
                    <a:alpha val="43137"/>
                  </a:srgbClr>
                </a:outerShdw>
              </a:effectLst>
            </a:endParaRPr>
          </a:p>
          <a:p>
            <a:pPr algn="just" rtl="1">
              <a:defRPr/>
            </a:pPr>
            <a:endParaRPr lang="fr-FR" dirty="0"/>
          </a:p>
        </p:txBody>
      </p:sp>
      <p:sp>
        <p:nvSpPr>
          <p:cNvPr id="33795" name="Espace réservé du pied de page 3">
            <a:extLst>
              <a:ext uri="{FF2B5EF4-FFF2-40B4-BE49-F238E27FC236}">
                <a16:creationId xmlns:a16="http://schemas.microsoft.com/office/drawing/2014/main" id="{E4322606-95BC-45B8-9B02-4E3B20F73783}"/>
              </a:ext>
            </a:extLst>
          </p:cNvPr>
          <p:cNvSpPr>
            <a:spLocks noGrp="1"/>
          </p:cNvSpPr>
          <p:nvPr>
            <p:ph type="ftr" sz="quarter" idx="11"/>
          </p:nvPr>
        </p:nvSpPr>
        <p:spPr bwMode="auto">
          <a:xfrm>
            <a:off x="0" y="6492875"/>
            <a:ext cx="29718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93EAEFF7-8915-4B8D-AF24-A2FFD9318ABA}"/>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06DC65CF-0B13-42A7-94A6-8DAE5DACE32C}" type="slidenum">
              <a:rPr lang="ar-SA" altLang="en-US" sz="1200">
                <a:solidFill>
                  <a:srgbClr val="FFFFFF"/>
                </a:solidFill>
              </a:rPr>
              <a:pPr eaLnBrk="1" hangingPunct="1">
                <a:lnSpc>
                  <a:spcPct val="80000"/>
                </a:lnSpc>
              </a:pPr>
              <a:t>25</a:t>
            </a:fld>
            <a:endParaRPr lang="fr-FR" altLang="en-US" sz="1200">
              <a:solidFill>
                <a:srgbClr val="FFFFFF"/>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87D92A5-7FBD-4C5E-A9BA-DE4A7FDC781D}"/>
              </a:ext>
            </a:extLst>
          </p:cNvPr>
          <p:cNvSpPr>
            <a:spLocks noGrp="1"/>
          </p:cNvSpPr>
          <p:nvPr>
            <p:ph sz="quarter" idx="1"/>
          </p:nvPr>
        </p:nvSpPr>
        <p:spPr>
          <a:xfrm>
            <a:off x="228600" y="152400"/>
            <a:ext cx="8686800" cy="6248400"/>
          </a:xfrm>
        </p:spPr>
        <p:txBody>
          <a:bodyPr/>
          <a:lstStyle/>
          <a:p>
            <a:pPr algn="just" rtl="1">
              <a:lnSpc>
                <a:spcPct val="150000"/>
              </a:lnSpc>
              <a:defRPr/>
            </a:pPr>
            <a:r>
              <a:rPr lang="ar-SA" sz="2600" b="1" dirty="0">
                <a:solidFill>
                  <a:srgbClr val="FF0000"/>
                </a:solidFill>
                <a:effectLst>
                  <a:outerShdw blurRad="38100" dist="38100" dir="2700000" algn="tl">
                    <a:srgbClr val="000000">
                      <a:alpha val="43137"/>
                    </a:srgbClr>
                  </a:outerShdw>
                </a:effectLst>
              </a:rPr>
              <a:t>سياسات الاقتصاد الكلي</a:t>
            </a:r>
            <a:r>
              <a:rPr lang="ar-SA" sz="2600" b="1" dirty="0">
                <a:effectLst>
                  <a:outerShdw blurRad="38100" dist="38100" dir="2700000" algn="tl">
                    <a:srgbClr val="000000">
                      <a:alpha val="43137"/>
                    </a:srgbClr>
                  </a:outerShdw>
                </a:effectLst>
              </a:rPr>
              <a:t>:</a:t>
            </a:r>
            <a:r>
              <a:rPr lang="fr-FR" sz="2600" b="1" dirty="0">
                <a:effectLst>
                  <a:outerShdw blurRad="38100" dist="38100" dir="2700000" algn="tl">
                    <a:srgbClr val="000000">
                      <a:alpha val="43137"/>
                    </a:srgbClr>
                  </a:outerShdw>
                </a:effectLst>
              </a:rPr>
              <a:t> </a:t>
            </a:r>
            <a:r>
              <a:rPr lang="ar-SA" sz="2600" b="1" dirty="0">
                <a:effectLst>
                  <a:outerShdw blurRad="38100" dist="38100" dir="2700000" algn="tl">
                    <a:srgbClr val="000000">
                      <a:alpha val="43137"/>
                    </a:srgbClr>
                  </a:outerShdw>
                </a:effectLst>
              </a:rPr>
              <a:t>يمكن التفرقة بين نوعين رئيسين من السياسات الاقتصادية الكلية التي يجب ان تتبعها الحكومة لتحقيق اهدافها المختلفة </a:t>
            </a:r>
            <a:r>
              <a:rPr lang="ar-SA" sz="2600" b="1" dirty="0" err="1">
                <a:effectLst>
                  <a:outerShdw blurRad="38100" dist="38100" dir="2700000" algn="tl">
                    <a:srgbClr val="000000">
                      <a:alpha val="43137"/>
                    </a:srgbClr>
                  </a:outerShdw>
                </a:effectLst>
              </a:rPr>
              <a:t>هما :</a:t>
            </a:r>
            <a:endParaRPr lang="fr-FR" sz="2600" b="1" dirty="0">
              <a:effectLst>
                <a:outerShdw blurRad="38100" dist="38100" dir="2700000" algn="tl">
                  <a:srgbClr val="000000">
                    <a:alpha val="43137"/>
                  </a:srgbClr>
                </a:outerShdw>
              </a:effectLst>
            </a:endParaRPr>
          </a:p>
          <a:p>
            <a:pPr algn="just" rtl="1">
              <a:lnSpc>
                <a:spcPct val="150000"/>
              </a:lnSpc>
              <a:defRPr/>
            </a:pPr>
            <a:r>
              <a:rPr lang="ar-SA" sz="2600" b="1" dirty="0">
                <a:solidFill>
                  <a:srgbClr val="FF0000"/>
                </a:solidFill>
                <a:effectLst>
                  <a:outerShdw blurRad="38100" dist="38100" dir="2700000" algn="tl">
                    <a:srgbClr val="000000">
                      <a:alpha val="43137"/>
                    </a:srgbClr>
                  </a:outerShdw>
                </a:effectLst>
              </a:rPr>
              <a:t>السياسة المالية</a:t>
            </a:r>
            <a:r>
              <a:rPr lang="ar-SA" sz="2600" b="1" dirty="0">
                <a:effectLst>
                  <a:outerShdw blurRad="38100" dist="38100" dir="2700000" algn="tl">
                    <a:srgbClr val="000000">
                      <a:alpha val="43137"/>
                    </a:srgbClr>
                  </a:outerShdw>
                </a:effectLst>
              </a:rPr>
              <a:t>: تتضمن تغيير معدلات الضرائب ومستوى الانفاق الحكومي حيث يمكن ان يؤدي ذلك الى تسارع نمو الناتج القومي الاجمالي ولكن يمكن ان يؤدي ايضا الى زيادة معدلات التضخم </a:t>
            </a:r>
            <a:endParaRPr lang="fr-FR" sz="2600" b="1" dirty="0">
              <a:effectLst>
                <a:outerShdw blurRad="38100" dist="38100" dir="2700000" algn="tl">
                  <a:srgbClr val="000000">
                    <a:alpha val="43137"/>
                  </a:srgbClr>
                </a:outerShdw>
              </a:effectLst>
            </a:endParaRPr>
          </a:p>
          <a:p>
            <a:pPr algn="just" rtl="1">
              <a:lnSpc>
                <a:spcPct val="150000"/>
              </a:lnSpc>
              <a:defRPr/>
            </a:pPr>
            <a:r>
              <a:rPr lang="ar-SA" sz="2600" b="1" dirty="0">
                <a:solidFill>
                  <a:srgbClr val="FF0000"/>
                </a:solidFill>
                <a:effectLst>
                  <a:outerShdw blurRad="38100" dist="38100" dir="2700000" algn="tl">
                    <a:srgbClr val="000000">
                      <a:alpha val="43137"/>
                    </a:srgbClr>
                  </a:outerShdw>
                </a:effectLst>
              </a:rPr>
              <a:t>السياسة النقدية</a:t>
            </a:r>
            <a:r>
              <a:rPr lang="ar-SA" sz="2600" b="1" dirty="0">
                <a:effectLst>
                  <a:outerShdw blurRad="38100" dist="38100" dir="2700000" algn="tl">
                    <a:srgbClr val="000000">
                      <a:alpha val="43137"/>
                    </a:srgbClr>
                  </a:outerShdw>
                </a:effectLst>
              </a:rPr>
              <a:t>: حيث يقوم البنك المركزي بإدارة السياسة النقدية من خلال عدة وسائل تؤثر على الكمية المعروضة من النقود ان زيادة الكمية المعروضة من النقود سيؤدي الى تغيير معدل التضخم بنفس الاتجاه لذلك يلجأ البنك المركزي الى تخفيض معدل الزيادة في عرض النقود وذلك عندما تكون معدلات التضخم مرتفعة </a:t>
            </a:r>
            <a:endParaRPr lang="fr-FR" sz="2600" b="1" dirty="0">
              <a:effectLst>
                <a:outerShdw blurRad="38100" dist="38100" dir="2700000" algn="tl">
                  <a:srgbClr val="000000">
                    <a:alpha val="43137"/>
                  </a:srgbClr>
                </a:outerShdw>
              </a:effectLst>
            </a:endParaRPr>
          </a:p>
          <a:p>
            <a:pPr algn="just" rtl="1">
              <a:defRPr/>
            </a:pPr>
            <a:endParaRPr lang="fr-FR" dirty="0"/>
          </a:p>
        </p:txBody>
      </p:sp>
      <p:sp>
        <p:nvSpPr>
          <p:cNvPr id="34819" name="Espace réservé du pied de page 3">
            <a:extLst>
              <a:ext uri="{FF2B5EF4-FFF2-40B4-BE49-F238E27FC236}">
                <a16:creationId xmlns:a16="http://schemas.microsoft.com/office/drawing/2014/main" id="{BF58362D-3B1B-4F3C-AE56-1AB5B9939F9D}"/>
              </a:ext>
            </a:extLst>
          </p:cNvPr>
          <p:cNvSpPr>
            <a:spLocks noGrp="1"/>
          </p:cNvSpPr>
          <p:nvPr>
            <p:ph type="ftr" sz="quarter" idx="11"/>
          </p:nvPr>
        </p:nvSpPr>
        <p:spPr bwMode="auto">
          <a:xfrm>
            <a:off x="609600" y="6248400"/>
            <a:ext cx="3124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9CD32767-C298-4E5F-824B-8DBC20441609}"/>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74BC1F02-32E2-46E7-9EB7-D17C8B0FB30F}" type="slidenum">
              <a:rPr lang="ar-SA" altLang="en-US" sz="1200">
                <a:solidFill>
                  <a:srgbClr val="FFFFFF"/>
                </a:solidFill>
              </a:rPr>
              <a:pPr eaLnBrk="1" hangingPunct="1">
                <a:lnSpc>
                  <a:spcPct val="80000"/>
                </a:lnSpc>
              </a:pPr>
              <a:t>26</a:t>
            </a:fld>
            <a:endParaRPr lang="fr-FR" altLang="en-US" sz="1200">
              <a:solidFill>
                <a:srgbClr val="FFFF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1CFC78-ABC0-4CDF-9E18-50107E7BF0A3}"/>
              </a:ext>
            </a:extLst>
          </p:cNvPr>
          <p:cNvSpPr>
            <a:spLocks noGrp="1"/>
          </p:cNvSpPr>
          <p:nvPr>
            <p:ph type="title"/>
          </p:nvPr>
        </p:nvSpPr>
        <p:spPr>
          <a:xfrm>
            <a:off x="457200" y="320675"/>
            <a:ext cx="7239000" cy="746125"/>
          </a:xfrm>
        </p:spPr>
        <p:txBody>
          <a:bodyPr>
            <a:noAutofit/>
          </a:bodyPr>
          <a:lstStyle/>
          <a:p>
            <a:pPr algn="ctr" eaLnBrk="1" fontAlgn="auto" hangingPunct="1">
              <a:spcAft>
                <a:spcPts val="0"/>
              </a:spcAft>
              <a:defRPr/>
            </a:pPr>
            <a:r>
              <a:rPr lang="ar-SA" sz="4500" dirty="0">
                <a:solidFill>
                  <a:srgbClr val="C00000"/>
                </a:solidFill>
                <a:effectLst>
                  <a:outerShdw blurRad="38100" dist="38100" dir="2700000" algn="tl">
                    <a:srgbClr val="000000">
                      <a:alpha val="43137"/>
                    </a:srgbClr>
                  </a:outerShdw>
                </a:effectLst>
                <a:latin typeface="+mn-lt"/>
                <a:ea typeface="+mn-ea"/>
              </a:rPr>
              <a:t>مواعيد الاختبارات وتقسيم الدرجات </a:t>
            </a:r>
            <a:endParaRPr lang="fr-FR" sz="4500" dirty="0">
              <a:solidFill>
                <a:srgbClr val="C00000"/>
              </a:solidFill>
              <a:effectLst>
                <a:outerShdw blurRad="38100" dist="38100" dir="2700000" algn="tl">
                  <a:srgbClr val="000000">
                    <a:alpha val="43137"/>
                  </a:srgbClr>
                </a:outerShdw>
              </a:effectLst>
              <a:latin typeface="+mn-lt"/>
              <a:ea typeface="+mn-ea"/>
            </a:endParaRPr>
          </a:p>
        </p:txBody>
      </p:sp>
      <p:sp>
        <p:nvSpPr>
          <p:cNvPr id="3" name="Espace réservé du contenu 2">
            <a:extLst>
              <a:ext uri="{FF2B5EF4-FFF2-40B4-BE49-F238E27FC236}">
                <a16:creationId xmlns:a16="http://schemas.microsoft.com/office/drawing/2014/main" id="{D4B7B55C-B486-444E-9B84-6D582701662D}"/>
              </a:ext>
            </a:extLst>
          </p:cNvPr>
          <p:cNvSpPr>
            <a:spLocks noGrp="1"/>
          </p:cNvSpPr>
          <p:nvPr>
            <p:ph sz="quarter" idx="1"/>
          </p:nvPr>
        </p:nvSpPr>
        <p:spPr>
          <a:xfrm>
            <a:off x="533400" y="1752600"/>
            <a:ext cx="7239000" cy="5237163"/>
          </a:xfrm>
        </p:spPr>
        <p:txBody>
          <a:bodyPr>
            <a:normAutofit/>
          </a:bodyPr>
          <a:lstStyle/>
          <a:p>
            <a:pPr marL="272992" indent="-272992" algn="ctr" rtl="1" eaLnBrk="1" fontAlgn="auto" hangingPunct="1">
              <a:spcAft>
                <a:spcPts val="0"/>
              </a:spcAft>
              <a:buFont typeface="Wingdings" panose="05000000000000000000" pitchFamily="2" charset="2"/>
              <a:buChar char="q"/>
              <a:defRPr/>
            </a:pPr>
            <a:r>
              <a:rPr lang="ar-SA" sz="2400" b="1" dirty="0">
                <a:solidFill>
                  <a:schemeClr val="accent1">
                    <a:lumMod val="75000"/>
                  </a:schemeClr>
                </a:solidFill>
              </a:rPr>
              <a:t>الاختبار الأول  </a:t>
            </a:r>
            <a:r>
              <a:rPr lang="ar-SA" sz="2400" b="1" dirty="0">
                <a:solidFill>
                  <a:srgbClr val="C00000"/>
                </a:solidFill>
              </a:rPr>
              <a:t>(20 درجة )</a:t>
            </a:r>
          </a:p>
          <a:p>
            <a:pPr marL="272992" indent="-272992" algn="ctr" rtl="1" eaLnBrk="1" fontAlgn="auto" hangingPunct="1">
              <a:spcAft>
                <a:spcPts val="0"/>
              </a:spcAft>
              <a:buFont typeface="Wingdings" panose="05000000000000000000" pitchFamily="2" charset="2"/>
              <a:buChar char="q"/>
              <a:defRPr/>
            </a:pPr>
            <a:r>
              <a:rPr lang="ar-SA" sz="2400" b="1" dirty="0">
                <a:solidFill>
                  <a:schemeClr val="accent1">
                    <a:lumMod val="75000"/>
                  </a:schemeClr>
                </a:solidFill>
              </a:rPr>
              <a:t>الاختبار الثاني </a:t>
            </a:r>
            <a:r>
              <a:rPr lang="ar-SA" sz="2400" b="1" dirty="0">
                <a:solidFill>
                  <a:srgbClr val="C00000"/>
                </a:solidFill>
              </a:rPr>
              <a:t>(20 درجة )</a:t>
            </a:r>
          </a:p>
          <a:p>
            <a:pPr marL="272992" indent="-272992" algn="ctr" rtl="1" eaLnBrk="1" fontAlgn="auto" hangingPunct="1">
              <a:spcAft>
                <a:spcPts val="0"/>
              </a:spcAft>
              <a:buFont typeface="Wingdings" panose="05000000000000000000" pitchFamily="2" charset="2"/>
              <a:buChar char="q"/>
              <a:defRPr/>
            </a:pPr>
            <a:r>
              <a:rPr lang="fr-FR" sz="2400" b="1" u="sng" dirty="0">
                <a:solidFill>
                  <a:srgbClr val="C00000"/>
                </a:solidFill>
                <a:effectLst>
                  <a:outerShdw blurRad="38100" dist="38100" dir="2700000" algn="tl">
                    <a:srgbClr val="000000">
                      <a:alpha val="43137"/>
                    </a:srgbClr>
                  </a:outerShdw>
                </a:effectLst>
              </a:rPr>
              <a:t>20</a:t>
            </a:r>
            <a:r>
              <a:rPr lang="ar-SA" sz="2400" b="1" dirty="0">
                <a:solidFill>
                  <a:srgbClr val="C00000"/>
                </a:solidFill>
              </a:rPr>
              <a:t> درجة </a:t>
            </a:r>
            <a:r>
              <a:rPr lang="ar-SA" sz="2400" b="1" dirty="0">
                <a:solidFill>
                  <a:schemeClr val="bg2">
                    <a:lumMod val="50000"/>
                  </a:schemeClr>
                </a:solidFill>
              </a:rPr>
              <a:t>نشاط أثناء الفصل الدراسي مقسمة كالتالي</a:t>
            </a:r>
            <a:r>
              <a:rPr lang="ar-SA" sz="2400" b="1" dirty="0">
                <a:solidFill>
                  <a:srgbClr val="C00000"/>
                </a:solidFill>
              </a:rPr>
              <a:t> </a:t>
            </a:r>
          </a:p>
          <a:p>
            <a:pPr marL="272992" indent="-272992" algn="ctr" rtl="1" eaLnBrk="1" fontAlgn="auto" hangingPunct="1">
              <a:spcAft>
                <a:spcPts val="0"/>
              </a:spcAft>
              <a:buFont typeface="Wingdings" panose="05000000000000000000" pitchFamily="2" charset="2"/>
              <a:buNone/>
              <a:defRPr/>
            </a:pPr>
            <a:r>
              <a:rPr lang="fr-FR" sz="2400" b="1" u="sng" dirty="0">
                <a:solidFill>
                  <a:srgbClr val="C00000"/>
                </a:solidFill>
                <a:effectLst>
                  <a:outerShdw blurRad="38100" dist="38100" dir="2700000" algn="tl">
                    <a:srgbClr val="000000">
                      <a:alpha val="43137"/>
                    </a:srgbClr>
                  </a:outerShdw>
                </a:effectLst>
              </a:rPr>
              <a:t>5</a:t>
            </a:r>
            <a:r>
              <a:rPr lang="ar-SA" sz="2400" b="1" dirty="0">
                <a:solidFill>
                  <a:srgbClr val="C00000"/>
                </a:solidFill>
              </a:rPr>
              <a:t> درجة  </a:t>
            </a:r>
            <a:r>
              <a:rPr lang="ar-SA" sz="2400" b="1" dirty="0" err="1">
                <a:solidFill>
                  <a:schemeClr val="accent1">
                    <a:lumMod val="75000"/>
                  </a:schemeClr>
                </a:solidFill>
              </a:rPr>
              <a:t>سلوك ،</a:t>
            </a:r>
            <a:r>
              <a:rPr lang="fr-FR" sz="2400" b="1" u="sng" dirty="0">
                <a:solidFill>
                  <a:srgbClr val="C00000"/>
                </a:solidFill>
                <a:effectLst>
                  <a:outerShdw blurRad="38100" dist="38100" dir="2700000" algn="tl">
                    <a:srgbClr val="000000">
                      <a:alpha val="43137"/>
                    </a:srgbClr>
                  </a:outerShdw>
                </a:effectLst>
              </a:rPr>
              <a:t>5</a:t>
            </a:r>
            <a:r>
              <a:rPr lang="ar-SA" sz="2400" b="1" dirty="0">
                <a:solidFill>
                  <a:srgbClr val="C00000"/>
                </a:solidFill>
              </a:rPr>
              <a:t>درجة</a:t>
            </a:r>
            <a:r>
              <a:rPr lang="ar-SA" sz="2400" b="1" dirty="0">
                <a:solidFill>
                  <a:schemeClr val="accent1">
                    <a:lumMod val="75000"/>
                  </a:schemeClr>
                </a:solidFill>
              </a:rPr>
              <a:t> </a:t>
            </a:r>
            <a:r>
              <a:rPr lang="ar-SA" sz="2400" b="1" dirty="0" err="1">
                <a:solidFill>
                  <a:schemeClr val="accent1">
                    <a:lumMod val="75000"/>
                  </a:schemeClr>
                </a:solidFill>
              </a:rPr>
              <a:t>للمواظبة،</a:t>
            </a:r>
            <a:r>
              <a:rPr lang="ar-SA" sz="2400" b="1" dirty="0">
                <a:solidFill>
                  <a:schemeClr val="accent1">
                    <a:lumMod val="75000"/>
                  </a:schemeClr>
                </a:solidFill>
              </a:rPr>
              <a:t> </a:t>
            </a:r>
            <a:r>
              <a:rPr lang="fr-FR" sz="2400" b="1" u="sng" dirty="0">
                <a:solidFill>
                  <a:srgbClr val="C00000"/>
                </a:solidFill>
                <a:effectLst>
                  <a:outerShdw blurRad="38100" dist="38100" dir="2700000" algn="tl">
                    <a:srgbClr val="000000">
                      <a:alpha val="43137"/>
                    </a:srgbClr>
                  </a:outerShdw>
                </a:effectLst>
              </a:rPr>
              <a:t>5</a:t>
            </a:r>
            <a:r>
              <a:rPr lang="ar-SA" sz="2400" b="1" dirty="0">
                <a:solidFill>
                  <a:srgbClr val="C00000"/>
                </a:solidFill>
              </a:rPr>
              <a:t> درجة </a:t>
            </a:r>
            <a:r>
              <a:rPr lang="ar-SA" sz="2400" b="1" dirty="0">
                <a:solidFill>
                  <a:schemeClr val="accent1">
                    <a:lumMod val="75000"/>
                  </a:schemeClr>
                </a:solidFill>
              </a:rPr>
              <a:t>واجبات منزلية </a:t>
            </a:r>
          </a:p>
          <a:p>
            <a:pPr marL="272992" indent="-272992" algn="ctr" rtl="1" eaLnBrk="1" fontAlgn="auto" hangingPunct="1">
              <a:spcAft>
                <a:spcPts val="0"/>
              </a:spcAft>
              <a:buFont typeface="Wingdings" panose="05000000000000000000" pitchFamily="2" charset="2"/>
              <a:buNone/>
              <a:defRPr/>
            </a:pPr>
            <a:r>
              <a:rPr lang="fr-FR" sz="2400" b="1" u="sng" dirty="0">
                <a:solidFill>
                  <a:srgbClr val="C00000"/>
                </a:solidFill>
                <a:effectLst>
                  <a:outerShdw blurRad="38100" dist="38100" dir="2700000" algn="tl">
                    <a:srgbClr val="000000">
                      <a:alpha val="43137"/>
                    </a:srgbClr>
                  </a:outerShdw>
                </a:effectLst>
              </a:rPr>
              <a:t>5</a:t>
            </a:r>
            <a:r>
              <a:rPr lang="ar-SA" sz="2400" b="1" dirty="0">
                <a:solidFill>
                  <a:srgbClr val="C00000"/>
                </a:solidFill>
              </a:rPr>
              <a:t> درجة </a:t>
            </a:r>
            <a:r>
              <a:rPr lang="ar-SA" sz="2400" b="1" dirty="0">
                <a:solidFill>
                  <a:schemeClr val="accent1">
                    <a:lumMod val="75000"/>
                  </a:schemeClr>
                </a:solidFill>
              </a:rPr>
              <a:t>بحث صغير في أحدى الموضوعات المقترحة</a:t>
            </a:r>
          </a:p>
          <a:p>
            <a:pPr marL="272992" indent="-272992" algn="ctr" rtl="1" eaLnBrk="1" fontAlgn="auto" hangingPunct="1">
              <a:spcAft>
                <a:spcPts val="0"/>
              </a:spcAft>
              <a:buFont typeface="Wingdings" panose="05000000000000000000" pitchFamily="2" charset="2"/>
              <a:buNone/>
              <a:defRPr/>
            </a:pPr>
            <a:r>
              <a:rPr lang="ar-SA" sz="2400" b="1" dirty="0">
                <a:solidFill>
                  <a:schemeClr val="accent1">
                    <a:lumMod val="75000"/>
                  </a:schemeClr>
                </a:solidFill>
              </a:rPr>
              <a:t> ( فرق عمل )</a:t>
            </a:r>
          </a:p>
          <a:p>
            <a:pPr marL="272992" indent="-272992" algn="ctr" rtl="1" eaLnBrk="1" fontAlgn="auto" hangingPunct="1">
              <a:spcAft>
                <a:spcPts val="0"/>
              </a:spcAft>
              <a:buFont typeface="Wingdings" panose="05000000000000000000" pitchFamily="2" charset="2"/>
              <a:buChar char="q"/>
              <a:defRPr/>
            </a:pPr>
            <a:r>
              <a:rPr lang="fr-FR" sz="2400" b="1" u="sng" dirty="0">
                <a:solidFill>
                  <a:srgbClr val="C00000"/>
                </a:solidFill>
                <a:effectLst>
                  <a:outerShdw blurRad="38100" dist="38100" dir="2700000" algn="tl">
                    <a:srgbClr val="000000">
                      <a:alpha val="43137"/>
                    </a:srgbClr>
                  </a:outerShdw>
                </a:effectLst>
              </a:rPr>
              <a:t>40</a:t>
            </a:r>
            <a:r>
              <a:rPr lang="ar-SA" sz="2400" b="1" dirty="0">
                <a:solidFill>
                  <a:srgbClr val="C00000"/>
                </a:solidFill>
              </a:rPr>
              <a:t> درجة </a:t>
            </a:r>
            <a:r>
              <a:rPr lang="ar-SA" sz="2400" b="1" dirty="0">
                <a:solidFill>
                  <a:schemeClr val="accent1">
                    <a:lumMod val="75000"/>
                  </a:schemeClr>
                </a:solidFill>
              </a:rPr>
              <a:t>الاختبار النهائي </a:t>
            </a:r>
          </a:p>
          <a:p>
            <a:pPr marL="272992" indent="-272992" algn="r" rtl="1" eaLnBrk="1" fontAlgn="auto" hangingPunct="1">
              <a:spcAft>
                <a:spcPts val="0"/>
              </a:spcAft>
              <a:buFont typeface="Wingdings"/>
              <a:buChar char=""/>
              <a:defRPr/>
            </a:pPr>
            <a:endParaRPr lang="fr-FR" dirty="0"/>
          </a:p>
        </p:txBody>
      </p:sp>
      <p:sp>
        <p:nvSpPr>
          <p:cNvPr id="11268" name="Espace réservé du pied de page 3">
            <a:extLst>
              <a:ext uri="{FF2B5EF4-FFF2-40B4-BE49-F238E27FC236}">
                <a16:creationId xmlns:a16="http://schemas.microsoft.com/office/drawing/2014/main" id="{9D632F8F-494C-4F85-A567-3EEF82FF751B}"/>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8021E096-1553-45F8-A158-C32C2ABAF551}"/>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4AF3D081-D225-4500-B35E-EA0CB04D9D32}" type="slidenum">
              <a:rPr lang="ar-SA" altLang="en-US" sz="1200">
                <a:solidFill>
                  <a:srgbClr val="FFFFFF"/>
                </a:solidFill>
              </a:rPr>
              <a:pPr eaLnBrk="1" hangingPunct="1">
                <a:lnSpc>
                  <a:spcPct val="80000"/>
                </a:lnSpc>
              </a:pPr>
              <a:t>3</a:t>
            </a:fld>
            <a:endParaRPr lang="fr-FR" altLang="en-US" sz="1200">
              <a:solidFill>
                <a:srgbClr val="FFFFFF"/>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6B5E44E7-06B5-45A1-B3F7-0CD0260161A3}"/>
              </a:ext>
            </a:extLst>
          </p:cNvPr>
          <p:cNvSpPr>
            <a:spLocks noGrp="1" noChangeArrowheads="1"/>
          </p:cNvSpPr>
          <p:nvPr>
            <p:ph type="title"/>
          </p:nvPr>
        </p:nvSpPr>
        <p:spPr>
          <a:xfrm>
            <a:off x="457200" y="320675"/>
            <a:ext cx="8001000" cy="822325"/>
          </a:xfrm>
        </p:spPr>
        <p:txBody>
          <a:bodyPr>
            <a:normAutofit/>
          </a:bodyPr>
          <a:lstStyle/>
          <a:p>
            <a:pPr algn="r" eaLnBrk="1" fontAlgn="auto" hangingPunct="1">
              <a:spcAft>
                <a:spcPts val="0"/>
              </a:spcAft>
              <a:defRPr/>
            </a:pPr>
            <a:r>
              <a:rPr lang="ar-SA" sz="4000" b="1" dirty="0">
                <a:effectLst>
                  <a:outerShdw blurRad="38100" dist="38100" dir="2700000" algn="tl">
                    <a:srgbClr val="000000">
                      <a:alpha val="43137"/>
                    </a:srgbClr>
                  </a:outerShdw>
                </a:effectLst>
              </a:rPr>
              <a:t>لماذا ندرس علم الاقتصاد</a:t>
            </a:r>
            <a:endParaRPr lang="fr-FR" sz="4000" b="1" dirty="0">
              <a:effectLst>
                <a:outerShdw blurRad="38100" dist="38100" dir="2700000" algn="tl">
                  <a:srgbClr val="000000">
                    <a:alpha val="43137"/>
                  </a:srgbClr>
                </a:outerShdw>
              </a:effectLst>
            </a:endParaRPr>
          </a:p>
        </p:txBody>
      </p:sp>
      <p:sp>
        <p:nvSpPr>
          <p:cNvPr id="75779" name="Rectangle 3">
            <a:extLst>
              <a:ext uri="{FF2B5EF4-FFF2-40B4-BE49-F238E27FC236}">
                <a16:creationId xmlns:a16="http://schemas.microsoft.com/office/drawing/2014/main" id="{728BA7C7-DEF1-4A2C-896B-4957F1116632}"/>
              </a:ext>
            </a:extLst>
          </p:cNvPr>
          <p:cNvSpPr>
            <a:spLocks noGrp="1" noChangeArrowheads="1"/>
          </p:cNvSpPr>
          <p:nvPr>
            <p:ph sz="quarter" idx="1"/>
          </p:nvPr>
        </p:nvSpPr>
        <p:spPr>
          <a:xfrm>
            <a:off x="304800" y="1295400"/>
            <a:ext cx="8534400" cy="5248275"/>
          </a:xfrm>
        </p:spPr>
        <p:txBody>
          <a:bodyPr>
            <a:normAutofit/>
          </a:bodyPr>
          <a:lstStyle/>
          <a:p>
            <a:pPr marL="320040" indent="-320040" algn="just" rtl="1" eaLnBrk="1" fontAlgn="auto" hangingPunct="1">
              <a:lnSpc>
                <a:spcPct val="150000"/>
              </a:lnSpc>
              <a:spcAft>
                <a:spcPts val="0"/>
              </a:spcAft>
              <a:buFont typeface="Wingdings"/>
              <a:buChar char=""/>
              <a:defRPr/>
            </a:pPr>
            <a:r>
              <a:rPr lang="ar-TN" sz="3000" b="1" dirty="0">
                <a:solidFill>
                  <a:schemeClr val="tx2">
                    <a:lumMod val="75000"/>
                  </a:schemeClr>
                </a:solidFill>
                <a:effectLst>
                  <a:outerShdw blurRad="38100" dist="38100" dir="2700000" algn="tl">
                    <a:srgbClr val="000000">
                      <a:alpha val="43137"/>
                    </a:srgbClr>
                  </a:outerShdw>
                </a:effectLst>
                <a:cs typeface="+mj-cs"/>
              </a:rPr>
              <a:t>يرتبط الاقتصاد بحياتنا اليومية سواء</a:t>
            </a:r>
            <a:r>
              <a:rPr lang="fr-FR" sz="3000" b="1" dirty="0">
                <a:solidFill>
                  <a:schemeClr val="tx2">
                    <a:lumMod val="75000"/>
                  </a:schemeClr>
                </a:solidFill>
                <a:effectLst>
                  <a:outerShdw blurRad="38100" dist="38100" dir="2700000" algn="tl">
                    <a:srgbClr val="000000">
                      <a:alpha val="43137"/>
                    </a:srgbClr>
                  </a:outerShdw>
                </a:effectLst>
                <a:cs typeface="+mj-cs"/>
              </a:rPr>
              <a:t> </a:t>
            </a:r>
            <a:r>
              <a:rPr lang="ar-TN" sz="3000" b="1" dirty="0">
                <a:solidFill>
                  <a:schemeClr val="tx2">
                    <a:lumMod val="75000"/>
                  </a:schemeClr>
                </a:solidFill>
                <a:effectLst>
                  <a:outerShdw blurRad="38100" dist="38100" dir="2700000" algn="tl">
                    <a:srgbClr val="000000">
                      <a:alpha val="43137"/>
                    </a:srgbClr>
                  </a:outerShdw>
                </a:effectLst>
                <a:cs typeface="+mj-cs"/>
              </a:rPr>
              <a:t>بشكل </a:t>
            </a:r>
            <a:r>
              <a:rPr lang="ar-TN" sz="3000" b="1" dirty="0">
                <a:solidFill>
                  <a:srgbClr val="7030A0"/>
                </a:solidFill>
                <a:effectLst>
                  <a:outerShdw blurRad="38100" dist="38100" dir="2700000" algn="tl">
                    <a:srgbClr val="000000">
                      <a:alpha val="43137"/>
                    </a:srgbClr>
                  </a:outerShdw>
                </a:effectLst>
                <a:cs typeface="+mj-cs"/>
              </a:rPr>
              <a:t>مباشر أو غير مباشر</a:t>
            </a:r>
            <a:r>
              <a:rPr lang="fr-FR" sz="3000" b="1" dirty="0">
                <a:solidFill>
                  <a:srgbClr val="7030A0"/>
                </a:solidFill>
                <a:effectLst>
                  <a:outerShdw blurRad="38100" dist="38100" dir="2700000" algn="tl">
                    <a:srgbClr val="000000">
                      <a:alpha val="43137"/>
                    </a:srgbClr>
                  </a:outerShdw>
                </a:effectLst>
                <a:cs typeface="+mj-cs"/>
              </a:rPr>
              <a:t> </a:t>
            </a:r>
            <a:r>
              <a:rPr lang="ar-TN" sz="3000" b="1" dirty="0">
                <a:solidFill>
                  <a:schemeClr val="tx2">
                    <a:lumMod val="75000"/>
                  </a:schemeClr>
                </a:solidFill>
                <a:effectLst>
                  <a:outerShdw blurRad="38100" dist="38100" dir="2700000" algn="tl">
                    <a:srgbClr val="000000">
                      <a:alpha val="43137"/>
                    </a:srgbClr>
                  </a:outerShdw>
                </a:effectLst>
                <a:cs typeface="+mj-cs"/>
              </a:rPr>
              <a:t>و</a:t>
            </a:r>
            <a:r>
              <a:rPr lang="fr-FR" sz="3000" b="1" dirty="0">
                <a:solidFill>
                  <a:schemeClr val="tx2">
                    <a:lumMod val="75000"/>
                  </a:schemeClr>
                </a:solidFill>
                <a:effectLst>
                  <a:outerShdw blurRad="38100" dist="38100" dir="2700000" algn="tl">
                    <a:srgbClr val="000000">
                      <a:alpha val="43137"/>
                    </a:srgbClr>
                  </a:outerShdw>
                </a:effectLst>
                <a:cs typeface="+mj-cs"/>
              </a:rPr>
              <a:t> </a:t>
            </a:r>
            <a:r>
              <a:rPr lang="ar-SA" sz="3000" b="1" dirty="0">
                <a:solidFill>
                  <a:schemeClr val="tx2">
                    <a:lumMod val="75000"/>
                  </a:schemeClr>
                </a:solidFill>
                <a:effectLst>
                  <a:outerShdw blurRad="38100" dist="38100" dir="2700000" algn="tl">
                    <a:srgbClr val="000000">
                      <a:alpha val="43137"/>
                    </a:srgbClr>
                  </a:outerShdw>
                </a:effectLst>
                <a:cs typeface="+mj-cs"/>
              </a:rPr>
              <a:t>يلعب دوراً هاما فيها</a:t>
            </a:r>
            <a:endParaRPr lang="fr-FR" sz="3000" b="1" dirty="0">
              <a:solidFill>
                <a:schemeClr val="tx2">
                  <a:lumMod val="75000"/>
                </a:schemeClr>
              </a:solidFill>
              <a:effectLst>
                <a:outerShdw blurRad="38100" dist="38100" dir="2700000" algn="tl">
                  <a:srgbClr val="000000">
                    <a:alpha val="43137"/>
                  </a:srgbClr>
                </a:outerShdw>
              </a:effectLst>
              <a:cs typeface="+mj-cs"/>
            </a:endParaRPr>
          </a:p>
          <a:p>
            <a:pPr marL="320040" indent="-320040" algn="just" rtl="1" eaLnBrk="1" fontAlgn="auto" hangingPunct="1">
              <a:lnSpc>
                <a:spcPct val="150000"/>
              </a:lnSpc>
              <a:spcAft>
                <a:spcPts val="0"/>
              </a:spcAft>
              <a:buFont typeface="Wingdings"/>
              <a:buChar char=""/>
              <a:defRPr/>
            </a:pPr>
            <a:r>
              <a:rPr lang="ar-TN" sz="3000" b="1" dirty="0">
                <a:solidFill>
                  <a:schemeClr val="tx2">
                    <a:lumMod val="75000"/>
                  </a:schemeClr>
                </a:solidFill>
                <a:effectLst>
                  <a:outerShdw blurRad="38100" dist="38100" dir="2700000" algn="tl">
                    <a:srgbClr val="000000">
                      <a:alpha val="43137"/>
                    </a:srgbClr>
                  </a:outerShdw>
                </a:effectLst>
                <a:cs typeface="+mj-cs"/>
              </a:rPr>
              <a:t>للاقتصاد دور هام </a:t>
            </a:r>
            <a:r>
              <a:rPr lang="ar-TN" sz="3000" b="1" dirty="0">
                <a:solidFill>
                  <a:srgbClr val="0070C0"/>
                </a:solidFill>
                <a:effectLst>
                  <a:outerShdw blurRad="38100" dist="38100" dir="2700000" algn="tl">
                    <a:srgbClr val="000000">
                      <a:alpha val="43137"/>
                    </a:srgbClr>
                  </a:outerShdw>
                </a:effectLst>
                <a:cs typeface="+mj-cs"/>
              </a:rPr>
              <a:t>لمعالجة </a:t>
            </a:r>
            <a:r>
              <a:rPr lang="ar-SA" sz="3000" b="1" dirty="0">
                <a:solidFill>
                  <a:srgbClr val="0070C0"/>
                </a:solidFill>
                <a:effectLst>
                  <a:outerShdw blurRad="38100" dist="38100" dir="2700000" algn="tl">
                    <a:srgbClr val="000000">
                      <a:alpha val="43137"/>
                    </a:srgbClr>
                  </a:outerShdw>
                </a:effectLst>
                <a:cs typeface="+mj-cs"/>
              </a:rPr>
              <a:t>المشاكل الاقتصادية المختلفة </a:t>
            </a:r>
            <a:r>
              <a:rPr lang="ar-SA" sz="3000" b="1" dirty="0">
                <a:solidFill>
                  <a:schemeClr val="tx2">
                    <a:lumMod val="75000"/>
                  </a:schemeClr>
                </a:solidFill>
                <a:effectLst>
                  <a:outerShdw blurRad="38100" dist="38100" dir="2700000" algn="tl">
                    <a:srgbClr val="000000">
                      <a:alpha val="43137"/>
                    </a:srgbClr>
                  </a:outerShdw>
                </a:effectLst>
                <a:cs typeface="+mj-cs"/>
              </a:rPr>
              <a:t>وإيجاد حلول ملائمة لها سواء كانت على مستوى الفرد أو على مستوى الاقتصاد القومي و العالمي</a:t>
            </a:r>
            <a:endParaRPr lang="fr-FR" sz="3000" b="1" dirty="0">
              <a:solidFill>
                <a:schemeClr val="tx2">
                  <a:lumMod val="75000"/>
                </a:schemeClr>
              </a:solidFill>
              <a:effectLst>
                <a:outerShdw blurRad="38100" dist="38100" dir="2700000" algn="tl">
                  <a:srgbClr val="000000">
                    <a:alpha val="43137"/>
                  </a:srgbClr>
                </a:outerShdw>
              </a:effectLst>
              <a:cs typeface="+mj-cs"/>
            </a:endParaRPr>
          </a:p>
          <a:p>
            <a:pPr marL="320040" indent="-320040" algn="just" rtl="1" eaLnBrk="1" fontAlgn="auto" hangingPunct="1">
              <a:lnSpc>
                <a:spcPct val="150000"/>
              </a:lnSpc>
              <a:spcAft>
                <a:spcPts val="0"/>
              </a:spcAft>
              <a:buFont typeface="Wingdings"/>
              <a:buChar char=""/>
              <a:defRPr/>
            </a:pPr>
            <a:r>
              <a:rPr lang="ar-SA" sz="3000" b="1" dirty="0">
                <a:solidFill>
                  <a:schemeClr val="tx2">
                    <a:lumMod val="75000"/>
                  </a:schemeClr>
                </a:solidFill>
                <a:effectLst>
                  <a:outerShdw blurRad="38100" dist="38100" dir="2700000" algn="tl">
                    <a:srgbClr val="000000">
                      <a:alpha val="43137"/>
                    </a:srgbClr>
                  </a:outerShdw>
                </a:effectLst>
                <a:cs typeface="+mj-cs"/>
              </a:rPr>
              <a:t>دراسة الاقتصاد تساعدنا على </a:t>
            </a:r>
            <a:r>
              <a:rPr lang="ar-SA" sz="3000" b="1" dirty="0">
                <a:solidFill>
                  <a:srgbClr val="FF0066"/>
                </a:solidFill>
                <a:effectLst>
                  <a:outerShdw blurRad="38100" dist="38100" dir="2700000" algn="tl">
                    <a:srgbClr val="000000">
                      <a:alpha val="43137"/>
                    </a:srgbClr>
                  </a:outerShdw>
                </a:effectLst>
                <a:cs typeface="+mj-cs"/>
              </a:rPr>
              <a:t>فهم الظروف المحيطة </a:t>
            </a:r>
            <a:r>
              <a:rPr lang="ar-SA" sz="3000" b="1" dirty="0">
                <a:solidFill>
                  <a:schemeClr val="tx2">
                    <a:lumMod val="75000"/>
                  </a:schemeClr>
                </a:solidFill>
                <a:effectLst>
                  <a:outerShdw blurRad="38100" dist="38100" dir="2700000" algn="tl">
                    <a:srgbClr val="000000">
                      <a:alpha val="43137"/>
                    </a:srgbClr>
                  </a:outerShdw>
                </a:effectLst>
                <a:cs typeface="+mj-cs"/>
              </a:rPr>
              <a:t>بنا</a:t>
            </a:r>
            <a:endParaRPr lang="fr-FR" sz="3000" b="1" dirty="0">
              <a:solidFill>
                <a:schemeClr val="tx2">
                  <a:lumMod val="75000"/>
                </a:schemeClr>
              </a:solidFill>
              <a:effectLst>
                <a:outerShdw blurRad="38100" dist="38100" dir="2700000" algn="tl">
                  <a:srgbClr val="000000">
                    <a:alpha val="43137"/>
                  </a:srgbClr>
                </a:outerShdw>
              </a:effectLst>
              <a:cs typeface="+mj-cs"/>
            </a:endParaRPr>
          </a:p>
          <a:p>
            <a:pPr marL="320040" indent="-320040" algn="just" rtl="1" eaLnBrk="1" fontAlgn="auto" hangingPunct="1">
              <a:lnSpc>
                <a:spcPct val="150000"/>
              </a:lnSpc>
              <a:spcAft>
                <a:spcPts val="0"/>
              </a:spcAft>
              <a:buFont typeface="Wingdings"/>
              <a:buChar char=""/>
              <a:defRPr/>
            </a:pPr>
            <a:r>
              <a:rPr lang="ar-SA" sz="3000" b="1" dirty="0">
                <a:solidFill>
                  <a:schemeClr val="tx2">
                    <a:lumMod val="75000"/>
                  </a:schemeClr>
                </a:solidFill>
                <a:effectLst>
                  <a:outerShdw blurRad="38100" dist="38100" dir="2700000" algn="tl">
                    <a:srgbClr val="000000">
                      <a:alpha val="43137"/>
                    </a:srgbClr>
                  </a:outerShdw>
                </a:effectLst>
                <a:cs typeface="+mj-cs"/>
              </a:rPr>
              <a:t>تمكننا من </a:t>
            </a:r>
            <a:r>
              <a:rPr lang="ar-SA" sz="3000" b="1" dirty="0">
                <a:solidFill>
                  <a:srgbClr val="0070C0"/>
                </a:solidFill>
                <a:effectLst>
                  <a:outerShdw blurRad="38100" dist="38100" dir="2700000" algn="tl">
                    <a:srgbClr val="000000">
                      <a:alpha val="43137"/>
                    </a:srgbClr>
                  </a:outerShdw>
                </a:effectLst>
                <a:cs typeface="+mj-cs"/>
              </a:rPr>
              <a:t>التنبؤ</a:t>
            </a:r>
            <a:r>
              <a:rPr lang="ar-SA" sz="3000" b="1" dirty="0">
                <a:solidFill>
                  <a:schemeClr val="tx2">
                    <a:lumMod val="75000"/>
                  </a:schemeClr>
                </a:solidFill>
                <a:effectLst>
                  <a:outerShdw blurRad="38100" dist="38100" dir="2700000" algn="tl">
                    <a:srgbClr val="000000">
                      <a:alpha val="43137"/>
                    </a:srgbClr>
                  </a:outerShdw>
                </a:effectLst>
                <a:cs typeface="+mj-cs"/>
              </a:rPr>
              <a:t> بما يمكن أن يحدث من حولنا</a:t>
            </a:r>
            <a:endParaRPr lang="fr-FR" sz="3000" b="1" dirty="0">
              <a:solidFill>
                <a:schemeClr val="tx2">
                  <a:lumMod val="75000"/>
                </a:schemeClr>
              </a:solidFill>
              <a:effectLst>
                <a:outerShdw blurRad="38100" dist="38100" dir="2700000" algn="tl">
                  <a:srgbClr val="000000">
                    <a:alpha val="43137"/>
                  </a:srgbClr>
                </a:outerShdw>
              </a:effectLst>
              <a:cs typeface="+mj-cs"/>
            </a:endParaRPr>
          </a:p>
        </p:txBody>
      </p:sp>
      <p:sp>
        <p:nvSpPr>
          <p:cNvPr id="12292" name="Espace réservé du pied de page 3">
            <a:extLst>
              <a:ext uri="{FF2B5EF4-FFF2-40B4-BE49-F238E27FC236}">
                <a16:creationId xmlns:a16="http://schemas.microsoft.com/office/drawing/2014/main" id="{26B8965C-F483-4F6E-BB72-8806804C5499}"/>
              </a:ext>
            </a:extLst>
          </p:cNvPr>
          <p:cNvSpPr>
            <a:spLocks noGrp="1"/>
          </p:cNvSpPr>
          <p:nvPr>
            <p:ph type="ftr" sz="quarter" idx="11"/>
          </p:nvPr>
        </p:nvSpPr>
        <p:spPr bwMode="auto">
          <a:xfrm>
            <a:off x="533400" y="6248400"/>
            <a:ext cx="15240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4F144CE9-969C-4CA2-A7BA-C05DD96239AD}"/>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4509EF98-68DE-4211-83CD-150F550192A0}" type="slidenum">
              <a:rPr lang="ar-SA" altLang="en-US" sz="1200">
                <a:solidFill>
                  <a:srgbClr val="FFFFFF"/>
                </a:solidFill>
              </a:rPr>
              <a:pPr eaLnBrk="1" hangingPunct="1">
                <a:lnSpc>
                  <a:spcPct val="80000"/>
                </a:lnSpc>
              </a:pPr>
              <a:t>4</a:t>
            </a:fld>
            <a:endParaRPr lang="fr-FR" altLang="en-US" sz="1200">
              <a:solidFill>
                <a:srgbClr val="FFFFFF"/>
              </a:solidFill>
            </a:endParaRPr>
          </a:p>
        </p:txBody>
      </p:sp>
    </p:spTree>
  </p:cSld>
  <p:clrMapOvr>
    <a:masterClrMapping/>
  </p:clrMapOvr>
  <p:transition spd="med">
    <p:comb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75778"/>
                                        </p:tgtEl>
                                        <p:attrNameLst>
                                          <p:attrName>style.visibility</p:attrName>
                                        </p:attrNameLst>
                                      </p:cBhvr>
                                      <p:to>
                                        <p:strVal val="visible"/>
                                      </p:to>
                                    </p:set>
                                    <p:anim calcmode="lin" valueType="num">
                                      <p:cBhvr additive="base">
                                        <p:cTn id="7" dur="1000" fill="hold"/>
                                        <p:tgtEl>
                                          <p:spTgt spid="75778"/>
                                        </p:tgtEl>
                                        <p:attrNameLst>
                                          <p:attrName>ppt_x</p:attrName>
                                        </p:attrNameLst>
                                      </p:cBhvr>
                                      <p:tavLst>
                                        <p:tav tm="0">
                                          <p:val>
                                            <p:strVal val="#ppt_x"/>
                                          </p:val>
                                        </p:tav>
                                        <p:tav tm="100000">
                                          <p:val>
                                            <p:strVal val="#ppt_x"/>
                                          </p:val>
                                        </p:tav>
                                      </p:tavLst>
                                    </p:anim>
                                    <p:anim calcmode="lin" valueType="num">
                                      <p:cBhvr additive="base">
                                        <p:cTn id="8" dur="1000" fill="hold"/>
                                        <p:tgtEl>
                                          <p:spTgt spid="7577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75779">
                                            <p:txEl>
                                              <p:pRg st="1" end="1"/>
                                            </p:txEl>
                                          </p:spTgt>
                                        </p:tgtEl>
                                        <p:attrNameLst>
                                          <p:attrName>style.visibility</p:attrName>
                                        </p:attrNameLst>
                                      </p:cBhvr>
                                      <p:to>
                                        <p:strVal val="visible"/>
                                      </p:to>
                                    </p:set>
                                    <p:anim calcmode="lin" valueType="num">
                                      <p:cBhvr additive="base">
                                        <p:cTn id="13" dur="1000" fill="hold"/>
                                        <p:tgtEl>
                                          <p:spTgt spid="75779">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757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75779">
                                            <p:txEl>
                                              <p:pRg st="0" end="0"/>
                                            </p:txEl>
                                          </p:spTgt>
                                        </p:tgtEl>
                                        <p:attrNameLst>
                                          <p:attrName>style.visibility</p:attrName>
                                        </p:attrNameLst>
                                      </p:cBhvr>
                                      <p:to>
                                        <p:strVal val="visible"/>
                                      </p:to>
                                    </p:set>
                                    <p:anim calcmode="lin" valueType="num">
                                      <p:cBhvr additive="base">
                                        <p:cTn id="19" dur="1000" fill="hold"/>
                                        <p:tgtEl>
                                          <p:spTgt spid="75779">
                                            <p:txEl>
                                              <p:pRg st="0" end="0"/>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75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75779">
                                            <p:txEl>
                                              <p:pRg st="2" end="2"/>
                                            </p:txEl>
                                          </p:spTgt>
                                        </p:tgtEl>
                                        <p:attrNameLst>
                                          <p:attrName>style.visibility</p:attrName>
                                        </p:attrNameLst>
                                      </p:cBhvr>
                                      <p:to>
                                        <p:strVal val="visible"/>
                                      </p:to>
                                    </p:set>
                                    <p:anim calcmode="lin" valueType="num">
                                      <p:cBhvr additive="base">
                                        <p:cTn id="25" dur="1000" fill="hold"/>
                                        <p:tgtEl>
                                          <p:spTgt spid="75779">
                                            <p:txEl>
                                              <p:pRg st="2" end="2"/>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757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75779">
                                            <p:txEl>
                                              <p:pRg st="3" end="3"/>
                                            </p:txEl>
                                          </p:spTgt>
                                        </p:tgtEl>
                                        <p:attrNameLst>
                                          <p:attrName>style.visibility</p:attrName>
                                        </p:attrNameLst>
                                      </p:cBhvr>
                                      <p:to>
                                        <p:strVal val="visible"/>
                                      </p:to>
                                    </p:set>
                                    <p:anim calcmode="lin" valueType="num">
                                      <p:cBhvr additive="base">
                                        <p:cTn id="31" dur="1000" fill="hold"/>
                                        <p:tgtEl>
                                          <p:spTgt spid="75779">
                                            <p:txEl>
                                              <p:pRg st="3" end="3"/>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757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75779">
                                            <p:txEl>
                                              <p:pRg st="2" end="2"/>
                                            </p:txEl>
                                          </p:spTgt>
                                        </p:tgtEl>
                                        <p:attrNameLst>
                                          <p:attrName>style.visibility</p:attrName>
                                        </p:attrNameLst>
                                      </p:cBhvr>
                                      <p:to>
                                        <p:strVal val="visible"/>
                                      </p:to>
                                    </p:set>
                                    <p:anim calcmode="lin" valueType="num">
                                      <p:cBhvr additive="base">
                                        <p:cTn id="37" dur="1000" fill="hold"/>
                                        <p:tgtEl>
                                          <p:spTgt spid="75779">
                                            <p:txEl>
                                              <p:pRg st="2" end="2"/>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757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75779">
                                            <p:txEl>
                                              <p:pRg st="3" end="3"/>
                                            </p:txEl>
                                          </p:spTgt>
                                        </p:tgtEl>
                                        <p:attrNameLst>
                                          <p:attrName>style.visibility</p:attrName>
                                        </p:attrNameLst>
                                      </p:cBhvr>
                                      <p:to>
                                        <p:strVal val="visible"/>
                                      </p:to>
                                    </p:set>
                                    <p:anim calcmode="lin" valueType="num">
                                      <p:cBhvr additive="base">
                                        <p:cTn id="43" dur="1000" fill="hold"/>
                                        <p:tgtEl>
                                          <p:spTgt spid="75779">
                                            <p:txEl>
                                              <p:pRg st="3" end="3"/>
                                            </p:txEl>
                                          </p:spTgt>
                                        </p:tgtEl>
                                        <p:attrNameLst>
                                          <p:attrName>ppt_x</p:attrName>
                                        </p:attrNameLst>
                                      </p:cBhvr>
                                      <p:tavLst>
                                        <p:tav tm="0">
                                          <p:val>
                                            <p:strVal val="#ppt_x"/>
                                          </p:val>
                                        </p:tav>
                                        <p:tav tm="100000">
                                          <p:val>
                                            <p:strVal val="#ppt_x"/>
                                          </p:val>
                                        </p:tav>
                                      </p:tavLst>
                                    </p:anim>
                                    <p:anim calcmode="lin" valueType="num">
                                      <p:cBhvr additive="base">
                                        <p:cTn id="44" dur="1000" fill="hold"/>
                                        <p:tgtEl>
                                          <p:spTgt spid="7577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875141D-D653-413B-B2A3-E97E3358C709}"/>
              </a:ext>
            </a:extLst>
          </p:cNvPr>
          <p:cNvSpPr>
            <a:spLocks noGrp="1"/>
          </p:cNvSpPr>
          <p:nvPr>
            <p:ph type="title"/>
          </p:nvPr>
        </p:nvSpPr>
        <p:spPr/>
        <p:txBody>
          <a:bodyPr>
            <a:noAutofit/>
          </a:bodyPr>
          <a:lstStyle/>
          <a:p>
            <a:pPr marL="274320" indent="-274320" algn="r" rtl="1">
              <a:lnSpc>
                <a:spcPct val="150000"/>
              </a:lnSpc>
              <a:defRPr/>
            </a:pPr>
            <a:r>
              <a:rPr lang="ar-EG" sz="4000" b="1" dirty="0">
                <a:effectLst>
                  <a:outerShdw blurRad="38100" dist="38100" dir="2700000" algn="tl">
                    <a:srgbClr val="000000">
                      <a:alpha val="43137"/>
                    </a:srgbClr>
                  </a:outerShdw>
                </a:effectLst>
              </a:rPr>
              <a:t>أسباب ظهور المشكلة الاقتصادية</a:t>
            </a:r>
          </a:p>
        </p:txBody>
      </p:sp>
      <p:sp>
        <p:nvSpPr>
          <p:cNvPr id="3" name="عنصر نائب للمحتوى 2">
            <a:extLst>
              <a:ext uri="{FF2B5EF4-FFF2-40B4-BE49-F238E27FC236}">
                <a16:creationId xmlns:a16="http://schemas.microsoft.com/office/drawing/2014/main" id="{E86FCCCE-F6A6-4D09-B04B-F44C0B44982F}"/>
              </a:ext>
            </a:extLst>
          </p:cNvPr>
          <p:cNvSpPr>
            <a:spLocks noGrp="1"/>
          </p:cNvSpPr>
          <p:nvPr>
            <p:ph sz="half" idx="1"/>
          </p:nvPr>
        </p:nvSpPr>
        <p:spPr>
          <a:xfrm>
            <a:off x="609600" y="1589088"/>
            <a:ext cx="3886200" cy="4572000"/>
          </a:xfrm>
        </p:spPr>
        <p:txBody>
          <a:bodyPr>
            <a:normAutofit/>
          </a:bodyPr>
          <a:lstStyle/>
          <a:p>
            <a:pPr marL="320040" indent="-320040" algn="r" rtl="1" eaLnBrk="1" fontAlgn="auto" hangingPunct="1">
              <a:spcAft>
                <a:spcPts val="0"/>
              </a:spcAft>
              <a:buFont typeface="Wingdings"/>
              <a:buChar char=""/>
              <a:defRPr/>
            </a:pPr>
            <a:r>
              <a:rPr lang="ar-EG" b="1" dirty="0">
                <a:solidFill>
                  <a:srgbClr val="C00000"/>
                </a:solidFill>
                <a:cs typeface="+mj-cs"/>
              </a:rPr>
              <a:t>ندرة في الموارد الاقتصادية المتاحة في المجتمع.</a:t>
            </a:r>
          </a:p>
          <a:p>
            <a:pPr marL="320040" indent="-320040" algn="r" rtl="1" eaLnBrk="1" fontAlgn="auto" hangingPunct="1">
              <a:spcAft>
                <a:spcPts val="0"/>
              </a:spcAft>
              <a:buFont typeface="Wingdings"/>
              <a:buChar char=""/>
              <a:defRPr/>
            </a:pPr>
            <a:r>
              <a:rPr lang="ar-EG" b="1" dirty="0">
                <a:solidFill>
                  <a:srgbClr val="002060"/>
                </a:solidFill>
                <a:cs typeface="+mj-cs"/>
              </a:rPr>
              <a:t>ما هي الموارد الاقتصادية</a:t>
            </a:r>
            <a:r>
              <a:rPr lang="ar-EG" dirty="0">
                <a:solidFill>
                  <a:srgbClr val="002060"/>
                </a:solidFill>
                <a:cs typeface="+mj-cs"/>
              </a:rPr>
              <a:t>؟</a:t>
            </a:r>
          </a:p>
        </p:txBody>
      </p:sp>
      <p:sp>
        <p:nvSpPr>
          <p:cNvPr id="4" name="عنصر نائب للمحتوى 3">
            <a:extLst>
              <a:ext uri="{FF2B5EF4-FFF2-40B4-BE49-F238E27FC236}">
                <a16:creationId xmlns:a16="http://schemas.microsoft.com/office/drawing/2014/main" id="{51349CFF-901B-488E-984F-90AB78C3F224}"/>
              </a:ext>
            </a:extLst>
          </p:cNvPr>
          <p:cNvSpPr>
            <a:spLocks noGrp="1"/>
          </p:cNvSpPr>
          <p:nvPr>
            <p:ph sz="half" idx="2"/>
          </p:nvPr>
        </p:nvSpPr>
        <p:spPr>
          <a:xfrm>
            <a:off x="4845050" y="1589088"/>
            <a:ext cx="3886200" cy="4572000"/>
          </a:xfrm>
        </p:spPr>
        <p:txBody>
          <a:bodyPr>
            <a:normAutofit/>
          </a:bodyPr>
          <a:lstStyle/>
          <a:p>
            <a:pPr marL="320040" indent="-320040" algn="r" rtl="1" eaLnBrk="1" fontAlgn="auto" hangingPunct="1">
              <a:spcAft>
                <a:spcPts val="0"/>
              </a:spcAft>
              <a:buFont typeface="Wingdings"/>
              <a:buChar char=""/>
              <a:defRPr/>
            </a:pPr>
            <a:r>
              <a:rPr lang="ar-EG" b="1" dirty="0">
                <a:solidFill>
                  <a:srgbClr val="C00000"/>
                </a:solidFill>
                <a:cs typeface="+mj-cs"/>
              </a:rPr>
              <a:t>تعدد وتشعب الحاجات الإنسانية</a:t>
            </a:r>
          </a:p>
          <a:p>
            <a:pPr marL="320040" indent="-320040" algn="r" rtl="1" eaLnBrk="1" fontAlgn="auto" hangingPunct="1">
              <a:spcAft>
                <a:spcPts val="0"/>
              </a:spcAft>
              <a:buFont typeface="Wingdings"/>
              <a:buChar char=""/>
              <a:defRPr/>
            </a:pPr>
            <a:r>
              <a:rPr lang="ar-EG" b="1" dirty="0">
                <a:solidFill>
                  <a:srgbClr val="002060"/>
                </a:solidFill>
                <a:cs typeface="+mj-cs"/>
              </a:rPr>
              <a:t>س:ما هي الحاجات الإنسانية؟</a:t>
            </a:r>
          </a:p>
          <a:p>
            <a:pPr marL="320040" indent="-320040" algn="r" rtl="1" eaLnBrk="1" fontAlgn="auto" hangingPunct="1">
              <a:spcAft>
                <a:spcPts val="0"/>
              </a:spcAft>
              <a:buFont typeface="Wingdings"/>
              <a:buChar char=""/>
              <a:defRPr/>
            </a:pPr>
            <a:r>
              <a:rPr lang="ar-EG" sz="3000" dirty="0">
                <a:solidFill>
                  <a:schemeClr val="tx2">
                    <a:lumMod val="75000"/>
                  </a:schemeClr>
                </a:solidFill>
                <a:effectLst>
                  <a:outerShdw blurRad="38100" dist="38100" dir="2700000" algn="tl">
                    <a:srgbClr val="000000">
                      <a:alpha val="43137"/>
                    </a:srgbClr>
                  </a:outerShdw>
                </a:effectLst>
                <a:cs typeface="+mj-cs"/>
              </a:rPr>
              <a:t>تقسيم الحاجات الإنسانية:</a:t>
            </a:r>
            <a:endParaRPr lang="fr-FR" sz="3000" dirty="0">
              <a:solidFill>
                <a:schemeClr val="tx2">
                  <a:lumMod val="75000"/>
                </a:schemeClr>
              </a:solidFill>
              <a:effectLst>
                <a:outerShdw blurRad="38100" dist="38100" dir="2700000" algn="tl">
                  <a:srgbClr val="000000">
                    <a:alpha val="43137"/>
                  </a:srgbClr>
                </a:outerShdw>
              </a:effectLst>
              <a:cs typeface="+mj-cs"/>
            </a:endParaRPr>
          </a:p>
          <a:p>
            <a:pPr marL="320040" indent="-320040" algn="r" rtl="1" eaLnBrk="1" fontAlgn="auto" hangingPunct="1">
              <a:spcAft>
                <a:spcPts val="0"/>
              </a:spcAft>
              <a:buFont typeface="Wingdings"/>
              <a:buNone/>
              <a:defRPr/>
            </a:pPr>
            <a:r>
              <a:rPr lang="ar-EG" sz="3000" dirty="0">
                <a:solidFill>
                  <a:schemeClr val="tx2">
                    <a:lumMod val="75000"/>
                  </a:schemeClr>
                </a:solidFill>
                <a:effectLst>
                  <a:outerShdw blurRad="38100" dist="38100" dir="2700000" algn="tl">
                    <a:srgbClr val="000000">
                      <a:alpha val="43137"/>
                    </a:srgbClr>
                  </a:outerShdw>
                </a:effectLst>
                <a:cs typeface="+mj-cs"/>
              </a:rPr>
              <a:t>1- حاجات أساسية أو ضرورية.</a:t>
            </a:r>
          </a:p>
          <a:p>
            <a:pPr marL="320040" indent="-320040" algn="r" rtl="1" eaLnBrk="1" fontAlgn="auto" hangingPunct="1">
              <a:spcAft>
                <a:spcPts val="0"/>
              </a:spcAft>
              <a:buFont typeface="Wingdings"/>
              <a:buNone/>
              <a:defRPr/>
            </a:pPr>
            <a:r>
              <a:rPr lang="ar-EG" sz="3000" dirty="0">
                <a:solidFill>
                  <a:schemeClr val="tx2">
                    <a:lumMod val="75000"/>
                  </a:schemeClr>
                </a:solidFill>
                <a:effectLst>
                  <a:outerShdw blurRad="38100" dist="38100" dir="2700000" algn="tl">
                    <a:srgbClr val="000000">
                      <a:alpha val="43137"/>
                    </a:srgbClr>
                  </a:outerShdw>
                </a:effectLst>
                <a:cs typeface="+mj-cs"/>
              </a:rPr>
              <a:t>2- حاجات كمالية</a:t>
            </a:r>
          </a:p>
          <a:p>
            <a:pPr marL="320040" indent="-320040" algn="r" rtl="1" eaLnBrk="1" fontAlgn="auto" hangingPunct="1">
              <a:spcAft>
                <a:spcPts val="0"/>
              </a:spcAft>
              <a:buFont typeface="Wingdings"/>
              <a:buChar char=""/>
              <a:defRPr/>
            </a:pPr>
            <a:endParaRPr lang="ar-EG" dirty="0"/>
          </a:p>
        </p:txBody>
      </p:sp>
      <p:sp>
        <p:nvSpPr>
          <p:cNvPr id="13317" name="Espace réservé du pied de page 4">
            <a:extLst>
              <a:ext uri="{FF2B5EF4-FFF2-40B4-BE49-F238E27FC236}">
                <a16:creationId xmlns:a16="http://schemas.microsoft.com/office/drawing/2014/main" id="{C5214769-E1C3-4E73-AD20-4C90CF80E45E}"/>
              </a:ext>
            </a:extLst>
          </p:cNvPr>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6" name="Espace réservé du numéro de diapositive 5">
            <a:extLst>
              <a:ext uri="{FF2B5EF4-FFF2-40B4-BE49-F238E27FC236}">
                <a16:creationId xmlns:a16="http://schemas.microsoft.com/office/drawing/2014/main" id="{52409BE4-9CF9-4B40-826D-FE794C7DEBC7}"/>
              </a:ext>
            </a:extLst>
          </p:cNvPr>
          <p:cNvSpPr>
            <a:spLocks noGrp="1"/>
          </p:cNvSpPr>
          <p:nvPr>
            <p:ph type="sldNum" sz="quarter" idx="11"/>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3996F63D-B410-44E5-82C3-9C3932E84E9F}" type="slidenum">
              <a:rPr lang="ar-SA" altLang="en-US" sz="1200">
                <a:solidFill>
                  <a:srgbClr val="FFFFFF"/>
                </a:solidFill>
              </a:rPr>
              <a:pPr eaLnBrk="1" hangingPunct="1">
                <a:lnSpc>
                  <a:spcPct val="80000"/>
                </a:lnSpc>
              </a:pPr>
              <a:t>5</a:t>
            </a:fld>
            <a:endParaRPr lang="fr-FR" altLang="en-US" sz="1200">
              <a:solidFill>
                <a:srgbClr val="FFFFFF"/>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0705901-15FD-43C4-A522-AB627BA967D7}"/>
              </a:ext>
            </a:extLst>
          </p:cNvPr>
          <p:cNvSpPr>
            <a:spLocks noGrp="1"/>
          </p:cNvSpPr>
          <p:nvPr>
            <p:ph type="title"/>
          </p:nvPr>
        </p:nvSpPr>
        <p:spPr>
          <a:xfrm>
            <a:off x="612775" y="228600"/>
            <a:ext cx="8153400" cy="990600"/>
          </a:xfrm>
        </p:spPr>
        <p:txBody>
          <a:bodyPr>
            <a:noAutofit/>
          </a:bodyPr>
          <a:lstStyle/>
          <a:p>
            <a:pPr marL="274320" indent="-274320" algn="r" rtl="1">
              <a:lnSpc>
                <a:spcPct val="150000"/>
              </a:lnSpc>
              <a:defRPr/>
            </a:pPr>
            <a:r>
              <a:rPr lang="ar-EG" sz="4000" b="1" dirty="0">
                <a:effectLst>
                  <a:outerShdw blurRad="38100" dist="38100" dir="2700000" algn="tl">
                    <a:srgbClr val="000000">
                      <a:alpha val="43137"/>
                    </a:srgbClr>
                  </a:outerShdw>
                </a:effectLst>
              </a:rPr>
              <a:t>الموارد الاقتصادية</a:t>
            </a:r>
          </a:p>
        </p:txBody>
      </p:sp>
      <p:sp>
        <p:nvSpPr>
          <p:cNvPr id="3" name="عنصر نائب للمحتوى 2">
            <a:extLst>
              <a:ext uri="{FF2B5EF4-FFF2-40B4-BE49-F238E27FC236}">
                <a16:creationId xmlns:a16="http://schemas.microsoft.com/office/drawing/2014/main" id="{351DB330-EE62-42A9-9C16-9E829D342801}"/>
              </a:ext>
            </a:extLst>
          </p:cNvPr>
          <p:cNvSpPr>
            <a:spLocks noGrp="1"/>
          </p:cNvSpPr>
          <p:nvPr>
            <p:ph idx="1"/>
          </p:nvPr>
        </p:nvSpPr>
        <p:spPr>
          <a:xfrm>
            <a:off x="228600" y="1600200"/>
            <a:ext cx="8537575" cy="5029200"/>
          </a:xfrm>
        </p:spPr>
        <p:txBody>
          <a:bodyPr>
            <a:normAutofit lnSpcReduction="10000"/>
          </a:bodyPr>
          <a:lstStyle/>
          <a:p>
            <a:pPr marL="320040" indent="-320040" algn="just" rtl="1" eaLnBrk="1" fontAlgn="auto" hangingPunct="1">
              <a:spcAft>
                <a:spcPts val="0"/>
              </a:spcAft>
              <a:buFont typeface="Wingdings"/>
              <a:buChar char=""/>
              <a:defRPr/>
            </a:pPr>
            <a:r>
              <a:rPr lang="ar-EG" sz="3000" b="1" dirty="0">
                <a:solidFill>
                  <a:srgbClr val="FF0066"/>
                </a:solidFill>
              </a:rPr>
              <a:t>تعريفها</a:t>
            </a:r>
            <a:r>
              <a:rPr lang="ar-EG" sz="3000" b="1" dirty="0"/>
              <a:t>: </a:t>
            </a:r>
            <a:r>
              <a:rPr lang="ar-EG" sz="3200" dirty="0">
                <a:solidFill>
                  <a:schemeClr val="tx2">
                    <a:lumMod val="75000"/>
                  </a:schemeClr>
                </a:solidFill>
                <a:effectLst>
                  <a:outerShdw blurRad="38100" dist="38100" dir="2700000" algn="tl">
                    <a:srgbClr val="000000">
                      <a:alpha val="43137"/>
                    </a:srgbClr>
                  </a:outerShdw>
                </a:effectLst>
                <a:cs typeface="+mj-cs"/>
              </a:rPr>
              <a:t>هي </a:t>
            </a:r>
            <a:r>
              <a:rPr lang="ar-EG" sz="3200" u="sng" dirty="0">
                <a:solidFill>
                  <a:srgbClr val="002060"/>
                </a:solidFill>
                <a:effectLst>
                  <a:outerShdw blurRad="38100" dist="38100" dir="2700000" algn="tl">
                    <a:srgbClr val="000000">
                      <a:alpha val="43137"/>
                    </a:srgbClr>
                  </a:outerShdw>
                </a:effectLst>
                <a:cs typeface="+mj-cs"/>
              </a:rPr>
              <a:t>كل ما يسره الله عز وجل من مصادر سواء كانت طبيعية أو بشرية </a:t>
            </a:r>
            <a:r>
              <a:rPr lang="ar-EG" sz="3200" dirty="0">
                <a:solidFill>
                  <a:schemeClr val="tx2">
                    <a:lumMod val="75000"/>
                  </a:schemeClr>
                </a:solidFill>
                <a:effectLst>
                  <a:outerShdw blurRad="38100" dist="38100" dir="2700000" algn="tl">
                    <a:srgbClr val="000000">
                      <a:alpha val="43137"/>
                    </a:srgbClr>
                  </a:outerShdw>
                </a:effectLst>
                <a:cs typeface="+mj-cs"/>
              </a:rPr>
              <a:t>يؤدى استخدامها إلى إنتاج السلع والخدمات التي تشبع القدر الأكبر من الحاجات غير المحدودة للإنسان.</a:t>
            </a:r>
          </a:p>
          <a:p>
            <a:pPr marL="320040" indent="-320040" algn="just" rtl="1" eaLnBrk="1" fontAlgn="auto" hangingPunct="1">
              <a:spcAft>
                <a:spcPts val="0"/>
              </a:spcAft>
              <a:buFont typeface="Wingdings"/>
              <a:buChar char=""/>
              <a:defRPr/>
            </a:pPr>
            <a:r>
              <a:rPr lang="ar-EG" sz="3000" b="1" dirty="0">
                <a:solidFill>
                  <a:srgbClr val="FF0066"/>
                </a:solidFill>
              </a:rPr>
              <a:t>شروطها</a:t>
            </a:r>
            <a:r>
              <a:rPr lang="ar-EG" sz="3000" b="1" dirty="0"/>
              <a:t>:</a:t>
            </a:r>
            <a:endParaRPr lang="en-US" sz="3000" b="1" dirty="0"/>
          </a:p>
          <a:p>
            <a:pPr marL="320040" indent="-320040" algn="just" rtl="1" eaLnBrk="1" fontAlgn="auto" hangingPunct="1">
              <a:spcAft>
                <a:spcPts val="0"/>
              </a:spcAft>
              <a:buFont typeface="Wingdings"/>
              <a:buChar char=""/>
              <a:defRPr/>
            </a:pPr>
            <a:r>
              <a:rPr lang="ar-EG" sz="3000" b="1" u="sng" dirty="0">
                <a:solidFill>
                  <a:srgbClr val="002060"/>
                </a:solidFill>
              </a:rPr>
              <a:t>الندرة</a:t>
            </a:r>
            <a:r>
              <a:rPr lang="ar-EG" sz="3000" b="1" dirty="0">
                <a:solidFill>
                  <a:srgbClr val="002060"/>
                </a:solidFill>
              </a:rPr>
              <a:t> </a:t>
            </a:r>
            <a:r>
              <a:rPr lang="ar-EG" sz="3200" dirty="0">
                <a:solidFill>
                  <a:schemeClr val="tx2">
                    <a:lumMod val="75000"/>
                  </a:schemeClr>
                </a:solidFill>
                <a:effectLst>
                  <a:outerShdw blurRad="38100" dist="38100" dir="2700000" algn="tl">
                    <a:srgbClr val="000000">
                      <a:alpha val="43137"/>
                    </a:srgbClr>
                  </a:outerShdw>
                </a:effectLst>
                <a:cs typeface="+mj-cs"/>
              </a:rPr>
              <a:t>أو المحدودية النسبية ويعنى هذا أن المورد نادر عن إشباع جميع الحاجات. </a:t>
            </a:r>
            <a:endParaRPr lang="en-US" sz="3200" dirty="0">
              <a:solidFill>
                <a:schemeClr val="tx2">
                  <a:lumMod val="75000"/>
                </a:schemeClr>
              </a:solidFill>
              <a:effectLst>
                <a:outerShdw blurRad="38100" dist="38100" dir="2700000" algn="tl">
                  <a:srgbClr val="000000">
                    <a:alpha val="43137"/>
                  </a:srgbClr>
                </a:outerShdw>
              </a:effectLst>
              <a:cs typeface="+mj-cs"/>
            </a:endParaRPr>
          </a:p>
          <a:p>
            <a:pPr marL="274320" indent="-274320" algn="just" rtl="1" eaLnBrk="1" fontAlgn="auto" hangingPunct="1">
              <a:spcAft>
                <a:spcPts val="0"/>
              </a:spcAft>
              <a:buFont typeface="Wingdings 2"/>
              <a:buChar char=""/>
              <a:defRPr/>
            </a:pPr>
            <a:r>
              <a:rPr lang="ar-EG" sz="3000" b="1" u="sng" dirty="0">
                <a:solidFill>
                  <a:srgbClr val="00B050"/>
                </a:solidFill>
              </a:rPr>
              <a:t>وجود ثمن</a:t>
            </a:r>
            <a:r>
              <a:rPr lang="ar-EG" sz="3000" b="1" dirty="0">
                <a:solidFill>
                  <a:srgbClr val="00B050"/>
                </a:solidFill>
              </a:rPr>
              <a:t> </a:t>
            </a:r>
            <a:r>
              <a:rPr lang="ar-EG" sz="3200" dirty="0">
                <a:solidFill>
                  <a:schemeClr val="tx2">
                    <a:lumMod val="75000"/>
                  </a:schemeClr>
                </a:solidFill>
                <a:effectLst>
                  <a:outerShdw blurRad="38100" dist="38100" dir="2700000" algn="tl">
                    <a:srgbClr val="000000">
                      <a:alpha val="43137"/>
                    </a:srgbClr>
                  </a:outerShdw>
                </a:effectLst>
                <a:cs typeface="+mj-cs"/>
              </a:rPr>
              <a:t>أو سعر لهذا المورد، فإذا كان المورد بدون ثمن كالهواء فلا يعد موردا اقتصادياً.</a:t>
            </a:r>
            <a:endParaRPr lang="en-US" sz="3200" dirty="0">
              <a:solidFill>
                <a:schemeClr val="tx2">
                  <a:lumMod val="75000"/>
                </a:schemeClr>
              </a:solidFill>
              <a:effectLst>
                <a:outerShdw blurRad="38100" dist="38100" dir="2700000" algn="tl">
                  <a:srgbClr val="000000">
                    <a:alpha val="43137"/>
                  </a:srgbClr>
                </a:outerShdw>
              </a:effectLst>
              <a:cs typeface="+mj-cs"/>
            </a:endParaRPr>
          </a:p>
          <a:p>
            <a:pPr marL="274320" indent="-274320" algn="just" rtl="1" eaLnBrk="1" fontAlgn="auto" hangingPunct="1">
              <a:spcAft>
                <a:spcPts val="0"/>
              </a:spcAft>
              <a:buFont typeface="Wingdings 2"/>
              <a:buChar char=""/>
              <a:defRPr/>
            </a:pPr>
            <a:r>
              <a:rPr lang="ar-EG" sz="3200" dirty="0">
                <a:solidFill>
                  <a:schemeClr val="tx2">
                    <a:lumMod val="75000"/>
                  </a:schemeClr>
                </a:solidFill>
                <a:effectLst>
                  <a:outerShdw blurRad="38100" dist="38100" dir="2700000" algn="tl">
                    <a:srgbClr val="000000">
                      <a:alpha val="43137"/>
                    </a:srgbClr>
                  </a:outerShdw>
                </a:effectLst>
                <a:cs typeface="+mj-cs"/>
              </a:rPr>
              <a:t>يجب أن يرتبط الحصول على المورد بالجهد والوقت والمال، فالهواء الذي يتنفسه الإنسان يعد موردا غير اقتصادياً.</a:t>
            </a:r>
            <a:endParaRPr lang="en-US" sz="3200" dirty="0">
              <a:solidFill>
                <a:schemeClr val="tx2">
                  <a:lumMod val="75000"/>
                </a:schemeClr>
              </a:solidFill>
              <a:effectLst>
                <a:outerShdw blurRad="38100" dist="38100" dir="2700000" algn="tl">
                  <a:srgbClr val="000000">
                    <a:alpha val="43137"/>
                  </a:srgbClr>
                </a:outerShdw>
              </a:effectLst>
              <a:cs typeface="+mj-cs"/>
            </a:endParaRPr>
          </a:p>
          <a:p>
            <a:pPr marL="320040" indent="-320040" eaLnBrk="1" fontAlgn="auto" hangingPunct="1">
              <a:spcAft>
                <a:spcPts val="0"/>
              </a:spcAft>
              <a:buFont typeface="Wingdings"/>
              <a:buChar char=""/>
              <a:defRPr/>
            </a:pPr>
            <a:endParaRPr lang="en-US" dirty="0"/>
          </a:p>
          <a:p>
            <a:pPr marL="320040" indent="-320040" eaLnBrk="1" fontAlgn="auto" hangingPunct="1">
              <a:spcAft>
                <a:spcPts val="0"/>
              </a:spcAft>
              <a:buFont typeface="Wingdings"/>
              <a:buChar char=""/>
              <a:defRPr/>
            </a:pPr>
            <a:endParaRPr lang="ar-EG" dirty="0"/>
          </a:p>
        </p:txBody>
      </p:sp>
      <p:sp>
        <p:nvSpPr>
          <p:cNvPr id="14340" name="Espace réservé du pied de page 3">
            <a:extLst>
              <a:ext uri="{FF2B5EF4-FFF2-40B4-BE49-F238E27FC236}">
                <a16:creationId xmlns:a16="http://schemas.microsoft.com/office/drawing/2014/main" id="{D48BA9F1-230E-4449-8274-874203A23756}"/>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D3B80B50-2D3B-4104-9024-9AD5F3BFA1FC}"/>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DE81BCD3-F098-4B2C-8297-0CD224C47546}" type="slidenum">
              <a:rPr lang="ar-SA" altLang="en-US" sz="1200">
                <a:solidFill>
                  <a:srgbClr val="FFFFFF"/>
                </a:solidFill>
              </a:rPr>
              <a:pPr eaLnBrk="1" hangingPunct="1">
                <a:lnSpc>
                  <a:spcPct val="80000"/>
                </a:lnSpc>
              </a:pPr>
              <a:t>6</a:t>
            </a:fld>
            <a:endParaRPr lang="fr-FR" altLang="en-US" sz="1200">
              <a:solidFill>
                <a:srgbClr val="FFFFFF"/>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795AEB1-6B3D-42A7-8C0C-C9DE86BA17BD}"/>
              </a:ext>
            </a:extLst>
          </p:cNvPr>
          <p:cNvSpPr>
            <a:spLocks noGrp="1"/>
          </p:cNvSpPr>
          <p:nvPr>
            <p:ph sz="quarter" idx="1"/>
          </p:nvPr>
        </p:nvSpPr>
        <p:spPr>
          <a:xfrm>
            <a:off x="152400" y="228600"/>
            <a:ext cx="8763000" cy="6400800"/>
          </a:xfrm>
        </p:spPr>
        <p:txBody>
          <a:bodyPr>
            <a:normAutofit/>
          </a:bodyPr>
          <a:lstStyle/>
          <a:p>
            <a:pPr marL="274320" indent="-274320" algn="ctr" eaLnBrk="1" fontAlgn="auto" hangingPunct="1">
              <a:spcBef>
                <a:spcPct val="0"/>
              </a:spcBef>
              <a:spcAft>
                <a:spcPts val="0"/>
              </a:spcAft>
              <a:buFont typeface="Wingdings"/>
              <a:buNone/>
              <a:defRPr/>
            </a:pPr>
            <a:r>
              <a:rPr lang="ar-SA" sz="4500" dirty="0">
                <a:solidFill>
                  <a:srgbClr val="C00000"/>
                </a:solidFill>
                <a:effectLst>
                  <a:outerShdw blurRad="38100" dist="38100" dir="2700000" algn="tl">
                    <a:srgbClr val="000000">
                      <a:alpha val="43137"/>
                    </a:srgbClr>
                  </a:outerShdw>
                </a:effectLst>
                <a:cs typeface="+mj-cs"/>
              </a:rPr>
              <a:t>الموارد </a:t>
            </a:r>
            <a:r>
              <a:rPr lang="fr-FR" sz="4500" dirty="0">
                <a:solidFill>
                  <a:srgbClr val="C00000"/>
                </a:solidFill>
                <a:effectLst>
                  <a:outerShdw blurRad="38100" dist="38100" dir="2700000" algn="tl">
                    <a:srgbClr val="000000">
                      <a:alpha val="43137"/>
                    </a:srgbClr>
                  </a:outerShdw>
                </a:effectLst>
                <a:cs typeface="+mj-cs"/>
              </a:rPr>
              <a:t> = </a:t>
            </a:r>
            <a:r>
              <a:rPr lang="ar-SA" sz="4500" dirty="0">
                <a:solidFill>
                  <a:srgbClr val="C00000"/>
                </a:solidFill>
                <a:effectLst>
                  <a:outerShdw blurRad="38100" dist="38100" dir="2700000" algn="tl">
                    <a:srgbClr val="000000">
                      <a:alpha val="43137"/>
                    </a:srgbClr>
                  </a:outerShdw>
                </a:effectLst>
                <a:cs typeface="+mj-cs"/>
              </a:rPr>
              <a:t>عناصر الإنتاج</a:t>
            </a:r>
            <a:endParaRPr lang="fr-FR" sz="4500" dirty="0">
              <a:solidFill>
                <a:srgbClr val="C00000"/>
              </a:solidFill>
              <a:effectLst>
                <a:outerShdw blurRad="38100" dist="38100" dir="2700000" algn="tl">
                  <a:srgbClr val="000000">
                    <a:alpha val="43137"/>
                  </a:srgbClr>
                </a:outerShdw>
              </a:effectLst>
              <a:cs typeface="+mj-cs"/>
            </a:endParaRPr>
          </a:p>
          <a:p>
            <a:pPr marL="274320" indent="-274320" algn="ctr" rtl="1" eaLnBrk="1" fontAlgn="auto" hangingPunct="1">
              <a:spcAft>
                <a:spcPts val="0"/>
              </a:spcAft>
              <a:buFont typeface="Wingdings 2" pitchFamily="18" charset="2"/>
              <a:buNone/>
              <a:defRPr/>
            </a:pPr>
            <a:endParaRPr lang="fr-FR" sz="3200" u="sng" dirty="0">
              <a:solidFill>
                <a:srgbClr val="C00000"/>
              </a:solidFill>
              <a:effectLst>
                <a:outerShdw blurRad="38100" dist="38100" dir="2700000" algn="tl">
                  <a:srgbClr val="000000">
                    <a:alpha val="43137"/>
                  </a:srgbClr>
                </a:outerShdw>
              </a:effectLst>
              <a:cs typeface="+mj-cs"/>
            </a:endParaRPr>
          </a:p>
          <a:p>
            <a:pPr marL="274320" indent="-274320" algn="just" rtl="1" eaLnBrk="1" fontAlgn="auto" hangingPunct="1">
              <a:spcAft>
                <a:spcPts val="0"/>
              </a:spcAft>
              <a:buFont typeface="Wingdings 2"/>
              <a:buChar char=""/>
              <a:defRPr/>
            </a:pPr>
            <a:r>
              <a:rPr lang="ar-SA" sz="2800" dirty="0" err="1">
                <a:solidFill>
                  <a:schemeClr val="tx2">
                    <a:lumMod val="75000"/>
                  </a:schemeClr>
                </a:solidFill>
                <a:effectLst>
                  <a:outerShdw blurRad="38100" dist="38100" dir="2700000" algn="tl">
                    <a:srgbClr val="000000">
                      <a:alpha val="43137"/>
                    </a:srgbClr>
                  </a:outerShdw>
                </a:effectLst>
                <a:cs typeface="+mj-cs"/>
              </a:rPr>
              <a:t>1.</a:t>
            </a:r>
            <a:r>
              <a:rPr lang="ar-SA" sz="2800" dirty="0">
                <a:solidFill>
                  <a:schemeClr val="tx2">
                    <a:lumMod val="75000"/>
                  </a:schemeClr>
                </a:solidFill>
                <a:effectLst>
                  <a:outerShdw blurRad="38100" dist="38100" dir="2700000" algn="tl">
                    <a:srgbClr val="000000">
                      <a:alpha val="43137"/>
                    </a:srgbClr>
                  </a:outerShdw>
                </a:effectLst>
                <a:cs typeface="+mj-cs"/>
              </a:rPr>
              <a:t>	</a:t>
            </a:r>
            <a:r>
              <a:rPr lang="ar-SA" sz="2800" u="sng" dirty="0">
                <a:solidFill>
                  <a:srgbClr val="FF0000"/>
                </a:solidFill>
                <a:effectLst>
                  <a:outerShdw blurRad="38100" dist="38100" dir="2700000" algn="tl">
                    <a:srgbClr val="000000">
                      <a:alpha val="43137"/>
                    </a:srgbClr>
                  </a:outerShdw>
                </a:effectLst>
                <a:cs typeface="+mj-cs"/>
              </a:rPr>
              <a:t>العمل</a:t>
            </a:r>
            <a:r>
              <a:rPr lang="ar-SA" sz="3000" dirty="0">
                <a:solidFill>
                  <a:srgbClr val="C00000"/>
                </a:solidFill>
                <a:effectLst>
                  <a:outerShdw blurRad="38100" dist="38100" dir="2700000" algn="tl">
                    <a:srgbClr val="000000">
                      <a:alpha val="43137"/>
                    </a:srgbClr>
                  </a:outerShdw>
                </a:effectLst>
                <a:cs typeface="+mj-cs"/>
              </a:rPr>
              <a:t>:</a:t>
            </a:r>
            <a:r>
              <a:rPr lang="ar-SA" sz="3000" dirty="0">
                <a:solidFill>
                  <a:schemeClr val="tx2">
                    <a:lumMod val="75000"/>
                  </a:schemeClr>
                </a:solidFill>
                <a:effectLst>
                  <a:outerShdw blurRad="38100" dist="38100" dir="2700000" algn="tl">
                    <a:srgbClr val="000000">
                      <a:alpha val="43137"/>
                    </a:srgbClr>
                  </a:outerShdw>
                </a:effectLst>
                <a:cs typeface="+mj-cs"/>
              </a:rPr>
              <a:t>  وهو كل مجهود ذهني أو عضلي يبذل في العملية الإنتاجية والعمل هو الموارد الإنتاجية.</a:t>
            </a:r>
            <a:r>
              <a:rPr lang="fr-FR" sz="3000" dirty="0">
                <a:solidFill>
                  <a:schemeClr val="tx2">
                    <a:lumMod val="75000"/>
                  </a:schemeClr>
                </a:solidFill>
                <a:effectLst>
                  <a:outerShdw blurRad="38100" dist="38100" dir="2700000" algn="tl">
                    <a:srgbClr val="000000">
                      <a:alpha val="43137"/>
                    </a:srgbClr>
                  </a:outerShdw>
                </a:effectLst>
                <a:cs typeface="+mj-cs"/>
              </a:rPr>
              <a:t> </a:t>
            </a:r>
            <a:r>
              <a:rPr lang="ar-SA" sz="3000" dirty="0">
                <a:solidFill>
                  <a:schemeClr val="tx2">
                    <a:lumMod val="75000"/>
                  </a:schemeClr>
                </a:solidFill>
                <a:effectLst>
                  <a:outerShdw blurRad="38100" dist="38100" dir="2700000" algn="tl">
                    <a:srgbClr val="000000">
                      <a:alpha val="43137"/>
                    </a:srgbClr>
                  </a:outerShdw>
                </a:effectLst>
                <a:cs typeface="+mj-cs"/>
              </a:rPr>
              <a:t>عائد العمل هو الراتب أو الأجر</a:t>
            </a:r>
            <a:endParaRPr lang="fr-FR" sz="3000" dirty="0">
              <a:solidFill>
                <a:schemeClr val="tx2">
                  <a:lumMod val="75000"/>
                </a:schemeClr>
              </a:solidFill>
              <a:effectLst>
                <a:outerShdw blurRad="38100" dist="38100" dir="2700000" algn="tl">
                  <a:srgbClr val="000000">
                    <a:alpha val="43137"/>
                  </a:srgbClr>
                </a:outerShdw>
              </a:effectLst>
              <a:cs typeface="+mj-cs"/>
            </a:endParaRPr>
          </a:p>
          <a:p>
            <a:pPr marL="274320" indent="-274320" algn="just" rtl="1" eaLnBrk="1" fontAlgn="auto" hangingPunct="1">
              <a:spcAft>
                <a:spcPts val="0"/>
              </a:spcAft>
              <a:buFont typeface="Wingdings 2"/>
              <a:buChar char=""/>
              <a:defRPr/>
            </a:pPr>
            <a:r>
              <a:rPr lang="ar-SA" sz="3000" dirty="0">
                <a:solidFill>
                  <a:schemeClr val="tx2">
                    <a:lumMod val="75000"/>
                  </a:schemeClr>
                </a:solidFill>
                <a:effectLst>
                  <a:outerShdw blurRad="38100" dist="38100" dir="2700000" algn="tl">
                    <a:srgbClr val="000000">
                      <a:alpha val="43137"/>
                    </a:srgbClr>
                  </a:outerShdw>
                </a:effectLst>
                <a:cs typeface="+mj-cs"/>
              </a:rPr>
              <a:t>2.	</a:t>
            </a:r>
            <a:r>
              <a:rPr lang="ar-SA" sz="3000" u="sng" dirty="0">
                <a:solidFill>
                  <a:srgbClr val="00B050"/>
                </a:solidFill>
                <a:effectLst>
                  <a:outerShdw blurRad="38100" dist="38100" dir="2700000" algn="tl">
                    <a:srgbClr val="000000">
                      <a:alpha val="43137"/>
                    </a:srgbClr>
                  </a:outerShdw>
                </a:effectLst>
                <a:cs typeface="+mj-cs"/>
              </a:rPr>
              <a:t>رأس المال</a:t>
            </a:r>
            <a:r>
              <a:rPr lang="fr-FR" sz="3000" dirty="0">
                <a:solidFill>
                  <a:srgbClr val="C00000"/>
                </a:solidFill>
                <a:effectLst>
                  <a:outerShdw blurRad="38100" dist="38100" dir="2700000" algn="tl">
                    <a:srgbClr val="000000">
                      <a:alpha val="43137"/>
                    </a:srgbClr>
                  </a:outerShdw>
                </a:effectLst>
                <a:cs typeface="+mj-cs"/>
              </a:rPr>
              <a:t> :</a:t>
            </a:r>
            <a:r>
              <a:rPr lang="ar-SA" sz="3000" dirty="0">
                <a:solidFill>
                  <a:schemeClr val="tx2">
                    <a:lumMod val="75000"/>
                  </a:schemeClr>
                </a:solidFill>
                <a:effectLst>
                  <a:outerShdw blurRad="38100" dist="38100" dir="2700000" algn="tl">
                    <a:srgbClr val="000000">
                      <a:alpha val="43137"/>
                    </a:srgbClr>
                  </a:outerShdw>
                </a:effectLst>
                <a:cs typeface="+mj-cs"/>
              </a:rPr>
              <a:t>وهو كل ما يمتلكه المجتمع من </a:t>
            </a:r>
            <a:r>
              <a:rPr lang="ar-SA" sz="3000" dirty="0" err="1">
                <a:solidFill>
                  <a:schemeClr val="tx2">
                    <a:lumMod val="75000"/>
                  </a:schemeClr>
                </a:solidFill>
                <a:effectLst>
                  <a:outerShdw blurRad="38100" dist="38100" dir="2700000" algn="tl">
                    <a:srgbClr val="000000">
                      <a:alpha val="43137"/>
                    </a:srgbClr>
                  </a:outerShdw>
                </a:effectLst>
                <a:cs typeface="+mj-cs"/>
              </a:rPr>
              <a:t>آلالات</a:t>
            </a:r>
            <a:r>
              <a:rPr lang="ar-SA" sz="3000" dirty="0">
                <a:solidFill>
                  <a:schemeClr val="tx2">
                    <a:lumMod val="75000"/>
                  </a:schemeClr>
                </a:solidFill>
                <a:effectLst>
                  <a:outerShdw blurRad="38100" dist="38100" dir="2700000" algn="tl">
                    <a:srgbClr val="000000">
                      <a:alpha val="43137"/>
                    </a:srgbClr>
                  </a:outerShdw>
                </a:effectLst>
                <a:cs typeface="+mj-cs"/>
              </a:rPr>
              <a:t> ومعدات تساهم في العملية أو تستخدم في الإنتاج .عائد رأس المال هو الفائدة.</a:t>
            </a:r>
            <a:endParaRPr lang="fr-FR" sz="3000" dirty="0">
              <a:solidFill>
                <a:schemeClr val="tx2">
                  <a:lumMod val="75000"/>
                </a:schemeClr>
              </a:solidFill>
              <a:effectLst>
                <a:outerShdw blurRad="38100" dist="38100" dir="2700000" algn="tl">
                  <a:srgbClr val="000000">
                    <a:alpha val="43137"/>
                  </a:srgbClr>
                </a:outerShdw>
              </a:effectLst>
              <a:cs typeface="+mj-cs"/>
            </a:endParaRPr>
          </a:p>
          <a:p>
            <a:pPr marL="274320" indent="-274320" algn="just" rtl="1" eaLnBrk="1" fontAlgn="auto" hangingPunct="1">
              <a:spcAft>
                <a:spcPts val="0"/>
              </a:spcAft>
              <a:buFont typeface="Wingdings 2"/>
              <a:buChar char=""/>
              <a:defRPr/>
            </a:pPr>
            <a:r>
              <a:rPr lang="ar-SA" sz="3000" dirty="0">
                <a:solidFill>
                  <a:schemeClr val="tx2">
                    <a:lumMod val="75000"/>
                  </a:schemeClr>
                </a:solidFill>
                <a:effectLst>
                  <a:outerShdw blurRad="38100" dist="38100" dir="2700000" algn="tl">
                    <a:srgbClr val="000000">
                      <a:alpha val="43137"/>
                    </a:srgbClr>
                  </a:outerShdw>
                </a:effectLst>
                <a:cs typeface="+mj-cs"/>
              </a:rPr>
              <a:t>3.	</a:t>
            </a:r>
            <a:r>
              <a:rPr lang="ar-SA" sz="3000" u="sng" dirty="0">
                <a:solidFill>
                  <a:srgbClr val="0070C0"/>
                </a:solidFill>
                <a:effectLst>
                  <a:outerShdw blurRad="38100" dist="38100" dir="2700000" algn="tl">
                    <a:srgbClr val="000000">
                      <a:alpha val="43137"/>
                    </a:srgbClr>
                  </a:outerShdw>
                </a:effectLst>
                <a:cs typeface="+mj-cs"/>
              </a:rPr>
              <a:t>الأرض أو الموارد الطبيعية</a:t>
            </a:r>
            <a:r>
              <a:rPr lang="fr-FR" sz="3000" dirty="0">
                <a:solidFill>
                  <a:srgbClr val="C00000"/>
                </a:solidFill>
                <a:effectLst>
                  <a:outerShdw blurRad="38100" dist="38100" dir="2700000" algn="tl">
                    <a:srgbClr val="000000">
                      <a:alpha val="43137"/>
                    </a:srgbClr>
                  </a:outerShdw>
                </a:effectLst>
                <a:cs typeface="+mj-cs"/>
              </a:rPr>
              <a:t>:</a:t>
            </a:r>
            <a:r>
              <a:rPr lang="ar-SA" sz="3000" dirty="0">
                <a:solidFill>
                  <a:srgbClr val="C00000"/>
                </a:solidFill>
                <a:effectLst>
                  <a:outerShdw blurRad="38100" dist="38100" dir="2700000" algn="tl">
                    <a:srgbClr val="000000">
                      <a:alpha val="43137"/>
                    </a:srgbClr>
                  </a:outerShdw>
                </a:effectLst>
                <a:cs typeface="+mj-cs"/>
              </a:rPr>
              <a:t> </a:t>
            </a:r>
            <a:r>
              <a:rPr lang="ar-SA" sz="3000" dirty="0">
                <a:solidFill>
                  <a:schemeClr val="tx2">
                    <a:lumMod val="75000"/>
                  </a:schemeClr>
                </a:solidFill>
                <a:effectLst>
                  <a:outerShdw blurRad="38100" dist="38100" dir="2700000" algn="tl">
                    <a:srgbClr val="000000">
                      <a:alpha val="43137"/>
                    </a:srgbClr>
                  </a:outerShdw>
                </a:effectLst>
                <a:cs typeface="+mj-cs"/>
              </a:rPr>
              <a:t>والأرض وما عليها وما تحتها وما يحيط </a:t>
            </a:r>
            <a:r>
              <a:rPr lang="ar-SA" sz="3000" dirty="0" err="1">
                <a:solidFill>
                  <a:schemeClr val="tx2">
                    <a:lumMod val="75000"/>
                  </a:schemeClr>
                </a:solidFill>
                <a:effectLst>
                  <a:outerShdw blurRad="38100" dist="38100" dir="2700000" algn="tl">
                    <a:srgbClr val="000000">
                      <a:alpha val="43137"/>
                    </a:srgbClr>
                  </a:outerShdw>
                </a:effectLst>
                <a:cs typeface="+mj-cs"/>
              </a:rPr>
              <a:t>بها</a:t>
            </a:r>
            <a:r>
              <a:rPr lang="ar-SA" sz="3000" dirty="0">
                <a:solidFill>
                  <a:schemeClr val="tx2">
                    <a:lumMod val="75000"/>
                  </a:schemeClr>
                </a:solidFill>
                <a:effectLst>
                  <a:outerShdw blurRad="38100" dist="38100" dir="2700000" algn="tl">
                    <a:srgbClr val="000000">
                      <a:alpha val="43137"/>
                    </a:srgbClr>
                  </a:outerShdw>
                </a:effectLst>
                <a:cs typeface="+mj-cs"/>
              </a:rPr>
              <a:t> مما يمكن استخدامه في الإنتاج .عائد الأرض هو الإيجار أو الريع</a:t>
            </a:r>
            <a:endParaRPr lang="fr-FR" sz="3000" dirty="0">
              <a:solidFill>
                <a:schemeClr val="tx2">
                  <a:lumMod val="75000"/>
                </a:schemeClr>
              </a:solidFill>
              <a:effectLst>
                <a:outerShdw blurRad="38100" dist="38100" dir="2700000" algn="tl">
                  <a:srgbClr val="000000">
                    <a:alpha val="43137"/>
                  </a:srgbClr>
                </a:outerShdw>
              </a:effectLst>
              <a:cs typeface="+mj-cs"/>
            </a:endParaRPr>
          </a:p>
          <a:p>
            <a:pPr marL="274320" indent="-274320" algn="just" rtl="1" eaLnBrk="1" fontAlgn="auto" hangingPunct="1">
              <a:spcAft>
                <a:spcPts val="0"/>
              </a:spcAft>
              <a:buFont typeface="Wingdings 2"/>
              <a:buChar char=""/>
              <a:defRPr/>
            </a:pPr>
            <a:r>
              <a:rPr lang="ar-SA" sz="3000" dirty="0">
                <a:solidFill>
                  <a:schemeClr val="tx2">
                    <a:lumMod val="75000"/>
                  </a:schemeClr>
                </a:solidFill>
                <a:effectLst>
                  <a:outerShdw blurRad="38100" dist="38100" dir="2700000" algn="tl">
                    <a:srgbClr val="000000">
                      <a:alpha val="43137"/>
                    </a:srgbClr>
                  </a:outerShdw>
                </a:effectLst>
                <a:cs typeface="+mj-cs"/>
              </a:rPr>
              <a:t>4.	</a:t>
            </a:r>
            <a:r>
              <a:rPr lang="ar-SA" sz="3000" u="sng" dirty="0">
                <a:solidFill>
                  <a:schemeClr val="accent6">
                    <a:lumMod val="75000"/>
                  </a:schemeClr>
                </a:solidFill>
                <a:effectLst>
                  <a:outerShdw blurRad="38100" dist="38100" dir="2700000" algn="tl">
                    <a:srgbClr val="000000">
                      <a:alpha val="43137"/>
                    </a:srgbClr>
                  </a:outerShdw>
                </a:effectLst>
                <a:cs typeface="+mj-cs"/>
              </a:rPr>
              <a:t>المنظم</a:t>
            </a:r>
            <a:r>
              <a:rPr lang="fr-FR" sz="3000" dirty="0">
                <a:solidFill>
                  <a:srgbClr val="C00000"/>
                </a:solidFill>
                <a:effectLst>
                  <a:outerShdw blurRad="38100" dist="38100" dir="2700000" algn="tl">
                    <a:srgbClr val="000000">
                      <a:alpha val="43137"/>
                    </a:srgbClr>
                  </a:outerShdw>
                </a:effectLst>
                <a:cs typeface="+mj-cs"/>
              </a:rPr>
              <a:t>:</a:t>
            </a:r>
            <a:r>
              <a:rPr lang="ar-SA" sz="3000" dirty="0">
                <a:solidFill>
                  <a:schemeClr val="tx2">
                    <a:lumMod val="75000"/>
                  </a:schemeClr>
                </a:solidFill>
                <a:effectLst>
                  <a:outerShdw blurRad="38100" dist="38100" dir="2700000" algn="tl">
                    <a:srgbClr val="000000">
                      <a:alpha val="43137"/>
                    </a:srgbClr>
                  </a:outerShdw>
                </a:effectLst>
                <a:cs typeface="+mj-cs"/>
              </a:rPr>
              <a:t> وهو مدير لهذه العناصر.</a:t>
            </a:r>
            <a:r>
              <a:rPr lang="fr-FR" sz="3000" dirty="0">
                <a:solidFill>
                  <a:schemeClr val="tx2">
                    <a:lumMod val="75000"/>
                  </a:schemeClr>
                </a:solidFill>
                <a:effectLst>
                  <a:outerShdw blurRad="38100" dist="38100" dir="2700000" algn="tl">
                    <a:srgbClr val="000000">
                      <a:alpha val="43137"/>
                    </a:srgbClr>
                  </a:outerShdw>
                </a:effectLst>
                <a:cs typeface="+mj-cs"/>
              </a:rPr>
              <a:t> </a:t>
            </a:r>
            <a:r>
              <a:rPr lang="ar-SA" sz="3000" dirty="0">
                <a:solidFill>
                  <a:schemeClr val="tx2">
                    <a:lumMod val="75000"/>
                  </a:schemeClr>
                </a:solidFill>
                <a:effectLst>
                  <a:outerShdw blurRad="38100" dist="38100" dir="2700000" algn="tl">
                    <a:srgbClr val="000000">
                      <a:alpha val="43137"/>
                    </a:srgbClr>
                  </a:outerShdw>
                </a:effectLst>
                <a:cs typeface="+mj-cs"/>
              </a:rPr>
              <a:t>عائد المنظم هو  الربح.</a:t>
            </a:r>
            <a:r>
              <a:rPr lang="fr-FR" sz="3000" dirty="0">
                <a:solidFill>
                  <a:schemeClr val="tx2">
                    <a:lumMod val="75000"/>
                  </a:schemeClr>
                </a:solidFill>
                <a:effectLst>
                  <a:outerShdw blurRad="38100" dist="38100" dir="2700000" algn="tl">
                    <a:srgbClr val="000000">
                      <a:alpha val="43137"/>
                    </a:srgbClr>
                  </a:outerShdw>
                </a:effectLst>
                <a:cs typeface="+mj-cs"/>
              </a:rPr>
              <a:t> </a:t>
            </a:r>
            <a:r>
              <a:rPr lang="ar-SA" sz="3000" dirty="0">
                <a:solidFill>
                  <a:schemeClr val="tx2">
                    <a:lumMod val="75000"/>
                  </a:schemeClr>
                </a:solidFill>
                <a:effectLst>
                  <a:outerShdw blurRad="38100" dist="38100" dir="2700000" algn="tl">
                    <a:srgbClr val="000000">
                      <a:alpha val="43137"/>
                    </a:srgbClr>
                  </a:outerShdw>
                </a:effectLst>
                <a:cs typeface="+mj-cs"/>
              </a:rPr>
              <a:t>تتسم عناصر الإنتاج بالندرة النسبية مقارنه بحاجات أفراد المجتمع</a:t>
            </a:r>
            <a:endParaRPr lang="fr-FR" sz="3000" dirty="0">
              <a:solidFill>
                <a:schemeClr val="tx2">
                  <a:lumMod val="75000"/>
                </a:schemeClr>
              </a:solidFill>
              <a:effectLst>
                <a:outerShdw blurRad="38100" dist="38100" dir="2700000" algn="tl">
                  <a:srgbClr val="000000">
                    <a:alpha val="43137"/>
                  </a:srgbClr>
                </a:outerShdw>
              </a:effectLst>
              <a:cs typeface="+mj-cs"/>
            </a:endParaRPr>
          </a:p>
        </p:txBody>
      </p:sp>
      <p:sp>
        <p:nvSpPr>
          <p:cNvPr id="15363" name="Espace réservé du pied de page 3">
            <a:extLst>
              <a:ext uri="{FF2B5EF4-FFF2-40B4-BE49-F238E27FC236}">
                <a16:creationId xmlns:a16="http://schemas.microsoft.com/office/drawing/2014/main" id="{BE176C83-C31B-4576-8DC5-D8AE7DD31695}"/>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A7C70188-644F-40B6-A0C1-BC36B92121EB}"/>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F48E3C79-F060-4329-BDCF-DB5E764732CF}" type="slidenum">
              <a:rPr lang="ar-SA" altLang="en-US" sz="1200">
                <a:solidFill>
                  <a:srgbClr val="FFFFFF"/>
                </a:solidFill>
              </a:rPr>
              <a:pPr eaLnBrk="1" hangingPunct="1">
                <a:lnSpc>
                  <a:spcPct val="80000"/>
                </a:lnSpc>
              </a:pPr>
              <a:t>7</a:t>
            </a:fld>
            <a:endParaRPr lang="fr-FR" altLang="en-US" sz="1200">
              <a:solidFill>
                <a:srgbClr val="FFFFFF"/>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D5A5B6DA-302B-4EF0-8B11-B9DB59F8D304}"/>
              </a:ext>
            </a:extLst>
          </p:cNvPr>
          <p:cNvSpPr>
            <a:spLocks noGrp="1"/>
          </p:cNvSpPr>
          <p:nvPr>
            <p:ph idx="1"/>
          </p:nvPr>
        </p:nvSpPr>
        <p:spPr>
          <a:xfrm>
            <a:off x="152400" y="838200"/>
            <a:ext cx="8839200" cy="6477000"/>
          </a:xfrm>
        </p:spPr>
        <p:txBody>
          <a:bodyPr>
            <a:normAutofit/>
          </a:bodyPr>
          <a:lstStyle/>
          <a:p>
            <a:pPr marL="0" indent="0" algn="just" rtl="1">
              <a:lnSpc>
                <a:spcPct val="150000"/>
              </a:lnSpc>
              <a:spcBef>
                <a:spcPts val="0"/>
              </a:spcBef>
              <a:buFont typeface="Wingdings" panose="05000000000000000000" pitchFamily="2" charset="2"/>
              <a:buNone/>
              <a:defRPr/>
            </a:pPr>
            <a:r>
              <a:rPr lang="ar-SA" sz="2500" b="1" dirty="0">
                <a:effectLst>
                  <a:outerShdw blurRad="38100" dist="38100" dir="2700000" algn="tl">
                    <a:srgbClr val="000000">
                      <a:alpha val="43137"/>
                    </a:srgbClr>
                  </a:outerShdw>
                </a:effectLst>
              </a:rPr>
              <a:t>هناك اكثر من تعريف لعلم الاقتصاد تختلف فيما بينهم من ناحية اللفظ والتعبير ولكنها تتشابه من حيث الجوهر والمضمون فالبعض يعرف الاقتصاد بأنه</a:t>
            </a:r>
            <a:r>
              <a:rPr lang="fr-FR" sz="2500" b="1" dirty="0">
                <a:effectLst>
                  <a:outerShdw blurRad="38100" dist="38100" dir="2700000" algn="tl">
                    <a:srgbClr val="000000">
                      <a:alpha val="43137"/>
                    </a:srgbClr>
                  </a:outerShdw>
                </a:effectLst>
              </a:rPr>
              <a:t> :</a:t>
            </a:r>
            <a:r>
              <a:rPr lang="ar-SA" sz="2500" b="1" dirty="0">
                <a:effectLst>
                  <a:outerShdw blurRad="38100" dist="38100" dir="2700000" algn="tl">
                    <a:srgbClr val="000000">
                      <a:alpha val="43137"/>
                    </a:srgbClr>
                  </a:outerShdw>
                </a:effectLst>
              </a:rPr>
              <a:t> </a:t>
            </a:r>
            <a:endParaRPr lang="fr-FR" sz="2500" b="1" dirty="0">
              <a:effectLst>
                <a:outerShdw blurRad="38100" dist="38100" dir="2700000" algn="tl">
                  <a:srgbClr val="000000">
                    <a:alpha val="43137"/>
                  </a:srgbClr>
                </a:outerShdw>
              </a:effectLst>
            </a:endParaRPr>
          </a:p>
          <a:p>
            <a:pPr marL="0" indent="0" algn="just" rtl="1">
              <a:lnSpc>
                <a:spcPct val="150000"/>
              </a:lnSpc>
              <a:spcBef>
                <a:spcPts val="0"/>
              </a:spcBef>
              <a:defRPr/>
            </a:pPr>
            <a:r>
              <a:rPr lang="fr-FR" sz="2500" b="1" dirty="0">
                <a:effectLst>
                  <a:outerShdw blurRad="38100" dist="38100" dir="2700000" algn="tl">
                    <a:srgbClr val="000000">
                      <a:alpha val="43137"/>
                    </a:srgbClr>
                  </a:outerShdw>
                </a:effectLst>
              </a:rPr>
              <a:t> </a:t>
            </a:r>
            <a:r>
              <a:rPr lang="ar-SA" sz="2500" b="1" dirty="0">
                <a:effectLst>
                  <a:outerShdw blurRad="38100" dist="38100" dir="2700000" algn="tl">
                    <a:srgbClr val="000000">
                      <a:alpha val="43137"/>
                    </a:srgbClr>
                  </a:outerShdw>
                </a:effectLst>
              </a:rPr>
              <a:t>احد العلوم الاجتماعية الذي يهتم اساسا بالطريقة التي يوظف المجتمع </a:t>
            </a:r>
            <a:r>
              <a:rPr lang="ar-SA" sz="2500" b="1" dirty="0" err="1">
                <a:effectLst>
                  <a:outerShdw blurRad="38100" dist="38100" dir="2700000" algn="tl">
                    <a:srgbClr val="000000">
                      <a:alpha val="43137"/>
                    </a:srgbClr>
                  </a:outerShdw>
                </a:effectLst>
              </a:rPr>
              <a:t>بها</a:t>
            </a:r>
            <a:r>
              <a:rPr lang="ar-SA" sz="2500" b="1" dirty="0">
                <a:effectLst>
                  <a:outerShdw blurRad="38100" dist="38100" dir="2700000" algn="tl">
                    <a:srgbClr val="000000">
                      <a:alpha val="43137"/>
                    </a:srgbClr>
                  </a:outerShdw>
                </a:effectLst>
              </a:rPr>
              <a:t> موارده الانتاجية النادرة لتحقيق اهدافه الاقتصادية المتعددة</a:t>
            </a:r>
            <a:endParaRPr lang="fr-FR" sz="2500" b="1" dirty="0">
              <a:effectLst>
                <a:outerShdw blurRad="38100" dist="38100" dir="2700000" algn="tl">
                  <a:srgbClr val="000000">
                    <a:alpha val="43137"/>
                  </a:srgbClr>
                </a:outerShdw>
              </a:effectLst>
            </a:endParaRPr>
          </a:p>
          <a:p>
            <a:pPr marL="0" indent="0" algn="just" rtl="1">
              <a:lnSpc>
                <a:spcPct val="150000"/>
              </a:lnSpc>
              <a:spcBef>
                <a:spcPts val="0"/>
              </a:spcBef>
              <a:defRPr/>
            </a:pPr>
            <a:r>
              <a:rPr lang="ar-SA" sz="2500" b="1" dirty="0">
                <a:effectLst>
                  <a:outerShdw blurRad="38100" dist="38100" dir="2700000" algn="tl">
                    <a:srgbClr val="000000">
                      <a:alpha val="43137"/>
                    </a:srgbClr>
                  </a:outerShdw>
                </a:effectLst>
              </a:rPr>
              <a:t>احد العلوم الاجتماعية الذي يدرس السلوك الانساني من حيث التوزيع الأمثل للموارد الاقتصادية المحدودة على حاجات المجتمع غير المحدودة</a:t>
            </a:r>
            <a:endParaRPr lang="fr-FR" sz="2500" b="1" dirty="0">
              <a:effectLst>
                <a:outerShdw blurRad="38100" dist="38100" dir="2700000" algn="tl">
                  <a:srgbClr val="000000">
                    <a:alpha val="43137"/>
                  </a:srgbClr>
                </a:outerShdw>
              </a:effectLst>
            </a:endParaRPr>
          </a:p>
          <a:p>
            <a:pPr marL="0" indent="0" algn="just" rtl="1">
              <a:lnSpc>
                <a:spcPct val="150000"/>
              </a:lnSpc>
              <a:spcBef>
                <a:spcPts val="0"/>
              </a:spcBef>
              <a:defRPr/>
            </a:pPr>
            <a:r>
              <a:rPr lang="fr-FR" sz="2500" b="1" dirty="0">
                <a:effectLst>
                  <a:outerShdw blurRad="38100" dist="38100" dir="2700000" algn="tl">
                    <a:srgbClr val="000000">
                      <a:alpha val="43137"/>
                    </a:srgbClr>
                  </a:outerShdw>
                </a:effectLst>
              </a:rPr>
              <a:t> </a:t>
            </a:r>
            <a:r>
              <a:rPr lang="ar-SA" sz="2500" b="1" dirty="0">
                <a:effectLst>
                  <a:outerShdw blurRad="38100" dist="38100" dir="2700000" algn="tl">
                    <a:srgbClr val="000000">
                      <a:alpha val="43137"/>
                    </a:srgbClr>
                  </a:outerShdw>
                </a:effectLst>
              </a:rPr>
              <a:t>بأنه علم اجتماعي يبحث الاستخدامات المتعددة للموارد المحدودة لإنتاج السلع وتوزيعها للاستهلاك بين افراد المجتمع وبين الحاضر والمستقبل </a:t>
            </a:r>
            <a:endParaRPr lang="fr-FR" sz="2500" b="1" dirty="0">
              <a:effectLst>
                <a:outerShdw blurRad="38100" dist="38100" dir="2700000" algn="tl">
                  <a:srgbClr val="000000">
                    <a:alpha val="43137"/>
                  </a:srgbClr>
                </a:outerShdw>
              </a:effectLst>
            </a:endParaRPr>
          </a:p>
          <a:p>
            <a:pPr marL="0" indent="0" algn="just" rtl="1">
              <a:lnSpc>
                <a:spcPct val="150000"/>
              </a:lnSpc>
              <a:spcBef>
                <a:spcPts val="0"/>
              </a:spcBef>
              <a:buFont typeface="Wingdings" panose="05000000000000000000" pitchFamily="2" charset="2"/>
              <a:buNone/>
              <a:defRPr/>
            </a:pPr>
            <a:r>
              <a:rPr lang="ar-SA" sz="2500" b="1" dirty="0">
                <a:effectLst>
                  <a:outerShdw blurRad="38100" dist="38100" dir="2700000" algn="tl">
                    <a:srgbClr val="000000">
                      <a:alpha val="43137"/>
                    </a:srgbClr>
                  </a:outerShdw>
                </a:effectLst>
              </a:rPr>
              <a:t>انه العلم الذي يدرس السلوك كعلاقة بين الحاجات البشرية غير المحدودة والموارد الاقتصادية النادرة التي لها استعمالات بديلة </a:t>
            </a:r>
            <a:endParaRPr lang="ar-EG" sz="2500" b="1" dirty="0">
              <a:effectLst>
                <a:outerShdw blurRad="38100" dist="38100" dir="2700000" algn="tl">
                  <a:srgbClr val="000000">
                    <a:alpha val="43137"/>
                  </a:srgbClr>
                </a:outerShdw>
              </a:effectLst>
            </a:endParaRPr>
          </a:p>
        </p:txBody>
      </p:sp>
      <p:sp>
        <p:nvSpPr>
          <p:cNvPr id="16387" name="Espace réservé du pied de page 3">
            <a:extLst>
              <a:ext uri="{FF2B5EF4-FFF2-40B4-BE49-F238E27FC236}">
                <a16:creationId xmlns:a16="http://schemas.microsoft.com/office/drawing/2014/main" id="{47637D3F-ED97-4FFA-9C65-AE4BFB843474}"/>
              </a:ext>
            </a:extLst>
          </p:cNvPr>
          <p:cNvSpPr>
            <a:spLocks noGrp="1"/>
          </p:cNvSpPr>
          <p:nvPr>
            <p:ph type="ftr" sz="quarter" idx="11"/>
          </p:nvPr>
        </p:nvSpPr>
        <p:spPr bwMode="auto">
          <a:xfrm>
            <a:off x="609600" y="6248400"/>
            <a:ext cx="22860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5" name="Espace réservé du numéro de diapositive 4">
            <a:extLst>
              <a:ext uri="{FF2B5EF4-FFF2-40B4-BE49-F238E27FC236}">
                <a16:creationId xmlns:a16="http://schemas.microsoft.com/office/drawing/2014/main" id="{C17C2DE0-E779-4AAC-A4EE-86EBC6C3B5FD}"/>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80BA7B9E-393E-4097-B2B5-1D4C616B6B0A}" type="slidenum">
              <a:rPr lang="ar-SA" altLang="en-US" sz="1200">
                <a:solidFill>
                  <a:srgbClr val="FFFFFF"/>
                </a:solidFill>
              </a:rPr>
              <a:pPr eaLnBrk="1" hangingPunct="1">
                <a:lnSpc>
                  <a:spcPct val="80000"/>
                </a:lnSpc>
              </a:pPr>
              <a:t>8</a:t>
            </a:fld>
            <a:endParaRPr lang="fr-FR" altLang="en-US" sz="1200">
              <a:solidFill>
                <a:srgbClr val="FFFFFF"/>
              </a:solidFill>
            </a:endParaRPr>
          </a:p>
        </p:txBody>
      </p:sp>
      <p:sp>
        <p:nvSpPr>
          <p:cNvPr id="7" name="Rectangle 6">
            <a:extLst>
              <a:ext uri="{FF2B5EF4-FFF2-40B4-BE49-F238E27FC236}">
                <a16:creationId xmlns:a16="http://schemas.microsoft.com/office/drawing/2014/main" id="{B5AD8543-92F6-4102-B34B-F561E52241F6}"/>
              </a:ext>
            </a:extLst>
          </p:cNvPr>
          <p:cNvSpPr/>
          <p:nvPr/>
        </p:nvSpPr>
        <p:spPr>
          <a:xfrm>
            <a:off x="5334000" y="0"/>
            <a:ext cx="3475038" cy="912813"/>
          </a:xfrm>
          <a:prstGeom prst="rect">
            <a:avLst/>
          </a:prstGeom>
        </p:spPr>
        <p:txBody>
          <a:bodyPr wrap="none">
            <a:spAutoFit/>
          </a:bodyPr>
          <a:lstStyle/>
          <a:p>
            <a:pPr algn="just">
              <a:lnSpc>
                <a:spcPct val="150000"/>
              </a:lnSpc>
              <a:spcBef>
                <a:spcPts val="0"/>
              </a:spcBef>
              <a:defRPr/>
            </a:pPr>
            <a:r>
              <a:rPr lang="ar-EG" sz="4000" b="1" dirty="0">
                <a:solidFill>
                  <a:schemeClr val="tx2"/>
                </a:solidFill>
                <a:effectLst>
                  <a:outerShdw blurRad="38100" dist="38100" dir="2700000" algn="tl">
                    <a:srgbClr val="000000">
                      <a:alpha val="43137"/>
                    </a:srgbClr>
                  </a:outerShdw>
                </a:effectLst>
                <a:latin typeface="+mj-lt"/>
                <a:ea typeface="+mj-ea"/>
                <a:cs typeface="+mj-cs"/>
              </a:rPr>
              <a:t>تعريف علم الاقتصاد</a:t>
            </a:r>
            <a:endParaRPr lang="fr-FR" sz="4000" b="1" dirty="0">
              <a:solidFill>
                <a:schemeClr val="tx2"/>
              </a:solidFill>
              <a:effectLst>
                <a:outerShdw blurRad="38100" dist="38100" dir="2700000" algn="tl">
                  <a:srgbClr val="000000">
                    <a:alpha val="43137"/>
                  </a:srgbClr>
                </a:outerShdw>
              </a:effectLst>
              <a:latin typeface="+mj-lt"/>
              <a:ea typeface="+mj-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C471F40-C747-4D38-BD11-1146F3EEF34F}"/>
              </a:ext>
            </a:extLst>
          </p:cNvPr>
          <p:cNvSpPr>
            <a:spLocks noGrp="1"/>
          </p:cNvSpPr>
          <p:nvPr>
            <p:ph sz="quarter" idx="1"/>
          </p:nvPr>
        </p:nvSpPr>
        <p:spPr>
          <a:xfrm>
            <a:off x="228600" y="1371600"/>
            <a:ext cx="8686800" cy="6096000"/>
          </a:xfrm>
        </p:spPr>
        <p:txBody>
          <a:bodyPr>
            <a:normAutofit/>
          </a:bodyPr>
          <a:lstStyle/>
          <a:p>
            <a:pPr marL="274320" indent="-274320" algn="r" rtl="1" eaLnBrk="1" fontAlgn="auto" hangingPunct="1">
              <a:lnSpc>
                <a:spcPct val="150000"/>
              </a:lnSpc>
              <a:spcAft>
                <a:spcPts val="0"/>
              </a:spcAft>
              <a:buFont typeface="Wingdings 2" pitchFamily="18" charset="2"/>
              <a:buNone/>
              <a:defRPr/>
            </a:pPr>
            <a:r>
              <a:rPr lang="ar-SA" sz="3000" b="1" dirty="0">
                <a:solidFill>
                  <a:schemeClr val="tx2">
                    <a:lumMod val="75000"/>
                  </a:schemeClr>
                </a:solidFill>
                <a:effectLst>
                  <a:outerShdw blurRad="38100" dist="38100" dir="2700000" algn="tl">
                    <a:srgbClr val="000000">
                      <a:alpha val="43137"/>
                    </a:srgbClr>
                  </a:outerShdw>
                </a:effectLst>
                <a:cs typeface="+mj-cs"/>
              </a:rPr>
              <a:t>يتناول مسائل تهم </a:t>
            </a:r>
            <a:r>
              <a:rPr lang="ar-SA" sz="3000" b="1" u="sng" dirty="0">
                <a:solidFill>
                  <a:srgbClr val="0070C0"/>
                </a:solidFill>
                <a:effectLst>
                  <a:outerShdw blurRad="38100" dist="38100" dir="2700000" algn="tl">
                    <a:srgbClr val="000000">
                      <a:alpha val="43137"/>
                    </a:srgbClr>
                  </a:outerShdw>
                </a:effectLst>
                <a:cs typeface="+mj-cs"/>
              </a:rPr>
              <a:t>جميع أفراد المجتمع</a:t>
            </a:r>
            <a:endParaRPr lang="fr-FR" sz="3000" b="1" dirty="0">
              <a:solidFill>
                <a:schemeClr val="tx2">
                  <a:lumMod val="75000"/>
                </a:schemeClr>
              </a:solidFill>
              <a:effectLst>
                <a:outerShdw blurRad="38100" dist="38100" dir="2700000" algn="tl">
                  <a:srgbClr val="000000">
                    <a:alpha val="43137"/>
                  </a:srgbClr>
                </a:outerShdw>
              </a:effectLst>
              <a:cs typeface="+mj-cs"/>
            </a:endParaRPr>
          </a:p>
          <a:p>
            <a:pPr marL="274320" indent="-274320" algn="just" rtl="1" eaLnBrk="1" fontAlgn="auto" hangingPunct="1">
              <a:lnSpc>
                <a:spcPct val="150000"/>
              </a:lnSpc>
              <a:spcAft>
                <a:spcPts val="0"/>
              </a:spcAft>
              <a:buFont typeface="Wingdings 2"/>
              <a:buChar char=""/>
              <a:defRPr/>
            </a:pPr>
            <a:r>
              <a:rPr lang="ar-SA" sz="3000" b="1" dirty="0">
                <a:solidFill>
                  <a:schemeClr val="tx2">
                    <a:lumMod val="75000"/>
                  </a:schemeClr>
                </a:solidFill>
                <a:effectLst>
                  <a:outerShdw blurRad="38100" dist="38100" dir="2700000" algn="tl">
                    <a:srgbClr val="000000">
                      <a:alpha val="43137"/>
                    </a:srgbClr>
                  </a:outerShdw>
                </a:effectLst>
                <a:cs typeface="+mj-cs"/>
              </a:rPr>
              <a:t>على ضوء الدراسات الاقتصادية تتحدد </a:t>
            </a:r>
            <a:r>
              <a:rPr lang="ar-SA" sz="3000" b="1" u="sng" dirty="0">
                <a:solidFill>
                  <a:srgbClr val="00B050"/>
                </a:solidFill>
                <a:effectLst>
                  <a:outerShdw blurRad="38100" dist="38100" dir="2700000" algn="tl">
                    <a:srgbClr val="000000">
                      <a:alpha val="43137"/>
                    </a:srgbClr>
                  </a:outerShdw>
                </a:effectLst>
                <a:cs typeface="+mj-cs"/>
              </a:rPr>
              <a:t>قدرة الأفراد على الاستهلاك</a:t>
            </a:r>
            <a:r>
              <a:rPr lang="ar-SA" sz="3000" b="1" dirty="0">
                <a:solidFill>
                  <a:schemeClr val="tx2">
                    <a:lumMod val="75000"/>
                  </a:schemeClr>
                </a:solidFill>
                <a:effectLst>
                  <a:outerShdw blurRad="38100" dist="38100" dir="2700000" algn="tl">
                    <a:srgbClr val="000000">
                      <a:alpha val="43137"/>
                    </a:srgbClr>
                  </a:outerShdw>
                </a:effectLst>
                <a:cs typeface="+mj-cs"/>
              </a:rPr>
              <a:t> </a:t>
            </a:r>
            <a:r>
              <a:rPr lang="ar-SA" sz="3000" b="1" dirty="0" err="1">
                <a:solidFill>
                  <a:schemeClr val="tx2">
                    <a:lumMod val="75000"/>
                  </a:schemeClr>
                </a:solidFill>
                <a:effectLst>
                  <a:outerShdw blurRad="38100" dist="38100" dir="2700000" algn="tl">
                    <a:srgbClr val="000000">
                      <a:alpha val="43137"/>
                    </a:srgbClr>
                  </a:outerShdw>
                </a:effectLst>
                <a:cs typeface="+mj-cs"/>
              </a:rPr>
              <a:t>و</a:t>
            </a:r>
            <a:r>
              <a:rPr lang="ar-SA" sz="3000" b="1" dirty="0">
                <a:solidFill>
                  <a:schemeClr val="tx2">
                    <a:lumMod val="75000"/>
                  </a:schemeClr>
                </a:solidFill>
                <a:effectLst>
                  <a:outerShdw blurRad="38100" dist="38100" dir="2700000" algn="tl">
                    <a:srgbClr val="000000">
                      <a:alpha val="43137"/>
                    </a:srgbClr>
                  </a:outerShdw>
                </a:effectLst>
                <a:cs typeface="+mj-cs"/>
              </a:rPr>
              <a:t> مدى استطاعتهم على </a:t>
            </a:r>
            <a:r>
              <a:rPr lang="ar-SA" sz="3000" b="1" u="sng" dirty="0">
                <a:solidFill>
                  <a:srgbClr val="FF0000"/>
                </a:solidFill>
                <a:effectLst>
                  <a:outerShdw blurRad="38100" dist="38100" dir="2700000" algn="tl">
                    <a:srgbClr val="000000">
                      <a:alpha val="43137"/>
                    </a:srgbClr>
                  </a:outerShdw>
                </a:effectLst>
                <a:cs typeface="+mj-cs"/>
              </a:rPr>
              <a:t>تحسين أوضاعهم المعيشية</a:t>
            </a:r>
            <a:r>
              <a:rPr lang="ar-SA" sz="3000" b="1" dirty="0">
                <a:solidFill>
                  <a:schemeClr val="tx2">
                    <a:lumMod val="75000"/>
                  </a:schemeClr>
                </a:solidFill>
                <a:effectLst>
                  <a:outerShdw blurRad="38100" dist="38100" dir="2700000" algn="tl">
                    <a:srgbClr val="000000">
                      <a:alpha val="43137"/>
                    </a:srgbClr>
                  </a:outerShdw>
                </a:effectLst>
                <a:cs typeface="+mj-cs"/>
              </a:rPr>
              <a:t>، كما يتعرفون على </a:t>
            </a:r>
            <a:r>
              <a:rPr lang="ar-SA" sz="3000" b="1" u="sng" dirty="0">
                <a:solidFill>
                  <a:schemeClr val="accent6">
                    <a:lumMod val="75000"/>
                  </a:schemeClr>
                </a:solidFill>
                <a:effectLst>
                  <a:outerShdw blurRad="38100" dist="38100" dir="2700000" algn="tl">
                    <a:srgbClr val="000000">
                      <a:alpha val="43137"/>
                    </a:srgbClr>
                  </a:outerShdw>
                </a:effectLst>
                <a:cs typeface="+mj-cs"/>
              </a:rPr>
              <a:t>تأثير ارتفاع مستوى الناتج القومي على الوضع الاقتصادي والأسعار والأجور</a:t>
            </a:r>
            <a:r>
              <a:rPr lang="ar-SA" sz="3000" b="1" dirty="0">
                <a:solidFill>
                  <a:schemeClr val="tx2">
                    <a:lumMod val="75000"/>
                  </a:schemeClr>
                </a:solidFill>
                <a:effectLst>
                  <a:outerShdw blurRad="38100" dist="38100" dir="2700000" algn="tl">
                    <a:srgbClr val="000000">
                      <a:alpha val="43137"/>
                    </a:srgbClr>
                  </a:outerShdw>
                </a:effectLst>
                <a:cs typeface="+mj-cs"/>
              </a:rPr>
              <a:t>، وأمور أخرى كثيرة.</a:t>
            </a:r>
            <a:endParaRPr lang="fr-FR" sz="3000" b="1" dirty="0">
              <a:solidFill>
                <a:schemeClr val="tx2">
                  <a:lumMod val="75000"/>
                </a:schemeClr>
              </a:solidFill>
              <a:effectLst>
                <a:outerShdw blurRad="38100" dist="38100" dir="2700000" algn="tl">
                  <a:srgbClr val="000000">
                    <a:alpha val="43137"/>
                  </a:srgbClr>
                </a:outerShdw>
              </a:effectLst>
              <a:cs typeface="+mj-cs"/>
            </a:endParaRPr>
          </a:p>
          <a:p>
            <a:pPr marL="274320" indent="-274320" algn="just" rtl="1" eaLnBrk="1" fontAlgn="auto" hangingPunct="1">
              <a:lnSpc>
                <a:spcPct val="150000"/>
              </a:lnSpc>
              <a:spcAft>
                <a:spcPts val="0"/>
              </a:spcAft>
              <a:buFont typeface="Wingdings 2"/>
              <a:buChar char=""/>
              <a:defRPr/>
            </a:pPr>
            <a:r>
              <a:rPr lang="ar-SA" sz="3000" b="1" dirty="0">
                <a:solidFill>
                  <a:schemeClr val="tx2">
                    <a:lumMod val="75000"/>
                  </a:schemeClr>
                </a:solidFill>
                <a:effectLst>
                  <a:outerShdw blurRad="38100" dist="38100" dir="2700000" algn="tl">
                    <a:srgbClr val="000000">
                      <a:alpha val="43137"/>
                    </a:srgbClr>
                  </a:outerShdw>
                </a:effectLst>
                <a:cs typeface="+mj-cs"/>
              </a:rPr>
              <a:t>و بالتركيز على الاقتصاد القومي في مجموعه، فإنه يمكننا تلخيص </a:t>
            </a:r>
            <a:r>
              <a:rPr lang="ar-SA" sz="3000" b="1" u="sng" dirty="0">
                <a:solidFill>
                  <a:schemeClr val="tx2">
                    <a:lumMod val="75000"/>
                  </a:schemeClr>
                </a:solidFill>
                <a:effectLst>
                  <a:outerShdw blurRad="38100" dist="38100" dir="2700000" algn="tl">
                    <a:srgbClr val="000000">
                      <a:alpha val="43137"/>
                    </a:srgbClr>
                  </a:outerShdw>
                </a:effectLst>
                <a:cs typeface="+mj-cs"/>
              </a:rPr>
              <a:t>الموضوعات التي يهتم </a:t>
            </a:r>
            <a:r>
              <a:rPr lang="ar-SA" sz="3000" b="1" u="sng" dirty="0" err="1">
                <a:solidFill>
                  <a:schemeClr val="tx2">
                    <a:lumMod val="75000"/>
                  </a:schemeClr>
                </a:solidFill>
                <a:effectLst>
                  <a:outerShdw blurRad="38100" dist="38100" dir="2700000" algn="tl">
                    <a:srgbClr val="000000">
                      <a:alpha val="43137"/>
                    </a:srgbClr>
                  </a:outerShdw>
                </a:effectLst>
                <a:cs typeface="+mj-cs"/>
              </a:rPr>
              <a:t>بها</a:t>
            </a:r>
            <a:r>
              <a:rPr lang="ar-SA" sz="3000" b="1" u="sng" dirty="0">
                <a:solidFill>
                  <a:schemeClr val="tx2">
                    <a:lumMod val="75000"/>
                  </a:schemeClr>
                </a:solidFill>
                <a:effectLst>
                  <a:outerShdw blurRad="38100" dist="38100" dir="2700000" algn="tl">
                    <a:srgbClr val="000000">
                      <a:alpha val="43137"/>
                    </a:srgbClr>
                  </a:outerShdw>
                </a:effectLst>
                <a:cs typeface="+mj-cs"/>
              </a:rPr>
              <a:t> الاقتصاد الكلي</a:t>
            </a:r>
            <a:r>
              <a:rPr lang="ar-SA" sz="3000" b="1" dirty="0">
                <a:solidFill>
                  <a:schemeClr val="tx2">
                    <a:lumMod val="75000"/>
                  </a:schemeClr>
                </a:solidFill>
                <a:effectLst>
                  <a:outerShdw blurRad="38100" dist="38100" dir="2700000" algn="tl">
                    <a:srgbClr val="000000">
                      <a:alpha val="43137"/>
                    </a:srgbClr>
                  </a:outerShdw>
                </a:effectLst>
                <a:cs typeface="+mj-cs"/>
              </a:rPr>
              <a:t> في النقاط التالية</a:t>
            </a:r>
            <a:r>
              <a:rPr lang="fr-FR" sz="3000" b="1" dirty="0">
                <a:solidFill>
                  <a:schemeClr val="tx2">
                    <a:lumMod val="75000"/>
                  </a:schemeClr>
                </a:solidFill>
                <a:effectLst>
                  <a:outerShdw blurRad="38100" dist="38100" dir="2700000" algn="tl">
                    <a:srgbClr val="000000">
                      <a:alpha val="43137"/>
                    </a:srgbClr>
                  </a:outerShdw>
                </a:effectLst>
                <a:cs typeface="+mj-cs"/>
              </a:rPr>
              <a:t>:</a:t>
            </a:r>
          </a:p>
          <a:p>
            <a:pPr marL="274320" indent="-274320" algn="r" rtl="1" eaLnBrk="1" fontAlgn="auto" hangingPunct="1">
              <a:spcAft>
                <a:spcPts val="0"/>
              </a:spcAft>
              <a:buFont typeface="Wingdings 2"/>
              <a:buChar char=""/>
              <a:defRPr/>
            </a:pPr>
            <a:endParaRPr lang="fr-FR" dirty="0">
              <a:cs typeface="Simplified Arabic Fixed" pitchFamily="49" charset="-78"/>
            </a:endParaRPr>
          </a:p>
        </p:txBody>
      </p:sp>
      <p:sp>
        <p:nvSpPr>
          <p:cNvPr id="4" name="Rectangle 3">
            <a:extLst>
              <a:ext uri="{FF2B5EF4-FFF2-40B4-BE49-F238E27FC236}">
                <a16:creationId xmlns:a16="http://schemas.microsoft.com/office/drawing/2014/main" id="{69677243-5882-40B9-BDD7-EA6C53EECB40}"/>
              </a:ext>
            </a:extLst>
          </p:cNvPr>
          <p:cNvSpPr/>
          <p:nvPr/>
        </p:nvSpPr>
        <p:spPr>
          <a:xfrm>
            <a:off x="3549650" y="0"/>
            <a:ext cx="5289550" cy="912813"/>
          </a:xfrm>
          <a:prstGeom prst="rect">
            <a:avLst/>
          </a:prstGeom>
        </p:spPr>
        <p:txBody>
          <a:bodyPr>
            <a:spAutoFit/>
          </a:bodyPr>
          <a:lstStyle/>
          <a:p>
            <a:pPr marL="274320" indent="-274320" eaLnBrk="0" hangingPunct="0">
              <a:lnSpc>
                <a:spcPct val="150000"/>
              </a:lnSpc>
              <a:defRPr/>
            </a:pPr>
            <a:r>
              <a:rPr lang="ar-SA" sz="4000" b="1" dirty="0">
                <a:solidFill>
                  <a:schemeClr val="tx2"/>
                </a:solidFill>
                <a:effectLst>
                  <a:outerShdw blurRad="38100" dist="38100" dir="2700000" algn="tl">
                    <a:srgbClr val="000000">
                      <a:alpha val="43137"/>
                    </a:srgbClr>
                  </a:outerShdw>
                </a:effectLst>
                <a:latin typeface="+mj-lt"/>
                <a:ea typeface="+mj-ea"/>
                <a:cs typeface="+mj-cs"/>
              </a:rPr>
              <a:t>موضوع الاقتصاد</a:t>
            </a:r>
            <a:endParaRPr lang="fr-FR" sz="4000" b="1" dirty="0" err="1">
              <a:solidFill>
                <a:schemeClr val="tx2"/>
              </a:solidFill>
              <a:effectLst>
                <a:outerShdw blurRad="38100" dist="38100" dir="2700000" algn="tl">
                  <a:srgbClr val="000000">
                    <a:alpha val="43137"/>
                  </a:srgbClr>
                </a:outerShdw>
              </a:effectLst>
              <a:latin typeface="+mj-lt"/>
              <a:ea typeface="+mj-ea"/>
              <a:cs typeface="+mj-cs"/>
            </a:endParaRPr>
          </a:p>
        </p:txBody>
      </p:sp>
      <p:sp>
        <p:nvSpPr>
          <p:cNvPr id="17412" name="Espace réservé du pied de page 4">
            <a:extLst>
              <a:ext uri="{FF2B5EF4-FFF2-40B4-BE49-F238E27FC236}">
                <a16:creationId xmlns:a16="http://schemas.microsoft.com/office/drawing/2014/main" id="{B55CB7E6-DCAE-4144-8A06-260AF6626470}"/>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r>
              <a:rPr lang="ar-TN" altLang="en-US">
                <a:solidFill>
                  <a:schemeClr val="tx2"/>
                </a:solidFill>
              </a:rPr>
              <a:t>د.سارة صالح </a:t>
            </a:r>
            <a:endParaRPr lang="fr-FR" altLang="en-US">
              <a:solidFill>
                <a:schemeClr val="tx2"/>
              </a:solidFill>
            </a:endParaRPr>
          </a:p>
        </p:txBody>
      </p:sp>
      <p:sp>
        <p:nvSpPr>
          <p:cNvPr id="6" name="Espace réservé du numéro de diapositive 5">
            <a:extLst>
              <a:ext uri="{FF2B5EF4-FFF2-40B4-BE49-F238E27FC236}">
                <a16:creationId xmlns:a16="http://schemas.microsoft.com/office/drawing/2014/main" id="{70BE2CD8-DE2C-4D3A-99B4-7D3A90E2B4A2}"/>
              </a:ext>
            </a:extLst>
          </p:cNvPr>
          <p:cNvSpPr>
            <a:spLocks noGrp="1"/>
          </p:cNvSpPr>
          <p:nvPr>
            <p:ph type="sldNum" sz="quarter" idx="12"/>
          </p:nvPr>
        </p:nvSpPr>
        <p:spPr/>
        <p:txBody>
          <a:bodyPr/>
          <a:lstStyle>
            <a:lvl1pPr eaLnBrk="0" hangingPunct="0">
              <a:defRPr>
                <a:solidFill>
                  <a:schemeClr val="tx1"/>
                </a:solidFill>
                <a:latin typeface="Verdana" panose="020B0604030504040204" pitchFamily="34" charset="0"/>
                <a:cs typeface="Arial" panose="020B0604020202020204" pitchFamily="34" charset="0"/>
              </a:defRPr>
            </a:lvl1pPr>
            <a:lvl2pPr marL="742950" indent="-285750" eaLnBrk="0" hangingPunct="0">
              <a:defRPr>
                <a:solidFill>
                  <a:schemeClr val="tx1"/>
                </a:solidFill>
                <a:latin typeface="Verdana" panose="020B0604030504040204" pitchFamily="34" charset="0"/>
                <a:cs typeface="Arial" panose="020B0604020202020204" pitchFamily="34" charset="0"/>
              </a:defRPr>
            </a:lvl2pPr>
            <a:lvl3pPr marL="1143000" indent="-228600" eaLnBrk="0" hangingPunct="0">
              <a:defRPr>
                <a:solidFill>
                  <a:schemeClr val="tx1"/>
                </a:solidFill>
                <a:latin typeface="Verdana" panose="020B0604030504040204" pitchFamily="34" charset="0"/>
                <a:cs typeface="Arial" panose="020B0604020202020204" pitchFamily="34" charset="0"/>
              </a:defRPr>
            </a:lvl3pPr>
            <a:lvl4pPr marL="1600200" indent="-228600" eaLnBrk="0" hangingPunct="0">
              <a:defRPr>
                <a:solidFill>
                  <a:schemeClr val="tx1"/>
                </a:solidFill>
                <a:latin typeface="Verdana" panose="020B0604030504040204" pitchFamily="34" charset="0"/>
                <a:cs typeface="Arial" panose="020B0604020202020204" pitchFamily="34" charset="0"/>
              </a:defRPr>
            </a:lvl4pPr>
            <a:lvl5pPr marL="2057400" indent="-228600" eaLnBrk="0" hangingPunct="0">
              <a:defRPr>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Verdana" panose="020B0604030504040204" pitchFamily="34" charset="0"/>
                <a:cs typeface="Arial" panose="020B0604020202020204" pitchFamily="34" charset="0"/>
              </a:defRPr>
            </a:lvl9pPr>
          </a:lstStyle>
          <a:p>
            <a:pPr eaLnBrk="1" hangingPunct="1">
              <a:lnSpc>
                <a:spcPct val="80000"/>
              </a:lnSpc>
            </a:pPr>
            <a:fld id="{86863C10-DAD9-43C9-A623-5AA42A84D230}" type="slidenum">
              <a:rPr lang="ar-SA" altLang="en-US" sz="1200">
                <a:solidFill>
                  <a:srgbClr val="FFFFFF"/>
                </a:solidFill>
              </a:rPr>
              <a:pPr eaLnBrk="1" hangingPunct="1">
                <a:lnSpc>
                  <a:spcPct val="80000"/>
                </a:lnSpc>
              </a:pPr>
              <a:t>9</a:t>
            </a:fld>
            <a:endParaRPr lang="fr-FR" altLang="en-US" sz="1200">
              <a:solidFill>
                <a:srgbClr val="FFFFFF"/>
              </a:solidFill>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image" Target="../media/image1.jpeg" /></Relationships>
</file>

<file path=ppt/theme/theme1.xml><?xml version="1.0" encoding="utf-8"?>
<a:theme xmlns:a="http://schemas.openxmlformats.org/drawingml/2006/main" name="Médian">
  <a:themeElements>
    <a:clrScheme name="Mé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é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é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01A2A6526E0C04D92437DAC248CDB93" ma:contentTypeVersion="1" ma:contentTypeDescription="Create a new document." ma:contentTypeScope="" ma:versionID="079e980f863d7bb04c33fdf9a4492c6c">
  <xsd:schema xmlns:xsd="http://www.w3.org/2001/XMLSchema" xmlns:p="http://schemas.microsoft.com/office/2006/metadata/properties" xmlns:ns1="http://schemas.microsoft.com/sharepoint/v3" targetNamespace="http://schemas.microsoft.com/office/2006/metadata/properties" ma:root="true" ma:fieldsID="ddb0c952b897a810c8a4e377cff6bff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CC2D3AE-B61C-46CF-B37E-DA40C27F214B}">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sharepoint/v3"/>
  </ds:schemaRefs>
</ds:datastoreItem>
</file>

<file path=customXml/itemProps2.xml><?xml version="1.0" encoding="utf-8"?>
<ds:datastoreItem xmlns:ds="http://schemas.openxmlformats.org/officeDocument/2006/customXml" ds:itemID="{E56F3224-DF9F-4A2F-A8D2-A3A1D6061F5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Median</Template>
  <TotalTime>1023</TotalTime>
  <Words>1882</Words>
  <Application>Microsoft Office PowerPoint</Application>
  <PresentationFormat>عرض على الشاشة (4:3)</PresentationFormat>
  <Paragraphs>164</Paragraphs>
  <Slides>26</Slides>
  <Notes>3</Notes>
  <HiddenSlides>0</HiddenSlides>
  <MMClips>0</MMClips>
  <ScaleCrop>false</ScaleCrop>
  <HeadingPairs>
    <vt:vector size="4" baseType="variant">
      <vt:variant>
        <vt:lpstr>نسق</vt:lpstr>
      </vt:variant>
      <vt:variant>
        <vt:i4>1</vt:i4>
      </vt:variant>
      <vt:variant>
        <vt:lpstr>عناوين الشرائح</vt:lpstr>
      </vt:variant>
      <vt:variant>
        <vt:i4>26</vt:i4>
      </vt:variant>
    </vt:vector>
  </HeadingPairs>
  <TitlesOfParts>
    <vt:vector size="27" baseType="lpstr">
      <vt:lpstr>Médian</vt:lpstr>
      <vt:lpstr>مبادئ الاقتصاد الكلي  مدرسة المادة د.سارة صالح بن سليمان  الفصل الاول: مقدمة في علم الاقتصاد</vt:lpstr>
      <vt:lpstr>عرض تقديمي في PowerPoint</vt:lpstr>
      <vt:lpstr>مواعيد الاختبارات وتقسيم الدرجات </vt:lpstr>
      <vt:lpstr>لماذا ندرس علم الاقتصاد</vt:lpstr>
      <vt:lpstr>أسباب ظهور المشكلة الاقتصادية</vt:lpstr>
      <vt:lpstr>الموارد الاقتصادية</vt:lpstr>
      <vt:lpstr>عرض تقديمي في PowerPoint</vt:lpstr>
      <vt:lpstr>عرض تقديمي في PowerPoint</vt:lpstr>
      <vt:lpstr>عرض تقديمي في PowerPoint</vt:lpstr>
      <vt:lpstr>عرض تقديمي في PowerPoint</vt:lpstr>
      <vt:lpstr>اهداف الاقتصاد الكلي</vt:lpstr>
      <vt:lpstr>علاقة علم الاقتصاد بالعلوم الأخرى</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مفهوم الدخل والثروة</vt:lpstr>
      <vt:lpstr>تقسيم علم الاقتصاد </vt:lpstr>
      <vt:lpstr>عرض تقديمي في PowerPoint</vt:lpstr>
      <vt:lpstr>عرض تقديمي في PowerPoint</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DrMajdi</dc:creator>
  <cp:lastModifiedBy>مستخدم غير معروف</cp:lastModifiedBy>
  <cp:revision>122</cp:revision>
  <dcterms:created xsi:type="dcterms:W3CDTF">2008-02-24T16:51:21Z</dcterms:created>
  <dcterms:modified xsi:type="dcterms:W3CDTF">2020-01-27T15:42:01Z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ublishingExpirationDate">
    <vt:lpwstr/>
  </property>
  <property fmtid="{D5CDD505-2E9C-101B-9397-08002B2CF9AE}" pid="3" name="PublishingStartDate">
    <vt:lpwstr/>
  </property>
</Properties>
</file>