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06" r:id="rId2"/>
    <p:sldId id="507" r:id="rId3"/>
    <p:sldId id="557" r:id="rId4"/>
    <p:sldId id="490" r:id="rId5"/>
    <p:sldId id="558" r:id="rId6"/>
    <p:sldId id="531" r:id="rId7"/>
    <p:sldId id="532" r:id="rId8"/>
    <p:sldId id="533" r:id="rId9"/>
    <p:sldId id="534" r:id="rId10"/>
    <p:sldId id="535" r:id="rId11"/>
    <p:sldId id="536" r:id="rId12"/>
    <p:sldId id="537" r:id="rId13"/>
    <p:sldId id="539" r:id="rId14"/>
    <p:sldId id="540" r:id="rId15"/>
    <p:sldId id="541" r:id="rId16"/>
    <p:sldId id="542" r:id="rId17"/>
    <p:sldId id="543" r:id="rId18"/>
    <p:sldId id="530" r:id="rId19"/>
    <p:sldId id="491" r:id="rId20"/>
    <p:sldId id="492" r:id="rId21"/>
    <p:sldId id="493" r:id="rId22"/>
    <p:sldId id="544" r:id="rId23"/>
    <p:sldId id="545" r:id="rId24"/>
    <p:sldId id="546" r:id="rId25"/>
    <p:sldId id="547" r:id="rId26"/>
    <p:sldId id="548" r:id="rId27"/>
    <p:sldId id="549" r:id="rId28"/>
    <p:sldId id="550" r:id="rId29"/>
    <p:sldId id="551" r:id="rId30"/>
    <p:sldId id="552" r:id="rId31"/>
    <p:sldId id="553" r:id="rId32"/>
    <p:sldId id="554" r:id="rId33"/>
    <p:sldId id="555"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811"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9">
            <a:extLst>
              <a:ext uri="{FF2B5EF4-FFF2-40B4-BE49-F238E27FC236}">
                <a16:creationId xmlns:a16="http://schemas.microsoft.com/office/drawing/2014/main" id="{7FD564D7-80DD-42C2-AC5F-FD4AB5233CDB}"/>
              </a:ext>
            </a:extLst>
          </p:cNvPr>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ed Rectangle 10">
            <a:extLst>
              <a:ext uri="{FF2B5EF4-FFF2-40B4-BE49-F238E27FC236}">
                <a16:creationId xmlns:a16="http://schemas.microsoft.com/office/drawing/2014/main" id="{F892F4C0-CB2C-4CC7-A49E-C43235BCC492}"/>
              </a:ext>
            </a:extLst>
          </p:cNvPr>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a:t>Click to edit Master title style</a:t>
            </a:r>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7" name="Date Placeholder 18">
            <a:extLst>
              <a:ext uri="{FF2B5EF4-FFF2-40B4-BE49-F238E27FC236}">
                <a16:creationId xmlns:a16="http://schemas.microsoft.com/office/drawing/2014/main" id="{2E1B0676-8168-47E1-8B75-60E55E10DF86}"/>
              </a:ext>
            </a:extLst>
          </p:cNvPr>
          <p:cNvSpPr>
            <a:spLocks noGrp="1"/>
          </p:cNvSpPr>
          <p:nvPr>
            <p:ph type="dt" sz="half" idx="10"/>
          </p:nvPr>
        </p:nvSpPr>
        <p:spPr/>
        <p:txBody>
          <a:bodyPr/>
          <a:lstStyle>
            <a:lvl1pPr>
              <a:defRPr/>
            </a:lvl1pPr>
            <a:extLst/>
          </a:lstStyle>
          <a:p>
            <a:pPr>
              <a:defRPr/>
            </a:pPr>
            <a:fld id="{E6356C19-407C-41D1-9C05-1A531EBD7AAB}" type="datetimeFigureOut">
              <a:rPr lang="en-US"/>
              <a:pPr>
                <a:defRPr/>
              </a:pPr>
              <a:t>6/17/2020</a:t>
            </a:fld>
            <a:endParaRPr lang="en-US"/>
          </a:p>
        </p:txBody>
      </p:sp>
      <p:sp>
        <p:nvSpPr>
          <p:cNvPr id="8" name="Footer Placeholder 7">
            <a:extLst>
              <a:ext uri="{FF2B5EF4-FFF2-40B4-BE49-F238E27FC236}">
                <a16:creationId xmlns:a16="http://schemas.microsoft.com/office/drawing/2014/main" id="{356BA3D8-0CF9-4FF5-B449-1A077B39AECD}"/>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10">
            <a:extLst>
              <a:ext uri="{FF2B5EF4-FFF2-40B4-BE49-F238E27FC236}">
                <a16:creationId xmlns:a16="http://schemas.microsoft.com/office/drawing/2014/main" id="{706169B1-395F-4B8F-BDFD-F6FF1F5C2EB4}"/>
              </a:ext>
            </a:extLst>
          </p:cNvPr>
          <p:cNvSpPr>
            <a:spLocks noGrp="1"/>
          </p:cNvSpPr>
          <p:nvPr>
            <p:ph type="sldNum" sz="quarter" idx="12"/>
          </p:nvPr>
        </p:nvSpPr>
        <p:spPr/>
        <p:txBody>
          <a:bodyPr/>
          <a:lstStyle>
            <a:lvl1pPr>
              <a:defRPr/>
            </a:lvl1pPr>
          </a:lstStyle>
          <a:p>
            <a:fld id="{D9EB75C3-C254-4A9F-A6AA-5D866AA784B9}" type="slidenum">
              <a:rPr lang="en-US" altLang="ar-SA"/>
              <a:pPr/>
              <a:t>‹#›</a:t>
            </a:fld>
            <a:endParaRPr lang="en-US" altLang="ar-SA"/>
          </a:p>
        </p:txBody>
      </p:sp>
    </p:spTree>
    <p:extLst>
      <p:ext uri="{BB962C8B-B14F-4D97-AF65-F5344CB8AC3E}">
        <p14:creationId xmlns:p14="http://schemas.microsoft.com/office/powerpoint/2010/main" val="223314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0564128-8883-4065-B75A-6EDE785B51C0}"/>
              </a:ext>
            </a:extLst>
          </p:cNvPr>
          <p:cNvSpPr>
            <a:spLocks noGrp="1"/>
          </p:cNvSpPr>
          <p:nvPr>
            <p:ph type="dt" sz="half" idx="10"/>
          </p:nvPr>
        </p:nvSpPr>
        <p:spPr/>
        <p:txBody>
          <a:bodyPr/>
          <a:lstStyle>
            <a:lvl1pPr>
              <a:defRPr/>
            </a:lvl1pPr>
          </a:lstStyle>
          <a:p>
            <a:pPr>
              <a:defRPr/>
            </a:pPr>
            <a:fld id="{D8735879-C584-4FE8-94DD-FDED61B63A3E}" type="datetimeFigureOut">
              <a:rPr lang="en-US"/>
              <a:pPr>
                <a:defRPr/>
              </a:pPr>
              <a:t>6/17/2020</a:t>
            </a:fld>
            <a:endParaRPr lang="en-US"/>
          </a:p>
        </p:txBody>
      </p:sp>
      <p:sp>
        <p:nvSpPr>
          <p:cNvPr id="5" name="Footer Placeholder 17">
            <a:extLst>
              <a:ext uri="{FF2B5EF4-FFF2-40B4-BE49-F238E27FC236}">
                <a16:creationId xmlns:a16="http://schemas.microsoft.com/office/drawing/2014/main" id="{B270F1F1-DDF0-4481-9383-AA4A3F3DE06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1338AA9B-9E60-425E-840D-9C994FAD980F}"/>
              </a:ext>
            </a:extLst>
          </p:cNvPr>
          <p:cNvSpPr>
            <a:spLocks noGrp="1"/>
          </p:cNvSpPr>
          <p:nvPr>
            <p:ph type="sldNum" sz="quarter" idx="12"/>
          </p:nvPr>
        </p:nvSpPr>
        <p:spPr/>
        <p:txBody>
          <a:bodyPr/>
          <a:lstStyle>
            <a:lvl1pPr>
              <a:defRPr/>
            </a:lvl1pPr>
          </a:lstStyle>
          <a:p>
            <a:fld id="{A6B72CE6-3618-4EE9-9C0A-B84BF70509A2}" type="slidenum">
              <a:rPr lang="en-US" altLang="ar-SA"/>
              <a:pPr/>
              <a:t>‹#›</a:t>
            </a:fld>
            <a:endParaRPr lang="en-US" altLang="ar-SA"/>
          </a:p>
        </p:txBody>
      </p:sp>
    </p:spTree>
    <p:extLst>
      <p:ext uri="{BB962C8B-B14F-4D97-AF65-F5344CB8AC3E}">
        <p14:creationId xmlns:p14="http://schemas.microsoft.com/office/powerpoint/2010/main" val="1105490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DD80967A-0D65-4344-92FC-30C8ABA2AB66}"/>
              </a:ext>
            </a:extLst>
          </p:cNvPr>
          <p:cNvSpPr>
            <a:spLocks noGrp="1"/>
          </p:cNvSpPr>
          <p:nvPr>
            <p:ph type="dt" sz="half" idx="10"/>
          </p:nvPr>
        </p:nvSpPr>
        <p:spPr/>
        <p:txBody>
          <a:bodyPr/>
          <a:lstStyle>
            <a:lvl1pPr>
              <a:defRPr/>
            </a:lvl1pPr>
          </a:lstStyle>
          <a:p>
            <a:pPr>
              <a:defRPr/>
            </a:pPr>
            <a:fld id="{5BDA1D81-0FD2-4112-B098-CC5CE945DEC3}" type="datetimeFigureOut">
              <a:rPr lang="en-US"/>
              <a:pPr>
                <a:defRPr/>
              </a:pPr>
              <a:t>6/17/2020</a:t>
            </a:fld>
            <a:endParaRPr lang="en-US"/>
          </a:p>
        </p:txBody>
      </p:sp>
      <p:sp>
        <p:nvSpPr>
          <p:cNvPr id="5" name="Footer Placeholder 17">
            <a:extLst>
              <a:ext uri="{FF2B5EF4-FFF2-40B4-BE49-F238E27FC236}">
                <a16:creationId xmlns:a16="http://schemas.microsoft.com/office/drawing/2014/main" id="{6A2D2D14-95DE-4968-BD93-AEF697DB63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D4ECD0EE-1AA5-43B3-B248-F7076DB56192}"/>
              </a:ext>
            </a:extLst>
          </p:cNvPr>
          <p:cNvSpPr>
            <a:spLocks noGrp="1"/>
          </p:cNvSpPr>
          <p:nvPr>
            <p:ph type="sldNum" sz="quarter" idx="12"/>
          </p:nvPr>
        </p:nvSpPr>
        <p:spPr/>
        <p:txBody>
          <a:bodyPr/>
          <a:lstStyle>
            <a:lvl1pPr>
              <a:defRPr/>
            </a:lvl1pPr>
          </a:lstStyle>
          <a:p>
            <a:fld id="{E73AC92B-3572-4FCD-8513-CA840379BE35}" type="slidenum">
              <a:rPr lang="en-US" altLang="ar-SA"/>
              <a:pPr/>
              <a:t>‹#›</a:t>
            </a:fld>
            <a:endParaRPr lang="en-US" altLang="ar-SA"/>
          </a:p>
        </p:txBody>
      </p:sp>
    </p:spTree>
    <p:extLst>
      <p:ext uri="{BB962C8B-B14F-4D97-AF65-F5344CB8AC3E}">
        <p14:creationId xmlns:p14="http://schemas.microsoft.com/office/powerpoint/2010/main" val="837544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1036A47E-1E08-4BDE-9A06-93561AF8A050}"/>
              </a:ext>
            </a:extLst>
          </p:cNvPr>
          <p:cNvSpPr>
            <a:spLocks noGrp="1"/>
          </p:cNvSpPr>
          <p:nvPr>
            <p:ph type="dt" sz="half" idx="10"/>
          </p:nvPr>
        </p:nvSpPr>
        <p:spPr/>
        <p:txBody>
          <a:bodyPr/>
          <a:lstStyle>
            <a:lvl1pPr>
              <a:defRPr/>
            </a:lvl1pPr>
          </a:lstStyle>
          <a:p>
            <a:pPr>
              <a:defRPr/>
            </a:pPr>
            <a:fld id="{B8055F10-79E9-4914-B60E-C2527BB09F11}" type="datetimeFigureOut">
              <a:rPr lang="en-US"/>
              <a:pPr>
                <a:defRPr/>
              </a:pPr>
              <a:t>6/17/2020</a:t>
            </a:fld>
            <a:endParaRPr lang="en-US"/>
          </a:p>
        </p:txBody>
      </p:sp>
      <p:sp>
        <p:nvSpPr>
          <p:cNvPr id="5" name="Footer Placeholder 17">
            <a:extLst>
              <a:ext uri="{FF2B5EF4-FFF2-40B4-BE49-F238E27FC236}">
                <a16:creationId xmlns:a16="http://schemas.microsoft.com/office/drawing/2014/main" id="{C54B2E99-0E56-48F0-A95E-1F476CD52BD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435A8338-A630-474F-9F8A-8DD23605739B}"/>
              </a:ext>
            </a:extLst>
          </p:cNvPr>
          <p:cNvSpPr>
            <a:spLocks noGrp="1"/>
          </p:cNvSpPr>
          <p:nvPr>
            <p:ph type="sldNum" sz="quarter" idx="12"/>
          </p:nvPr>
        </p:nvSpPr>
        <p:spPr/>
        <p:txBody>
          <a:bodyPr/>
          <a:lstStyle>
            <a:lvl1pPr>
              <a:defRPr/>
            </a:lvl1pPr>
          </a:lstStyle>
          <a:p>
            <a:fld id="{3E8F2FD3-F771-4FD4-B6C7-9CDEA6663783}" type="slidenum">
              <a:rPr lang="en-US" altLang="ar-SA"/>
              <a:pPr/>
              <a:t>‹#›</a:t>
            </a:fld>
            <a:endParaRPr lang="en-US" altLang="ar-SA"/>
          </a:p>
        </p:txBody>
      </p:sp>
    </p:spTree>
    <p:extLst>
      <p:ext uri="{BB962C8B-B14F-4D97-AF65-F5344CB8AC3E}">
        <p14:creationId xmlns:p14="http://schemas.microsoft.com/office/powerpoint/2010/main" val="1885088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9">
            <a:extLst>
              <a:ext uri="{FF2B5EF4-FFF2-40B4-BE49-F238E27FC236}">
                <a16:creationId xmlns:a16="http://schemas.microsoft.com/office/drawing/2014/main" id="{8BDB4177-F359-47D9-A903-3665A012E370}"/>
              </a:ext>
            </a:extLst>
          </p:cNvPr>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ounded Rectangle 10">
            <a:extLst>
              <a:ext uri="{FF2B5EF4-FFF2-40B4-BE49-F238E27FC236}">
                <a16:creationId xmlns:a16="http://schemas.microsoft.com/office/drawing/2014/main" id="{4E444BA9-C8A8-4EE0-93EF-211365E847EA}"/>
              </a:ext>
            </a:extLst>
          </p:cNvPr>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E93FC74F-DE67-425C-A403-A906BB302133}"/>
              </a:ext>
            </a:extLst>
          </p:cNvPr>
          <p:cNvSpPr>
            <a:spLocks noGrp="1"/>
          </p:cNvSpPr>
          <p:nvPr>
            <p:ph type="dt" sz="half" idx="10"/>
          </p:nvPr>
        </p:nvSpPr>
        <p:spPr/>
        <p:txBody>
          <a:bodyPr/>
          <a:lstStyle>
            <a:lvl1pPr>
              <a:defRPr/>
            </a:lvl1pPr>
            <a:extLst/>
          </a:lstStyle>
          <a:p>
            <a:pPr>
              <a:defRPr/>
            </a:pPr>
            <a:fld id="{7A377010-6591-4533-8461-8E0A2A79027E}" type="datetimeFigureOut">
              <a:rPr lang="en-US"/>
              <a:pPr>
                <a:defRPr/>
              </a:pPr>
              <a:t>6/17/2020</a:t>
            </a:fld>
            <a:endParaRPr lang="en-US"/>
          </a:p>
        </p:txBody>
      </p:sp>
      <p:sp>
        <p:nvSpPr>
          <p:cNvPr id="7" name="Footer Placeholder 4">
            <a:extLst>
              <a:ext uri="{FF2B5EF4-FFF2-40B4-BE49-F238E27FC236}">
                <a16:creationId xmlns:a16="http://schemas.microsoft.com/office/drawing/2014/main" id="{9169762E-1D27-41D5-9DF8-34595C7A9217}"/>
              </a:ext>
            </a:extLst>
          </p:cNvPr>
          <p:cNvSpPr>
            <a:spLocks noGrp="1"/>
          </p:cNvSpPr>
          <p:nvPr>
            <p:ph type="ftr" sz="quarter" idx="11"/>
          </p:nvPr>
        </p:nvSpPr>
        <p:spPr/>
        <p:txBody>
          <a:bodyPr/>
          <a:lstStyle>
            <a:lvl1pPr>
              <a:defRPr/>
            </a:lvl1pPr>
            <a:extLst/>
          </a:lstStyle>
          <a:p>
            <a:pPr>
              <a:defRPr/>
            </a:pPr>
            <a:endParaRPr lang="en-US"/>
          </a:p>
        </p:txBody>
      </p:sp>
      <p:sp>
        <p:nvSpPr>
          <p:cNvPr id="8" name="Slide Number Placeholder 5">
            <a:extLst>
              <a:ext uri="{FF2B5EF4-FFF2-40B4-BE49-F238E27FC236}">
                <a16:creationId xmlns:a16="http://schemas.microsoft.com/office/drawing/2014/main" id="{E5C2283F-C183-4166-93B0-F0EE38266BC4}"/>
              </a:ext>
            </a:extLst>
          </p:cNvPr>
          <p:cNvSpPr>
            <a:spLocks noGrp="1"/>
          </p:cNvSpPr>
          <p:nvPr>
            <p:ph type="sldNum" sz="quarter" idx="12"/>
          </p:nvPr>
        </p:nvSpPr>
        <p:spPr/>
        <p:txBody>
          <a:bodyPr/>
          <a:lstStyle>
            <a:lvl1pPr>
              <a:defRPr/>
            </a:lvl1pPr>
          </a:lstStyle>
          <a:p>
            <a:fld id="{DA275E8F-1093-4DDF-91D1-2DA3B4AADE5F}" type="slidenum">
              <a:rPr lang="en-US" altLang="ar-SA"/>
              <a:pPr/>
              <a:t>‹#›</a:t>
            </a:fld>
            <a:endParaRPr lang="en-US" altLang="ar-SA"/>
          </a:p>
        </p:txBody>
      </p:sp>
    </p:spTree>
    <p:extLst>
      <p:ext uri="{BB962C8B-B14F-4D97-AF65-F5344CB8AC3E}">
        <p14:creationId xmlns:p14="http://schemas.microsoft.com/office/powerpoint/2010/main" val="1191113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4">
            <a:extLst>
              <a:ext uri="{FF2B5EF4-FFF2-40B4-BE49-F238E27FC236}">
                <a16:creationId xmlns:a16="http://schemas.microsoft.com/office/drawing/2014/main" id="{E759FB31-5461-4639-A3DE-E0FA9448D106}"/>
              </a:ext>
            </a:extLst>
          </p:cNvPr>
          <p:cNvSpPr>
            <a:spLocks noGrp="1"/>
          </p:cNvSpPr>
          <p:nvPr>
            <p:ph type="dt" sz="half" idx="10"/>
          </p:nvPr>
        </p:nvSpPr>
        <p:spPr/>
        <p:txBody>
          <a:bodyPr/>
          <a:lstStyle>
            <a:lvl1pPr>
              <a:defRPr/>
            </a:lvl1pPr>
          </a:lstStyle>
          <a:p>
            <a:pPr>
              <a:defRPr/>
            </a:pPr>
            <a:fld id="{1413DAF6-25FC-4646-8C1A-206B53709FF3}" type="datetimeFigureOut">
              <a:rPr lang="en-US"/>
              <a:pPr>
                <a:defRPr/>
              </a:pPr>
              <a:t>6/17/2020</a:t>
            </a:fld>
            <a:endParaRPr lang="en-US"/>
          </a:p>
        </p:txBody>
      </p:sp>
      <p:sp>
        <p:nvSpPr>
          <p:cNvPr id="6" name="Footer Placeholder 17">
            <a:extLst>
              <a:ext uri="{FF2B5EF4-FFF2-40B4-BE49-F238E27FC236}">
                <a16:creationId xmlns:a16="http://schemas.microsoft.com/office/drawing/2014/main" id="{CE89389A-DCC6-42C2-BE8D-EB54C61528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CE66E7B6-B0FB-469C-83A1-4F6B1F3C9631}"/>
              </a:ext>
            </a:extLst>
          </p:cNvPr>
          <p:cNvSpPr>
            <a:spLocks noGrp="1"/>
          </p:cNvSpPr>
          <p:nvPr>
            <p:ph type="sldNum" sz="quarter" idx="12"/>
          </p:nvPr>
        </p:nvSpPr>
        <p:spPr/>
        <p:txBody>
          <a:bodyPr/>
          <a:lstStyle>
            <a:lvl1pPr>
              <a:defRPr/>
            </a:lvl1pPr>
          </a:lstStyle>
          <a:p>
            <a:fld id="{CE8C8485-70EF-46EA-9F02-DF69E07F0857}" type="slidenum">
              <a:rPr lang="en-US" altLang="ar-SA"/>
              <a:pPr/>
              <a:t>‹#›</a:t>
            </a:fld>
            <a:endParaRPr lang="en-US" altLang="ar-SA"/>
          </a:p>
        </p:txBody>
      </p:sp>
    </p:spTree>
    <p:extLst>
      <p:ext uri="{BB962C8B-B14F-4D97-AF65-F5344CB8AC3E}">
        <p14:creationId xmlns:p14="http://schemas.microsoft.com/office/powerpoint/2010/main" val="3730410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4">
            <a:extLst>
              <a:ext uri="{FF2B5EF4-FFF2-40B4-BE49-F238E27FC236}">
                <a16:creationId xmlns:a16="http://schemas.microsoft.com/office/drawing/2014/main" id="{44FC7044-7F6C-40FE-A51F-A760D2933C0A}"/>
              </a:ext>
            </a:extLst>
          </p:cNvPr>
          <p:cNvSpPr>
            <a:spLocks noGrp="1"/>
          </p:cNvSpPr>
          <p:nvPr>
            <p:ph type="dt" sz="half" idx="10"/>
          </p:nvPr>
        </p:nvSpPr>
        <p:spPr/>
        <p:txBody>
          <a:bodyPr/>
          <a:lstStyle>
            <a:lvl1pPr>
              <a:defRPr/>
            </a:lvl1pPr>
          </a:lstStyle>
          <a:p>
            <a:pPr>
              <a:defRPr/>
            </a:pPr>
            <a:fld id="{372EA4FD-4A6F-494A-BB03-56A4BA3F092C}" type="datetimeFigureOut">
              <a:rPr lang="en-US"/>
              <a:pPr>
                <a:defRPr/>
              </a:pPr>
              <a:t>6/17/2020</a:t>
            </a:fld>
            <a:endParaRPr lang="en-US"/>
          </a:p>
        </p:txBody>
      </p:sp>
      <p:sp>
        <p:nvSpPr>
          <p:cNvPr id="8" name="Footer Placeholder 17">
            <a:extLst>
              <a:ext uri="{FF2B5EF4-FFF2-40B4-BE49-F238E27FC236}">
                <a16:creationId xmlns:a16="http://schemas.microsoft.com/office/drawing/2014/main" id="{48E92F6F-1AEF-4678-907F-824E7448515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4">
            <a:extLst>
              <a:ext uri="{FF2B5EF4-FFF2-40B4-BE49-F238E27FC236}">
                <a16:creationId xmlns:a16="http://schemas.microsoft.com/office/drawing/2014/main" id="{8D298D8E-C177-4A51-A073-3E2CC364B702}"/>
              </a:ext>
            </a:extLst>
          </p:cNvPr>
          <p:cNvSpPr>
            <a:spLocks noGrp="1"/>
          </p:cNvSpPr>
          <p:nvPr>
            <p:ph type="sldNum" sz="quarter" idx="12"/>
          </p:nvPr>
        </p:nvSpPr>
        <p:spPr/>
        <p:txBody>
          <a:bodyPr/>
          <a:lstStyle>
            <a:lvl1pPr>
              <a:defRPr/>
            </a:lvl1pPr>
          </a:lstStyle>
          <a:p>
            <a:fld id="{C3611B21-025B-4B24-9965-714F9B338854}" type="slidenum">
              <a:rPr lang="en-US" altLang="ar-SA"/>
              <a:pPr/>
              <a:t>‹#›</a:t>
            </a:fld>
            <a:endParaRPr lang="en-US" altLang="ar-SA"/>
          </a:p>
        </p:txBody>
      </p:sp>
    </p:spTree>
    <p:extLst>
      <p:ext uri="{BB962C8B-B14F-4D97-AF65-F5344CB8AC3E}">
        <p14:creationId xmlns:p14="http://schemas.microsoft.com/office/powerpoint/2010/main" val="3550621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4">
            <a:extLst>
              <a:ext uri="{FF2B5EF4-FFF2-40B4-BE49-F238E27FC236}">
                <a16:creationId xmlns:a16="http://schemas.microsoft.com/office/drawing/2014/main" id="{8E2226E6-0F17-4087-8EAE-3B414ADFCB61}"/>
              </a:ext>
            </a:extLst>
          </p:cNvPr>
          <p:cNvSpPr>
            <a:spLocks noGrp="1"/>
          </p:cNvSpPr>
          <p:nvPr>
            <p:ph type="dt" sz="half" idx="10"/>
          </p:nvPr>
        </p:nvSpPr>
        <p:spPr/>
        <p:txBody>
          <a:bodyPr/>
          <a:lstStyle>
            <a:lvl1pPr>
              <a:defRPr/>
            </a:lvl1pPr>
          </a:lstStyle>
          <a:p>
            <a:pPr>
              <a:defRPr/>
            </a:pPr>
            <a:fld id="{516439A2-DA5E-46F1-A4C0-EE03D17497A5}" type="datetimeFigureOut">
              <a:rPr lang="en-US"/>
              <a:pPr>
                <a:defRPr/>
              </a:pPr>
              <a:t>6/17/2020</a:t>
            </a:fld>
            <a:endParaRPr lang="en-US"/>
          </a:p>
        </p:txBody>
      </p:sp>
      <p:sp>
        <p:nvSpPr>
          <p:cNvPr id="4" name="Footer Placeholder 17">
            <a:extLst>
              <a:ext uri="{FF2B5EF4-FFF2-40B4-BE49-F238E27FC236}">
                <a16:creationId xmlns:a16="http://schemas.microsoft.com/office/drawing/2014/main" id="{DCCA2C43-0B62-4454-B417-D5B1AC498B3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2BE403F1-4125-447D-813C-95D29F25F52A}"/>
              </a:ext>
            </a:extLst>
          </p:cNvPr>
          <p:cNvSpPr>
            <a:spLocks noGrp="1"/>
          </p:cNvSpPr>
          <p:nvPr>
            <p:ph type="sldNum" sz="quarter" idx="12"/>
          </p:nvPr>
        </p:nvSpPr>
        <p:spPr/>
        <p:txBody>
          <a:bodyPr/>
          <a:lstStyle>
            <a:lvl1pPr>
              <a:defRPr/>
            </a:lvl1pPr>
          </a:lstStyle>
          <a:p>
            <a:fld id="{8F566121-4BEB-47AA-BF44-14E18FD164A3}" type="slidenum">
              <a:rPr lang="en-US" altLang="ar-SA"/>
              <a:pPr/>
              <a:t>‹#›</a:t>
            </a:fld>
            <a:endParaRPr lang="en-US" altLang="ar-SA"/>
          </a:p>
        </p:txBody>
      </p:sp>
    </p:spTree>
    <p:extLst>
      <p:ext uri="{BB962C8B-B14F-4D97-AF65-F5344CB8AC3E}">
        <p14:creationId xmlns:p14="http://schemas.microsoft.com/office/powerpoint/2010/main" val="51158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9">
            <a:extLst>
              <a:ext uri="{FF2B5EF4-FFF2-40B4-BE49-F238E27FC236}">
                <a16:creationId xmlns:a16="http://schemas.microsoft.com/office/drawing/2014/main" id="{25C3D998-96A7-4FB5-B661-E3319CF8CF73}"/>
              </a:ext>
            </a:extLst>
          </p:cNvPr>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Date Placeholder 1">
            <a:extLst>
              <a:ext uri="{FF2B5EF4-FFF2-40B4-BE49-F238E27FC236}">
                <a16:creationId xmlns:a16="http://schemas.microsoft.com/office/drawing/2014/main" id="{67D2BA6B-B443-4892-9927-725CAFE94D9A}"/>
              </a:ext>
            </a:extLst>
          </p:cNvPr>
          <p:cNvSpPr>
            <a:spLocks noGrp="1"/>
          </p:cNvSpPr>
          <p:nvPr>
            <p:ph type="dt" sz="half" idx="10"/>
          </p:nvPr>
        </p:nvSpPr>
        <p:spPr/>
        <p:txBody>
          <a:bodyPr/>
          <a:lstStyle>
            <a:lvl1pPr>
              <a:defRPr/>
            </a:lvl1pPr>
            <a:extLst/>
          </a:lstStyle>
          <a:p>
            <a:pPr>
              <a:defRPr/>
            </a:pPr>
            <a:fld id="{D388DAC7-ACE3-46AE-BEFB-409A3B6C069D}" type="datetimeFigureOut">
              <a:rPr lang="en-US"/>
              <a:pPr>
                <a:defRPr/>
              </a:pPr>
              <a:t>6/17/2020</a:t>
            </a:fld>
            <a:endParaRPr lang="en-US"/>
          </a:p>
        </p:txBody>
      </p:sp>
      <p:sp>
        <p:nvSpPr>
          <p:cNvPr id="4" name="Footer Placeholder 2">
            <a:extLst>
              <a:ext uri="{FF2B5EF4-FFF2-40B4-BE49-F238E27FC236}">
                <a16:creationId xmlns:a16="http://schemas.microsoft.com/office/drawing/2014/main" id="{21CEE17B-C293-46BA-84DE-FEA0D3E70ECC}"/>
              </a:ext>
            </a:extLst>
          </p:cNvPr>
          <p:cNvSpPr>
            <a:spLocks noGrp="1"/>
          </p:cNvSpPr>
          <p:nvPr>
            <p:ph type="ftr" sz="quarter" idx="11"/>
          </p:nvPr>
        </p:nvSpPr>
        <p:spPr/>
        <p:txBody>
          <a:bodyPr/>
          <a:lstStyle>
            <a:lvl1pPr>
              <a:defRPr/>
            </a:lvl1pPr>
            <a:extLst/>
          </a:lstStyle>
          <a:p>
            <a:pPr>
              <a:defRPr/>
            </a:pPr>
            <a:endParaRPr lang="en-US"/>
          </a:p>
        </p:txBody>
      </p:sp>
      <p:sp>
        <p:nvSpPr>
          <p:cNvPr id="5" name="Slide Number Placeholder 3">
            <a:extLst>
              <a:ext uri="{FF2B5EF4-FFF2-40B4-BE49-F238E27FC236}">
                <a16:creationId xmlns:a16="http://schemas.microsoft.com/office/drawing/2014/main" id="{147EAD72-C5FD-406E-8942-E37DB87E6029}"/>
              </a:ext>
            </a:extLst>
          </p:cNvPr>
          <p:cNvSpPr>
            <a:spLocks noGrp="1"/>
          </p:cNvSpPr>
          <p:nvPr>
            <p:ph type="sldNum" sz="quarter" idx="12"/>
          </p:nvPr>
        </p:nvSpPr>
        <p:spPr/>
        <p:txBody>
          <a:bodyPr/>
          <a:lstStyle>
            <a:lvl1pPr>
              <a:defRPr/>
            </a:lvl1pPr>
          </a:lstStyle>
          <a:p>
            <a:fld id="{F52284DC-3807-489B-965A-186137C6F649}" type="slidenum">
              <a:rPr lang="en-US" altLang="ar-SA"/>
              <a:pPr/>
              <a:t>‹#›</a:t>
            </a:fld>
            <a:endParaRPr lang="en-US" altLang="ar-SA"/>
          </a:p>
        </p:txBody>
      </p:sp>
    </p:spTree>
    <p:extLst>
      <p:ext uri="{BB962C8B-B14F-4D97-AF65-F5344CB8AC3E}">
        <p14:creationId xmlns:p14="http://schemas.microsoft.com/office/powerpoint/2010/main" val="1238891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4">
            <a:extLst>
              <a:ext uri="{FF2B5EF4-FFF2-40B4-BE49-F238E27FC236}">
                <a16:creationId xmlns:a16="http://schemas.microsoft.com/office/drawing/2014/main" id="{11718E62-36B3-4532-9756-B1C5B029E422}"/>
              </a:ext>
            </a:extLst>
          </p:cNvPr>
          <p:cNvSpPr>
            <a:spLocks noGrp="1"/>
          </p:cNvSpPr>
          <p:nvPr>
            <p:ph type="dt" sz="half" idx="10"/>
          </p:nvPr>
        </p:nvSpPr>
        <p:spPr/>
        <p:txBody>
          <a:bodyPr/>
          <a:lstStyle>
            <a:lvl1pPr>
              <a:defRPr/>
            </a:lvl1pPr>
          </a:lstStyle>
          <a:p>
            <a:pPr>
              <a:defRPr/>
            </a:pPr>
            <a:fld id="{833F1122-F383-4438-B87E-C9198537753E}" type="datetimeFigureOut">
              <a:rPr lang="en-US"/>
              <a:pPr>
                <a:defRPr/>
              </a:pPr>
              <a:t>6/17/2020</a:t>
            </a:fld>
            <a:endParaRPr lang="en-US"/>
          </a:p>
        </p:txBody>
      </p:sp>
      <p:sp>
        <p:nvSpPr>
          <p:cNvPr id="6" name="Footer Placeholder 17">
            <a:extLst>
              <a:ext uri="{FF2B5EF4-FFF2-40B4-BE49-F238E27FC236}">
                <a16:creationId xmlns:a16="http://schemas.microsoft.com/office/drawing/2014/main" id="{CF301785-DF3E-40A3-BE7A-866339539D3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6274FFAF-20DD-4F13-8713-C3D57E6DF3B6}"/>
              </a:ext>
            </a:extLst>
          </p:cNvPr>
          <p:cNvSpPr>
            <a:spLocks noGrp="1"/>
          </p:cNvSpPr>
          <p:nvPr>
            <p:ph type="sldNum" sz="quarter" idx="12"/>
          </p:nvPr>
        </p:nvSpPr>
        <p:spPr/>
        <p:txBody>
          <a:bodyPr/>
          <a:lstStyle>
            <a:lvl1pPr>
              <a:defRPr/>
            </a:lvl1pPr>
          </a:lstStyle>
          <a:p>
            <a:fld id="{CFA406CD-B11A-451E-81F7-546378FB2BF0}" type="slidenum">
              <a:rPr lang="en-US" altLang="ar-SA"/>
              <a:pPr/>
              <a:t>‹#›</a:t>
            </a:fld>
            <a:endParaRPr lang="en-US" altLang="ar-SA"/>
          </a:p>
        </p:txBody>
      </p:sp>
    </p:spTree>
    <p:extLst>
      <p:ext uri="{BB962C8B-B14F-4D97-AF65-F5344CB8AC3E}">
        <p14:creationId xmlns:p14="http://schemas.microsoft.com/office/powerpoint/2010/main" val="2300954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9">
            <a:extLst>
              <a:ext uri="{FF2B5EF4-FFF2-40B4-BE49-F238E27FC236}">
                <a16:creationId xmlns:a16="http://schemas.microsoft.com/office/drawing/2014/main" id="{CC03BE38-8E0A-488F-81D9-57F66B4FB807}"/>
              </a:ext>
            </a:extLst>
          </p:cNvPr>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 Single Corner Rectangle 10">
            <a:extLst>
              <a:ext uri="{FF2B5EF4-FFF2-40B4-BE49-F238E27FC236}">
                <a16:creationId xmlns:a16="http://schemas.microsoft.com/office/drawing/2014/main" id="{58573F4F-2D91-4321-8346-5FC047C65DBF}"/>
              </a:ext>
            </a:extLst>
          </p:cNvPr>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a:t>Click icon to add picture</a:t>
            </a:r>
          </a:p>
        </p:txBody>
      </p:sp>
      <p:sp>
        <p:nvSpPr>
          <p:cNvPr id="7" name="Date Placeholder 4">
            <a:extLst>
              <a:ext uri="{FF2B5EF4-FFF2-40B4-BE49-F238E27FC236}">
                <a16:creationId xmlns:a16="http://schemas.microsoft.com/office/drawing/2014/main" id="{914C5003-F889-4EE0-96F7-36249B6B1544}"/>
              </a:ext>
            </a:extLst>
          </p:cNvPr>
          <p:cNvSpPr>
            <a:spLocks noGrp="1"/>
          </p:cNvSpPr>
          <p:nvPr>
            <p:ph type="dt" sz="half" idx="10"/>
          </p:nvPr>
        </p:nvSpPr>
        <p:spPr/>
        <p:txBody>
          <a:bodyPr/>
          <a:lstStyle>
            <a:lvl1pPr>
              <a:defRPr/>
            </a:lvl1pPr>
            <a:extLst/>
          </a:lstStyle>
          <a:p>
            <a:pPr>
              <a:defRPr/>
            </a:pPr>
            <a:fld id="{7FB1D54E-7BE0-4266-ADE3-C301EB2F0F26}" type="datetimeFigureOut">
              <a:rPr lang="en-US"/>
              <a:pPr>
                <a:defRPr/>
              </a:pPr>
              <a:t>6/17/2020</a:t>
            </a:fld>
            <a:endParaRPr lang="en-US"/>
          </a:p>
        </p:txBody>
      </p:sp>
      <p:sp>
        <p:nvSpPr>
          <p:cNvPr id="8" name="Footer Placeholder 5">
            <a:extLst>
              <a:ext uri="{FF2B5EF4-FFF2-40B4-BE49-F238E27FC236}">
                <a16:creationId xmlns:a16="http://schemas.microsoft.com/office/drawing/2014/main" id="{41C4B13E-2802-405A-9E70-538BD00058AC}"/>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6">
            <a:extLst>
              <a:ext uri="{FF2B5EF4-FFF2-40B4-BE49-F238E27FC236}">
                <a16:creationId xmlns:a16="http://schemas.microsoft.com/office/drawing/2014/main" id="{043BE8BD-06A0-4C28-9B71-CF745D1F719E}"/>
              </a:ext>
            </a:extLst>
          </p:cNvPr>
          <p:cNvSpPr>
            <a:spLocks noGrp="1"/>
          </p:cNvSpPr>
          <p:nvPr>
            <p:ph type="sldNum" sz="quarter" idx="12"/>
          </p:nvPr>
        </p:nvSpPr>
        <p:spPr/>
        <p:txBody>
          <a:bodyPr/>
          <a:lstStyle>
            <a:lvl1pPr>
              <a:defRPr/>
            </a:lvl1pPr>
          </a:lstStyle>
          <a:p>
            <a:fld id="{940B59A9-495A-4D99-922A-CF873A0C747C}" type="slidenum">
              <a:rPr lang="en-US" altLang="ar-SA"/>
              <a:pPr/>
              <a:t>‹#›</a:t>
            </a:fld>
            <a:endParaRPr lang="en-US" altLang="ar-SA"/>
          </a:p>
        </p:txBody>
      </p:sp>
    </p:spTree>
    <p:extLst>
      <p:ext uri="{BB962C8B-B14F-4D97-AF65-F5344CB8AC3E}">
        <p14:creationId xmlns:p14="http://schemas.microsoft.com/office/powerpoint/2010/main" val="138664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B9397BD9-2336-4403-A1A9-356B08549CE4}"/>
              </a:ext>
            </a:extLst>
          </p:cNvPr>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ounded Rectangle 8">
            <a:extLst>
              <a:ext uri="{FF2B5EF4-FFF2-40B4-BE49-F238E27FC236}">
                <a16:creationId xmlns:a16="http://schemas.microsoft.com/office/drawing/2014/main" id="{300D7AB4-4FC9-490F-8E35-041776E3B947}"/>
              </a:ext>
            </a:extLst>
          </p:cNvPr>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Title Placeholder 12">
            <a:extLst>
              <a:ext uri="{FF2B5EF4-FFF2-40B4-BE49-F238E27FC236}">
                <a16:creationId xmlns:a16="http://schemas.microsoft.com/office/drawing/2014/main" id="{86DEE29F-85B9-4525-8945-C3453A558C6E}"/>
              </a:ext>
            </a:extLst>
          </p:cNvPr>
          <p:cNvSpPr>
            <a:spLocks noGrp="1"/>
          </p:cNvSpPr>
          <p:nvPr>
            <p:ph type="title"/>
          </p:nvPr>
        </p:nvSpPr>
        <p:spPr>
          <a:xfrm>
            <a:off x="503238" y="4986338"/>
            <a:ext cx="8183562" cy="1050925"/>
          </a:xfrm>
          <a:prstGeom prst="rect">
            <a:avLst/>
          </a:prstGeom>
        </p:spPr>
        <p:txBody>
          <a:bodyPr vert="horz" anchor="b">
            <a:normAutofit/>
          </a:bodyPr>
          <a:lstStyle/>
          <a:p>
            <a:r>
              <a:rPr lang="en-US"/>
              <a:t>Click to edit Master title style</a:t>
            </a:r>
          </a:p>
        </p:txBody>
      </p:sp>
      <p:sp>
        <p:nvSpPr>
          <p:cNvPr id="1031" name="Text Placeholder 3">
            <a:extLst>
              <a:ext uri="{FF2B5EF4-FFF2-40B4-BE49-F238E27FC236}">
                <a16:creationId xmlns:a16="http://schemas.microsoft.com/office/drawing/2014/main" id="{866B62F4-9C4C-4F74-9C8E-9F146E1A3F78}"/>
              </a:ext>
            </a:extLst>
          </p:cNvPr>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n-US" altLang="ar-SA"/>
              <a:t>Click to edit Master text styles</a:t>
            </a:r>
          </a:p>
          <a:p>
            <a:pPr lvl="1"/>
            <a:r>
              <a:rPr lang="en-US" altLang="ar-SA"/>
              <a:t>Second level</a:t>
            </a:r>
          </a:p>
          <a:p>
            <a:pPr lvl="2"/>
            <a:r>
              <a:rPr lang="en-US" altLang="ar-SA"/>
              <a:t>Third level</a:t>
            </a:r>
          </a:p>
          <a:p>
            <a:pPr lvl="3"/>
            <a:r>
              <a:rPr lang="en-US" altLang="ar-SA"/>
              <a:t>Fourth level</a:t>
            </a:r>
          </a:p>
          <a:p>
            <a:pPr lvl="4"/>
            <a:r>
              <a:rPr lang="en-US" altLang="ar-SA"/>
              <a:t>Fifth level</a:t>
            </a:r>
          </a:p>
        </p:txBody>
      </p:sp>
      <p:sp>
        <p:nvSpPr>
          <p:cNvPr id="25" name="Date Placeholder 24">
            <a:extLst>
              <a:ext uri="{FF2B5EF4-FFF2-40B4-BE49-F238E27FC236}">
                <a16:creationId xmlns:a16="http://schemas.microsoft.com/office/drawing/2014/main" id="{A0F663BB-9CFA-4C12-BAD5-B008B842A1ED}"/>
              </a:ext>
            </a:extLst>
          </p:cNvPr>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fld id="{C4A914CC-80A8-44AF-8CF1-A430E240E029}" type="datetimeFigureOut">
              <a:rPr lang="en-US"/>
              <a:pPr>
                <a:defRPr/>
              </a:pPr>
              <a:t>6/17/2020</a:t>
            </a:fld>
            <a:endParaRPr lang="en-US"/>
          </a:p>
        </p:txBody>
      </p:sp>
      <p:sp>
        <p:nvSpPr>
          <p:cNvPr id="18" name="Footer Placeholder 17">
            <a:extLst>
              <a:ext uri="{FF2B5EF4-FFF2-40B4-BE49-F238E27FC236}">
                <a16:creationId xmlns:a16="http://schemas.microsoft.com/office/drawing/2014/main" id="{AF39AF6C-35A0-45A3-8CA8-C15D475820D4}"/>
              </a:ext>
            </a:extLst>
          </p:cNvPr>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cs typeface="+mn-cs"/>
              </a:defRPr>
            </a:lvl1pPr>
            <a:extLst/>
          </a:lstStyle>
          <a:p>
            <a:pPr>
              <a:defRPr/>
            </a:pPr>
            <a:endParaRPr lang="en-US"/>
          </a:p>
        </p:txBody>
      </p:sp>
      <p:sp>
        <p:nvSpPr>
          <p:cNvPr id="5" name="Slide Number Placeholder 4">
            <a:extLst>
              <a:ext uri="{FF2B5EF4-FFF2-40B4-BE49-F238E27FC236}">
                <a16:creationId xmlns:a16="http://schemas.microsoft.com/office/drawing/2014/main" id="{B8EA7122-DEA8-4ACE-BAC5-13FDA098B831}"/>
              </a:ext>
            </a:extLst>
          </p:cNvPr>
          <p:cNvSpPr>
            <a:spLocks noGrp="1"/>
          </p:cNvSpPr>
          <p:nvPr>
            <p:ph type="sldNum" sz="quarter" idx="4"/>
          </p:nvPr>
        </p:nvSpPr>
        <p:spPr>
          <a:xfrm>
            <a:off x="8348663" y="6111875"/>
            <a:ext cx="457200" cy="365125"/>
          </a:xfrm>
          <a:prstGeom prst="rect">
            <a:avLst/>
          </a:prstGeom>
        </p:spPr>
        <p:txBody>
          <a:bodyPr vert="horz" wrap="square" lIns="91440" tIns="45720" rIns="91440" bIns="45720" numCol="1" anchor="b" anchorCtr="0" compatLnSpc="1">
            <a:prstTxWarp prst="textNoShape">
              <a:avLst/>
            </a:prstTxWarp>
          </a:bodyPr>
          <a:lstStyle>
            <a:lvl1pPr algn="r">
              <a:defRPr sz="1000">
                <a:solidFill>
                  <a:srgbClr val="A7A399"/>
                </a:solidFill>
                <a:latin typeface="Verdana" panose="020B0604030504040204" pitchFamily="34" charset="0"/>
              </a:defRPr>
            </a:lvl1pPr>
          </a:lstStyle>
          <a:p>
            <a:fld id="{1A5F9D09-2B72-4A57-BAAD-B3B3E0534A26}" type="slidenum">
              <a:rPr lang="en-US" altLang="ar-SA"/>
              <a:pPr/>
              <a:t>‹#›</a:t>
            </a:fld>
            <a:endParaRPr lang="en-US" altLang="ar-SA"/>
          </a:p>
        </p:txBody>
      </p:sp>
    </p:spTree>
  </p:cSld>
  <p:clrMap bg1="lt1" tx1="dk1" bg2="lt2" tx2="dk2" accent1="accent1" accent2="accent2" accent3="accent3" accent4="accent4" accent5="accent5" accent6="accent6" hlink="hlink" folHlink="folHlink"/>
  <p:sldLayoutIdLst>
    <p:sldLayoutId id="2147483923" r:id="rId1"/>
    <p:sldLayoutId id="2147483916" r:id="rId2"/>
    <p:sldLayoutId id="2147483924" r:id="rId3"/>
    <p:sldLayoutId id="2147483917" r:id="rId4"/>
    <p:sldLayoutId id="2147483918" r:id="rId5"/>
    <p:sldLayoutId id="2147483919" r:id="rId6"/>
    <p:sldLayoutId id="2147483925" r:id="rId7"/>
    <p:sldLayoutId id="2147483920" r:id="rId8"/>
    <p:sldLayoutId id="2147483926" r:id="rId9"/>
    <p:sldLayoutId id="2147483921" r:id="rId10"/>
    <p:sldLayoutId id="2147483922"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anose="05020102010507070707" pitchFamily="82"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anose="020B0604030504040204"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anose="05020102010507070707" pitchFamily="82"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anose="020B0604030504040204"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anose="05020102010507070707" pitchFamily="82" charset="2"/>
        <a:buChar char=""/>
        <a:defRPr sz="20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a:extLst>
              <a:ext uri="{FF2B5EF4-FFF2-40B4-BE49-F238E27FC236}">
                <a16:creationId xmlns:a16="http://schemas.microsoft.com/office/drawing/2014/main" id="{D0EC9EC5-ECE4-4451-AE47-0C10F854FFB3}"/>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47D0523C-5083-4CF5-99D5-EE698518373E}"/>
              </a:ext>
            </a:extLst>
          </p:cNvPr>
          <p:cNvSpPr/>
          <p:nvPr/>
        </p:nvSpPr>
        <p:spPr>
          <a:xfrm>
            <a:off x="609600" y="990600"/>
            <a:ext cx="7772400" cy="48006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8C598885-395F-4C66-9604-942FFA035E55}"/>
              </a:ext>
            </a:extLst>
          </p:cNvPr>
          <p:cNvSpPr txBox="1">
            <a:spLocks/>
          </p:cNvSpPr>
          <p:nvPr/>
        </p:nvSpPr>
        <p:spPr bwMode="auto">
          <a:xfrm>
            <a:off x="685800" y="1600200"/>
            <a:ext cx="7543800" cy="3733800"/>
          </a:xfrm>
          <a:prstGeom prst="rect">
            <a:avLst/>
          </a:prstGeom>
          <a:noFill/>
          <a:ln w="9525">
            <a:noFill/>
            <a:miter lim="800000"/>
            <a:headEnd/>
            <a:tailEnd/>
          </a:ln>
        </p:spPr>
        <p:txBody>
          <a:bodyPr lIns="182880" tIns="91440"/>
          <a:lstStyle/>
          <a:p>
            <a:pPr algn="just" rtl="1">
              <a:lnSpc>
                <a:spcPct val="130000"/>
              </a:lnSpc>
              <a:defRPr/>
            </a:pPr>
            <a:r>
              <a:rPr lang="ar-SA" sz="2400" b="1" dirty="0">
                <a:latin typeface="Arial" charset="0"/>
                <a:cs typeface="Arial" charset="0"/>
              </a:rPr>
              <a:t>إنشاء مزرعة أبقار اللبن :</a:t>
            </a:r>
            <a:endParaRPr lang="en-GB" sz="2400" dirty="0">
              <a:latin typeface="Arial" charset="0"/>
              <a:cs typeface="Arial" charset="0"/>
            </a:endParaRPr>
          </a:p>
          <a:p>
            <a:pPr algn="just" rtl="1">
              <a:lnSpc>
                <a:spcPct val="150000"/>
              </a:lnSpc>
              <a:defRPr/>
            </a:pPr>
            <a:r>
              <a:rPr lang="ar-SA" sz="2200" b="1" dirty="0">
                <a:latin typeface="Times New Roman" pitchFamily="18" charset="0"/>
                <a:cs typeface="Times New Roman" pitchFamily="18" charset="0"/>
              </a:rPr>
              <a:t> الاشتراطات التى يجب أن تتبع عند إنشاء أى مزرعة تتلخص فيها يلى:</a:t>
            </a:r>
            <a:endParaRPr lang="en-GB" sz="2200" b="1" dirty="0">
              <a:latin typeface="Times New Roman" pitchFamily="18" charset="0"/>
              <a:cs typeface="Times New Roman" pitchFamily="18" charset="0"/>
            </a:endParaRPr>
          </a:p>
          <a:p>
            <a:pPr marL="355600" indent="-355600" algn="just" rtl="1">
              <a:lnSpc>
                <a:spcPct val="135000"/>
              </a:lnSpc>
              <a:defRPr/>
            </a:pPr>
            <a:r>
              <a:rPr lang="ar-SA" sz="2100" dirty="0">
                <a:latin typeface="Times New Roman" pitchFamily="18" charset="0"/>
                <a:cs typeface="Times New Roman" pitchFamily="18" charset="0"/>
              </a:rPr>
              <a:t>1 – أن يكون </a:t>
            </a:r>
            <a:r>
              <a:rPr lang="ar-SA" sz="2100" b="1" dirty="0">
                <a:latin typeface="Times New Roman" pitchFamily="18" charset="0"/>
                <a:cs typeface="Times New Roman" pitchFamily="18" charset="0"/>
              </a:rPr>
              <a:t>المسكن مريح وهادئ</a:t>
            </a:r>
            <a:r>
              <a:rPr lang="ar-SA" sz="2100" dirty="0">
                <a:latin typeface="Times New Roman" pitchFamily="18" charset="0"/>
                <a:cs typeface="Times New Roman" pitchFamily="18" charset="0"/>
              </a:rPr>
              <a:t> حيث أن ماشية اللبن من الحيوانات بطيئة الحركة التى غالبا ما تشاهد مستلقية تجتر طعامها فى هدوء.</a:t>
            </a:r>
            <a:endParaRPr lang="en-GB" sz="2100" dirty="0">
              <a:latin typeface="Times New Roman" pitchFamily="18" charset="0"/>
              <a:cs typeface="Times New Roman" pitchFamily="18" charset="0"/>
            </a:endParaRPr>
          </a:p>
          <a:p>
            <a:pPr marL="355600" indent="-355600" algn="just" rtl="1">
              <a:lnSpc>
                <a:spcPct val="135000"/>
              </a:lnSpc>
              <a:defRPr/>
            </a:pPr>
            <a:r>
              <a:rPr lang="ar-SA" sz="2100" dirty="0">
                <a:latin typeface="Times New Roman" pitchFamily="18" charset="0"/>
                <a:cs typeface="Times New Roman" pitchFamily="18" charset="0"/>
              </a:rPr>
              <a:t>2 – حيوانات اللبن كما تدل الدراسات الفسيولوجية </a:t>
            </a:r>
            <a:r>
              <a:rPr lang="ar-SA" sz="2100" b="1" dirty="0">
                <a:latin typeface="Times New Roman" pitchFamily="18" charset="0"/>
                <a:cs typeface="Times New Roman" pitchFamily="18" charset="0"/>
              </a:rPr>
              <a:t>تفضل الجو البارد الخالى من التيارات الهوائية</a:t>
            </a:r>
            <a:r>
              <a:rPr lang="ar-SA" sz="2100" dirty="0">
                <a:latin typeface="Times New Roman" pitchFamily="18" charset="0"/>
                <a:cs typeface="Times New Roman" pitchFamily="18" charset="0"/>
              </a:rPr>
              <a:t> كما أن الجاموس لا يتحمل الجو الشديد الجفاف وخصوصا فى أشهر الصيف وتعتبر درجة 16</a:t>
            </a:r>
            <a:r>
              <a:rPr lang="ar-EG" sz="2100" dirty="0">
                <a:latin typeface="Times New Roman" pitchFamily="18" charset="0"/>
                <a:cs typeface="Times New Roman" pitchFamily="18" charset="0"/>
              </a:rPr>
              <a:t>مئوى </a:t>
            </a:r>
            <a:r>
              <a:rPr lang="ar-SA" sz="2100" dirty="0">
                <a:latin typeface="Times New Roman" pitchFamily="18" charset="0"/>
                <a:cs typeface="Times New Roman" pitchFamily="18" charset="0"/>
              </a:rPr>
              <a:t>هى درجة الحرارة المثلى لحيوانات اللبن وانخفاض درجة حرارة الجو عن هذا المعدل لا يؤثر على إنتاج اللبن إلا أن الارتفاع فى درجة الحرارة يقلل من إنتاج اللبن بدرجة ملحوظة.</a:t>
            </a:r>
            <a:endParaRPr lang="en-GB" sz="2100" dirty="0">
              <a:latin typeface="Times New Roman" pitchFamily="18" charset="0"/>
              <a:cs typeface="Times New Roman" pitchFamily="18" charset="0"/>
            </a:endParaRPr>
          </a:p>
        </p:txBody>
      </p:sp>
      <p:sp>
        <p:nvSpPr>
          <p:cNvPr id="2" name="Rounded Rectangle 1">
            <a:extLst>
              <a:ext uri="{FF2B5EF4-FFF2-40B4-BE49-F238E27FC236}">
                <a16:creationId xmlns:a16="http://schemas.microsoft.com/office/drawing/2014/main" id="{26A451CE-A0A8-4C92-8854-413208164E80}"/>
              </a:ext>
            </a:extLst>
          </p:cNvPr>
          <p:cNvSpPr/>
          <p:nvPr/>
        </p:nvSpPr>
        <p:spPr>
          <a:xfrm>
            <a:off x="2819400" y="1066800"/>
            <a:ext cx="3505200" cy="6096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defRPr/>
            </a:pPr>
            <a:r>
              <a:rPr lang="ar-SA" sz="2800" b="1" dirty="0">
                <a:latin typeface="Times New Roman" pitchFamily="18" charset="0"/>
                <a:cs typeface="Times New Roman" pitchFamily="18" charset="0"/>
              </a:rPr>
              <a:t>تأسيس قطعان ماشية اللبن</a:t>
            </a:r>
            <a:endParaRPr lang="ar-EG" sz="2800"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2">
            <a:extLst>
              <a:ext uri="{FF2B5EF4-FFF2-40B4-BE49-F238E27FC236}">
                <a16:creationId xmlns:a16="http://schemas.microsoft.com/office/drawing/2014/main" id="{F0DC6766-6EB8-47F3-83AD-C700F7793715}"/>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5F139CD5-4094-432A-9AAF-C0DFA2DA496B}"/>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01888F1B-1C9E-4D5B-8982-0FE67FA0874A}"/>
              </a:ext>
            </a:extLst>
          </p:cNvPr>
          <p:cNvSpPr txBox="1">
            <a:spLocks/>
          </p:cNvSpPr>
          <p:nvPr/>
        </p:nvSpPr>
        <p:spPr bwMode="auto">
          <a:xfrm>
            <a:off x="762000" y="1219200"/>
            <a:ext cx="7620000" cy="42672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1500" b="1" dirty="0">
              <a:latin typeface="Times New Roman" pitchFamily="18" charset="0"/>
              <a:cs typeface="Times New Roman" pitchFamily="18" charset="0"/>
            </a:endParaRPr>
          </a:p>
          <a:p>
            <a:pPr marL="261938" algn="just" rtl="1">
              <a:defRPr/>
            </a:pPr>
            <a:r>
              <a:rPr lang="ar-SA" sz="2400" b="1" dirty="0"/>
              <a:t>1 - حيوان اللبن كوحدة إنتاجية :</a:t>
            </a:r>
            <a:endParaRPr lang="en-US" sz="2400" dirty="0"/>
          </a:p>
          <a:p>
            <a:pPr marL="536575" algn="just" rtl="1">
              <a:defRPr/>
            </a:pPr>
            <a:r>
              <a:rPr lang="ar-SA" sz="2200" dirty="0">
                <a:latin typeface="Times New Roman" pitchFamily="18" charset="0"/>
                <a:cs typeface="Times New Roman" pitchFamily="18" charset="0"/>
              </a:rPr>
              <a:t>هو وحدة زراعية منتجة قادرة على الإنتاج الاقتصادى تعتمد فى غذائها على مواد غير صالحة لغذاء الإنسان وتنتج أغذية </a:t>
            </a:r>
            <a:r>
              <a:rPr lang="ar-EG" sz="2200" dirty="0">
                <a:latin typeface="Times New Roman" pitchFamily="18" charset="0"/>
                <a:cs typeface="Times New Roman" pitchFamily="18" charset="0"/>
              </a:rPr>
              <a:t>ذات </a:t>
            </a:r>
            <a:r>
              <a:rPr lang="ar-SA" sz="2200" dirty="0">
                <a:latin typeface="Times New Roman" pitchFamily="18" charset="0"/>
                <a:cs typeface="Times New Roman" pitchFamily="18" charset="0"/>
              </a:rPr>
              <a:t>قيمة اقتصادية وغذائية عالية.</a:t>
            </a:r>
            <a:endParaRPr lang="ar-EG" sz="2200" dirty="0">
              <a:latin typeface="Times New Roman" pitchFamily="18" charset="0"/>
              <a:cs typeface="Times New Roman" pitchFamily="18" charset="0"/>
            </a:endParaRPr>
          </a:p>
          <a:p>
            <a:pPr marL="536575" algn="just" rtl="1">
              <a:defRPr/>
            </a:pPr>
            <a:endParaRPr lang="en-US" sz="1500" dirty="0">
              <a:latin typeface="Times New Roman" pitchFamily="18" charset="0"/>
              <a:cs typeface="Times New Roman" pitchFamily="18" charset="0"/>
            </a:endParaRPr>
          </a:p>
          <a:p>
            <a:pPr marL="261938" algn="just" rtl="1">
              <a:defRPr/>
            </a:pPr>
            <a:r>
              <a:rPr lang="ar-SA" sz="2400" b="1" dirty="0"/>
              <a:t>2  -  أهمية حيوان اللبن كوحدة زراعية :</a:t>
            </a:r>
            <a:endParaRPr lang="en-US" sz="2400" b="1" dirty="0"/>
          </a:p>
          <a:p>
            <a:pPr marL="900113" indent="-188913" algn="just" rtl="1">
              <a:buFont typeface="Arial" pitchFamily="34" charset="0"/>
              <a:buChar char="•"/>
              <a:defRPr/>
            </a:pPr>
            <a:r>
              <a:rPr lang="ar-SA" sz="2200" dirty="0">
                <a:latin typeface="Times New Roman" pitchFamily="18" charset="0"/>
                <a:cs typeface="Times New Roman" pitchFamily="18" charset="0"/>
              </a:rPr>
              <a:t>المقدرة العالية على استيعاب كميات كبيرة من الغذاء المتمثل فى نباتات المراعى ومحاصيل العلف والمخلفات الزراعية والصناعية للمحاصيل .</a:t>
            </a:r>
            <a:endParaRPr lang="en-US" sz="2200" dirty="0">
              <a:latin typeface="Times New Roman" pitchFamily="18" charset="0"/>
              <a:cs typeface="Times New Roman" pitchFamily="18" charset="0"/>
            </a:endParaRPr>
          </a:p>
          <a:p>
            <a:pPr marL="900113" indent="-188913" algn="just" rtl="1">
              <a:buFont typeface="Arial" pitchFamily="34" charset="0"/>
              <a:buChar char="•"/>
              <a:defRPr/>
            </a:pPr>
            <a:r>
              <a:rPr lang="ar-SA" sz="2200" dirty="0">
                <a:latin typeface="Times New Roman" pitchFamily="18" charset="0"/>
                <a:cs typeface="Times New Roman" pitchFamily="18" charset="0"/>
              </a:rPr>
              <a:t>المقدرة على تحقيق الاتزان بين الاستزراع النباتى والحيوانى والقيام بالدور المتبادل فى المركب الحيوانى النباتى .</a:t>
            </a:r>
            <a:endParaRPr lang="en-US" sz="2200" dirty="0">
              <a:latin typeface="Times New Roman" pitchFamily="18" charset="0"/>
              <a:cs typeface="Times New Roman" pitchFamily="18" charset="0"/>
            </a:endParaRPr>
          </a:p>
          <a:p>
            <a:pPr marL="900113" indent="-188913" algn="just" rtl="1">
              <a:buFont typeface="Arial" pitchFamily="34" charset="0"/>
              <a:buChar char="•"/>
              <a:defRPr/>
            </a:pPr>
            <a:r>
              <a:rPr lang="ar-SA" sz="2200" dirty="0">
                <a:latin typeface="Times New Roman" pitchFamily="18" charset="0"/>
                <a:cs typeface="Times New Roman" pitchFamily="18" charset="0"/>
              </a:rPr>
              <a:t>الكفاءة التحويلية العالية مقارنة ببعض حيوانات المزرعة .</a:t>
            </a:r>
            <a:endParaRPr lang="en-US" sz="2200" dirty="0">
              <a:latin typeface="Times New Roman" pitchFamily="18" charset="0"/>
              <a:cs typeface="Times New Roman" pitchFamily="18" charset="0"/>
            </a:endParaRPr>
          </a:p>
          <a:p>
            <a:pPr marL="363538" indent="-363538" algn="just" rtl="1">
              <a:defRPr/>
            </a:pPr>
            <a:endParaRPr lang="ar-EG" sz="2200" b="1" dirty="0">
              <a:latin typeface="Times New Roman" pitchFamily="18" charset="0"/>
              <a:cs typeface="Times New Roman" pitchFamily="18" charset="0"/>
            </a:endParaRP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ubtitle 2">
            <a:extLst>
              <a:ext uri="{FF2B5EF4-FFF2-40B4-BE49-F238E27FC236}">
                <a16:creationId xmlns:a16="http://schemas.microsoft.com/office/drawing/2014/main" id="{88EA765A-5C4B-4459-B26A-E0FC8922EFCB}"/>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FABAF2D7-2726-4BB1-BDA7-818C42EDC759}"/>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D9F42374-E0EB-44A3-A0C1-C20AED3C9774}"/>
              </a:ext>
            </a:extLst>
          </p:cNvPr>
          <p:cNvSpPr txBox="1">
            <a:spLocks/>
          </p:cNvSpPr>
          <p:nvPr/>
        </p:nvSpPr>
        <p:spPr bwMode="auto">
          <a:xfrm>
            <a:off x="762000" y="1219200"/>
            <a:ext cx="7620000" cy="42672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1500" b="1" dirty="0">
              <a:latin typeface="Times New Roman" pitchFamily="18" charset="0"/>
              <a:cs typeface="Times New Roman" pitchFamily="18" charset="0"/>
            </a:endParaRPr>
          </a:p>
          <a:p>
            <a:pPr algn="just" rtl="1">
              <a:lnSpc>
                <a:spcPct val="150000"/>
              </a:lnSpc>
              <a:defRPr/>
            </a:pPr>
            <a:r>
              <a:rPr lang="ar-SA" sz="2400" b="1" dirty="0">
                <a:latin typeface="Times New Roman" pitchFamily="18" charset="0"/>
                <a:cs typeface="Times New Roman" pitchFamily="18" charset="0"/>
              </a:rPr>
              <a:t>3  -  تأثير حجم البقرة على مستوى إنتاجها :</a:t>
            </a:r>
            <a:endParaRPr lang="en-US" sz="2400" dirty="0">
              <a:latin typeface="Times New Roman" pitchFamily="18" charset="0"/>
              <a:cs typeface="Times New Roman" pitchFamily="18" charset="0"/>
            </a:endParaRPr>
          </a:p>
          <a:p>
            <a:pPr marL="536575" indent="-187325" algn="just" rtl="1">
              <a:lnSpc>
                <a:spcPct val="150000"/>
              </a:lnSpc>
              <a:buFont typeface="Arial" pitchFamily="34" charset="0"/>
              <a:buChar char="•"/>
              <a:defRPr/>
            </a:pPr>
            <a:r>
              <a:rPr lang="ar-SA" sz="2400" dirty="0">
                <a:latin typeface="Times New Roman" pitchFamily="18" charset="0"/>
                <a:cs typeface="Times New Roman" pitchFamily="18" charset="0"/>
              </a:rPr>
              <a:t>الأبقار الكبيرة الحجم أكثر إنتاجاً من الصغيرة عادة إذا تساوت باقى العوامل الوراثية والفسيولوجية والبيئية المؤثرة فى إنتاج اللبن .</a:t>
            </a:r>
            <a:endParaRPr lang="en-US" sz="2400" dirty="0">
              <a:latin typeface="Times New Roman" pitchFamily="18" charset="0"/>
              <a:cs typeface="Times New Roman" pitchFamily="18" charset="0"/>
            </a:endParaRPr>
          </a:p>
          <a:p>
            <a:pPr marL="536575" indent="-187325" algn="just" rtl="1">
              <a:lnSpc>
                <a:spcPct val="150000"/>
              </a:lnSpc>
              <a:buFont typeface="Arial" pitchFamily="34" charset="0"/>
              <a:buChar char="•"/>
              <a:defRPr/>
            </a:pPr>
            <a:r>
              <a:rPr lang="ar-SA" sz="2400" dirty="0">
                <a:latin typeface="Times New Roman" pitchFamily="18" charset="0"/>
                <a:cs typeface="Times New Roman" pitchFamily="18" charset="0"/>
              </a:rPr>
              <a:t>هذه العلاقة صحيحة بين السلالات ولكنها غير ثابتة إحصائياً بين الأبقار التى تنتمى إلى نفس السلالة أى داخل السلالات .</a:t>
            </a:r>
            <a:endParaRPr lang="en-US" sz="2400" dirty="0">
              <a:latin typeface="Times New Roman" pitchFamily="18" charset="0"/>
              <a:cs typeface="Times New Roman" pitchFamily="18" charset="0"/>
            </a:endParaRPr>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ubtitle 2">
            <a:extLst>
              <a:ext uri="{FF2B5EF4-FFF2-40B4-BE49-F238E27FC236}">
                <a16:creationId xmlns:a16="http://schemas.microsoft.com/office/drawing/2014/main" id="{F7DDB32F-EFFB-4F1B-B955-901503B7D559}"/>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3750E8F8-1B4D-4578-AC24-FD946B8D96A4}"/>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F60E22AF-6160-465E-9415-EB75CE0564AC}"/>
              </a:ext>
            </a:extLst>
          </p:cNvPr>
          <p:cNvSpPr txBox="1">
            <a:spLocks/>
          </p:cNvSpPr>
          <p:nvPr/>
        </p:nvSpPr>
        <p:spPr bwMode="auto">
          <a:xfrm>
            <a:off x="762000" y="1219200"/>
            <a:ext cx="7620000" cy="42672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1500" b="1" dirty="0">
              <a:latin typeface="Times New Roman" pitchFamily="18" charset="0"/>
              <a:cs typeface="Times New Roman" pitchFamily="18" charset="0"/>
            </a:endParaRPr>
          </a:p>
          <a:p>
            <a:pPr algn="just" rtl="1">
              <a:defRPr/>
            </a:pPr>
            <a:r>
              <a:rPr lang="ar-SA" sz="2400" b="1" dirty="0">
                <a:latin typeface="Times New Roman" pitchFamily="18" charset="0"/>
                <a:cs typeface="Times New Roman" pitchFamily="18" charset="0"/>
              </a:rPr>
              <a:t>4  -  بعض الاعتبارات فى تحديد حجم القطيع ( عدد الأبقار المنتجة ) :</a:t>
            </a:r>
            <a:endParaRPr lang="en-US" sz="2400" dirty="0">
              <a:latin typeface="Times New Roman" pitchFamily="18" charset="0"/>
              <a:cs typeface="Times New Roman" pitchFamily="18" charset="0"/>
            </a:endParaRPr>
          </a:p>
          <a:p>
            <a:pPr marL="261938" algn="just" rtl="1">
              <a:defRPr/>
            </a:pPr>
            <a:r>
              <a:rPr lang="ar-SA" sz="2400" dirty="0">
                <a:latin typeface="Times New Roman" pitchFamily="18" charset="0"/>
                <a:cs typeface="Times New Roman" pitchFamily="18" charset="0"/>
              </a:rPr>
              <a:t>يتحدد حجم القطيع بإحدى المحددات التالية :</a:t>
            </a:r>
            <a:endParaRPr lang="en-US" sz="2400" dirty="0">
              <a:latin typeface="Times New Roman" pitchFamily="18" charset="0"/>
              <a:cs typeface="Times New Roman" pitchFamily="18" charset="0"/>
            </a:endParaRPr>
          </a:p>
          <a:p>
            <a:pPr marL="536575" algn="just" rtl="1">
              <a:defRPr/>
            </a:pPr>
            <a:r>
              <a:rPr lang="ar-SA" sz="2400" dirty="0">
                <a:latin typeface="Times New Roman" pitchFamily="18" charset="0"/>
                <a:cs typeface="Times New Roman" pitchFamily="18" charset="0"/>
              </a:rPr>
              <a:t>-  المساحة المحصولية المتاحة لإنتاج غذاء الحيوان .</a:t>
            </a:r>
            <a:endParaRPr lang="en-US" sz="2400" dirty="0">
              <a:latin typeface="Times New Roman" pitchFamily="18" charset="0"/>
              <a:cs typeface="Times New Roman" pitchFamily="18" charset="0"/>
            </a:endParaRPr>
          </a:p>
          <a:p>
            <a:pPr marL="536575" algn="just" rtl="1">
              <a:defRPr/>
            </a:pPr>
            <a:r>
              <a:rPr lang="ar-SA" sz="2400" dirty="0">
                <a:latin typeface="Times New Roman" pitchFamily="18" charset="0"/>
                <a:cs typeface="Times New Roman" pitchFamily="18" charset="0"/>
              </a:rPr>
              <a:t>-  سعة المنشآت القائمة والتى يمكن استغلالها فى المزرعة .</a:t>
            </a:r>
            <a:endParaRPr lang="en-US" sz="2400" dirty="0">
              <a:latin typeface="Times New Roman" pitchFamily="18" charset="0"/>
              <a:cs typeface="Times New Roman" pitchFamily="18" charset="0"/>
            </a:endParaRPr>
          </a:p>
          <a:p>
            <a:pPr marL="536575" algn="just" rtl="1">
              <a:defRPr/>
            </a:pPr>
            <a:r>
              <a:rPr lang="ar-SA" sz="2400" dirty="0">
                <a:latin typeface="Times New Roman" pitchFamily="18" charset="0"/>
                <a:cs typeface="Times New Roman" pitchFamily="18" charset="0"/>
              </a:rPr>
              <a:t>-  القوى العاملة المتاحة .</a:t>
            </a:r>
            <a:endParaRPr lang="en-US" sz="2400" dirty="0">
              <a:latin typeface="Times New Roman" pitchFamily="18" charset="0"/>
              <a:cs typeface="Times New Roman" pitchFamily="18" charset="0"/>
            </a:endParaRPr>
          </a:p>
          <a:p>
            <a:pPr marL="536575" algn="just" rtl="1">
              <a:defRPr/>
            </a:pPr>
            <a:r>
              <a:rPr lang="ar-SA" sz="2400" dirty="0">
                <a:latin typeface="Times New Roman" pitchFamily="18" charset="0"/>
                <a:cs typeface="Times New Roman" pitchFamily="18" charset="0"/>
              </a:rPr>
              <a:t>-  السعة الاستيعابية للسوق .</a:t>
            </a:r>
            <a:endParaRPr lang="en-US" sz="2400" dirty="0">
              <a:latin typeface="Times New Roman" pitchFamily="18" charset="0"/>
              <a:cs typeface="Times New Roman" pitchFamily="18" charset="0"/>
            </a:endParaRPr>
          </a:p>
          <a:p>
            <a:pPr marL="261938" indent="274638" algn="just" rtl="1">
              <a:defRPr/>
            </a:pPr>
            <a:r>
              <a:rPr lang="ar-SA" sz="2200" dirty="0">
                <a:latin typeface="Times New Roman" pitchFamily="18" charset="0"/>
                <a:cs typeface="Times New Roman" pitchFamily="18" charset="0"/>
              </a:rPr>
              <a:t>وعموماً ، فعند تساوى مستوى الأبقار المنتجة وبالاستعمال الأمثل للإمكانيات المتاحة ، فإن </a:t>
            </a:r>
            <a:r>
              <a:rPr lang="ar-SA" sz="2200" b="1" dirty="0">
                <a:latin typeface="Times New Roman" pitchFamily="18" charset="0"/>
                <a:cs typeface="Times New Roman" pitchFamily="18" charset="0"/>
              </a:rPr>
              <a:t>القطيع الكبير يدر ربحاً أكبر من القطيع الصغير </a:t>
            </a:r>
            <a:r>
              <a:rPr lang="ar-SA" sz="2200" dirty="0">
                <a:latin typeface="Times New Roman" pitchFamily="18" charset="0"/>
                <a:cs typeface="Times New Roman" pitchFamily="18" charset="0"/>
              </a:rPr>
              <a:t>. فزيادة حجم القطيع تسبب نقصاً فى عدد ساعات العمل المخصصة للبقرة الواحدة والتى تتراوح سنويا بين 80 – 120 ساعة عمل .</a:t>
            </a:r>
            <a:endParaRPr lang="ar-EG" sz="2200" b="1" dirty="0">
              <a:latin typeface="Times New Roman" pitchFamily="18" charset="0"/>
              <a:cs typeface="Times New Roman" pitchFamily="18" charset="0"/>
            </a:endParaRP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ubtitle 2">
            <a:extLst>
              <a:ext uri="{FF2B5EF4-FFF2-40B4-BE49-F238E27FC236}">
                <a16:creationId xmlns:a16="http://schemas.microsoft.com/office/drawing/2014/main" id="{962C7531-277E-4066-8274-8C0E9A5B2FCE}"/>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10BDD19E-7BB0-4081-BAD9-FB7A607E6974}"/>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363FCE80-E351-4DE6-AA8A-31ECDA932B5C}"/>
              </a:ext>
            </a:extLst>
          </p:cNvPr>
          <p:cNvSpPr txBox="1">
            <a:spLocks/>
          </p:cNvSpPr>
          <p:nvPr/>
        </p:nvSpPr>
        <p:spPr bwMode="auto">
          <a:xfrm>
            <a:off x="762000" y="1219200"/>
            <a:ext cx="7620000" cy="42672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1500" b="1" dirty="0">
              <a:latin typeface="Times New Roman" pitchFamily="18" charset="0"/>
              <a:cs typeface="Times New Roman" pitchFamily="18" charset="0"/>
            </a:endParaRPr>
          </a:p>
          <a:p>
            <a:pPr algn="just" rtl="1">
              <a:lnSpc>
                <a:spcPct val="150000"/>
              </a:lnSpc>
              <a:defRPr/>
            </a:pPr>
            <a:r>
              <a:rPr lang="ar-SA" sz="2400" b="1" dirty="0"/>
              <a:t>5  -  المعاملات </a:t>
            </a:r>
            <a:r>
              <a:rPr lang="ar-EG" sz="2400" b="1" dirty="0"/>
              <a:t>والمعالجات </a:t>
            </a:r>
            <a:r>
              <a:rPr lang="ar-SA" sz="2400" b="1" dirty="0"/>
              <a:t>الفنية :</a:t>
            </a:r>
            <a:endParaRPr lang="en-US" sz="2400" dirty="0"/>
          </a:p>
          <a:p>
            <a:pPr marL="449263" indent="261938" algn="just" rtl="1">
              <a:lnSpc>
                <a:spcPct val="150000"/>
              </a:lnSpc>
              <a:defRPr/>
            </a:pPr>
            <a:r>
              <a:rPr lang="ar-SA" sz="2400" dirty="0">
                <a:latin typeface="Times New Roman" pitchFamily="18" charset="0"/>
                <a:cs typeface="Times New Roman" pitchFamily="18" charset="0"/>
              </a:rPr>
              <a:t>هى مجموعة من المع</a:t>
            </a:r>
            <a:r>
              <a:rPr lang="ar-EG" sz="2400" dirty="0">
                <a:latin typeface="Times New Roman" pitchFamily="18" charset="0"/>
                <a:cs typeface="Times New Roman" pitchFamily="18" charset="0"/>
              </a:rPr>
              <a:t>ام</a:t>
            </a:r>
            <a:r>
              <a:rPr lang="ar-SA" sz="2400" dirty="0">
                <a:latin typeface="Times New Roman" pitchFamily="18" charset="0"/>
                <a:cs typeface="Times New Roman" pitchFamily="18" charset="0"/>
              </a:rPr>
              <a:t>لات الخاصة بكل أوجه النشاط والمدخلات (مستلزمات الإنتاج ) والمخرجات ( الإنتاج ) فى مزرعة الألبان والتى يمكن على أساسها حساب التطور العددى للقطيع وإنتاجيته وتكاليفه ، ومن ثم التنبؤ بجدواه الفنية والاقتصادية . وهذه المعاملات مبنية على التحليل العلمى للبيانات وعلى الخبرة السابقة .</a:t>
            </a:r>
            <a:endParaRPr lang="ar-EG" sz="2200" b="1" dirty="0">
              <a:latin typeface="Times New Roman" pitchFamily="18" charset="0"/>
              <a:cs typeface="Times New Roman" pitchFamily="18" charset="0"/>
            </a:endParaRPr>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ubtitle 2">
            <a:extLst>
              <a:ext uri="{FF2B5EF4-FFF2-40B4-BE49-F238E27FC236}">
                <a16:creationId xmlns:a16="http://schemas.microsoft.com/office/drawing/2014/main" id="{DFDA3DBC-D1DA-4C41-80C3-B747E1170A4D}"/>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C5BB4334-552A-49F1-BDE5-A69E806B2888}"/>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3B2C1A84-5000-4449-9A86-ACDF338DB926}"/>
              </a:ext>
            </a:extLst>
          </p:cNvPr>
          <p:cNvSpPr txBox="1">
            <a:spLocks/>
          </p:cNvSpPr>
          <p:nvPr/>
        </p:nvSpPr>
        <p:spPr bwMode="auto">
          <a:xfrm>
            <a:off x="762000" y="1219200"/>
            <a:ext cx="7620000" cy="42672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800" b="1" dirty="0">
              <a:latin typeface="Times New Roman" pitchFamily="18" charset="0"/>
              <a:cs typeface="Times New Roman" pitchFamily="18" charset="0"/>
            </a:endParaRPr>
          </a:p>
          <a:p>
            <a:pPr algn="just" rtl="1">
              <a:defRPr/>
            </a:pPr>
            <a:r>
              <a:rPr lang="ar-SA" sz="2400" b="1" dirty="0"/>
              <a:t>6  -  تطور القطيع :</a:t>
            </a:r>
            <a:endParaRPr lang="en-US" sz="2400" dirty="0"/>
          </a:p>
          <a:p>
            <a:pPr marL="261938" indent="274638" algn="just" rtl="1">
              <a:defRPr/>
            </a:pPr>
            <a:r>
              <a:rPr lang="ar-SA" sz="2000" dirty="0">
                <a:latin typeface="Times New Roman" pitchFamily="18" charset="0"/>
                <a:cs typeface="Times New Roman" pitchFamily="18" charset="0"/>
              </a:rPr>
              <a:t>ويتم التنبؤ به من المعاملات الفنية الخاصة بديناميكية القطيع ( كنسبة الخصب ، ومعدل النفوق ، ومعدل الاستبدال ) وإنتاجيته ومستلزماته فى التنبؤ بتطور إعداد القطيع وإنتاجه لمدة افتراضية تسمى عمر المشروع ( وتبلغ 20 – 25 سنة ) .</a:t>
            </a:r>
            <a:endParaRPr lang="en-US" sz="2000" dirty="0">
              <a:latin typeface="Times New Roman" pitchFamily="18" charset="0"/>
              <a:cs typeface="Times New Roman" pitchFamily="18" charset="0"/>
            </a:endParaRPr>
          </a:p>
          <a:p>
            <a:pPr marL="536575" algn="just" rtl="1">
              <a:defRPr/>
            </a:pPr>
            <a:r>
              <a:rPr lang="ar-SA" sz="2000" dirty="0">
                <a:latin typeface="Times New Roman" pitchFamily="18" charset="0"/>
                <a:cs typeface="Times New Roman" pitchFamily="18" charset="0"/>
              </a:rPr>
              <a:t>ويمر القطيع خلال هذه الفترة بعدة مراحل هى :</a:t>
            </a:r>
            <a:endParaRPr lang="en-US" sz="2000" dirty="0">
              <a:latin typeface="Times New Roman" pitchFamily="18" charset="0"/>
              <a:cs typeface="Times New Roman" pitchFamily="18" charset="0"/>
            </a:endParaRPr>
          </a:p>
          <a:p>
            <a:pPr marL="536575" algn="just" rtl="1">
              <a:defRPr/>
            </a:pPr>
            <a:r>
              <a:rPr lang="ar-SA" sz="2000" dirty="0">
                <a:latin typeface="Times New Roman" pitchFamily="18" charset="0"/>
                <a:cs typeface="Times New Roman" pitchFamily="18" charset="0"/>
              </a:rPr>
              <a:t>-  بناء القطيع ( شراء قطيع الأساس وإنتاج عجلات الاستبدال ) .</a:t>
            </a:r>
            <a:endParaRPr lang="en-US" sz="2000" dirty="0">
              <a:latin typeface="Times New Roman" pitchFamily="18" charset="0"/>
              <a:cs typeface="Times New Roman" pitchFamily="18" charset="0"/>
            </a:endParaRPr>
          </a:p>
          <a:p>
            <a:pPr marL="536575" algn="just" rtl="1">
              <a:defRPr/>
            </a:pPr>
            <a:r>
              <a:rPr lang="ar-SA" sz="2000" dirty="0">
                <a:latin typeface="Times New Roman" pitchFamily="18" charset="0"/>
                <a:cs typeface="Times New Roman" pitchFamily="18" charset="0"/>
              </a:rPr>
              <a:t>-  اتزان مكونات القطيع ووصوله إلى الحجم الأقصى ( الاتزان العددى لفئات القطيع ).</a:t>
            </a:r>
            <a:endParaRPr lang="en-US" sz="2000" dirty="0">
              <a:latin typeface="Times New Roman" pitchFamily="18" charset="0"/>
              <a:cs typeface="Times New Roman" pitchFamily="18" charset="0"/>
            </a:endParaRPr>
          </a:p>
          <a:p>
            <a:pPr marL="536575" algn="just" rtl="1">
              <a:defRPr/>
            </a:pPr>
            <a:r>
              <a:rPr lang="ar-SA" sz="2000" dirty="0">
                <a:latin typeface="Times New Roman" pitchFamily="18" charset="0"/>
                <a:cs typeface="Times New Roman" pitchFamily="18" charset="0"/>
              </a:rPr>
              <a:t>-  اتزان البناء العمرى للقطيع المنتج ( الأبقار ) .</a:t>
            </a:r>
            <a:endParaRPr lang="en-US" sz="2000" dirty="0">
              <a:latin typeface="Times New Roman" pitchFamily="18" charset="0"/>
              <a:cs typeface="Times New Roman" pitchFamily="18" charset="0"/>
            </a:endParaRPr>
          </a:p>
          <a:p>
            <a:pPr marL="536575" algn="just" rtl="1">
              <a:defRPr/>
            </a:pPr>
            <a:r>
              <a:rPr lang="ar-SA" sz="2000" dirty="0">
                <a:latin typeface="Times New Roman" pitchFamily="18" charset="0"/>
                <a:cs typeface="Times New Roman" pitchFamily="18" charset="0"/>
              </a:rPr>
              <a:t>-  اتزان إنتاجية القطيع وبالتالى إيراداته ومصروفاته .</a:t>
            </a:r>
            <a:endParaRPr lang="en-US" sz="2000" dirty="0">
              <a:latin typeface="Times New Roman" pitchFamily="18" charset="0"/>
              <a:cs typeface="Times New Roman" pitchFamily="18" charset="0"/>
            </a:endParaRPr>
          </a:p>
          <a:p>
            <a:pPr marL="261938" indent="274638" algn="just" rtl="1">
              <a:defRPr/>
            </a:pPr>
            <a:r>
              <a:rPr lang="ar-SA" sz="2000" dirty="0">
                <a:latin typeface="Times New Roman" pitchFamily="18" charset="0"/>
                <a:cs typeface="Times New Roman" pitchFamily="18" charset="0"/>
              </a:rPr>
              <a:t>وتستغرق هذه المراحل حوالى 7 سنوات ، وقد تطول أو تقصر عن ذلك حسب خطة إنشاء المزرعة ومن المعلومات المستقاه يجرى التحليل الفنى والمالى للمشروع وتستخرج مؤشرات جدواه فنياً واقتصادياً .</a:t>
            </a:r>
            <a:endParaRPr lang="ar-EG" sz="2000" dirty="0">
              <a:latin typeface="Times New Roman" pitchFamily="18" charset="0"/>
              <a:cs typeface="Times New Roman" pitchFamily="18" charset="0"/>
            </a:endParaRPr>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ubtitle 2">
            <a:extLst>
              <a:ext uri="{FF2B5EF4-FFF2-40B4-BE49-F238E27FC236}">
                <a16:creationId xmlns:a16="http://schemas.microsoft.com/office/drawing/2014/main" id="{3009975B-34DD-4EF5-AF0E-ACD467C7EA2F}"/>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9A163F3C-D7D8-43BE-B562-CF764B416F90}"/>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70E0343B-6D57-4A70-993F-60FB111C95C9}"/>
              </a:ext>
            </a:extLst>
          </p:cNvPr>
          <p:cNvSpPr txBox="1">
            <a:spLocks/>
          </p:cNvSpPr>
          <p:nvPr/>
        </p:nvSpPr>
        <p:spPr bwMode="auto">
          <a:xfrm>
            <a:off x="762000" y="1219200"/>
            <a:ext cx="7620000" cy="45720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800" b="1" dirty="0">
              <a:latin typeface="Times New Roman" pitchFamily="18" charset="0"/>
              <a:cs typeface="Times New Roman" pitchFamily="18" charset="0"/>
            </a:endParaRPr>
          </a:p>
          <a:p>
            <a:pPr algn="just" rtl="1">
              <a:defRPr/>
            </a:pPr>
            <a:r>
              <a:rPr lang="ar-SA" sz="2400" b="1" dirty="0"/>
              <a:t>7  -  البناء العمرى للقطيع المنتج :</a:t>
            </a:r>
            <a:endParaRPr lang="en-US" sz="2400" dirty="0"/>
          </a:p>
          <a:p>
            <a:pPr marL="261938" algn="just" rtl="1">
              <a:defRPr/>
            </a:pPr>
            <a:r>
              <a:rPr lang="ar-SA" b="1" dirty="0">
                <a:latin typeface="Times New Roman" pitchFamily="18" charset="0"/>
                <a:cs typeface="Times New Roman" pitchFamily="18" charset="0"/>
              </a:rPr>
              <a:t>يجب أن يحتوى القطيع المنتج على أبقار من أعمار مختلفة لتقليل الاختلافات فى ناتج اللبن من المزرعة من سنة إلى أخرى وحتى يمكن الانتخاب بين الأبقار تبعاً لإنتاجها – وبالتالى تحسين متوسط القطيع – دون تأثير فى حجم القطيع ولضمان وجود أبقار متدرجة فى العمر حتى تحل الأبقار الأصغر عمراً محل الأبقار الأكبر والتى تستبعد لضعف إنتاجها أو لعدم صلاحيتها للتربية .</a:t>
            </a:r>
            <a:endParaRPr lang="en-US" b="1" dirty="0">
              <a:latin typeface="Times New Roman" pitchFamily="18" charset="0"/>
              <a:cs typeface="Times New Roman" pitchFamily="18" charset="0"/>
            </a:endParaRPr>
          </a:p>
          <a:p>
            <a:pPr algn="just" rtl="1">
              <a:defRPr/>
            </a:pPr>
            <a:r>
              <a:rPr lang="ar-SA" sz="2400" b="1" dirty="0"/>
              <a:t>ويتميز القطيع المتزن من حيث بنائه العمرى بالخواص التالية :</a:t>
            </a:r>
            <a:endParaRPr lang="en-US" sz="2400" dirty="0"/>
          </a:p>
          <a:p>
            <a:pPr marL="363538" indent="-101600" algn="just" rtl="1">
              <a:buFont typeface="Arial" pitchFamily="34" charset="0"/>
              <a:buChar char="•"/>
              <a:defRPr/>
            </a:pPr>
            <a:r>
              <a:rPr lang="ar-SA" b="1" dirty="0">
                <a:latin typeface="Times New Roman" pitchFamily="18" charset="0"/>
                <a:cs typeface="Times New Roman" pitchFamily="18" charset="0"/>
              </a:rPr>
              <a:t>أن يكون عدد الأبقار الصغيرة السن كبيراً نسبياً حتى تتوفر قاعدة عريضة للإنتخاب منها .</a:t>
            </a:r>
            <a:endParaRPr lang="en-US" b="1" dirty="0">
              <a:latin typeface="Times New Roman" pitchFamily="18" charset="0"/>
              <a:cs typeface="Times New Roman" pitchFamily="18" charset="0"/>
            </a:endParaRPr>
          </a:p>
          <a:p>
            <a:pPr marL="363538" indent="-101600" algn="just" rtl="1">
              <a:buFont typeface="Arial" pitchFamily="34" charset="0"/>
              <a:buChar char="•"/>
              <a:defRPr/>
            </a:pPr>
            <a:r>
              <a:rPr lang="ar-SA" b="1" dirty="0">
                <a:latin typeface="Times New Roman" pitchFamily="18" charset="0"/>
                <a:cs typeface="Times New Roman" pitchFamily="18" charset="0"/>
              </a:rPr>
              <a:t>أن يتناقص عدد الأبقار فى فئات العمر الأكبر حيث ينتخب من فئات العمر الأص</a:t>
            </a:r>
            <a:r>
              <a:rPr lang="ar-EG" b="1" dirty="0">
                <a:latin typeface="Times New Roman" pitchFamily="18" charset="0"/>
                <a:cs typeface="Times New Roman" pitchFamily="18" charset="0"/>
              </a:rPr>
              <a:t>غ</a:t>
            </a:r>
            <a:r>
              <a:rPr lang="ar-SA" b="1" dirty="0">
                <a:latin typeface="Times New Roman" pitchFamily="18" charset="0"/>
                <a:cs typeface="Times New Roman" pitchFamily="18" charset="0"/>
              </a:rPr>
              <a:t>ر أحسن الأبقار إنتاجاً لتبقى فى القطيع ، ويستبعد ماعدا ذلك .</a:t>
            </a:r>
            <a:endParaRPr lang="en-US" b="1" dirty="0">
              <a:latin typeface="Times New Roman" pitchFamily="18" charset="0"/>
              <a:cs typeface="Times New Roman" pitchFamily="18" charset="0"/>
            </a:endParaRPr>
          </a:p>
          <a:p>
            <a:pPr marL="363538" indent="-101600" algn="just" rtl="1">
              <a:buFont typeface="Arial" pitchFamily="34" charset="0"/>
              <a:buChar char="•"/>
              <a:defRPr/>
            </a:pPr>
            <a:r>
              <a:rPr lang="ar-SA" b="1" dirty="0">
                <a:latin typeface="Times New Roman" pitchFamily="18" charset="0"/>
                <a:cs typeface="Times New Roman" pitchFamily="18" charset="0"/>
              </a:rPr>
              <a:t>أن يكون متوسط العمر فى القطيع مساوياً لمتوسط السلالة عند أقصى إنتاج لها ( ثالث إلى رابع  موسم أو 5 – 6 سنوات مثلاً ) .</a:t>
            </a:r>
            <a:endParaRPr lang="en-US" b="1" dirty="0">
              <a:latin typeface="Times New Roman" pitchFamily="18" charset="0"/>
              <a:cs typeface="Times New Roman" pitchFamily="18" charset="0"/>
            </a:endParaRPr>
          </a:p>
          <a:p>
            <a:pPr marL="363538" indent="-101600" algn="just" rtl="1">
              <a:buFont typeface="Arial" pitchFamily="34" charset="0"/>
              <a:buChar char="•"/>
              <a:defRPr/>
            </a:pPr>
            <a:r>
              <a:rPr lang="ar-SA" b="1" dirty="0">
                <a:latin typeface="Times New Roman" pitchFamily="18" charset="0"/>
                <a:cs typeface="Times New Roman" pitchFamily="18" charset="0"/>
              </a:rPr>
              <a:t>أن يكون عدد الأبقار المستبعدة من القطيع سنوياً فى مجاميع العمر المختلفة مساوياً لعدد العجلات التى تدخل القطيع لتنتج أول موسم لها ، أى أن معدل الاستبعاد يكون مساوياً لمعدل الاستبدال .</a:t>
            </a:r>
            <a:endParaRPr lang="ar-EG" b="1" dirty="0">
              <a:latin typeface="Times New Roman" pitchFamily="18" charset="0"/>
              <a:cs typeface="Times New Roman" pitchFamily="18" charset="0"/>
            </a:endParaRP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ubtitle 2">
            <a:extLst>
              <a:ext uri="{FF2B5EF4-FFF2-40B4-BE49-F238E27FC236}">
                <a16:creationId xmlns:a16="http://schemas.microsoft.com/office/drawing/2014/main" id="{804701F0-1EBE-41E7-8FF1-0C40CE41D1BA}"/>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16528B88-1C3D-482A-8469-E449F7CF0828}"/>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432B2543-F6F3-44E6-A165-5B6B54553132}"/>
              </a:ext>
            </a:extLst>
          </p:cNvPr>
          <p:cNvSpPr txBox="1">
            <a:spLocks/>
          </p:cNvSpPr>
          <p:nvPr/>
        </p:nvSpPr>
        <p:spPr bwMode="auto">
          <a:xfrm>
            <a:off x="762000" y="1219200"/>
            <a:ext cx="7620000" cy="45720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800" b="1" dirty="0">
              <a:latin typeface="Times New Roman" pitchFamily="18" charset="0"/>
              <a:cs typeface="Times New Roman" pitchFamily="18" charset="0"/>
            </a:endParaRPr>
          </a:p>
          <a:p>
            <a:pPr algn="just" rtl="1">
              <a:defRPr/>
            </a:pPr>
            <a:r>
              <a:rPr lang="ar-SA" sz="2400" b="1" dirty="0"/>
              <a:t>8  -  توزيع الاستثمارات :</a:t>
            </a:r>
            <a:endParaRPr lang="en-US" sz="2400" b="1" dirty="0"/>
          </a:p>
          <a:p>
            <a:pPr marL="261938" algn="just" rtl="1">
              <a:defRPr/>
            </a:pPr>
            <a:endParaRPr lang="ar-EG" b="1" dirty="0">
              <a:latin typeface="Times New Roman" pitchFamily="18" charset="0"/>
              <a:cs typeface="Times New Roman" pitchFamily="18" charset="0"/>
            </a:endParaRPr>
          </a:p>
          <a:p>
            <a:pPr marL="261938" algn="just" rtl="1">
              <a:defRPr/>
            </a:pPr>
            <a:r>
              <a:rPr lang="ar-SA" b="1" dirty="0">
                <a:latin typeface="Times New Roman" pitchFamily="18" charset="0"/>
                <a:cs typeface="Times New Roman" pitchFamily="18" charset="0"/>
              </a:rPr>
              <a:t>رغم عدم وجود قاعدة ثابتة ، إلا أن النسبة التالية تصلح كمثال :</a:t>
            </a:r>
            <a:endParaRPr lang="ar-EG" b="1" dirty="0">
              <a:latin typeface="Times New Roman" pitchFamily="18" charset="0"/>
              <a:cs typeface="Times New Roman" pitchFamily="18" charset="0"/>
            </a:endParaRPr>
          </a:p>
          <a:p>
            <a:pPr marL="261938" algn="just" rtl="1">
              <a:defRPr/>
            </a:pPr>
            <a:endParaRPr lang="en-US" b="1" dirty="0">
              <a:latin typeface="Times New Roman" pitchFamily="18" charset="0"/>
              <a:cs typeface="Times New Roman" pitchFamily="18" charset="0"/>
            </a:endParaRPr>
          </a:p>
          <a:p>
            <a:pPr marL="261938" algn="just" rtl="1">
              <a:defRPr/>
            </a:pPr>
            <a:endParaRPr lang="en-US" b="1" dirty="0">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AB87F2CC-86E5-4AA7-A3CC-991CD3766D2D}"/>
              </a:ext>
            </a:extLst>
          </p:cNvPr>
          <p:cNvGraphicFramePr>
            <a:graphicFrameLocks noGrp="1"/>
          </p:cNvGraphicFramePr>
          <p:nvPr/>
        </p:nvGraphicFramePr>
        <p:xfrm>
          <a:off x="2286000" y="3103563"/>
          <a:ext cx="4419600" cy="2222500"/>
        </p:xfrm>
        <a:graphic>
          <a:graphicData uri="http://schemas.openxmlformats.org/drawingml/2006/table">
            <a:tbl>
              <a:tblPr rtl="1">
                <a:tableStyleId>{9D7B26C5-4107-4FEC-AEDC-1716B250A1EF}</a:tableStyleId>
              </a:tblPr>
              <a:tblGrid>
                <a:gridCol w="2603211">
                  <a:extLst>
                    <a:ext uri="{9D8B030D-6E8A-4147-A177-3AD203B41FA5}">
                      <a16:colId xmlns:a16="http://schemas.microsoft.com/office/drawing/2014/main" val="20000"/>
                    </a:ext>
                  </a:extLst>
                </a:gridCol>
                <a:gridCol w="1816389">
                  <a:extLst>
                    <a:ext uri="{9D8B030D-6E8A-4147-A177-3AD203B41FA5}">
                      <a16:colId xmlns:a16="http://schemas.microsoft.com/office/drawing/2014/main" val="20001"/>
                    </a:ext>
                  </a:extLst>
                </a:gridCol>
              </a:tblGrid>
              <a:tr h="474481">
                <a:tc gridSpan="2">
                  <a:txBody>
                    <a:bodyPr/>
                    <a:lstStyle/>
                    <a:p>
                      <a:pPr algn="ctr" rtl="1">
                        <a:spcBef>
                          <a:spcPts val="200"/>
                        </a:spcBef>
                        <a:spcAft>
                          <a:spcPts val="200"/>
                        </a:spcAft>
                        <a:tabLst>
                          <a:tab pos="-576580" algn="l"/>
                          <a:tab pos="-486410" algn="l"/>
                          <a:tab pos="1133475" algn="l"/>
                        </a:tabLst>
                      </a:pPr>
                      <a:r>
                        <a:rPr lang="ar-SA" sz="2400" dirty="0"/>
                        <a:t>النسبة من التكلفة الاستثمارية</a:t>
                      </a:r>
                      <a:endParaRPr lang="en-US" sz="2400" dirty="0">
                        <a:latin typeface="Times New Roman" pitchFamily="18" charset="0"/>
                        <a:ea typeface="Times New Roman"/>
                        <a:cs typeface="Times New Roman" pitchFamily="18" charset="0"/>
                      </a:endParaRPr>
                    </a:p>
                  </a:txBody>
                  <a:tcPr marL="68580" marR="68580" marT="0" marB="0">
                    <a:lnB w="12700" cap="flat" cmpd="sng" algn="ctr">
                      <a:solidFill>
                        <a:schemeClr val="tx1"/>
                      </a:solidFill>
                      <a:prstDash val="solid"/>
                      <a:round/>
                      <a:headEnd type="none" w="med" len="med"/>
                      <a:tailEnd type="none" w="med" len="med"/>
                    </a:lnB>
                  </a:tcPr>
                </a:tc>
                <a:tc hMerge="1">
                  <a:txBody>
                    <a:bodyPr/>
                    <a:lstStyle/>
                    <a:p>
                      <a:pPr rtl="1"/>
                      <a:endParaRPr lang="ar-EG"/>
                    </a:p>
                  </a:txBody>
                  <a:tcPr/>
                </a:tc>
                <a:extLst>
                  <a:ext uri="{0D108BD9-81ED-4DB2-BD59-A6C34878D82A}">
                    <a16:rowId xmlns:a16="http://schemas.microsoft.com/office/drawing/2014/main" val="10000"/>
                  </a:ext>
                </a:extLst>
              </a:tr>
              <a:tr h="1748019">
                <a:tc>
                  <a:txBody>
                    <a:bodyPr/>
                    <a:lstStyle/>
                    <a:p>
                      <a:pPr algn="r" rtl="1">
                        <a:lnSpc>
                          <a:spcPct val="150000"/>
                        </a:lnSpc>
                        <a:spcBef>
                          <a:spcPts val="200"/>
                        </a:spcBef>
                        <a:spcAft>
                          <a:spcPts val="200"/>
                        </a:spcAft>
                        <a:tabLst>
                          <a:tab pos="-576580" algn="l"/>
                          <a:tab pos="-486410" algn="l"/>
                          <a:tab pos="1133475" algn="l"/>
                        </a:tabLst>
                      </a:pPr>
                      <a:r>
                        <a:rPr lang="ar-SA" sz="2400" dirty="0"/>
                        <a:t>الأرض والمنشآت</a:t>
                      </a:r>
                      <a:endParaRPr lang="en-US" sz="2400" dirty="0"/>
                    </a:p>
                    <a:p>
                      <a:pPr algn="r" rtl="1">
                        <a:lnSpc>
                          <a:spcPct val="150000"/>
                        </a:lnSpc>
                        <a:spcBef>
                          <a:spcPts val="200"/>
                        </a:spcBef>
                        <a:spcAft>
                          <a:spcPts val="200"/>
                        </a:spcAft>
                        <a:tabLst>
                          <a:tab pos="-576580" algn="l"/>
                          <a:tab pos="-486410" algn="l"/>
                          <a:tab pos="1133475" algn="l"/>
                        </a:tabLst>
                      </a:pPr>
                      <a:r>
                        <a:rPr lang="ar-SA" sz="2400" dirty="0"/>
                        <a:t>قيمة الحيوانات</a:t>
                      </a:r>
                      <a:endParaRPr lang="en-US" sz="2400" dirty="0"/>
                    </a:p>
                    <a:p>
                      <a:pPr algn="r" rtl="1">
                        <a:lnSpc>
                          <a:spcPct val="150000"/>
                        </a:lnSpc>
                        <a:spcBef>
                          <a:spcPts val="200"/>
                        </a:spcBef>
                        <a:spcAft>
                          <a:spcPts val="200"/>
                        </a:spcAft>
                        <a:tabLst>
                          <a:tab pos="-576580" algn="l"/>
                          <a:tab pos="-486410" algn="l"/>
                          <a:tab pos="1133475" algn="l"/>
                        </a:tabLst>
                      </a:pPr>
                      <a:r>
                        <a:rPr lang="ar-SA" sz="2400" dirty="0"/>
                        <a:t>الآلات والمعدات</a:t>
                      </a:r>
                      <a:endParaRPr lang="en-US" sz="2400" dirty="0">
                        <a:latin typeface="Times New Roman" pitchFamily="18" charset="0"/>
                        <a:ea typeface="Times New Roman"/>
                        <a:cs typeface="Times New Roman" pitchFamily="18"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lnSpc>
                          <a:spcPct val="150000"/>
                        </a:lnSpc>
                        <a:spcBef>
                          <a:spcPts val="200"/>
                        </a:spcBef>
                        <a:spcAft>
                          <a:spcPts val="200"/>
                        </a:spcAft>
                        <a:tabLst>
                          <a:tab pos="-576580" algn="l"/>
                          <a:tab pos="-486410" algn="l"/>
                          <a:tab pos="1133475" algn="l"/>
                        </a:tabLst>
                      </a:pPr>
                      <a:r>
                        <a:rPr lang="ar-SA" sz="2400" dirty="0"/>
                        <a:t>45%</a:t>
                      </a:r>
                      <a:endParaRPr lang="en-US" sz="2400" dirty="0"/>
                    </a:p>
                    <a:p>
                      <a:pPr algn="ctr" rtl="1">
                        <a:lnSpc>
                          <a:spcPct val="150000"/>
                        </a:lnSpc>
                        <a:spcBef>
                          <a:spcPts val="200"/>
                        </a:spcBef>
                        <a:spcAft>
                          <a:spcPts val="200"/>
                        </a:spcAft>
                        <a:tabLst>
                          <a:tab pos="-576580" algn="l"/>
                          <a:tab pos="-486410" algn="l"/>
                          <a:tab pos="1133475" algn="l"/>
                        </a:tabLst>
                      </a:pPr>
                      <a:r>
                        <a:rPr lang="ar-SA" sz="2400" dirty="0"/>
                        <a:t>30%</a:t>
                      </a:r>
                      <a:endParaRPr lang="en-US" sz="2400" dirty="0"/>
                    </a:p>
                    <a:p>
                      <a:pPr algn="ctr" rtl="1">
                        <a:lnSpc>
                          <a:spcPct val="150000"/>
                        </a:lnSpc>
                        <a:spcBef>
                          <a:spcPts val="200"/>
                        </a:spcBef>
                        <a:spcAft>
                          <a:spcPts val="200"/>
                        </a:spcAft>
                        <a:tabLst>
                          <a:tab pos="-576580" algn="l"/>
                          <a:tab pos="-486410" algn="l"/>
                          <a:tab pos="1133475" algn="l"/>
                        </a:tabLst>
                      </a:pPr>
                      <a:r>
                        <a:rPr lang="ar-SA" sz="2400" dirty="0"/>
                        <a:t>25%</a:t>
                      </a:r>
                      <a:endParaRPr lang="en-US" sz="2400" dirty="0">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ubtitle 2">
            <a:extLst>
              <a:ext uri="{FF2B5EF4-FFF2-40B4-BE49-F238E27FC236}">
                <a16:creationId xmlns:a16="http://schemas.microsoft.com/office/drawing/2014/main" id="{1C4AAA66-5999-4077-906A-11B0713E8608}"/>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0D4A18EC-F73D-417A-9E82-B030E3BCD636}"/>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6E33D991-D0C6-4765-B2C5-B488D75EC4C1}"/>
              </a:ext>
            </a:extLst>
          </p:cNvPr>
          <p:cNvSpPr txBox="1">
            <a:spLocks/>
          </p:cNvSpPr>
          <p:nvPr/>
        </p:nvSpPr>
        <p:spPr bwMode="auto">
          <a:xfrm>
            <a:off x="762000" y="1219200"/>
            <a:ext cx="7620000" cy="4572000"/>
          </a:xfrm>
          <a:prstGeom prst="rect">
            <a:avLst/>
          </a:prstGeom>
          <a:noFill/>
          <a:ln w="9525">
            <a:noFill/>
            <a:miter lim="800000"/>
            <a:headEnd/>
            <a:tailEnd/>
          </a:ln>
        </p:spPr>
        <p:txBody>
          <a:bodyPr lIns="182880" tIns="91440"/>
          <a:lstStyle/>
          <a:p>
            <a:pPr marL="363538" indent="-363538" algn="ctr" rtl="1">
              <a:defRPr/>
            </a:pPr>
            <a:r>
              <a:rPr lang="ar-SA" sz="2800" b="1" dirty="0"/>
              <a:t>بعض الاعتبارات الأساسية فى تخطيط وإنشاء مزارع الألبان</a:t>
            </a:r>
            <a:endParaRPr lang="ar-EG" sz="2800" b="1" dirty="0"/>
          </a:p>
          <a:p>
            <a:pPr marL="363538" indent="-363538" algn="ctr" rtl="1">
              <a:defRPr/>
            </a:pPr>
            <a:endParaRPr lang="ar-EG" sz="800" b="1" dirty="0">
              <a:latin typeface="Times New Roman" pitchFamily="18" charset="0"/>
              <a:cs typeface="Times New Roman" pitchFamily="18" charset="0"/>
            </a:endParaRPr>
          </a:p>
          <a:p>
            <a:pPr algn="just" rtl="1">
              <a:defRPr/>
            </a:pPr>
            <a:r>
              <a:rPr lang="ar-SA" sz="2400" b="1" dirty="0"/>
              <a:t>9  -  توزيع المصروفات التشغيلية :</a:t>
            </a:r>
            <a:endParaRPr lang="en-US" sz="2400" dirty="0"/>
          </a:p>
          <a:p>
            <a:pPr marL="87313" indent="188913" algn="just" rtl="1">
              <a:defRPr/>
            </a:pPr>
            <a:r>
              <a:rPr lang="ar-SA" sz="2000" dirty="0">
                <a:latin typeface="Times New Roman" pitchFamily="18" charset="0"/>
                <a:cs typeface="Times New Roman" pitchFamily="18" charset="0"/>
              </a:rPr>
              <a:t>يجب التحكم فى المصروفات التشغيلية دون أن يكون لذلك تأثير سلبى على مستوى الإنتاج ، بل توجه حيث تدر عائد أكبر . وبصفة عامة ، فإنه يمكن تقسيم مصروفات التشغيل إلى :</a:t>
            </a:r>
            <a:endParaRPr lang="en-US" sz="2000" dirty="0">
              <a:latin typeface="Times New Roman" pitchFamily="18" charset="0"/>
              <a:cs typeface="Times New Roman" pitchFamily="18" charset="0"/>
            </a:endParaRPr>
          </a:p>
          <a:p>
            <a:pPr algn="just" rtl="1">
              <a:defRPr/>
            </a:pPr>
            <a:r>
              <a:rPr lang="ar-SA" sz="2100" b="1" dirty="0"/>
              <a:t>المصروفات الرئيسية ( حوالى </a:t>
            </a:r>
            <a:r>
              <a:rPr lang="ar-EG" sz="2100" b="1"/>
              <a:t>80 - 90</a:t>
            </a:r>
            <a:r>
              <a:rPr lang="ar-SA" sz="2100" b="1"/>
              <a:t>% </a:t>
            </a:r>
            <a:r>
              <a:rPr lang="ar-SA" sz="2100" b="1" dirty="0"/>
              <a:t>من المصروفات ) :</a:t>
            </a:r>
            <a:endParaRPr lang="en-US" sz="2100" dirty="0"/>
          </a:p>
          <a:p>
            <a:pPr marL="261938" algn="just" rtl="1">
              <a:defRPr/>
            </a:pPr>
            <a:r>
              <a:rPr lang="ar-SA" sz="2000" dirty="0">
                <a:latin typeface="Times New Roman" pitchFamily="18" charset="0"/>
                <a:cs typeface="Times New Roman" pitchFamily="18" charset="0"/>
              </a:rPr>
              <a:t>-  تكاليف العليقة وتشكل حوالى 60% من المصروفات .</a:t>
            </a:r>
            <a:endParaRPr lang="en-US" sz="2000" dirty="0">
              <a:latin typeface="Times New Roman" pitchFamily="18" charset="0"/>
              <a:cs typeface="Times New Roman" pitchFamily="18" charset="0"/>
            </a:endParaRPr>
          </a:p>
          <a:p>
            <a:pPr marL="449263" indent="-187325" algn="just" rtl="1">
              <a:defRPr/>
            </a:pPr>
            <a:r>
              <a:rPr lang="ar-SA" sz="2000" dirty="0">
                <a:latin typeface="Times New Roman" pitchFamily="18" charset="0"/>
                <a:cs typeface="Times New Roman" pitchFamily="18" charset="0"/>
              </a:rPr>
              <a:t>- تكاليف العمالة وتشكل حوالى 20% من المصروفات، ويجب ربط هذه التكاليف بعدد ساعات العمل ( مثلاً 120 ساعة عمل للبقرة سنوياً) أو إنتاج اللبن ( 45 ألف كيلو جرام للعامل فى السنة)– أما فى بعض البلاد المتقدمة فإن عدد ساعات العمل للبقرة يبلغ حوالى 80 ساعة بينما يبلغ إنتاج المسئول عنه العمل الواحد 136 ألف كيلو جرام فى السنة .</a:t>
            </a:r>
            <a:endParaRPr lang="en-US" sz="2000" dirty="0">
              <a:latin typeface="Times New Roman" pitchFamily="18" charset="0"/>
              <a:cs typeface="Times New Roman" pitchFamily="18" charset="0"/>
            </a:endParaRPr>
          </a:p>
          <a:p>
            <a:pPr algn="just" rtl="1">
              <a:defRPr/>
            </a:pPr>
            <a:r>
              <a:rPr lang="ar-SA" sz="2100" b="1" dirty="0"/>
              <a:t>المصروفات الثانوية ( حوالى 10% من المصروفات ) :</a:t>
            </a:r>
            <a:endParaRPr lang="en-US" sz="2100" b="1" dirty="0"/>
          </a:p>
          <a:p>
            <a:pPr marL="261938" algn="just" rtl="1">
              <a:buFontTx/>
              <a:buChar char="-"/>
              <a:defRPr/>
            </a:pPr>
            <a:r>
              <a:rPr lang="ar-EG" sz="2000" dirty="0">
                <a:latin typeface="Times New Roman" pitchFamily="18" charset="0"/>
                <a:cs typeface="Times New Roman" pitchFamily="18" charset="0"/>
              </a:rPr>
              <a:t> </a:t>
            </a:r>
            <a:r>
              <a:rPr lang="ar-SA" sz="2000" dirty="0">
                <a:latin typeface="Times New Roman" pitchFamily="18" charset="0"/>
                <a:cs typeface="Times New Roman" pitchFamily="18" charset="0"/>
              </a:rPr>
              <a:t>تكاليف المياه والكهرباء والوقود والصيانة.</a:t>
            </a:r>
            <a:r>
              <a:rPr lang="ar-EG" sz="2000" dirty="0">
                <a:latin typeface="Times New Roman" pitchFamily="18" charset="0"/>
                <a:cs typeface="Times New Roman" pitchFamily="18" charset="0"/>
              </a:rPr>
              <a:t>      </a:t>
            </a:r>
          </a:p>
          <a:p>
            <a:pPr marL="261938" algn="just" rtl="1">
              <a:buFontTx/>
              <a:buChar char="-"/>
              <a:defRPr/>
            </a:pPr>
            <a:r>
              <a:rPr lang="ar-SA" sz="2000" dirty="0">
                <a:latin typeface="Times New Roman" pitchFamily="18" charset="0"/>
                <a:cs typeface="Times New Roman" pitchFamily="18" charset="0"/>
              </a:rPr>
              <a:t> الضرائب وفوائد القروض .</a:t>
            </a:r>
            <a:endParaRPr lang="ar-EG" sz="2000" dirty="0">
              <a:latin typeface="Times New Roman" pitchFamily="18" charset="0"/>
              <a:cs typeface="Times New Roman" pitchFamily="18" charset="0"/>
            </a:endParaRPr>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ubtitle 2">
            <a:extLst>
              <a:ext uri="{FF2B5EF4-FFF2-40B4-BE49-F238E27FC236}">
                <a16:creationId xmlns:a16="http://schemas.microsoft.com/office/drawing/2014/main" id="{E8D50E94-E97E-4D4C-B07D-0923B7DC9AB5}"/>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37C0969B-6044-4EA1-AEF3-3621F48C53FE}"/>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1988" name="Content Placeholder 2">
            <a:extLst>
              <a:ext uri="{FF2B5EF4-FFF2-40B4-BE49-F238E27FC236}">
                <a16:creationId xmlns:a16="http://schemas.microsoft.com/office/drawing/2014/main" id="{AF2FF8FD-6E0A-4E4F-A1DF-E530B52B30EE}"/>
              </a:ext>
            </a:extLst>
          </p:cNvPr>
          <p:cNvSpPr>
            <a:spLocks noGrp="1"/>
          </p:cNvSpPr>
          <p:nvPr>
            <p:ph idx="1"/>
          </p:nvPr>
        </p:nvSpPr>
        <p:spPr>
          <a:xfrm>
            <a:off x="1447800" y="1066800"/>
            <a:ext cx="6248400" cy="685800"/>
          </a:xfrm>
        </p:spPr>
        <p:txBody>
          <a:bodyPr/>
          <a:lstStyle/>
          <a:p>
            <a:pPr marL="165100" indent="14288" algn="ctr" rtl="1" eaLnBrk="1" hangingPunct="1">
              <a:lnSpc>
                <a:spcPct val="150000"/>
              </a:lnSpc>
              <a:buFont typeface="Wingdings 2" pitchFamily="18" charset="2"/>
              <a:buNone/>
              <a:defRPr/>
            </a:pPr>
            <a:r>
              <a:rPr lang="ar-SA" b="1" dirty="0">
                <a:latin typeface="Times New Roman" pitchFamily="18" charset="0"/>
                <a:cs typeface="Times New Roman" pitchFamily="18" charset="0"/>
              </a:rPr>
              <a:t>معايير تقييم الأداء بمزارع إنتاج اللبن</a:t>
            </a:r>
            <a:endParaRPr lang="ar-EG" b="1" dirty="0">
              <a:solidFill>
                <a:schemeClr val="tx1">
                  <a:lumMod val="95000"/>
                  <a:lumOff val="5000"/>
                </a:schemeClr>
              </a:solidFill>
              <a:latin typeface="Times New Roman" pitchFamily="18" charset="0"/>
              <a:cs typeface="Times New Roman" pitchFamily="18" charset="0"/>
            </a:endParaRPr>
          </a:p>
        </p:txBody>
      </p:sp>
      <p:sp>
        <p:nvSpPr>
          <p:cNvPr id="16" name="Content Placeholder 2">
            <a:extLst>
              <a:ext uri="{FF2B5EF4-FFF2-40B4-BE49-F238E27FC236}">
                <a16:creationId xmlns:a16="http://schemas.microsoft.com/office/drawing/2014/main" id="{6E1893B2-B827-41D0-9C58-FCAC7C1B7665}"/>
              </a:ext>
            </a:extLst>
          </p:cNvPr>
          <p:cNvSpPr txBox="1">
            <a:spLocks/>
          </p:cNvSpPr>
          <p:nvPr/>
        </p:nvSpPr>
        <p:spPr bwMode="auto">
          <a:xfrm>
            <a:off x="838200" y="1828800"/>
            <a:ext cx="7620000" cy="4419600"/>
          </a:xfrm>
          <a:prstGeom prst="rect">
            <a:avLst/>
          </a:prstGeom>
          <a:noFill/>
          <a:ln w="9525">
            <a:noFill/>
            <a:miter lim="800000"/>
            <a:headEnd/>
            <a:tailEnd/>
          </a:ln>
        </p:spPr>
        <p:txBody>
          <a:bodyPr lIns="182880" tIns="91440"/>
          <a:lstStyle/>
          <a:p>
            <a:pPr algn="just" rtl="1">
              <a:lnSpc>
                <a:spcPct val="130000"/>
              </a:lnSpc>
              <a:defRPr/>
            </a:pPr>
            <a:r>
              <a:rPr lang="ar-EG" sz="2400" b="1" dirty="0">
                <a:latin typeface="Arial" charset="0"/>
                <a:cs typeface="Arial" charset="0"/>
              </a:rPr>
              <a:t>  </a:t>
            </a:r>
            <a:r>
              <a:rPr lang="ar-SA" sz="2400" b="1" dirty="0">
                <a:latin typeface="Arial" charset="0"/>
                <a:cs typeface="Arial" charset="0"/>
              </a:rPr>
              <a:t>أولاً  :  معايير تقييم إنتاج اللبن</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1  -  كمية إنتاج اللبن / بقرة / موسم (كجم).</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2  -  كمية إنتاج الدهن / بقرة / موسم (كجم).</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3  -  متوسط إنتاج اللبن اليومى / بقرة فى القطيع (كجم).</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4  -  متوسط إنتاج اللبن اليومى / بقرة فى الحيوانات الحلابة (كجم).</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5  -  متوسط عدد أيام الحليب .</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6  -  متوسط عدد أيام الجفاف .</a:t>
            </a:r>
            <a:endParaRPr lang="en-GB" sz="2400" dirty="0">
              <a:latin typeface="Arial" charset="0"/>
              <a:cs typeface="Arial" charset="0"/>
            </a:endParaRPr>
          </a:p>
          <a:p>
            <a:pPr marL="539750" algn="just" rtl="1">
              <a:lnSpc>
                <a:spcPct val="130000"/>
              </a:lnSpc>
              <a:defRPr/>
            </a:pPr>
            <a:r>
              <a:rPr lang="ar-SA" sz="2400" dirty="0">
                <a:latin typeface="Arial" charset="0"/>
                <a:cs typeface="Arial" charset="0"/>
              </a:rPr>
              <a:t>7  -  نسبة العائد من بيع اللبن : تكاليف الأعلاف المركزة .</a:t>
            </a:r>
            <a:endParaRPr lang="ar-EG" sz="2400"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ubtitle 2">
            <a:extLst>
              <a:ext uri="{FF2B5EF4-FFF2-40B4-BE49-F238E27FC236}">
                <a16:creationId xmlns:a16="http://schemas.microsoft.com/office/drawing/2014/main" id="{B85ED490-2CD0-42D6-BB6D-AEE92C7442B4}"/>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F953E491-DEA0-4B07-B0ED-69E9EFF6AC95}"/>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2FD35AEC-CA4A-4E65-AA9D-EC9FFD0F7105}"/>
              </a:ext>
            </a:extLst>
          </p:cNvPr>
          <p:cNvSpPr txBox="1">
            <a:spLocks/>
          </p:cNvSpPr>
          <p:nvPr/>
        </p:nvSpPr>
        <p:spPr bwMode="auto">
          <a:xfrm>
            <a:off x="838200" y="1219200"/>
            <a:ext cx="7620000" cy="4419600"/>
          </a:xfrm>
          <a:prstGeom prst="rect">
            <a:avLst/>
          </a:prstGeom>
          <a:noFill/>
          <a:ln w="9525">
            <a:noFill/>
            <a:miter lim="800000"/>
            <a:headEnd/>
            <a:tailEnd/>
          </a:ln>
        </p:spPr>
        <p:txBody>
          <a:bodyPr lIns="182880" tIns="91440"/>
          <a:lstStyle/>
          <a:p>
            <a:pPr algn="just" rtl="1">
              <a:defRPr/>
            </a:pPr>
            <a:r>
              <a:rPr lang="ar-EG" sz="2400" b="1" dirty="0">
                <a:latin typeface="Arial" charset="0"/>
                <a:cs typeface="Arial" charset="0"/>
              </a:rPr>
              <a:t>  </a:t>
            </a:r>
            <a:r>
              <a:rPr lang="ar-SA" sz="2400" b="1" dirty="0">
                <a:latin typeface="Arial" charset="0"/>
                <a:cs typeface="Arial" charset="0"/>
              </a:rPr>
              <a:t>ثانياً  :  معايير تقييم الكفاءة التناسلية</a:t>
            </a:r>
            <a:endParaRPr lang="en-GB" sz="2400" b="1" dirty="0">
              <a:latin typeface="Arial" charset="0"/>
              <a:cs typeface="Arial" charset="0"/>
            </a:endParaRPr>
          </a:p>
          <a:p>
            <a:pPr marL="539750" algn="just" rtl="1">
              <a:defRPr/>
            </a:pPr>
            <a:r>
              <a:rPr lang="ar-SA" sz="2400" dirty="0">
                <a:latin typeface="Arial" charset="0"/>
                <a:cs typeface="Arial" charset="0"/>
              </a:rPr>
              <a:t>1  -  متوسط العمر عند البلوغ الجنسى .</a:t>
            </a:r>
            <a:endParaRPr lang="en-GB" sz="2400" dirty="0">
              <a:latin typeface="Arial" charset="0"/>
              <a:cs typeface="Arial" charset="0"/>
            </a:endParaRPr>
          </a:p>
          <a:p>
            <a:pPr marL="539750" algn="just" rtl="1">
              <a:defRPr/>
            </a:pPr>
            <a:r>
              <a:rPr lang="ar-SA" sz="2400" dirty="0">
                <a:latin typeface="Arial" charset="0"/>
                <a:cs typeface="Arial" charset="0"/>
              </a:rPr>
              <a:t>2  -  متوسط العمر عند النضج الجنسى .</a:t>
            </a:r>
            <a:endParaRPr lang="en-GB" sz="2400" dirty="0">
              <a:latin typeface="Arial" charset="0"/>
              <a:cs typeface="Arial" charset="0"/>
            </a:endParaRPr>
          </a:p>
          <a:p>
            <a:pPr marL="539750" algn="just" rtl="1">
              <a:defRPr/>
            </a:pPr>
            <a:r>
              <a:rPr lang="ar-SA" sz="2400" dirty="0">
                <a:latin typeface="Arial" charset="0"/>
                <a:cs typeface="Arial" charset="0"/>
              </a:rPr>
              <a:t>3  -  متوسط العمر عند أول ولادة .</a:t>
            </a:r>
            <a:endParaRPr lang="en-GB" sz="2400" dirty="0">
              <a:latin typeface="Arial" charset="0"/>
              <a:cs typeface="Arial" charset="0"/>
            </a:endParaRPr>
          </a:p>
          <a:p>
            <a:pPr marL="539750" algn="just" rtl="1">
              <a:defRPr/>
            </a:pPr>
            <a:r>
              <a:rPr lang="ar-SA" sz="2400" dirty="0">
                <a:latin typeface="Arial" charset="0"/>
                <a:cs typeface="Arial" charset="0"/>
              </a:rPr>
              <a:t>4  -  متوسط الفترة من الولادة حتى أول تلقيح .</a:t>
            </a:r>
            <a:endParaRPr lang="en-GB" sz="2400" dirty="0">
              <a:latin typeface="Arial" charset="0"/>
              <a:cs typeface="Arial" charset="0"/>
            </a:endParaRPr>
          </a:p>
          <a:p>
            <a:pPr marL="539750" algn="just" rtl="1">
              <a:defRPr/>
            </a:pPr>
            <a:r>
              <a:rPr lang="ar-SA" sz="2400" dirty="0">
                <a:latin typeface="Arial" charset="0"/>
                <a:cs typeface="Arial" charset="0"/>
              </a:rPr>
              <a:t>5  -  متوسط الفترة من الولادة حتى التقليح المخصب .</a:t>
            </a:r>
            <a:endParaRPr lang="en-GB" sz="2400" dirty="0">
              <a:latin typeface="Arial" charset="0"/>
              <a:cs typeface="Arial" charset="0"/>
            </a:endParaRPr>
          </a:p>
          <a:p>
            <a:pPr marL="539750" algn="just" rtl="1">
              <a:defRPr/>
            </a:pPr>
            <a:r>
              <a:rPr lang="ar-SA" sz="2400" dirty="0">
                <a:latin typeface="Arial" charset="0"/>
                <a:cs typeface="Arial" charset="0"/>
              </a:rPr>
              <a:t>6  -  متوسط فترة التلقيح .</a:t>
            </a:r>
            <a:endParaRPr lang="en-GB" sz="2400" dirty="0">
              <a:latin typeface="Arial" charset="0"/>
              <a:cs typeface="Arial" charset="0"/>
            </a:endParaRPr>
          </a:p>
          <a:p>
            <a:pPr marL="539750" algn="just" rtl="1">
              <a:defRPr/>
            </a:pPr>
            <a:r>
              <a:rPr lang="ar-SA" sz="2400" dirty="0">
                <a:latin typeface="Arial" charset="0"/>
                <a:cs typeface="Arial" charset="0"/>
              </a:rPr>
              <a:t>7  -  متوسط عدد التلقيحات اللازمة للحمل .</a:t>
            </a:r>
            <a:endParaRPr lang="en-GB" sz="2400" dirty="0">
              <a:latin typeface="Arial" charset="0"/>
              <a:cs typeface="Arial" charset="0"/>
            </a:endParaRPr>
          </a:p>
          <a:p>
            <a:pPr marL="539750" algn="just" rtl="1">
              <a:defRPr/>
            </a:pPr>
            <a:r>
              <a:rPr lang="ar-SA" sz="2400" dirty="0">
                <a:latin typeface="Arial" charset="0"/>
                <a:cs typeface="Arial" charset="0"/>
              </a:rPr>
              <a:t>8  -  متوسط الفترة بين ولادتين .</a:t>
            </a:r>
            <a:endParaRPr lang="en-GB" sz="2400" dirty="0">
              <a:latin typeface="Arial" charset="0"/>
              <a:cs typeface="Arial" charset="0"/>
            </a:endParaRPr>
          </a:p>
          <a:p>
            <a:pPr marL="539750" algn="just" rtl="1">
              <a:defRPr/>
            </a:pPr>
            <a:r>
              <a:rPr lang="ar-SA" sz="2400" dirty="0">
                <a:latin typeface="Arial" charset="0"/>
                <a:cs typeface="Arial" charset="0"/>
              </a:rPr>
              <a:t>9  -  نسبة الخصب ( معدل الولادات ) .</a:t>
            </a:r>
            <a:endParaRPr lang="en-GB" sz="2400" dirty="0">
              <a:latin typeface="Arial" charset="0"/>
              <a:cs typeface="Arial" charset="0"/>
            </a:endParaRPr>
          </a:p>
          <a:p>
            <a:pPr marL="539750" algn="just" rtl="1">
              <a:defRPr/>
            </a:pPr>
            <a:r>
              <a:rPr lang="ar-SA" sz="2400" dirty="0">
                <a:latin typeface="Arial" charset="0"/>
                <a:cs typeface="Arial" charset="0"/>
              </a:rPr>
              <a:t>10-  عدد العجلات التى تصل لمرحلة الاستبدال .</a:t>
            </a:r>
            <a:endParaRPr lang="en-GB" sz="2400" dirty="0">
              <a:latin typeface="Arial" charset="0"/>
              <a:cs typeface="Arial" charset="0"/>
            </a:endParaRPr>
          </a:p>
          <a:p>
            <a:pPr marL="539750" algn="just" rtl="1">
              <a:defRPr/>
            </a:pPr>
            <a:r>
              <a:rPr lang="ar-SA" sz="2400" dirty="0">
                <a:latin typeface="Arial" charset="0"/>
                <a:cs typeface="Arial" charset="0"/>
              </a:rPr>
              <a:t>11-  عدد العجول التى تصل لمرحلة التسويق كعجول مسمنة .</a:t>
            </a:r>
            <a:endParaRPr lang="ar-EG" sz="2400" dirty="0">
              <a:latin typeface="Arial" charset="0"/>
              <a:cs typeface="Arial" charset="0"/>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D26C0951-E986-451B-A1E0-D6F45102A41C}"/>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B0F30BA2-75B4-4CB2-917A-F07048DF334A}"/>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172" name="Content Placeholder 2">
            <a:extLst>
              <a:ext uri="{FF2B5EF4-FFF2-40B4-BE49-F238E27FC236}">
                <a16:creationId xmlns:a16="http://schemas.microsoft.com/office/drawing/2014/main" id="{C2E18B6B-52F0-4B1A-97DF-B32006214BBC}"/>
              </a:ext>
            </a:extLst>
          </p:cNvPr>
          <p:cNvSpPr txBox="1">
            <a:spLocks/>
          </p:cNvSpPr>
          <p:nvPr/>
        </p:nvSpPr>
        <p:spPr bwMode="auto">
          <a:xfrm>
            <a:off x="762000" y="1295400"/>
            <a:ext cx="7467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80" tIns="91440"/>
          <a:lstStyle>
            <a:lvl1pPr marL="355600" indent="-3556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ar-SA" altLang="ar-SA" sz="2100">
                <a:latin typeface="Times New Roman" panose="02020603050405020304" pitchFamily="18" charset="0"/>
                <a:cs typeface="Times New Roman" panose="02020603050405020304" pitchFamily="18" charset="0"/>
              </a:rPr>
              <a:t>3 – يجب أن يكون </a:t>
            </a:r>
            <a:r>
              <a:rPr lang="ar-SA" altLang="ar-SA" sz="2100" b="1">
                <a:latin typeface="Times New Roman" panose="02020603050405020304" pitchFamily="18" charset="0"/>
                <a:cs typeface="Times New Roman" panose="02020603050405020304" pitchFamily="18" charset="0"/>
              </a:rPr>
              <a:t>المبنى جيد الإضاءة </a:t>
            </a:r>
            <a:r>
              <a:rPr lang="ar-SA" altLang="ar-SA" sz="2100">
                <a:latin typeface="Times New Roman" panose="02020603050405020304" pitchFamily="18" charset="0"/>
                <a:cs typeface="Times New Roman" panose="02020603050405020304" pitchFamily="18" charset="0"/>
              </a:rPr>
              <a:t>وأن تتوفر فيه جميع الاشتراطات الصحية التى تمكن من إنتاج لبن نظيف على درجة عالية من الجودة.</a:t>
            </a:r>
            <a:endParaRPr lang="en-GB" altLang="ar-SA" sz="2100">
              <a:latin typeface="Times New Roman" panose="02020603050405020304" pitchFamily="18" charset="0"/>
              <a:cs typeface="Times New Roman" panose="02020603050405020304" pitchFamily="18" charset="0"/>
            </a:endParaRPr>
          </a:p>
          <a:p>
            <a:pPr algn="just" rtl="1" eaLnBrk="1" hangingPunct="1">
              <a:lnSpc>
                <a:spcPct val="150000"/>
              </a:lnSpc>
            </a:pPr>
            <a:r>
              <a:rPr lang="ar-SA" altLang="ar-SA" sz="2100">
                <a:latin typeface="Times New Roman" panose="02020603050405020304" pitchFamily="18" charset="0"/>
                <a:cs typeface="Times New Roman" panose="02020603050405020304" pitchFamily="18" charset="0"/>
              </a:rPr>
              <a:t>4 – تتعرض حيوانات اللبن أكثر من غيرها للإصابة بالأمراض كالسل والتهاب الضرع والإجهاض المعدى، نظرا لوجودها فى أعداد كبيرة فى مكان محدود، ولذلك يجب أن </a:t>
            </a:r>
            <a:r>
              <a:rPr lang="ar-SA" altLang="ar-SA" sz="2100" b="1">
                <a:latin typeface="Times New Roman" panose="02020603050405020304" pitchFamily="18" charset="0"/>
                <a:cs typeface="Times New Roman" panose="02020603050405020304" pitchFamily="18" charset="0"/>
              </a:rPr>
              <a:t>توض</a:t>
            </a:r>
            <a:r>
              <a:rPr lang="ar-EG" altLang="ar-SA" sz="2100" b="1">
                <a:latin typeface="Times New Roman" panose="02020603050405020304" pitchFamily="18" charset="0"/>
                <a:cs typeface="Times New Roman" panose="02020603050405020304" pitchFamily="18" charset="0"/>
              </a:rPr>
              <a:t>ع</a:t>
            </a:r>
            <a:r>
              <a:rPr lang="ar-SA" altLang="ar-SA" sz="2100" b="1">
                <a:latin typeface="Times New Roman" panose="02020603050405020304" pitchFamily="18" charset="0"/>
                <a:cs typeface="Times New Roman" panose="02020603050405020304" pitchFamily="18" charset="0"/>
              </a:rPr>
              <a:t> التصميمات التى تحد من انتقال العدوى</a:t>
            </a:r>
            <a:r>
              <a:rPr lang="ar-SA" altLang="ar-SA" sz="2100">
                <a:latin typeface="Times New Roman" panose="02020603050405020304" pitchFamily="18" charset="0"/>
                <a:cs typeface="Times New Roman" panose="02020603050405020304" pitchFamily="18" charset="0"/>
              </a:rPr>
              <a:t>، </a:t>
            </a:r>
            <a:r>
              <a:rPr lang="ar-EG" altLang="ar-SA" sz="2100">
                <a:latin typeface="Times New Roman" panose="02020603050405020304" pitchFamily="18" charset="0"/>
                <a:cs typeface="Times New Roman" panose="02020603050405020304" pitchFamily="18" charset="0"/>
              </a:rPr>
              <a:t>(ت</a:t>
            </a:r>
            <a:r>
              <a:rPr lang="ar-SA" altLang="ar-SA" sz="2100">
                <a:latin typeface="Times New Roman" panose="02020603050405020304" pitchFamily="18" charset="0"/>
                <a:cs typeface="Times New Roman" panose="02020603050405020304" pitchFamily="18" charset="0"/>
              </a:rPr>
              <a:t>وض</a:t>
            </a:r>
            <a:r>
              <a:rPr lang="ar-EG" altLang="ar-SA" sz="2100">
                <a:latin typeface="Times New Roman" panose="02020603050405020304" pitchFamily="18" charset="0"/>
                <a:cs typeface="Times New Roman" panose="02020603050405020304" pitchFamily="18" charset="0"/>
              </a:rPr>
              <a:t>ع</a:t>
            </a:r>
            <a:r>
              <a:rPr lang="ar-SA" altLang="ar-SA" sz="2100">
                <a:latin typeface="Times New Roman" panose="02020603050405020304" pitchFamily="18" charset="0"/>
                <a:cs typeface="Times New Roman" panose="02020603050405020304" pitchFamily="18" charset="0"/>
              </a:rPr>
              <a:t> الحيوانات فى صفوف معاكسة</a:t>
            </a:r>
            <a:r>
              <a:rPr lang="ar-EG" altLang="ar-SA" sz="2100">
                <a:latin typeface="Times New Roman" panose="02020603050405020304" pitchFamily="18" charset="0"/>
                <a:cs typeface="Times New Roman" panose="02020603050405020304" pitchFamily="18" charset="0"/>
              </a:rPr>
              <a:t>)</a:t>
            </a:r>
            <a:r>
              <a:rPr lang="ar-SA" altLang="ar-SA" sz="2100">
                <a:latin typeface="Times New Roman" panose="02020603050405020304" pitchFamily="18" charset="0"/>
                <a:cs typeface="Times New Roman" panose="02020603050405020304" pitchFamily="18" charset="0"/>
              </a:rPr>
              <a:t>.</a:t>
            </a:r>
            <a:endParaRPr lang="en-GB" altLang="ar-SA" sz="2100">
              <a:latin typeface="Times New Roman" panose="02020603050405020304" pitchFamily="18" charset="0"/>
              <a:cs typeface="Times New Roman" panose="02020603050405020304" pitchFamily="18" charset="0"/>
            </a:endParaRPr>
          </a:p>
          <a:p>
            <a:pPr algn="just" rtl="1" eaLnBrk="1" hangingPunct="1">
              <a:lnSpc>
                <a:spcPct val="150000"/>
              </a:lnSpc>
            </a:pPr>
            <a:r>
              <a:rPr lang="ar-SA" altLang="ar-SA" sz="2100">
                <a:latin typeface="Times New Roman" panose="02020603050405020304" pitchFamily="18" charset="0"/>
                <a:cs typeface="Times New Roman" panose="02020603050405020304" pitchFamily="18" charset="0"/>
              </a:rPr>
              <a:t>5 – يؤخذ فى الاعتبار أن حيوان اللبن يحلب مرتين يوميا وبطريقة منتظمة على مدار موسم الحليب ولذلك يجب </a:t>
            </a:r>
            <a:r>
              <a:rPr lang="ar-SA" altLang="ar-SA" sz="2100" b="1">
                <a:latin typeface="Times New Roman" panose="02020603050405020304" pitchFamily="18" charset="0"/>
                <a:cs typeface="Times New Roman" panose="02020603050405020304" pitchFamily="18" charset="0"/>
              </a:rPr>
              <a:t>توفير وسائل الحلب </a:t>
            </a:r>
            <a:r>
              <a:rPr lang="ar-EG" altLang="ar-SA" sz="2100" b="1">
                <a:latin typeface="Times New Roman" panose="02020603050405020304" pitchFamily="18" charset="0"/>
                <a:cs typeface="Times New Roman" panose="02020603050405020304" pitchFamily="18" charset="0"/>
              </a:rPr>
              <a:t>المناسبة </a:t>
            </a:r>
            <a:r>
              <a:rPr lang="ar-SA" altLang="ar-SA" sz="2100" b="1">
                <a:latin typeface="Times New Roman" panose="02020603050405020304" pitchFamily="18" charset="0"/>
                <a:cs typeface="Times New Roman" panose="02020603050405020304" pitchFamily="18" charset="0"/>
              </a:rPr>
              <a:t>والعمال ذوى الخبرة </a:t>
            </a:r>
            <a:r>
              <a:rPr lang="ar-SA" altLang="ar-SA" sz="2100">
                <a:latin typeface="Times New Roman" panose="02020603050405020304" pitchFamily="18" charset="0"/>
                <a:cs typeface="Times New Roman" panose="02020603050405020304" pitchFamily="18" charset="0"/>
              </a:rPr>
              <a:t>فى هذا الشان.</a:t>
            </a:r>
            <a:endParaRPr lang="en-GB" altLang="ar-SA" sz="2100">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ubtitle 2">
            <a:extLst>
              <a:ext uri="{FF2B5EF4-FFF2-40B4-BE49-F238E27FC236}">
                <a16:creationId xmlns:a16="http://schemas.microsoft.com/office/drawing/2014/main" id="{79E487E5-4081-4A9D-97D7-08121DB8F8B5}"/>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999F383B-2FFD-4AB2-851A-9514A21622A1}"/>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BD86E607-4BDD-4A03-BAC0-6AE449FE9EEE}"/>
              </a:ext>
            </a:extLst>
          </p:cNvPr>
          <p:cNvSpPr txBox="1">
            <a:spLocks/>
          </p:cNvSpPr>
          <p:nvPr/>
        </p:nvSpPr>
        <p:spPr bwMode="auto">
          <a:xfrm>
            <a:off x="533400" y="1143000"/>
            <a:ext cx="7772400" cy="4724400"/>
          </a:xfrm>
          <a:prstGeom prst="rect">
            <a:avLst/>
          </a:prstGeom>
          <a:noFill/>
          <a:ln w="9525">
            <a:noFill/>
            <a:miter lim="800000"/>
            <a:headEnd/>
            <a:tailEnd/>
          </a:ln>
        </p:spPr>
        <p:txBody>
          <a:bodyPr lIns="182880" tIns="91440"/>
          <a:lstStyle/>
          <a:p>
            <a:pPr algn="just" rtl="1">
              <a:spcAft>
                <a:spcPts val="1200"/>
              </a:spcAft>
              <a:defRPr/>
            </a:pPr>
            <a:r>
              <a:rPr lang="ar-EG" sz="2400" b="1" dirty="0">
                <a:latin typeface="Arial" charset="0"/>
                <a:cs typeface="Arial" charset="0"/>
              </a:rPr>
              <a:t>  </a:t>
            </a:r>
            <a:r>
              <a:rPr lang="ar-SA" sz="2400" b="1" dirty="0">
                <a:latin typeface="Arial" charset="0"/>
                <a:cs typeface="Arial" charset="0"/>
              </a:rPr>
              <a:t>ثالثاً  :  معايير كفاءة التعذية</a:t>
            </a:r>
            <a:endParaRPr lang="en-GB" sz="2400" b="1" dirty="0">
              <a:latin typeface="Arial" charset="0"/>
              <a:cs typeface="Arial" charset="0"/>
            </a:endParaRPr>
          </a:p>
          <a:p>
            <a:pPr marL="539750" algn="just" rtl="1">
              <a:defRPr/>
            </a:pPr>
            <a:r>
              <a:rPr lang="ar-SA" sz="2200" dirty="0">
                <a:latin typeface="Arial" charset="0"/>
                <a:cs typeface="Arial" charset="0"/>
              </a:rPr>
              <a:t>1  -  كمية الأعلاف المركزة المستهلكة / بقرة / سنة ( كجم ) .</a:t>
            </a:r>
            <a:endParaRPr lang="en-GB" sz="2200" dirty="0">
              <a:latin typeface="Arial" charset="0"/>
              <a:cs typeface="Arial" charset="0"/>
            </a:endParaRPr>
          </a:p>
          <a:p>
            <a:pPr marL="539750" algn="just" rtl="1">
              <a:defRPr/>
            </a:pPr>
            <a:r>
              <a:rPr lang="ar-SA" sz="2200" dirty="0">
                <a:latin typeface="Arial" charset="0"/>
                <a:cs typeface="Arial" charset="0"/>
              </a:rPr>
              <a:t>2  -  تكاليف التغذية / بقرة / سنة ( جنيه ) .</a:t>
            </a:r>
            <a:endParaRPr lang="en-GB" sz="2200" dirty="0">
              <a:latin typeface="Arial" charset="0"/>
              <a:cs typeface="Arial" charset="0"/>
            </a:endParaRPr>
          </a:p>
          <a:p>
            <a:pPr marL="539750" algn="just" rtl="1">
              <a:defRPr/>
            </a:pPr>
            <a:r>
              <a:rPr lang="ar-SA" sz="2200" dirty="0">
                <a:latin typeface="Arial" charset="0"/>
                <a:cs typeface="Arial" charset="0"/>
              </a:rPr>
              <a:t>3  -  تكاليف التغذية لكل 100 كجم لبن ( جنيه ) .</a:t>
            </a:r>
            <a:endParaRPr lang="en-GB" sz="2200" dirty="0">
              <a:latin typeface="Arial" charset="0"/>
              <a:cs typeface="Arial" charset="0"/>
            </a:endParaRPr>
          </a:p>
          <a:p>
            <a:pPr algn="just" rtl="1">
              <a:spcBef>
                <a:spcPts val="600"/>
              </a:spcBef>
              <a:spcAft>
                <a:spcPts val="600"/>
              </a:spcAft>
              <a:defRPr/>
            </a:pPr>
            <a:r>
              <a:rPr lang="ar-EG" sz="2400" b="1" dirty="0">
                <a:latin typeface="Arial" charset="0"/>
                <a:cs typeface="Arial" charset="0"/>
              </a:rPr>
              <a:t>  </a:t>
            </a:r>
            <a:r>
              <a:rPr lang="ar-SA" sz="2400" b="1" dirty="0">
                <a:latin typeface="Arial" charset="0"/>
                <a:cs typeface="Arial" charset="0"/>
              </a:rPr>
              <a:t>رابعاً  :  معايير كفاءة إنتاج اللحم</a:t>
            </a:r>
            <a:endParaRPr lang="en-GB" sz="2400" b="1" dirty="0">
              <a:latin typeface="Arial" charset="0"/>
              <a:cs typeface="Arial" charset="0"/>
            </a:endParaRPr>
          </a:p>
          <a:p>
            <a:pPr marL="539750" algn="just" rtl="1">
              <a:defRPr/>
            </a:pPr>
            <a:r>
              <a:rPr lang="ar-SA" sz="2200" dirty="0">
                <a:latin typeface="Arial" charset="0"/>
                <a:cs typeface="Arial" charset="0"/>
              </a:rPr>
              <a:t>1  -  متوسط الزيادة اليومية فى الوزن .</a:t>
            </a:r>
            <a:endParaRPr lang="en-GB" sz="2200" dirty="0">
              <a:latin typeface="Arial" charset="0"/>
              <a:cs typeface="Arial" charset="0"/>
            </a:endParaRPr>
          </a:p>
          <a:p>
            <a:pPr marL="539750" algn="just" rtl="1">
              <a:defRPr/>
            </a:pPr>
            <a:r>
              <a:rPr lang="ar-SA" sz="2200" dirty="0">
                <a:latin typeface="Arial" charset="0"/>
                <a:cs typeface="Arial" charset="0"/>
              </a:rPr>
              <a:t>2  -  وزن التسويق للعجول المسمنة .</a:t>
            </a:r>
            <a:endParaRPr lang="en-GB" sz="2200" dirty="0">
              <a:latin typeface="Arial" charset="0"/>
              <a:cs typeface="Arial" charset="0"/>
            </a:endParaRPr>
          </a:p>
          <a:p>
            <a:pPr marL="539750" algn="just" rtl="1">
              <a:defRPr/>
            </a:pPr>
            <a:r>
              <a:rPr lang="ar-SA" sz="2200" dirty="0">
                <a:latin typeface="Arial" charset="0"/>
                <a:cs typeface="Arial" charset="0"/>
              </a:rPr>
              <a:t>3  - </a:t>
            </a:r>
            <a:r>
              <a:rPr lang="ar-SA" sz="2000" b="1" dirty="0">
                <a:latin typeface="Arial" charset="0"/>
                <a:cs typeface="Arial" charset="0"/>
              </a:rPr>
              <a:t>الكفاءة التحويلية للغذاء (كيلو جرامات معادل النشا / كيلو جرام نمو وزن حى).</a:t>
            </a:r>
            <a:endParaRPr lang="en-GB" sz="2000" b="1" dirty="0">
              <a:latin typeface="Arial" charset="0"/>
              <a:cs typeface="Arial" charset="0"/>
            </a:endParaRPr>
          </a:p>
          <a:p>
            <a:pPr algn="just" rtl="1">
              <a:spcBef>
                <a:spcPts val="600"/>
              </a:spcBef>
              <a:spcAft>
                <a:spcPts val="600"/>
              </a:spcAft>
              <a:defRPr/>
            </a:pPr>
            <a:r>
              <a:rPr lang="ar-EG" sz="2400" b="1" dirty="0">
                <a:latin typeface="Arial" charset="0"/>
                <a:cs typeface="Arial" charset="0"/>
              </a:rPr>
              <a:t>  </a:t>
            </a:r>
            <a:r>
              <a:rPr lang="ar-SA" sz="2400" b="1" dirty="0">
                <a:latin typeface="Arial" charset="0"/>
                <a:cs typeface="Arial" charset="0"/>
              </a:rPr>
              <a:t>خامساً  :  معايير كفاءة الرعاية البيطرية</a:t>
            </a:r>
            <a:endParaRPr lang="en-GB" sz="2400" b="1" dirty="0">
              <a:latin typeface="Arial" charset="0"/>
              <a:cs typeface="Arial" charset="0"/>
            </a:endParaRPr>
          </a:p>
          <a:p>
            <a:pPr marL="539750" algn="just" rtl="1">
              <a:defRPr/>
            </a:pPr>
            <a:r>
              <a:rPr lang="ar-SA" sz="2200" dirty="0">
                <a:latin typeface="Arial" charset="0"/>
                <a:cs typeface="Arial" charset="0"/>
              </a:rPr>
              <a:t>1  -  نسبة النفوق .</a:t>
            </a:r>
            <a:endParaRPr lang="ar-EG" sz="2200" dirty="0">
              <a:latin typeface="Arial" charset="0"/>
              <a:cs typeface="Arial" charset="0"/>
            </a:endParaRPr>
          </a:p>
          <a:p>
            <a:pPr marL="996950" indent="-457200" algn="just" rtl="1">
              <a:defRPr/>
            </a:pPr>
            <a:r>
              <a:rPr lang="ar-EG" sz="2200" dirty="0">
                <a:latin typeface="Arial" charset="0"/>
                <a:cs typeface="Arial" charset="0"/>
              </a:rPr>
              <a:t>2  </a:t>
            </a:r>
            <a:r>
              <a:rPr lang="ar-SA" sz="2200" dirty="0">
                <a:latin typeface="Arial" charset="0"/>
                <a:cs typeface="Arial" charset="0"/>
              </a:rPr>
              <a:t>-  نسبة الإجهاض </a:t>
            </a:r>
            <a:r>
              <a:rPr lang="ar-EG" sz="2200" dirty="0">
                <a:latin typeface="Arial" charset="0"/>
                <a:cs typeface="Arial" charset="0"/>
              </a:rPr>
              <a:t>.</a:t>
            </a:r>
          </a:p>
          <a:p>
            <a:pPr marL="996950" indent="-457200" algn="just" rtl="1">
              <a:defRPr/>
            </a:pPr>
            <a:r>
              <a:rPr lang="ar-EG" sz="2200" dirty="0">
                <a:latin typeface="Arial" charset="0"/>
                <a:cs typeface="Arial" charset="0"/>
              </a:rPr>
              <a:t>3</a:t>
            </a:r>
            <a:r>
              <a:rPr lang="ar-SA" sz="2200" dirty="0">
                <a:latin typeface="Arial" charset="0"/>
                <a:cs typeface="Arial" charset="0"/>
              </a:rPr>
              <a:t>  -  الإصابة بمرض التهاب الضرع .</a:t>
            </a:r>
            <a:endParaRPr lang="ar-EG" sz="2200" dirty="0">
              <a:latin typeface="Arial" charset="0"/>
              <a:cs typeface="Arial" charset="0"/>
            </a:endParaRPr>
          </a:p>
        </p:txBody>
      </p:sp>
      <p:sp>
        <p:nvSpPr>
          <p:cNvPr id="25605" name="Subtitle 2">
            <a:extLst>
              <a:ext uri="{FF2B5EF4-FFF2-40B4-BE49-F238E27FC236}">
                <a16:creationId xmlns:a16="http://schemas.microsoft.com/office/drawing/2014/main" id="{0FE0720A-AFF3-4E89-B576-66B48702F3BD}"/>
              </a:ext>
            </a:extLst>
          </p:cNvPr>
          <p:cNvSpPr txBox="1">
            <a:spLocks/>
          </p:cNvSpPr>
          <p:nvPr/>
        </p:nvSpPr>
        <p:spPr bwMode="auto">
          <a:xfrm>
            <a:off x="762000" y="5334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400" b="1" i="1">
                <a:latin typeface="Book Antiqua" panose="020B0604020202020204" pitchFamily="18" charset="0"/>
                <a:cs typeface="Tahoma" panose="020B0604030504040204" pitchFamily="34" charset="0"/>
              </a:rPr>
              <a:t>محاضرات إنتاج ماشية اللحم واللبن – إنشاء وإدارة مزارع الألبان- محاضرة (4)</a:t>
            </a:r>
            <a:endParaRPr lang="en-US" altLang="ar-SA" sz="1400" b="1" i="1">
              <a:latin typeface="Book Antiqua" panose="020B0604020202020204" pitchFamily="18" charset="0"/>
            </a:endParaRPr>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ubtitle 2">
            <a:extLst>
              <a:ext uri="{FF2B5EF4-FFF2-40B4-BE49-F238E27FC236}">
                <a16:creationId xmlns:a16="http://schemas.microsoft.com/office/drawing/2014/main" id="{FFEF27C6-C659-4078-86F7-BD09E5103541}"/>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18C6A179-D3CF-4F72-85C7-313567A71D9A}"/>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6628" name="Content Placeholder 2">
            <a:extLst>
              <a:ext uri="{FF2B5EF4-FFF2-40B4-BE49-F238E27FC236}">
                <a16:creationId xmlns:a16="http://schemas.microsoft.com/office/drawing/2014/main" id="{FCFD5DDD-D10A-4F87-AE63-3CE4EB86ADE6}"/>
              </a:ext>
            </a:extLst>
          </p:cNvPr>
          <p:cNvSpPr txBox="1">
            <a:spLocks/>
          </p:cNvSpPr>
          <p:nvPr/>
        </p:nvSpPr>
        <p:spPr bwMode="auto">
          <a:xfrm>
            <a:off x="533400" y="11430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80" tIns="914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spcAft>
                <a:spcPts val="1200"/>
              </a:spcAft>
            </a:pPr>
            <a:r>
              <a:rPr lang="ar-EG" altLang="ar-SA" sz="2400" b="1"/>
              <a:t>  </a:t>
            </a:r>
            <a:r>
              <a:rPr lang="ar-SA" altLang="ar-SA" sz="2400" b="1"/>
              <a:t>سادساً  :  انخفاض العائد كنتيجة للإصابة بمرض التهاب الضرع / بقرة</a:t>
            </a:r>
            <a:endParaRPr lang="ar-EG" altLang="ar-SA" sz="2400" b="1"/>
          </a:p>
          <a:p>
            <a:pPr algn="just" rtl="1" eaLnBrk="1" hangingPunct="1"/>
            <a:r>
              <a:rPr lang="ar-SA" altLang="ar-SA" sz="2000" b="1"/>
              <a:t>تقدير الخسارة الناتجة عن التهاب الضرع (جنيه) =</a:t>
            </a:r>
            <a:endParaRPr lang="en-GB" altLang="ar-SA" sz="2000" b="1"/>
          </a:p>
          <a:p>
            <a:pPr algn="just" rtl="1" eaLnBrk="1" hangingPunct="1"/>
            <a:r>
              <a:rPr lang="ar-SA" altLang="ar-SA" sz="2000" b="1"/>
              <a:t>كمية الفقد اليومى فى اللبن (كجم) × عدد الحيوانات المصابة × سعر كجم اللبن (جنيه) × عدد أيام الإصابة</a:t>
            </a:r>
            <a:endParaRPr lang="ar-EG" altLang="ar-SA" sz="2000" b="1"/>
          </a:p>
          <a:p>
            <a:pPr algn="just" rtl="1" eaLnBrk="1" hangingPunct="1">
              <a:spcBef>
                <a:spcPts val="600"/>
              </a:spcBef>
              <a:spcAft>
                <a:spcPts val="600"/>
              </a:spcAft>
            </a:pPr>
            <a:r>
              <a:rPr lang="ar-EG" altLang="ar-SA" sz="2400" b="1"/>
              <a:t>  </a:t>
            </a:r>
            <a:r>
              <a:rPr lang="ar-SA" altLang="ar-SA" sz="2400" b="1"/>
              <a:t>سابعاً  :  معايير كفاءة رأس المال :</a:t>
            </a:r>
            <a:endParaRPr lang="en-GB" altLang="ar-SA" sz="2400"/>
          </a:p>
          <a:p>
            <a:pPr algn="just" rtl="1" eaLnBrk="1" hangingPunct="1"/>
            <a:r>
              <a:rPr lang="ar-SA" altLang="ar-SA" sz="2000" b="1"/>
              <a:t>1  -  إجمالى رأس المال / بقرة فى القطيع .</a:t>
            </a:r>
            <a:endParaRPr lang="en-GB" altLang="ar-SA" sz="2000" b="1"/>
          </a:p>
          <a:p>
            <a:pPr algn="just" rtl="1" eaLnBrk="1" hangingPunct="1"/>
            <a:r>
              <a:rPr lang="ar-SA" altLang="ar-SA" sz="2000" b="1"/>
              <a:t>2  -  قيمة الآلات والمعدات / بقرة .</a:t>
            </a:r>
            <a:endParaRPr lang="en-GB" altLang="ar-SA" sz="2000" b="1"/>
          </a:p>
          <a:p>
            <a:pPr algn="just" rtl="1" eaLnBrk="1" hangingPunct="1"/>
            <a:r>
              <a:rPr lang="ar-SA" altLang="ar-SA" sz="2000" b="1"/>
              <a:t>3  -  قيمة الأرض والمنشآت / بقرة .</a:t>
            </a:r>
            <a:endParaRPr lang="en-GB" altLang="ar-SA" sz="2000" b="1"/>
          </a:p>
          <a:p>
            <a:pPr algn="just" rtl="1" eaLnBrk="1" hangingPunct="1"/>
            <a:r>
              <a:rPr lang="ar-SA" altLang="ar-SA" sz="2000" b="1"/>
              <a:t>4  -  العائد على رأس المال / سنة .</a:t>
            </a:r>
            <a:endParaRPr lang="en-GB" altLang="ar-SA" sz="2000" b="1"/>
          </a:p>
          <a:p>
            <a:pPr algn="just" rtl="1" eaLnBrk="1" hangingPunct="1">
              <a:spcBef>
                <a:spcPts val="600"/>
              </a:spcBef>
              <a:spcAft>
                <a:spcPts val="600"/>
              </a:spcAft>
            </a:pPr>
            <a:r>
              <a:rPr lang="ar-EG" altLang="ar-SA" sz="2400" b="1"/>
              <a:t>   </a:t>
            </a:r>
            <a:r>
              <a:rPr lang="ar-SA" altLang="ar-SA" sz="2400" b="1"/>
              <a:t>ثامناً  :  تأثير ضعف الكفاءة التناسلية على اقتصاديات المزرعة :</a:t>
            </a:r>
            <a:endParaRPr lang="en-GB" altLang="ar-SA" sz="2400" b="1"/>
          </a:p>
          <a:p>
            <a:pPr algn="just" rtl="1" eaLnBrk="1" hangingPunct="1"/>
            <a:r>
              <a:rPr lang="ar-EG" altLang="ar-SA" sz="2000" b="1"/>
              <a:t>1  -</a:t>
            </a:r>
            <a:r>
              <a:rPr lang="ar-SA" altLang="ar-SA" sz="2000" b="1"/>
              <a:t>  تأثير انخفاض نسبة الخصب</a:t>
            </a:r>
            <a:endParaRPr lang="ar-EG" altLang="ar-SA" sz="2000" b="1"/>
          </a:p>
          <a:p>
            <a:pPr algn="just" rtl="1" eaLnBrk="1" hangingPunct="1"/>
            <a:r>
              <a:rPr lang="ar-SA" altLang="ar-SA" sz="2000" b="1"/>
              <a:t>2 </a:t>
            </a:r>
            <a:r>
              <a:rPr lang="ar-EG" altLang="ar-SA" sz="2000" b="1"/>
              <a:t> </a:t>
            </a:r>
            <a:r>
              <a:rPr lang="ar-SA" altLang="ar-SA" sz="2000" b="1"/>
              <a:t>- تأثير ضعف الكفاءة التناسلية </a:t>
            </a:r>
            <a:r>
              <a:rPr lang="ar-EG" altLang="ar-SA" sz="2000" b="1"/>
              <a:t>(</a:t>
            </a:r>
            <a:r>
              <a:rPr lang="ar-SA" altLang="ar-SA" sz="2000" b="1"/>
              <a:t>زيادة الفترة بين ولادتين</a:t>
            </a:r>
            <a:r>
              <a:rPr lang="ar-EG" altLang="ar-SA" sz="2000" b="1"/>
              <a:t>، </a:t>
            </a:r>
            <a:r>
              <a:rPr lang="ar-SA" altLang="ar-SA" sz="2000" b="1"/>
              <a:t>زيادة عدد التلقيحات اللازمة للحمل</a:t>
            </a:r>
            <a:r>
              <a:rPr lang="ar-EG" altLang="ar-SA" sz="2000" b="1"/>
              <a:t>، </a:t>
            </a:r>
            <a:r>
              <a:rPr lang="ar-SA" altLang="ar-SA" sz="2000" b="1"/>
              <a:t>إطالة فترة التجفيف</a:t>
            </a:r>
            <a:r>
              <a:rPr lang="ar-EG" altLang="ar-SA" sz="2000" b="1"/>
              <a:t>)</a:t>
            </a:r>
            <a:endParaRPr lang="en-GB" altLang="ar-SA" sz="2000" b="1"/>
          </a:p>
          <a:p>
            <a:pPr algn="just" rtl="1" eaLnBrk="1" hangingPunct="1"/>
            <a:endParaRPr lang="ar-EG" altLang="ar-SA" sz="2000" b="1"/>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ubtitle 2">
            <a:extLst>
              <a:ext uri="{FF2B5EF4-FFF2-40B4-BE49-F238E27FC236}">
                <a16:creationId xmlns:a16="http://schemas.microsoft.com/office/drawing/2014/main" id="{1F2EBC05-07EC-4651-8922-3FB03B849F0D}"/>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8242EA8E-7E96-47C1-972F-7FF2457814A1}"/>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E297A7A2-1A1E-4F69-B2F4-F48601D0858E}"/>
              </a:ext>
            </a:extLst>
          </p:cNvPr>
          <p:cNvSpPr txBox="1">
            <a:spLocks/>
          </p:cNvSpPr>
          <p:nvPr/>
        </p:nvSpPr>
        <p:spPr bwMode="auto">
          <a:xfrm>
            <a:off x="762000" y="1828800"/>
            <a:ext cx="7467600" cy="3886200"/>
          </a:xfrm>
          <a:prstGeom prst="rect">
            <a:avLst/>
          </a:prstGeom>
          <a:noFill/>
          <a:ln w="9525">
            <a:noFill/>
            <a:miter lim="800000"/>
            <a:headEnd/>
            <a:tailEnd/>
          </a:ln>
        </p:spPr>
        <p:txBody>
          <a:bodyPr lIns="182880" tIns="91440"/>
          <a:lstStyle/>
          <a:p>
            <a:pPr indent="88900" algn="just" rtl="1">
              <a:lnSpc>
                <a:spcPct val="125000"/>
              </a:lnSpc>
              <a:defRPr/>
            </a:pPr>
            <a:r>
              <a:rPr lang="ar-SA" sz="2200" b="1" dirty="0">
                <a:latin typeface="Times New Roman" pitchFamily="18" charset="0"/>
                <a:cs typeface="Times New Roman" pitchFamily="18" charset="0"/>
              </a:rPr>
              <a:t>حمولة الأرض </a:t>
            </a:r>
            <a:r>
              <a:rPr lang="en-US" sz="2200" b="1" dirty="0">
                <a:latin typeface="Times New Roman" pitchFamily="18" charset="0"/>
                <a:cs typeface="Times New Roman" pitchFamily="18" charset="0"/>
              </a:rPr>
              <a:t>Stocking rate</a:t>
            </a:r>
            <a:endParaRPr lang="ar-EG" sz="2200" b="1" dirty="0">
              <a:latin typeface="Times New Roman" pitchFamily="18" charset="0"/>
              <a:cs typeface="Times New Roman" pitchFamily="18" charset="0"/>
            </a:endParaRPr>
          </a:p>
          <a:p>
            <a:pPr marL="82550" indent="179388" algn="just" rtl="1">
              <a:lnSpc>
                <a:spcPct val="125000"/>
              </a:lnSpc>
              <a:defRPr/>
            </a:pPr>
            <a:r>
              <a:rPr lang="ar-SA" sz="1600" b="1" u="sng" dirty="0">
                <a:solidFill>
                  <a:srgbClr val="C00000"/>
                </a:solidFill>
                <a:latin typeface="Times New Roman" pitchFamily="18" charset="0"/>
                <a:cs typeface="Times New Roman" pitchFamily="18" charset="0"/>
              </a:rPr>
              <a:t>هو عدد الحيوانات التى تحملها المزرعة </a:t>
            </a:r>
            <a:r>
              <a:rPr lang="ar-SA" sz="1600" b="1" dirty="0">
                <a:latin typeface="Times New Roman" pitchFamily="18" charset="0"/>
                <a:cs typeface="Times New Roman" pitchFamily="18" charset="0"/>
              </a:rPr>
              <a:t>وهى تختلف من جهة لأخرى ومن بلاد إلى غيرها</a:t>
            </a:r>
            <a:r>
              <a:rPr lang="ar-EG" sz="1600" b="1" dirty="0">
                <a:latin typeface="Times New Roman" pitchFamily="18" charset="0"/>
                <a:cs typeface="Times New Roman" pitchFamily="18" charset="0"/>
              </a:rPr>
              <a:t>:</a:t>
            </a:r>
          </a:p>
          <a:p>
            <a:pPr marL="990600" indent="-728663" algn="just" rtl="1">
              <a:lnSpc>
                <a:spcPct val="125000"/>
              </a:lnSpc>
              <a:defRPr/>
            </a:pPr>
            <a:r>
              <a:rPr lang="ar-SA" sz="1600" b="1" dirty="0">
                <a:latin typeface="Times New Roman" pitchFamily="18" charset="0"/>
                <a:cs typeface="Times New Roman" pitchFamily="18" charset="0"/>
              </a:rPr>
              <a:t>مثال ذلك</a:t>
            </a:r>
            <a:r>
              <a:rPr lang="ar-EG" sz="1600" b="1" dirty="0">
                <a:latin typeface="Times New Roman" pitchFamily="18" charset="0"/>
                <a:cs typeface="Times New Roman" pitchFamily="18" charset="0"/>
              </a:rPr>
              <a:t>: </a:t>
            </a:r>
            <a:r>
              <a:rPr lang="ar-SA" sz="1600" b="1" dirty="0">
                <a:latin typeface="Times New Roman" pitchFamily="18" charset="0"/>
                <a:cs typeface="Times New Roman" pitchFamily="18" charset="0"/>
              </a:rPr>
              <a:t>أن المائة فدان من الأرض المزرعة فى إنجلترا تحمل 25 رأسا من الماشية و80 رأسا من الأغنام بينما هى فى مصر تحمل 9 رؤوس من الأبقار ومثل هذا العدد من الجاموس وخمسة عشر رأسا من الأغنام مع الفرق بين إنتاج الحيوانات بين البلدين.</a:t>
            </a:r>
            <a:endParaRPr lang="ar-EG" sz="1600" b="1" dirty="0">
              <a:latin typeface="Times New Roman" pitchFamily="18" charset="0"/>
              <a:cs typeface="Times New Roman" pitchFamily="18" charset="0"/>
            </a:endParaRPr>
          </a:p>
          <a:p>
            <a:pPr marL="82550" indent="6350" algn="just" rtl="1">
              <a:lnSpc>
                <a:spcPct val="125000"/>
              </a:lnSpc>
              <a:defRPr/>
            </a:pPr>
            <a:r>
              <a:rPr lang="ar-SA" sz="1600" b="1" u="sng" dirty="0">
                <a:latin typeface="Times New Roman" pitchFamily="18" charset="0"/>
                <a:cs typeface="Times New Roman" pitchFamily="18" charset="0"/>
              </a:rPr>
              <a:t>وتتوقف حمولة الأرض على النقاط التالية:</a:t>
            </a:r>
            <a:endParaRPr lang="ar-EG" sz="1600" b="1" u="sng" dirty="0">
              <a:latin typeface="Times New Roman" pitchFamily="18" charset="0"/>
              <a:cs typeface="Times New Roman" pitchFamily="18" charset="0"/>
            </a:endParaRPr>
          </a:p>
          <a:p>
            <a:pPr marL="266700" algn="just" rtl="1">
              <a:lnSpc>
                <a:spcPct val="125000"/>
              </a:lnSpc>
              <a:defRPr/>
            </a:pPr>
            <a:r>
              <a:rPr lang="ar-SA" b="1" dirty="0">
                <a:latin typeface="Times New Roman" pitchFamily="18" charset="0"/>
                <a:cs typeface="Times New Roman" pitchFamily="18" charset="0"/>
              </a:rPr>
              <a:t>1 - الدورة الزراعية : </a:t>
            </a:r>
            <a:r>
              <a:rPr lang="en-US" b="1" dirty="0">
                <a:latin typeface="Times New Roman" pitchFamily="18" charset="0"/>
                <a:cs typeface="Times New Roman" pitchFamily="18" charset="0"/>
              </a:rPr>
              <a:t>Rotation</a:t>
            </a:r>
            <a:r>
              <a:rPr lang="ar-SA" b="1" dirty="0">
                <a:latin typeface="Times New Roman" pitchFamily="18" charset="0"/>
                <a:cs typeface="Times New Roman" pitchFamily="18" charset="0"/>
              </a:rPr>
              <a:t> </a:t>
            </a:r>
            <a:endParaRPr lang="en-GB" dirty="0">
              <a:latin typeface="Times New Roman" pitchFamily="18" charset="0"/>
              <a:cs typeface="Times New Roman" pitchFamily="18" charset="0"/>
            </a:endParaRPr>
          </a:p>
          <a:p>
            <a:pPr marL="266700" indent="355600" algn="just" rtl="1">
              <a:lnSpc>
                <a:spcPct val="125000"/>
              </a:lnSpc>
              <a:defRPr/>
            </a:pPr>
            <a:r>
              <a:rPr lang="ar-SA" sz="1600" b="1" dirty="0">
                <a:latin typeface="Times New Roman" pitchFamily="18" charset="0"/>
                <a:cs typeface="Times New Roman" pitchFamily="18" charset="0"/>
              </a:rPr>
              <a:t>عند النظر فى تحميل مزرعة بحيوان ما يجب أن يسترشد المزارع بما لديه من </a:t>
            </a:r>
            <a:r>
              <a:rPr lang="ar-SA" sz="1600" b="1" u="sng" dirty="0">
                <a:latin typeface="Times New Roman" pitchFamily="18" charset="0"/>
                <a:cs typeface="Times New Roman" pitchFamily="18" charset="0"/>
              </a:rPr>
              <a:t>مساحة المرعى الأخضر وكمية مواد العلف الصيفية</a:t>
            </a:r>
            <a:r>
              <a:rPr lang="ar-SA" sz="1600" b="1" dirty="0">
                <a:latin typeface="Times New Roman" pitchFamily="18" charset="0"/>
                <a:cs typeface="Times New Roman" pitchFamily="18" charset="0"/>
              </a:rPr>
              <a:t> كالتبن أو الدريس وهذه تتوقف مباشرة على الدورة الزراعية التى يتبعها أما المواد المركزة فليست عاملا محددا لعدد الحيوانات ومن الواض</a:t>
            </a:r>
            <a:r>
              <a:rPr lang="ar-EG" sz="1600" b="1" dirty="0">
                <a:latin typeface="Times New Roman" pitchFamily="18" charset="0"/>
                <a:cs typeface="Times New Roman" pitchFamily="18" charset="0"/>
              </a:rPr>
              <a:t>ح</a:t>
            </a:r>
            <a:r>
              <a:rPr lang="ar-SA" sz="1600" b="1" dirty="0">
                <a:latin typeface="Times New Roman" pitchFamily="18" charset="0"/>
                <a:cs typeface="Times New Roman" pitchFamily="18" charset="0"/>
              </a:rPr>
              <a:t> أنه </a:t>
            </a:r>
            <a:r>
              <a:rPr lang="ar-SA" b="1" dirty="0">
                <a:latin typeface="Times New Roman" pitchFamily="18" charset="0"/>
                <a:cs typeface="Times New Roman" pitchFamily="18" charset="0"/>
              </a:rPr>
              <a:t>كلما زادت مساحة البرسيم زاد عدد الحيوانات  التى يمكن حملها فى مزرعة ما</a:t>
            </a:r>
            <a:r>
              <a:rPr lang="ar-SA" sz="1600" b="1" dirty="0">
                <a:latin typeface="Times New Roman" pitchFamily="18" charset="0"/>
                <a:cs typeface="Times New Roman" pitchFamily="18" charset="0"/>
              </a:rPr>
              <a:t>.</a:t>
            </a:r>
            <a:endParaRPr lang="en-GB" sz="1600" b="1" dirty="0">
              <a:latin typeface="Times New Roman" pitchFamily="18" charset="0"/>
              <a:cs typeface="Times New Roman" pitchFamily="18" charset="0"/>
            </a:endParaRPr>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ubtitle 2">
            <a:extLst>
              <a:ext uri="{FF2B5EF4-FFF2-40B4-BE49-F238E27FC236}">
                <a16:creationId xmlns:a16="http://schemas.microsoft.com/office/drawing/2014/main" id="{D7029D03-212B-4971-AFC1-8E6E3B0F7232}"/>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5A23A579-A26D-4767-88B0-2AEFC1B47D9F}"/>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81FE8111-FB5E-45F8-85DA-054B7265CA20}"/>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266700" algn="just" rtl="1">
              <a:lnSpc>
                <a:spcPct val="135000"/>
              </a:lnSpc>
              <a:defRPr/>
            </a:pPr>
            <a:r>
              <a:rPr lang="ar-SA" b="1" dirty="0">
                <a:latin typeface="Times New Roman" pitchFamily="18" charset="0"/>
                <a:cs typeface="Times New Roman" pitchFamily="18" charset="0"/>
              </a:rPr>
              <a:t>2 - خصب الأرض </a:t>
            </a:r>
            <a:r>
              <a:rPr lang="en-US" b="1" dirty="0">
                <a:latin typeface="Times New Roman" pitchFamily="18" charset="0"/>
                <a:cs typeface="Times New Roman" pitchFamily="18" charset="0"/>
              </a:rPr>
              <a:t>Land Fertility</a:t>
            </a:r>
            <a:r>
              <a:rPr lang="ar-SA" b="1" dirty="0">
                <a:latin typeface="Times New Roman" pitchFamily="18" charset="0"/>
                <a:cs typeface="Times New Roman" pitchFamily="18" charset="0"/>
              </a:rPr>
              <a:t>:</a:t>
            </a:r>
            <a:endParaRPr lang="en-GB" b="1" dirty="0">
              <a:latin typeface="Times New Roman" pitchFamily="18" charset="0"/>
              <a:cs typeface="Times New Roman" pitchFamily="18" charset="0"/>
            </a:endParaRPr>
          </a:p>
          <a:p>
            <a:pPr marL="266700" indent="355600" algn="just" rtl="1">
              <a:lnSpc>
                <a:spcPct val="135000"/>
              </a:lnSpc>
              <a:defRPr/>
            </a:pPr>
            <a:r>
              <a:rPr lang="ar-SA" sz="1600" b="1" dirty="0">
                <a:latin typeface="Times New Roman" pitchFamily="18" charset="0"/>
                <a:cs typeface="Times New Roman" pitchFamily="18" charset="0"/>
              </a:rPr>
              <a:t>تحمل الأراضى عددا من الحيوانات يقل او يزيد بنسبة </a:t>
            </a:r>
            <a:r>
              <a:rPr lang="ar-SA" b="1" dirty="0">
                <a:latin typeface="Times New Roman" pitchFamily="18" charset="0"/>
                <a:cs typeface="Times New Roman" pitchFamily="18" charset="0"/>
              </a:rPr>
              <a:t>طردية</a:t>
            </a:r>
            <a:r>
              <a:rPr lang="ar-SA" sz="1600" b="1" dirty="0">
                <a:latin typeface="Times New Roman" pitchFamily="18" charset="0"/>
                <a:cs typeface="Times New Roman" pitchFamily="18" charset="0"/>
              </a:rPr>
              <a:t> مع خصبها.</a:t>
            </a:r>
            <a:endParaRPr lang="ar-EG" sz="1600" b="1" dirty="0">
              <a:latin typeface="Times New Roman" pitchFamily="18" charset="0"/>
              <a:cs typeface="Times New Roman" pitchFamily="18" charset="0"/>
            </a:endParaRPr>
          </a:p>
          <a:p>
            <a:pPr marL="266700" indent="355600" algn="just" rtl="1">
              <a:lnSpc>
                <a:spcPct val="135000"/>
              </a:lnSpc>
              <a:defRPr/>
            </a:pPr>
            <a:endParaRPr lang="en-GB" sz="800" b="1" dirty="0">
              <a:latin typeface="Times New Roman" pitchFamily="18" charset="0"/>
              <a:cs typeface="Times New Roman" pitchFamily="18" charset="0"/>
            </a:endParaRPr>
          </a:p>
          <a:p>
            <a:pPr marL="266700" algn="just" rtl="1">
              <a:lnSpc>
                <a:spcPct val="135000"/>
              </a:lnSpc>
              <a:defRPr/>
            </a:pPr>
            <a:r>
              <a:rPr lang="ar-SA" b="1" dirty="0">
                <a:latin typeface="Times New Roman" pitchFamily="18" charset="0"/>
                <a:cs typeface="Times New Roman" pitchFamily="18" charset="0"/>
              </a:rPr>
              <a:t>3 – الغرض الإنتاجى من الحيوان:</a:t>
            </a:r>
            <a:endParaRPr lang="en-GB" b="1" dirty="0">
              <a:latin typeface="Times New Roman" pitchFamily="18" charset="0"/>
              <a:cs typeface="Times New Roman" pitchFamily="18" charset="0"/>
            </a:endParaRPr>
          </a:p>
          <a:p>
            <a:pPr marL="266700" indent="355600" algn="just" rtl="1">
              <a:lnSpc>
                <a:spcPct val="135000"/>
              </a:lnSpc>
              <a:defRPr/>
            </a:pPr>
            <a:r>
              <a:rPr lang="ar-SA" sz="1600" b="1" dirty="0">
                <a:latin typeface="Times New Roman" pitchFamily="18" charset="0"/>
                <a:cs typeface="Times New Roman" pitchFamily="18" charset="0"/>
              </a:rPr>
              <a:t>تحمل وحدة المساحة من الأرض عدد مختلف من ماشية </a:t>
            </a:r>
            <a:r>
              <a:rPr lang="ar-SA" b="1" dirty="0">
                <a:latin typeface="Times New Roman" pitchFamily="18" charset="0"/>
                <a:cs typeface="Times New Roman" pitchFamily="18" charset="0"/>
              </a:rPr>
              <a:t>التسمين أو اللبن </a:t>
            </a:r>
            <a:r>
              <a:rPr lang="ar-SA" sz="1600" b="1" dirty="0">
                <a:latin typeface="Times New Roman" pitchFamily="18" charset="0"/>
                <a:cs typeface="Times New Roman" pitchFamily="18" charset="0"/>
              </a:rPr>
              <a:t>إذ تختلف حاجة كل منهما من البرسيم ومن مواد العلف.</a:t>
            </a:r>
            <a:endParaRPr lang="ar-EG" sz="1600" b="1" dirty="0">
              <a:latin typeface="Times New Roman" pitchFamily="18" charset="0"/>
              <a:cs typeface="Times New Roman" pitchFamily="18" charset="0"/>
            </a:endParaRPr>
          </a:p>
          <a:p>
            <a:pPr marL="266700" indent="355600" algn="just" rtl="1">
              <a:lnSpc>
                <a:spcPct val="135000"/>
              </a:lnSpc>
              <a:defRPr/>
            </a:pPr>
            <a:endParaRPr lang="en-GB" sz="800" b="1" dirty="0">
              <a:latin typeface="Times New Roman" pitchFamily="18" charset="0"/>
              <a:cs typeface="Times New Roman" pitchFamily="18" charset="0"/>
            </a:endParaRPr>
          </a:p>
          <a:p>
            <a:pPr marL="266700" algn="just" rtl="1">
              <a:lnSpc>
                <a:spcPct val="135000"/>
              </a:lnSpc>
              <a:defRPr/>
            </a:pPr>
            <a:r>
              <a:rPr lang="ar-SA" b="1" dirty="0">
                <a:latin typeface="Times New Roman" pitchFamily="18" charset="0"/>
                <a:cs typeface="Times New Roman" pitchFamily="18" charset="0"/>
              </a:rPr>
              <a:t>4 – عمر الحيوان:</a:t>
            </a:r>
            <a:endParaRPr lang="en-GB" b="1" dirty="0">
              <a:latin typeface="Times New Roman" pitchFamily="18" charset="0"/>
              <a:cs typeface="Times New Roman" pitchFamily="18" charset="0"/>
            </a:endParaRPr>
          </a:p>
          <a:p>
            <a:pPr marL="266700" indent="355600" algn="just" rtl="1">
              <a:lnSpc>
                <a:spcPct val="135000"/>
              </a:lnSpc>
              <a:defRPr/>
            </a:pPr>
            <a:r>
              <a:rPr lang="ar-SA" sz="1600" b="1" dirty="0">
                <a:latin typeface="Times New Roman" pitchFamily="18" charset="0"/>
                <a:cs typeface="Times New Roman" pitchFamily="18" charset="0"/>
              </a:rPr>
              <a:t>كلما </a:t>
            </a:r>
            <a:r>
              <a:rPr lang="ar-SA" b="1" dirty="0">
                <a:latin typeface="Times New Roman" pitchFamily="18" charset="0"/>
                <a:cs typeface="Times New Roman" pitchFamily="18" charset="0"/>
              </a:rPr>
              <a:t>تقدم عمر الحيوان كلما احتاج لغذاء أكثر </a:t>
            </a:r>
            <a:r>
              <a:rPr lang="ar-SA" sz="1600" b="1" dirty="0">
                <a:latin typeface="Times New Roman" pitchFamily="18" charset="0"/>
                <a:cs typeface="Times New Roman" pitchFamily="18" charset="0"/>
              </a:rPr>
              <a:t>ولهذا السبب تحمل المزارع لعدد أكبر من الحيوانات الصغيرة عن الحيوانات الكبيرة.</a:t>
            </a:r>
            <a:endParaRPr lang="ar-EG" sz="1600" b="1" dirty="0">
              <a:latin typeface="Times New Roman" pitchFamily="18" charset="0"/>
              <a:cs typeface="Times New Roman" pitchFamily="18" charset="0"/>
            </a:endParaRPr>
          </a:p>
          <a:p>
            <a:pPr marL="266700" indent="355600" algn="just" rtl="1">
              <a:lnSpc>
                <a:spcPct val="135000"/>
              </a:lnSpc>
              <a:defRPr/>
            </a:pPr>
            <a:endParaRPr lang="en-GB" sz="800" b="1" dirty="0">
              <a:latin typeface="Times New Roman" pitchFamily="18" charset="0"/>
              <a:cs typeface="Times New Roman" pitchFamily="18" charset="0"/>
            </a:endParaRPr>
          </a:p>
          <a:p>
            <a:pPr marL="266700" algn="just" rtl="1">
              <a:lnSpc>
                <a:spcPct val="135000"/>
              </a:lnSpc>
              <a:defRPr/>
            </a:pPr>
            <a:r>
              <a:rPr lang="ar-SA" b="1" dirty="0">
                <a:latin typeface="Times New Roman" pitchFamily="18" charset="0"/>
                <a:cs typeface="Times New Roman" pitchFamily="18" charset="0"/>
              </a:rPr>
              <a:t>5 – مستوى الإنتاج:</a:t>
            </a:r>
            <a:endParaRPr lang="en-GB" b="1" dirty="0">
              <a:latin typeface="Times New Roman" pitchFamily="18" charset="0"/>
              <a:cs typeface="Times New Roman" pitchFamily="18" charset="0"/>
            </a:endParaRPr>
          </a:p>
          <a:p>
            <a:pPr marL="266700" indent="355600" algn="just" rtl="1">
              <a:lnSpc>
                <a:spcPct val="135000"/>
              </a:lnSpc>
              <a:defRPr/>
            </a:pPr>
            <a:r>
              <a:rPr lang="ar-SA" sz="1600" b="1" dirty="0">
                <a:latin typeface="Times New Roman" pitchFamily="18" charset="0"/>
                <a:cs typeface="Times New Roman" pitchFamily="18" charset="0"/>
              </a:rPr>
              <a:t>يؤثر مستوى إنتاج الحيوانات تأثيرا كبيرا على حمولة الأرض </a:t>
            </a:r>
            <a:r>
              <a:rPr lang="ar-SA" b="1" dirty="0">
                <a:latin typeface="Times New Roman" pitchFamily="18" charset="0"/>
                <a:cs typeface="Times New Roman" pitchFamily="18" charset="0"/>
              </a:rPr>
              <a:t>فتقل الحمولة بزيادة مستوى الإنتاج </a:t>
            </a:r>
            <a:r>
              <a:rPr lang="ar-SA" sz="1600" b="1" dirty="0">
                <a:latin typeface="Times New Roman" pitchFamily="18" charset="0"/>
                <a:cs typeface="Times New Roman" pitchFamily="18" charset="0"/>
              </a:rPr>
              <a:t>وتزيد بقلة المستوى.</a:t>
            </a:r>
            <a:endParaRPr lang="en-GB" sz="1600" b="1" dirty="0">
              <a:latin typeface="Times New Roman" pitchFamily="18" charset="0"/>
              <a:cs typeface="Times New Roman" pitchFamily="18" charset="0"/>
            </a:endParaRP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ubtitle 2">
            <a:extLst>
              <a:ext uri="{FF2B5EF4-FFF2-40B4-BE49-F238E27FC236}">
                <a16:creationId xmlns:a16="http://schemas.microsoft.com/office/drawing/2014/main" id="{5F55544C-D25F-431B-B796-4A527DBC02FE}"/>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C011CFD5-656D-4191-A5E8-6E0AF833EC1F}"/>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A975E233-5641-441B-9F79-3BBF177CAF13}"/>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indent="88900" algn="just" rtl="1">
              <a:lnSpc>
                <a:spcPct val="150000"/>
              </a:lnSpc>
              <a:defRPr/>
            </a:pPr>
            <a:r>
              <a:rPr lang="ar-SA" sz="2400" b="1" dirty="0">
                <a:latin typeface="Times New Roman" pitchFamily="18" charset="0"/>
                <a:cs typeface="Times New Roman" pitchFamily="18" charset="0"/>
              </a:rPr>
              <a:t>أنواع قطعان ماشية اللبن </a:t>
            </a:r>
            <a:endParaRPr lang="en-GB" sz="2400" b="1" dirty="0">
              <a:latin typeface="Times New Roman" pitchFamily="18" charset="0"/>
              <a:cs typeface="Times New Roman" pitchFamily="18" charset="0"/>
            </a:endParaRPr>
          </a:p>
          <a:p>
            <a:pPr marL="266700" algn="just" rtl="1">
              <a:lnSpc>
                <a:spcPct val="150000"/>
              </a:lnSpc>
              <a:defRPr/>
            </a:pPr>
            <a:r>
              <a:rPr lang="ar-EG" sz="2000" b="1" dirty="0">
                <a:latin typeface="Times New Roman" pitchFamily="18" charset="0"/>
                <a:cs typeface="Times New Roman" pitchFamily="18" charset="0"/>
              </a:rPr>
              <a:t>1. </a:t>
            </a:r>
            <a:r>
              <a:rPr lang="ar-SA" sz="2000" b="1" u="sng" dirty="0">
                <a:latin typeface="Times New Roman" pitchFamily="18" charset="0"/>
                <a:cs typeface="Times New Roman" pitchFamily="18" charset="0"/>
              </a:rPr>
              <a:t>القطيع المؤقت</a:t>
            </a:r>
            <a:endParaRPr lang="en-GB" sz="2000" b="1" u="sng" dirty="0">
              <a:latin typeface="Times New Roman" pitchFamily="18" charset="0"/>
              <a:cs typeface="Times New Roman" pitchFamily="18" charset="0"/>
            </a:endParaRPr>
          </a:p>
          <a:p>
            <a:pPr marL="266700" indent="355600" algn="just" rtl="1">
              <a:lnSpc>
                <a:spcPct val="150000"/>
              </a:lnSpc>
              <a:defRPr/>
            </a:pPr>
            <a:r>
              <a:rPr lang="ar-SA" b="1" dirty="0">
                <a:latin typeface="Times New Roman" pitchFamily="18" charset="0"/>
                <a:cs typeface="Times New Roman" pitchFamily="18" charset="0"/>
              </a:rPr>
              <a:t>قد يرغب بعض المزارعين فى الحصول على عدد من الأبقار أو الجاموس </a:t>
            </a:r>
            <a:r>
              <a:rPr lang="ar-SA" b="1" u="sng" dirty="0">
                <a:latin typeface="Times New Roman" pitchFamily="18" charset="0"/>
                <a:cs typeface="Times New Roman" pitchFamily="18" charset="0"/>
              </a:rPr>
              <a:t>لإنتاج اللبن </a:t>
            </a:r>
            <a:r>
              <a:rPr lang="ar-EG" b="1" u="sng" dirty="0">
                <a:latin typeface="Times New Roman" pitchFamily="18" charset="0"/>
                <a:cs typeface="Times New Roman" pitchFamily="18" charset="0"/>
              </a:rPr>
              <a:t>عند بدء موسم </a:t>
            </a:r>
            <a:r>
              <a:rPr lang="ar-SA" b="1" u="sng" dirty="0">
                <a:latin typeface="Times New Roman" pitchFamily="18" charset="0"/>
                <a:cs typeface="Times New Roman" pitchFamily="18" charset="0"/>
              </a:rPr>
              <a:t>البرسيم ثم يجففه ويتخلص منه بالبيع بعد ذلك</a:t>
            </a:r>
            <a:r>
              <a:rPr lang="ar-EG" b="1" dirty="0">
                <a:latin typeface="Times New Roman" pitchFamily="18" charset="0"/>
                <a:cs typeface="Times New Roman" pitchFamily="18" charset="0"/>
              </a:rPr>
              <a:t>، </a:t>
            </a:r>
            <a:r>
              <a:rPr lang="ar-SA" b="1" dirty="0">
                <a:latin typeface="Times New Roman" pitchFamily="18" charset="0"/>
                <a:cs typeface="Times New Roman" pitchFamily="18" charset="0"/>
              </a:rPr>
              <a:t>ويجدد كل عام بشراء غيره </a:t>
            </a:r>
            <a:r>
              <a:rPr lang="ar-EG" b="1" dirty="0">
                <a:latin typeface="Times New Roman" pitchFamily="18" charset="0"/>
                <a:cs typeface="Times New Roman" pitchFamily="18" charset="0"/>
              </a:rPr>
              <a:t>عند </a:t>
            </a:r>
            <a:r>
              <a:rPr lang="ar-SA" b="1" dirty="0">
                <a:latin typeface="Times New Roman" pitchFamily="18" charset="0"/>
                <a:cs typeface="Times New Roman" pitchFamily="18" charset="0"/>
              </a:rPr>
              <a:t>بدء موسم البرسيم </a:t>
            </a:r>
            <a:r>
              <a:rPr lang="ar-EG" b="1" dirty="0">
                <a:latin typeface="Times New Roman" pitchFamily="18" charset="0"/>
                <a:cs typeface="Times New Roman" pitchFamily="18" charset="0"/>
              </a:rPr>
              <a:t>التالى </a:t>
            </a:r>
            <a:r>
              <a:rPr lang="ar-SA" b="1" dirty="0">
                <a:latin typeface="Times New Roman" pitchFamily="18" charset="0"/>
                <a:cs typeface="Times New Roman" pitchFamily="18" charset="0"/>
              </a:rPr>
              <a:t>من حيوانات حديثة الولادة أو على وشك الوضع ويسمى هذا القطيع </a:t>
            </a:r>
            <a:r>
              <a:rPr lang="ar-SA" sz="2000" b="1" dirty="0">
                <a:latin typeface="Times New Roman" pitchFamily="18" charset="0"/>
                <a:cs typeface="Times New Roman" pitchFamily="18" charset="0"/>
              </a:rPr>
              <a:t>بالقطيع المؤقت </a:t>
            </a:r>
            <a:r>
              <a:rPr lang="ar-SA" b="1" dirty="0">
                <a:latin typeface="Times New Roman" pitchFamily="18" charset="0"/>
                <a:cs typeface="Times New Roman" pitchFamily="18" charset="0"/>
              </a:rPr>
              <a:t>نظرا لع</a:t>
            </a:r>
            <a:r>
              <a:rPr lang="ar-EG" b="1" dirty="0">
                <a:latin typeface="Times New Roman" pitchFamily="18" charset="0"/>
                <a:cs typeface="Times New Roman" pitchFamily="18" charset="0"/>
              </a:rPr>
              <a:t>بء</a:t>
            </a:r>
            <a:r>
              <a:rPr lang="ar-SA" b="1" dirty="0">
                <a:latin typeface="Times New Roman" pitchFamily="18" charset="0"/>
                <a:cs typeface="Times New Roman" pitchFamily="18" charset="0"/>
              </a:rPr>
              <a:t> تربيته أو تناسله بالمزرعة ويوجد هذا النوع من القطعان لدى </a:t>
            </a:r>
            <a:r>
              <a:rPr lang="ar-SA" sz="2400" b="1" dirty="0">
                <a:latin typeface="Times New Roman" pitchFamily="18" charset="0"/>
                <a:cs typeface="Times New Roman" pitchFamily="18" charset="0"/>
              </a:rPr>
              <a:t>الزرابين ومنتجى الألبان</a:t>
            </a:r>
            <a:r>
              <a:rPr lang="ar-SA" b="1" dirty="0">
                <a:latin typeface="Times New Roman" pitchFamily="18" charset="0"/>
                <a:cs typeface="Times New Roman" pitchFamily="18" charset="0"/>
              </a:rPr>
              <a:t>.</a:t>
            </a:r>
            <a:endParaRPr lang="ar-EG" b="1" dirty="0">
              <a:latin typeface="Times New Roman" pitchFamily="18" charset="0"/>
              <a:cs typeface="Times New Roman" pitchFamily="18" charset="0"/>
            </a:endParaRPr>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ubtitle 2">
            <a:extLst>
              <a:ext uri="{FF2B5EF4-FFF2-40B4-BE49-F238E27FC236}">
                <a16:creationId xmlns:a16="http://schemas.microsoft.com/office/drawing/2014/main" id="{7960ADB2-A55F-46D2-BAE2-3EBCB07D99E9}"/>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D5339E46-2AB2-457E-9C6C-61ED026FE795}"/>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C5719642-2A85-444D-86F2-B8A3E8A1301F}"/>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266700" indent="355600" algn="just" rtl="1">
              <a:lnSpc>
                <a:spcPct val="135000"/>
              </a:lnSpc>
              <a:defRPr/>
            </a:pPr>
            <a:endParaRPr lang="en-GB" sz="1600" b="1" dirty="0">
              <a:latin typeface="Times New Roman" pitchFamily="18" charset="0"/>
              <a:cs typeface="Times New Roman" pitchFamily="18" charset="0"/>
            </a:endParaRPr>
          </a:p>
          <a:p>
            <a:pPr marL="444500" indent="-444500" algn="just" rtl="1">
              <a:defRPr/>
            </a:pPr>
            <a:r>
              <a:rPr lang="ar-EG" sz="1600" b="1" dirty="0">
                <a:latin typeface="Arial" charset="0"/>
                <a:cs typeface="Arial" charset="0"/>
              </a:rPr>
              <a:t>مثال: أحسب حمولة الأرض من الحيوانات ل</a:t>
            </a:r>
            <a:r>
              <a:rPr lang="ar-SA" sz="1600" b="1" dirty="0">
                <a:latin typeface="Arial" charset="0"/>
                <a:cs typeface="Arial" charset="0"/>
              </a:rPr>
              <a:t>مزرعة مساحتها 100 فدان من أرض جيدة تزرع بالدورة الثنائية للقطن.</a:t>
            </a:r>
            <a:endParaRPr lang="ar-EG" sz="1600" b="1" dirty="0">
              <a:latin typeface="Arial" charset="0"/>
              <a:cs typeface="Arial" charset="0"/>
            </a:endParaRPr>
          </a:p>
          <a:p>
            <a:pPr marL="444500" indent="-444500" algn="just" rtl="1">
              <a:defRPr/>
            </a:pPr>
            <a:r>
              <a:rPr lang="ar-EG" sz="1600" b="1" dirty="0">
                <a:latin typeface="Arial" charset="0"/>
                <a:cs typeface="Arial" charset="0"/>
              </a:rPr>
              <a:t>الحـــل: يخصص 25% من الأرض لزراعة البرسيم فى الدورة الثنائية للقطن</a:t>
            </a:r>
            <a:endParaRPr lang="en-GB" sz="1600" b="1" dirty="0">
              <a:latin typeface="Arial" charset="0"/>
              <a:cs typeface="Arial" charset="0"/>
            </a:endParaRPr>
          </a:p>
          <a:p>
            <a:pPr marL="533400" algn="just" rtl="1">
              <a:defRPr/>
            </a:pPr>
            <a:r>
              <a:rPr lang="ar-SA" sz="1600" b="1" dirty="0">
                <a:latin typeface="Arial" charset="0"/>
                <a:cs typeface="Arial" charset="0"/>
              </a:rPr>
              <a:t>أ – إذا كان </a:t>
            </a:r>
            <a:r>
              <a:rPr lang="ar-EG" sz="1600" b="1" dirty="0">
                <a:latin typeface="Arial" charset="0"/>
                <a:cs typeface="Arial" charset="0"/>
              </a:rPr>
              <a:t>ا</a:t>
            </a:r>
            <a:r>
              <a:rPr lang="ar-SA" sz="1600" b="1" dirty="0">
                <a:latin typeface="Arial" charset="0"/>
                <a:cs typeface="Arial" charset="0"/>
              </a:rPr>
              <a:t>لقطيع </a:t>
            </a:r>
            <a:r>
              <a:rPr lang="ar-EG" sz="1600" b="1" dirty="0">
                <a:latin typeface="Arial" charset="0"/>
                <a:cs typeface="Arial" charset="0"/>
              </a:rPr>
              <a:t>من </a:t>
            </a:r>
            <a:r>
              <a:rPr lang="ar-SA" sz="1600" b="1" dirty="0">
                <a:latin typeface="Arial" charset="0"/>
                <a:cs typeface="Arial" charset="0"/>
              </a:rPr>
              <a:t>الأبقار.</a:t>
            </a:r>
            <a:endParaRPr lang="en-GB" sz="1600" b="1" dirty="0">
              <a:latin typeface="Arial" charset="0"/>
              <a:cs typeface="Arial" charset="0"/>
            </a:endParaRPr>
          </a:p>
          <a:p>
            <a:pPr marL="812800" algn="just" rtl="1">
              <a:defRPr/>
            </a:pPr>
            <a:r>
              <a:rPr lang="ar-EG" sz="1600" b="1" dirty="0">
                <a:latin typeface="Arial" charset="0"/>
                <a:cs typeface="Arial" charset="0"/>
              </a:rPr>
              <a:t>فإن </a:t>
            </a:r>
            <a:r>
              <a:rPr lang="ar-SA" sz="1600" b="1" dirty="0">
                <a:latin typeface="Arial" charset="0"/>
                <a:cs typeface="Arial" charset="0"/>
              </a:rPr>
              <a:t>البقرة الواحدة تحتاج إلى </a:t>
            </a:r>
            <a:r>
              <a:rPr lang="ar-EG" sz="1600" b="1" dirty="0">
                <a:latin typeface="Arial" charset="0"/>
                <a:cs typeface="Arial" charset="0"/>
              </a:rPr>
              <a:t>8</a:t>
            </a:r>
            <a:r>
              <a:rPr lang="ar-SA" sz="1600" b="1" dirty="0">
                <a:latin typeface="Arial" charset="0"/>
                <a:cs typeface="Arial" charset="0"/>
              </a:rPr>
              <a:t> قراريط من البرسيم</a:t>
            </a:r>
            <a:r>
              <a:rPr lang="en-US" sz="1600" b="1" dirty="0">
                <a:latin typeface="Arial" charset="0"/>
                <a:cs typeface="Arial" charset="0"/>
              </a:rPr>
              <a:t>.</a:t>
            </a:r>
            <a:endParaRPr lang="ar-EG" sz="1600" b="1" dirty="0">
              <a:latin typeface="Arial" charset="0"/>
              <a:cs typeface="Arial" charset="0"/>
            </a:endParaRPr>
          </a:p>
          <a:p>
            <a:pPr marL="812800" algn="just" rtl="1">
              <a:defRPr/>
            </a:pPr>
            <a:endParaRPr lang="en-GB" sz="1600" b="1" dirty="0">
              <a:latin typeface="Arial" charset="0"/>
              <a:cs typeface="Arial" charset="0"/>
            </a:endParaRPr>
          </a:p>
          <a:p>
            <a:pPr algn="just" rtl="1">
              <a:defRPr/>
            </a:pPr>
            <a:r>
              <a:rPr lang="ar-EG" sz="1600" b="1" dirty="0">
                <a:latin typeface="Arial" charset="0"/>
                <a:cs typeface="Arial" charset="0"/>
                <a:sym typeface="Symbol"/>
              </a:rPr>
              <a:t>		</a:t>
            </a:r>
            <a:r>
              <a:rPr lang="en-US" sz="1600" b="1" dirty="0">
                <a:latin typeface="Arial" charset="0"/>
                <a:cs typeface="Arial" charset="0"/>
                <a:sym typeface="Symbol"/>
              </a:rPr>
              <a:t></a:t>
            </a:r>
            <a:r>
              <a:rPr lang="ar-SA" sz="1600" b="1" dirty="0">
                <a:latin typeface="Arial" charset="0"/>
                <a:cs typeface="Arial" charset="0"/>
              </a:rPr>
              <a:t> عدد القطيع =</a:t>
            </a:r>
            <a:r>
              <a:rPr lang="ar-EG" sz="1600" b="1" dirty="0">
                <a:latin typeface="Arial" charset="0"/>
                <a:cs typeface="Arial" charset="0"/>
              </a:rPr>
              <a:t> </a:t>
            </a:r>
            <a:endParaRPr lang="en-GB" sz="1600" b="1" dirty="0">
              <a:latin typeface="Arial" charset="0"/>
              <a:cs typeface="Arial" charset="0"/>
            </a:endParaRPr>
          </a:p>
          <a:p>
            <a:pPr marL="266700" algn="just" rtl="1">
              <a:lnSpc>
                <a:spcPct val="135000"/>
              </a:lnSpc>
              <a:defRPr/>
            </a:pPr>
            <a:endParaRPr lang="ar-EG" sz="1600" b="1" dirty="0">
              <a:latin typeface="Times New Roman" pitchFamily="18" charset="0"/>
              <a:cs typeface="Times New Roman" pitchFamily="18" charset="0"/>
            </a:endParaRPr>
          </a:p>
          <a:p>
            <a:pPr marL="533400" algn="just" rtl="1">
              <a:defRPr/>
            </a:pPr>
            <a:r>
              <a:rPr lang="ar-EG" sz="1600" b="1" dirty="0">
                <a:latin typeface="Arial" charset="0"/>
                <a:cs typeface="Arial" charset="0"/>
              </a:rPr>
              <a:t>ب </a:t>
            </a:r>
            <a:r>
              <a:rPr lang="ar-SA" sz="1600" b="1" dirty="0">
                <a:latin typeface="Arial" charset="0"/>
                <a:cs typeface="Arial" charset="0"/>
              </a:rPr>
              <a:t>– إذا كان </a:t>
            </a:r>
            <a:r>
              <a:rPr lang="ar-EG" sz="1600" b="1" dirty="0">
                <a:latin typeface="Arial" charset="0"/>
                <a:cs typeface="Arial" charset="0"/>
              </a:rPr>
              <a:t>ا</a:t>
            </a:r>
            <a:r>
              <a:rPr lang="ar-SA" sz="1600" b="1" dirty="0">
                <a:latin typeface="Arial" charset="0"/>
                <a:cs typeface="Arial" charset="0"/>
              </a:rPr>
              <a:t>لقطيع </a:t>
            </a:r>
            <a:r>
              <a:rPr lang="ar-EG" sz="1600" b="1" dirty="0">
                <a:latin typeface="Arial" charset="0"/>
                <a:cs typeface="Arial" charset="0"/>
              </a:rPr>
              <a:t>من الجاموس</a:t>
            </a:r>
            <a:r>
              <a:rPr lang="ar-SA" sz="1600" b="1" dirty="0">
                <a:latin typeface="Arial" charset="0"/>
                <a:cs typeface="Arial" charset="0"/>
              </a:rPr>
              <a:t>.</a:t>
            </a:r>
            <a:endParaRPr lang="en-GB" sz="1600" b="1" dirty="0">
              <a:latin typeface="Arial" charset="0"/>
              <a:cs typeface="Arial" charset="0"/>
            </a:endParaRPr>
          </a:p>
          <a:p>
            <a:pPr marL="812800" algn="just" rtl="1">
              <a:defRPr/>
            </a:pPr>
            <a:r>
              <a:rPr lang="ar-EG" sz="1600" b="1" dirty="0">
                <a:latin typeface="Arial" charset="0"/>
                <a:cs typeface="Arial" charset="0"/>
              </a:rPr>
              <a:t>فإن الجاموسة </a:t>
            </a:r>
            <a:r>
              <a:rPr lang="ar-SA" sz="1600" b="1" dirty="0">
                <a:latin typeface="Arial" charset="0"/>
                <a:cs typeface="Arial" charset="0"/>
              </a:rPr>
              <a:t>الواحدة تحتاج إلى </a:t>
            </a:r>
            <a:r>
              <a:rPr lang="ar-EG" sz="1600" b="1" dirty="0">
                <a:latin typeface="Arial" charset="0"/>
                <a:cs typeface="Arial" charset="0"/>
              </a:rPr>
              <a:t>10</a:t>
            </a:r>
            <a:r>
              <a:rPr lang="ar-SA" sz="1600" b="1" dirty="0">
                <a:latin typeface="Arial" charset="0"/>
                <a:cs typeface="Arial" charset="0"/>
              </a:rPr>
              <a:t>قراريط من البرسيم</a:t>
            </a:r>
            <a:r>
              <a:rPr lang="en-US" sz="1600" b="1" dirty="0">
                <a:latin typeface="Arial" charset="0"/>
                <a:cs typeface="Arial" charset="0"/>
              </a:rPr>
              <a:t>.</a:t>
            </a:r>
            <a:endParaRPr lang="ar-EG" sz="1600" b="1" dirty="0">
              <a:latin typeface="Arial" charset="0"/>
              <a:cs typeface="Arial" charset="0"/>
            </a:endParaRPr>
          </a:p>
          <a:p>
            <a:pPr marL="812800" algn="just" rtl="1">
              <a:defRPr/>
            </a:pPr>
            <a:endParaRPr lang="en-GB" sz="1600" b="1" dirty="0">
              <a:latin typeface="Arial" charset="0"/>
              <a:cs typeface="Arial" charset="0"/>
            </a:endParaRPr>
          </a:p>
          <a:p>
            <a:pPr algn="just" rtl="1">
              <a:defRPr/>
            </a:pPr>
            <a:r>
              <a:rPr lang="ar-EG" sz="1600" b="1" dirty="0">
                <a:latin typeface="Arial" charset="0"/>
                <a:cs typeface="Arial" charset="0"/>
                <a:sym typeface="Symbol"/>
              </a:rPr>
              <a:t>		</a:t>
            </a:r>
            <a:r>
              <a:rPr lang="en-US" sz="1600" b="1" dirty="0">
                <a:latin typeface="Arial" charset="0"/>
                <a:cs typeface="Arial" charset="0"/>
                <a:sym typeface="Symbol"/>
              </a:rPr>
              <a:t></a:t>
            </a:r>
            <a:r>
              <a:rPr lang="ar-SA" sz="1600" b="1" dirty="0">
                <a:latin typeface="Arial" charset="0"/>
                <a:cs typeface="Arial" charset="0"/>
              </a:rPr>
              <a:t> عدد القطيع =</a:t>
            </a:r>
            <a:r>
              <a:rPr lang="ar-EG" sz="1600" b="1" dirty="0">
                <a:latin typeface="Arial" charset="0"/>
                <a:cs typeface="Arial" charset="0"/>
              </a:rPr>
              <a:t>  </a:t>
            </a:r>
            <a:endParaRPr lang="en-GB" sz="1600" b="1" dirty="0">
              <a:latin typeface="Times New Roman" pitchFamily="18" charset="0"/>
              <a:cs typeface="Times New Roman" pitchFamily="18" charset="0"/>
            </a:endParaRPr>
          </a:p>
        </p:txBody>
      </p:sp>
      <p:pic>
        <p:nvPicPr>
          <p:cNvPr id="1027" name="Picture 3">
            <a:extLst>
              <a:ext uri="{FF2B5EF4-FFF2-40B4-BE49-F238E27FC236}">
                <a16:creationId xmlns:a16="http://schemas.microsoft.com/office/drawing/2014/main" id="{980212BD-D3B9-4E4B-A9A5-40DCBF7B393B}"/>
              </a:ext>
            </a:extLst>
          </p:cNvPr>
          <p:cNvPicPr>
            <a:picLocks noChangeAspect="1" noChangeArrowheads="1"/>
          </p:cNvPicPr>
          <p:nvPr/>
        </p:nvPicPr>
        <p:blipFill>
          <a:blip r:embed="rId2"/>
          <a:srcRect/>
          <a:stretch>
            <a:fillRect/>
          </a:stretch>
        </p:blipFill>
        <p:spPr bwMode="auto">
          <a:xfrm>
            <a:off x="3106738" y="2895600"/>
            <a:ext cx="1909762" cy="6052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050" name="Picture 2">
            <a:extLst>
              <a:ext uri="{FF2B5EF4-FFF2-40B4-BE49-F238E27FC236}">
                <a16:creationId xmlns:a16="http://schemas.microsoft.com/office/drawing/2014/main" id="{50520B65-8213-432B-A5DE-5176CDFB6636}"/>
              </a:ext>
            </a:extLst>
          </p:cNvPr>
          <p:cNvPicPr>
            <a:picLocks noChangeAspect="1" noChangeArrowheads="1"/>
          </p:cNvPicPr>
          <p:nvPr/>
        </p:nvPicPr>
        <p:blipFill>
          <a:blip r:embed="rId3"/>
          <a:srcRect/>
          <a:stretch>
            <a:fillRect/>
          </a:stretch>
        </p:blipFill>
        <p:spPr bwMode="auto">
          <a:xfrm>
            <a:off x="3098800" y="4216712"/>
            <a:ext cx="1905000" cy="61147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ubtitle 2">
            <a:extLst>
              <a:ext uri="{FF2B5EF4-FFF2-40B4-BE49-F238E27FC236}">
                <a16:creationId xmlns:a16="http://schemas.microsoft.com/office/drawing/2014/main" id="{ABED2846-F0CF-45F8-8BAC-1E12ABEE29B5}"/>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F970D92A-7C27-482C-9714-5B89AEF66858}"/>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91A62BE3-9155-4679-BB15-7B7554328F5C}"/>
              </a:ext>
            </a:extLst>
          </p:cNvPr>
          <p:cNvSpPr txBox="1">
            <a:spLocks/>
          </p:cNvSpPr>
          <p:nvPr/>
        </p:nvSpPr>
        <p:spPr bwMode="auto">
          <a:xfrm>
            <a:off x="3657600" y="1219200"/>
            <a:ext cx="4572000" cy="4495800"/>
          </a:xfrm>
          <a:prstGeom prst="rect">
            <a:avLst/>
          </a:prstGeom>
          <a:noFill/>
          <a:ln w="9525">
            <a:noFill/>
            <a:miter lim="800000"/>
            <a:headEnd/>
            <a:tailEnd/>
          </a:ln>
        </p:spPr>
        <p:txBody>
          <a:bodyPr lIns="182880" tIns="91440"/>
          <a:lstStyle/>
          <a:p>
            <a:pPr marL="266700" indent="-457200" algn="just" rtl="1">
              <a:lnSpc>
                <a:spcPct val="150000"/>
              </a:lnSpc>
              <a:defRPr/>
            </a:pPr>
            <a:r>
              <a:rPr lang="ar-SA" sz="2000" b="1" dirty="0">
                <a:latin typeface="Times New Roman" pitchFamily="18" charset="0"/>
                <a:cs typeface="Times New Roman" pitchFamily="18" charset="0"/>
              </a:rPr>
              <a:t>2 – القطيع المستديم:  </a:t>
            </a:r>
            <a:endParaRPr lang="en-GB" sz="2000" b="1" dirty="0">
              <a:latin typeface="Times New Roman" pitchFamily="18" charset="0"/>
              <a:cs typeface="Times New Roman" pitchFamily="18" charset="0"/>
            </a:endParaRPr>
          </a:p>
          <a:p>
            <a:pPr marL="266700" indent="355600" algn="just" rtl="1">
              <a:lnSpc>
                <a:spcPct val="150000"/>
              </a:lnSpc>
              <a:defRPr/>
            </a:pPr>
            <a:r>
              <a:rPr lang="ar-SA" b="1" dirty="0">
                <a:latin typeface="Times New Roman" pitchFamily="18" charset="0"/>
                <a:cs typeface="Times New Roman" pitchFamily="18" charset="0"/>
              </a:rPr>
              <a:t>وهو الذى تربى أفراده كلها بالمزرعة </a:t>
            </a:r>
            <a:r>
              <a:rPr lang="ar-EG" b="1" dirty="0">
                <a:latin typeface="Times New Roman" pitchFamily="18" charset="0"/>
                <a:cs typeface="Times New Roman" pitchFamily="18" charset="0"/>
              </a:rPr>
              <a:t>على مدار العام </a:t>
            </a:r>
            <a:r>
              <a:rPr lang="ar-SA" b="1" dirty="0">
                <a:latin typeface="Times New Roman" pitchFamily="18" charset="0"/>
                <a:cs typeface="Times New Roman" pitchFamily="18" charset="0"/>
              </a:rPr>
              <a:t>ويجدد عادة بإضافة عجول </a:t>
            </a:r>
            <a:r>
              <a:rPr lang="ar-EG" b="1" dirty="0">
                <a:latin typeface="Times New Roman" pitchFamily="18" charset="0"/>
                <a:cs typeface="Times New Roman" pitchFamily="18" charset="0"/>
              </a:rPr>
              <a:t>وعجلات </a:t>
            </a:r>
            <a:r>
              <a:rPr lang="ar-SA" b="1" dirty="0">
                <a:latin typeface="Times New Roman" pitchFamily="18" charset="0"/>
                <a:cs typeface="Times New Roman" pitchFamily="18" charset="0"/>
              </a:rPr>
              <a:t>من نسله</a:t>
            </a:r>
            <a:r>
              <a:rPr lang="ar-EG" b="1" dirty="0">
                <a:latin typeface="Times New Roman" pitchFamily="18" charset="0"/>
                <a:cs typeface="Times New Roman" pitchFamily="18" charset="0"/>
              </a:rPr>
              <a:t>.</a:t>
            </a:r>
          </a:p>
          <a:p>
            <a:pPr marL="266700" indent="355600" algn="just" rtl="1">
              <a:lnSpc>
                <a:spcPct val="150000"/>
              </a:lnSpc>
              <a:defRPr/>
            </a:pPr>
            <a:r>
              <a:rPr lang="ar-SA" b="1" dirty="0">
                <a:latin typeface="Times New Roman" pitchFamily="18" charset="0"/>
                <a:cs typeface="Times New Roman" pitchFamily="18" charset="0"/>
              </a:rPr>
              <a:t>ومن المعروف أن النظام الصحيح فى تكوين قطيع اللبن المستديم هو الذى يقضى بالتدرج فى السن بحيث </a:t>
            </a:r>
            <a:r>
              <a:rPr lang="ar-SA" b="1" u="sng" dirty="0">
                <a:latin typeface="Times New Roman" pitchFamily="18" charset="0"/>
                <a:cs typeface="Times New Roman" pitchFamily="18" charset="0"/>
              </a:rPr>
              <a:t>يخرج</a:t>
            </a:r>
            <a:r>
              <a:rPr lang="ar-SA" b="1" dirty="0">
                <a:latin typeface="Times New Roman" pitchFamily="18" charset="0"/>
                <a:cs typeface="Times New Roman" pitchFamily="18" charset="0"/>
              </a:rPr>
              <a:t> من القطيع سنوياً </a:t>
            </a:r>
            <a:r>
              <a:rPr lang="ar-SA" b="1" u="sng" dirty="0">
                <a:latin typeface="Times New Roman" pitchFamily="18" charset="0"/>
                <a:cs typeface="Times New Roman" pitchFamily="18" charset="0"/>
              </a:rPr>
              <a:t>أكبر أفراده عمرا والتى قلت قدرتها الإنتاجية</a:t>
            </a:r>
            <a:r>
              <a:rPr lang="ar-SA" b="1" dirty="0">
                <a:latin typeface="Times New Roman" pitchFamily="18" charset="0"/>
                <a:cs typeface="Times New Roman" pitchFamily="18" charset="0"/>
              </a:rPr>
              <a:t> أو تلك التى تستبعد سنويا نتيجة </a:t>
            </a:r>
            <a:r>
              <a:rPr lang="ar-SA" b="1" u="sng" dirty="0">
                <a:latin typeface="Times New Roman" pitchFamily="18" charset="0"/>
                <a:cs typeface="Times New Roman" pitchFamily="18" charset="0"/>
              </a:rPr>
              <a:t>الإصابة بالأمراض ويحل محلها أفراد أخرى</a:t>
            </a:r>
            <a:r>
              <a:rPr lang="ar-SA" b="1" dirty="0">
                <a:latin typeface="Times New Roman" pitchFamily="18" charset="0"/>
                <a:cs typeface="Times New Roman" pitchFamily="18" charset="0"/>
              </a:rPr>
              <a:t>.</a:t>
            </a:r>
            <a:endParaRPr lang="en-GB" b="1" dirty="0">
              <a:latin typeface="Times New Roman" pitchFamily="18" charset="0"/>
              <a:cs typeface="Times New Roman" pitchFamily="18" charset="0"/>
            </a:endParaRPr>
          </a:p>
          <a:p>
            <a:pPr marL="266700" indent="355600" algn="just" rtl="1">
              <a:lnSpc>
                <a:spcPct val="150000"/>
              </a:lnSpc>
              <a:defRPr/>
            </a:pPr>
            <a:r>
              <a:rPr lang="ar-SA" b="1" dirty="0">
                <a:latin typeface="Times New Roman" pitchFamily="18" charset="0"/>
                <a:cs typeface="Times New Roman" pitchFamily="18" charset="0"/>
              </a:rPr>
              <a:t>والجدول التالى يوضح النسبة المئوية للأبقار التى تترك القطيع سنوياً للأسباب المختلفة.</a:t>
            </a:r>
            <a:endParaRPr lang="ar-EG" b="1" dirty="0">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14D74336-336A-4F29-86FC-DD5D2B6963AF}"/>
              </a:ext>
            </a:extLst>
          </p:cNvPr>
          <p:cNvGraphicFramePr>
            <a:graphicFrameLocks noGrp="1"/>
          </p:cNvGraphicFramePr>
          <p:nvPr/>
        </p:nvGraphicFramePr>
        <p:xfrm>
          <a:off x="863600" y="1981200"/>
          <a:ext cx="2489835" cy="3352800"/>
        </p:xfrm>
        <a:graphic>
          <a:graphicData uri="http://schemas.openxmlformats.org/drawingml/2006/table">
            <a:tbl>
              <a:tblPr rtl="1">
                <a:tableStyleId>{69C7853C-536D-4A76-A0AE-DD22124D55A5}</a:tableStyleId>
              </a:tblPr>
              <a:tblGrid>
                <a:gridCol w="1346835">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335280">
                <a:tc>
                  <a:txBody>
                    <a:bodyPr/>
                    <a:lstStyle/>
                    <a:p>
                      <a:pPr algn="r" rtl="1">
                        <a:lnSpc>
                          <a:spcPct val="90000"/>
                        </a:lnSpc>
                        <a:spcBef>
                          <a:spcPts val="200"/>
                        </a:spcBef>
                        <a:spcAft>
                          <a:spcPts val="200"/>
                        </a:spcAft>
                        <a:tabLst>
                          <a:tab pos="-576580" algn="l"/>
                          <a:tab pos="-486410" algn="l"/>
                          <a:tab pos="1133475" algn="l"/>
                        </a:tabLst>
                      </a:pPr>
                      <a:r>
                        <a:rPr lang="ar-SA" sz="1500" b="1">
                          <a:latin typeface="Times New Roman" pitchFamily="18" charset="0"/>
                          <a:cs typeface="Times New Roman" pitchFamily="18" charset="0"/>
                        </a:rPr>
                        <a:t>أسباب الاستبعاد</a:t>
                      </a:r>
                      <a:endParaRPr lang="en-GB" sz="1000" b="1">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b="1" dirty="0">
                          <a:latin typeface="Times New Roman" pitchFamily="18" charset="0"/>
                          <a:cs typeface="Times New Roman" pitchFamily="18" charset="0"/>
                        </a:rPr>
                        <a:t>النسبة المئوية</a:t>
                      </a:r>
                      <a:endParaRPr lang="en-GB" sz="1000" b="1"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0"/>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dirty="0">
                          <a:latin typeface="Times New Roman" pitchFamily="18" charset="0"/>
                          <a:cs typeface="Times New Roman" pitchFamily="18" charset="0"/>
                        </a:rPr>
                        <a:t>أغراض إنتاجية</a:t>
                      </a:r>
                      <a:endParaRPr lang="en-GB" sz="1400" b="1" dirty="0">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5.1</a:t>
                      </a:r>
                      <a:endParaRPr lang="en-GB" sz="100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1"/>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a:latin typeface="Times New Roman" pitchFamily="18" charset="0"/>
                          <a:cs typeface="Times New Roman" pitchFamily="18" charset="0"/>
                        </a:rPr>
                        <a:t>انخفاض الإنتاج</a:t>
                      </a:r>
                      <a:endParaRPr lang="en-GB" sz="1400" b="1">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7.3</a:t>
                      </a:r>
                      <a:endParaRPr lang="en-GB" sz="100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2"/>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a:latin typeface="Times New Roman" pitchFamily="18" charset="0"/>
                          <a:cs typeface="Times New Roman" pitchFamily="18" charset="0"/>
                        </a:rPr>
                        <a:t>اضطرابات الضرع</a:t>
                      </a:r>
                      <a:endParaRPr lang="en-GB" sz="1400" b="1">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2.5</a:t>
                      </a:r>
                      <a:endParaRPr lang="en-GB" sz="100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3"/>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a:latin typeface="Times New Roman" pitchFamily="18" charset="0"/>
                          <a:cs typeface="Times New Roman" pitchFamily="18" charset="0"/>
                        </a:rPr>
                        <a:t>إجهاض</a:t>
                      </a:r>
                      <a:endParaRPr lang="en-GB" sz="1400" b="1">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1.5</a:t>
                      </a:r>
                      <a:endParaRPr lang="en-GB" sz="1000"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4"/>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a:latin typeface="Times New Roman" pitchFamily="18" charset="0"/>
                          <a:cs typeface="Times New Roman" pitchFamily="18" charset="0"/>
                        </a:rPr>
                        <a:t>العقم</a:t>
                      </a:r>
                      <a:endParaRPr lang="en-GB" sz="1400" b="1">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1.8</a:t>
                      </a:r>
                      <a:endParaRPr lang="en-GB" sz="100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5"/>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a:latin typeface="Times New Roman" pitchFamily="18" charset="0"/>
                          <a:cs typeface="Times New Roman" pitchFamily="18" charset="0"/>
                        </a:rPr>
                        <a:t>الوفاة</a:t>
                      </a:r>
                      <a:endParaRPr lang="en-GB" sz="1400" b="1">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1.1</a:t>
                      </a:r>
                      <a:endParaRPr lang="en-GB" sz="1000"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6"/>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dirty="0">
                          <a:latin typeface="Times New Roman" pitchFamily="18" charset="0"/>
                          <a:cs typeface="Times New Roman" pitchFamily="18" charset="0"/>
                        </a:rPr>
                        <a:t>كبر السن</a:t>
                      </a:r>
                      <a:endParaRPr lang="en-GB" sz="1400" b="1" dirty="0">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0.6</a:t>
                      </a:r>
                      <a:endParaRPr lang="en-GB" sz="1000"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7"/>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dirty="0">
                          <a:latin typeface="Times New Roman" pitchFamily="18" charset="0"/>
                          <a:cs typeface="Times New Roman" pitchFamily="18" charset="0"/>
                        </a:rPr>
                        <a:t>أسباب أخرى</a:t>
                      </a:r>
                      <a:endParaRPr lang="en-GB" sz="1400" b="1" dirty="0">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1.7</a:t>
                      </a:r>
                      <a:endParaRPr lang="en-GB" sz="1000"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8"/>
                  </a:ext>
                </a:extLst>
              </a:tr>
              <a:tr h="335280">
                <a:tc>
                  <a:txBody>
                    <a:bodyPr/>
                    <a:lstStyle/>
                    <a:p>
                      <a:pPr algn="r" rtl="1">
                        <a:lnSpc>
                          <a:spcPct val="90000"/>
                        </a:lnSpc>
                        <a:spcBef>
                          <a:spcPts val="200"/>
                        </a:spcBef>
                        <a:spcAft>
                          <a:spcPts val="200"/>
                        </a:spcAft>
                        <a:tabLst>
                          <a:tab pos="-576580" algn="l"/>
                          <a:tab pos="-486410" algn="l"/>
                          <a:tab pos="1133475" algn="l"/>
                        </a:tabLst>
                      </a:pPr>
                      <a:r>
                        <a:rPr lang="ar-SA" sz="1400" b="1" dirty="0">
                          <a:latin typeface="Times New Roman" pitchFamily="18" charset="0"/>
                          <a:cs typeface="Times New Roman" pitchFamily="18" charset="0"/>
                        </a:rPr>
                        <a:t>الجملة</a:t>
                      </a:r>
                      <a:endParaRPr lang="en-GB" sz="1400" b="1" dirty="0">
                        <a:latin typeface="Times New Roman" pitchFamily="18" charset="0"/>
                        <a:ea typeface="Times New Roman"/>
                        <a:cs typeface="Times New Roman" pitchFamily="18" charset="0"/>
                      </a:endParaRPr>
                    </a:p>
                  </a:txBody>
                  <a:tcPr marL="68580" marR="68580" marT="0" marB="0"/>
                </a:tc>
                <a:tc>
                  <a:txBody>
                    <a:bodyPr/>
                    <a:lstStyle/>
                    <a:p>
                      <a:pPr algn="ctr" rtl="1">
                        <a:lnSpc>
                          <a:spcPct val="90000"/>
                        </a:lnSpc>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21.6</a:t>
                      </a:r>
                      <a:endParaRPr lang="en-GB" sz="1000"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9"/>
                  </a:ext>
                </a:extLst>
              </a:tr>
            </a:tbl>
          </a:graphicData>
        </a:graphic>
      </p:graphicFrame>
    </p:spTree>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ubtitle 2">
            <a:extLst>
              <a:ext uri="{FF2B5EF4-FFF2-40B4-BE49-F238E27FC236}">
                <a16:creationId xmlns:a16="http://schemas.microsoft.com/office/drawing/2014/main" id="{B6F3EA42-8368-49AB-89D3-4803D6419038}"/>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8BEFB72C-E4F8-4BEE-A275-601F868DDA21}"/>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622204A2-B6F4-4F5B-8CE4-C0F39B6DAF54}"/>
              </a:ext>
            </a:extLst>
          </p:cNvPr>
          <p:cNvSpPr txBox="1">
            <a:spLocks/>
          </p:cNvSpPr>
          <p:nvPr/>
        </p:nvSpPr>
        <p:spPr bwMode="auto">
          <a:xfrm>
            <a:off x="990600" y="1219200"/>
            <a:ext cx="7239000" cy="4495800"/>
          </a:xfrm>
          <a:prstGeom prst="rect">
            <a:avLst/>
          </a:prstGeom>
          <a:noFill/>
          <a:ln w="9525">
            <a:noFill/>
            <a:miter lim="800000"/>
            <a:headEnd/>
            <a:tailEnd/>
          </a:ln>
        </p:spPr>
        <p:txBody>
          <a:bodyPr lIns="182880" tIns="91440"/>
          <a:lstStyle/>
          <a:p>
            <a:pPr marL="266700" indent="-457200" algn="just" rtl="1">
              <a:lnSpc>
                <a:spcPct val="150000"/>
              </a:lnSpc>
              <a:defRPr/>
            </a:pPr>
            <a:r>
              <a:rPr lang="ar-SA" sz="2000" b="1" dirty="0">
                <a:latin typeface="Times New Roman" pitchFamily="18" charset="0"/>
                <a:cs typeface="Times New Roman" pitchFamily="18" charset="0"/>
              </a:rPr>
              <a:t>2 – القطيع المستديم:  </a:t>
            </a:r>
            <a:endParaRPr lang="en-GB" sz="2000" b="1" dirty="0">
              <a:latin typeface="Times New Roman" pitchFamily="18" charset="0"/>
              <a:cs typeface="Times New Roman" pitchFamily="18" charset="0"/>
            </a:endParaRPr>
          </a:p>
          <a:p>
            <a:pPr marL="266700" indent="355600" algn="just" rtl="1">
              <a:lnSpc>
                <a:spcPct val="130000"/>
              </a:lnSpc>
              <a:defRPr/>
            </a:pPr>
            <a:r>
              <a:rPr lang="ar-SA" b="1" dirty="0">
                <a:latin typeface="Times New Roman" pitchFamily="18" charset="0"/>
                <a:cs typeface="Times New Roman" pitchFamily="18" charset="0"/>
              </a:rPr>
              <a:t>التدرج العمرى لقطيع </a:t>
            </a:r>
            <a:r>
              <a:rPr lang="ar-EG" b="1" dirty="0">
                <a:latin typeface="Times New Roman" pitchFamily="18" charset="0"/>
                <a:cs typeface="Times New Roman" pitchFamily="18" charset="0"/>
              </a:rPr>
              <a:t>مستديم </a:t>
            </a:r>
            <a:r>
              <a:rPr lang="ar-SA" b="1" dirty="0">
                <a:latin typeface="Times New Roman" pitchFamily="18" charset="0"/>
                <a:cs typeface="Times New Roman" pitchFamily="18" charset="0"/>
              </a:rPr>
              <a:t>من ماشية اللبن عدده 100 رأس أبقار حلابة على أساس معدل الاستبدال 20%</a:t>
            </a: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indent="355600" algn="just" rtl="1">
              <a:lnSpc>
                <a:spcPct val="130000"/>
              </a:lnSpc>
              <a:defRPr/>
            </a:pPr>
            <a:endParaRPr lang="ar-EG" b="1" dirty="0">
              <a:latin typeface="Times New Roman" pitchFamily="18" charset="0"/>
              <a:cs typeface="Times New Roman" pitchFamily="18" charset="0"/>
            </a:endParaRPr>
          </a:p>
          <a:p>
            <a:pPr marL="266700" algn="just" rtl="1">
              <a:lnSpc>
                <a:spcPct val="130000"/>
              </a:lnSpc>
              <a:defRPr/>
            </a:pPr>
            <a:r>
              <a:rPr lang="ar-SA" sz="1700" b="1" dirty="0">
                <a:latin typeface="Times New Roman" pitchFamily="18" charset="0"/>
                <a:cs typeface="Times New Roman" pitchFamily="18" charset="0"/>
              </a:rPr>
              <a:t>ويتبع هذا القطيع عدد 2 طلوقة للتربية وآخران احتياطيان عمرها من 2-3 سنوات</a:t>
            </a:r>
            <a:r>
              <a:rPr lang="ar-EG" sz="1700" b="1" dirty="0">
                <a:latin typeface="Times New Roman" pitchFamily="18" charset="0"/>
                <a:cs typeface="Times New Roman" pitchFamily="18" charset="0"/>
              </a:rPr>
              <a:t> (4 ذكور)</a:t>
            </a:r>
            <a:r>
              <a:rPr lang="ar-SA" sz="1700" b="1" dirty="0">
                <a:latin typeface="Times New Roman" pitchFamily="18" charset="0"/>
                <a:cs typeface="Times New Roman" pitchFamily="18" charset="0"/>
              </a:rPr>
              <a:t>.</a:t>
            </a:r>
            <a:endParaRPr lang="ar-EG" sz="1700" b="1" dirty="0">
              <a:latin typeface="Times New Roman" pitchFamily="18" charset="0"/>
              <a:cs typeface="Times New Roman" pitchFamily="18" charset="0"/>
            </a:endParaRPr>
          </a:p>
        </p:txBody>
      </p:sp>
      <p:graphicFrame>
        <p:nvGraphicFramePr>
          <p:cNvPr id="9" name="Table 8">
            <a:extLst>
              <a:ext uri="{FF2B5EF4-FFF2-40B4-BE49-F238E27FC236}">
                <a16:creationId xmlns:a16="http://schemas.microsoft.com/office/drawing/2014/main" id="{03FF9CA2-7D1C-4599-9FE1-1153588A201D}"/>
              </a:ext>
            </a:extLst>
          </p:cNvPr>
          <p:cNvGraphicFramePr>
            <a:graphicFrameLocks noGrp="1"/>
          </p:cNvGraphicFramePr>
          <p:nvPr/>
        </p:nvGraphicFramePr>
        <p:xfrm>
          <a:off x="1752600" y="2514600"/>
          <a:ext cx="5334000" cy="2743200"/>
        </p:xfrm>
        <a:graphic>
          <a:graphicData uri="http://schemas.openxmlformats.org/drawingml/2006/table">
            <a:tbl>
              <a:tblPr rtl="1">
                <a:tableStyleId>{69C7853C-536D-4A76-A0AE-DD22124D55A5}</a:tableStyleId>
              </a:tblPr>
              <a:tblGrid>
                <a:gridCol w="1778000">
                  <a:extLst>
                    <a:ext uri="{9D8B030D-6E8A-4147-A177-3AD203B41FA5}">
                      <a16:colId xmlns:a16="http://schemas.microsoft.com/office/drawing/2014/main" val="20000"/>
                    </a:ext>
                  </a:extLst>
                </a:gridCol>
                <a:gridCol w="1389139">
                  <a:extLst>
                    <a:ext uri="{9D8B030D-6E8A-4147-A177-3AD203B41FA5}">
                      <a16:colId xmlns:a16="http://schemas.microsoft.com/office/drawing/2014/main" val="20001"/>
                    </a:ext>
                  </a:extLst>
                </a:gridCol>
                <a:gridCol w="2166861">
                  <a:extLst>
                    <a:ext uri="{9D8B030D-6E8A-4147-A177-3AD203B41FA5}">
                      <a16:colId xmlns:a16="http://schemas.microsoft.com/office/drawing/2014/main" val="20002"/>
                    </a:ext>
                  </a:extLst>
                </a:gridCol>
              </a:tblGrid>
              <a:tr h="274320">
                <a:tc>
                  <a:txBody>
                    <a:bodyPr/>
                    <a:lstStyle/>
                    <a:p>
                      <a:pPr algn="ctr" rtl="1">
                        <a:spcBef>
                          <a:spcPts val="200"/>
                        </a:spcBef>
                        <a:spcAft>
                          <a:spcPts val="200"/>
                        </a:spcAft>
                        <a:tabLst>
                          <a:tab pos="-576580" algn="l"/>
                          <a:tab pos="-486410" algn="l"/>
                          <a:tab pos="1133475" algn="l"/>
                        </a:tabLst>
                      </a:pPr>
                      <a:r>
                        <a:rPr lang="ar-SA" sz="1500" b="1" dirty="0">
                          <a:latin typeface="Times New Roman" pitchFamily="18" charset="0"/>
                          <a:cs typeface="Times New Roman" pitchFamily="18" charset="0"/>
                        </a:rPr>
                        <a:t>عدد الأبقار</a:t>
                      </a:r>
                      <a:endParaRPr lang="en-GB" sz="1000" b="1"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b="1" dirty="0">
                          <a:latin typeface="Times New Roman" pitchFamily="18" charset="0"/>
                          <a:cs typeface="Times New Roman" pitchFamily="18" charset="0"/>
                        </a:rPr>
                        <a:t>العمر بالسنة</a:t>
                      </a:r>
                      <a:endParaRPr lang="en-GB" sz="1000" b="1"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b="1" dirty="0">
                          <a:latin typeface="Times New Roman" pitchFamily="18" charset="0"/>
                          <a:cs typeface="Times New Roman" pitchFamily="18" charset="0"/>
                        </a:rPr>
                        <a:t>عدد المواسم الإنتاجية</a:t>
                      </a:r>
                      <a:endParaRPr lang="en-GB" sz="1000" b="1" dirty="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0"/>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20</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9-10</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7</a:t>
                      </a:r>
                      <a:endParaRPr lang="en-GB" sz="1000" dirty="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1"/>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20</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8-9</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6</a:t>
                      </a:r>
                      <a:endParaRPr lang="en-GB" sz="1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2"/>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20</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6-8</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4 أو 5</a:t>
                      </a:r>
                      <a:endParaRPr lang="en-GB" sz="1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3"/>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20</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4-6</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 أو 3</a:t>
                      </a:r>
                      <a:endParaRPr lang="en-GB" sz="1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4"/>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20</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3-4</a:t>
                      </a:r>
                      <a:endParaRPr lang="en-GB" sz="1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1</a:t>
                      </a:r>
                      <a:endParaRPr lang="en-GB" sz="1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5"/>
                  </a:ext>
                </a:extLst>
              </a:tr>
              <a:tr h="274320">
                <a:tc gridSpan="3">
                  <a:txBody>
                    <a:bodyPr/>
                    <a:lstStyle/>
                    <a:p>
                      <a:pPr algn="ctr" rtl="1">
                        <a:spcBef>
                          <a:spcPts val="200"/>
                        </a:spcBef>
                        <a:spcAft>
                          <a:spcPts val="200"/>
                        </a:spcAft>
                        <a:tabLst>
                          <a:tab pos="-576580" algn="l"/>
                          <a:tab pos="-486410" algn="l"/>
                          <a:tab pos="1133475" algn="l"/>
                        </a:tabLst>
                      </a:pPr>
                      <a:r>
                        <a:rPr lang="ar-SA" sz="1500" b="1" dirty="0">
                          <a:latin typeface="Times New Roman" pitchFamily="18" charset="0"/>
                          <a:cs typeface="Times New Roman" pitchFamily="18" charset="0"/>
                        </a:rPr>
                        <a:t>ويضاف إلى ذلك عجلات الإستبدال</a:t>
                      </a:r>
                      <a:endParaRPr lang="en-GB" sz="1000" b="1" dirty="0">
                        <a:latin typeface="Times New Roman" pitchFamily="18" charset="0"/>
                        <a:ea typeface="Times New Roman"/>
                        <a:cs typeface="Times New Roman"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20</a:t>
                      </a:r>
                      <a:endParaRPr lang="en-GB" sz="100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2-3</a:t>
                      </a:r>
                      <a:endParaRPr lang="en-GB" sz="1000"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للاستبدال فى العام القادم</a:t>
                      </a:r>
                      <a:endParaRPr lang="en-GB" sz="100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7"/>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25</a:t>
                      </a:r>
                      <a:endParaRPr lang="en-GB" sz="100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1-2</a:t>
                      </a:r>
                      <a:endParaRPr lang="en-GB" sz="100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للاستبدال فى العام الذى يليه</a:t>
                      </a:r>
                      <a:endParaRPr lang="en-GB" sz="100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8"/>
                  </a:ext>
                </a:extLst>
              </a:tr>
              <a:tr h="274320">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25</a:t>
                      </a:r>
                      <a:endParaRPr lang="en-GB" sz="100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1500">
                          <a:latin typeface="Times New Roman" pitchFamily="18" charset="0"/>
                          <a:cs typeface="Times New Roman" pitchFamily="18" charset="0"/>
                        </a:rPr>
                        <a:t>أقل من 1</a:t>
                      </a:r>
                      <a:endParaRPr lang="en-GB" sz="100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1500" dirty="0">
                          <a:latin typeface="Times New Roman" pitchFamily="18" charset="0"/>
                          <a:cs typeface="Times New Roman" pitchFamily="18" charset="0"/>
                        </a:rPr>
                        <a:t>للاستبدال فى العام الذى يليه</a:t>
                      </a:r>
                      <a:endParaRPr lang="en-GB" sz="1000"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9"/>
                  </a:ext>
                </a:extLst>
              </a:tr>
            </a:tbl>
          </a:graphicData>
        </a:graphic>
      </p:graphicFrame>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ubtitle 2">
            <a:extLst>
              <a:ext uri="{FF2B5EF4-FFF2-40B4-BE49-F238E27FC236}">
                <a16:creationId xmlns:a16="http://schemas.microsoft.com/office/drawing/2014/main" id="{E811EB64-19A0-430E-9114-12D640515DF2}"/>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3471AE6E-F02F-45A2-843E-34018E897160}"/>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296E3C89-6651-4BFA-9EF4-8B8B782C7DAA}"/>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533400" indent="-266700" algn="just" rtl="1">
              <a:lnSpc>
                <a:spcPct val="150000"/>
              </a:lnSpc>
              <a:defRPr/>
            </a:pPr>
            <a:r>
              <a:rPr lang="ar-SA" sz="2000" b="1" dirty="0">
                <a:latin typeface="Times New Roman" pitchFamily="18" charset="0"/>
                <a:cs typeface="Times New Roman" pitchFamily="18" charset="0"/>
              </a:rPr>
              <a:t>ويعتبر القطيع المستديم أفضل من القطيع المؤقت للأسباب الآتية</a:t>
            </a:r>
            <a:r>
              <a:rPr lang="ar-SA" b="1" dirty="0">
                <a:latin typeface="Times New Roman" pitchFamily="18" charset="0"/>
                <a:cs typeface="Times New Roman" pitchFamily="18" charset="0"/>
              </a:rPr>
              <a:t>:</a:t>
            </a:r>
            <a:endParaRPr lang="en-GB" b="1" dirty="0">
              <a:latin typeface="Times New Roman" pitchFamily="18" charset="0"/>
              <a:cs typeface="Times New Roman" pitchFamily="18" charset="0"/>
            </a:endParaRPr>
          </a:p>
          <a:p>
            <a:pPr marL="723900" indent="-279400" algn="just" rtl="1">
              <a:lnSpc>
                <a:spcPct val="150000"/>
              </a:lnSpc>
              <a:buFont typeface="+mj-lt"/>
              <a:buAutoNum type="arabicPeriod"/>
              <a:defRPr/>
            </a:pPr>
            <a:r>
              <a:rPr lang="ar-SA" sz="2000" dirty="0">
                <a:latin typeface="Times New Roman" pitchFamily="18" charset="0"/>
                <a:cs typeface="Times New Roman" pitchFamily="18" charset="0"/>
              </a:rPr>
              <a:t>يمكن للمزارع أن يقوم بتحسين فى القطيع ورفع مستوى إنتاجه عن طريق تربية العجول بمزرعته وتطبيق طرق الانتخاب عليهما قبل إضافتها للقطيع.</a:t>
            </a:r>
            <a:endParaRPr lang="en-GB" sz="2000" dirty="0">
              <a:latin typeface="Times New Roman" pitchFamily="18" charset="0"/>
              <a:cs typeface="Times New Roman" pitchFamily="18" charset="0"/>
            </a:endParaRPr>
          </a:p>
          <a:p>
            <a:pPr marL="723900" indent="-279400" algn="just" rtl="1">
              <a:lnSpc>
                <a:spcPct val="150000"/>
              </a:lnSpc>
              <a:buFont typeface="+mj-lt"/>
              <a:buAutoNum type="arabicPeriod"/>
              <a:defRPr/>
            </a:pPr>
            <a:r>
              <a:rPr lang="ar-SA" sz="2000" dirty="0">
                <a:latin typeface="Times New Roman" pitchFamily="18" charset="0"/>
                <a:cs typeface="Times New Roman" pitchFamily="18" charset="0"/>
              </a:rPr>
              <a:t>إدخال ماشية جديدة إلى القطيع تشترى سنويا فيه احتمال نقل بعض الأمراض.</a:t>
            </a:r>
            <a:endParaRPr lang="en-GB" sz="2000" dirty="0">
              <a:latin typeface="Times New Roman" pitchFamily="18" charset="0"/>
              <a:cs typeface="Times New Roman" pitchFamily="18" charset="0"/>
            </a:endParaRPr>
          </a:p>
          <a:p>
            <a:pPr marL="723900" indent="-279400" algn="just" rtl="1">
              <a:lnSpc>
                <a:spcPct val="150000"/>
              </a:lnSpc>
              <a:buFont typeface="+mj-lt"/>
              <a:buAutoNum type="arabicPeriod"/>
              <a:defRPr/>
            </a:pPr>
            <a:r>
              <a:rPr lang="ar-SA" sz="2000" dirty="0">
                <a:latin typeface="Times New Roman" pitchFamily="18" charset="0"/>
                <a:cs typeface="Times New Roman" pitchFamily="18" charset="0"/>
              </a:rPr>
              <a:t>الاعتماد على الشكل الظاهرى وحده عند شراء الماشية لا يدل دلالة قاطعة على جودة الحيوان فى الإنتاج ونتيجة لذلك قد يتدهور إنتاج القطيع.</a:t>
            </a:r>
            <a:endParaRPr lang="en-GB" sz="2000" dirty="0">
              <a:latin typeface="Times New Roman" pitchFamily="18" charset="0"/>
              <a:cs typeface="Times New Roman" pitchFamily="18" charset="0"/>
            </a:endParaRPr>
          </a:p>
          <a:p>
            <a:pPr marL="723900" indent="-279400" algn="just" rtl="1">
              <a:lnSpc>
                <a:spcPct val="150000"/>
              </a:lnSpc>
              <a:buFont typeface="+mj-lt"/>
              <a:buAutoNum type="arabicPeriod"/>
              <a:defRPr/>
            </a:pPr>
            <a:r>
              <a:rPr lang="ar-SA" sz="2000" dirty="0">
                <a:latin typeface="Times New Roman" pitchFamily="18" charset="0"/>
                <a:cs typeface="Times New Roman" pitchFamily="18" charset="0"/>
              </a:rPr>
              <a:t>لا يمكن للمزارع أن يحصل على أجود الحيوانات من القطيع الذى يريد الشراء منه ولذلك لأن صاحب هذا القطيع يحتفظ بها لنفسه.</a:t>
            </a:r>
            <a:endParaRPr lang="en-GB" sz="2000" dirty="0">
              <a:latin typeface="Times New Roman" pitchFamily="18" charset="0"/>
              <a:cs typeface="Times New Roman" pitchFamily="18" charset="0"/>
            </a:endParaRPr>
          </a:p>
          <a:p>
            <a:pPr marL="723900" indent="-279400" algn="just" rtl="1">
              <a:lnSpc>
                <a:spcPct val="150000"/>
              </a:lnSpc>
              <a:buFont typeface="+mj-lt"/>
              <a:buAutoNum type="arabicPeriod"/>
              <a:defRPr/>
            </a:pPr>
            <a:r>
              <a:rPr lang="ar-SA" sz="2000" dirty="0">
                <a:latin typeface="Times New Roman" pitchFamily="18" charset="0"/>
                <a:cs typeface="Times New Roman" pitchFamily="18" charset="0"/>
              </a:rPr>
              <a:t>ثمن شراء الماشية الكبيرة عادة أكثر من تكاليف تربيتها.</a:t>
            </a:r>
            <a:endParaRPr lang="ar-EG" sz="2000" dirty="0">
              <a:latin typeface="Times New Roman" pitchFamily="18" charset="0"/>
              <a:cs typeface="Times New Roman" pitchFamily="18" charset="0"/>
            </a:endParaRPr>
          </a:p>
        </p:txBody>
      </p:sp>
    </p:spTree>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ubtitle 2">
            <a:extLst>
              <a:ext uri="{FF2B5EF4-FFF2-40B4-BE49-F238E27FC236}">
                <a16:creationId xmlns:a16="http://schemas.microsoft.com/office/drawing/2014/main" id="{9AF58C3F-CB69-4AF9-84B3-DCBCEE59FAFA}"/>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32884F81-9336-4734-BE10-1365A058911B}"/>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AD655E0A-2F32-49E5-B3F4-B4CC31961D66}"/>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266700" algn="just" rtl="1">
              <a:lnSpc>
                <a:spcPct val="135000"/>
              </a:lnSpc>
              <a:defRPr/>
            </a:pPr>
            <a:r>
              <a:rPr lang="ar-SA" sz="2000" b="1" dirty="0">
                <a:latin typeface="Times New Roman" pitchFamily="18" charset="0"/>
                <a:cs typeface="Times New Roman" pitchFamily="18" charset="0"/>
              </a:rPr>
              <a:t>حساب حمولة الأرض من الحيوانات بالنسبة للقطيع المستديم</a:t>
            </a:r>
            <a:endParaRPr lang="en-GB" sz="2000" b="1" dirty="0">
              <a:latin typeface="Times New Roman" pitchFamily="18" charset="0"/>
              <a:cs typeface="Times New Roman" pitchFamily="18" charset="0"/>
            </a:endParaRPr>
          </a:p>
          <a:p>
            <a:pPr marL="444500" indent="-444500" algn="just" rtl="1">
              <a:defRPr/>
            </a:pPr>
            <a:endParaRPr lang="ar-EG" sz="1000" b="1" dirty="0">
              <a:latin typeface="Arial" charset="0"/>
              <a:cs typeface="Arial" charset="0"/>
            </a:endParaRPr>
          </a:p>
          <a:p>
            <a:pPr marL="266700" indent="355600" algn="just" rtl="1">
              <a:lnSpc>
                <a:spcPct val="130000"/>
              </a:lnSpc>
              <a:defRPr/>
            </a:pPr>
            <a:r>
              <a:rPr lang="ar-SA" sz="1700" b="1" dirty="0">
                <a:latin typeface="Times New Roman" pitchFamily="18" charset="0"/>
                <a:cs typeface="Times New Roman" pitchFamily="18" charset="0"/>
              </a:rPr>
              <a:t>وفيما يتعلق بحساب حمولة الأرض بالنسبة للقطيع المستديم فأن القاعدة </a:t>
            </a:r>
            <a:r>
              <a:rPr lang="ar-EG" sz="1700" b="1" dirty="0">
                <a:latin typeface="Times New Roman" pitchFamily="18" charset="0"/>
                <a:cs typeface="Times New Roman" pitchFamily="18" charset="0"/>
              </a:rPr>
              <a:t>هنا </a:t>
            </a:r>
            <a:r>
              <a:rPr lang="ar-SA" sz="1700" b="1" dirty="0">
                <a:latin typeface="Times New Roman" pitchFamily="18" charset="0"/>
                <a:cs typeface="Times New Roman" pitchFamily="18" charset="0"/>
              </a:rPr>
              <a:t>تنحصر فى معرفة مساحة البرسيم بالأفدنة ثم يطرح منها مجموع ما يلزم حيوانات العمل والنقل والعجول الصغيرة من قطيع اللبن</a:t>
            </a:r>
            <a:r>
              <a:rPr lang="ar-EG" sz="1700" b="1" dirty="0">
                <a:latin typeface="Times New Roman" pitchFamily="18" charset="0"/>
                <a:cs typeface="Times New Roman" pitchFamily="18" charset="0"/>
              </a:rPr>
              <a:t> (تمثل 15% من مساحة البرسيم المزروعة).</a:t>
            </a:r>
          </a:p>
          <a:p>
            <a:pPr marL="266700" indent="355600" algn="just" rtl="1">
              <a:lnSpc>
                <a:spcPct val="130000"/>
              </a:lnSpc>
              <a:defRPr/>
            </a:pPr>
            <a:endParaRPr lang="ar-EG" sz="1000" b="1" dirty="0">
              <a:latin typeface="Times New Roman" pitchFamily="18" charset="0"/>
              <a:cs typeface="Times New Roman" pitchFamily="18" charset="0"/>
            </a:endParaRPr>
          </a:p>
          <a:p>
            <a:pPr marL="444500" indent="-444500" algn="just" rtl="1">
              <a:lnSpc>
                <a:spcPct val="130000"/>
              </a:lnSpc>
              <a:defRPr/>
            </a:pPr>
            <a:r>
              <a:rPr lang="ar-EG" sz="1600" b="1" dirty="0">
                <a:latin typeface="Arial" charset="0"/>
                <a:cs typeface="Arial" charset="0"/>
              </a:rPr>
              <a:t>مثال: أحسب حمولة الأرض لقطيع مستديم من الحيوانات ل</a:t>
            </a:r>
            <a:r>
              <a:rPr lang="ar-SA" sz="1600" b="1" dirty="0">
                <a:latin typeface="Arial" charset="0"/>
                <a:cs typeface="Arial" charset="0"/>
              </a:rPr>
              <a:t>مزرعة مساحتها 100 فدان من أرض جيدة تزرع بالدورة الثنائية للقطن.</a:t>
            </a:r>
            <a:endParaRPr lang="ar-EG" sz="1600" b="1" dirty="0">
              <a:latin typeface="Arial" charset="0"/>
              <a:cs typeface="Arial" charset="0"/>
            </a:endParaRPr>
          </a:p>
          <a:p>
            <a:pPr marL="444500" indent="-444500" algn="just" rtl="1">
              <a:lnSpc>
                <a:spcPct val="130000"/>
              </a:lnSpc>
              <a:defRPr/>
            </a:pPr>
            <a:r>
              <a:rPr lang="ar-EG" sz="1600" b="1" dirty="0">
                <a:latin typeface="Arial" charset="0"/>
                <a:cs typeface="Arial" charset="0"/>
              </a:rPr>
              <a:t>الحـــل: يخصص 25% من الأرض لزراعة البرسيم فى الدورة الثنائية للقطن</a:t>
            </a:r>
          </a:p>
          <a:p>
            <a:pPr marL="533400" algn="just" rtl="1">
              <a:lnSpc>
                <a:spcPct val="130000"/>
              </a:lnSpc>
              <a:defRPr/>
            </a:pPr>
            <a:r>
              <a:rPr lang="ar-SA" sz="1600" b="1" dirty="0">
                <a:latin typeface="Arial" charset="0"/>
                <a:cs typeface="Arial" charset="0"/>
              </a:rPr>
              <a:t>مساحة البرسيم = 25 فدان</a:t>
            </a:r>
            <a:endParaRPr lang="en-GB" sz="1600" b="1" dirty="0">
              <a:latin typeface="Arial" charset="0"/>
              <a:cs typeface="Arial" charset="0"/>
            </a:endParaRPr>
          </a:p>
          <a:p>
            <a:pPr marL="533400" algn="just" rtl="1">
              <a:lnSpc>
                <a:spcPct val="130000"/>
              </a:lnSpc>
              <a:defRPr/>
            </a:pPr>
            <a:r>
              <a:rPr lang="ar-SA" sz="1600" b="1" dirty="0">
                <a:latin typeface="Arial" charset="0"/>
                <a:cs typeface="Arial" charset="0"/>
              </a:rPr>
              <a:t>(كل مائة بقرة يتبعها أربعة ثيران و 70 عجلة ) ويستقطع من مساحة البرسيم ما يلزم لها ويقدر بحوالى </a:t>
            </a:r>
            <a:r>
              <a:rPr lang="ar-EG" sz="1600" b="1" dirty="0">
                <a:latin typeface="Arial" charset="0"/>
                <a:cs typeface="Arial" charset="0"/>
              </a:rPr>
              <a:t>15</a:t>
            </a:r>
            <a:r>
              <a:rPr lang="ar-SA" sz="1600" b="1" dirty="0">
                <a:latin typeface="Arial" charset="0"/>
                <a:cs typeface="Arial" charset="0"/>
              </a:rPr>
              <a:t>% من اجمالى مساحة الأرض (</a:t>
            </a:r>
            <a:r>
              <a:rPr lang="en-US" sz="1600" b="1" dirty="0">
                <a:latin typeface="Arial" charset="0"/>
                <a:cs typeface="Arial" charset="0"/>
              </a:rPr>
              <a:t> </a:t>
            </a:r>
            <a:r>
              <a:rPr lang="ar-EG" sz="1600" b="1" dirty="0">
                <a:latin typeface="Arial" charset="0"/>
                <a:cs typeface="Arial" charset="0"/>
              </a:rPr>
              <a:t>25</a:t>
            </a:r>
            <a:r>
              <a:rPr lang="en-US" sz="1600" b="1" dirty="0">
                <a:latin typeface="Arial" charset="0"/>
                <a:cs typeface="Arial" charset="0"/>
              </a:rPr>
              <a:t>x </a:t>
            </a:r>
            <a:r>
              <a:rPr lang="ar-EG" sz="1600" b="1" dirty="0">
                <a:latin typeface="Arial" charset="0"/>
                <a:cs typeface="Arial" charset="0"/>
              </a:rPr>
              <a:t> 100/15 </a:t>
            </a:r>
            <a:r>
              <a:rPr lang="ar-SA" sz="1600" b="1" dirty="0">
                <a:latin typeface="Arial" charset="0"/>
                <a:cs typeface="Arial" charset="0"/>
              </a:rPr>
              <a:t>= </a:t>
            </a:r>
            <a:r>
              <a:rPr lang="ar-EG" sz="1600" b="1" dirty="0">
                <a:latin typeface="Arial" charset="0"/>
                <a:cs typeface="Arial" charset="0"/>
              </a:rPr>
              <a:t>4</a:t>
            </a:r>
            <a:r>
              <a:rPr lang="en-US" sz="1600" b="1" dirty="0">
                <a:latin typeface="Arial" charset="0"/>
                <a:cs typeface="Arial" charset="0"/>
              </a:rPr>
              <a:t> </a:t>
            </a:r>
            <a:r>
              <a:rPr lang="ar-SA" sz="1600" b="1" dirty="0">
                <a:latin typeface="Arial" charset="0"/>
                <a:cs typeface="Arial" charset="0"/>
              </a:rPr>
              <a:t> أفدنة تقريباً)</a:t>
            </a:r>
            <a:endParaRPr lang="en-GB" sz="1600" b="1" dirty="0">
              <a:latin typeface="Arial" charset="0"/>
              <a:cs typeface="Arial" charset="0"/>
            </a:endParaRPr>
          </a:p>
          <a:p>
            <a:pPr marL="533400" algn="just" rtl="1">
              <a:lnSpc>
                <a:spcPct val="130000"/>
              </a:lnSpc>
              <a:defRPr/>
            </a:pPr>
            <a:r>
              <a:rPr lang="ar-SA" sz="1600" b="1" dirty="0">
                <a:latin typeface="Arial" charset="0"/>
                <a:cs typeface="Arial" charset="0"/>
              </a:rPr>
              <a:t> فتكون مساحة البرسيم التى تكفى الحيوانات الحلابة</a:t>
            </a:r>
            <a:r>
              <a:rPr lang="ar-EG" sz="1600" b="1" dirty="0">
                <a:latin typeface="Arial" charset="0"/>
                <a:cs typeface="Arial" charset="0"/>
              </a:rPr>
              <a:t>= 25 – 4 =</a:t>
            </a:r>
            <a:r>
              <a:rPr lang="ar-SA" sz="1600" b="1" dirty="0">
                <a:latin typeface="Arial" charset="0"/>
                <a:cs typeface="Arial" charset="0"/>
              </a:rPr>
              <a:t> 21 فدان</a:t>
            </a:r>
            <a:r>
              <a:rPr lang="ar-SA" sz="1600" dirty="0">
                <a:latin typeface="Arial" charset="0"/>
                <a:cs typeface="Arial" charset="0"/>
              </a:rPr>
              <a:t>.</a:t>
            </a:r>
            <a:endParaRPr lang="en-GB" sz="1600" dirty="0">
              <a:latin typeface="Arial" charset="0"/>
              <a:cs typeface="Arial" charset="0"/>
            </a:endParaRP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194" name="Subtitle 2">
            <a:extLst>
              <a:ext uri="{FF2B5EF4-FFF2-40B4-BE49-F238E27FC236}">
                <a16:creationId xmlns:a16="http://schemas.microsoft.com/office/drawing/2014/main" id="{E1C8B5BD-FE72-467F-8CC0-004D4837092A}"/>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0C85B9DB-D525-49AE-950E-2274ABD646DF}"/>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196" name="Content Placeholder 2">
            <a:extLst>
              <a:ext uri="{FF2B5EF4-FFF2-40B4-BE49-F238E27FC236}">
                <a16:creationId xmlns:a16="http://schemas.microsoft.com/office/drawing/2014/main" id="{2ABF45CC-DCC3-43C6-A661-4A47B0949108}"/>
              </a:ext>
            </a:extLst>
          </p:cNvPr>
          <p:cNvSpPr txBox="1">
            <a:spLocks/>
          </p:cNvSpPr>
          <p:nvPr/>
        </p:nvSpPr>
        <p:spPr bwMode="auto">
          <a:xfrm>
            <a:off x="838200" y="1295400"/>
            <a:ext cx="73152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880" tIns="91440"/>
          <a:lstStyle>
            <a:lvl1pPr marL="355600" indent="-3556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200000"/>
              </a:lnSpc>
            </a:pPr>
            <a:r>
              <a:rPr lang="ar-SA" altLang="ar-SA" sz="2100">
                <a:latin typeface="Times New Roman" panose="02020603050405020304" pitchFamily="18" charset="0"/>
                <a:cs typeface="Times New Roman" panose="02020603050405020304" pitchFamily="18" charset="0"/>
              </a:rPr>
              <a:t>6 – </a:t>
            </a:r>
            <a:r>
              <a:rPr lang="ar-SA" altLang="ar-SA" sz="2100" b="1">
                <a:latin typeface="Times New Roman" panose="02020603050405020304" pitchFamily="18" charset="0"/>
                <a:cs typeface="Times New Roman" panose="02020603050405020304" pitchFamily="18" charset="0"/>
              </a:rPr>
              <a:t>وجود مكان معد لاستلام اللبن </a:t>
            </a:r>
            <a:r>
              <a:rPr lang="ar-SA" altLang="ar-SA" sz="2100">
                <a:latin typeface="Times New Roman" panose="02020603050405020304" pitchFamily="18" charset="0"/>
                <a:cs typeface="Times New Roman" panose="02020603050405020304" pitchFamily="18" charset="0"/>
              </a:rPr>
              <a:t>بعد حلبة مباشرة وتبريده وتخزينه.</a:t>
            </a:r>
            <a:endParaRPr lang="en-GB" altLang="ar-SA" sz="2100">
              <a:latin typeface="Times New Roman" panose="02020603050405020304" pitchFamily="18" charset="0"/>
              <a:cs typeface="Times New Roman" panose="02020603050405020304" pitchFamily="18" charset="0"/>
            </a:endParaRPr>
          </a:p>
          <a:p>
            <a:pPr algn="just" rtl="1" eaLnBrk="1" hangingPunct="1">
              <a:lnSpc>
                <a:spcPct val="200000"/>
              </a:lnSpc>
            </a:pPr>
            <a:r>
              <a:rPr lang="ar-SA" altLang="ar-SA" sz="2100">
                <a:latin typeface="Times New Roman" panose="02020603050405020304" pitchFamily="18" charset="0"/>
                <a:cs typeface="Times New Roman" panose="02020603050405020304" pitchFamily="18" charset="0"/>
              </a:rPr>
              <a:t>7 - </a:t>
            </a:r>
            <a:r>
              <a:rPr lang="ar-SA" altLang="ar-SA" sz="2100" b="1">
                <a:latin typeface="Times New Roman" panose="02020603050405020304" pitchFamily="18" charset="0"/>
                <a:cs typeface="Times New Roman" panose="02020603050405020304" pitchFamily="18" charset="0"/>
              </a:rPr>
              <a:t>وجود أماكن للولادة ولعزل الحيوان المريض</a:t>
            </a:r>
            <a:r>
              <a:rPr lang="ar-SA" altLang="ar-SA" sz="2100">
                <a:latin typeface="Times New Roman" panose="02020603050405020304" pitchFamily="18" charset="0"/>
                <a:cs typeface="Times New Roman" panose="02020603050405020304" pitchFamily="18" charset="0"/>
              </a:rPr>
              <a:t> ويفضل أن يكون مكان العزل فى الناحية القبلية من المزرعة.</a:t>
            </a:r>
            <a:endParaRPr lang="en-GB" altLang="ar-SA" sz="2100">
              <a:latin typeface="Times New Roman" panose="02020603050405020304" pitchFamily="18" charset="0"/>
              <a:cs typeface="Times New Roman" panose="02020603050405020304" pitchFamily="18" charset="0"/>
            </a:endParaRPr>
          </a:p>
          <a:p>
            <a:pPr algn="just" rtl="1" eaLnBrk="1" hangingPunct="1">
              <a:lnSpc>
                <a:spcPct val="200000"/>
              </a:lnSpc>
            </a:pPr>
            <a:r>
              <a:rPr lang="ar-SA" altLang="ar-SA" sz="2100">
                <a:latin typeface="Times New Roman" panose="02020603050405020304" pitchFamily="18" charset="0"/>
                <a:cs typeface="Times New Roman" panose="02020603050405020304" pitchFamily="18" charset="0"/>
              </a:rPr>
              <a:t>8 - </a:t>
            </a:r>
            <a:r>
              <a:rPr lang="ar-SA" altLang="ar-SA" sz="2100" b="1">
                <a:latin typeface="Times New Roman" panose="02020603050405020304" pitchFamily="18" charset="0"/>
                <a:cs typeface="Times New Roman" panose="02020603050405020304" pitchFamily="18" charset="0"/>
              </a:rPr>
              <a:t>توافر أماكن خاصة للعجول حديثة الولادة </a:t>
            </a:r>
            <a:r>
              <a:rPr lang="ar-SA" altLang="ar-SA" sz="2100">
                <a:latin typeface="Times New Roman" panose="02020603050405020304" pitchFamily="18" charset="0"/>
                <a:cs typeface="Times New Roman" panose="02020603050405020304" pitchFamily="18" charset="0"/>
              </a:rPr>
              <a:t>وأخرى </a:t>
            </a:r>
            <a:r>
              <a:rPr lang="ar-SA" altLang="ar-SA" sz="2100" b="1">
                <a:latin typeface="Times New Roman" panose="02020603050405020304" pitchFamily="18" charset="0"/>
                <a:cs typeface="Times New Roman" panose="02020603050405020304" pitchFamily="18" charset="0"/>
              </a:rPr>
              <a:t>للطلائق</a:t>
            </a:r>
            <a:r>
              <a:rPr lang="en-US" altLang="ar-SA" sz="2100">
                <a:latin typeface="Times New Roman" panose="02020603050405020304" pitchFamily="18" charset="0"/>
                <a:cs typeface="Times New Roman" panose="02020603050405020304" pitchFamily="18" charset="0"/>
              </a:rPr>
              <a:t>.</a:t>
            </a:r>
            <a:endParaRPr lang="en-GB" altLang="ar-SA" sz="2100">
              <a:latin typeface="Times New Roman" panose="02020603050405020304" pitchFamily="18" charset="0"/>
              <a:cs typeface="Times New Roman" panose="02020603050405020304" pitchFamily="18" charset="0"/>
            </a:endParaRPr>
          </a:p>
          <a:p>
            <a:pPr algn="just" rtl="1" eaLnBrk="1" hangingPunct="1">
              <a:lnSpc>
                <a:spcPct val="200000"/>
              </a:lnSpc>
            </a:pPr>
            <a:r>
              <a:rPr lang="ar-SA" altLang="ar-SA" sz="2100">
                <a:latin typeface="Times New Roman" panose="02020603050405020304" pitchFamily="18" charset="0"/>
                <a:cs typeface="Times New Roman" panose="02020603050405020304" pitchFamily="18" charset="0"/>
              </a:rPr>
              <a:t>9 - توفر عدد كافى من </a:t>
            </a:r>
            <a:r>
              <a:rPr lang="ar-SA" altLang="ar-SA" sz="2100" b="1">
                <a:latin typeface="Times New Roman" panose="02020603050405020304" pitchFamily="18" charset="0"/>
                <a:cs typeface="Times New Roman" panose="02020603050405020304" pitchFamily="18" charset="0"/>
              </a:rPr>
              <a:t>المخازن للعلائق والأدوات وحجرة للسجلات</a:t>
            </a:r>
            <a:r>
              <a:rPr lang="ar-SA" altLang="ar-SA" sz="2100">
                <a:latin typeface="Times New Roman" panose="02020603050405020304" pitchFamily="18" charset="0"/>
                <a:cs typeface="Times New Roman" panose="02020603050405020304" pitchFamily="18" charset="0"/>
              </a:rPr>
              <a:t>.</a:t>
            </a:r>
            <a:endParaRPr lang="en-GB" altLang="ar-SA" sz="2100">
              <a:latin typeface="Times New Roman" panose="02020603050405020304" pitchFamily="18" charset="0"/>
              <a:cs typeface="Times New Roman" panose="02020603050405020304" pitchFamily="18" charset="0"/>
            </a:endParaRPr>
          </a:p>
          <a:p>
            <a:pPr algn="just" rtl="1" eaLnBrk="1" hangingPunct="1">
              <a:lnSpc>
                <a:spcPct val="150000"/>
              </a:lnSpc>
            </a:pPr>
            <a:r>
              <a:rPr lang="ar-SA" altLang="ar-SA" sz="2100">
                <a:latin typeface="Times New Roman" panose="02020603050405020304" pitchFamily="18" charset="0"/>
                <a:cs typeface="Times New Roman" panose="02020603050405020304" pitchFamily="18" charset="0"/>
              </a:rPr>
              <a:t>10 – اختيار </a:t>
            </a:r>
            <a:r>
              <a:rPr lang="ar-SA" altLang="ar-SA" sz="2100" b="1">
                <a:latin typeface="Times New Roman" panose="02020603050405020304" pitchFamily="18" charset="0"/>
                <a:cs typeface="Times New Roman" panose="02020603050405020304" pitchFamily="18" charset="0"/>
              </a:rPr>
              <a:t>موضع المحلب الآلى فى وسط المزرعة </a:t>
            </a:r>
            <a:r>
              <a:rPr lang="ar-SA" altLang="ar-SA" sz="2100">
                <a:latin typeface="Times New Roman" panose="02020603050405020304" pitchFamily="18" charset="0"/>
                <a:cs typeface="Times New Roman" panose="02020603050405020304" pitchFamily="18" charset="0"/>
              </a:rPr>
              <a:t>مع إجراء </a:t>
            </a:r>
            <a:r>
              <a:rPr lang="ar-SA" altLang="ar-SA" sz="2100" b="1">
                <a:latin typeface="Times New Roman" panose="02020603050405020304" pitchFamily="18" charset="0"/>
                <a:cs typeface="Times New Roman" panose="02020603050405020304" pitchFamily="18" charset="0"/>
              </a:rPr>
              <a:t>الصيانة</a:t>
            </a:r>
            <a:r>
              <a:rPr lang="ar-SA" altLang="ar-SA" sz="2100">
                <a:latin typeface="Times New Roman" panose="02020603050405020304" pitchFamily="18" charset="0"/>
                <a:cs typeface="Times New Roman" panose="02020603050405020304" pitchFamily="18" charset="0"/>
              </a:rPr>
              <a:t> الدورية له بانتظام.</a:t>
            </a:r>
            <a:endParaRPr lang="ar-EG" altLang="ar-SA" sz="2100" b="1">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ubtitle 2">
            <a:extLst>
              <a:ext uri="{FF2B5EF4-FFF2-40B4-BE49-F238E27FC236}">
                <a16:creationId xmlns:a16="http://schemas.microsoft.com/office/drawing/2014/main" id="{38E82E66-A024-42B6-9CA7-25E51BC0706F}"/>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38F03FCB-5700-4193-BD47-2E6A31833E53}"/>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C4FE67A1-1ADA-43F6-84CD-7073A3228973}"/>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444500" indent="-444500" algn="just" rtl="1">
              <a:defRPr/>
            </a:pPr>
            <a:endParaRPr lang="ar-EG" sz="1000" b="1" dirty="0">
              <a:latin typeface="Arial" charset="0"/>
              <a:cs typeface="Arial" charset="0"/>
            </a:endParaRPr>
          </a:p>
          <a:p>
            <a:pPr marL="266700" algn="just" rtl="1">
              <a:defRPr/>
            </a:pPr>
            <a:r>
              <a:rPr lang="ar-SA" sz="2000" b="1" dirty="0">
                <a:latin typeface="Arial" charset="0"/>
                <a:cs typeface="Arial" charset="0"/>
              </a:rPr>
              <a:t>أ – إذا كان </a:t>
            </a:r>
            <a:r>
              <a:rPr lang="ar-EG" sz="2000" b="1" dirty="0">
                <a:latin typeface="Arial" charset="0"/>
                <a:cs typeface="Arial" charset="0"/>
              </a:rPr>
              <a:t>ا</a:t>
            </a:r>
            <a:r>
              <a:rPr lang="ar-SA" sz="2000" b="1" dirty="0">
                <a:latin typeface="Arial" charset="0"/>
                <a:cs typeface="Arial" charset="0"/>
              </a:rPr>
              <a:t>لقطيع </a:t>
            </a:r>
            <a:r>
              <a:rPr lang="ar-EG" sz="2000" b="1" dirty="0">
                <a:latin typeface="Arial" charset="0"/>
                <a:cs typeface="Arial" charset="0"/>
              </a:rPr>
              <a:t>من </a:t>
            </a:r>
            <a:r>
              <a:rPr lang="ar-SA" sz="2000" b="1" dirty="0">
                <a:solidFill>
                  <a:srgbClr val="FF0000"/>
                </a:solidFill>
                <a:latin typeface="Arial" charset="0"/>
                <a:cs typeface="Arial" charset="0"/>
              </a:rPr>
              <a:t>الأبقار</a:t>
            </a:r>
            <a:r>
              <a:rPr lang="ar-EG" sz="2000" b="1" dirty="0">
                <a:solidFill>
                  <a:srgbClr val="FF0000"/>
                </a:solidFill>
                <a:latin typeface="Arial" charset="0"/>
                <a:cs typeface="Arial" charset="0"/>
              </a:rPr>
              <a:t> المحلية</a:t>
            </a:r>
            <a:r>
              <a:rPr lang="ar-SA" sz="2000" b="1" dirty="0">
                <a:latin typeface="Arial" charset="0"/>
                <a:cs typeface="Arial" charset="0"/>
              </a:rPr>
              <a:t>.</a:t>
            </a:r>
            <a:endParaRPr lang="en-GB" sz="2000" b="1" dirty="0">
              <a:latin typeface="Arial" charset="0"/>
              <a:cs typeface="Arial" charset="0"/>
            </a:endParaRPr>
          </a:p>
          <a:p>
            <a:pPr marL="812800" algn="just" rtl="1">
              <a:defRPr/>
            </a:pPr>
            <a:r>
              <a:rPr lang="ar-SA" sz="1700" b="1" dirty="0">
                <a:latin typeface="Arial" charset="0"/>
                <a:cs typeface="Arial" charset="0"/>
              </a:rPr>
              <a:t>ما يلزم البقرة الواحدة من البرسيم لغذائها وعمل الدريس اللازم لها تساوى </a:t>
            </a:r>
            <a:r>
              <a:rPr lang="ar-EG" sz="1700" b="1" dirty="0">
                <a:latin typeface="Arial" charset="0"/>
                <a:cs typeface="Arial" charset="0"/>
              </a:rPr>
              <a:t>8 </a:t>
            </a:r>
            <a:r>
              <a:rPr lang="ar-SA" sz="1700" b="1" dirty="0">
                <a:latin typeface="Arial" charset="0"/>
                <a:cs typeface="Arial" charset="0"/>
              </a:rPr>
              <a:t>قرار</a:t>
            </a:r>
            <a:r>
              <a:rPr lang="ar-EG" sz="1700" b="1" dirty="0">
                <a:latin typeface="Arial" charset="0"/>
                <a:cs typeface="Arial" charset="0"/>
              </a:rPr>
              <a:t>ي</a:t>
            </a:r>
            <a:r>
              <a:rPr lang="ar-SA" sz="1700" b="1" dirty="0">
                <a:latin typeface="Arial" charset="0"/>
                <a:cs typeface="Arial" charset="0"/>
              </a:rPr>
              <a:t>ط.</a:t>
            </a:r>
            <a:endParaRPr lang="en-GB" sz="1700" b="1" dirty="0">
              <a:latin typeface="Arial" charset="0"/>
              <a:cs typeface="Arial" charset="0"/>
            </a:endParaRPr>
          </a:p>
          <a:p>
            <a:pPr algn="just" rtl="1">
              <a:defRPr/>
            </a:pPr>
            <a:endParaRPr lang="ar-EG" sz="1000" b="1" dirty="0">
              <a:latin typeface="Arial" charset="0"/>
              <a:cs typeface="Arial" charset="0"/>
              <a:sym typeface="Symbol"/>
            </a:endParaRPr>
          </a:p>
          <a:p>
            <a:pPr algn="just" rtl="1">
              <a:defRPr/>
            </a:pPr>
            <a:r>
              <a:rPr lang="ar-EG" sz="2000" b="1" dirty="0">
                <a:latin typeface="Arial" charset="0"/>
                <a:cs typeface="Arial" charset="0"/>
                <a:sym typeface="Symbol"/>
              </a:rPr>
              <a:t>	</a:t>
            </a:r>
            <a:r>
              <a:rPr lang="en-US" sz="2000" b="1" dirty="0">
                <a:latin typeface="Arial" charset="0"/>
                <a:cs typeface="Arial" charset="0"/>
                <a:sym typeface="Symbol"/>
              </a:rPr>
              <a:t></a:t>
            </a:r>
            <a:r>
              <a:rPr lang="ar-SA" sz="2000" b="1" dirty="0">
                <a:latin typeface="Arial" charset="0"/>
                <a:cs typeface="Arial" charset="0"/>
              </a:rPr>
              <a:t> عدد الأبقار الحلوب =</a:t>
            </a:r>
            <a:r>
              <a:rPr lang="ar-EG" sz="2000" b="1" dirty="0">
                <a:latin typeface="Arial" charset="0"/>
                <a:cs typeface="Arial" charset="0"/>
              </a:rPr>
              <a:t> 21 </a:t>
            </a:r>
            <a:r>
              <a:rPr lang="en-US" sz="2000" b="1" dirty="0">
                <a:latin typeface="Arial" charset="0"/>
                <a:cs typeface="Arial" charset="0"/>
              </a:rPr>
              <a:t>x</a:t>
            </a:r>
            <a:r>
              <a:rPr lang="ar-EG" sz="2000" b="1" dirty="0">
                <a:latin typeface="Arial" charset="0"/>
                <a:cs typeface="Arial" charset="0"/>
              </a:rPr>
              <a:t>             = 63 بقرة</a:t>
            </a:r>
          </a:p>
          <a:p>
            <a:pPr algn="just" rtl="1">
              <a:defRPr/>
            </a:pPr>
            <a:endParaRPr lang="en-GB" sz="800" b="1" dirty="0">
              <a:latin typeface="Arial" charset="0"/>
              <a:cs typeface="Arial" charset="0"/>
            </a:endParaRPr>
          </a:p>
          <a:p>
            <a:pPr marL="266700" algn="just" rtl="1">
              <a:lnSpc>
                <a:spcPct val="135000"/>
              </a:lnSpc>
              <a:defRPr/>
            </a:pPr>
            <a:r>
              <a:rPr lang="ar-EG" sz="2000" b="1" dirty="0">
                <a:latin typeface="Times New Roman" pitchFamily="18" charset="0"/>
                <a:cs typeface="Times New Roman" pitchFamily="18" charset="0"/>
              </a:rPr>
              <a:t>إذاً فأن</a:t>
            </a:r>
            <a:r>
              <a:rPr lang="ar-SA" sz="2000" b="1" dirty="0">
                <a:latin typeface="Times New Roman" pitchFamily="18" charset="0"/>
                <a:cs typeface="Times New Roman" pitchFamily="18" charset="0"/>
              </a:rPr>
              <a:t> المساحة تكفى </a:t>
            </a:r>
            <a:r>
              <a:rPr lang="ar-EG" sz="2000" b="1" dirty="0">
                <a:latin typeface="Times New Roman" pitchFamily="18" charset="0"/>
                <a:cs typeface="Times New Roman" pitchFamily="18" charset="0"/>
              </a:rPr>
              <a:t>لـ 60</a:t>
            </a:r>
            <a:r>
              <a:rPr lang="ar-SA" sz="2000" b="1" dirty="0">
                <a:latin typeface="Times New Roman" pitchFamily="18" charset="0"/>
                <a:cs typeface="Times New Roman" pitchFamily="18" charset="0"/>
              </a:rPr>
              <a:t> بقرة </a:t>
            </a:r>
            <a:r>
              <a:rPr lang="ar-EG" sz="2000" b="1" dirty="0">
                <a:latin typeface="Times New Roman" pitchFamily="18" charset="0"/>
                <a:cs typeface="Times New Roman" pitchFamily="18" charset="0"/>
              </a:rPr>
              <a:t>تقريباً </a:t>
            </a:r>
            <a:r>
              <a:rPr lang="ar-SA" sz="2000" b="1" dirty="0">
                <a:latin typeface="Times New Roman" pitchFamily="18" charset="0"/>
                <a:cs typeface="Times New Roman" pitchFamily="18" charset="0"/>
              </a:rPr>
              <a:t>ويكون القطيع بناء على قواعد تكوينه كالاتى:</a:t>
            </a:r>
            <a:endParaRPr lang="ar-EG" sz="2000" b="1" dirty="0">
              <a:latin typeface="Times New Roman" pitchFamily="18" charset="0"/>
              <a:cs typeface="Times New Roman" pitchFamily="18" charset="0"/>
            </a:endParaRPr>
          </a:p>
          <a:p>
            <a:pPr marL="266700" algn="just" rtl="1">
              <a:lnSpc>
                <a:spcPct val="135000"/>
              </a:lnSpc>
              <a:defRPr/>
            </a:pPr>
            <a:endParaRPr lang="ar-EG" sz="2000" b="1" dirty="0">
              <a:latin typeface="Times New Roman" pitchFamily="18" charset="0"/>
              <a:cs typeface="Times New Roman" pitchFamily="18" charset="0"/>
            </a:endParaRPr>
          </a:p>
        </p:txBody>
      </p:sp>
      <p:graphicFrame>
        <p:nvGraphicFramePr>
          <p:cNvPr id="9" name="Table 8">
            <a:extLst>
              <a:ext uri="{FF2B5EF4-FFF2-40B4-BE49-F238E27FC236}">
                <a16:creationId xmlns:a16="http://schemas.microsoft.com/office/drawing/2014/main" id="{36519D30-634B-4A24-9785-0E463E8BA792}"/>
              </a:ext>
            </a:extLst>
          </p:cNvPr>
          <p:cNvGraphicFramePr>
            <a:graphicFrameLocks noGrp="1"/>
          </p:cNvGraphicFramePr>
          <p:nvPr/>
        </p:nvGraphicFramePr>
        <p:xfrm>
          <a:off x="2057400" y="3352800"/>
          <a:ext cx="5029201" cy="2133600"/>
        </p:xfrm>
        <a:graphic>
          <a:graphicData uri="http://schemas.openxmlformats.org/drawingml/2006/table">
            <a:tbl>
              <a:tblPr rtl="1">
                <a:tableStyleId>{69C7853C-536D-4A76-A0AE-DD22124D55A5}</a:tableStyleId>
              </a:tblPr>
              <a:tblGrid>
                <a:gridCol w="1231179">
                  <a:extLst>
                    <a:ext uri="{9D8B030D-6E8A-4147-A177-3AD203B41FA5}">
                      <a16:colId xmlns:a16="http://schemas.microsoft.com/office/drawing/2014/main" val="20000"/>
                    </a:ext>
                  </a:extLst>
                </a:gridCol>
                <a:gridCol w="1899011">
                  <a:extLst>
                    <a:ext uri="{9D8B030D-6E8A-4147-A177-3AD203B41FA5}">
                      <a16:colId xmlns:a16="http://schemas.microsoft.com/office/drawing/2014/main" val="20001"/>
                    </a:ext>
                  </a:extLst>
                </a:gridCol>
                <a:gridCol w="1899011">
                  <a:extLst>
                    <a:ext uri="{9D8B030D-6E8A-4147-A177-3AD203B41FA5}">
                      <a16:colId xmlns:a16="http://schemas.microsoft.com/office/drawing/2014/main" val="20002"/>
                    </a:ext>
                  </a:extLst>
                </a:gridCol>
              </a:tblGrid>
              <a:tr h="304800">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العدد</a:t>
                      </a:r>
                      <a:endParaRPr lang="en-GB" sz="2000" b="1"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المرحلة الإنتاجية</a:t>
                      </a:r>
                      <a:endParaRPr lang="en-GB" sz="2000" b="1"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العمر</a:t>
                      </a:r>
                      <a:endParaRPr lang="en-GB" sz="2000" b="1"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0"/>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60</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بقرة حلوب</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1"/>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طلوقة للتربية</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2"/>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ثور صغير</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3"/>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12</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عجلات</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2-3 سنة</a:t>
                      </a:r>
                      <a:endParaRPr lang="en-GB"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4"/>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13</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عجلات</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1-2 سنة</a:t>
                      </a:r>
                      <a:endParaRPr lang="en-GB"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5"/>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14</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عجلات</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أقل من سنة</a:t>
                      </a:r>
                      <a:endParaRPr lang="en-GB" sz="2000" dirty="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6"/>
                  </a:ext>
                </a:extLst>
              </a:tr>
            </a:tbl>
          </a:graphicData>
        </a:graphic>
      </p:graphicFrame>
      <p:pic>
        <p:nvPicPr>
          <p:cNvPr id="35846" name="Picture 2">
            <a:extLst>
              <a:ext uri="{FF2B5EF4-FFF2-40B4-BE49-F238E27FC236}">
                <a16:creationId xmlns:a16="http://schemas.microsoft.com/office/drawing/2014/main" id="{B545058D-38B0-46FB-958B-ED110270CC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2062163"/>
            <a:ext cx="528638"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ubtitle 2">
            <a:extLst>
              <a:ext uri="{FF2B5EF4-FFF2-40B4-BE49-F238E27FC236}">
                <a16:creationId xmlns:a16="http://schemas.microsoft.com/office/drawing/2014/main" id="{18FA91F1-E495-4959-8131-B4EF580B3E83}"/>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9E949D97-D608-4984-B7E3-4DAD260D25BA}"/>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72D953FE-20FD-41B5-BFFE-EAFD5E1A3B74}"/>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444500" indent="-444500" algn="just" rtl="1">
              <a:defRPr/>
            </a:pPr>
            <a:endParaRPr lang="ar-EG" sz="1000" b="1" dirty="0">
              <a:latin typeface="Arial" charset="0"/>
              <a:cs typeface="Arial" charset="0"/>
            </a:endParaRPr>
          </a:p>
          <a:p>
            <a:pPr marL="266700" algn="just" rtl="1">
              <a:defRPr/>
            </a:pPr>
            <a:r>
              <a:rPr lang="ar-EG" sz="2000" b="1" dirty="0">
                <a:latin typeface="Arial" charset="0"/>
                <a:cs typeface="Arial" charset="0"/>
              </a:rPr>
              <a:t>ب</a:t>
            </a:r>
            <a:r>
              <a:rPr lang="ar-SA" sz="2000" b="1" dirty="0">
                <a:latin typeface="Arial" charset="0"/>
                <a:cs typeface="Arial" charset="0"/>
              </a:rPr>
              <a:t> – إذا كان </a:t>
            </a:r>
            <a:r>
              <a:rPr lang="ar-EG" sz="2000" b="1" dirty="0">
                <a:latin typeface="Arial" charset="0"/>
                <a:cs typeface="Arial" charset="0"/>
              </a:rPr>
              <a:t>ا</a:t>
            </a:r>
            <a:r>
              <a:rPr lang="ar-SA" sz="2000" b="1" dirty="0">
                <a:latin typeface="Arial" charset="0"/>
                <a:cs typeface="Arial" charset="0"/>
              </a:rPr>
              <a:t>لقطيع </a:t>
            </a:r>
            <a:r>
              <a:rPr lang="ar-EG" sz="2000" b="1" dirty="0">
                <a:latin typeface="Arial" charset="0"/>
                <a:cs typeface="Arial" charset="0"/>
              </a:rPr>
              <a:t>من </a:t>
            </a:r>
            <a:r>
              <a:rPr lang="ar-EG" sz="2000" b="1" dirty="0">
                <a:solidFill>
                  <a:srgbClr val="FF0000"/>
                </a:solidFill>
                <a:latin typeface="Arial" charset="0"/>
                <a:cs typeface="Arial" charset="0"/>
              </a:rPr>
              <a:t>الجاموس</a:t>
            </a:r>
            <a:r>
              <a:rPr lang="ar-SA" sz="2000" b="1" dirty="0">
                <a:solidFill>
                  <a:srgbClr val="FF0000"/>
                </a:solidFill>
                <a:latin typeface="Arial" charset="0"/>
                <a:cs typeface="Arial" charset="0"/>
              </a:rPr>
              <a:t>.</a:t>
            </a:r>
            <a:endParaRPr lang="en-GB" sz="2000" b="1" dirty="0">
              <a:solidFill>
                <a:srgbClr val="FF0000"/>
              </a:solidFill>
              <a:latin typeface="Arial" charset="0"/>
              <a:cs typeface="Arial" charset="0"/>
            </a:endParaRPr>
          </a:p>
          <a:p>
            <a:pPr marL="622300" algn="just" rtl="1">
              <a:defRPr/>
            </a:pPr>
            <a:r>
              <a:rPr lang="ar-SA" sz="1700" b="1" dirty="0">
                <a:latin typeface="Arial" charset="0"/>
                <a:cs typeface="Arial" charset="0"/>
              </a:rPr>
              <a:t>ما يلزم </a:t>
            </a:r>
            <a:r>
              <a:rPr lang="ar-EG" sz="1700" b="1" dirty="0">
                <a:latin typeface="Arial" charset="0"/>
                <a:cs typeface="Arial" charset="0"/>
              </a:rPr>
              <a:t>الجاموسة </a:t>
            </a:r>
            <a:r>
              <a:rPr lang="ar-SA" sz="1700" b="1" dirty="0">
                <a:latin typeface="Arial" charset="0"/>
                <a:cs typeface="Arial" charset="0"/>
              </a:rPr>
              <a:t>الواحدة من البرسيم لغذائها وعمل الدريس اللازم لها تساوى </a:t>
            </a:r>
            <a:r>
              <a:rPr lang="ar-EG" sz="1700" b="1" dirty="0">
                <a:latin typeface="Arial" charset="0"/>
                <a:cs typeface="Arial" charset="0"/>
              </a:rPr>
              <a:t>12 </a:t>
            </a:r>
            <a:r>
              <a:rPr lang="ar-SA" sz="1700" b="1" dirty="0">
                <a:latin typeface="Arial" charset="0"/>
                <a:cs typeface="Arial" charset="0"/>
              </a:rPr>
              <a:t>قرار</a:t>
            </a:r>
            <a:r>
              <a:rPr lang="ar-EG" sz="1700" b="1" dirty="0">
                <a:latin typeface="Arial" charset="0"/>
                <a:cs typeface="Arial" charset="0"/>
              </a:rPr>
              <a:t>ي</a:t>
            </a:r>
            <a:r>
              <a:rPr lang="ar-SA" sz="1700" b="1" dirty="0">
                <a:latin typeface="Arial" charset="0"/>
                <a:cs typeface="Arial" charset="0"/>
              </a:rPr>
              <a:t>ط.</a:t>
            </a:r>
            <a:endParaRPr lang="en-GB" sz="1700" b="1" dirty="0">
              <a:latin typeface="Arial" charset="0"/>
              <a:cs typeface="Arial" charset="0"/>
            </a:endParaRPr>
          </a:p>
          <a:p>
            <a:pPr algn="just" rtl="1">
              <a:defRPr/>
            </a:pPr>
            <a:endParaRPr lang="ar-EG" sz="1000" b="1" dirty="0">
              <a:latin typeface="Arial" charset="0"/>
              <a:cs typeface="Arial" charset="0"/>
              <a:sym typeface="Symbol"/>
            </a:endParaRPr>
          </a:p>
          <a:p>
            <a:pPr algn="just" rtl="1">
              <a:defRPr/>
            </a:pPr>
            <a:r>
              <a:rPr lang="ar-EG" sz="2000" b="1" dirty="0">
                <a:latin typeface="Arial" charset="0"/>
                <a:cs typeface="Arial" charset="0"/>
                <a:sym typeface="Symbol"/>
              </a:rPr>
              <a:t>	</a:t>
            </a:r>
            <a:r>
              <a:rPr lang="en-US" sz="2000" b="1" dirty="0">
                <a:latin typeface="Arial" charset="0"/>
                <a:cs typeface="Arial" charset="0"/>
                <a:sym typeface="Symbol"/>
              </a:rPr>
              <a:t></a:t>
            </a:r>
            <a:r>
              <a:rPr lang="ar-SA" sz="2000" b="1" dirty="0">
                <a:latin typeface="Arial" charset="0"/>
                <a:cs typeface="Arial" charset="0"/>
              </a:rPr>
              <a:t> عدد </a:t>
            </a:r>
            <a:r>
              <a:rPr lang="ar-EG" sz="2000" b="1" dirty="0">
                <a:latin typeface="Arial" charset="0"/>
                <a:cs typeface="Arial" charset="0"/>
              </a:rPr>
              <a:t>الجاموس </a:t>
            </a:r>
            <a:r>
              <a:rPr lang="ar-SA" sz="2000" b="1" dirty="0">
                <a:latin typeface="Arial" charset="0"/>
                <a:cs typeface="Arial" charset="0"/>
              </a:rPr>
              <a:t>الح</a:t>
            </a:r>
            <a:r>
              <a:rPr lang="ar-EG" sz="2000" b="1" dirty="0">
                <a:latin typeface="Arial" charset="0"/>
                <a:cs typeface="Arial" charset="0"/>
              </a:rPr>
              <a:t>لا</a:t>
            </a:r>
            <a:r>
              <a:rPr lang="ar-SA" sz="2000" b="1" dirty="0">
                <a:latin typeface="Arial" charset="0"/>
                <a:cs typeface="Arial" charset="0"/>
              </a:rPr>
              <a:t>ب =</a:t>
            </a:r>
            <a:r>
              <a:rPr lang="ar-EG" sz="2000" b="1" dirty="0">
                <a:latin typeface="Arial" charset="0"/>
                <a:cs typeface="Arial" charset="0"/>
              </a:rPr>
              <a:t> 21 </a:t>
            </a:r>
            <a:r>
              <a:rPr lang="en-US" sz="2000" b="1" dirty="0">
                <a:latin typeface="Arial" charset="0"/>
                <a:cs typeface="Arial" charset="0"/>
              </a:rPr>
              <a:t>x</a:t>
            </a:r>
            <a:r>
              <a:rPr lang="ar-EG" sz="2000" b="1" dirty="0">
                <a:latin typeface="Arial" charset="0"/>
                <a:cs typeface="Arial" charset="0"/>
              </a:rPr>
              <a:t>             = 42 جاموسة</a:t>
            </a:r>
          </a:p>
          <a:p>
            <a:pPr algn="just" rtl="1">
              <a:defRPr/>
            </a:pPr>
            <a:endParaRPr lang="en-GB" sz="800" b="1" dirty="0">
              <a:latin typeface="Arial" charset="0"/>
              <a:cs typeface="Arial" charset="0"/>
            </a:endParaRPr>
          </a:p>
          <a:p>
            <a:pPr marL="266700" algn="just" rtl="1">
              <a:lnSpc>
                <a:spcPct val="135000"/>
              </a:lnSpc>
              <a:defRPr/>
            </a:pPr>
            <a:r>
              <a:rPr lang="ar-EG" sz="2000" b="1" dirty="0">
                <a:latin typeface="Times New Roman" pitchFamily="18" charset="0"/>
                <a:cs typeface="Times New Roman" pitchFamily="18" charset="0"/>
              </a:rPr>
              <a:t>إذاً فأن</a:t>
            </a:r>
            <a:r>
              <a:rPr lang="ar-SA" sz="2000" b="1" dirty="0">
                <a:latin typeface="Times New Roman" pitchFamily="18" charset="0"/>
                <a:cs typeface="Times New Roman" pitchFamily="18" charset="0"/>
              </a:rPr>
              <a:t> المساحة تكفى </a:t>
            </a:r>
            <a:r>
              <a:rPr lang="ar-EG" sz="2000" b="1" dirty="0">
                <a:latin typeface="Times New Roman" pitchFamily="18" charset="0"/>
                <a:cs typeface="Times New Roman" pitchFamily="18" charset="0"/>
              </a:rPr>
              <a:t>لـ 40</a:t>
            </a:r>
            <a:r>
              <a:rPr lang="ar-SA" sz="2000" b="1" dirty="0">
                <a:latin typeface="Times New Roman" pitchFamily="18" charset="0"/>
                <a:cs typeface="Times New Roman" pitchFamily="18" charset="0"/>
              </a:rPr>
              <a:t> </a:t>
            </a:r>
            <a:r>
              <a:rPr lang="ar-EG" sz="2000" b="1" dirty="0">
                <a:latin typeface="Times New Roman" pitchFamily="18" charset="0"/>
                <a:cs typeface="Times New Roman" pitchFamily="18" charset="0"/>
              </a:rPr>
              <a:t>جاموسة تقريباً </a:t>
            </a:r>
            <a:r>
              <a:rPr lang="ar-SA" sz="2000" b="1" dirty="0">
                <a:latin typeface="Times New Roman" pitchFamily="18" charset="0"/>
                <a:cs typeface="Times New Roman" pitchFamily="18" charset="0"/>
              </a:rPr>
              <a:t>ويكون القطيع بناء على قواعد تكوينه كالاتى:</a:t>
            </a:r>
            <a:endParaRPr lang="ar-EG" sz="2000" b="1" dirty="0">
              <a:latin typeface="Times New Roman" pitchFamily="18" charset="0"/>
              <a:cs typeface="Times New Roman" pitchFamily="18" charset="0"/>
            </a:endParaRPr>
          </a:p>
          <a:p>
            <a:pPr marL="266700" algn="just" rtl="1">
              <a:lnSpc>
                <a:spcPct val="135000"/>
              </a:lnSpc>
              <a:defRPr/>
            </a:pPr>
            <a:endParaRPr lang="ar-EG" sz="2000" b="1" dirty="0">
              <a:latin typeface="Times New Roman" pitchFamily="18" charset="0"/>
              <a:cs typeface="Times New Roman" pitchFamily="18" charset="0"/>
            </a:endParaRPr>
          </a:p>
        </p:txBody>
      </p:sp>
      <p:graphicFrame>
        <p:nvGraphicFramePr>
          <p:cNvPr id="9" name="Table 8">
            <a:extLst>
              <a:ext uri="{FF2B5EF4-FFF2-40B4-BE49-F238E27FC236}">
                <a16:creationId xmlns:a16="http://schemas.microsoft.com/office/drawing/2014/main" id="{BE618B18-CFFE-45B8-AAC5-59F1CD19BBD6}"/>
              </a:ext>
            </a:extLst>
          </p:cNvPr>
          <p:cNvGraphicFramePr>
            <a:graphicFrameLocks noGrp="1"/>
          </p:cNvGraphicFramePr>
          <p:nvPr/>
        </p:nvGraphicFramePr>
        <p:xfrm>
          <a:off x="2057400" y="3352800"/>
          <a:ext cx="5029201" cy="2133600"/>
        </p:xfrm>
        <a:graphic>
          <a:graphicData uri="http://schemas.openxmlformats.org/drawingml/2006/table">
            <a:tbl>
              <a:tblPr rtl="1">
                <a:tableStyleId>{69C7853C-536D-4A76-A0AE-DD22124D55A5}</a:tableStyleId>
              </a:tblPr>
              <a:tblGrid>
                <a:gridCol w="1231179">
                  <a:extLst>
                    <a:ext uri="{9D8B030D-6E8A-4147-A177-3AD203B41FA5}">
                      <a16:colId xmlns:a16="http://schemas.microsoft.com/office/drawing/2014/main" val="20000"/>
                    </a:ext>
                  </a:extLst>
                </a:gridCol>
                <a:gridCol w="1899011">
                  <a:extLst>
                    <a:ext uri="{9D8B030D-6E8A-4147-A177-3AD203B41FA5}">
                      <a16:colId xmlns:a16="http://schemas.microsoft.com/office/drawing/2014/main" val="20001"/>
                    </a:ext>
                  </a:extLst>
                </a:gridCol>
                <a:gridCol w="1899011">
                  <a:extLst>
                    <a:ext uri="{9D8B030D-6E8A-4147-A177-3AD203B41FA5}">
                      <a16:colId xmlns:a16="http://schemas.microsoft.com/office/drawing/2014/main" val="20002"/>
                    </a:ext>
                  </a:extLst>
                </a:gridCol>
              </a:tblGrid>
              <a:tr h="304800">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العدد</a:t>
                      </a:r>
                      <a:endParaRPr lang="en-GB" sz="2000" b="1"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المرحلة الإنتاجية</a:t>
                      </a:r>
                      <a:endParaRPr lang="en-GB" sz="2000" b="1"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العمر</a:t>
                      </a:r>
                      <a:endParaRPr lang="en-GB" sz="2000" b="1"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0"/>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40</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جاموسة</a:t>
                      </a:r>
                      <a:r>
                        <a:rPr lang="ar-EG" sz="2000" baseline="0" dirty="0">
                          <a:latin typeface="Times New Roman" pitchFamily="18" charset="0"/>
                          <a:cs typeface="Times New Roman" pitchFamily="18" charset="0"/>
                        </a:rPr>
                        <a:t> </a:t>
                      </a:r>
                      <a:r>
                        <a:rPr lang="ar-SA" sz="2000" dirty="0">
                          <a:latin typeface="Times New Roman" pitchFamily="18" charset="0"/>
                          <a:cs typeface="Times New Roman" pitchFamily="18" charset="0"/>
                        </a:rPr>
                        <a:t>حلوب</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1"/>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فحل </a:t>
                      </a:r>
                      <a:r>
                        <a:rPr lang="ar-SA" sz="2000" dirty="0">
                          <a:latin typeface="Times New Roman" pitchFamily="18" charset="0"/>
                          <a:cs typeface="Times New Roman" pitchFamily="18" charset="0"/>
                        </a:rPr>
                        <a:t>للتربية</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2"/>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عجل </a:t>
                      </a:r>
                      <a:r>
                        <a:rPr lang="ar-SA" sz="2000" dirty="0">
                          <a:latin typeface="Times New Roman" pitchFamily="18" charset="0"/>
                          <a:cs typeface="Times New Roman" pitchFamily="18" charset="0"/>
                        </a:rPr>
                        <a:t>صغير</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3"/>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8</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عجلات</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2-3 سنة</a:t>
                      </a:r>
                      <a:endParaRPr lang="en-GB"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4"/>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9</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عجلات</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1-2 سنة</a:t>
                      </a:r>
                      <a:endParaRPr lang="en-GB"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5"/>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10</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عجلات</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أقل من سنة</a:t>
                      </a:r>
                      <a:endParaRPr lang="en-GB" sz="2000" dirty="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6"/>
                  </a:ext>
                </a:extLst>
              </a:tr>
            </a:tbl>
          </a:graphicData>
        </a:graphic>
      </p:graphicFrame>
      <p:pic>
        <p:nvPicPr>
          <p:cNvPr id="36870" name="Picture 2">
            <a:extLst>
              <a:ext uri="{FF2B5EF4-FFF2-40B4-BE49-F238E27FC236}">
                <a16:creationId xmlns:a16="http://schemas.microsoft.com/office/drawing/2014/main" id="{E9D45E39-96EE-4799-93F2-F2968FD5C2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250" y="2044700"/>
            <a:ext cx="5397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ubtitle 2">
            <a:extLst>
              <a:ext uri="{FF2B5EF4-FFF2-40B4-BE49-F238E27FC236}">
                <a16:creationId xmlns:a16="http://schemas.microsoft.com/office/drawing/2014/main" id="{6B72467F-BC7B-4038-AA1C-78DF85B6E3AE}"/>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D0714E55-F4D6-4811-B3CF-430BCAEAC7F8}"/>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D62E76EA-38E0-424F-814B-3A9489AD9D00}"/>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444500" indent="-444500" algn="just" rtl="1">
              <a:defRPr/>
            </a:pPr>
            <a:endParaRPr lang="ar-EG" sz="1000" b="1" dirty="0">
              <a:latin typeface="Arial" charset="0"/>
              <a:cs typeface="Arial" charset="0"/>
            </a:endParaRPr>
          </a:p>
          <a:p>
            <a:pPr marL="266700" algn="just" rtl="1">
              <a:defRPr/>
            </a:pPr>
            <a:r>
              <a:rPr lang="ar-EG" sz="2000" b="1" dirty="0">
                <a:latin typeface="Arial" charset="0"/>
                <a:cs typeface="Arial" charset="0"/>
              </a:rPr>
              <a:t>ب</a:t>
            </a:r>
            <a:r>
              <a:rPr lang="ar-SA" sz="2000" b="1" dirty="0">
                <a:latin typeface="Arial" charset="0"/>
                <a:cs typeface="Arial" charset="0"/>
              </a:rPr>
              <a:t> – إذا كان </a:t>
            </a:r>
            <a:r>
              <a:rPr lang="ar-EG" sz="2000" b="1" dirty="0">
                <a:latin typeface="Arial" charset="0"/>
                <a:cs typeface="Arial" charset="0"/>
              </a:rPr>
              <a:t>ا</a:t>
            </a:r>
            <a:r>
              <a:rPr lang="ar-SA" sz="2000" b="1" dirty="0">
                <a:latin typeface="Arial" charset="0"/>
                <a:cs typeface="Arial" charset="0"/>
              </a:rPr>
              <a:t>لقطيع </a:t>
            </a:r>
            <a:r>
              <a:rPr lang="ar-EG" sz="2000" b="1" dirty="0">
                <a:latin typeface="Arial" charset="0"/>
                <a:cs typeface="Arial" charset="0"/>
              </a:rPr>
              <a:t>من </a:t>
            </a:r>
            <a:r>
              <a:rPr lang="ar-EG" sz="2000" b="1" dirty="0">
                <a:solidFill>
                  <a:srgbClr val="FF0000"/>
                </a:solidFill>
                <a:latin typeface="Arial" charset="0"/>
                <a:cs typeface="Arial" charset="0"/>
              </a:rPr>
              <a:t>الأبقار الأصيلة</a:t>
            </a:r>
            <a:r>
              <a:rPr lang="ar-SA" sz="2000" b="1" dirty="0">
                <a:latin typeface="Arial" charset="0"/>
                <a:cs typeface="Arial" charset="0"/>
              </a:rPr>
              <a:t>.</a:t>
            </a:r>
            <a:endParaRPr lang="en-GB" sz="2000" b="1" dirty="0">
              <a:latin typeface="Arial" charset="0"/>
              <a:cs typeface="Arial" charset="0"/>
            </a:endParaRPr>
          </a:p>
          <a:p>
            <a:pPr marL="622300" algn="just" rtl="1">
              <a:defRPr/>
            </a:pPr>
            <a:r>
              <a:rPr lang="ar-SA" sz="1700" b="1" dirty="0">
                <a:latin typeface="Arial" charset="0"/>
                <a:cs typeface="Arial" charset="0"/>
              </a:rPr>
              <a:t>ما يلزم </a:t>
            </a:r>
            <a:r>
              <a:rPr lang="ar-EG" sz="1700" b="1" dirty="0">
                <a:latin typeface="Arial" charset="0"/>
                <a:cs typeface="Arial" charset="0"/>
              </a:rPr>
              <a:t>البقرة </a:t>
            </a:r>
            <a:r>
              <a:rPr lang="ar-SA" sz="1700" b="1" dirty="0">
                <a:latin typeface="Arial" charset="0"/>
                <a:cs typeface="Arial" charset="0"/>
              </a:rPr>
              <a:t>الواحدة من البرسيم لغذائها وعمل الدريس اللازم لها تساوى </a:t>
            </a:r>
            <a:r>
              <a:rPr lang="ar-EG" sz="1700" b="1" dirty="0">
                <a:latin typeface="Arial" charset="0"/>
                <a:cs typeface="Arial" charset="0"/>
              </a:rPr>
              <a:t>10 </a:t>
            </a:r>
            <a:r>
              <a:rPr lang="ar-SA" sz="1700" b="1" dirty="0">
                <a:latin typeface="Arial" charset="0"/>
                <a:cs typeface="Arial" charset="0"/>
              </a:rPr>
              <a:t>قرار</a:t>
            </a:r>
            <a:r>
              <a:rPr lang="ar-EG" sz="1700" b="1" dirty="0">
                <a:latin typeface="Arial" charset="0"/>
                <a:cs typeface="Arial" charset="0"/>
              </a:rPr>
              <a:t>ي</a:t>
            </a:r>
            <a:r>
              <a:rPr lang="ar-SA" sz="1700" b="1" dirty="0">
                <a:latin typeface="Arial" charset="0"/>
                <a:cs typeface="Arial" charset="0"/>
              </a:rPr>
              <a:t>ط.</a:t>
            </a:r>
            <a:endParaRPr lang="en-GB" sz="1700" b="1" dirty="0">
              <a:latin typeface="Arial" charset="0"/>
              <a:cs typeface="Arial" charset="0"/>
            </a:endParaRPr>
          </a:p>
          <a:p>
            <a:pPr algn="just" rtl="1">
              <a:defRPr/>
            </a:pPr>
            <a:endParaRPr lang="ar-EG" sz="1000" b="1" dirty="0">
              <a:latin typeface="Arial" charset="0"/>
              <a:cs typeface="Arial" charset="0"/>
              <a:sym typeface="Symbol"/>
            </a:endParaRPr>
          </a:p>
          <a:p>
            <a:pPr algn="just" rtl="1">
              <a:defRPr/>
            </a:pPr>
            <a:r>
              <a:rPr lang="ar-EG" sz="2000" b="1" dirty="0">
                <a:latin typeface="Arial" charset="0"/>
                <a:cs typeface="Arial" charset="0"/>
                <a:sym typeface="Symbol"/>
              </a:rPr>
              <a:t>	</a:t>
            </a:r>
            <a:r>
              <a:rPr lang="en-US" sz="2000" b="1" dirty="0">
                <a:latin typeface="Arial" charset="0"/>
                <a:cs typeface="Arial" charset="0"/>
                <a:sym typeface="Symbol"/>
              </a:rPr>
              <a:t></a:t>
            </a:r>
            <a:r>
              <a:rPr lang="ar-SA" sz="2000" b="1" dirty="0">
                <a:latin typeface="Arial" charset="0"/>
                <a:cs typeface="Arial" charset="0"/>
              </a:rPr>
              <a:t> عدد </a:t>
            </a:r>
            <a:r>
              <a:rPr lang="ar-EG" sz="2000" b="1" dirty="0">
                <a:latin typeface="Arial" charset="0"/>
                <a:cs typeface="Arial" charset="0"/>
              </a:rPr>
              <a:t>الأبقار </a:t>
            </a:r>
            <a:r>
              <a:rPr lang="ar-SA" sz="2000" b="1" dirty="0">
                <a:latin typeface="Arial" charset="0"/>
                <a:cs typeface="Arial" charset="0"/>
              </a:rPr>
              <a:t>الح</a:t>
            </a:r>
            <a:r>
              <a:rPr lang="ar-EG" sz="2000" b="1" dirty="0">
                <a:latin typeface="Arial" charset="0"/>
                <a:cs typeface="Arial" charset="0"/>
              </a:rPr>
              <a:t>لا</a:t>
            </a:r>
            <a:r>
              <a:rPr lang="ar-SA" sz="2000" b="1" dirty="0">
                <a:latin typeface="Arial" charset="0"/>
                <a:cs typeface="Arial" charset="0"/>
              </a:rPr>
              <a:t>ب =</a:t>
            </a:r>
            <a:r>
              <a:rPr lang="ar-EG" sz="2000" b="1" dirty="0">
                <a:latin typeface="Arial" charset="0"/>
                <a:cs typeface="Arial" charset="0"/>
              </a:rPr>
              <a:t> 21 </a:t>
            </a:r>
            <a:r>
              <a:rPr lang="en-US" sz="2000" b="1" dirty="0">
                <a:latin typeface="Arial" charset="0"/>
                <a:cs typeface="Arial" charset="0"/>
              </a:rPr>
              <a:t>x</a:t>
            </a:r>
            <a:r>
              <a:rPr lang="ar-EG" sz="2000" b="1" dirty="0">
                <a:latin typeface="Arial" charset="0"/>
                <a:cs typeface="Arial" charset="0"/>
              </a:rPr>
              <a:t>           = 50 بقرة</a:t>
            </a:r>
          </a:p>
          <a:p>
            <a:pPr algn="just" rtl="1">
              <a:defRPr/>
            </a:pPr>
            <a:endParaRPr lang="en-GB" sz="800" b="1" dirty="0">
              <a:latin typeface="Arial" charset="0"/>
              <a:cs typeface="Arial" charset="0"/>
            </a:endParaRPr>
          </a:p>
          <a:p>
            <a:pPr marL="266700" algn="just" rtl="1">
              <a:lnSpc>
                <a:spcPct val="135000"/>
              </a:lnSpc>
              <a:defRPr/>
            </a:pPr>
            <a:r>
              <a:rPr lang="ar-EG" sz="2000" b="1" dirty="0">
                <a:latin typeface="Times New Roman" pitchFamily="18" charset="0"/>
                <a:cs typeface="Times New Roman" pitchFamily="18" charset="0"/>
              </a:rPr>
              <a:t>إذاً فأن</a:t>
            </a:r>
            <a:r>
              <a:rPr lang="ar-SA" sz="2000" b="1" dirty="0">
                <a:latin typeface="Times New Roman" pitchFamily="18" charset="0"/>
                <a:cs typeface="Times New Roman" pitchFamily="18" charset="0"/>
              </a:rPr>
              <a:t> المساحة تكفى </a:t>
            </a:r>
            <a:r>
              <a:rPr lang="ar-EG" sz="2000" b="1" dirty="0">
                <a:latin typeface="Times New Roman" pitchFamily="18" charset="0"/>
                <a:cs typeface="Times New Roman" pitchFamily="18" charset="0"/>
              </a:rPr>
              <a:t>لـ 50 بقرة تقريباً </a:t>
            </a:r>
            <a:r>
              <a:rPr lang="ar-SA" sz="2000" b="1" dirty="0">
                <a:latin typeface="Times New Roman" pitchFamily="18" charset="0"/>
                <a:cs typeface="Times New Roman" pitchFamily="18" charset="0"/>
              </a:rPr>
              <a:t>ويكون القطيع بناء على قواعد تكوينه كالاتى:</a:t>
            </a:r>
            <a:endParaRPr lang="ar-EG" sz="2000" b="1" dirty="0">
              <a:latin typeface="Times New Roman" pitchFamily="18" charset="0"/>
              <a:cs typeface="Times New Roman" pitchFamily="18" charset="0"/>
            </a:endParaRPr>
          </a:p>
          <a:p>
            <a:pPr marL="266700" algn="just" rtl="1">
              <a:lnSpc>
                <a:spcPct val="135000"/>
              </a:lnSpc>
              <a:defRPr/>
            </a:pPr>
            <a:endParaRPr lang="ar-EG" sz="2000" b="1" dirty="0">
              <a:latin typeface="Times New Roman" pitchFamily="18" charset="0"/>
              <a:cs typeface="Times New Roman" pitchFamily="18" charset="0"/>
            </a:endParaRPr>
          </a:p>
        </p:txBody>
      </p:sp>
      <p:graphicFrame>
        <p:nvGraphicFramePr>
          <p:cNvPr id="9" name="Table 8">
            <a:extLst>
              <a:ext uri="{FF2B5EF4-FFF2-40B4-BE49-F238E27FC236}">
                <a16:creationId xmlns:a16="http://schemas.microsoft.com/office/drawing/2014/main" id="{BC2F4BCC-EF0D-4066-95BF-8F2BDC3D1940}"/>
              </a:ext>
            </a:extLst>
          </p:cNvPr>
          <p:cNvGraphicFramePr>
            <a:graphicFrameLocks noGrp="1"/>
          </p:cNvGraphicFramePr>
          <p:nvPr/>
        </p:nvGraphicFramePr>
        <p:xfrm>
          <a:off x="2057400" y="3352800"/>
          <a:ext cx="5029201" cy="2133600"/>
        </p:xfrm>
        <a:graphic>
          <a:graphicData uri="http://schemas.openxmlformats.org/drawingml/2006/table">
            <a:tbl>
              <a:tblPr rtl="1">
                <a:tableStyleId>{69C7853C-536D-4A76-A0AE-DD22124D55A5}</a:tableStyleId>
              </a:tblPr>
              <a:tblGrid>
                <a:gridCol w="1231179">
                  <a:extLst>
                    <a:ext uri="{9D8B030D-6E8A-4147-A177-3AD203B41FA5}">
                      <a16:colId xmlns:a16="http://schemas.microsoft.com/office/drawing/2014/main" val="20000"/>
                    </a:ext>
                  </a:extLst>
                </a:gridCol>
                <a:gridCol w="1899011">
                  <a:extLst>
                    <a:ext uri="{9D8B030D-6E8A-4147-A177-3AD203B41FA5}">
                      <a16:colId xmlns:a16="http://schemas.microsoft.com/office/drawing/2014/main" val="20001"/>
                    </a:ext>
                  </a:extLst>
                </a:gridCol>
                <a:gridCol w="1899011">
                  <a:extLst>
                    <a:ext uri="{9D8B030D-6E8A-4147-A177-3AD203B41FA5}">
                      <a16:colId xmlns:a16="http://schemas.microsoft.com/office/drawing/2014/main" val="20002"/>
                    </a:ext>
                  </a:extLst>
                </a:gridCol>
              </a:tblGrid>
              <a:tr h="304800">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العدد</a:t>
                      </a:r>
                      <a:endParaRPr lang="en-GB" sz="2000" b="1"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المرحلة الإنتاجية</a:t>
                      </a:r>
                      <a:endParaRPr lang="en-GB" sz="2000" b="1" dirty="0">
                        <a:latin typeface="Times New Roman" pitchFamily="18" charset="0"/>
                        <a:ea typeface="Times New Roman"/>
                        <a:cs typeface="Times New Roman" pitchFamily="18" charset="0"/>
                      </a:endParaRPr>
                    </a:p>
                  </a:txBody>
                  <a:tcPr marL="68580" marR="68580" marT="0" marB="0"/>
                </a:tc>
                <a:tc>
                  <a:txBody>
                    <a:bodyPr/>
                    <a:lstStyle/>
                    <a:p>
                      <a:pPr algn="ctr" rtl="1">
                        <a:spcBef>
                          <a:spcPts val="200"/>
                        </a:spcBef>
                        <a:spcAft>
                          <a:spcPts val="200"/>
                        </a:spcAft>
                        <a:tabLst>
                          <a:tab pos="-576580" algn="l"/>
                          <a:tab pos="-486410" algn="l"/>
                          <a:tab pos="1133475" algn="l"/>
                        </a:tabLst>
                      </a:pPr>
                      <a:r>
                        <a:rPr lang="ar-SA" sz="2000" b="1" dirty="0">
                          <a:latin typeface="Times New Roman" pitchFamily="18" charset="0"/>
                          <a:cs typeface="Times New Roman" pitchFamily="18" charset="0"/>
                        </a:rPr>
                        <a:t>العمر</a:t>
                      </a:r>
                      <a:endParaRPr lang="en-GB" sz="2000" b="1" dirty="0">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0"/>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50</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بقرة </a:t>
                      </a:r>
                      <a:r>
                        <a:rPr lang="ar-SA" sz="2000" dirty="0">
                          <a:latin typeface="Times New Roman" pitchFamily="18" charset="0"/>
                          <a:cs typeface="Times New Roman" pitchFamily="18" charset="0"/>
                        </a:rPr>
                        <a:t>حلوب</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1"/>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طلوقة </a:t>
                      </a:r>
                      <a:r>
                        <a:rPr lang="ar-SA" sz="2000" dirty="0">
                          <a:latin typeface="Times New Roman" pitchFamily="18" charset="0"/>
                          <a:cs typeface="Times New Roman" pitchFamily="18" charset="0"/>
                        </a:rPr>
                        <a:t>للتربية</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2"/>
                  </a:ext>
                </a:extLst>
              </a:tr>
              <a:tr h="304800">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ثور </a:t>
                      </a:r>
                      <a:r>
                        <a:rPr lang="ar-SA" sz="2000" dirty="0">
                          <a:latin typeface="Times New Roman" pitchFamily="18" charset="0"/>
                          <a:cs typeface="Times New Roman" pitchFamily="18" charset="0"/>
                        </a:rPr>
                        <a:t>صغير</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0">
                        <a:spcBef>
                          <a:spcPts val="200"/>
                        </a:spcBef>
                        <a:spcAft>
                          <a:spcPts val="200"/>
                        </a:spcAft>
                        <a:tabLst>
                          <a:tab pos="-576580" algn="l"/>
                          <a:tab pos="-486410" algn="l"/>
                          <a:tab pos="1133475" algn="l"/>
                        </a:tabLst>
                      </a:pPr>
                      <a:endParaRPr lang="en-US"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3"/>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10</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عجلات</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2-3 سنة</a:t>
                      </a:r>
                      <a:endParaRPr lang="en-GB"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4"/>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11</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عجلات</a:t>
                      </a:r>
                      <a:endParaRPr lang="en-GB" sz="200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a:latin typeface="Times New Roman" pitchFamily="18" charset="0"/>
                          <a:cs typeface="Times New Roman" pitchFamily="18" charset="0"/>
                        </a:rPr>
                        <a:t>1-2 سنة</a:t>
                      </a:r>
                      <a:endParaRPr lang="en-GB" sz="200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5"/>
                  </a:ext>
                </a:extLst>
              </a:tr>
              <a:tr h="304800">
                <a:tc>
                  <a:txBody>
                    <a:bodyPr/>
                    <a:lstStyle/>
                    <a:p>
                      <a:pPr algn="ctr" rtl="1">
                        <a:spcBef>
                          <a:spcPts val="200"/>
                        </a:spcBef>
                        <a:spcAft>
                          <a:spcPts val="200"/>
                        </a:spcAft>
                        <a:tabLst>
                          <a:tab pos="-576580" algn="l"/>
                          <a:tab pos="-486410" algn="l"/>
                          <a:tab pos="1133475" algn="l"/>
                        </a:tabLst>
                      </a:pPr>
                      <a:r>
                        <a:rPr lang="ar-EG" sz="2000" dirty="0">
                          <a:latin typeface="Times New Roman" pitchFamily="18" charset="0"/>
                          <a:cs typeface="Times New Roman" pitchFamily="18" charset="0"/>
                        </a:rPr>
                        <a:t>12</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عجلات</a:t>
                      </a:r>
                      <a:endParaRPr lang="en-GB" sz="2000" dirty="0">
                        <a:latin typeface="Times New Roman" pitchFamily="18" charset="0"/>
                        <a:ea typeface="Times New Roman"/>
                        <a:cs typeface="Times New Roman" pitchFamily="18" charset="0"/>
                      </a:endParaRPr>
                    </a:p>
                  </a:txBody>
                  <a:tcPr marL="68580" marR="68580" marT="0" marB="0" anchor="ctr"/>
                </a:tc>
                <a:tc>
                  <a:txBody>
                    <a:bodyPr/>
                    <a:lstStyle/>
                    <a:p>
                      <a:pPr algn="ctr" rtl="1">
                        <a:spcBef>
                          <a:spcPts val="200"/>
                        </a:spcBef>
                        <a:spcAft>
                          <a:spcPts val="200"/>
                        </a:spcAft>
                        <a:tabLst>
                          <a:tab pos="-576580" algn="l"/>
                          <a:tab pos="-486410" algn="l"/>
                          <a:tab pos="1133475" algn="l"/>
                        </a:tabLst>
                      </a:pPr>
                      <a:r>
                        <a:rPr lang="ar-SA" sz="2000" dirty="0">
                          <a:latin typeface="Times New Roman" pitchFamily="18" charset="0"/>
                          <a:cs typeface="Times New Roman" pitchFamily="18" charset="0"/>
                        </a:rPr>
                        <a:t>أقل من سنة</a:t>
                      </a:r>
                      <a:endParaRPr lang="en-GB" sz="2000" dirty="0">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6"/>
                  </a:ext>
                </a:extLst>
              </a:tr>
            </a:tbl>
          </a:graphicData>
        </a:graphic>
      </p:graphicFrame>
      <p:pic>
        <p:nvPicPr>
          <p:cNvPr id="37894" name="Picture 2">
            <a:extLst>
              <a:ext uri="{FF2B5EF4-FFF2-40B4-BE49-F238E27FC236}">
                <a16:creationId xmlns:a16="http://schemas.microsoft.com/office/drawing/2014/main" id="{0B9B3536-0D30-4F4D-80D4-0F88522AC9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2032000"/>
            <a:ext cx="61753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ubtitle 2">
            <a:extLst>
              <a:ext uri="{FF2B5EF4-FFF2-40B4-BE49-F238E27FC236}">
                <a16:creationId xmlns:a16="http://schemas.microsoft.com/office/drawing/2014/main" id="{77987AFF-927C-413B-ABE0-FE86FA7FEE80}"/>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FEBE7D84-47F9-404B-93A5-4D1156F64998}"/>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32DE2CCF-97B7-4E9A-9F77-EC40D3CB9A57}"/>
              </a:ext>
            </a:extLst>
          </p:cNvPr>
          <p:cNvSpPr txBox="1">
            <a:spLocks/>
          </p:cNvSpPr>
          <p:nvPr/>
        </p:nvSpPr>
        <p:spPr bwMode="auto">
          <a:xfrm>
            <a:off x="762000" y="1219200"/>
            <a:ext cx="7467600" cy="4495800"/>
          </a:xfrm>
          <a:prstGeom prst="rect">
            <a:avLst/>
          </a:prstGeom>
          <a:noFill/>
          <a:ln w="9525">
            <a:noFill/>
            <a:miter lim="800000"/>
            <a:headEnd/>
            <a:tailEnd/>
          </a:ln>
        </p:spPr>
        <p:txBody>
          <a:bodyPr lIns="182880" tIns="91440"/>
          <a:lstStyle/>
          <a:p>
            <a:pPr marL="444500" indent="-444500" algn="just" rtl="1">
              <a:defRPr/>
            </a:pPr>
            <a:endParaRPr lang="ar-EG" sz="1000" b="1" dirty="0">
              <a:latin typeface="Arial" charset="0"/>
              <a:cs typeface="Arial" charset="0"/>
            </a:endParaRPr>
          </a:p>
          <a:p>
            <a:pPr marL="266700" algn="just" rtl="1">
              <a:defRPr/>
            </a:pPr>
            <a:r>
              <a:rPr lang="ar-SA" sz="2400" b="1" dirty="0">
                <a:latin typeface="Arial" charset="0"/>
                <a:cs typeface="Arial" charset="0"/>
              </a:rPr>
              <a:t>ملحوظة هامة :</a:t>
            </a:r>
            <a:endParaRPr lang="ar-EG" sz="2400" b="1" dirty="0">
              <a:latin typeface="Arial" charset="0"/>
              <a:cs typeface="Arial" charset="0"/>
            </a:endParaRPr>
          </a:p>
          <a:p>
            <a:pPr marL="266700" algn="just" rtl="1">
              <a:defRPr/>
            </a:pPr>
            <a:r>
              <a:rPr lang="ar-SA" sz="2400" dirty="0">
                <a:latin typeface="Arial" charset="0"/>
                <a:cs typeface="Arial" charset="0"/>
              </a:rPr>
              <a:t>الحسابات السابقة لتقدير حجم القطعان فى الحالات المختلفة تم على اساس أن الأرض الزراعية </a:t>
            </a:r>
            <a:r>
              <a:rPr lang="ar-EG" sz="2400" b="1" dirty="0">
                <a:latin typeface="Arial" charset="0"/>
                <a:cs typeface="Arial" charset="0"/>
              </a:rPr>
              <a:t>ال</a:t>
            </a:r>
            <a:r>
              <a:rPr lang="ar-SA" sz="2400" b="1" dirty="0">
                <a:latin typeface="Arial" charset="0"/>
                <a:cs typeface="Arial" charset="0"/>
              </a:rPr>
              <a:t>جيدة </a:t>
            </a:r>
            <a:r>
              <a:rPr lang="ar-SA" sz="2400" dirty="0">
                <a:latin typeface="Arial" charset="0"/>
                <a:cs typeface="Arial" charset="0"/>
              </a:rPr>
              <a:t>(أراضى الوادى والدلتا القديمة)</a:t>
            </a:r>
            <a:r>
              <a:rPr lang="ar-EG" sz="2400" dirty="0">
                <a:latin typeface="Arial" charset="0"/>
                <a:cs typeface="Arial" charset="0"/>
              </a:rPr>
              <a:t>.</a:t>
            </a:r>
          </a:p>
          <a:p>
            <a:pPr marL="266700" algn="just" rtl="1">
              <a:defRPr/>
            </a:pPr>
            <a:endParaRPr lang="ar-EG" sz="2400" dirty="0">
              <a:latin typeface="Arial" charset="0"/>
              <a:cs typeface="Arial" charset="0"/>
            </a:endParaRPr>
          </a:p>
          <a:p>
            <a:pPr marL="266700" algn="just" rtl="1">
              <a:defRPr/>
            </a:pPr>
            <a:r>
              <a:rPr lang="ar-SA" sz="2400" dirty="0">
                <a:latin typeface="Arial" charset="0"/>
                <a:cs typeface="Arial" charset="0"/>
              </a:rPr>
              <a:t>أما فى حالة الأراضى </a:t>
            </a:r>
            <a:r>
              <a:rPr lang="ar-SA" sz="2400" b="1" dirty="0">
                <a:latin typeface="Arial" charset="0"/>
                <a:cs typeface="Arial" charset="0"/>
              </a:rPr>
              <a:t>المتوسطة</a:t>
            </a:r>
            <a:r>
              <a:rPr lang="ar-SA" sz="2400" dirty="0">
                <a:latin typeface="Arial" charset="0"/>
                <a:cs typeface="Arial" charset="0"/>
              </a:rPr>
              <a:t> الجودة فيجب تخفيض حجم القطعان المشار إليها إلى ثلاث أرباع أعدادها السابقة</a:t>
            </a:r>
            <a:r>
              <a:rPr lang="ar-EG" sz="2400" dirty="0">
                <a:latin typeface="Arial" charset="0"/>
                <a:cs typeface="Arial" charset="0"/>
              </a:rPr>
              <a:t> (الضرب × ¾).</a:t>
            </a:r>
          </a:p>
          <a:p>
            <a:pPr marL="266700" algn="just" rtl="1">
              <a:defRPr/>
            </a:pPr>
            <a:endParaRPr lang="ar-EG" sz="2400" dirty="0">
              <a:latin typeface="Arial" charset="0"/>
              <a:cs typeface="Arial" charset="0"/>
            </a:endParaRPr>
          </a:p>
          <a:p>
            <a:pPr marL="266700" algn="just" rtl="1">
              <a:defRPr/>
            </a:pPr>
            <a:r>
              <a:rPr lang="ar-SA" sz="2400" dirty="0">
                <a:latin typeface="Arial" charset="0"/>
                <a:cs typeface="Arial" charset="0"/>
              </a:rPr>
              <a:t>بينما فى الأراضى </a:t>
            </a:r>
            <a:r>
              <a:rPr lang="ar-SA" sz="2400" b="1" dirty="0">
                <a:latin typeface="Arial" charset="0"/>
                <a:cs typeface="Arial" charset="0"/>
              </a:rPr>
              <a:t>الضعيفة</a:t>
            </a:r>
            <a:r>
              <a:rPr lang="ar-SA" sz="2400" dirty="0">
                <a:latin typeface="Arial" charset="0"/>
                <a:cs typeface="Arial" charset="0"/>
              </a:rPr>
              <a:t> فيكون عددها نصف ما هو عليه فى الأراضى الجيدة</a:t>
            </a:r>
            <a:r>
              <a:rPr lang="ar-EG" sz="2400" dirty="0">
                <a:latin typeface="Arial" charset="0"/>
                <a:cs typeface="Arial" charset="0"/>
              </a:rPr>
              <a:t> (الضرب × ½)</a:t>
            </a:r>
            <a:r>
              <a:rPr lang="ar-SA" sz="2400" dirty="0">
                <a:latin typeface="Arial" charset="0"/>
                <a:cs typeface="Arial" charset="0"/>
              </a:rPr>
              <a:t>.</a:t>
            </a:r>
            <a:endParaRPr lang="en-GB" sz="900" b="1" dirty="0">
              <a:latin typeface="Arial" charset="0"/>
              <a:cs typeface="Arial" charset="0"/>
            </a:endParaRPr>
          </a:p>
          <a:p>
            <a:pPr marL="266700" algn="just" rtl="1">
              <a:lnSpc>
                <a:spcPct val="135000"/>
              </a:lnSpc>
              <a:defRPr/>
            </a:pPr>
            <a:endParaRPr lang="ar-EG" sz="2000" b="1" dirty="0">
              <a:latin typeface="Times New Roman" pitchFamily="18" charset="0"/>
              <a:cs typeface="Times New Roman" pitchFamily="18" charset="0"/>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ubtitle 2">
            <a:extLst>
              <a:ext uri="{FF2B5EF4-FFF2-40B4-BE49-F238E27FC236}">
                <a16:creationId xmlns:a16="http://schemas.microsoft.com/office/drawing/2014/main" id="{2F99E408-37C6-4D31-8D15-6BAB8E17DEEB}"/>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805D39F3-08B9-47C0-AC9C-605BB65C0A89}"/>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1988" name="Content Placeholder 2">
            <a:extLst>
              <a:ext uri="{FF2B5EF4-FFF2-40B4-BE49-F238E27FC236}">
                <a16:creationId xmlns:a16="http://schemas.microsoft.com/office/drawing/2014/main" id="{09B5EFC5-DAF1-4835-ACCE-2220F87EC220}"/>
              </a:ext>
            </a:extLst>
          </p:cNvPr>
          <p:cNvSpPr>
            <a:spLocks noGrp="1"/>
          </p:cNvSpPr>
          <p:nvPr>
            <p:ph idx="1"/>
          </p:nvPr>
        </p:nvSpPr>
        <p:spPr>
          <a:xfrm>
            <a:off x="1447800" y="1066800"/>
            <a:ext cx="6248400" cy="685800"/>
          </a:xfrm>
        </p:spPr>
        <p:txBody>
          <a:bodyPr/>
          <a:lstStyle/>
          <a:p>
            <a:pPr marL="165100" indent="14288" algn="ctr" rtl="1" eaLnBrk="1" hangingPunct="1">
              <a:lnSpc>
                <a:spcPct val="150000"/>
              </a:lnSpc>
              <a:buFont typeface="Wingdings 2" pitchFamily="18" charset="2"/>
              <a:buNone/>
              <a:defRPr/>
            </a:pPr>
            <a:r>
              <a:rPr lang="ar-SA" b="1" dirty="0">
                <a:latin typeface="Times New Roman" pitchFamily="18" charset="0"/>
                <a:cs typeface="Times New Roman" pitchFamily="18" charset="0"/>
              </a:rPr>
              <a:t>عوامل النجاح فى أنشاء وإدارة مزارع الألبان</a:t>
            </a:r>
            <a:endParaRPr lang="ar-EG" b="1" dirty="0">
              <a:solidFill>
                <a:schemeClr val="tx1">
                  <a:lumMod val="95000"/>
                  <a:lumOff val="5000"/>
                </a:schemeClr>
              </a:solidFill>
              <a:latin typeface="Times New Roman" pitchFamily="18" charset="0"/>
              <a:cs typeface="Times New Roman" pitchFamily="18" charset="0"/>
            </a:endParaRPr>
          </a:p>
        </p:txBody>
      </p:sp>
      <p:sp>
        <p:nvSpPr>
          <p:cNvPr id="16" name="Content Placeholder 2">
            <a:extLst>
              <a:ext uri="{FF2B5EF4-FFF2-40B4-BE49-F238E27FC236}">
                <a16:creationId xmlns:a16="http://schemas.microsoft.com/office/drawing/2014/main" id="{E2843A6F-6CDC-4F6C-8DFD-E8BE1AA5FE7F}"/>
              </a:ext>
            </a:extLst>
          </p:cNvPr>
          <p:cNvSpPr txBox="1">
            <a:spLocks/>
          </p:cNvSpPr>
          <p:nvPr/>
        </p:nvSpPr>
        <p:spPr bwMode="auto">
          <a:xfrm>
            <a:off x="1066800" y="2057400"/>
            <a:ext cx="6858000" cy="1752600"/>
          </a:xfrm>
          <a:prstGeom prst="rect">
            <a:avLst/>
          </a:prstGeom>
          <a:noFill/>
          <a:ln w="9525">
            <a:noFill/>
            <a:miter lim="800000"/>
            <a:headEnd/>
            <a:tailEnd/>
          </a:ln>
        </p:spPr>
        <p:txBody>
          <a:bodyPr lIns="182880" tIns="91440"/>
          <a:lstStyle/>
          <a:p>
            <a:pPr indent="174625" algn="just" rtl="1">
              <a:lnSpc>
                <a:spcPct val="150000"/>
              </a:lnSpc>
              <a:defRPr/>
            </a:pPr>
            <a:r>
              <a:rPr lang="ar-SA" sz="2400" b="1" dirty="0">
                <a:latin typeface="Times New Roman" pitchFamily="18" charset="0"/>
                <a:cs typeface="Times New Roman" pitchFamily="18" charset="0"/>
              </a:rPr>
              <a:t> يمكن تلخيص عوامل نجاح مزارع إنتاج اللبن فى كيفية تنظيم العلاقة </a:t>
            </a:r>
            <a:r>
              <a:rPr lang="ar-SA" sz="2400" b="1" dirty="0">
                <a:solidFill>
                  <a:srgbClr val="FF0000"/>
                </a:solidFill>
                <a:latin typeface="Times New Roman" pitchFamily="18" charset="0"/>
                <a:cs typeface="Times New Roman" pitchFamily="18" charset="0"/>
              </a:rPr>
              <a:t>بين المدخلات </a:t>
            </a:r>
            <a:r>
              <a:rPr lang="en-US" sz="2400" b="1" dirty="0">
                <a:solidFill>
                  <a:srgbClr val="FF0000"/>
                </a:solidFill>
                <a:latin typeface="Times New Roman" pitchFamily="18" charset="0"/>
                <a:cs typeface="Times New Roman" pitchFamily="18" charset="0"/>
              </a:rPr>
              <a:t>Inputs</a:t>
            </a:r>
            <a:r>
              <a:rPr lang="ar-SA" sz="2400" b="1" dirty="0">
                <a:solidFill>
                  <a:srgbClr val="FF0000"/>
                </a:solidFill>
                <a:latin typeface="Times New Roman" pitchFamily="18" charset="0"/>
                <a:cs typeface="Times New Roman" pitchFamily="18" charset="0"/>
              </a:rPr>
              <a:t> </a:t>
            </a:r>
            <a:r>
              <a:rPr lang="ar-SA" sz="2400" b="1" dirty="0">
                <a:latin typeface="Times New Roman" pitchFamily="18" charset="0"/>
                <a:cs typeface="Times New Roman" pitchFamily="18" charset="0"/>
              </a:rPr>
              <a:t>( عناصر الإنتاج ومستلزماته ) بحيث يحقق المربى أفضل استغلال للإمكانيات المتاحة والظروف المحيطة بحيواناته بحيث تصل إلى أقصى إنتاجية للنواتج المختلفة لها (</a:t>
            </a:r>
            <a:r>
              <a:rPr lang="ar-SA" sz="2400" b="1" dirty="0">
                <a:solidFill>
                  <a:srgbClr val="FF0000"/>
                </a:solidFill>
                <a:latin typeface="Times New Roman" pitchFamily="18" charset="0"/>
                <a:cs typeface="Times New Roman" pitchFamily="18" charset="0"/>
              </a:rPr>
              <a:t>المخرجات </a:t>
            </a:r>
            <a:r>
              <a:rPr lang="en-US" sz="2400" b="1" dirty="0">
                <a:solidFill>
                  <a:srgbClr val="FF0000"/>
                </a:solidFill>
                <a:latin typeface="Times New Roman" pitchFamily="18" charset="0"/>
                <a:cs typeface="Times New Roman" pitchFamily="18" charset="0"/>
              </a:rPr>
              <a:t>Outputs</a:t>
            </a:r>
            <a:r>
              <a:rPr lang="ar-SA" sz="2400" b="1" dirty="0">
                <a:latin typeface="Times New Roman" pitchFamily="18" charset="0"/>
                <a:cs typeface="Times New Roman" pitchFamily="18" charset="0"/>
              </a:rPr>
              <a:t>) . </a:t>
            </a:r>
            <a:endParaRPr lang="ar-EG" sz="2400"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ubtitle 2">
            <a:extLst>
              <a:ext uri="{FF2B5EF4-FFF2-40B4-BE49-F238E27FC236}">
                <a16:creationId xmlns:a16="http://schemas.microsoft.com/office/drawing/2014/main" id="{69F1F739-CE17-4AE7-9545-F48FC974D727}"/>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D92CD6AE-4056-4D4E-BFFF-968711F59A3B}"/>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1988" name="Content Placeholder 2">
            <a:extLst>
              <a:ext uri="{FF2B5EF4-FFF2-40B4-BE49-F238E27FC236}">
                <a16:creationId xmlns:a16="http://schemas.microsoft.com/office/drawing/2014/main" id="{767647F9-912A-41AF-B8B8-DCD6ACC53522}"/>
              </a:ext>
            </a:extLst>
          </p:cNvPr>
          <p:cNvSpPr>
            <a:spLocks noGrp="1"/>
          </p:cNvSpPr>
          <p:nvPr>
            <p:ph idx="1"/>
          </p:nvPr>
        </p:nvSpPr>
        <p:spPr>
          <a:xfrm>
            <a:off x="1447800" y="1066800"/>
            <a:ext cx="6248400" cy="685800"/>
          </a:xfrm>
        </p:spPr>
        <p:txBody>
          <a:bodyPr/>
          <a:lstStyle/>
          <a:p>
            <a:pPr marL="165100" indent="14288" algn="ctr" rtl="1" eaLnBrk="1" hangingPunct="1">
              <a:lnSpc>
                <a:spcPct val="150000"/>
              </a:lnSpc>
              <a:buFont typeface="Wingdings 2" pitchFamily="18" charset="2"/>
              <a:buNone/>
              <a:defRPr/>
            </a:pPr>
            <a:r>
              <a:rPr lang="ar-SA" b="1" dirty="0">
                <a:latin typeface="Times New Roman" pitchFamily="18" charset="0"/>
                <a:cs typeface="Times New Roman" pitchFamily="18" charset="0"/>
              </a:rPr>
              <a:t>عوامل النجاح فى أنشاء وإدارة مزارع الألبان</a:t>
            </a:r>
            <a:endParaRPr lang="ar-EG" b="1" dirty="0">
              <a:solidFill>
                <a:schemeClr val="tx1">
                  <a:lumMod val="95000"/>
                  <a:lumOff val="5000"/>
                </a:schemeClr>
              </a:solidFill>
              <a:latin typeface="Times New Roman" pitchFamily="18" charset="0"/>
              <a:cs typeface="Times New Roman" pitchFamily="18" charset="0"/>
            </a:endParaRPr>
          </a:p>
        </p:txBody>
      </p:sp>
      <p:sp>
        <p:nvSpPr>
          <p:cNvPr id="7" name="Content Placeholder 2">
            <a:extLst>
              <a:ext uri="{FF2B5EF4-FFF2-40B4-BE49-F238E27FC236}">
                <a16:creationId xmlns:a16="http://schemas.microsoft.com/office/drawing/2014/main" id="{5943E180-997B-4484-B986-ADF6F50EF656}"/>
              </a:ext>
            </a:extLst>
          </p:cNvPr>
          <p:cNvSpPr txBox="1">
            <a:spLocks/>
          </p:cNvSpPr>
          <p:nvPr/>
        </p:nvSpPr>
        <p:spPr bwMode="auto">
          <a:xfrm>
            <a:off x="609600" y="2057400"/>
            <a:ext cx="7620000" cy="3505200"/>
          </a:xfrm>
          <a:prstGeom prst="rect">
            <a:avLst/>
          </a:prstGeom>
          <a:noFill/>
          <a:ln w="9525">
            <a:noFill/>
            <a:miter lim="800000"/>
            <a:headEnd/>
            <a:tailEnd/>
          </a:ln>
        </p:spPr>
        <p:txBody>
          <a:bodyPr lIns="182880" tIns="91440"/>
          <a:lstStyle/>
          <a:p>
            <a:pPr marL="174625" algn="just" rtl="1">
              <a:lnSpc>
                <a:spcPct val="150000"/>
              </a:lnSpc>
              <a:defRPr/>
            </a:pPr>
            <a:r>
              <a:rPr lang="ar-SA" sz="2400" b="1" dirty="0">
                <a:latin typeface="Times New Roman" pitchFamily="18" charset="0"/>
                <a:cs typeface="Times New Roman" pitchFamily="18" charset="0"/>
              </a:rPr>
              <a:t>ولعل العناصر الأساسية للإنتاج هى :</a:t>
            </a:r>
            <a:endParaRPr lang="ar-EG" sz="2400" b="1" dirty="0">
              <a:latin typeface="Times New Roman" pitchFamily="18" charset="0"/>
              <a:cs typeface="Times New Roman" pitchFamily="18" charset="0"/>
            </a:endParaRPr>
          </a:p>
          <a:p>
            <a:pPr marL="625475" indent="-282575" algn="just" rtl="1">
              <a:lnSpc>
                <a:spcPct val="150000"/>
              </a:lnSpc>
              <a:buFont typeface="+mj-lt"/>
              <a:buAutoNum type="arabicPeriod"/>
              <a:defRPr/>
            </a:pPr>
            <a:r>
              <a:rPr lang="ar-SA" sz="2000" b="1" dirty="0">
                <a:latin typeface="Times New Roman" pitchFamily="18" charset="0"/>
                <a:cs typeface="Times New Roman" pitchFamily="18" charset="0"/>
              </a:rPr>
              <a:t>مساحة الأرض المتاحة للمشروع وموقعها وقدرتها .</a:t>
            </a:r>
            <a:endParaRPr lang="en-US" sz="2000" b="1" dirty="0">
              <a:latin typeface="Times New Roman" pitchFamily="18" charset="0"/>
              <a:cs typeface="Times New Roman" pitchFamily="18" charset="0"/>
            </a:endParaRPr>
          </a:p>
          <a:p>
            <a:pPr marL="625475" indent="-282575" algn="just" rtl="1">
              <a:lnSpc>
                <a:spcPct val="150000"/>
              </a:lnSpc>
              <a:buFont typeface="+mj-lt"/>
              <a:buAutoNum type="arabicPeriod"/>
              <a:defRPr/>
            </a:pPr>
            <a:r>
              <a:rPr lang="ar-SA" sz="2000" b="1" dirty="0">
                <a:latin typeface="Times New Roman" pitchFamily="18" charset="0"/>
                <a:cs typeface="Times New Roman" pitchFamily="18" charset="0"/>
              </a:rPr>
              <a:t>نوع الحيوانات وكفاءتها الإنتاجية وعددها ( حجم القطيع ) .</a:t>
            </a:r>
            <a:endParaRPr lang="ar-EG" sz="2000" b="1" dirty="0">
              <a:latin typeface="Times New Roman" pitchFamily="18" charset="0"/>
              <a:cs typeface="Times New Roman" pitchFamily="18" charset="0"/>
            </a:endParaRPr>
          </a:p>
          <a:p>
            <a:pPr marL="625475" indent="-282575" algn="just" rtl="1">
              <a:lnSpc>
                <a:spcPct val="150000"/>
              </a:lnSpc>
              <a:buFont typeface="+mj-lt"/>
              <a:buAutoNum type="arabicPeriod"/>
              <a:defRPr/>
            </a:pPr>
            <a:r>
              <a:rPr lang="ar-EG" sz="2000" b="1" dirty="0">
                <a:latin typeface="Times New Roman" pitchFamily="18" charset="0"/>
                <a:cs typeface="Times New Roman" pitchFamily="18" charset="0"/>
              </a:rPr>
              <a:t>حجم رأس المال.</a:t>
            </a:r>
            <a:endParaRPr lang="en-US" sz="2000" b="1" dirty="0">
              <a:latin typeface="Times New Roman" pitchFamily="18" charset="0"/>
              <a:cs typeface="Times New Roman" pitchFamily="18" charset="0"/>
            </a:endParaRPr>
          </a:p>
          <a:p>
            <a:pPr marL="625475" indent="-282575" algn="just" rtl="1">
              <a:lnSpc>
                <a:spcPct val="150000"/>
              </a:lnSpc>
              <a:buFont typeface="+mj-lt"/>
              <a:buAutoNum type="arabicPeriod"/>
              <a:defRPr/>
            </a:pPr>
            <a:r>
              <a:rPr lang="ar-SA" sz="2000" b="1" dirty="0">
                <a:latin typeface="Times New Roman" pitchFamily="18" charset="0"/>
                <a:cs typeface="Times New Roman" pitchFamily="18" charset="0"/>
              </a:rPr>
              <a:t>الإدارة والقوى العاملية ومستواها الفنى ومقدرتها على رعاية الحيوانات وخدمتها والتصرف فى إنتاجها .</a:t>
            </a:r>
            <a:endParaRPr lang="en-US" sz="2000" b="1" dirty="0">
              <a:latin typeface="Times New Roman" pitchFamily="18" charset="0"/>
              <a:cs typeface="Times New Roman" pitchFamily="18" charset="0"/>
            </a:endParaRPr>
          </a:p>
          <a:p>
            <a:pPr marL="625475" indent="-282575" algn="just" rtl="1">
              <a:lnSpc>
                <a:spcPct val="150000"/>
              </a:lnSpc>
              <a:buFont typeface="+mj-lt"/>
              <a:buAutoNum type="arabicPeriod"/>
              <a:defRPr/>
            </a:pPr>
            <a:r>
              <a:rPr lang="ar-SA" sz="2000" b="1" dirty="0">
                <a:latin typeface="Times New Roman" pitchFamily="18" charset="0"/>
                <a:cs typeface="Times New Roman" pitchFamily="18" charset="0"/>
              </a:rPr>
              <a:t>الوسائل التكنولوجية التى يمكن توظيفها فى خدمة زيادة الإنتاج ورفع قيمته.</a:t>
            </a:r>
            <a:endParaRPr lang="ar-EG" sz="2000"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a:extLst>
              <a:ext uri="{FF2B5EF4-FFF2-40B4-BE49-F238E27FC236}">
                <a16:creationId xmlns:a16="http://schemas.microsoft.com/office/drawing/2014/main" id="{B10B820C-8AD6-47C6-BCF4-1201E598696B}"/>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6E7ADD53-8528-43B4-A43C-D74A74D4B4EB}"/>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D8D46F41-BBCD-483D-BD41-ECC0D19F7F9E}"/>
              </a:ext>
            </a:extLst>
          </p:cNvPr>
          <p:cNvSpPr txBox="1">
            <a:spLocks/>
          </p:cNvSpPr>
          <p:nvPr/>
        </p:nvSpPr>
        <p:spPr bwMode="auto">
          <a:xfrm>
            <a:off x="762000" y="1295400"/>
            <a:ext cx="7620000" cy="4495800"/>
          </a:xfrm>
          <a:prstGeom prst="rect">
            <a:avLst/>
          </a:prstGeom>
          <a:noFill/>
          <a:ln w="9525">
            <a:noFill/>
            <a:miter lim="800000"/>
            <a:headEnd/>
            <a:tailEnd/>
          </a:ln>
        </p:spPr>
        <p:txBody>
          <a:bodyPr lIns="182880" tIns="91440"/>
          <a:lstStyle/>
          <a:p>
            <a:pPr indent="363538" algn="just" rtl="1">
              <a:defRPr/>
            </a:pPr>
            <a:r>
              <a:rPr lang="ar-SA" sz="2100" b="1" dirty="0">
                <a:latin typeface="Times New Roman" pitchFamily="18" charset="0"/>
                <a:cs typeface="Times New Roman" pitchFamily="18" charset="0"/>
              </a:rPr>
              <a:t>ومزارع الألبان تتميز عن كثير من مشاريع الإنتاج الحيواني الأخرى ب</a:t>
            </a:r>
            <a:r>
              <a:rPr lang="ar-EG" sz="2100" b="1" dirty="0">
                <a:latin typeface="Times New Roman" pitchFamily="18" charset="0"/>
                <a:cs typeface="Times New Roman" pitchFamily="18" charset="0"/>
              </a:rPr>
              <a:t>ـ :</a:t>
            </a:r>
          </a:p>
          <a:p>
            <a:pPr marL="898525" indent="-365125" algn="just" rtl="1">
              <a:buFont typeface="+mj-lt"/>
              <a:buAutoNum type="arabicPeriod"/>
              <a:defRPr/>
            </a:pPr>
            <a:r>
              <a:rPr lang="ar-SA" sz="2100" dirty="0">
                <a:latin typeface="Times New Roman" pitchFamily="18" charset="0"/>
                <a:cs typeface="Times New Roman" pitchFamily="18" charset="0"/>
              </a:rPr>
              <a:t>كبر رأس المال المستثمر فيها</a:t>
            </a:r>
            <a:r>
              <a:rPr lang="ar-EG" sz="2100" dirty="0">
                <a:latin typeface="Times New Roman" pitchFamily="18" charset="0"/>
                <a:cs typeface="Times New Roman" pitchFamily="18" charset="0"/>
              </a:rPr>
              <a:t>.</a:t>
            </a:r>
          </a:p>
          <a:p>
            <a:pPr marL="898525" indent="-365125" algn="just" rtl="1">
              <a:buFont typeface="+mj-lt"/>
              <a:buAutoNum type="arabicPeriod"/>
              <a:defRPr/>
            </a:pPr>
            <a:r>
              <a:rPr lang="ar-SA" sz="2100" dirty="0">
                <a:latin typeface="Times New Roman" pitchFamily="18" charset="0"/>
                <a:cs typeface="Times New Roman" pitchFamily="18" charset="0"/>
              </a:rPr>
              <a:t>طول عمرها الافتراضى</a:t>
            </a:r>
            <a:r>
              <a:rPr lang="ar-EG" sz="2100" dirty="0">
                <a:latin typeface="Times New Roman" pitchFamily="18" charset="0"/>
                <a:cs typeface="Times New Roman" pitchFamily="18" charset="0"/>
              </a:rPr>
              <a:t>.</a:t>
            </a:r>
          </a:p>
          <a:p>
            <a:pPr marL="898525" indent="-365125" algn="just" rtl="1">
              <a:buFont typeface="+mj-lt"/>
              <a:buAutoNum type="arabicPeriod"/>
              <a:defRPr/>
            </a:pPr>
            <a:r>
              <a:rPr lang="ar-SA" sz="2100" dirty="0">
                <a:latin typeface="Times New Roman" pitchFamily="18" charset="0"/>
                <a:cs typeface="Times New Roman" pitchFamily="18" charset="0"/>
              </a:rPr>
              <a:t>الحاجة إلى العمالة المدربة فنياً على أوجه متعددة من الأنشطة اليومية</a:t>
            </a:r>
            <a:r>
              <a:rPr lang="ar-EG" sz="2100" dirty="0">
                <a:latin typeface="Times New Roman" pitchFamily="18" charset="0"/>
                <a:cs typeface="Times New Roman" pitchFamily="18" charset="0"/>
              </a:rPr>
              <a:t>.</a:t>
            </a:r>
          </a:p>
          <a:p>
            <a:pPr marL="898525" indent="-365125" algn="just" rtl="1">
              <a:buFont typeface="+mj-lt"/>
              <a:buAutoNum type="arabicPeriod"/>
              <a:defRPr/>
            </a:pPr>
            <a:r>
              <a:rPr lang="ar-SA" sz="2100" dirty="0">
                <a:latin typeface="Times New Roman" pitchFamily="18" charset="0"/>
                <a:cs typeface="Times New Roman" pitchFamily="18" charset="0"/>
              </a:rPr>
              <a:t>كما أن حصادها وتداولها والتصرف فيها يومياً مما يحتم أن تكون هناك دراية كاملة بكافة الظروف الفنية والاقتصادية والتسويقية المحيطة بمكان المزرعة .</a:t>
            </a:r>
            <a:endParaRPr lang="en-US" sz="2100" dirty="0">
              <a:latin typeface="Times New Roman" pitchFamily="18" charset="0"/>
              <a:cs typeface="Times New Roman" pitchFamily="18" charset="0"/>
            </a:endParaRPr>
          </a:p>
          <a:p>
            <a:pPr indent="363538" algn="just" rtl="1">
              <a:defRPr/>
            </a:pPr>
            <a:r>
              <a:rPr lang="ar-SA" sz="2100" dirty="0">
                <a:latin typeface="Times New Roman" pitchFamily="18" charset="0"/>
                <a:cs typeface="Times New Roman" pitchFamily="18" charset="0"/>
              </a:rPr>
              <a:t>وحديثاً أصبح إنشاء مزارع الألبان خاضعاً لدراسات متعددة المراحل تتناول بالتحليل الفنى والمالى والاقتصادى وبدرجات متصاعدة فى الدقة ومدخلات ومخرجات هذه المزارع .</a:t>
            </a:r>
            <a:endParaRPr lang="en-US" sz="2100" dirty="0">
              <a:latin typeface="Times New Roman" pitchFamily="18" charset="0"/>
              <a:cs typeface="Times New Roman" pitchFamily="18" charset="0"/>
            </a:endParaRPr>
          </a:p>
          <a:p>
            <a:pPr indent="363538" algn="just" rtl="1">
              <a:defRPr/>
            </a:pPr>
            <a:r>
              <a:rPr lang="ar-SA" sz="2100" dirty="0">
                <a:latin typeface="Times New Roman" pitchFamily="18" charset="0"/>
                <a:cs typeface="Times New Roman" pitchFamily="18" charset="0"/>
              </a:rPr>
              <a:t>وقد سارعت علوم عديدة على وضع هذه الدراسات فى صورة علمية دقيقة منها :</a:t>
            </a:r>
            <a:endParaRPr lang="ar-EG" sz="2100" dirty="0">
              <a:latin typeface="Times New Roman" pitchFamily="18" charset="0"/>
              <a:cs typeface="Times New Roman" pitchFamily="18" charset="0"/>
            </a:endParaRPr>
          </a:p>
          <a:p>
            <a:pPr marL="536575" indent="190500" algn="just" rtl="1">
              <a:buFont typeface="Arial" pitchFamily="34" charset="0"/>
              <a:buChar char="•"/>
              <a:defRPr/>
            </a:pPr>
            <a:r>
              <a:rPr lang="ar-SA" sz="2200" b="1" dirty="0">
                <a:latin typeface="Times New Roman" pitchFamily="18" charset="0"/>
                <a:cs typeface="Times New Roman" pitchFamily="18" charset="0"/>
              </a:rPr>
              <a:t>بحوث العمليات :  </a:t>
            </a:r>
            <a:r>
              <a:rPr lang="en-US" sz="2200" b="1" dirty="0">
                <a:latin typeface="Times New Roman" pitchFamily="18" charset="0"/>
                <a:cs typeface="Times New Roman" pitchFamily="18" charset="0"/>
              </a:rPr>
              <a:t>Operations research</a:t>
            </a:r>
            <a:endParaRPr lang="ar-EG" sz="2200" b="1" dirty="0">
              <a:latin typeface="Times New Roman" pitchFamily="18" charset="0"/>
              <a:cs typeface="Times New Roman" pitchFamily="18" charset="0"/>
            </a:endParaRPr>
          </a:p>
          <a:p>
            <a:pPr marL="536575" indent="190500" algn="just" rtl="1">
              <a:buFont typeface="Arial" pitchFamily="34" charset="0"/>
              <a:buChar char="•"/>
              <a:defRPr/>
            </a:pPr>
            <a:r>
              <a:rPr lang="ar-SA" sz="2200" b="1" dirty="0">
                <a:latin typeface="Times New Roman" pitchFamily="18" charset="0"/>
                <a:cs typeface="Times New Roman" pitchFamily="18" charset="0"/>
              </a:rPr>
              <a:t>تحليل النظم :  </a:t>
            </a:r>
            <a:r>
              <a:rPr lang="en-US" sz="2200" b="1" dirty="0">
                <a:latin typeface="Times New Roman" pitchFamily="18" charset="0"/>
                <a:cs typeface="Times New Roman" pitchFamily="18" charset="0"/>
              </a:rPr>
              <a:t>Systems analysis</a:t>
            </a:r>
            <a:endParaRPr lang="ar-EG" sz="2200" b="1" dirty="0">
              <a:latin typeface="Times New Roman" pitchFamily="18" charset="0"/>
              <a:cs typeface="Times New Roman" pitchFamily="18" charset="0"/>
            </a:endParaRPr>
          </a:p>
          <a:p>
            <a:pPr marL="536575" indent="190500" algn="just" rtl="1">
              <a:buFont typeface="Arial" pitchFamily="34" charset="0"/>
              <a:buChar char="•"/>
              <a:defRPr/>
            </a:pPr>
            <a:r>
              <a:rPr lang="ar-SA" sz="2200" b="1" dirty="0">
                <a:latin typeface="Times New Roman" pitchFamily="18" charset="0"/>
                <a:cs typeface="Times New Roman" pitchFamily="18" charset="0"/>
              </a:rPr>
              <a:t>طريقة المسار الحرج :  </a:t>
            </a:r>
            <a:r>
              <a:rPr lang="en-US" sz="2200" b="1" dirty="0">
                <a:latin typeface="Times New Roman" pitchFamily="18" charset="0"/>
                <a:cs typeface="Times New Roman" pitchFamily="18" charset="0"/>
              </a:rPr>
              <a:t>Critical Path Method</a:t>
            </a:r>
            <a:endParaRPr lang="ar-EG" sz="2200"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2">
            <a:extLst>
              <a:ext uri="{FF2B5EF4-FFF2-40B4-BE49-F238E27FC236}">
                <a16:creationId xmlns:a16="http://schemas.microsoft.com/office/drawing/2014/main" id="{0F241E96-7B10-4C07-A2D4-112D2A026010}"/>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650F17E1-EB22-4DAE-BD75-4E2DA45B5768}"/>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7B292EC9-E178-4D7D-BED8-A3358957D901}"/>
              </a:ext>
            </a:extLst>
          </p:cNvPr>
          <p:cNvSpPr txBox="1">
            <a:spLocks/>
          </p:cNvSpPr>
          <p:nvPr/>
        </p:nvSpPr>
        <p:spPr bwMode="auto">
          <a:xfrm>
            <a:off x="762000" y="1447800"/>
            <a:ext cx="7620000" cy="4267200"/>
          </a:xfrm>
          <a:prstGeom prst="rect">
            <a:avLst/>
          </a:prstGeom>
          <a:noFill/>
          <a:ln w="9525">
            <a:noFill/>
            <a:miter lim="800000"/>
            <a:headEnd/>
            <a:tailEnd/>
          </a:ln>
        </p:spPr>
        <p:txBody>
          <a:bodyPr lIns="182880" tIns="91440"/>
          <a:lstStyle/>
          <a:p>
            <a:pPr algn="ctr" rtl="1">
              <a:defRPr/>
            </a:pPr>
            <a:r>
              <a:rPr lang="ar-SA" sz="2800" b="1" dirty="0"/>
              <a:t>الدراسات الخاصة بإنشاء مزارع (مشروعات) الألبان</a:t>
            </a:r>
            <a:endParaRPr lang="ar-EG" sz="2800" b="1" dirty="0"/>
          </a:p>
          <a:p>
            <a:pPr algn="ctr" rtl="1">
              <a:defRPr/>
            </a:pPr>
            <a:endParaRPr lang="en-US" sz="2400" dirty="0"/>
          </a:p>
          <a:p>
            <a:pPr marL="533400" indent="-533400" algn="just" rtl="1">
              <a:defRPr/>
            </a:pPr>
            <a:r>
              <a:rPr lang="ar-EG" sz="2400" b="1" dirty="0">
                <a:solidFill>
                  <a:srgbClr val="FF0000"/>
                </a:solidFill>
                <a:latin typeface="Times New Roman" pitchFamily="18" charset="0"/>
                <a:cs typeface="Times New Roman" pitchFamily="18" charset="0"/>
              </a:rPr>
              <a:t>أولاً: </a:t>
            </a:r>
            <a:r>
              <a:rPr lang="ar-SA" sz="2400" b="1" dirty="0">
                <a:latin typeface="Times New Roman" pitchFamily="18" charset="0"/>
                <a:cs typeface="Times New Roman" pitchFamily="18" charset="0"/>
              </a:rPr>
              <a:t>تحديد المشروع </a:t>
            </a:r>
            <a:r>
              <a:rPr lang="en-US" sz="2400" b="1" dirty="0">
                <a:latin typeface="Times New Roman" pitchFamily="18" charset="0"/>
                <a:cs typeface="Times New Roman" pitchFamily="18" charset="0"/>
              </a:rPr>
              <a:t>Project identification</a:t>
            </a:r>
            <a:r>
              <a:rPr lang="ar-SA" sz="2400" b="1" dirty="0">
                <a:latin typeface="Times New Roman" pitchFamily="18" charset="0"/>
                <a:cs typeface="Times New Roman" pitchFamily="18" charset="0"/>
              </a:rPr>
              <a:t> أو دراسة الجدوى</a:t>
            </a:r>
            <a:r>
              <a:rPr lang="ar-EG" sz="2400" b="1" dirty="0">
                <a:latin typeface="Times New Roman" pitchFamily="18" charset="0"/>
                <a:cs typeface="Times New Roman" pitchFamily="18" charset="0"/>
              </a:rPr>
              <a:t> الأولية</a:t>
            </a:r>
            <a:r>
              <a:rPr lang="ar-SA" sz="2400" b="1" dirty="0">
                <a:latin typeface="Times New Roman" pitchFamily="18" charset="0"/>
                <a:cs typeface="Times New Roman" pitchFamily="18" charset="0"/>
              </a:rPr>
              <a:t> </a:t>
            </a:r>
            <a:r>
              <a:rPr lang="en-US" sz="2400" b="1" dirty="0">
                <a:latin typeface="Times New Roman" pitchFamily="18" charset="0"/>
                <a:cs typeface="Times New Roman" pitchFamily="18" charset="0"/>
              </a:rPr>
              <a:t>Prefeasibility study</a:t>
            </a:r>
            <a:r>
              <a:rPr lang="ar-SA" sz="2400" b="1" dirty="0">
                <a:latin typeface="Times New Roman" pitchFamily="18" charset="0"/>
                <a:cs typeface="Times New Roman" pitchFamily="18" charset="0"/>
              </a:rPr>
              <a:t> وتشمل :</a:t>
            </a:r>
            <a:endParaRPr lang="ar-EG" sz="2400" b="1" dirty="0">
              <a:latin typeface="Times New Roman" pitchFamily="18" charset="0"/>
              <a:cs typeface="Times New Roman" pitchFamily="18" charset="0"/>
            </a:endParaRPr>
          </a:p>
          <a:p>
            <a:pPr marL="711200" algn="just" rtl="1">
              <a:defRPr/>
            </a:pPr>
            <a:r>
              <a:rPr lang="ar-SA" sz="2400" dirty="0"/>
              <a:t>مبررات إقامة المشروع </a:t>
            </a:r>
            <a:endParaRPr lang="ar-EG" sz="2400" dirty="0"/>
          </a:p>
          <a:p>
            <a:pPr marL="711200" algn="just" rtl="1">
              <a:defRPr/>
            </a:pPr>
            <a:r>
              <a:rPr lang="ar-SA" sz="2400" dirty="0"/>
              <a:t>وصف إجمالى للمشروع</a:t>
            </a:r>
            <a:endParaRPr lang="ar-EG" sz="2400" dirty="0"/>
          </a:p>
          <a:p>
            <a:pPr marL="711200" algn="just" rtl="1">
              <a:defRPr/>
            </a:pPr>
            <a:r>
              <a:rPr lang="ar-SA" sz="2400" dirty="0"/>
              <a:t>الأهداف الإنتاجية </a:t>
            </a:r>
            <a:endParaRPr lang="ar-EG" sz="2400" dirty="0"/>
          </a:p>
          <a:p>
            <a:pPr marL="711200" algn="just" rtl="1">
              <a:defRPr/>
            </a:pPr>
            <a:r>
              <a:rPr lang="ar-SA" sz="2400" dirty="0"/>
              <a:t>الكلفة الاستثمارية </a:t>
            </a:r>
            <a:endParaRPr lang="ar-EG" sz="2400" dirty="0"/>
          </a:p>
          <a:p>
            <a:pPr marL="711200" algn="just" rtl="1">
              <a:defRPr/>
            </a:pPr>
            <a:r>
              <a:rPr lang="ar-SA" sz="2400" dirty="0"/>
              <a:t>الخطة المقترحة للتمويل ومصادره</a:t>
            </a:r>
            <a:endParaRPr lang="ar-EG" sz="2400" dirty="0"/>
          </a:p>
          <a:p>
            <a:pPr marL="711200" algn="just" rtl="1">
              <a:defRPr/>
            </a:pPr>
            <a:r>
              <a:rPr lang="ar-SA" sz="2400" dirty="0"/>
              <a:t>الكلفة التشغيلية </a:t>
            </a:r>
            <a:endParaRPr lang="ar-EG" sz="2400" dirty="0"/>
          </a:p>
          <a:p>
            <a:pPr marL="711200" algn="just" rtl="1">
              <a:defRPr/>
            </a:pPr>
            <a:r>
              <a:rPr lang="ar-SA" sz="2400" dirty="0"/>
              <a:t>التحليل المالى .</a:t>
            </a:r>
            <a:endParaRPr lang="en-US" sz="2400" dirty="0"/>
          </a:p>
          <a:p>
            <a:pPr indent="363538" algn="just" rtl="1">
              <a:defRPr/>
            </a:pPr>
            <a:endParaRPr lang="ar-EG" sz="2200" b="1"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ubtitle 2">
            <a:extLst>
              <a:ext uri="{FF2B5EF4-FFF2-40B4-BE49-F238E27FC236}">
                <a16:creationId xmlns:a16="http://schemas.microsoft.com/office/drawing/2014/main" id="{402CA3D3-72AE-450C-B56D-3E2FFB086170}"/>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77CDA3D5-C2C2-4A72-8F8D-1FAC3487F8FD}"/>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40C251AF-FE3A-48B9-A311-958473D8D600}"/>
              </a:ext>
            </a:extLst>
          </p:cNvPr>
          <p:cNvSpPr txBox="1">
            <a:spLocks/>
          </p:cNvSpPr>
          <p:nvPr/>
        </p:nvSpPr>
        <p:spPr bwMode="auto">
          <a:xfrm>
            <a:off x="762000" y="1447800"/>
            <a:ext cx="7620000" cy="4267200"/>
          </a:xfrm>
          <a:prstGeom prst="rect">
            <a:avLst/>
          </a:prstGeom>
          <a:noFill/>
          <a:ln w="9525">
            <a:noFill/>
            <a:miter lim="800000"/>
            <a:headEnd/>
            <a:tailEnd/>
          </a:ln>
        </p:spPr>
        <p:txBody>
          <a:bodyPr lIns="182880" tIns="91440"/>
          <a:lstStyle/>
          <a:p>
            <a:pPr marL="533400" indent="-533400" algn="just" rtl="1">
              <a:defRPr/>
            </a:pPr>
            <a:r>
              <a:rPr lang="ar-EG" sz="2400" b="1" dirty="0">
                <a:solidFill>
                  <a:srgbClr val="FF0000"/>
                </a:solidFill>
                <a:latin typeface="Times New Roman" pitchFamily="18" charset="0"/>
                <a:cs typeface="Times New Roman" pitchFamily="18" charset="0"/>
              </a:rPr>
              <a:t>ثانياً: </a:t>
            </a:r>
            <a:r>
              <a:rPr lang="ar-SA" sz="2400" b="1" dirty="0">
                <a:latin typeface="Times New Roman" pitchFamily="18" charset="0"/>
                <a:cs typeface="Times New Roman" pitchFamily="18" charset="0"/>
              </a:rPr>
              <a:t>دراسات الجدوى الفنية والاقتصادية</a:t>
            </a:r>
            <a:r>
              <a:rPr lang="en-US" sz="2400" b="1" dirty="0">
                <a:latin typeface="Times New Roman" pitchFamily="18" charset="0"/>
                <a:cs typeface="Times New Roman" pitchFamily="18" charset="0"/>
              </a:rPr>
              <a:t>Feasibility study </a:t>
            </a:r>
            <a:r>
              <a:rPr lang="ar-EG" sz="2400" b="1" dirty="0">
                <a:latin typeface="Times New Roman" pitchFamily="18" charset="0"/>
                <a:cs typeface="Times New Roman" pitchFamily="18" charset="0"/>
              </a:rPr>
              <a:t> </a:t>
            </a:r>
            <a:r>
              <a:rPr lang="ar-SA" sz="2400" b="1" dirty="0">
                <a:latin typeface="Times New Roman" pitchFamily="18" charset="0"/>
                <a:cs typeface="Times New Roman" pitchFamily="18" charset="0"/>
              </a:rPr>
              <a:t>وتشمل :</a:t>
            </a:r>
            <a:endParaRPr lang="ar-EG" sz="2400" b="1" dirty="0">
              <a:latin typeface="Times New Roman" pitchFamily="18" charset="0"/>
              <a:cs typeface="Times New Roman" pitchFamily="18" charset="0"/>
            </a:endParaRPr>
          </a:p>
          <a:p>
            <a:pPr marL="363538" indent="-363538" algn="just" rtl="1">
              <a:defRPr/>
            </a:pPr>
            <a:endParaRPr lang="ar-EG" sz="2400" b="1" dirty="0">
              <a:latin typeface="Times New Roman" pitchFamily="18" charset="0"/>
              <a:cs typeface="Times New Roman" pitchFamily="18" charset="0"/>
            </a:endParaRPr>
          </a:p>
          <a:p>
            <a:pPr marL="631825" indent="-457200" algn="just" rtl="1">
              <a:buFont typeface="+mj-lt"/>
              <a:buAutoNum type="arabicPeriod"/>
              <a:defRPr/>
            </a:pPr>
            <a:r>
              <a:rPr lang="ar-SA" sz="2100" b="1" dirty="0">
                <a:latin typeface="Times New Roman" pitchFamily="18" charset="0"/>
                <a:cs typeface="Times New Roman" pitchFamily="18" charset="0"/>
              </a:rPr>
              <a:t>تحليل الموقع : </a:t>
            </a:r>
            <a:r>
              <a:rPr lang="ar-SA" sz="2100" dirty="0">
                <a:latin typeface="Times New Roman" pitchFamily="18" charset="0"/>
                <a:cs typeface="Times New Roman" pitchFamily="18" charset="0"/>
              </a:rPr>
              <a:t>المناخ والبنية الأساسية في منطقة المشروع ، مساحة الأرض الزراعية المتاحة ، أهم الحاصلات العلفية ، سلالات ماشية اللبن الرئيسية ، نظم رعاية ماشية اللبن ، الأمراض السارية ونظم الوقاية ، القوى العاملة ، دراسة تسويقية عن منتجات مزارع الألبان .</a:t>
            </a:r>
            <a:endParaRPr lang="ar-EG" sz="2100" dirty="0">
              <a:latin typeface="Times New Roman" pitchFamily="18" charset="0"/>
              <a:cs typeface="Times New Roman" pitchFamily="18" charset="0"/>
            </a:endParaRPr>
          </a:p>
          <a:p>
            <a:pPr marL="631825" indent="-457200" algn="just" rtl="1">
              <a:defRPr/>
            </a:pPr>
            <a:endParaRPr lang="en-US" sz="2000" dirty="0">
              <a:latin typeface="Times New Roman" pitchFamily="18" charset="0"/>
              <a:cs typeface="Times New Roman" pitchFamily="18" charset="0"/>
            </a:endParaRPr>
          </a:p>
          <a:p>
            <a:pPr marL="631825" indent="-457200" algn="just" rtl="1">
              <a:buFont typeface="+mj-lt"/>
              <a:buAutoNum type="arabicPeriod" startAt="2"/>
              <a:defRPr/>
            </a:pPr>
            <a:r>
              <a:rPr lang="ar-SA" sz="2100" b="1" dirty="0">
                <a:latin typeface="Times New Roman" pitchFamily="18" charset="0"/>
                <a:cs typeface="Times New Roman" pitchFamily="18" charset="0"/>
              </a:rPr>
              <a:t>المشروع المقترح : </a:t>
            </a:r>
            <a:r>
              <a:rPr lang="ar-SA" sz="2100" dirty="0">
                <a:latin typeface="Times New Roman" pitchFamily="18" charset="0"/>
                <a:cs typeface="Times New Roman" pitchFamily="18" charset="0"/>
              </a:rPr>
              <a:t>الأهداف الإنتاجية ، المعاملات الفنية ، حلول المشكلات الفنية ، نظم التربية والرعاية والتغذية ، الحظائر والمعدات ، إنتاج الأعلاف ، الرعاية الصحية ، الإدارة والقوى العاملة ، التدريب ، برامج التنفيذ . تطور القطيع ، إنتاجية القطيع .</a:t>
            </a:r>
            <a:endParaRPr lang="en-US" sz="2100" dirty="0">
              <a:latin typeface="Times New Roman" pitchFamily="18" charset="0"/>
              <a:cs typeface="Times New Roman" pitchFamily="18" charset="0"/>
            </a:endParaRP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a:extLst>
              <a:ext uri="{FF2B5EF4-FFF2-40B4-BE49-F238E27FC236}">
                <a16:creationId xmlns:a16="http://schemas.microsoft.com/office/drawing/2014/main" id="{5E6676A4-32BC-42ED-B75C-9FBADFA8083F}"/>
              </a:ext>
            </a:extLst>
          </p:cNvPr>
          <p:cNvSpPr txBox="1">
            <a:spLocks/>
          </p:cNvSpPr>
          <p:nvPr/>
        </p:nvSpPr>
        <p:spPr bwMode="auto">
          <a:xfrm>
            <a:off x="685800" y="6096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5113" indent="-2651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250"/>
              </a:spcBef>
              <a:buClr>
                <a:schemeClr val="accent1"/>
              </a:buClr>
              <a:buSzPct val="80000"/>
            </a:pPr>
            <a:r>
              <a:rPr lang="ar-EG" altLang="ar-SA" sz="1200" b="1">
                <a:latin typeface="Verdana" panose="020B0604030504040204" pitchFamily="34" charset="0"/>
                <a:cs typeface="Tahoma" panose="020B0604030504040204" pitchFamily="34" charset="0"/>
              </a:rPr>
              <a:t>د. محمد يوسف العارف – مدرس رعاية الحيوان – كلية الزراعة – جامعة سوهاج</a:t>
            </a:r>
            <a:endParaRPr lang="en-US" altLang="ar-SA" sz="1200" b="1">
              <a:latin typeface="Verdana" panose="020B0604030504040204" pitchFamily="34" charset="0"/>
            </a:endParaRPr>
          </a:p>
        </p:txBody>
      </p:sp>
      <p:sp>
        <p:nvSpPr>
          <p:cNvPr id="8" name="Rounded Rectangle 7">
            <a:extLst>
              <a:ext uri="{FF2B5EF4-FFF2-40B4-BE49-F238E27FC236}">
                <a16:creationId xmlns:a16="http://schemas.microsoft.com/office/drawing/2014/main" id="{7FD6D1BE-E29C-4C86-B6B2-04C092FF7F77}"/>
              </a:ext>
            </a:extLst>
          </p:cNvPr>
          <p:cNvSpPr/>
          <p:nvPr/>
        </p:nvSpPr>
        <p:spPr>
          <a:xfrm>
            <a:off x="609600" y="1219200"/>
            <a:ext cx="7772400" cy="4572000"/>
          </a:xfrm>
          <a:prstGeom prst="roundRect">
            <a:avLst/>
          </a:prstGeom>
          <a:solidFill>
            <a:schemeClr val="accent5">
              <a:lumMod val="20000"/>
              <a:lumOff val="80000"/>
            </a:schemeClr>
          </a:solidFill>
          <a:ln>
            <a:solidFill>
              <a:schemeClr val="tx2">
                <a:lumMod val="25000"/>
                <a:lumOff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Content Placeholder 2">
            <a:extLst>
              <a:ext uri="{FF2B5EF4-FFF2-40B4-BE49-F238E27FC236}">
                <a16:creationId xmlns:a16="http://schemas.microsoft.com/office/drawing/2014/main" id="{6E185192-8438-4FEB-AA3E-E7E931DAD3CB}"/>
              </a:ext>
            </a:extLst>
          </p:cNvPr>
          <p:cNvSpPr txBox="1">
            <a:spLocks/>
          </p:cNvSpPr>
          <p:nvPr/>
        </p:nvSpPr>
        <p:spPr bwMode="auto">
          <a:xfrm>
            <a:off x="762000" y="1447800"/>
            <a:ext cx="7620000" cy="4267200"/>
          </a:xfrm>
          <a:prstGeom prst="rect">
            <a:avLst/>
          </a:prstGeom>
          <a:noFill/>
          <a:ln w="9525">
            <a:noFill/>
            <a:miter lim="800000"/>
            <a:headEnd/>
            <a:tailEnd/>
          </a:ln>
        </p:spPr>
        <p:txBody>
          <a:bodyPr lIns="182880" tIns="91440"/>
          <a:lstStyle/>
          <a:p>
            <a:pPr marL="363538" indent="-363538" algn="just" rtl="1">
              <a:defRPr/>
            </a:pPr>
            <a:r>
              <a:rPr lang="ar-EG" sz="2400" b="1" dirty="0">
                <a:solidFill>
                  <a:srgbClr val="FF0000"/>
                </a:solidFill>
                <a:latin typeface="Times New Roman" pitchFamily="18" charset="0"/>
                <a:cs typeface="Times New Roman" pitchFamily="18" charset="0"/>
              </a:rPr>
              <a:t>ثانياً: </a:t>
            </a:r>
            <a:r>
              <a:rPr lang="ar-SA" sz="2400" b="1" dirty="0">
                <a:latin typeface="Times New Roman" pitchFamily="18" charset="0"/>
                <a:cs typeface="Times New Roman" pitchFamily="18" charset="0"/>
              </a:rPr>
              <a:t>دراسات الجدوى الفنية والاقتصادية</a:t>
            </a:r>
            <a:r>
              <a:rPr lang="en-US" sz="2400" b="1" dirty="0">
                <a:latin typeface="Times New Roman" pitchFamily="18" charset="0"/>
                <a:cs typeface="Times New Roman" pitchFamily="18" charset="0"/>
              </a:rPr>
              <a:t>Feasibility study </a:t>
            </a:r>
            <a:r>
              <a:rPr lang="ar-EG" sz="2400" b="1" dirty="0">
                <a:latin typeface="Times New Roman" pitchFamily="18" charset="0"/>
                <a:cs typeface="Times New Roman" pitchFamily="18" charset="0"/>
              </a:rPr>
              <a:t> </a:t>
            </a:r>
            <a:r>
              <a:rPr lang="ar-SA" sz="2400" b="1" dirty="0">
                <a:latin typeface="Times New Roman" pitchFamily="18" charset="0"/>
                <a:cs typeface="Times New Roman" pitchFamily="18" charset="0"/>
              </a:rPr>
              <a:t>وتشمل :</a:t>
            </a:r>
            <a:endParaRPr lang="ar-EG" sz="2400" b="1" dirty="0">
              <a:latin typeface="Times New Roman" pitchFamily="18" charset="0"/>
              <a:cs typeface="Times New Roman" pitchFamily="18" charset="0"/>
            </a:endParaRPr>
          </a:p>
          <a:p>
            <a:pPr marL="363538" indent="-363538" algn="just" rtl="1">
              <a:defRPr/>
            </a:pPr>
            <a:endParaRPr lang="ar-EG" sz="1200" b="1" dirty="0">
              <a:latin typeface="Times New Roman" pitchFamily="18" charset="0"/>
              <a:cs typeface="Times New Roman" pitchFamily="18" charset="0"/>
            </a:endParaRPr>
          </a:p>
          <a:p>
            <a:pPr marL="631825" indent="-457200" algn="just" rtl="1">
              <a:buFont typeface="+mj-lt"/>
              <a:buAutoNum type="arabicPeriod" startAt="3"/>
              <a:defRPr/>
            </a:pPr>
            <a:r>
              <a:rPr lang="ar-SA" sz="2100" b="1" dirty="0">
                <a:latin typeface="Times New Roman" pitchFamily="18" charset="0"/>
                <a:cs typeface="Times New Roman" pitchFamily="18" charset="0"/>
              </a:rPr>
              <a:t>التحليل المالى والاقتصادى : </a:t>
            </a:r>
            <a:r>
              <a:rPr lang="ar-SA" sz="2100" dirty="0">
                <a:latin typeface="Times New Roman" pitchFamily="18" charset="0"/>
                <a:cs typeface="Times New Roman" pitchFamily="18" charset="0"/>
              </a:rPr>
              <a:t>خطة التمويل وتوزيع الاستثمارات ، توزيع المصروفات خلال فترة حياة المشروع ، توزيع الإيرادات خلال فترة حياة المشروع </a:t>
            </a:r>
            <a:r>
              <a:rPr lang="ar-EG" sz="2100" dirty="0">
                <a:latin typeface="Times New Roman" pitchFamily="18" charset="0"/>
                <a:cs typeface="Times New Roman" pitchFamily="18" charset="0"/>
              </a:rPr>
              <a:t>، </a:t>
            </a:r>
            <a:r>
              <a:rPr lang="ar-SA" sz="2100" dirty="0">
                <a:latin typeface="Times New Roman" pitchFamily="18" charset="0"/>
                <a:cs typeface="Times New Roman" pitchFamily="18" charset="0"/>
              </a:rPr>
              <a:t>التدفق المالى خلال فترة حياة المشروع ، مقاييس الربحية والجدوى المالية والاقتصادية ، اختبارات الحساسية .</a:t>
            </a:r>
            <a:endParaRPr lang="ar-EG" sz="2100" dirty="0">
              <a:latin typeface="Times New Roman" pitchFamily="18" charset="0"/>
              <a:cs typeface="Times New Roman" pitchFamily="18" charset="0"/>
            </a:endParaRPr>
          </a:p>
          <a:p>
            <a:pPr marL="631825" indent="-457200" algn="just" rtl="1">
              <a:defRPr/>
            </a:pPr>
            <a:endParaRPr lang="ar-EG" sz="1200" b="1" dirty="0">
              <a:latin typeface="Times New Roman" pitchFamily="18" charset="0"/>
              <a:cs typeface="Times New Roman" pitchFamily="18" charset="0"/>
            </a:endParaRPr>
          </a:p>
          <a:p>
            <a:pPr marL="631825" indent="-457200" algn="just" rtl="1">
              <a:buFont typeface="+mj-lt"/>
              <a:buAutoNum type="arabicPeriod" startAt="4"/>
              <a:defRPr/>
            </a:pPr>
            <a:r>
              <a:rPr lang="ar-SA" sz="2100" b="1" dirty="0">
                <a:latin typeface="Times New Roman" pitchFamily="18" charset="0"/>
                <a:cs typeface="Times New Roman" pitchFamily="18" charset="0"/>
              </a:rPr>
              <a:t>إعداد التصميمات التفصيلية </a:t>
            </a:r>
            <a:r>
              <a:rPr lang="en-US" sz="2100" b="1" dirty="0">
                <a:latin typeface="Times New Roman" pitchFamily="18" charset="0"/>
                <a:cs typeface="Times New Roman" pitchFamily="18" charset="0"/>
              </a:rPr>
              <a:t>Detailed design</a:t>
            </a:r>
            <a:r>
              <a:rPr lang="ar-SA" sz="2100" b="1" dirty="0">
                <a:latin typeface="Times New Roman" pitchFamily="18" charset="0"/>
                <a:cs typeface="Times New Roman" pitchFamily="18" charset="0"/>
              </a:rPr>
              <a:t> لكافة الأعمال الإنشائية الخاصة بالمشروع ومرافقه .</a:t>
            </a:r>
            <a:endParaRPr lang="ar-EG" sz="2100" b="1" dirty="0">
              <a:latin typeface="Times New Roman" pitchFamily="18" charset="0"/>
              <a:cs typeface="Times New Roman" pitchFamily="18" charset="0"/>
            </a:endParaRPr>
          </a:p>
          <a:p>
            <a:pPr marL="631825" indent="-457200" algn="just" rtl="1">
              <a:defRPr/>
            </a:pPr>
            <a:endParaRPr lang="en-US" sz="1200" dirty="0">
              <a:latin typeface="Times New Roman" pitchFamily="18" charset="0"/>
              <a:cs typeface="Times New Roman" pitchFamily="18" charset="0"/>
            </a:endParaRPr>
          </a:p>
          <a:p>
            <a:pPr marL="631825" indent="-457200" algn="just" rtl="1">
              <a:buFont typeface="+mj-lt"/>
              <a:buAutoNum type="arabicPeriod" startAt="5"/>
              <a:defRPr/>
            </a:pPr>
            <a:r>
              <a:rPr lang="ar-SA" sz="2100" b="1" dirty="0">
                <a:latin typeface="Times New Roman" pitchFamily="18" charset="0"/>
                <a:cs typeface="Times New Roman" pitchFamily="18" charset="0"/>
              </a:rPr>
              <a:t>إعداد الوثائق التنفيذية </a:t>
            </a:r>
            <a:r>
              <a:rPr lang="en-US" sz="2100" b="1" dirty="0">
                <a:latin typeface="Times New Roman" pitchFamily="18" charset="0"/>
                <a:cs typeface="Times New Roman" pitchFamily="18" charset="0"/>
              </a:rPr>
              <a:t>Tender documents</a:t>
            </a:r>
            <a:r>
              <a:rPr lang="ar-SA" sz="2100" b="1" dirty="0">
                <a:latin typeface="Times New Roman" pitchFamily="18" charset="0"/>
                <a:cs typeface="Times New Roman" pitchFamily="18" charset="0"/>
              </a:rPr>
              <a:t> لطرحها فى عطاءات للتنفيذ.</a:t>
            </a:r>
            <a:endParaRPr lang="ar-EG" sz="2100" b="1" dirty="0">
              <a:latin typeface="Times New Roman" pitchFamily="18" charset="0"/>
              <a:cs typeface="Times New Roman" pitchFamily="18" charset="0"/>
            </a:endParaRPr>
          </a:p>
          <a:p>
            <a:pPr marL="631825" indent="-457200" algn="just" rtl="1">
              <a:buFont typeface="+mj-lt"/>
              <a:buAutoNum type="arabicPeriod" startAt="5"/>
              <a:defRPr/>
            </a:pPr>
            <a:endParaRPr lang="ar-EG" sz="1200" b="1" dirty="0">
              <a:latin typeface="Times New Roman" pitchFamily="18" charset="0"/>
              <a:cs typeface="Times New Roman" pitchFamily="18" charset="0"/>
            </a:endParaRPr>
          </a:p>
          <a:p>
            <a:pPr marL="631825" indent="-457200" algn="just" rtl="1">
              <a:buFont typeface="+mj-lt"/>
              <a:buAutoNum type="arabicPeriod" startAt="5"/>
              <a:defRPr/>
            </a:pPr>
            <a:r>
              <a:rPr lang="ar-SA" sz="2100" b="1" dirty="0">
                <a:latin typeface="Times New Roman" pitchFamily="18" charset="0"/>
                <a:cs typeface="Times New Roman" pitchFamily="18" charset="0"/>
              </a:rPr>
              <a:t>التنفيذ والإشراف .</a:t>
            </a:r>
            <a:endParaRPr lang="ar-EG" sz="2100" b="1" dirty="0">
              <a:latin typeface="Times New Roman" pitchFamily="18" charset="0"/>
              <a:cs typeface="Times New Roman" pitchFamily="18" charset="0"/>
            </a:endParaRPr>
          </a:p>
          <a:p>
            <a:pPr marL="631825" indent="-457200" algn="just" rtl="1">
              <a:buFont typeface="+mj-lt"/>
              <a:buAutoNum type="arabicPeriod" startAt="5"/>
              <a:defRPr/>
            </a:pPr>
            <a:endParaRPr lang="ar-EG" sz="1200" b="1" dirty="0">
              <a:latin typeface="Times New Roman" pitchFamily="18" charset="0"/>
              <a:cs typeface="Times New Roman" pitchFamily="18" charset="0"/>
            </a:endParaRPr>
          </a:p>
          <a:p>
            <a:pPr marL="631825" indent="-457200" algn="just" rtl="1">
              <a:buFont typeface="+mj-lt"/>
              <a:buAutoNum type="arabicPeriod" startAt="5"/>
              <a:defRPr/>
            </a:pPr>
            <a:r>
              <a:rPr lang="ar-SA" sz="2100" b="1" dirty="0">
                <a:latin typeface="Times New Roman" pitchFamily="18" charset="0"/>
                <a:cs typeface="Times New Roman" pitchFamily="18" charset="0"/>
              </a:rPr>
              <a:t>الإدارة .</a:t>
            </a:r>
            <a:endParaRPr lang="ar-EG" sz="2100" b="1" dirty="0">
              <a:latin typeface="Times New Roman" pitchFamily="18" charset="0"/>
              <a:cs typeface="Times New Roman" pitchFamily="18" charset="0"/>
            </a:endParaRPr>
          </a:p>
        </p:txBody>
      </p:sp>
    </p:spTree>
  </p:cSld>
  <p:clrMapOvr>
    <a:masterClrMapping/>
  </p:clrMapOvr>
  <p:transition>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Override1.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2.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emplate/>
  <TotalTime>2554</TotalTime>
  <Words>3627</Words>
  <Application>Microsoft Office PowerPoint</Application>
  <PresentationFormat>عرض على الشاشة (4:3)</PresentationFormat>
  <Paragraphs>396</Paragraphs>
  <Slides>33</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33</vt:i4>
      </vt:variant>
    </vt:vector>
  </HeadingPairs>
  <TitlesOfParts>
    <vt:vector size="42" baseType="lpstr">
      <vt:lpstr>Arial</vt:lpstr>
      <vt:lpstr>Verdana</vt:lpstr>
      <vt:lpstr>Wingdings 2</vt:lpstr>
      <vt:lpstr>Calibri</vt:lpstr>
      <vt:lpstr>Tahoma</vt:lpstr>
      <vt:lpstr>Times New Roman</vt:lpstr>
      <vt:lpstr>Book Antiqua</vt:lpstr>
      <vt:lpstr>Symbol</vt:lpstr>
      <vt:lpstr>Aspect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المؤتمر الخامس عشر للجمعية المصرية للإنتاج الحيوانى</dc:title>
  <dc:creator>Abo_Ammar</dc:creator>
  <cp:lastModifiedBy>ن</cp:lastModifiedBy>
  <cp:revision>675</cp:revision>
  <dcterms:created xsi:type="dcterms:W3CDTF">2006-08-16T00:00:00Z</dcterms:created>
  <dcterms:modified xsi:type="dcterms:W3CDTF">2020-06-16T23:42:12Z</dcterms:modified>
</cp:coreProperties>
</file>