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66" r:id="rId3"/>
    <p:sldId id="357" r:id="rId4"/>
    <p:sldId id="358" r:id="rId5"/>
    <p:sldId id="368" r:id="rId6"/>
    <p:sldId id="347" r:id="rId7"/>
    <p:sldId id="299" r:id="rId8"/>
    <p:sldId id="351" r:id="rId9"/>
    <p:sldId id="349" r:id="rId10"/>
    <p:sldId id="354" r:id="rId11"/>
    <p:sldId id="3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3664" y="5155095"/>
            <a:ext cx="5224670" cy="1232286"/>
          </a:xfrm>
        </p:spPr>
        <p:txBody>
          <a:bodyPr anchor="ctr"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الرّابع 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916508" y="1993928"/>
            <a:ext cx="1035898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 الل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 العربيّة</a:t>
            </a:r>
          </a:p>
          <a:p>
            <a:pPr algn="ctr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القواعد النحويّة - الفصل الدراسيّ الأوّل </a:t>
            </a: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92" y="1471830"/>
            <a:ext cx="10826416" cy="943487"/>
          </a:xfrm>
        </p:spPr>
        <p:txBody>
          <a:bodyPr>
            <a:noAutofit/>
          </a:bodyPr>
          <a:lstStyle/>
          <a:p>
            <a:pPr marL="0" indent="0" algn="ct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أحدِّدُ ثلاثةً منَ الأشياءِ الموجودةِ في صَفّي، ثم أضَعُ كلًّا منها في جُملةٍ اسميّةٍ مفيدةٍ.</a:t>
            </a:r>
            <a:b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(3 دقائق)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6169" y="2928301"/>
            <a:ext cx="11183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السبّورةُ / الكرسيُّ / الكتابُ ) </a:t>
            </a:r>
          </a:p>
          <a:p>
            <a:pPr algn="r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السبّورةُ نظيفةٌ.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الكرسيُّ مُريحٌ.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الكتابُ مَفْتُوحٌ. </a:t>
            </a:r>
          </a:p>
          <a:p>
            <a:pPr algn="r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523393" y="478583"/>
            <a:ext cx="2028009" cy="66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(4)</a:t>
            </a:r>
            <a:endParaRPr lang="en-GB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645AEE5E-F675-4C22-860F-C13B3E4F9E25}"/>
              </a:ext>
            </a:extLst>
          </p:cNvPr>
          <p:cNvSpPr txBox="1">
            <a:spLocks/>
          </p:cNvSpPr>
          <p:nvPr/>
        </p:nvSpPr>
        <p:spPr>
          <a:xfrm>
            <a:off x="10389706" y="119268"/>
            <a:ext cx="166977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BH" dirty="0"/>
              <a:t>نشاط ختاميّ</a:t>
            </a:r>
            <a:endParaRPr lang="en-US" dirty="0"/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id="{591477A1-D79D-4173-8E00-C84EF6C94D6C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B20241-E578-4151-B66E-00D709689C7B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60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>
            <a:extLst>
              <a:ext uri="{FF2B5EF4-FFF2-40B4-BE49-F238E27FC236}">
                <a16:creationId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id="{FC229445-A5F5-4792-BA1B-FCCCF44F58B8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2486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41666" y="3768922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استنتاجُ قاعدةِ الدّرسِ من خلالِ الأمثلةِ المعروضةِ.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توظيف المبتدأِ والخبَرِ توظيفًا صحيحًا في سياقاتٍ تعبيريّةٍ متنوِّعَةٍ.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تمييزُ المبتدأِ والخبرِ في الجملةِ الاسميَّةِ تمييزًا واضحًا.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id="{5FE15FAF-2DA6-4152-844A-786488B098B4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3" name="Picture 5">
            <a:extLst>
              <a:ext uri="{FF2B5EF4-FFF2-40B4-BE49-F238E27FC236}">
                <a16:creationId xmlns:a16="http://schemas.microsoft.com/office/drawing/2014/main" id="{EBF5E2E6-636B-448E-830D-7BA0FE669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607" y="-14595"/>
            <a:ext cx="1646183" cy="126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1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668000" y="145772"/>
            <a:ext cx="1404729" cy="7421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17746" y="1129162"/>
            <a:ext cx="1120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رَجَعَ مباركُ إلى البيتِ سعيدًا بَعْدَ رحْلةٍ مدْرسيّةٍ ترْفيهيّةٍ إلى مُنتزهِ عيْنِ عذاري.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فَسَألتْهُ أمّهُ: ما أخبارُ رحلتِك يا مباركُ؟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رَدّ مبارك: كانتْ رحلةً سَعِيدةً. قالتْ الأمُ: صفْ لي ما رأيت.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قالَ مبارك: الألعابُ كثيرةٌ، والجوُ لطيفٌ، المكانُ واسعٌ، الأطفالُ سعداءُ. </a:t>
            </a:r>
          </a:p>
          <a:p>
            <a:pPr marL="0" lvl="1" algn="r" rtl="1">
              <a:spcBef>
                <a:spcPct val="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قالتْ الأمُّ: هنيئًا لكَ يا مباركُ رحلتَك السعيدةَ. </a:t>
            </a: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A73D69AF-4C52-4910-8A39-AF20FFF67942}"/>
              </a:ext>
            </a:extLst>
          </p:cNvPr>
          <p:cNvSpPr txBox="1"/>
          <p:nvPr/>
        </p:nvSpPr>
        <p:spPr>
          <a:xfrm>
            <a:off x="1097366" y="520358"/>
            <a:ext cx="877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النَّصَّ الآتِيَ بِتَمعّنٍ، وأُجِيبُ عَمَّا يلِيه: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85" y="3772242"/>
            <a:ext cx="11092962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أضعُ عنوانًا مناسبًا للقطعةِ السابقةِ؟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كيف كان شعورُ مباركٍ بعدَ عودتِه من الرحلةِ؟ </a:t>
            </a:r>
          </a:p>
          <a:p>
            <a:pPr algn="r" rtl="1">
              <a:lnSpc>
                <a:spcPct val="150000"/>
              </a:lnSpc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كيفَ وصَفَ مبارك رحلتَه لأمِّه؟</a:t>
            </a:r>
          </a:p>
          <a:p>
            <a:pPr algn="r" rtl="1">
              <a:lnSpc>
                <a:spcPct val="150000"/>
              </a:lnSpc>
            </a:pP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أ.                                                ب.                                                        ج.                                          د. 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3619" y="3924973"/>
            <a:ext cx="28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الرحلة السّعيدة.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5" y="4555403"/>
            <a:ext cx="28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كان سعيدًا وفرحًا.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42195" y="5880512"/>
            <a:ext cx="28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الألعابُ كثيرةٌ.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19481" y="5875671"/>
            <a:ext cx="28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الجوُّ لطيفٌ.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6703" y="5861784"/>
            <a:ext cx="28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المكانُ واسعٌ.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4023" y="5861784"/>
            <a:ext cx="282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الأطفالُ سُعداءُ.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ستطيل 4">
            <a:extLst>
              <a:ext uri="{FF2B5EF4-FFF2-40B4-BE49-F238E27FC236}">
                <a16:creationId xmlns:a16="http://schemas.microsoft.com/office/drawing/2014/main" id="{4A45EDEB-2E7F-46D7-9FC8-C634D053702B}"/>
              </a:ext>
            </a:extLst>
          </p:cNvPr>
          <p:cNvSpPr/>
          <p:nvPr/>
        </p:nvSpPr>
        <p:spPr>
          <a:xfrm>
            <a:off x="198780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81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138" y="1352682"/>
            <a:ext cx="1109296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بم بدأت هذه الجمل؟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ماذا نسمِّي هذا الاسمَ الذي بدأت به الجملُ؟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هل يكتملُ المعنى عندما نكتفِي بالمبتدأِ؟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 وظيفَةُ الاسم الذي جاء بعد المبتدأ؟ 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ماذا نسمِّي الاسمَ الذي يُخبِرُ عن المبتدأ؟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أضَعُ علامةَ (</a:t>
            </a:r>
            <a:r>
              <a:rPr lang="ar-BH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أمامَ الإجابَةَ الصحيحةَ: تُسَمَّى الجملةُ التي تتكوَّن مِن مبتدأٍ وخبرٍ:</a:t>
            </a:r>
          </a:p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790" y="202034"/>
            <a:ext cx="31870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الجُمَلَ الآتيَةَ: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299" y="1562519"/>
            <a:ext cx="5227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بدأت بِاسْمٍ ( الألعاب / الجو / المكان / الأطفال ).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91298" y="2317722"/>
            <a:ext cx="2875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نسمّيه مبتدأ.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27443" y="3031098"/>
            <a:ext cx="1628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9878" y="3754787"/>
            <a:ext cx="4561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الإخبار عن المبتدأِ حتى يكتملَ المعنى. 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66520" y="5722238"/>
            <a:ext cx="1982801" cy="5158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جملة اسميَّة 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9969" y="5709827"/>
            <a:ext cx="1982801" cy="5158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جملة فعليَّة</a:t>
            </a:r>
            <a:endParaRPr lang="en-US" sz="32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3157" y="4520644"/>
            <a:ext cx="4561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نسمّيه الخبرَ.</a:t>
            </a:r>
            <a:endParaRPr lang="en-US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80842" y="5656980"/>
            <a:ext cx="92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defRPr/>
            </a:pPr>
            <a:r>
              <a:rPr lang="ar-BH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√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مستطيل 4">
            <a:extLst>
              <a:ext uri="{FF2B5EF4-FFF2-40B4-BE49-F238E27FC236}">
                <a16:creationId xmlns:a16="http://schemas.microsoft.com/office/drawing/2014/main" id="{2E13E0EC-3766-4ACC-95BB-D94366D54C24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08B475A2-12FC-414A-9303-A91110BC3CE1}"/>
              </a:ext>
            </a:extLst>
          </p:cNvPr>
          <p:cNvSpPr txBox="1"/>
          <p:nvPr/>
        </p:nvSpPr>
        <p:spPr>
          <a:xfrm>
            <a:off x="8883235" y="977210"/>
            <a:ext cx="247770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الألعابُ كثيرةٌ. 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852F2FC7-ABF7-4D1F-8738-7CD545BC94A0}"/>
              </a:ext>
            </a:extLst>
          </p:cNvPr>
          <p:cNvSpPr txBox="1"/>
          <p:nvPr/>
        </p:nvSpPr>
        <p:spPr>
          <a:xfrm>
            <a:off x="6096000" y="972369"/>
            <a:ext cx="2442226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الجوُّ لطيفٌ. 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8ADF007A-4908-4BE5-AD48-9E0C37A6CF71}"/>
              </a:ext>
            </a:extLst>
          </p:cNvPr>
          <p:cNvSpPr txBox="1"/>
          <p:nvPr/>
        </p:nvSpPr>
        <p:spPr>
          <a:xfrm>
            <a:off x="3046399" y="958482"/>
            <a:ext cx="23220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المكانُ واسعٌ 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extBox 13">
            <a:extLst>
              <a:ext uri="{FF2B5EF4-FFF2-40B4-BE49-F238E27FC236}">
                <a16:creationId xmlns:a16="http://schemas.microsoft.com/office/drawing/2014/main" id="{3A6B7192-11BF-4ADD-86C7-E85538FCCC37}"/>
              </a:ext>
            </a:extLst>
          </p:cNvPr>
          <p:cNvSpPr txBox="1"/>
          <p:nvPr/>
        </p:nvSpPr>
        <p:spPr>
          <a:xfrm>
            <a:off x="238538" y="958482"/>
            <a:ext cx="212034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الأطفالُ سُعَداءُ.</a:t>
            </a:r>
            <a:endParaRPr lang="en-US" sz="28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78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2" grpId="0" animBg="1"/>
      <p:bldP spid="12" grpId="0" animBg="1"/>
      <p:bldP spid="13" grpId="0"/>
      <p:bldP spid="15" grpId="0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7496" y="2203462"/>
            <a:ext cx="898038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1-مفرد مؤنّث: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2-مثنّى مذكّر: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3-مثنّى مؤنّث: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4-جمع مذكّر: </a:t>
            </a:r>
          </a:p>
          <a:p>
            <a:pPr algn="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5-جمع مؤنّث: </a:t>
            </a:r>
          </a:p>
          <a:p>
            <a:pPr algn="r" rtl="1"/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* ماذا نلاحظ عند تحويل المبتدأ والخبر؟ </a:t>
            </a:r>
          </a:p>
          <a:p>
            <a:pPr algn="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نلاحظُ أنّ الخبرَ  يطابِقُ المبتدأَ في التذكيرِ والتأنيثِ والإفرادِ والتّثنِيةِ والجمعِ.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1006" y="1495576"/>
            <a:ext cx="6394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أُحَوِّلُ المبتدأَ والخَبَرَ في الجُمْلَةِ السَّابِقَةِ إلى: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7443" y="714481"/>
            <a:ext cx="4561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العامِلُ مُجْتَهِدٌ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14814" y="2194692"/>
            <a:ext cx="2230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العاملةُ مجتهِدةٌ.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2653" y="2716613"/>
            <a:ext cx="4561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العاملانِ مجتهدانِ.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2653" y="3216042"/>
            <a:ext cx="4561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العاملتانِ مجتهدتانِ.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7073" y="3676798"/>
            <a:ext cx="4561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العاملونَ مجتهدونَ.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7073" y="4153888"/>
            <a:ext cx="4561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العاملاتُ مجتهداتٌ. 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4">
            <a:extLst>
              <a:ext uri="{FF2B5EF4-FFF2-40B4-BE49-F238E27FC236}">
                <a16:creationId xmlns:a16="http://schemas.microsoft.com/office/drawing/2014/main" id="{01E62310-C565-447C-9029-DABD0FBF4995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196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</a:t>
            </a: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535723" y="1920629"/>
            <a:ext cx="9519139" cy="3910327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تتكوّنُ الجُملةُ الاسْميّةُ منْ رُكنيْن أَساسيّيْن هُما: المُبتدأُ والخَبرُ.</a:t>
            </a:r>
          </a:p>
          <a:p>
            <a:pPr marL="571500" indent="-5715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المُبتدأُ هو الاسْمُ الّذي تبْدأُ بِه الجُملةُ.</a:t>
            </a:r>
          </a:p>
          <a:p>
            <a:pPr marL="571500" indent="-5715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الخَبرُ هو الاسْمُ الّذي نُخْبر به عن المُبْتدأ وبه يَكْتَمِلُ معْنى الجُملةِ.</a:t>
            </a:r>
          </a:p>
          <a:p>
            <a:pPr marL="571500" indent="-5715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الخَبرُ يُطابقُ المُبْتدأَ في التَّذكيرِ والتَّأنيثِ، والإفرادِ والتَّثنيةِ والجمْعِ.   </a:t>
            </a:r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24611184-CC05-41FE-AE5C-BC4A5D2D1477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9746" y="443850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(1)</a:t>
            </a:r>
            <a:endParaRPr lang="en-GB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أكملُ الجدوَلَ الآتِيَ بما يُناسِبُ، وأضبُطُهُ بالشكلِ: (3 دقائق) </a:t>
            </a:r>
          </a:p>
          <a:p>
            <a:pPr marL="0" indent="0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775061"/>
              </p:ext>
            </p:extLst>
          </p:nvPr>
        </p:nvGraphicFramePr>
        <p:xfrm>
          <a:off x="2207846" y="2513296"/>
          <a:ext cx="81280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أضعُ خبرًا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أضعُ مبتدأً</a:t>
                      </a:r>
                      <a:endParaRPr lang="en-US" sz="3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الشمسُ</a:t>
                      </a:r>
                      <a:r>
                        <a:rPr lang="ar-BH" dirty="0"/>
                        <a:t> .........................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dirty="0"/>
                        <a:t>....................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مُرَفْرِفٌ.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المتسابقونَ </a:t>
                      </a:r>
                      <a:r>
                        <a:rPr lang="ar-BH" dirty="0"/>
                        <a:t>....................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/>
                        <a:t>     ....................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حنوناتٌ.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الجملتان </a:t>
                      </a:r>
                      <a:r>
                        <a:rPr lang="ar-BH" dirty="0"/>
                        <a:t>.......................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/>
                        <a:t>.................... </a:t>
                      </a: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ماهرانِ.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4313" y="3083022"/>
            <a:ext cx="1561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العَلَمُ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2770" y="3665095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الأمَّهاتُ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3445" y="4234941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العاملان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083022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مُشْرِقَةٌ.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845" y="3645730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مُسْتَعِدُّونَ.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3569" y="4208437"/>
            <a:ext cx="2074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واضِحَتانِ.</a:t>
            </a:r>
            <a:endParaRPr lang="en-US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ستطيل 4">
            <a:extLst>
              <a:ext uri="{FF2B5EF4-FFF2-40B4-BE49-F238E27FC236}">
                <a16:creationId xmlns:a16="http://schemas.microsoft.com/office/drawing/2014/main" id="{D589735A-7D31-4D47-8B46-399FF024FCF7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7F8C076F-CA62-43DB-B609-EA1100CFA1B8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30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130" y="289239"/>
            <a:ext cx="4164173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(3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- (3 دقائق) </a:t>
            </a:r>
            <a:endParaRPr lang="en-GB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1857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أُحوّلُ المبتدأ والخبر في الجملةِ السّابقةِ إلى: 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مثنّى مذكّر: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جمع مذكّر: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جمع مؤنّث: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20991" y="1137155"/>
            <a:ext cx="269630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الصديق وفيٌ.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462" y="2904400"/>
            <a:ext cx="2696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الصديقانِ وفيّانِ.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0461" y="3900862"/>
            <a:ext cx="2696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الأصدقاءُ أوفياءُ.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id="{AFF17794-BF2A-46B1-A127-6A815AAB40B8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id="{2A3AE81B-23BB-480F-8927-B637C4826011}"/>
              </a:ext>
            </a:extLst>
          </p:cNvPr>
          <p:cNvSpPr txBox="1">
            <a:spLocks/>
          </p:cNvSpPr>
          <p:nvPr/>
        </p:nvSpPr>
        <p:spPr>
          <a:xfrm>
            <a:off x="10448644" y="148383"/>
            <a:ext cx="1669774" cy="660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BH" sz="4000" dirty="0"/>
              <a:t>أطبِّقُ</a:t>
            </a:r>
            <a:endParaRPr lang="en-US" sz="4000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A71159C-28A0-45EC-9F98-65D937D9C6F0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5">
            <a:extLst>
              <a:ext uri="{FF2B5EF4-FFF2-40B4-BE49-F238E27FC236}">
                <a16:creationId xmlns:a16="http://schemas.microsoft.com/office/drawing/2014/main" id="{FBBD9796-A052-498A-937D-552A63C49E7D}"/>
              </a:ext>
            </a:extLst>
          </p:cNvPr>
          <p:cNvSpPr txBox="1"/>
          <p:nvPr/>
        </p:nvSpPr>
        <p:spPr>
          <a:xfrm>
            <a:off x="6330460" y="4827301"/>
            <a:ext cx="2696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الصديقاتُ وفيّاتٌ.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97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362" y="419789"/>
            <a:ext cx="2028009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(2)</a:t>
            </a:r>
            <a:endParaRPr lang="en-GB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56483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أعبِّرُ عن كلِّ معنى ممّا يأتي بجملةٍ اسميّةٍ مفيدَةٍ مع ضبطِها بالشّكلِ، كما في المثالِ. </a:t>
            </a:r>
          </a:p>
          <a:p>
            <a:pPr marL="0" indent="0" algn="ctr">
              <a:buNone/>
            </a:pP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(3 دقائق)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623797"/>
              </p:ext>
            </p:extLst>
          </p:nvPr>
        </p:nvGraphicFramePr>
        <p:xfrm>
          <a:off x="1395046" y="2513296"/>
          <a:ext cx="10149492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المعنى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اعتدالُ الطّقسِ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تحليقُ الطائرةِ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نظافةُ الصفِّ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إفادةُ الكِتابِ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جمالُ البستانِ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4671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309040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الطقسُ معتدلٌ.</a:t>
            </a:r>
            <a:r>
              <a:rPr lang="ar-BH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3158" y="3660874"/>
            <a:ext cx="4193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الطائرةُ محلِّقَةٌ.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427109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الصفُّ نظيفٌ.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485587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الكِتَابُ مُفيدٌ.</a:t>
            </a:r>
            <a:endParaRPr lang="en-US" dirty="0"/>
          </a:p>
        </p:txBody>
      </p:sp>
      <p:sp>
        <p:nvSpPr>
          <p:cNvPr id="12" name="مستطيل 4">
            <a:extLst>
              <a:ext uri="{FF2B5EF4-FFF2-40B4-BE49-F238E27FC236}">
                <a16:creationId xmlns:a16="http://schemas.microsoft.com/office/drawing/2014/main" id="{C8B3C579-8295-4A91-8C5A-E90770713D2B}"/>
              </a:ext>
            </a:extLst>
          </p:cNvPr>
          <p:cNvSpPr/>
          <p:nvPr/>
        </p:nvSpPr>
        <p:spPr>
          <a:xfrm>
            <a:off x="238539" y="224805"/>
            <a:ext cx="3988904" cy="3946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المُبْتدأُ والخَبَرُ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الرابع الابتدائي</a:t>
            </a:r>
            <a:endParaRPr lang="ar-BH" sz="2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EAE7CD0-3B79-4076-AF36-E3B3ECD99AE1}"/>
              </a:ext>
            </a:extLst>
          </p:cNvPr>
          <p:cNvSpPr/>
          <p:nvPr/>
        </p:nvSpPr>
        <p:spPr>
          <a:xfrm>
            <a:off x="286169" y="808783"/>
            <a:ext cx="161614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Box 9">
            <a:extLst>
              <a:ext uri="{FF2B5EF4-FFF2-40B4-BE49-F238E27FC236}">
                <a16:creationId xmlns:a16="http://schemas.microsoft.com/office/drawing/2014/main" id="{F04EC5F0-2B40-446E-9055-4EA8195C4AEE}"/>
              </a:ext>
            </a:extLst>
          </p:cNvPr>
          <p:cNvSpPr txBox="1"/>
          <p:nvPr/>
        </p:nvSpPr>
        <p:spPr>
          <a:xfrm>
            <a:off x="2743199" y="539310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البُستانُ جميلٌ.</a:t>
            </a:r>
            <a:endParaRPr lang="en-US" dirty="0"/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id="{D8ADCC81-F4DE-48BA-9740-5386B18263A2}"/>
              </a:ext>
            </a:extLst>
          </p:cNvPr>
          <p:cNvSpPr txBox="1">
            <a:spLocks/>
          </p:cNvSpPr>
          <p:nvPr/>
        </p:nvSpPr>
        <p:spPr>
          <a:xfrm>
            <a:off x="10804312" y="92764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SA" dirty="0"/>
              <a:t>أُطَبِّقُ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3385</TotalTime>
  <Words>718</Words>
  <Application>Microsoft Office PowerPoint</Application>
  <PresentationFormat>شاشة عريضة</PresentationFormat>
  <Paragraphs>142</Paragraphs>
  <Slides>11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نشاط (1)</vt:lpstr>
      <vt:lpstr>نشاط (3) - (3 دقائق) </vt:lpstr>
      <vt:lpstr>نشاط (2)</vt:lpstr>
      <vt:lpstr>أحدِّدُ ثلاثةً منَ الأشياءِ الموجودةِ في صَفّي، ثم أضَعُ كلًّا منها في جُملةٍ اسميّةٍ مفيدةٍ. (3 دقائق) 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Hatem bin Saleh Darwish</cp:lastModifiedBy>
  <cp:revision>249</cp:revision>
  <dcterms:created xsi:type="dcterms:W3CDTF">2020-03-04T09:54:10Z</dcterms:created>
  <dcterms:modified xsi:type="dcterms:W3CDTF">2020-11-05T06:16:27Z</dcterms:modified>
</cp:coreProperties>
</file>