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366" r:id="rId3"/>
    <p:sldId id="357" r:id="rId4"/>
    <p:sldId id="358" r:id="rId5"/>
    <p:sldId id="368" r:id="rId6"/>
    <p:sldId id="347" r:id="rId7"/>
    <p:sldId id="299" r:id="rId8"/>
    <p:sldId id="351" r:id="rId9"/>
    <p:sldId id="349" r:id="rId10"/>
    <p:sldId id="354" r:id="rId11"/>
    <p:sldId id="369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EEEE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431" autoAdjust="0"/>
    <p:restoredTop sz="94660"/>
  </p:normalViewPr>
  <p:slideViewPr>
    <p:cSldViewPr snapToGrid="0">
      <p:cViewPr varScale="1">
        <p:scale>
          <a:sx n="72" d="100"/>
          <a:sy n="72" d="100"/>
        </p:scale>
        <p:origin x="720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fld id="{DF867A2C-93C7-458C-8EDB-94CB365715D2}" type="datetimeFigureOut">
              <a:rPr lang="en-US" smtClean="0"/>
              <a:t>11/5/2020</a:t>
            </a:fld>
            <a:endParaRPr lang="en-US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en-US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fld id="{95E7EEB7-7186-499B-A38B-1AAFFAA2C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5590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ar-BH" dirty="0"/>
              <a:t>توظيف الرؤوس المرقمة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1265ED-1274-48D1-8F94-10DD890EDB08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72098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ar-BH" dirty="0"/>
              <a:t>توظيف الرؤوس المرقمة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1265ED-1274-48D1-8F94-10DD890EDB08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72098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ar-BH" dirty="0"/>
              <a:t>توظيف الرؤوس المرقمة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1265ED-1274-48D1-8F94-10DD890EDB08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72098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11/5/2020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196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11/5/2020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833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11/5/2020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995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11/5/2020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985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11/5/2020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887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11/5/2020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739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11/5/2020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588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11/5/2020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46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11/5/2020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465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11/5/2020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861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11/5/2020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401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BB54EE-DF0D-4FA1-B48F-C292469C25C4}" type="datetimeFigureOut">
              <a:rPr lang="en-US" smtClean="0"/>
              <a:t>11/5/2020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910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6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23" t="25076" r="6723" b="21638"/>
          <a:stretch/>
        </p:blipFill>
        <p:spPr>
          <a:xfrm>
            <a:off x="2514600" y="306445"/>
            <a:ext cx="7162800" cy="1182210"/>
          </a:xfrm>
          <a:prstGeom prst="rect">
            <a:avLst/>
          </a:prstGeom>
        </p:spPr>
      </p:pic>
      <p:sp>
        <p:nvSpPr>
          <p:cNvPr id="7" name="Subtitle 4">
            <a:extLst>
              <a:ext uri="{FF2B5EF4-FFF2-40B4-BE49-F238E27FC236}">
                <a16:creationId xmlns:a16="http://schemas.microsoft.com/office/drawing/2014/main" id="{48024BBA-7773-4B10-B6BC-A451E95D5C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83664" y="5155095"/>
            <a:ext cx="5224670" cy="1232286"/>
          </a:xfrm>
        </p:spPr>
        <p:txBody>
          <a:bodyPr anchor="ctr">
            <a:normAutofit/>
          </a:bodyPr>
          <a:lstStyle/>
          <a:p>
            <a:pPr algn="ctr" rtl="1"/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الص</a:t>
            </a:r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ّ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ف</a:t>
            </a:r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ّ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الرّابع الابتدائي</a:t>
            </a:r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ّ</a:t>
            </a:r>
            <a:endParaRPr lang="ar-BH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5BA305D1-C304-46EB-B4B1-426C2825E1C4}"/>
              </a:ext>
            </a:extLst>
          </p:cNvPr>
          <p:cNvSpPr txBox="1"/>
          <p:nvPr/>
        </p:nvSpPr>
        <p:spPr>
          <a:xfrm>
            <a:off x="916508" y="1993928"/>
            <a:ext cx="10358983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36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درس في ماد</a:t>
            </a:r>
            <a:r>
              <a:rPr lang="ar-SA" sz="36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ّ</a:t>
            </a:r>
            <a:r>
              <a:rPr lang="ar-BH" sz="36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ة الل</a:t>
            </a:r>
            <a:r>
              <a:rPr lang="ar-SA" sz="36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ّ</a:t>
            </a:r>
            <a:r>
              <a:rPr lang="ar-BH" sz="36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غة العربيّة</a:t>
            </a:r>
          </a:p>
          <a:p>
            <a:pPr algn="ctr"/>
            <a:r>
              <a:rPr lang="ar-BH" sz="36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القواعد النحويّة - الفصل الدراسيّ الأوّل </a:t>
            </a:r>
          </a:p>
          <a:p>
            <a:pPr algn="ctr"/>
            <a:endParaRPr lang="ar-BH" sz="4400" b="1" dirty="0">
              <a:solidFill>
                <a:srgbClr val="7030A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ctr"/>
            <a:r>
              <a:rPr lang="ar-BH" sz="6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المُبْتدأُ والخَبَرُ </a:t>
            </a:r>
          </a:p>
        </p:txBody>
      </p:sp>
    </p:spTree>
    <p:extLst>
      <p:ext uri="{BB962C8B-B14F-4D97-AF65-F5344CB8AC3E}">
        <p14:creationId xmlns:p14="http://schemas.microsoft.com/office/powerpoint/2010/main" val="32554572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792" y="1471830"/>
            <a:ext cx="10826416" cy="943487"/>
          </a:xfrm>
        </p:spPr>
        <p:txBody>
          <a:bodyPr>
            <a:noAutofit/>
          </a:bodyPr>
          <a:lstStyle/>
          <a:p>
            <a:pPr marL="0" indent="0" algn="ctr"/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أحدِّدُ ثلاثةً منَ الأشياءِ الموجودةِ في صَفّي، ثم أضَعُ كلًّا منها في جُملةٍ اسميّةٍ مفيدةٍ.</a:t>
            </a:r>
            <a:b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</a:b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(3 دقائق)</a:t>
            </a: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 </a:t>
            </a:r>
            <a:endParaRPr lang="ar-BH" sz="32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6169" y="2928301"/>
            <a:ext cx="1118381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36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( السبّورةُ / الكرسيُّ / الكتابُ ) </a:t>
            </a:r>
          </a:p>
          <a:p>
            <a:pPr algn="r"/>
            <a:endParaRPr lang="ar-BH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/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1- السبّورةُ نظيفةٌ. </a:t>
            </a:r>
          </a:p>
          <a:p>
            <a:pPr algn="r"/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2- الكرسيُّ مُريحٌ. </a:t>
            </a:r>
          </a:p>
          <a:p>
            <a:pPr algn="r"/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3- الكتابُ مَفْتُوحٌ. </a:t>
            </a:r>
          </a:p>
          <a:p>
            <a:pPr algn="r"/>
            <a:endParaRPr lang="ar-BH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7523393" y="478583"/>
            <a:ext cx="2028009" cy="660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BH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نشاط (4)</a:t>
            </a:r>
            <a:endParaRPr lang="en-GB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7" name="عنوان 1">
            <a:extLst>
              <a:ext uri="{FF2B5EF4-FFF2-40B4-BE49-F238E27FC236}">
                <a16:creationId xmlns:a16="http://schemas.microsoft.com/office/drawing/2014/main" id="{645AEE5E-F675-4C22-860F-C13B3E4F9E25}"/>
              </a:ext>
            </a:extLst>
          </p:cNvPr>
          <p:cNvSpPr txBox="1">
            <a:spLocks/>
          </p:cNvSpPr>
          <p:nvPr/>
        </p:nvSpPr>
        <p:spPr>
          <a:xfrm>
            <a:off x="10389706" y="119268"/>
            <a:ext cx="1669774" cy="83957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70000" lnSpcReduction="20000"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ctr" rtl="1"/>
            <a:r>
              <a:rPr lang="ar-BH" dirty="0"/>
              <a:t>نشاط ختاميّ</a:t>
            </a:r>
            <a:endParaRPr lang="en-US" dirty="0"/>
          </a:p>
        </p:txBody>
      </p:sp>
      <p:sp>
        <p:nvSpPr>
          <p:cNvPr id="8" name="مستطيل 4">
            <a:extLst>
              <a:ext uri="{FF2B5EF4-FFF2-40B4-BE49-F238E27FC236}">
                <a16:creationId xmlns:a16="http://schemas.microsoft.com/office/drawing/2014/main" id="{591477A1-D79D-4173-8E00-C84EF6C94D6C}"/>
              </a:ext>
            </a:extLst>
          </p:cNvPr>
          <p:cNvSpPr/>
          <p:nvPr/>
        </p:nvSpPr>
        <p:spPr>
          <a:xfrm>
            <a:off x="238539" y="224805"/>
            <a:ext cx="3988904" cy="39463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BH" sz="2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المُبْتدأُ والخَبَرُ 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الرابع الابتدائي</a:t>
            </a:r>
            <a:endParaRPr lang="ar-BH" sz="20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D1B20241-E578-4151-B66E-00D709689C7B}"/>
              </a:ext>
            </a:extLst>
          </p:cNvPr>
          <p:cNvSpPr/>
          <p:nvPr/>
        </p:nvSpPr>
        <p:spPr>
          <a:xfrm>
            <a:off x="286169" y="808783"/>
            <a:ext cx="1616148" cy="5847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أُقيّمُ إِجَابَتِي </a:t>
            </a:r>
            <a:endParaRPr lang="en-US" sz="14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16034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6">
            <a:extLst>
              <a:ext uri="{FF2B5EF4-FFF2-40B4-BE49-F238E27FC236}">
                <a16:creationId xmlns:a16="http://schemas.microsoft.com/office/drawing/2014/main" id="{97CC3879-3E1E-4F0D-B1DB-6923CE5968C9}"/>
              </a:ext>
            </a:extLst>
          </p:cNvPr>
          <p:cNvSpPr txBox="1">
            <a:spLocks/>
          </p:cNvSpPr>
          <p:nvPr/>
        </p:nvSpPr>
        <p:spPr>
          <a:xfrm>
            <a:off x="838200" y="2756508"/>
            <a:ext cx="10515600" cy="134498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wrap="square" lIns="91440" tIns="45720" rIns="91440" bIns="45720" rtlCol="0">
            <a:spAutoFit/>
          </a:bodyPr>
          <a:lstStyle>
            <a:defPPr>
              <a:defRPr lang="en-US"/>
            </a:defPPr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BH" sz="88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انتهى الدّرسُ</a:t>
            </a:r>
            <a:endParaRPr lang="en-US" sz="8800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مستطيل 4">
            <a:extLst>
              <a:ext uri="{FF2B5EF4-FFF2-40B4-BE49-F238E27FC236}">
                <a16:creationId xmlns:a16="http://schemas.microsoft.com/office/drawing/2014/main" id="{FC229445-A5F5-4792-BA1B-FCCCF44F58B8}"/>
              </a:ext>
            </a:extLst>
          </p:cNvPr>
          <p:cNvSpPr/>
          <p:nvPr/>
        </p:nvSpPr>
        <p:spPr>
          <a:xfrm>
            <a:off x="238539" y="224805"/>
            <a:ext cx="3988904" cy="39463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BH" sz="2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المُبْتدأُ والخَبَرُ 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الرابع الابتدائي</a:t>
            </a:r>
            <a:endParaRPr lang="ar-BH" sz="20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04248654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مربع نص 3">
            <a:extLst>
              <a:ext uri="{FF2B5EF4-FFF2-40B4-BE49-F238E27FC236}">
                <a16:creationId xmlns:a16="http://schemas.microsoft.com/office/drawing/2014/main" id="{8D0DCBC6-A4F1-4D70-BF9A-AA69D53ABD50}"/>
              </a:ext>
            </a:extLst>
          </p:cNvPr>
          <p:cNvSpPr txBox="1"/>
          <p:nvPr/>
        </p:nvSpPr>
        <p:spPr>
          <a:xfrm>
            <a:off x="6360459" y="1077987"/>
            <a:ext cx="386351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5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أَهْدَافُ الدَّرْسِ:</a:t>
            </a:r>
            <a:endParaRPr lang="en-US" sz="54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0" name="مربع نص 3">
            <a:extLst>
              <a:ext uri="{FF2B5EF4-FFF2-40B4-BE49-F238E27FC236}">
                <a16:creationId xmlns:a16="http://schemas.microsoft.com/office/drawing/2014/main" id="{8D0DCBC6-A4F1-4D70-BF9A-AA69D53ABD50}"/>
              </a:ext>
            </a:extLst>
          </p:cNvPr>
          <p:cNvSpPr txBox="1"/>
          <p:nvPr/>
        </p:nvSpPr>
        <p:spPr>
          <a:xfrm>
            <a:off x="1741666" y="3768922"/>
            <a:ext cx="93434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2- استنتاجُ قاعدةِ الدّرسِ من خلالِ الأمثلةِ المعروضةِ.</a:t>
            </a:r>
            <a:endParaRPr lang="en-US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1" name="مربع نص 3">
            <a:extLst>
              <a:ext uri="{FF2B5EF4-FFF2-40B4-BE49-F238E27FC236}">
                <a16:creationId xmlns:a16="http://schemas.microsoft.com/office/drawing/2014/main" id="{8D0DCBC6-A4F1-4D70-BF9A-AA69D53ABD50}"/>
              </a:ext>
            </a:extLst>
          </p:cNvPr>
          <p:cNvSpPr txBox="1"/>
          <p:nvPr/>
        </p:nvSpPr>
        <p:spPr>
          <a:xfrm>
            <a:off x="1143000" y="4942946"/>
            <a:ext cx="99421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3- توظيف المبتدأِ والخبَرِ توظيفًا صحيحًا في سياقاتٍ تعبيريّةٍ متنوِّعَةٍ.</a:t>
            </a:r>
            <a:endParaRPr lang="en-US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2" name="مربع نص 3">
            <a:extLst>
              <a:ext uri="{FF2B5EF4-FFF2-40B4-BE49-F238E27FC236}">
                <a16:creationId xmlns:a16="http://schemas.microsoft.com/office/drawing/2014/main" id="{8D0DCBC6-A4F1-4D70-BF9A-AA69D53ABD50}"/>
              </a:ext>
            </a:extLst>
          </p:cNvPr>
          <p:cNvSpPr txBox="1"/>
          <p:nvPr/>
        </p:nvSpPr>
        <p:spPr>
          <a:xfrm>
            <a:off x="1425389" y="2813067"/>
            <a:ext cx="96258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1- تمييزُ المبتدأِ والخبرِ في الجملةِ الاسميَّةِ تمييزًا واضحًا.</a:t>
            </a:r>
            <a:endParaRPr lang="en-US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7" name="مستطيل 4">
            <a:extLst>
              <a:ext uri="{FF2B5EF4-FFF2-40B4-BE49-F238E27FC236}">
                <a16:creationId xmlns:a16="http://schemas.microsoft.com/office/drawing/2014/main" id="{5FE15FAF-2DA6-4152-844A-786488B098B4}"/>
              </a:ext>
            </a:extLst>
          </p:cNvPr>
          <p:cNvSpPr/>
          <p:nvPr/>
        </p:nvSpPr>
        <p:spPr>
          <a:xfrm>
            <a:off x="238539" y="224805"/>
            <a:ext cx="3988904" cy="39463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BH" sz="2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المُبْتدأُ والخَبَرُ 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الرابع الابتدائي</a:t>
            </a:r>
            <a:endParaRPr lang="ar-BH" sz="20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13" name="Picture 5">
            <a:extLst>
              <a:ext uri="{FF2B5EF4-FFF2-40B4-BE49-F238E27FC236}">
                <a16:creationId xmlns:a16="http://schemas.microsoft.com/office/drawing/2014/main" id="{EBF5E2E6-636B-448E-830D-7BA0FE669B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9607" y="-14595"/>
            <a:ext cx="1646183" cy="1268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9511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FD8A2EA4-E80F-4C35-88C4-5FB5E33F85D3}"/>
              </a:ext>
            </a:extLst>
          </p:cNvPr>
          <p:cNvSpPr txBox="1">
            <a:spLocks/>
          </p:cNvSpPr>
          <p:nvPr/>
        </p:nvSpPr>
        <p:spPr>
          <a:xfrm>
            <a:off x="10668000" y="145772"/>
            <a:ext cx="1404729" cy="742124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ar-BH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</a:t>
            </a:r>
            <a:r>
              <a:rPr lang="ar-SA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</a:t>
            </a:r>
            <a:r>
              <a:rPr lang="ar-SA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</a:t>
            </a:r>
            <a:r>
              <a:rPr lang="ar-SA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ش</a:t>
            </a:r>
            <a:r>
              <a:rPr lang="ar-SA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</a:t>
            </a:r>
            <a:r>
              <a:rPr lang="ar-SA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endParaRPr lang="en-GB" sz="40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117746" y="1129162"/>
            <a:ext cx="112014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r" rtl="1">
              <a:spcBef>
                <a:spcPct val="0"/>
              </a:spcBef>
              <a:spcAft>
                <a:spcPts val="600"/>
              </a:spcAft>
              <a:buClr>
                <a:srgbClr val="83992A"/>
              </a:buClr>
              <a:buSzPct val="115000"/>
            </a:pP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رَجَعَ مباركُ إلى البيتِ سعيدًا بَعْدَ رحْلةٍ مدْرسيّةٍ ترْفيهيّةٍ إلى مُنتزهِ عيْنِ عذاري. </a:t>
            </a:r>
          </a:p>
          <a:p>
            <a:pPr marL="0" lvl="1" algn="r" rtl="1">
              <a:spcBef>
                <a:spcPct val="0"/>
              </a:spcBef>
              <a:spcAft>
                <a:spcPts val="600"/>
              </a:spcAft>
              <a:buClr>
                <a:srgbClr val="83992A"/>
              </a:buClr>
              <a:buSzPct val="115000"/>
            </a:pP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فَسَألتْهُ أمّهُ: ما أخبارُ رحلتِك يا مباركُ؟ </a:t>
            </a:r>
          </a:p>
          <a:p>
            <a:pPr marL="0" lvl="1" algn="r" rtl="1">
              <a:spcBef>
                <a:spcPct val="0"/>
              </a:spcBef>
              <a:spcAft>
                <a:spcPts val="600"/>
              </a:spcAft>
              <a:buClr>
                <a:srgbClr val="83992A"/>
              </a:buClr>
              <a:buSzPct val="115000"/>
            </a:pP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رَدّ مبارك: كانتْ رحلةً سَعِيدةً. قالتْ الأمُ: صفْ لي ما رأيت. </a:t>
            </a:r>
          </a:p>
          <a:p>
            <a:pPr marL="0" lvl="1" algn="r" rtl="1">
              <a:spcBef>
                <a:spcPct val="0"/>
              </a:spcBef>
              <a:spcAft>
                <a:spcPts val="600"/>
              </a:spcAft>
              <a:buClr>
                <a:srgbClr val="83992A"/>
              </a:buClr>
              <a:buSzPct val="115000"/>
            </a:pP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قالَ مبارك: الألعابُ كثيرةٌ، والجوُ لطيفٌ، المكانُ واسعٌ، الأطفالُ سعداءُ. </a:t>
            </a:r>
          </a:p>
          <a:p>
            <a:pPr marL="0" lvl="1" algn="r" rtl="1">
              <a:spcBef>
                <a:spcPct val="0"/>
              </a:spcBef>
              <a:spcAft>
                <a:spcPts val="600"/>
              </a:spcAft>
              <a:buClr>
                <a:srgbClr val="83992A"/>
              </a:buClr>
              <a:buSzPct val="115000"/>
            </a:pP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قالتْ الأمُّ: هنيئًا لكَ يا مباركُ رحلتَك السعيدةَ. </a:t>
            </a:r>
          </a:p>
        </p:txBody>
      </p:sp>
      <p:sp>
        <p:nvSpPr>
          <p:cNvPr id="11" name="مربع نص 3">
            <a:extLst>
              <a:ext uri="{FF2B5EF4-FFF2-40B4-BE49-F238E27FC236}">
                <a16:creationId xmlns:a16="http://schemas.microsoft.com/office/drawing/2014/main" id="{A73D69AF-4C52-4910-8A39-AF20FFF67942}"/>
              </a:ext>
            </a:extLst>
          </p:cNvPr>
          <p:cNvSpPr txBox="1"/>
          <p:nvPr/>
        </p:nvSpPr>
        <p:spPr>
          <a:xfrm>
            <a:off x="1097366" y="520358"/>
            <a:ext cx="87711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أَقْرَأُ النَّصَّ الآتِيَ بِتَمعّنٍ، وأُجِيبُ عَمَّا يلِيه:</a:t>
            </a:r>
            <a:endParaRPr lang="en-US" sz="36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985" y="3772242"/>
            <a:ext cx="11092962" cy="26237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1- أضعُ عنوانًا مناسبًا للقطعةِ السابقةِ؟</a:t>
            </a:r>
            <a:endParaRPr lang="ar-BH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 rtl="1">
              <a:lnSpc>
                <a:spcPct val="150000"/>
              </a:lnSpc>
            </a:pP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2- كيف كان شعورُ مباركٍ بعدَ عودتِه من الرحلةِ؟ </a:t>
            </a:r>
          </a:p>
          <a:p>
            <a:pPr algn="r" rtl="1">
              <a:lnSpc>
                <a:spcPct val="150000"/>
              </a:lnSpc>
            </a:pP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3- كيفَ وصَفَ مبارك رحلتَه لأمِّه؟</a:t>
            </a:r>
          </a:p>
          <a:p>
            <a:pPr algn="r" rtl="1">
              <a:lnSpc>
                <a:spcPct val="150000"/>
              </a:lnSpc>
            </a:pP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أ.                                                ب.                                                        ج.                                          د.  </a:t>
            </a:r>
            <a:endParaRPr lang="ar-BH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683619" y="3924973"/>
            <a:ext cx="28247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الرحلة السّعيدة. </a:t>
            </a:r>
            <a:endParaRPr lang="en-US" sz="28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657605" y="4555403"/>
            <a:ext cx="28247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كان سعيدًا وفرحًا. </a:t>
            </a:r>
            <a:endParaRPr lang="en-US" sz="28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642195" y="5880512"/>
            <a:ext cx="28247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الألعابُ كثيرةٌ. </a:t>
            </a:r>
            <a:endParaRPr lang="en-US" sz="28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819481" y="5875671"/>
            <a:ext cx="28247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الجوُّ لطيفٌ. </a:t>
            </a:r>
            <a:endParaRPr lang="en-US" sz="28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596703" y="5861784"/>
            <a:ext cx="28247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المكانُ واسعٌ. </a:t>
            </a:r>
            <a:endParaRPr lang="en-US" sz="28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-24023" y="5861784"/>
            <a:ext cx="28247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الأطفالُ سُعداءُ.</a:t>
            </a:r>
            <a:endParaRPr lang="en-US" sz="28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6" name="مستطيل 4">
            <a:extLst>
              <a:ext uri="{FF2B5EF4-FFF2-40B4-BE49-F238E27FC236}">
                <a16:creationId xmlns:a16="http://schemas.microsoft.com/office/drawing/2014/main" id="{4A45EDEB-2E7F-46D7-9FC8-C634D053702B}"/>
              </a:ext>
            </a:extLst>
          </p:cNvPr>
          <p:cNvSpPr/>
          <p:nvPr/>
        </p:nvSpPr>
        <p:spPr>
          <a:xfrm>
            <a:off x="198780" y="224805"/>
            <a:ext cx="3988904" cy="39463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 rtl="1"/>
            <a:r>
              <a:rPr lang="ar-BH" sz="2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المُبْتدأُ والخَبَرُ 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الرابع الابتدائي</a:t>
            </a:r>
            <a:endParaRPr lang="ar-BH" sz="20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838127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10" grpId="0"/>
      <p:bldP spid="12" grpId="0"/>
      <p:bldP spid="13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5138" y="1352682"/>
            <a:ext cx="11092962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- بم بدأت هذه الجمل؟ </a:t>
            </a:r>
          </a:p>
          <a:p>
            <a:pPr algn="r">
              <a:lnSpc>
                <a:spcPct val="150000"/>
              </a:lnSpc>
            </a:pP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- ماذا نسمِّي هذا الاسمَ الذي بدأت به الجملُ؟</a:t>
            </a:r>
          </a:p>
          <a:p>
            <a:pPr algn="r">
              <a:lnSpc>
                <a:spcPct val="150000"/>
              </a:lnSpc>
            </a:pP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- هل يكتملُ المعنى عندما نكتفِي بالمبتدأِ؟</a:t>
            </a:r>
          </a:p>
          <a:p>
            <a:pPr algn="r">
              <a:lnSpc>
                <a:spcPct val="150000"/>
              </a:lnSpc>
            </a:pP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- ما وظيفَةُ الاسم الذي جاء بعد المبتدأ؟ </a:t>
            </a:r>
          </a:p>
          <a:p>
            <a:pPr algn="r">
              <a:lnSpc>
                <a:spcPct val="150000"/>
              </a:lnSpc>
            </a:pP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- ماذا نسمِّي الاسمَ الذي يُخبِرُ عن المبتدأ؟</a:t>
            </a:r>
          </a:p>
          <a:p>
            <a:pPr algn="r">
              <a:lnSpc>
                <a:spcPct val="150000"/>
              </a:lnSpc>
            </a:pP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- أضَعُ علامةَ (</a:t>
            </a:r>
            <a:r>
              <a:rPr lang="ar-BH" sz="3200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√</a:t>
            </a: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) أمامَ الإجابَةَ الصحيحةَ: تُسَمَّى الجملةُ التي تتكوَّن مِن مبتدأٍ وخبرٍ:</a:t>
            </a:r>
          </a:p>
          <a:p>
            <a:pPr algn="r">
              <a:lnSpc>
                <a:spcPct val="150000"/>
              </a:lnSpc>
            </a:pP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</a:p>
          <a:p>
            <a:pPr algn="r"/>
            <a:endParaRPr lang="ar-BH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/>
            <a:endParaRPr lang="ar-BH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/>
            <a:endParaRPr lang="ar-BH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FD8A2EA4-E80F-4C35-88C4-5FB5E33F85D3}"/>
              </a:ext>
            </a:extLst>
          </p:cNvPr>
          <p:cNvSpPr txBox="1">
            <a:spLocks/>
          </p:cNvSpPr>
          <p:nvPr/>
        </p:nvSpPr>
        <p:spPr>
          <a:xfrm>
            <a:off x="10477885" y="0"/>
            <a:ext cx="1714115" cy="90992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ش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endParaRPr lang="en-GB" sz="4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457790" y="202034"/>
            <a:ext cx="318709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أُلاحظُ الجُمَلَ الآتيَةَ: </a:t>
            </a:r>
            <a:endParaRPr lang="en-US" sz="40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39299" y="1562519"/>
            <a:ext cx="52272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بدأت بِاسْمٍ ( الألعاب / الجو / المكان / الأطفال ). </a:t>
            </a:r>
            <a:endParaRPr lang="en-US" sz="28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091298" y="2317722"/>
            <a:ext cx="28752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نسمّيه مبتدأ. </a:t>
            </a:r>
            <a:endParaRPr lang="en-US" sz="28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27443" y="3031098"/>
            <a:ext cx="16282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لا. </a:t>
            </a:r>
            <a:endParaRPr lang="en-US" sz="28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59878" y="3754787"/>
            <a:ext cx="45617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الإخبار عن المبتدأِ حتى يكتملَ المعنى. </a:t>
            </a:r>
            <a:endParaRPr lang="en-US" sz="28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166520" y="5722238"/>
            <a:ext cx="1982801" cy="51581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BH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جملة اسميَّة </a:t>
            </a:r>
            <a:endParaRPr lang="en-US" sz="32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409969" y="5709827"/>
            <a:ext cx="1982801" cy="51581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BH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جملة فعليَّة</a:t>
            </a:r>
            <a:endParaRPr lang="en-US" sz="32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393157" y="4520644"/>
            <a:ext cx="45617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نسمّيه الخبرَ.</a:t>
            </a:r>
            <a:endParaRPr lang="en-US" sz="28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980842" y="5656980"/>
            <a:ext cx="9280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defRPr/>
            </a:pPr>
            <a:r>
              <a:rPr lang="ar-BH" sz="3600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√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16" name="مستطيل 4">
            <a:extLst>
              <a:ext uri="{FF2B5EF4-FFF2-40B4-BE49-F238E27FC236}">
                <a16:creationId xmlns:a16="http://schemas.microsoft.com/office/drawing/2014/main" id="{2E13E0EC-3766-4ACC-95BB-D94366D54C24}"/>
              </a:ext>
            </a:extLst>
          </p:cNvPr>
          <p:cNvSpPr/>
          <p:nvPr/>
        </p:nvSpPr>
        <p:spPr>
          <a:xfrm>
            <a:off x="238539" y="224805"/>
            <a:ext cx="3988904" cy="39463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BH" sz="2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المُبْتدأُ والخَبَرُ 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الرابع الابتدائي</a:t>
            </a:r>
            <a:endParaRPr lang="ar-BH" sz="20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7" name="TextBox 9">
            <a:extLst>
              <a:ext uri="{FF2B5EF4-FFF2-40B4-BE49-F238E27FC236}">
                <a16:creationId xmlns:a16="http://schemas.microsoft.com/office/drawing/2014/main" id="{08B475A2-12FC-414A-9303-A91110BC3CE1}"/>
              </a:ext>
            </a:extLst>
          </p:cNvPr>
          <p:cNvSpPr txBox="1"/>
          <p:nvPr/>
        </p:nvSpPr>
        <p:spPr>
          <a:xfrm>
            <a:off x="8883235" y="977210"/>
            <a:ext cx="2477705" cy="52322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 rtl="1"/>
            <a:r>
              <a:rPr lang="ar-BH" sz="28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الألعابُ كثيرةٌ. </a:t>
            </a:r>
            <a:endParaRPr lang="en-US" sz="2800" b="1" dirty="0">
              <a:solidFill>
                <a:srgbClr val="C0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8" name="TextBox 11">
            <a:extLst>
              <a:ext uri="{FF2B5EF4-FFF2-40B4-BE49-F238E27FC236}">
                <a16:creationId xmlns:a16="http://schemas.microsoft.com/office/drawing/2014/main" id="{852F2FC7-ABF7-4D1F-8738-7CD545BC94A0}"/>
              </a:ext>
            </a:extLst>
          </p:cNvPr>
          <p:cNvSpPr txBox="1"/>
          <p:nvPr/>
        </p:nvSpPr>
        <p:spPr>
          <a:xfrm>
            <a:off x="6096000" y="972369"/>
            <a:ext cx="2442226" cy="52322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 rtl="1"/>
            <a:r>
              <a:rPr lang="ar-BH" sz="28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الجوُّ لطيفٌ. </a:t>
            </a:r>
            <a:endParaRPr lang="en-US" sz="2800" b="1" dirty="0">
              <a:solidFill>
                <a:srgbClr val="C0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9" name="TextBox 12">
            <a:extLst>
              <a:ext uri="{FF2B5EF4-FFF2-40B4-BE49-F238E27FC236}">
                <a16:creationId xmlns:a16="http://schemas.microsoft.com/office/drawing/2014/main" id="{8ADF007A-4908-4BE5-AD48-9E0C37A6CF71}"/>
              </a:ext>
            </a:extLst>
          </p:cNvPr>
          <p:cNvSpPr txBox="1"/>
          <p:nvPr/>
        </p:nvSpPr>
        <p:spPr>
          <a:xfrm>
            <a:off x="3046399" y="958482"/>
            <a:ext cx="2322057" cy="52322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 rtl="1"/>
            <a:r>
              <a:rPr lang="ar-BH" sz="28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المكانُ واسعٌ </a:t>
            </a:r>
            <a:endParaRPr lang="en-US" sz="2800" b="1" dirty="0">
              <a:solidFill>
                <a:srgbClr val="C0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0" name="TextBox 13">
            <a:extLst>
              <a:ext uri="{FF2B5EF4-FFF2-40B4-BE49-F238E27FC236}">
                <a16:creationId xmlns:a16="http://schemas.microsoft.com/office/drawing/2014/main" id="{3A6B7192-11BF-4ADD-86C7-E85538FCCC37}"/>
              </a:ext>
            </a:extLst>
          </p:cNvPr>
          <p:cNvSpPr txBox="1"/>
          <p:nvPr/>
        </p:nvSpPr>
        <p:spPr>
          <a:xfrm>
            <a:off x="238538" y="958482"/>
            <a:ext cx="2120349" cy="52322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 rtl="1"/>
            <a:r>
              <a:rPr lang="ar-BH" sz="28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الأطفالُ سُعَداءُ.</a:t>
            </a:r>
            <a:endParaRPr lang="en-US" sz="2800" b="1" dirty="0">
              <a:solidFill>
                <a:srgbClr val="C0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95789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0" grpId="0"/>
      <p:bldP spid="11" grpId="0"/>
      <p:bldP spid="2" grpId="0" animBg="1"/>
      <p:bldP spid="12" grpId="0" animBg="1"/>
      <p:bldP spid="13" grpId="0"/>
      <p:bldP spid="15" grpId="0"/>
      <p:bldP spid="17" grpId="0" animBg="1"/>
      <p:bldP spid="18" grpId="0" animBg="1"/>
      <p:bldP spid="19" grpId="0" animBg="1"/>
      <p:bldP spid="2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97496" y="2203462"/>
            <a:ext cx="8980389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1-مفرد مؤنّث: </a:t>
            </a:r>
          </a:p>
          <a:p>
            <a:pPr algn="r" rtl="1"/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2-مثنّى مذكّر: </a:t>
            </a:r>
          </a:p>
          <a:p>
            <a:pPr algn="r" rtl="1"/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3-مثنّى مؤنّث: </a:t>
            </a:r>
          </a:p>
          <a:p>
            <a:pPr algn="r" rtl="1"/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4-جمع مذكّر: </a:t>
            </a:r>
          </a:p>
          <a:p>
            <a:pPr algn="r" rtl="1"/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5-جمع مؤنّث: </a:t>
            </a:r>
          </a:p>
          <a:p>
            <a:pPr algn="r" rtl="1"/>
            <a:endParaRPr lang="ar-BH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 rtl="1"/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* ماذا نلاحظ عند تحويل المبتدأ والخبر؟ </a:t>
            </a:r>
          </a:p>
          <a:p>
            <a:pPr algn="r" rtl="1"/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نلاحظُ أنّ الخبرَ  يطابِقُ المبتدأَ في التذكيرِ والتأنيثِ والإفرادِ والتّثنِيةِ والجمعِ. 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FD8A2EA4-E80F-4C35-88C4-5FB5E33F85D3}"/>
              </a:ext>
            </a:extLst>
          </p:cNvPr>
          <p:cNvSpPr txBox="1">
            <a:spLocks/>
          </p:cNvSpPr>
          <p:nvPr/>
        </p:nvSpPr>
        <p:spPr>
          <a:xfrm>
            <a:off x="10477885" y="0"/>
            <a:ext cx="1714115" cy="90992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BH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</a:t>
            </a:r>
            <a:r>
              <a:rPr lang="ar-SA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</a:t>
            </a:r>
            <a:r>
              <a:rPr lang="ar-SA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</a:t>
            </a:r>
            <a:r>
              <a:rPr lang="ar-SA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ش</a:t>
            </a:r>
            <a:r>
              <a:rPr lang="ar-SA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</a:t>
            </a:r>
            <a:r>
              <a:rPr lang="ar-SA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endParaRPr lang="en-GB" sz="40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731006" y="1495576"/>
            <a:ext cx="639469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أُحَوِّلُ المبتدأَ والخَبَرَ في الجُمْلَةِ السَّابِقَةِ إلى: </a:t>
            </a:r>
            <a:endParaRPr lang="en-US" sz="40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227443" y="714481"/>
            <a:ext cx="456174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BH" sz="4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العامِلُ مُجْتَهِدٌ </a:t>
            </a:r>
            <a:endParaRPr lang="en-US" sz="40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714814" y="2194692"/>
            <a:ext cx="22304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العاملةُ مجتهِدةٌ. </a:t>
            </a:r>
            <a:endParaRPr lang="en-US" sz="32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62653" y="2716613"/>
            <a:ext cx="45617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العاملانِ مجتهدانِ.</a:t>
            </a:r>
            <a:endParaRPr lang="en-US" sz="32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262653" y="3216042"/>
            <a:ext cx="45617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العاملتانِ مجتهدتانِ. </a:t>
            </a:r>
            <a:endParaRPr lang="en-US" sz="32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287073" y="3676798"/>
            <a:ext cx="45617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العاملونَ مجتهدونَ.</a:t>
            </a:r>
            <a:endParaRPr lang="en-US" sz="32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287073" y="4153888"/>
            <a:ext cx="45617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العاملاتُ مجتهداتٌ. </a:t>
            </a:r>
            <a:endParaRPr lang="en-US" sz="32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2" name="مستطيل 4">
            <a:extLst>
              <a:ext uri="{FF2B5EF4-FFF2-40B4-BE49-F238E27FC236}">
                <a16:creationId xmlns:a16="http://schemas.microsoft.com/office/drawing/2014/main" id="{01E62310-C565-447C-9029-DABD0FBF4995}"/>
              </a:ext>
            </a:extLst>
          </p:cNvPr>
          <p:cNvSpPr/>
          <p:nvPr/>
        </p:nvSpPr>
        <p:spPr>
          <a:xfrm>
            <a:off x="238539" y="224805"/>
            <a:ext cx="3988904" cy="39463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BH" sz="2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المُبْتدأُ والخَبَرُ 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الرابع الابتدائي</a:t>
            </a:r>
            <a:endParaRPr lang="ar-BH" sz="20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411967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7" grpId="0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عنوان 1">
            <a:extLst>
              <a:ext uri="{FF2B5EF4-FFF2-40B4-BE49-F238E27FC236}">
                <a16:creationId xmlns:a16="http://schemas.microsoft.com/office/drawing/2014/main" id="{B5CD38D9-DD2C-49A9-8266-F4A1A105A670}"/>
              </a:ext>
            </a:extLst>
          </p:cNvPr>
          <p:cNvSpPr txBox="1">
            <a:spLocks/>
          </p:cNvSpPr>
          <p:nvPr/>
        </p:nvSpPr>
        <p:spPr>
          <a:xfrm>
            <a:off x="8766513" y="550569"/>
            <a:ext cx="3042088" cy="99835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SA" sz="5400" b="1" dirty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أَسْتَنْتِجُ</a:t>
            </a:r>
            <a:r>
              <a:rPr lang="ar-BH" sz="5400" b="1" dirty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:</a:t>
            </a:r>
            <a:endParaRPr lang="en-US" sz="5400" b="1" dirty="0">
              <a:solidFill>
                <a:srgbClr val="FF0000"/>
              </a:solidFill>
              <a:latin typeface="Sakkal Majalla" panose="02000000000000000000" pitchFamily="2" charset="-78"/>
              <a:ea typeface="+mn-ea"/>
              <a:cs typeface="Sakkal Majalla" panose="02000000000000000000" pitchFamily="2" charset="-78"/>
            </a:endParaRPr>
          </a:p>
        </p:txBody>
      </p:sp>
      <p:sp>
        <p:nvSpPr>
          <p:cNvPr id="4" name="Round Diagonal Corner Rectangle 3"/>
          <p:cNvSpPr/>
          <p:nvPr/>
        </p:nvSpPr>
        <p:spPr>
          <a:xfrm>
            <a:off x="1535723" y="1920629"/>
            <a:ext cx="9519139" cy="3910327"/>
          </a:xfrm>
          <a:prstGeom prst="round2Diag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571500" indent="-571500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BH" sz="36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تتكوّنُ الجُملةُ الاسْميّةُ منْ رُكنيْن أَساسيّيْن هُما: المُبتدأُ والخَبرُ.</a:t>
            </a:r>
          </a:p>
          <a:p>
            <a:pPr marL="571500" indent="-571500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BH" sz="36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المُبتدأُ هو الاسْمُ الّذي تبْدأُ بِه الجُملةُ.</a:t>
            </a:r>
          </a:p>
          <a:p>
            <a:pPr marL="571500" indent="-571500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BH" sz="36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الخَبرُ هو الاسْمُ الّذي نُخْبر به عن المُبْتدأ وبه يَكْتَمِلُ معْنى الجُملةِ.</a:t>
            </a:r>
          </a:p>
          <a:p>
            <a:pPr marL="571500" indent="-571500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BH" sz="36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الخَبرُ يُطابقُ المُبْتدأَ في التَّذكيرِ والتَّأنيثِ، والإفرادِ والتَّثنيةِ والجمْعِ.   </a:t>
            </a:r>
            <a:endParaRPr lang="en-US" sz="36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6" name="مستطيل 4">
            <a:extLst>
              <a:ext uri="{FF2B5EF4-FFF2-40B4-BE49-F238E27FC236}">
                <a16:creationId xmlns:a16="http://schemas.microsoft.com/office/drawing/2014/main" id="{24611184-CC05-41FE-AE5C-BC4A5D2D1477}"/>
              </a:ext>
            </a:extLst>
          </p:cNvPr>
          <p:cNvSpPr/>
          <p:nvPr/>
        </p:nvSpPr>
        <p:spPr>
          <a:xfrm>
            <a:off x="238539" y="224805"/>
            <a:ext cx="3988904" cy="39463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BH" sz="2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المُبْتدأُ والخَبَرُ 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الرابع الابتدائي</a:t>
            </a:r>
            <a:endParaRPr lang="ar-BH" sz="20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613781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9746" y="443850"/>
            <a:ext cx="2028009" cy="660400"/>
          </a:xfrm>
        </p:spPr>
        <p:txBody>
          <a:bodyPr>
            <a:normAutofit fontScale="90000"/>
          </a:bodyPr>
          <a:lstStyle/>
          <a:p>
            <a:pPr algn="ctr"/>
            <a:r>
              <a:rPr lang="ar-BH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نشاط (1)</a:t>
            </a:r>
            <a:endParaRPr lang="en-GB" sz="44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2921" y="1356483"/>
            <a:ext cx="10900610" cy="50576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أكملُ الجدوَلَ الآتِيَ بما يُناسِبُ، وأضبُطُهُ بالشكلِ: (3 دقائق) </a:t>
            </a:r>
          </a:p>
          <a:p>
            <a:pPr marL="0" indent="0">
              <a:buNone/>
            </a:pPr>
            <a:endParaRPr lang="ar-BH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endParaRPr lang="ar-BH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7" name="عنوان 1">
            <a:extLst>
              <a:ext uri="{FF2B5EF4-FFF2-40B4-BE49-F238E27FC236}">
                <a16:creationId xmlns:a16="http://schemas.microsoft.com/office/drawing/2014/main" id="{B5CD38D9-DD2C-49A9-8266-F4A1A105A670}"/>
              </a:ext>
            </a:extLst>
          </p:cNvPr>
          <p:cNvSpPr txBox="1">
            <a:spLocks/>
          </p:cNvSpPr>
          <p:nvPr/>
        </p:nvSpPr>
        <p:spPr>
          <a:xfrm>
            <a:off x="10897076" y="0"/>
            <a:ext cx="1294924" cy="83957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ctr" rtl="1"/>
            <a:r>
              <a:rPr lang="ar-SA" dirty="0"/>
              <a:t>أُطَبِّقُ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5775061"/>
              </p:ext>
            </p:extLst>
          </p:nvPr>
        </p:nvGraphicFramePr>
        <p:xfrm>
          <a:off x="2207846" y="2513296"/>
          <a:ext cx="8128000" cy="2316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BH" sz="3200" b="1" kern="1200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أضعُ خبرًا</a:t>
                      </a:r>
                      <a:endParaRPr lang="en-US" sz="3200" b="1" kern="1200" dirty="0">
                        <a:solidFill>
                          <a:schemeClr val="bg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3200" b="1" kern="1200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أضعُ مبتدأً</a:t>
                      </a:r>
                      <a:endParaRPr lang="en-US" sz="3200" b="1" kern="1200" dirty="0">
                        <a:solidFill>
                          <a:schemeClr val="bg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BH" sz="32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  الشمسُ</a:t>
                      </a:r>
                      <a:r>
                        <a:rPr lang="ar-BH" dirty="0"/>
                        <a:t> ......................... 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dirty="0"/>
                        <a:t>.................... </a:t>
                      </a:r>
                      <a:r>
                        <a:rPr lang="ar-BH" sz="32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مُرَفْرِفٌ. 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BH" sz="32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  المتسابقونَ </a:t>
                      </a:r>
                      <a:r>
                        <a:rPr lang="ar-BH" dirty="0"/>
                        <a:t>.................... 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BH" dirty="0"/>
                        <a:t>     .................... </a:t>
                      </a:r>
                      <a:r>
                        <a:rPr lang="ar-BH" sz="32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حنوناتٌ. 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BH" sz="32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 الجملتان </a:t>
                      </a:r>
                      <a:r>
                        <a:rPr lang="ar-BH" dirty="0"/>
                        <a:t>....................... 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BH" dirty="0"/>
                        <a:t>.................... </a:t>
                      </a:r>
                      <a:r>
                        <a:rPr lang="ar-BH" sz="32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ماهرانِ. 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004313" y="3083022"/>
            <a:ext cx="15617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العَلَمُ</a:t>
            </a:r>
            <a:endParaRPr lang="en-US" sz="32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502770" y="3665095"/>
            <a:ext cx="20749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الأمَّهاتُ</a:t>
            </a:r>
            <a:endParaRPr lang="en-US" sz="32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643445" y="4234941"/>
            <a:ext cx="20749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العاملان</a:t>
            </a:r>
            <a:endParaRPr lang="en-US" sz="32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90800" y="3083022"/>
            <a:ext cx="20749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مُشْرِقَةٌ.</a:t>
            </a:r>
            <a:endParaRPr lang="en-US" sz="32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461845" y="3645730"/>
            <a:ext cx="20749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مُسْتَعِدُّونَ.</a:t>
            </a:r>
            <a:endParaRPr lang="en-US" sz="32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473569" y="4208437"/>
            <a:ext cx="20749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واضِحَتانِ.</a:t>
            </a:r>
            <a:endParaRPr lang="en-US" sz="32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4" name="مستطيل 4">
            <a:extLst>
              <a:ext uri="{FF2B5EF4-FFF2-40B4-BE49-F238E27FC236}">
                <a16:creationId xmlns:a16="http://schemas.microsoft.com/office/drawing/2014/main" id="{D589735A-7D31-4D47-8B46-399FF024FCF7}"/>
              </a:ext>
            </a:extLst>
          </p:cNvPr>
          <p:cNvSpPr/>
          <p:nvPr/>
        </p:nvSpPr>
        <p:spPr>
          <a:xfrm>
            <a:off x="238539" y="224805"/>
            <a:ext cx="3988904" cy="39463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BH" sz="2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المُبْتدأُ والخَبَرُ 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الرابع الابتدائي</a:t>
            </a:r>
            <a:endParaRPr lang="ar-BH" sz="20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5" name="Rectangle 6">
            <a:extLst>
              <a:ext uri="{FF2B5EF4-FFF2-40B4-BE49-F238E27FC236}">
                <a16:creationId xmlns:a16="http://schemas.microsoft.com/office/drawing/2014/main" id="{7F8C076F-CA62-43DB-B609-EA1100CFA1B8}"/>
              </a:ext>
            </a:extLst>
          </p:cNvPr>
          <p:cNvSpPr/>
          <p:nvPr/>
        </p:nvSpPr>
        <p:spPr>
          <a:xfrm>
            <a:off x="286169" y="808783"/>
            <a:ext cx="1616148" cy="5847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أُقيّمُ إِجَابَتِي </a:t>
            </a:r>
            <a:endParaRPr lang="en-US" sz="14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73017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67130" y="289239"/>
            <a:ext cx="4164173" cy="660400"/>
          </a:xfrm>
        </p:spPr>
        <p:txBody>
          <a:bodyPr>
            <a:normAutofit fontScale="90000"/>
          </a:bodyPr>
          <a:lstStyle/>
          <a:p>
            <a:pPr algn="ctr"/>
            <a:r>
              <a:rPr lang="ar-BH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نشاط (3</a:t>
            </a:r>
            <a:r>
              <a:rPr lang="ar-BH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) - (3 دقائق) </a:t>
            </a:r>
            <a:endParaRPr lang="en-GB" sz="44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111857"/>
            <a:ext cx="10900610" cy="50576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أُحوّلُ المبتدأ والخبر في الجملةِ السّابقةِ إلى: </a:t>
            </a:r>
            <a:endParaRPr lang="ar-BH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1- مثنّى مذكّر: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2- جمع مذكّر: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3- جمع مؤنّث: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820991" y="1137155"/>
            <a:ext cx="2696307" cy="6463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الصديق وفيٌ. </a:t>
            </a:r>
            <a:endParaRPr lang="en-US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330462" y="2904400"/>
            <a:ext cx="26963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36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الصديقانِ وفيّانِ.</a:t>
            </a:r>
            <a:endParaRPr lang="en-US" sz="36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330461" y="3900862"/>
            <a:ext cx="26963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36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الأصدقاءُ أوفياءُ.</a:t>
            </a:r>
            <a:endParaRPr lang="en-US" sz="36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1" name="مستطيل 4">
            <a:extLst>
              <a:ext uri="{FF2B5EF4-FFF2-40B4-BE49-F238E27FC236}">
                <a16:creationId xmlns:a16="http://schemas.microsoft.com/office/drawing/2014/main" id="{AFF17794-BF2A-46B1-A127-6A815AAB40B8}"/>
              </a:ext>
            </a:extLst>
          </p:cNvPr>
          <p:cNvSpPr/>
          <p:nvPr/>
        </p:nvSpPr>
        <p:spPr>
          <a:xfrm>
            <a:off x="238539" y="224805"/>
            <a:ext cx="3988904" cy="39463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BH" sz="2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المُبْتدأُ والخَبَرُ 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الرابع الابتدائي</a:t>
            </a:r>
            <a:endParaRPr lang="ar-BH" sz="20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2" name="عنوان 1">
            <a:extLst>
              <a:ext uri="{FF2B5EF4-FFF2-40B4-BE49-F238E27FC236}">
                <a16:creationId xmlns:a16="http://schemas.microsoft.com/office/drawing/2014/main" id="{2A3AE81B-23BB-480F-8927-B637C4826011}"/>
              </a:ext>
            </a:extLst>
          </p:cNvPr>
          <p:cNvSpPr txBox="1">
            <a:spLocks/>
          </p:cNvSpPr>
          <p:nvPr/>
        </p:nvSpPr>
        <p:spPr>
          <a:xfrm>
            <a:off x="10448644" y="148383"/>
            <a:ext cx="1669774" cy="66040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lnSpcReduction="10000"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ctr" rtl="1"/>
            <a:r>
              <a:rPr lang="ar-BH" sz="4000" dirty="0"/>
              <a:t>أطبِّقُ</a:t>
            </a:r>
            <a:endParaRPr lang="en-US" sz="4000" dirty="0"/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0A71159C-28A0-45EC-9F98-65D937D9C6F0}"/>
              </a:ext>
            </a:extLst>
          </p:cNvPr>
          <p:cNvSpPr/>
          <p:nvPr/>
        </p:nvSpPr>
        <p:spPr>
          <a:xfrm>
            <a:off x="286169" y="808783"/>
            <a:ext cx="1616148" cy="5847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أُقيّمُ إِجَابَتِي </a:t>
            </a:r>
            <a:endParaRPr lang="en-US" sz="14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4" name="TextBox 5">
            <a:extLst>
              <a:ext uri="{FF2B5EF4-FFF2-40B4-BE49-F238E27FC236}">
                <a16:creationId xmlns:a16="http://schemas.microsoft.com/office/drawing/2014/main" id="{FBBD9796-A052-498A-937D-552A63C49E7D}"/>
              </a:ext>
            </a:extLst>
          </p:cNvPr>
          <p:cNvSpPr txBox="1"/>
          <p:nvPr/>
        </p:nvSpPr>
        <p:spPr>
          <a:xfrm>
            <a:off x="6330460" y="4827301"/>
            <a:ext cx="26963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36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الصديقاتُ وفيّاتٌ.</a:t>
            </a:r>
            <a:endParaRPr lang="en-US" sz="36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39785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3" grpId="0" animBg="1"/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70362" y="419789"/>
            <a:ext cx="2028009" cy="660400"/>
          </a:xfrm>
        </p:spPr>
        <p:txBody>
          <a:bodyPr>
            <a:normAutofit fontScale="90000"/>
          </a:bodyPr>
          <a:lstStyle/>
          <a:p>
            <a:pPr algn="ctr"/>
            <a:r>
              <a:rPr lang="ar-BH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نشاط (2)</a:t>
            </a:r>
            <a:endParaRPr lang="en-GB" sz="44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2921" y="1356483"/>
            <a:ext cx="10900610" cy="50576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أعبِّرُ عن كلِّ معنى ممّا يأتي بجملةٍ اسميّةٍ مفيدَةٍ مع ضبطِها بالشّكلِ، كما في المثالِ. </a:t>
            </a:r>
          </a:p>
          <a:p>
            <a:pPr marL="0" indent="0" algn="ctr">
              <a:buNone/>
            </a:pPr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(3 دقائق)</a:t>
            </a:r>
            <a:endParaRPr lang="ar-BH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        </a:t>
            </a:r>
            <a:endParaRPr lang="ar-BH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9623797"/>
              </p:ext>
            </p:extLst>
          </p:nvPr>
        </p:nvGraphicFramePr>
        <p:xfrm>
          <a:off x="1395046" y="2513296"/>
          <a:ext cx="10149492" cy="3535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747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747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BH" sz="36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الجملة</a:t>
                      </a:r>
                      <a:endParaRPr lang="en-US" sz="36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36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المعنى</a:t>
                      </a:r>
                      <a:endParaRPr lang="en-US" sz="36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32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اعتدالُ الطّقسِ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BH" sz="32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تحليقُ الطائرةِ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BH" sz="32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نظافةُ الصفِّ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BH" sz="32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إفادةُ الكِتابِ 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BH" sz="32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جمالُ البستانِ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1467110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743200" y="3090409"/>
            <a:ext cx="2133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الطقسُ معتدلٌ.</a:t>
            </a:r>
            <a:r>
              <a:rPr lang="ar-BH" dirty="0">
                <a:solidFill>
                  <a:srgbClr val="FF0000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13158" y="3660874"/>
            <a:ext cx="41936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الطائرةُ محلِّقَةٌ.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743200" y="4271095"/>
            <a:ext cx="2133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الصفُّ نظيفٌ. 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743200" y="4855870"/>
            <a:ext cx="2133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الكِتَابُ مُفيدٌ.</a:t>
            </a:r>
            <a:endParaRPr lang="en-US" dirty="0"/>
          </a:p>
        </p:txBody>
      </p:sp>
      <p:sp>
        <p:nvSpPr>
          <p:cNvPr id="12" name="مستطيل 4">
            <a:extLst>
              <a:ext uri="{FF2B5EF4-FFF2-40B4-BE49-F238E27FC236}">
                <a16:creationId xmlns:a16="http://schemas.microsoft.com/office/drawing/2014/main" id="{C8B3C579-8295-4A91-8C5A-E90770713D2B}"/>
              </a:ext>
            </a:extLst>
          </p:cNvPr>
          <p:cNvSpPr/>
          <p:nvPr/>
        </p:nvSpPr>
        <p:spPr>
          <a:xfrm>
            <a:off x="238539" y="224805"/>
            <a:ext cx="3988904" cy="39463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BH" sz="2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المُبْتدأُ والخَبَرُ 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الرابع الابتدائي</a:t>
            </a:r>
            <a:endParaRPr lang="ar-BH" sz="20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0EAE7CD0-3B79-4076-AF36-E3B3ECD99AE1}"/>
              </a:ext>
            </a:extLst>
          </p:cNvPr>
          <p:cNvSpPr/>
          <p:nvPr/>
        </p:nvSpPr>
        <p:spPr>
          <a:xfrm>
            <a:off x="286169" y="808783"/>
            <a:ext cx="1616148" cy="5847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أُقيّمُ إِجَابَتِي </a:t>
            </a:r>
            <a:endParaRPr lang="en-US" sz="14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4" name="TextBox 9">
            <a:extLst>
              <a:ext uri="{FF2B5EF4-FFF2-40B4-BE49-F238E27FC236}">
                <a16:creationId xmlns:a16="http://schemas.microsoft.com/office/drawing/2014/main" id="{F04EC5F0-2B40-446E-9055-4EA8195C4AEE}"/>
              </a:ext>
            </a:extLst>
          </p:cNvPr>
          <p:cNvSpPr txBox="1"/>
          <p:nvPr/>
        </p:nvSpPr>
        <p:spPr>
          <a:xfrm>
            <a:off x="2743199" y="5393103"/>
            <a:ext cx="2133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البُستانُ جميلٌ.</a:t>
            </a:r>
            <a:endParaRPr lang="en-US" dirty="0"/>
          </a:p>
        </p:txBody>
      </p:sp>
      <p:sp>
        <p:nvSpPr>
          <p:cNvPr id="15" name="عنوان 1">
            <a:extLst>
              <a:ext uri="{FF2B5EF4-FFF2-40B4-BE49-F238E27FC236}">
                <a16:creationId xmlns:a16="http://schemas.microsoft.com/office/drawing/2014/main" id="{D8ADCC81-F4DE-48BA-9740-5386B18263A2}"/>
              </a:ext>
            </a:extLst>
          </p:cNvPr>
          <p:cNvSpPr txBox="1">
            <a:spLocks/>
          </p:cNvSpPr>
          <p:nvPr/>
        </p:nvSpPr>
        <p:spPr>
          <a:xfrm>
            <a:off x="10804312" y="92764"/>
            <a:ext cx="1294924" cy="83957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ctr" rtl="1"/>
            <a:r>
              <a:rPr lang="ar-SA" dirty="0"/>
              <a:t>أُطَبِّقُ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5691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9" grpId="0"/>
      <p:bldP spid="10" grpId="0"/>
      <p:bldP spid="13" grpId="0" animBg="1"/>
      <p:bldP spid="14" grpId="0"/>
    </p:bldLst>
  </p:timing>
</p:sld>
</file>

<file path=ppt/theme/theme1.xml><?xml version="1.0" encoding="utf-8"?>
<a:theme xmlns:a="http://schemas.openxmlformats.org/drawingml/2006/main" name="قالب الدروس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4" id="{9B6F7093-7B83-4D0A-BC1F-683D122F6A48}" vid="{1FAA4335-E554-4125-ACCC-D1CCCAA2166B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قالب الدروس</Template>
  <TotalTime>3385</TotalTime>
  <Words>718</Words>
  <Application>Microsoft Office PowerPoint</Application>
  <PresentationFormat>شاشة عريضة</PresentationFormat>
  <Paragraphs>142</Paragraphs>
  <Slides>11</Slides>
  <Notes>3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Sakkal Majalla</vt:lpstr>
      <vt:lpstr>Traditional Arabic</vt:lpstr>
      <vt:lpstr>قالب الدروس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نشاط (1)</vt:lpstr>
      <vt:lpstr>نشاط (3) - (3 دقائق) </vt:lpstr>
      <vt:lpstr>نشاط (2)</vt:lpstr>
      <vt:lpstr>أحدِّدُ ثلاثةً منَ الأشياءِ الموجودةِ في صَفّي، ثم أضَعُ كلًّا منها في جُملةٍ اسميّةٍ مفيدةٍ. (3 دقائق) 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بِيئتُنَا...حَيَاتُنَا (للحفظ 1-6)</dc:title>
  <dc:creator>Hatem bin Saleh Darwish</dc:creator>
  <cp:lastModifiedBy>Hatem bin Saleh Darwish</cp:lastModifiedBy>
  <cp:revision>249</cp:revision>
  <dcterms:created xsi:type="dcterms:W3CDTF">2020-03-04T09:54:10Z</dcterms:created>
  <dcterms:modified xsi:type="dcterms:W3CDTF">2020-11-05T06:16:27Z</dcterms:modified>
</cp:coreProperties>
</file>