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slideLayouts/slideLayout15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tags/tag16.xml" ContentType="application/vnd.openxmlformats-officedocument.presentationml.tags+xml"/>
  <Override PartName="/ppt/slideLayouts/slideLayout10.xml" ContentType="application/vnd.openxmlformats-officedocument.presentationml.slideLayout+xml"/>
  <Default Extension="gif" ContentType="image/gif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  <p:sldMasterId id="2147483684" r:id="rId2"/>
  </p:sldMasterIdLst>
  <p:sldIdLst>
    <p:sldId id="332" r:id="rId3"/>
    <p:sldId id="331" r:id="rId4"/>
    <p:sldId id="257" r:id="rId5"/>
    <p:sldId id="316" r:id="rId6"/>
    <p:sldId id="317" r:id="rId7"/>
    <p:sldId id="318" r:id="rId8"/>
    <p:sldId id="319" r:id="rId9"/>
    <p:sldId id="320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29" r:id="rId1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slide" Target="../slides/slide3.xml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9221279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76833633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42535188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45103515"/>
      </p:ext>
    </p:extLst>
  </p:cSld>
  <p:clrMapOvr>
    <a:masterClrMapping/>
  </p:clrMapOvr>
  <p:transition spd="slow">
    <p:cover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شكل بيضاوي 9">
            <a:hlinkClick r:id="" action="ppaction://hlinkshowjump?jump=nextslide"/>
          </p:cNvPr>
          <p:cNvSpPr/>
          <p:nvPr userDrawn="1"/>
        </p:nvSpPr>
        <p:spPr>
          <a:xfrm>
            <a:off x="6865052" y="5517232"/>
            <a:ext cx="2278948" cy="1224136"/>
          </a:xfrm>
          <a:prstGeom prst="ellipse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4400" b="1" kern="0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ranklin Gothic Book"/>
              </a:rPr>
              <a:t>دخول</a:t>
            </a:r>
          </a:p>
        </p:txBody>
      </p:sp>
    </p:spTree>
    <p:extLst>
      <p:ext uri="{BB962C8B-B14F-4D97-AF65-F5344CB8AC3E}">
        <p14:creationId xmlns:p14="http://schemas.microsoft.com/office/powerpoint/2010/main" xmlns="" val="1647206570"/>
      </p:ext>
    </p:extLst>
  </p:cSld>
  <p:clrMapOvr>
    <a:masterClrMapping/>
  </p:clrMapOvr>
  <p:transition spd="slow">
    <p:cover dir="r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CC940B-A705-41F2-9C2E-F2FF1FA54844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7B3558E-53E2-4700-A1EF-54C7E4C9B99B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2201286"/>
      </p:ext>
    </p:extLst>
  </p:cSld>
  <p:clrMapOvr>
    <a:masterClrMapping/>
  </p:clrMapOvr>
  <p:transition spd="slow">
    <p:cover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خطط انسيابي: تحضير 7">
            <a:hlinkClick r:id="rId2" action="ppaction://hlinksldjump"/>
          </p:cNvPr>
          <p:cNvSpPr/>
          <p:nvPr userDrawn="1"/>
        </p:nvSpPr>
        <p:spPr>
          <a:xfrm>
            <a:off x="3332964" y="6287466"/>
            <a:ext cx="3312368" cy="473576"/>
          </a:xfrm>
          <a:prstGeom prst="flowChartPreparat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prstClr val="black"/>
                </a:solidFill>
              </a:rPr>
              <a:t>الفهرس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9" name="شارة رتبة 8">
            <a:hlinkClick r:id="" action="ppaction://hlinkshowjump?jump=previousslide"/>
          </p:cNvPr>
          <p:cNvSpPr/>
          <p:nvPr userDrawn="1"/>
        </p:nvSpPr>
        <p:spPr>
          <a:xfrm>
            <a:off x="5997260" y="6310854"/>
            <a:ext cx="1728192" cy="450188"/>
          </a:xfrm>
          <a:prstGeom prst="chevron">
            <a:avLst>
              <a:gd name="adj" fmla="val 9076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prstClr val="black"/>
                </a:solidFill>
              </a:rPr>
              <a:t>السابق</a:t>
            </a:r>
            <a:endParaRPr lang="ar-SA" sz="2400" b="1" dirty="0">
              <a:solidFill>
                <a:prstClr val="black"/>
              </a:solidFill>
            </a:endParaRPr>
          </a:p>
        </p:txBody>
      </p:sp>
      <p:sp>
        <p:nvSpPr>
          <p:cNvPr id="10" name="شارة رتبة 9">
            <a:hlinkClick r:id="" action="ppaction://hlinkshowjump?jump=nextslide"/>
          </p:cNvPr>
          <p:cNvSpPr/>
          <p:nvPr userDrawn="1"/>
        </p:nvSpPr>
        <p:spPr>
          <a:xfrm flipH="1">
            <a:off x="2324852" y="6310854"/>
            <a:ext cx="1728192" cy="450188"/>
          </a:xfrm>
          <a:prstGeom prst="chevron">
            <a:avLst>
              <a:gd name="adj" fmla="val 90762"/>
            </a:avLst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prstClr val="black"/>
                </a:solidFill>
              </a:rPr>
              <a:t>التالي</a:t>
            </a:r>
            <a:endParaRPr lang="ar-SA" sz="2400" b="1" dirty="0">
              <a:solidFill>
                <a:prstClr val="black"/>
              </a:solidFill>
            </a:endParaRPr>
          </a:p>
        </p:txBody>
      </p:sp>
      <p:pic>
        <p:nvPicPr>
          <p:cNvPr id="11" name="Picture 8" descr="D:\Work2\exxit.png">
            <a:hlinkHover r:id="" action="ppaction://hlinkshowjump?jump=endshow" highlightClick="1">
              <a:snd r:embed="rId3" name="الترجمة من Google_2.wav"/>
            </a:hlinkHover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08" y="5694689"/>
            <a:ext cx="112553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" name="صورة 1"/>
          <p:cNvPicPr>
            <a:picLocks noChangeAspect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504"/>
          <a:stretch/>
        </p:blipFill>
        <p:spPr>
          <a:xfrm>
            <a:off x="-108520" y="-55860"/>
            <a:ext cx="9324528" cy="15406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xmlns="" val="3652123994"/>
      </p:ext>
    </p:extLst>
  </p:cSld>
  <p:clrMapOvr>
    <a:masterClrMapping/>
  </p:clrMapOvr>
  <p:transition spd="slow">
    <p:cover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07EA747-23B9-4B77-BD76-8D6225EDDABC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8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9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4DF437-2A62-4EFD-9891-F800DE2AA7EE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4155470"/>
      </p:ext>
    </p:extLst>
  </p:cSld>
  <p:clrMapOvr>
    <a:masterClrMapping/>
  </p:clrMapOvr>
  <p:transition spd="slow">
    <p:cover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939A95B-C627-4E5C-860F-91907ACC4BDF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400BF8B-0BF8-4FAB-876F-EF9EEF4B3894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7952683"/>
      </p:ext>
    </p:extLst>
  </p:cSld>
  <p:clrMapOvr>
    <a:masterClrMapping/>
  </p:clrMapOvr>
  <p:transition spd="slow">
    <p:cover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D126E9F-4CDC-48BB-BDCB-54858415C095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4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49AC9-85D5-4CD7-B7CB-68EB4A03ACFF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41264645"/>
      </p:ext>
    </p:extLst>
  </p:cSld>
  <p:clrMapOvr>
    <a:masterClrMapping/>
  </p:clrMapOvr>
  <p:transition spd="slow">
    <p:cover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خطط انسيابي: تحضير 7">
            <a:hlinkClick r:id="rId2" action="ppaction://hlinksldjump"/>
          </p:cNvPr>
          <p:cNvSpPr/>
          <p:nvPr userDrawn="1"/>
        </p:nvSpPr>
        <p:spPr>
          <a:xfrm>
            <a:off x="3332964" y="6287466"/>
            <a:ext cx="3312368" cy="473576"/>
          </a:xfrm>
          <a:prstGeom prst="flowChartPreparat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الفهرس</a:t>
            </a:r>
            <a:endParaRPr lang="ar-SA" sz="2400" b="1" dirty="0">
              <a:solidFill>
                <a:srgbClr val="002060"/>
              </a:solidFill>
            </a:endParaRPr>
          </a:p>
        </p:txBody>
      </p:sp>
      <p:sp>
        <p:nvSpPr>
          <p:cNvPr id="9" name="شارة رتبة 8">
            <a:hlinkClick r:id="" action="ppaction://hlinkshowjump?jump=previousslide"/>
          </p:cNvPr>
          <p:cNvSpPr/>
          <p:nvPr userDrawn="1"/>
        </p:nvSpPr>
        <p:spPr>
          <a:xfrm>
            <a:off x="5997260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</p:spPr>
        <p:style>
          <a:lnRef idx="0">
            <a:schemeClr val="accent2"/>
          </a:lnRef>
          <a:fillRef idx="1002">
            <a:schemeClr val="dk1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C00000"/>
                </a:solidFill>
              </a:rPr>
              <a:t>السابق</a:t>
            </a:r>
            <a:endParaRPr lang="ar-SA" sz="2400" b="1" dirty="0">
              <a:solidFill>
                <a:srgbClr val="C00000"/>
              </a:solidFill>
            </a:endParaRPr>
          </a:p>
        </p:txBody>
      </p:sp>
      <p:sp>
        <p:nvSpPr>
          <p:cNvPr id="10" name="شارة رتبة 9">
            <a:hlinkClick r:id="" action="ppaction://hlinkshowjump?jump=nextslide"/>
          </p:cNvPr>
          <p:cNvSpPr/>
          <p:nvPr userDrawn="1"/>
        </p:nvSpPr>
        <p:spPr>
          <a:xfrm flipH="1">
            <a:off x="2324852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</p:spPr>
        <p:style>
          <a:lnRef idx="0">
            <a:schemeClr val="accent2"/>
          </a:lnRef>
          <a:fillRef idx="1002">
            <a:schemeClr val="dk1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C00000"/>
                </a:solidFill>
              </a:rPr>
              <a:t>التالي</a:t>
            </a:r>
            <a:endParaRPr lang="ar-SA" sz="2400" b="1" dirty="0">
              <a:solidFill>
                <a:srgbClr val="C00000"/>
              </a:solidFill>
            </a:endParaRPr>
          </a:p>
        </p:txBody>
      </p:sp>
      <p:pic>
        <p:nvPicPr>
          <p:cNvPr id="11" name="Picture 8" descr="D:\Work2\exxit.png">
            <a:hlinkHover r:id="" action="ppaction://hlinkshowjump?jump=endshow" highlightClick="1">
              <a:snd r:embed="rId3" name="الترجمة من Google_2.wav"/>
            </a:hlinkHover>
          </p:cNvPr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08" y="5694689"/>
            <a:ext cx="112553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489205934"/>
      </p:ext>
    </p:extLst>
  </p:cSld>
  <p:clrMapOvr>
    <a:masterClrMapping/>
  </p:clrMapOvr>
  <p:transition spd="slow">
    <p:cover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31983817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مستطيل 7"/>
          <p:cNvSpPr/>
          <p:nvPr userDrawn="1"/>
        </p:nvSpPr>
        <p:spPr>
          <a:xfrm>
            <a:off x="1115616" y="-72008"/>
            <a:ext cx="8100392" cy="6237312"/>
          </a:xfrm>
          <a:prstGeom prst="rect">
            <a:avLst/>
          </a:prstGeom>
          <a:ln>
            <a:noFill/>
          </a:ln>
          <a:effectLst>
            <a:softEdge rad="635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524152"/>
      </p:ext>
    </p:extLst>
  </p:cSld>
  <p:clrMapOvr>
    <a:masterClrMapping/>
  </p:clrMapOvr>
  <p:transition spd="slow">
    <p:cover dir="r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9B2815F-5EAE-4EE4-93F6-350B7680E0AB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A981D7A-9E1C-4504-8842-6FAE2A7BA93C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3570509"/>
      </p:ext>
    </p:extLst>
  </p:cSld>
  <p:clrMapOvr>
    <a:masterClrMapping/>
  </p:clrMapOvr>
  <p:transition spd="slow">
    <p:cover dir="r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14B8C5D-BB34-4724-8E56-A6A06EE04A0A}" type="datetimeFigureOut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01/02/38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DC17A39-A0B3-4C2A-8703-D36A2C8E5B74}" type="slidenum">
              <a:rPr lang="ar-SA">
                <a:solidFill>
                  <a:prstClr val="black"/>
                </a:solidFill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ar-SA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76757060"/>
      </p:ext>
    </p:extLst>
  </p:cSld>
  <p:clrMapOvr>
    <a:masterClrMapping/>
  </p:clrMapOvr>
  <p:transition spd="slow">
    <p:cover dir="r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8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9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0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grpSp>
            <p:nvGrpSpPr>
              <p:cNvPr id="11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prstClr val="white"/>
                  </a:solidFill>
                </a:endParaRPr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prstClr val="white"/>
                </a:solidFill>
              </a:endParaRPr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  <a:prstGeom prst="rect">
            <a:avLst/>
          </a:prstGeom>
        </p:spPr>
        <p:txBody>
          <a:bodyPr anchor="b"/>
          <a:lstStyle>
            <a:lvl1pPr algn="l">
              <a:defRPr sz="2400"/>
            </a:lvl1pPr>
          </a:lstStyle>
          <a:p>
            <a:fld id="{6C7A8B54-5BE1-48A8-A322-41B78996835A}" type="datetimeFigureOut">
              <a:rPr lang="ar-EG" smtClean="0"/>
              <a:pPr/>
              <a:t>01/02/1438</a:t>
            </a:fld>
            <a:endParaRPr lang="ar-EG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EG">
              <a:solidFill>
                <a:srgbClr val="0F6FC6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DA42930-387D-4B99-9E38-3444A803A0C5}" type="slidenum">
              <a:rPr lang="ar-EG" smtClean="0">
                <a:solidFill>
                  <a:srgbClr val="0F6FC6"/>
                </a:solidFill>
              </a:rPr>
              <a:pPr/>
              <a:t>‹#›</a:t>
            </a:fld>
            <a:endParaRPr lang="ar-EG">
              <a:solidFill>
                <a:srgbClr val="0F6FC6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3406135"/>
      </p:ext>
    </p:extLst>
  </p:cSld>
  <p:clrMapOvr>
    <a:masterClrMapping/>
  </p:clrMapOvr>
  <p:transition spd="med">
    <p:dissolve/>
    <p:sndAc>
      <p:stSnd>
        <p:snd r:embed="rId1" name="chimes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1842516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7570944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22713449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6678963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9797491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1490881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0004684"/>
      </p:ext>
    </p:extLst>
  </p:cSld>
  <p:clrMapOvr>
    <a:masterClrMapping/>
  </p:clrMapOvr>
  <p:transition>
    <p:zoom/>
    <p:sndAc>
      <p:stSnd>
        <p:snd r:embed="rId1" name="las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18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6" Type="http://schemas.openxmlformats.org/officeDocument/2006/relationships/audio" Target="../media/audio2.wav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" Target="../slides/slide3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01/02/38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ar-SA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7251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zoom/>
    <p:sndAc>
      <p:stSnd>
        <p:snd r:embed="rId13" name="laser.wav"/>
      </p:stSnd>
    </p:sndAc>
  </p:transition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>
            <a:lum/>
          </a:blip>
          <a:srcRect/>
          <a:stretch>
            <a:fillRect t="-28000" b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خطط انسيابي: تحضير 6">
            <a:hlinkClick r:id="rId15" action="ppaction://hlinksldjump"/>
          </p:cNvPr>
          <p:cNvSpPr/>
          <p:nvPr/>
        </p:nvSpPr>
        <p:spPr>
          <a:xfrm>
            <a:off x="3332964" y="6287466"/>
            <a:ext cx="3312368" cy="473576"/>
          </a:xfrm>
          <a:prstGeom prst="flowChartPreparation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الفهرس</a:t>
            </a:r>
            <a:endParaRPr lang="ar-SA" sz="2400" b="1" dirty="0">
              <a:solidFill>
                <a:srgbClr val="002060"/>
              </a:solidFill>
            </a:endParaRPr>
          </a:p>
        </p:txBody>
      </p:sp>
      <p:sp>
        <p:nvSpPr>
          <p:cNvPr id="8" name="شارة رتبة 7">
            <a:hlinkClick r:id="" action="ppaction://hlinkshowjump?jump=previousslide"/>
          </p:cNvPr>
          <p:cNvSpPr/>
          <p:nvPr/>
        </p:nvSpPr>
        <p:spPr>
          <a:xfrm>
            <a:off x="5997260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السابق</a:t>
            </a:r>
            <a:endParaRPr lang="ar-SA" sz="2400" b="1" dirty="0">
              <a:solidFill>
                <a:srgbClr val="002060"/>
              </a:solidFill>
            </a:endParaRPr>
          </a:p>
        </p:txBody>
      </p:sp>
      <p:sp>
        <p:nvSpPr>
          <p:cNvPr id="9" name="شارة رتبة 8">
            <a:hlinkClick r:id="" action="ppaction://hlinkshowjump?jump=nextslide"/>
          </p:cNvPr>
          <p:cNvSpPr/>
          <p:nvPr/>
        </p:nvSpPr>
        <p:spPr>
          <a:xfrm flipH="1">
            <a:off x="2324852" y="6310854"/>
            <a:ext cx="1728192" cy="450188"/>
          </a:xfrm>
          <a:prstGeom prst="chevron">
            <a:avLst>
              <a:gd name="adj" fmla="val 90762"/>
            </a:avLst>
          </a:prstGeom>
          <a:ln>
            <a:solidFill>
              <a:srgbClr val="0070C0"/>
            </a:solidFill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ar-SA" sz="2400" b="1" dirty="0" smtClean="0">
                <a:solidFill>
                  <a:srgbClr val="002060"/>
                </a:solidFill>
              </a:rPr>
              <a:t>التالي</a:t>
            </a:r>
            <a:endParaRPr lang="ar-SA" sz="2400" b="1" dirty="0">
              <a:solidFill>
                <a:srgbClr val="002060"/>
              </a:solidFill>
            </a:endParaRPr>
          </a:p>
        </p:txBody>
      </p:sp>
      <p:pic>
        <p:nvPicPr>
          <p:cNvPr id="10" name="Picture 8" descr="D:\Work2\exxit.png">
            <a:hlinkHover r:id="" action="ppaction://hlinkshowjump?jump=endshow" highlightClick="1">
              <a:snd r:embed="rId16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57108" y="5694689"/>
            <a:ext cx="1125538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صورة 3"/>
          <p:cNvPicPr>
            <a:picLocks noChangeAspect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0617" b="12152"/>
          <a:stretch/>
        </p:blipFill>
        <p:spPr>
          <a:xfrm>
            <a:off x="0" y="0"/>
            <a:ext cx="9121956" cy="11176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1240836"/>
            <a:ext cx="1850596" cy="16121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6512" y="2752937"/>
            <a:ext cx="1728192" cy="146815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مستطيل 4"/>
          <p:cNvSpPr/>
          <p:nvPr/>
        </p:nvSpPr>
        <p:spPr>
          <a:xfrm>
            <a:off x="1043608" y="836712"/>
            <a:ext cx="8208912" cy="5474142"/>
          </a:xfrm>
          <a:prstGeom prst="rect">
            <a:avLst/>
          </a:prstGeom>
          <a:solidFill>
            <a:schemeClr val="lt1">
              <a:alpha val="8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ar-SA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98237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transition spd="slow">
    <p:cover dir="r"/>
  </p:transition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audio" Target="../media/audio4.wav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23.xml"/><Relationship Id="rId1" Type="http://schemas.openxmlformats.org/officeDocument/2006/relationships/tags" Target="../tags/tag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7" Type="http://schemas.openxmlformats.org/officeDocument/2006/relationships/audio" Target="../media/audio1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12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7" Type="http://schemas.openxmlformats.org/officeDocument/2006/relationships/audio" Target="../media/audio1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6" Type="http://schemas.openxmlformats.org/officeDocument/2006/relationships/image" Target="../media/image12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7" Type="http://schemas.openxmlformats.org/officeDocument/2006/relationships/audio" Target="../media/audio11.wav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6" Type="http://schemas.openxmlformats.org/officeDocument/2006/relationships/image" Target="../media/image11.png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NUL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6" Type="http://schemas.openxmlformats.org/officeDocument/2006/relationships/audio" Target="../media/audio11.wav"/><Relationship Id="rId5" Type="http://schemas.openxmlformats.org/officeDocument/2006/relationships/image" Target="../media/image2.png"/><Relationship Id="rId4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مجموعة 11"/>
          <p:cNvGrpSpPr/>
          <p:nvPr/>
        </p:nvGrpSpPr>
        <p:grpSpPr>
          <a:xfrm>
            <a:off x="2122172" y="44624"/>
            <a:ext cx="4812028" cy="1121235"/>
            <a:chOff x="2274540" y="0"/>
            <a:chExt cx="4457700" cy="845423"/>
          </a:xfrm>
          <a:scene3d>
            <a:camera prst="orthographicFront">
              <a:rot lat="0" lon="0" rev="0"/>
            </a:camera>
            <a:lightRig rig="glow" dir="t">
              <a:rot lat="0" lon="0" rev="14100000"/>
            </a:lightRig>
          </a:scene3d>
        </p:grpSpPr>
        <p:pic>
          <p:nvPicPr>
            <p:cNvPr id="14" name="صورة 13"/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 xmlns="">
                    <a14:imgLayer r:embed="">
                      <a14:imgEffect>
                        <a14:sharpenSoften amount="5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2274540" y="0"/>
              <a:ext cx="4457700" cy="845423"/>
            </a:xfrm>
            <a:prstGeom prst="downArrowCallou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pic>
        <p:sp>
          <p:nvSpPr>
            <p:cNvPr id="15" name="مستطيل 8"/>
            <p:cNvSpPr/>
            <p:nvPr/>
          </p:nvSpPr>
          <p:spPr>
            <a:xfrm>
              <a:off x="3108018" y="116632"/>
              <a:ext cx="2627206" cy="568810"/>
            </a:xfrm>
            <a:prstGeom prst="downArrowCallout">
              <a:avLst/>
            </a:prstGeom>
            <a:ln>
              <a:noFill/>
            </a:ln>
            <a:effectLst/>
            <a:sp3d prstMaterial="softEdge">
              <a:bevelT w="127000" prst="artDeco"/>
            </a:sp3d>
          </p:spPr>
          <p:txBody>
            <a:bodyPr wrap="none">
              <a:spAutoFit/>
            </a:bodyPr>
            <a:lstStyle/>
            <a:p>
              <a:pPr algn="ctr"/>
              <a:r>
                <a:rPr lang="ar-SA" sz="2600" b="1" dirty="0" smtClean="0">
                  <a:ln w="10541" cmpd="sng">
                    <a:solidFill>
                      <a:srgbClr val="0F6FC6">
                        <a:shade val="88000"/>
                        <a:satMod val="110000"/>
                      </a:srgbClr>
                    </a:solidFill>
                    <a:prstDash val="solid"/>
                  </a:ln>
                  <a:solidFill>
                    <a:srgbClr val="002060"/>
                  </a:solidFill>
                </a:rPr>
                <a:t>استراتيجية : المفاهيم الكرتونية</a:t>
              </a:r>
              <a:endParaRPr lang="ar-EG" sz="26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7" name="صورة 16">
            <a:hlinkClick r:id="" action="ppaction://hlinkshowjump?jump=nextslide"/>
          </p:cNvPr>
          <p:cNvPicPr>
            <a:picLocks noChangeAspect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 xmlns="">
                  <a14:imgLayer r:embed="">
                    <a14:imgEffect>
                      <a14:sharpenSoften amount="50000"/>
                    </a14:imgEffect>
                    <a14:imgEffect>
                      <a14:brightnessContrast bright="2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rot="16200000" flipH="1" flipV="1">
            <a:off x="1979712" y="5949280"/>
            <a:ext cx="881484" cy="881484"/>
          </a:xfrm>
          <a:prstGeom prst="rect">
            <a:avLst/>
          </a:prstGeom>
        </p:spPr>
      </p:pic>
      <p:pic>
        <p:nvPicPr>
          <p:cNvPr id="18" name="صورة 17">
            <a:hlinkClick r:id="" action="ppaction://hlinkshowjump?jump=endshow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496" y="6027192"/>
            <a:ext cx="840817" cy="840817"/>
          </a:xfrm>
          <a:prstGeom prst="rect">
            <a:avLst/>
          </a:prstGeom>
        </p:spPr>
      </p:pic>
      <p:grpSp>
        <p:nvGrpSpPr>
          <p:cNvPr id="3" name="مجموعة 1"/>
          <p:cNvGrpSpPr/>
          <p:nvPr/>
        </p:nvGrpSpPr>
        <p:grpSpPr>
          <a:xfrm>
            <a:off x="948321" y="998153"/>
            <a:ext cx="7296087" cy="4932665"/>
            <a:chOff x="948321" y="998153"/>
            <a:chExt cx="7296087" cy="4932665"/>
          </a:xfrm>
        </p:grpSpPr>
        <p:grpSp>
          <p:nvGrpSpPr>
            <p:cNvPr id="4" name="مجموعة 20"/>
            <p:cNvGrpSpPr/>
            <p:nvPr/>
          </p:nvGrpSpPr>
          <p:grpSpPr>
            <a:xfrm>
              <a:off x="948321" y="998153"/>
              <a:ext cx="7296087" cy="4932665"/>
              <a:chOff x="523875" y="1116452"/>
              <a:chExt cx="8096250" cy="5120860"/>
            </a:xfrm>
          </p:grpSpPr>
          <p:pic>
            <p:nvPicPr>
              <p:cNvPr id="28" name="صورة 27"/>
              <p:cNvPicPr>
                <a:picLocks noChangeAspect="1"/>
              </p:cNvPicPr>
              <p:nvPr/>
            </p:nvPicPr>
            <p:blipFill>
              <a:blip r:embed="rId7">
                <a:extLst>
                  <a:ext uri="{BEBA8EAE-BF5A-486C-A8C5-ECC9F3942E4B}">
                    <a14:imgProps xmlns:a14="http://schemas.microsoft.com/office/drawing/2010/main" xmlns="">
                      <a14:imgLayer r:embed="">
                        <a14:imgEffect>
                          <a14:sharpenSoften amount="50000"/>
                        </a14:imgEffect>
                        <a14:imgEffect>
                          <a14:brightnessContrast contrast="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>
              <a:xfrm>
                <a:off x="523875" y="1116452"/>
                <a:ext cx="8096250" cy="5120860"/>
              </a:xfrm>
              <a:prstGeom prst="rect">
                <a:avLst/>
              </a:prstGeom>
            </p:spPr>
          </p:pic>
          <p:sp>
            <p:nvSpPr>
              <p:cNvPr id="32" name="مربع نص 31"/>
              <p:cNvSpPr txBox="1"/>
              <p:nvPr/>
            </p:nvSpPr>
            <p:spPr>
              <a:xfrm>
                <a:off x="4544963" y="1232080"/>
                <a:ext cx="3631432" cy="4728882"/>
              </a:xfrm>
              <a:prstGeom prst="rect">
                <a:avLst/>
              </a:prstGeom>
              <a:noFill/>
              <a:ln>
                <a:noFill/>
              </a:ln>
              <a:effectLst/>
              <a:scene3d>
                <a:camera prst="orthographicFront">
                  <a:rot lat="0" lon="0" rev="0"/>
                </a:camera>
                <a:lightRig rig="glow" dir="t">
                  <a:rot lat="0" lon="0" rev="14100000"/>
                </a:lightRig>
              </a:scene3d>
              <a:sp3d prstMaterial="softEdge">
                <a:bevelT w="127000" prst="artDeco"/>
              </a:sp3d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wrap="square" rtlCol="1">
                <a:spAutoFit/>
              </a:bodyPr>
              <a:lstStyle/>
              <a:p>
                <a:pPr marL="327278" indent="-327278" algn="ctr">
                  <a:buFontTx/>
                  <a:buBlip>
                    <a:blip r:embed="rId8"/>
                  </a:buBlip>
                </a:pPr>
                <a:r>
                  <a:rPr lang="ar-SA" sz="2000" b="1" dirty="0">
                    <a:solidFill>
                      <a:srgbClr val="002060"/>
                    </a:solidFill>
                  </a:rPr>
                  <a:t>خطوات التنفيذ</a:t>
                </a:r>
              </a:p>
              <a:p>
                <a:pPr marL="327278" indent="-327278">
                  <a:buFontTx/>
                  <a:buBlip>
                    <a:blip r:embed="rId8"/>
                  </a:buBlip>
                </a:pPr>
                <a:r>
                  <a:rPr lang="ar-SA" b="1" dirty="0">
                    <a:solidFill>
                      <a:srgbClr val="C00000"/>
                    </a:solidFill>
                  </a:rPr>
                  <a:t>جهز المفاهيم الكرتونية للطلاب بشكل فردي أو مجموعات </a:t>
                </a:r>
              </a:p>
              <a:p>
                <a:pPr marL="327278" indent="-327278">
                  <a:buFontTx/>
                  <a:buBlip>
                    <a:blip r:embed="rId8"/>
                  </a:buBlip>
                </a:pPr>
                <a:r>
                  <a:rPr lang="ar-SA" b="1" dirty="0">
                    <a:solidFill>
                      <a:srgbClr val="C00000"/>
                    </a:solidFill>
                  </a:rPr>
                  <a:t>اطلب منهم التعليق علي كل كتابة في الصورة أو اسألهم عن أي كتابة يتفقون عليها </a:t>
                </a:r>
              </a:p>
              <a:p>
                <a:pPr marL="327278" indent="-327278">
                  <a:buFontTx/>
                  <a:buBlip>
                    <a:blip r:embed="rId8"/>
                  </a:buBlip>
                </a:pPr>
                <a:r>
                  <a:rPr lang="ar-SA" b="1" dirty="0">
                    <a:solidFill>
                      <a:srgbClr val="C00000"/>
                    </a:solidFill>
                  </a:rPr>
                  <a:t>اطلب منهم أن يعطوا تفسيرا منطقيا لاختياراتهم التي اتفقوا عليها  ( </a:t>
                </a:r>
                <a:r>
                  <a:rPr lang="ar-SA" b="1" dirty="0">
                    <a:solidFill>
                      <a:srgbClr val="0000FF"/>
                    </a:solidFill>
                  </a:rPr>
                  <a:t>وهي نقطة مهمة لهم في عمليات التفكير </a:t>
                </a:r>
                <a:r>
                  <a:rPr lang="ar-SA" b="1" dirty="0">
                    <a:solidFill>
                      <a:srgbClr val="C00000"/>
                    </a:solidFill>
                  </a:rPr>
                  <a:t>)</a:t>
                </a:r>
              </a:p>
              <a:p>
                <a:pPr marL="327278" indent="-327278">
                  <a:buFontTx/>
                  <a:buBlip>
                    <a:blip r:embed="rId8"/>
                  </a:buBlip>
                </a:pPr>
                <a:r>
                  <a:rPr lang="ar-SA" b="1" dirty="0">
                    <a:solidFill>
                      <a:srgbClr val="C00000"/>
                    </a:solidFill>
                  </a:rPr>
                  <a:t>شجع المناقشة والحوار عندما تختلف </a:t>
                </a:r>
                <a:r>
                  <a:rPr lang="ar-SA" b="1" dirty="0" smtClean="0">
                    <a:solidFill>
                      <a:srgbClr val="C00000"/>
                    </a:solidFill>
                  </a:rPr>
                  <a:t>أراءهم </a:t>
                </a:r>
                <a:endParaRPr lang="ar-SA" b="1" dirty="0">
                  <a:solidFill>
                    <a:srgbClr val="C00000"/>
                  </a:solidFill>
                </a:endParaRPr>
              </a:p>
              <a:p>
                <a:pPr marL="327278" indent="-327278">
                  <a:buFontTx/>
                  <a:buBlip>
                    <a:blip r:embed="rId8"/>
                  </a:buBlip>
                </a:pPr>
                <a:r>
                  <a:rPr lang="ar-SA" b="1" dirty="0">
                    <a:solidFill>
                      <a:srgbClr val="C00000"/>
                    </a:solidFill>
                  </a:rPr>
                  <a:t>تابع المناقشة للتواصل إلي أفكار جديدة</a:t>
                </a:r>
              </a:p>
              <a:p>
                <a:pPr marL="327278" indent="-327278">
                  <a:buFontTx/>
                  <a:buBlip>
                    <a:blip r:embed="rId8"/>
                  </a:buBlip>
                </a:pPr>
                <a:r>
                  <a:rPr lang="ar-SA" b="1" dirty="0">
                    <a:solidFill>
                      <a:srgbClr val="C00000"/>
                    </a:solidFill>
                  </a:rPr>
                  <a:t>من الأشياء المهمة هي التركيز علي استجاباتهم وأفكارهم وليس الإجابة الصحيحة</a:t>
                </a:r>
              </a:p>
            </p:txBody>
          </p:sp>
        </p:grpSp>
        <p:pic>
          <p:nvPicPr>
            <p:cNvPr id="13" name="صورة 12"/>
            <p:cNvPicPr>
              <a:picLocks noChangeAspect="1"/>
            </p:cNvPicPr>
            <p:nvPr/>
          </p:nvPicPr>
          <p:blipFill>
            <a:blip r:embed="rId9">
              <a:clrChange>
                <a:clrFrom>
                  <a:srgbClr val="FEFFFE"/>
                </a:clrFrom>
                <a:clrTo>
                  <a:srgbClr val="FEFFFE">
                    <a:alpha val="0"/>
                  </a:srgbClr>
                </a:clrTo>
              </a:clrChange>
              <a:extLst>
                <a:ext uri="{BEBA8EAE-BF5A-486C-A8C5-ECC9F3942E4B}">
                  <a14:imgProps xmlns:a14="http://schemas.microsoft.com/office/drawing/2010/main" xmlns="">
                    <a14:imgLayer r:embed="">
                      <a14:imgEffect>
                        <a14:sharpenSoften amount="50000"/>
                      </a14:imgEffect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1429012" y="1412776"/>
              <a:ext cx="2864367" cy="3888432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xmlns="" val="605389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u"/>
        <p:sndAc>
          <p:stSnd>
            <p:snd r:embed="" name="arrow.wav"/>
          </p:stSnd>
        </p:sndAc>
      </p:transition>
    </mc:Choice>
    <mc:Fallback>
      <p:transition spd="slow">
        <p:fade/>
        <p:sndAc>
          <p:stSnd>
            <p:snd r:embed="rId3" name="arrow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9" name="مجموعة 18"/>
          <p:cNvGrpSpPr/>
          <p:nvPr/>
        </p:nvGrpSpPr>
        <p:grpSpPr>
          <a:xfrm>
            <a:off x="5907703" y="116632"/>
            <a:ext cx="3056785" cy="764704"/>
            <a:chOff x="2339752" y="0"/>
            <a:chExt cx="4536504" cy="764704"/>
          </a:xfrm>
        </p:grpSpPr>
        <p:sp>
          <p:nvSpPr>
            <p:cNvPr id="20" name="مستطيل مستدير الزوايا 19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مستطيل مستدير الزوايا 20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6159409" y="217319"/>
            <a:ext cx="2752937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متوسط الكتلة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23" name="مجموعة 22"/>
          <p:cNvGrpSpPr/>
          <p:nvPr/>
        </p:nvGrpSpPr>
        <p:grpSpPr>
          <a:xfrm>
            <a:off x="179512" y="952720"/>
            <a:ext cx="8760316" cy="2980336"/>
            <a:chOff x="179512" y="511693"/>
            <a:chExt cx="8760316" cy="3493371"/>
          </a:xfrm>
        </p:grpSpPr>
        <p:sp>
          <p:nvSpPr>
            <p:cNvPr id="24" name="مستطيل 23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" name="مخطط انسيابي: معالجة متعاقبة 24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6" name="مربع نص 25"/>
          <p:cNvSpPr txBox="1"/>
          <p:nvPr/>
        </p:nvSpPr>
        <p:spPr>
          <a:xfrm>
            <a:off x="179512" y="1070734"/>
            <a:ext cx="8424936" cy="286232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الكتلة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المقيسة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لغاز النيون هي (</a:t>
            </a:r>
            <a:r>
              <a:rPr lang="en-GB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20.183 u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 وهذا الرقم يعرف بمتوسط كتلة نظائر النيون الموجودة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طبيعياً.</a:t>
            </a:r>
          </a:p>
          <a:p>
            <a:pPr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وتستخدم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كتلة أحد نظائر الكربون (كربون-12) بوصفها وحدة الكتلة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الذرية.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ولوصف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النظير مثل (الكربون-12{</a:t>
            </a:r>
            <a:r>
              <a:rPr lang="en-GB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126C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} / نظير النيون-10 {</a:t>
            </a:r>
            <a:r>
              <a:rPr lang="en-GB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2010Ne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} - {</a:t>
            </a:r>
            <a:r>
              <a:rPr lang="en-GB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2210Ne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}).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3" name="خماسي 2"/>
          <p:cNvSpPr/>
          <p:nvPr/>
        </p:nvSpPr>
        <p:spPr>
          <a:xfrm flipH="1">
            <a:off x="4391979" y="4024703"/>
            <a:ext cx="4548527" cy="916465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500" b="1" dirty="0" smtClean="0"/>
              <a:t>العدد الكتلي</a:t>
            </a:r>
          </a:p>
          <a:p>
            <a:pPr algn="ctr"/>
            <a:r>
              <a:rPr lang="ar-SA" sz="2500" b="1" dirty="0" smtClean="0"/>
              <a:t>عدد البروتونات + عدد النيوترونات</a:t>
            </a:r>
            <a:endParaRPr lang="ar-SA" sz="2500" b="1" dirty="0"/>
          </a:p>
        </p:txBody>
      </p:sp>
      <p:sp>
        <p:nvSpPr>
          <p:cNvPr id="17" name="خماسي 16"/>
          <p:cNvSpPr/>
          <p:nvPr/>
        </p:nvSpPr>
        <p:spPr>
          <a:xfrm flipH="1">
            <a:off x="4391979" y="5032815"/>
            <a:ext cx="4548527" cy="916465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500" b="1" dirty="0" smtClean="0"/>
              <a:t>العدد الذري أو الشحنة</a:t>
            </a:r>
          </a:p>
          <a:p>
            <a:pPr algn="ctr"/>
            <a:r>
              <a:rPr lang="ar-SA" sz="2500" b="1" dirty="0" smtClean="0"/>
              <a:t>عدد الإلكترونات + عدد النيوترونات</a:t>
            </a:r>
            <a:endParaRPr lang="ar-SA" sz="2500" b="1" dirty="0"/>
          </a:p>
        </p:txBody>
      </p:sp>
      <p:sp>
        <p:nvSpPr>
          <p:cNvPr id="4" name="شكل بيضاوي 3"/>
          <p:cNvSpPr/>
          <p:nvPr/>
        </p:nvSpPr>
        <p:spPr>
          <a:xfrm>
            <a:off x="3345108" y="4040496"/>
            <a:ext cx="1046871" cy="91646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500" dirty="0" smtClean="0"/>
              <a:t>A</a:t>
            </a:r>
            <a:endParaRPr lang="ar-SA" sz="3500" dirty="0"/>
          </a:p>
        </p:txBody>
      </p:sp>
      <p:sp>
        <p:nvSpPr>
          <p:cNvPr id="27" name="شكل بيضاوي 26"/>
          <p:cNvSpPr/>
          <p:nvPr/>
        </p:nvSpPr>
        <p:spPr>
          <a:xfrm>
            <a:off x="3347864" y="5085184"/>
            <a:ext cx="1046871" cy="91646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500" dirty="0" smtClean="0"/>
              <a:t>z</a:t>
            </a:r>
            <a:endParaRPr lang="ar-SA" sz="3500" dirty="0"/>
          </a:p>
        </p:txBody>
      </p:sp>
      <p:sp>
        <p:nvSpPr>
          <p:cNvPr id="5" name="خماسي 4"/>
          <p:cNvSpPr/>
          <p:nvPr/>
        </p:nvSpPr>
        <p:spPr>
          <a:xfrm rot="5400000">
            <a:off x="597054" y="3759010"/>
            <a:ext cx="1296144" cy="1859116"/>
          </a:xfrm>
          <a:prstGeom prst="homePlat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vert="vert270" rtlCol="1" anchor="ctr"/>
          <a:lstStyle/>
          <a:p>
            <a:pPr algn="ctr"/>
            <a:r>
              <a:rPr lang="ar-SA" sz="2800" b="1" dirty="0" smtClean="0">
                <a:latin typeface="Sakkal Majalla" pitchFamily="2" charset="-78"/>
                <a:cs typeface="Sakkal Majalla" pitchFamily="2" charset="-78"/>
              </a:rPr>
              <a:t>رمز العنصر</a:t>
            </a:r>
            <a:endParaRPr lang="ar-SA" sz="2800" b="1" dirty="0"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8" name="شكل بيضاوي 27"/>
          <p:cNvSpPr/>
          <p:nvPr/>
        </p:nvSpPr>
        <p:spPr>
          <a:xfrm>
            <a:off x="683568" y="5013176"/>
            <a:ext cx="1046871" cy="916465"/>
          </a:xfrm>
          <a:prstGeom prst="ellipse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en-US" sz="3500" dirty="0" smtClean="0"/>
              <a:t>x</a:t>
            </a:r>
            <a:endParaRPr lang="ar-SA" sz="35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14732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6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3" grpId="0" animBg="1"/>
      <p:bldP spid="17" grpId="0" animBg="1"/>
      <p:bldP spid="4" grpId="0" animBg="1"/>
      <p:bldP spid="27" grpId="0" animBg="1"/>
      <p:bldP spid="5" grpId="0" animBg="1"/>
      <p:bldP spid="2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9" name="مجموعة 18"/>
          <p:cNvGrpSpPr/>
          <p:nvPr/>
        </p:nvGrpSpPr>
        <p:grpSpPr>
          <a:xfrm>
            <a:off x="5835695" y="188640"/>
            <a:ext cx="3056785" cy="764704"/>
            <a:chOff x="2339752" y="0"/>
            <a:chExt cx="4536504" cy="764704"/>
          </a:xfrm>
        </p:grpSpPr>
        <p:sp>
          <p:nvSpPr>
            <p:cNvPr id="20" name="مستطيل مستدير الزوايا 19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مستطيل مستدير الزوايا 20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6087401" y="289327"/>
            <a:ext cx="2752937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err="1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النيوكليونات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23" name="مجموعة 22"/>
          <p:cNvGrpSpPr/>
          <p:nvPr/>
        </p:nvGrpSpPr>
        <p:grpSpPr>
          <a:xfrm>
            <a:off x="179512" y="1643183"/>
            <a:ext cx="8760316" cy="3338553"/>
            <a:chOff x="179512" y="511693"/>
            <a:chExt cx="8760316" cy="3493371"/>
          </a:xfrm>
        </p:grpSpPr>
        <p:sp>
          <p:nvSpPr>
            <p:cNvPr id="24" name="مستطيل 23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" name="مخطط انسيابي: معالجة متعاقبة 24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6" name="مربع نص 25"/>
          <p:cNvSpPr txBox="1"/>
          <p:nvPr/>
        </p:nvSpPr>
        <p:spPr>
          <a:xfrm>
            <a:off x="179512" y="1689189"/>
            <a:ext cx="8424936" cy="332398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تسمى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كل من النيوترونات والبروتونات </a:t>
            </a:r>
            <a:r>
              <a:rPr lang="ar-SA" sz="3000" b="1" dirty="0" err="1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النيوكليونات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.</a:t>
            </a:r>
          </a:p>
          <a:p>
            <a:pPr fontAlgn="auto">
              <a:spcAft>
                <a:spcPts val="0"/>
              </a:spcAft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الإلكترونات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السالبة الشحنة المحيطة بنواة الذرة الموجبة الشحنة تبقى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في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مكانها نتيجة تأثير قوة التجاذب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الكهرومغناطيسي.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والنواة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تتكون من البروتونات الموجبة الشحنة والنيوترونات المتعادلة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الشحنة.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فإن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قوة تجاذب متبادلة وقوية يجب أن توجد داخل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النواة (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القوة النووية القوية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9768540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9" name="مجموعة 18"/>
          <p:cNvGrpSpPr/>
          <p:nvPr/>
        </p:nvGrpSpPr>
        <p:grpSpPr>
          <a:xfrm>
            <a:off x="4705835" y="188640"/>
            <a:ext cx="4186646" cy="764704"/>
            <a:chOff x="2339752" y="0"/>
            <a:chExt cx="4536504" cy="764704"/>
          </a:xfrm>
        </p:grpSpPr>
        <p:sp>
          <p:nvSpPr>
            <p:cNvPr id="20" name="مستطيل مستدير الزوايا 19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مستطيل مستدير الزوايا 20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5069851" y="289327"/>
            <a:ext cx="3770488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القوة النووية القوية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23" name="مجموعة 22"/>
          <p:cNvGrpSpPr/>
          <p:nvPr/>
        </p:nvGrpSpPr>
        <p:grpSpPr>
          <a:xfrm>
            <a:off x="179512" y="1190132"/>
            <a:ext cx="8760316" cy="4399108"/>
            <a:chOff x="179512" y="511693"/>
            <a:chExt cx="8760316" cy="3493371"/>
          </a:xfrm>
        </p:grpSpPr>
        <p:sp>
          <p:nvSpPr>
            <p:cNvPr id="24" name="مستطيل 23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" name="مخطط انسيابي: معالجة متعاقبة 24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6" name="مربع نص 25"/>
          <p:cNvSpPr txBox="1"/>
          <p:nvPr/>
        </p:nvSpPr>
        <p:spPr>
          <a:xfrm>
            <a:off x="179512" y="1236138"/>
            <a:ext cx="8424936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تسمى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كذلك القوة القوية وهي التي تؤثر بين البروتونات والنيوترونات الموجودة في النواة وتزيد عن 100 مرة من القوة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الكهرومغناطيسية.</a:t>
            </a:r>
          </a:p>
          <a:p>
            <a:pPr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إن</a:t>
            </a:r>
            <a:r>
              <a:rPr lang="ar-SA" sz="30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مدى القوة القوية قصيرة ، وتساوي نصف قطر البروتون فقط أي (</a:t>
            </a:r>
            <a:r>
              <a:rPr lang="en-GB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1.4x10-15 m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 تقريباً وهي قوة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تجاذب.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ولإخراج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النيوكليون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ليصبح خارج النواة يجب بذل شغل للتغلب على قوة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التجاذب.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إن طاقة النواة المجمعة أقل من مجموع طاقات البروتونات والنيوترونات المنفردة (طاقة ربط نووية)</a:t>
            </a: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ولأن النواة المجمعة لها طاقة أقل فإن طاقات الربط جميعها تكون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سالبة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183064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5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9" name="مجموعة 18"/>
          <p:cNvGrpSpPr/>
          <p:nvPr/>
        </p:nvGrpSpPr>
        <p:grpSpPr>
          <a:xfrm>
            <a:off x="4705835" y="188640"/>
            <a:ext cx="4186646" cy="764704"/>
            <a:chOff x="2339752" y="0"/>
            <a:chExt cx="4536504" cy="764704"/>
          </a:xfrm>
        </p:grpSpPr>
        <p:sp>
          <p:nvSpPr>
            <p:cNvPr id="20" name="مستطيل مستدير الزوايا 19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مستطيل مستدير الزوايا 20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5069851" y="289327"/>
            <a:ext cx="3770488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طاقة الربط النووية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23" name="مجموعة 22"/>
          <p:cNvGrpSpPr/>
          <p:nvPr/>
        </p:nvGrpSpPr>
        <p:grpSpPr>
          <a:xfrm>
            <a:off x="827584" y="1190132"/>
            <a:ext cx="7909620" cy="870716"/>
            <a:chOff x="179512" y="511693"/>
            <a:chExt cx="8760316" cy="3493371"/>
          </a:xfrm>
        </p:grpSpPr>
        <p:sp>
          <p:nvSpPr>
            <p:cNvPr id="24" name="مستطيل 23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" name="مخطط انسيابي: معالجة متعاقبة 24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6" name="مربع نص 25"/>
          <p:cNvSpPr txBox="1"/>
          <p:nvPr/>
        </p:nvSpPr>
        <p:spPr>
          <a:xfrm>
            <a:off x="1273636" y="1362834"/>
            <a:ext cx="7200196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500" b="1" dirty="0" smtClean="0">
                <a:solidFill>
                  <a:srgbClr val="FF0000"/>
                </a:solidFill>
                <a:latin typeface="Sakkal Majalla" pitchFamily="2" charset="-78"/>
                <a:cs typeface="Sakkal Majalla" pitchFamily="2" charset="-78"/>
              </a:rPr>
              <a:t>بين آينشتاين أن كلاً من الكتلة والطاقة متكافئتان</a:t>
            </a:r>
            <a:endParaRPr lang="ar-SA" sz="3500" b="1" dirty="0">
              <a:solidFill>
                <a:srgbClr val="FF00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5" name="عنوان 1"/>
          <p:cNvSpPr txBox="1">
            <a:spLocks/>
          </p:cNvSpPr>
          <p:nvPr/>
        </p:nvSpPr>
        <p:spPr>
          <a:xfrm>
            <a:off x="1895775" y="3222104"/>
            <a:ext cx="5620118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9600" b="1" dirty="0">
                <a:solidFill>
                  <a:prstClr val="black"/>
                </a:solidFill>
                <a:latin typeface="Constantia"/>
              </a:rPr>
              <a:t>E = mc</a:t>
            </a:r>
            <a:r>
              <a:rPr lang="en-GB" sz="9600" b="1" baseline="30000" dirty="0">
                <a:solidFill>
                  <a:prstClr val="black"/>
                </a:solidFill>
                <a:latin typeface="Constantia"/>
              </a:rPr>
              <a:t>2</a:t>
            </a:r>
            <a:endParaRPr lang="ar-SA" sz="9600" b="1" baseline="30000" dirty="0">
              <a:solidFill>
                <a:prstClr val="black"/>
              </a:solidFill>
              <a:latin typeface="Constantia"/>
              <a:cs typeface="Times New Roman"/>
            </a:endParaRPr>
          </a:p>
        </p:txBody>
      </p:sp>
      <p:sp>
        <p:nvSpPr>
          <p:cNvPr id="2" name="سهم للأسفل 1"/>
          <p:cNvSpPr/>
          <p:nvPr/>
        </p:nvSpPr>
        <p:spPr>
          <a:xfrm>
            <a:off x="4034211" y="2060848"/>
            <a:ext cx="1334850" cy="11521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7" name="عنوان 1"/>
          <p:cNvSpPr txBox="1">
            <a:spLocks/>
          </p:cNvSpPr>
          <p:nvPr/>
        </p:nvSpPr>
        <p:spPr>
          <a:xfrm>
            <a:off x="323528" y="4734272"/>
            <a:ext cx="8413676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يجب أن تضاف طاقة لتفتيت النواة فإن كتلة النواة المجمعة تكون أقل من مجموع كتل النيوكليونات التي تحويها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346079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  <p:bldP spid="15" grpId="0" animBg="1"/>
      <p:bldP spid="2" grpId="0" animBg="1"/>
      <p:bldP spid="1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9" name="مجموعة 18"/>
          <p:cNvGrpSpPr/>
          <p:nvPr/>
        </p:nvGrpSpPr>
        <p:grpSpPr>
          <a:xfrm>
            <a:off x="5835695" y="116632"/>
            <a:ext cx="3056786" cy="764704"/>
            <a:chOff x="2339752" y="0"/>
            <a:chExt cx="4536504" cy="764704"/>
          </a:xfrm>
        </p:grpSpPr>
        <p:sp>
          <p:nvSpPr>
            <p:cNvPr id="20" name="مستطيل مستدير الزوايا 19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مستطيل مستدير الزوايا 20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6087401" y="217319"/>
            <a:ext cx="2752938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الرسم البياني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7" name="عنوان 1"/>
          <p:cNvSpPr txBox="1">
            <a:spLocks/>
          </p:cNvSpPr>
          <p:nvPr/>
        </p:nvSpPr>
        <p:spPr>
          <a:xfrm>
            <a:off x="6406085" y="999016"/>
            <a:ext cx="2558403" cy="372612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2900" b="1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لأن (</a:t>
            </a:r>
            <a:r>
              <a:rPr lang="en-GB" sz="2900" b="1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1 u</a:t>
            </a:r>
            <a:r>
              <a:rPr lang="ar-SA" sz="2900" b="1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) من الكتلة </a:t>
            </a:r>
            <a:r>
              <a:rPr lang="ar-SA" sz="29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تكافئ </a:t>
            </a:r>
            <a:r>
              <a:rPr lang="ar-SA" sz="2900" b="1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(</a:t>
            </a:r>
            <a:r>
              <a:rPr lang="en-GB" sz="2900" b="1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931.49 MeV</a:t>
            </a:r>
            <a:r>
              <a:rPr lang="ar-SA" sz="2900" b="1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) من الطاقة فإن الرسم ص(129) يبين كيف تعتمد طاقة ربط بقوة أكبر من </a:t>
            </a:r>
            <a:r>
              <a:rPr lang="ar-SA" sz="2900" b="1" dirty="0" err="1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الأنوية</a:t>
            </a:r>
            <a:r>
              <a:rPr lang="ar-SA" sz="2900" b="1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الخفيفة ماعدا القليل منها</a:t>
            </a:r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3527" y="999016"/>
            <a:ext cx="5976665" cy="3726127"/>
          </a:xfrm>
          <a:prstGeom prst="rect">
            <a:avLst/>
          </a:prstGeom>
          <a:ln w="6350" cap="sq" cmpd="thickThin">
            <a:solidFill>
              <a:srgbClr val="FF0000"/>
            </a:solidFill>
            <a:prstDash val="dash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7" name="عنوان 1"/>
          <p:cNvSpPr txBox="1">
            <a:spLocks/>
          </p:cNvSpPr>
          <p:nvPr/>
        </p:nvSpPr>
        <p:spPr>
          <a:xfrm>
            <a:off x="5004048" y="5029025"/>
            <a:ext cx="3998563" cy="97210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2800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الأنوية</a:t>
            </a:r>
            <a:r>
              <a:rPr lang="ar-SA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الثقيلة ترتبط بقوة أكبر من </a:t>
            </a:r>
            <a:r>
              <a:rPr lang="ar-SA" sz="2800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الأنوية</a:t>
            </a:r>
            <a:r>
              <a:rPr lang="ar-SA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الخفيفة ماعدا القليل منها.</a:t>
            </a:r>
            <a:endParaRPr lang="ar-SA" sz="2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8" name="عنوان 1"/>
          <p:cNvSpPr txBox="1">
            <a:spLocks/>
          </p:cNvSpPr>
          <p:nvPr/>
        </p:nvSpPr>
        <p:spPr>
          <a:xfrm>
            <a:off x="707271" y="5016658"/>
            <a:ext cx="3998563" cy="97210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طاقة للربط النووية لكل </a:t>
            </a:r>
            <a:r>
              <a:rPr lang="ar-SA" sz="2800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نيوكليون</a:t>
            </a:r>
            <a:r>
              <a:rPr lang="ar-SA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تعتمد على عدد </a:t>
            </a:r>
            <a:r>
              <a:rPr lang="ar-SA" sz="2800" b="1" dirty="0" err="1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النيوكليونات</a:t>
            </a:r>
            <a:r>
              <a:rPr lang="ar-SA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A</a:t>
            </a:r>
            <a:r>
              <a:rPr lang="ar-SA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ar-SA" sz="2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7540499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7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7" grpId="0" animBg="1"/>
      <p:bldP spid="27" grpId="0" animBg="1"/>
      <p:bldP spid="2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9" name="مجموعة 18"/>
          <p:cNvGrpSpPr/>
          <p:nvPr/>
        </p:nvGrpSpPr>
        <p:grpSpPr>
          <a:xfrm>
            <a:off x="5835695" y="116632"/>
            <a:ext cx="3056786" cy="764704"/>
            <a:chOff x="2339752" y="0"/>
            <a:chExt cx="4536504" cy="764704"/>
          </a:xfrm>
        </p:grpSpPr>
        <p:sp>
          <p:nvSpPr>
            <p:cNvPr id="20" name="مستطيل مستدير الزوايا 19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مستطيل مستدير الزوايا 20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6087401" y="217319"/>
            <a:ext cx="2752938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الرسم البياني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7" name="عنوان 1"/>
          <p:cNvSpPr txBox="1">
            <a:spLocks/>
          </p:cNvSpPr>
          <p:nvPr/>
        </p:nvSpPr>
        <p:spPr>
          <a:xfrm>
            <a:off x="5724129" y="999017"/>
            <a:ext cx="3240360" cy="300604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28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وتصبح أكثر </a:t>
            </a:r>
            <a:r>
              <a:rPr lang="ar-SA" sz="2800" b="1" dirty="0" err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سالبية</a:t>
            </a:r>
            <a:r>
              <a:rPr lang="ar-SA" sz="28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كلما ازداد العدد الكتلي (</a:t>
            </a:r>
            <a:r>
              <a:rPr lang="en-GB" sz="28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A</a:t>
            </a:r>
            <a:r>
              <a:rPr lang="ar-SA" sz="28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) حتى القيمة (</a:t>
            </a:r>
            <a:r>
              <a:rPr lang="en-GB" sz="28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56</a:t>
            </a:r>
            <a:r>
              <a:rPr lang="ar-SA" sz="28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) الذي يمثل الحديد (</a:t>
            </a:r>
            <a:r>
              <a:rPr lang="en-GB" sz="28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Fe</a:t>
            </a:r>
            <a:r>
              <a:rPr lang="ar-SA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)</a:t>
            </a:r>
          </a:p>
          <a:p>
            <a:pPr algn="ctr">
              <a:defRPr/>
            </a:pPr>
            <a:r>
              <a:rPr lang="ar-SA" sz="28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تصبح </a:t>
            </a:r>
            <a:r>
              <a:rPr lang="ar-SA" sz="2800" b="1" dirty="0" err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الأنوية</a:t>
            </a:r>
            <a:r>
              <a:rPr lang="ar-SA" sz="28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أكثر استقراراً كلما اقترب عددها الكلي من العدد الكتلي </a:t>
            </a:r>
            <a:r>
              <a:rPr lang="ar-SA" sz="2800" b="1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للحديد</a:t>
            </a:r>
            <a:endParaRPr lang="ar-SA" sz="2800" b="1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7" name="عنوان 1"/>
          <p:cNvSpPr txBox="1">
            <a:spLocks/>
          </p:cNvSpPr>
          <p:nvPr/>
        </p:nvSpPr>
        <p:spPr>
          <a:xfrm>
            <a:off x="5724128" y="4149080"/>
            <a:ext cx="3240359" cy="179963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2800" b="1" dirty="0" err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والأنوية</a:t>
            </a:r>
            <a:r>
              <a:rPr lang="ar-SA" sz="28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التي أعدادها </a:t>
            </a:r>
            <a:r>
              <a:rPr lang="ar-SA" sz="2800" b="1" dirty="0" err="1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الكتلية</a:t>
            </a:r>
            <a:r>
              <a:rPr lang="ar-SA" sz="28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 أكبر من العدد الكتلي للحديد تكون أقل ترابطاً لذا تكون أقل استقراراً</a:t>
            </a:r>
          </a:p>
        </p:txBody>
      </p:sp>
      <p:sp>
        <p:nvSpPr>
          <p:cNvPr id="28" name="عنوان 1"/>
          <p:cNvSpPr txBox="1">
            <a:spLocks/>
          </p:cNvSpPr>
          <p:nvPr/>
        </p:nvSpPr>
        <p:spPr>
          <a:xfrm>
            <a:off x="287522" y="4869160"/>
            <a:ext cx="5184577" cy="972107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28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طاقة للربط النووية لكل </a:t>
            </a:r>
            <a:r>
              <a:rPr lang="ar-SA" sz="2800" b="1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نيوكليون</a:t>
            </a:r>
            <a:r>
              <a:rPr lang="ar-SA" sz="28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تعتمد على عدد </a:t>
            </a:r>
            <a:r>
              <a:rPr lang="ar-SA" sz="2800" b="1" dirty="0" err="1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النيوكليونات</a:t>
            </a:r>
            <a:r>
              <a:rPr lang="ar-SA" sz="28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en-US" sz="28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A</a:t>
            </a:r>
            <a:r>
              <a:rPr lang="ar-SA" sz="28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.</a:t>
            </a:r>
            <a:endParaRPr lang="ar-SA" sz="2800" b="1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79511" y="1088496"/>
            <a:ext cx="5400601" cy="3492631"/>
          </a:xfrm>
          <a:prstGeom prst="rect">
            <a:avLst/>
          </a:prstGeom>
          <a:ln w="6350" cap="sq" cmpd="thickThin">
            <a:solidFill>
              <a:srgbClr val="FF0000"/>
            </a:solidFill>
            <a:prstDash val="sysDash"/>
            <a:miter lim="800000"/>
          </a:ln>
          <a:effectLst>
            <a:innerShdw blurRad="76200">
              <a:srgbClr val="000000"/>
            </a:innerShdw>
          </a:effec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30421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7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7" grpId="0" animBg="1"/>
      <p:bldP spid="27" grpId="0" animBg="1"/>
      <p:bldP spid="2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9" name="مجموعة 18"/>
          <p:cNvGrpSpPr/>
          <p:nvPr/>
        </p:nvGrpSpPr>
        <p:grpSpPr>
          <a:xfrm>
            <a:off x="5835695" y="116632"/>
            <a:ext cx="3056786" cy="764704"/>
            <a:chOff x="2339752" y="0"/>
            <a:chExt cx="4536504" cy="764704"/>
          </a:xfrm>
        </p:grpSpPr>
        <p:sp>
          <p:nvSpPr>
            <p:cNvPr id="20" name="مستطيل مستدير الزوايا 19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مستطيل مستدير الزوايا 20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6087401" y="217319"/>
            <a:ext cx="2752938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تحولات العناصر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6" name="مجموعة 15"/>
          <p:cNvGrpSpPr/>
          <p:nvPr/>
        </p:nvGrpSpPr>
        <p:grpSpPr>
          <a:xfrm>
            <a:off x="179512" y="1190132"/>
            <a:ext cx="8760316" cy="4399108"/>
            <a:chOff x="179512" y="511693"/>
            <a:chExt cx="8760316" cy="3493371"/>
          </a:xfrm>
        </p:grpSpPr>
        <p:sp>
          <p:nvSpPr>
            <p:cNvPr id="18" name="مستطيل 17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3" name="مخطط انسيابي: معالجة متعاقبة 22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4" name="مربع نص 23"/>
          <p:cNvSpPr txBox="1"/>
          <p:nvPr/>
        </p:nvSpPr>
        <p:spPr>
          <a:xfrm>
            <a:off x="179512" y="1236138"/>
            <a:ext cx="8424936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يتحول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الهيدروجين في الشمس والنجوم الأخرى إلى هيليوم وكربون وبعض العناصر الأثقل الأخرى في تفاعلات تحرر طاقة مولدة إشعاعاً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000" b="1" dirty="0" err="1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كهرومغناطيسياً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(ضوء مرئي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).</a:t>
            </a:r>
          </a:p>
          <a:p>
            <a:pPr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عند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الأعداد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الكتلية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الأكبر من (</a:t>
            </a:r>
            <a:r>
              <a:rPr lang="en-GB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56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 يحدث تفاعلاً نووياً طبيعياً إذا نقص العدد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الكتلي.</a:t>
            </a:r>
          </a:p>
          <a:p>
            <a:pPr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وعندما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يضمحل (اليورانيوم-238) إلى (الثوريوم-234) فإن نواة الثوريوم الناتج تكون أكثر استقراراً من اليورانيوم</a:t>
            </a:r>
          </a:p>
          <a:p>
            <a:pPr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عموماً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فإن العناصر الثقيلة قد تتكون لعدة أجزاء من الثانية فقط قبل أن تضمحل إلى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أنوية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أصغر وأكثر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استقراراً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51820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5" dur="20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9" name="مجموعة 18"/>
          <p:cNvGrpSpPr/>
          <p:nvPr/>
        </p:nvGrpSpPr>
        <p:grpSpPr>
          <a:xfrm>
            <a:off x="6729968" y="44624"/>
            <a:ext cx="2234520" cy="764704"/>
            <a:chOff x="2339752" y="0"/>
            <a:chExt cx="4536504" cy="764704"/>
          </a:xfrm>
        </p:grpSpPr>
        <p:sp>
          <p:nvSpPr>
            <p:cNvPr id="20" name="مستطيل مستدير الزوايا 19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مستطيل مستدير الزوايا 20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6899940" y="145311"/>
            <a:ext cx="2012406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قوانين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15" name="عنوان 1"/>
          <p:cNvSpPr txBox="1">
            <a:spLocks/>
          </p:cNvSpPr>
          <p:nvPr/>
        </p:nvSpPr>
        <p:spPr>
          <a:xfrm>
            <a:off x="969309" y="908720"/>
            <a:ext cx="7450618" cy="1143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8000" b="1" dirty="0" err="1">
                <a:solidFill>
                  <a:prstClr val="black"/>
                </a:solidFill>
                <a:latin typeface="Constantia"/>
              </a:rPr>
              <a:t>N</a:t>
            </a:r>
            <a:r>
              <a:rPr lang="en-GB" sz="8000" b="1" baseline="-25000" dirty="0" err="1">
                <a:solidFill>
                  <a:prstClr val="black"/>
                </a:solidFill>
                <a:latin typeface="Constantia"/>
              </a:rPr>
              <a:t>n</a:t>
            </a:r>
            <a:r>
              <a:rPr lang="en-GB" sz="8000" b="1" dirty="0">
                <a:solidFill>
                  <a:prstClr val="black"/>
                </a:solidFill>
                <a:latin typeface="Constantia"/>
              </a:rPr>
              <a:t> = A - Z</a:t>
            </a:r>
            <a:endParaRPr lang="ar-SA" sz="8000" b="1" dirty="0">
              <a:solidFill>
                <a:prstClr val="black"/>
              </a:solidFill>
              <a:latin typeface="Constantia"/>
              <a:cs typeface="Times New Roman"/>
            </a:endParaRPr>
          </a:p>
        </p:txBody>
      </p:sp>
      <p:sp>
        <p:nvSpPr>
          <p:cNvPr id="17" name="عنوان 1"/>
          <p:cNvSpPr txBox="1">
            <a:spLocks/>
          </p:cNvSpPr>
          <p:nvPr/>
        </p:nvSpPr>
        <p:spPr>
          <a:xfrm>
            <a:off x="969309" y="1265783"/>
            <a:ext cx="1857375" cy="569913"/>
          </a:xfrm>
          <a:prstGeom prst="rect">
            <a:avLst/>
          </a:prstGeom>
        </p:spPr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2000" b="1" dirty="0">
                <a:solidFill>
                  <a:prstClr val="black"/>
                </a:solidFill>
                <a:latin typeface="Constantia"/>
                <a:cs typeface="Times New Roman"/>
              </a:rPr>
              <a:t>عدد النيوترونات</a:t>
            </a:r>
          </a:p>
        </p:txBody>
      </p:sp>
      <p:sp>
        <p:nvSpPr>
          <p:cNvPr id="25" name="عنوان 1"/>
          <p:cNvSpPr txBox="1">
            <a:spLocks/>
          </p:cNvSpPr>
          <p:nvPr/>
        </p:nvSpPr>
        <p:spPr>
          <a:xfrm>
            <a:off x="4171454" y="1985864"/>
            <a:ext cx="1857375" cy="569912"/>
          </a:xfrm>
          <a:prstGeom prst="rect">
            <a:avLst/>
          </a:prstGeom>
        </p:spPr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2000" b="1" dirty="0">
                <a:solidFill>
                  <a:prstClr val="black"/>
                </a:solidFill>
                <a:latin typeface="Constantia"/>
                <a:cs typeface="Times New Roman"/>
              </a:rPr>
              <a:t>العدد الكتلي</a:t>
            </a:r>
          </a:p>
        </p:txBody>
      </p:sp>
      <p:sp>
        <p:nvSpPr>
          <p:cNvPr id="26" name="عنوان 1"/>
          <p:cNvSpPr txBox="1">
            <a:spLocks/>
          </p:cNvSpPr>
          <p:nvPr/>
        </p:nvSpPr>
        <p:spPr>
          <a:xfrm>
            <a:off x="6675065" y="1265784"/>
            <a:ext cx="1857375" cy="569912"/>
          </a:xfrm>
          <a:prstGeom prst="rect">
            <a:avLst/>
          </a:prstGeom>
        </p:spPr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2000" b="1" dirty="0">
                <a:solidFill>
                  <a:prstClr val="black"/>
                </a:solidFill>
                <a:latin typeface="Constantia"/>
                <a:cs typeface="Times New Roman"/>
              </a:rPr>
              <a:t>العدد الذري</a:t>
            </a:r>
          </a:p>
        </p:txBody>
      </p:sp>
      <p:sp>
        <p:nvSpPr>
          <p:cNvPr id="28" name="عنوان 1"/>
          <p:cNvSpPr txBox="1">
            <a:spLocks/>
          </p:cNvSpPr>
          <p:nvPr/>
        </p:nvSpPr>
        <p:spPr>
          <a:xfrm>
            <a:off x="251521" y="2575996"/>
            <a:ext cx="8728144" cy="11430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كتلة النيوكليونات =</a:t>
            </a:r>
            <a:endParaRPr lang="en-GB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(عدد البروتونات</a:t>
            </a:r>
            <a:r>
              <a:rPr lang="en-GB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X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كتلة الهيدروجين)+(عدد النيوترونات</a:t>
            </a:r>
            <a:r>
              <a:rPr lang="en-GB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X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كتلة النيوترون)</a:t>
            </a:r>
            <a:endParaRPr lang="en-US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29" name="عنوان 1"/>
          <p:cNvSpPr txBox="1">
            <a:spLocks/>
          </p:cNvSpPr>
          <p:nvPr/>
        </p:nvSpPr>
        <p:spPr>
          <a:xfrm>
            <a:off x="1623879" y="3894640"/>
            <a:ext cx="7355786" cy="794615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نقص الكتلة = الكتلة الفعلية – كتلة النيوكليونات</a:t>
            </a:r>
          </a:p>
        </p:txBody>
      </p:sp>
      <p:sp>
        <p:nvSpPr>
          <p:cNvPr id="30" name="عنوان 1"/>
          <p:cNvSpPr txBox="1">
            <a:spLocks/>
          </p:cNvSpPr>
          <p:nvPr/>
        </p:nvSpPr>
        <p:spPr>
          <a:xfrm>
            <a:off x="1623879" y="4797152"/>
            <a:ext cx="7358062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3600" b="1" dirty="0">
                <a:solidFill>
                  <a:prstClr val="black"/>
                </a:solidFill>
                <a:latin typeface="Constantia"/>
                <a:cs typeface="Times New Roman"/>
              </a:rPr>
              <a:t>(طاقة الربط النووية لـِ </a:t>
            </a:r>
            <a:r>
              <a:rPr lang="en-GB" sz="3600" b="1" dirty="0">
                <a:solidFill>
                  <a:prstClr val="black"/>
                </a:solidFill>
                <a:latin typeface="Constantia"/>
              </a:rPr>
              <a:t>1u</a:t>
            </a:r>
            <a:r>
              <a:rPr lang="ar-SA" sz="3600" b="1" dirty="0">
                <a:solidFill>
                  <a:prstClr val="black"/>
                </a:solidFill>
                <a:latin typeface="Constantia"/>
                <a:cs typeface="Times New Roman"/>
              </a:rPr>
              <a:t>) </a:t>
            </a:r>
            <a:r>
              <a:rPr lang="en-GB" sz="3600" b="1" dirty="0">
                <a:solidFill>
                  <a:prstClr val="black"/>
                </a:solidFill>
                <a:latin typeface="Constantia"/>
              </a:rPr>
              <a:t>x</a:t>
            </a:r>
            <a:r>
              <a:rPr lang="ar-SA" sz="3600" b="1" dirty="0">
                <a:solidFill>
                  <a:prstClr val="black"/>
                </a:solidFill>
                <a:latin typeface="Constantia"/>
                <a:cs typeface="Times New Roman"/>
              </a:rPr>
              <a:t> (نقص الكتلة) = </a:t>
            </a:r>
            <a:r>
              <a:rPr lang="en-GB" sz="3600" b="1" dirty="0">
                <a:solidFill>
                  <a:prstClr val="black"/>
                </a:solidFill>
                <a:latin typeface="Constantia"/>
              </a:rPr>
              <a:t>E</a:t>
            </a:r>
            <a:endParaRPr lang="ar-SA" sz="3600" b="1" dirty="0">
              <a:solidFill>
                <a:prstClr val="black"/>
              </a:solidFill>
              <a:latin typeface="Constantia"/>
              <a:cs typeface="Times New Roman"/>
            </a:endParaRPr>
          </a:p>
        </p:txBody>
      </p:sp>
      <p:sp>
        <p:nvSpPr>
          <p:cNvPr id="31" name="عنوان 1"/>
          <p:cNvSpPr txBox="1">
            <a:spLocks/>
          </p:cNvSpPr>
          <p:nvPr/>
        </p:nvSpPr>
        <p:spPr>
          <a:xfrm>
            <a:off x="395536" y="4797152"/>
            <a:ext cx="1285875" cy="1143000"/>
          </a:xfrm>
          <a:prstGeom prst="rect">
            <a:avLst/>
          </a:prstGeom>
        </p:spPr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2000" b="1" dirty="0">
                <a:solidFill>
                  <a:prstClr val="black"/>
                </a:solidFill>
                <a:latin typeface="Constantia"/>
                <a:cs typeface="Times New Roman"/>
              </a:rPr>
              <a:t>طاقة الربط النووية للنواة</a:t>
            </a:r>
          </a:p>
        </p:txBody>
      </p:sp>
      <p:sp>
        <p:nvSpPr>
          <p:cNvPr id="32" name="عنوان 1"/>
          <p:cNvSpPr txBox="1">
            <a:spLocks/>
          </p:cNvSpPr>
          <p:nvPr/>
        </p:nvSpPr>
        <p:spPr>
          <a:xfrm>
            <a:off x="3144962" y="5440090"/>
            <a:ext cx="571500" cy="500062"/>
          </a:xfrm>
          <a:prstGeom prst="rect">
            <a:avLst/>
          </a:prstGeom>
        </p:spPr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2000" b="1" dirty="0">
                <a:solidFill>
                  <a:prstClr val="black"/>
                </a:solidFill>
                <a:latin typeface="Constantia"/>
                <a:cs typeface="Times New Roman"/>
              </a:rPr>
              <a:t>(</a:t>
            </a:r>
            <a:r>
              <a:rPr lang="en-GB" sz="2000" b="1" dirty="0">
                <a:solidFill>
                  <a:prstClr val="black"/>
                </a:solidFill>
                <a:latin typeface="Constantia"/>
              </a:rPr>
              <a:t>u</a:t>
            </a:r>
            <a:r>
              <a:rPr lang="ar-SA" sz="2000" b="1" dirty="0">
                <a:solidFill>
                  <a:prstClr val="black"/>
                </a:solidFill>
                <a:latin typeface="Constantia"/>
                <a:cs typeface="Times New Roman"/>
              </a:rPr>
              <a:t>)</a:t>
            </a:r>
          </a:p>
        </p:txBody>
      </p:sp>
      <p:sp>
        <p:nvSpPr>
          <p:cNvPr id="33" name="عنوان 1"/>
          <p:cNvSpPr txBox="1">
            <a:spLocks/>
          </p:cNvSpPr>
          <p:nvPr/>
        </p:nvSpPr>
        <p:spPr>
          <a:xfrm>
            <a:off x="6216774" y="5440090"/>
            <a:ext cx="1214438" cy="500062"/>
          </a:xfrm>
          <a:prstGeom prst="rect">
            <a:avLst/>
          </a:prstGeom>
        </p:spPr>
        <p:txBody>
          <a:bodyPr lIns="45720" rIns="45720"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ar-SA" sz="2000" b="1" dirty="0">
                <a:solidFill>
                  <a:prstClr val="black"/>
                </a:solidFill>
                <a:latin typeface="Constantia"/>
                <a:cs typeface="Times New Roman"/>
              </a:rPr>
              <a:t>(</a:t>
            </a:r>
            <a:r>
              <a:rPr lang="en-GB" sz="2000" b="1" dirty="0" err="1">
                <a:solidFill>
                  <a:prstClr val="black"/>
                </a:solidFill>
                <a:latin typeface="Constantia"/>
              </a:rPr>
              <a:t>MeV</a:t>
            </a:r>
            <a:r>
              <a:rPr lang="en-GB" sz="2000" b="1" dirty="0">
                <a:solidFill>
                  <a:prstClr val="black"/>
                </a:solidFill>
                <a:latin typeface="Constantia"/>
              </a:rPr>
              <a:t>/u</a:t>
            </a:r>
            <a:r>
              <a:rPr lang="ar-SA" sz="2000" b="1" dirty="0">
                <a:solidFill>
                  <a:prstClr val="black"/>
                </a:solidFill>
                <a:latin typeface="Constantia"/>
                <a:cs typeface="Times New Roman"/>
              </a:rPr>
              <a:t>)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390230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15" grpId="0" animBg="1"/>
      <p:bldP spid="17" grpId="0"/>
      <p:bldP spid="25" grpId="0"/>
      <p:bldP spid="26" grpId="0"/>
      <p:bldP spid="28" grpId="0" animBg="1"/>
      <p:bldP spid="29" grpId="0" animBg="1"/>
      <p:bldP spid="30" grpId="0" animBg="1"/>
      <p:bldP spid="31" grpId="0"/>
      <p:bldP spid="32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مربع نص 1"/>
          <p:cNvSpPr txBox="1"/>
          <p:nvPr/>
        </p:nvSpPr>
        <p:spPr>
          <a:xfrm>
            <a:off x="395536" y="419431"/>
            <a:ext cx="4176464" cy="769441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ctr">
              <a:defRPr/>
            </a:pPr>
            <a:r>
              <a:rPr lang="ar-SA" sz="4400" b="1" kern="0" dirty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الفصل  </a:t>
            </a:r>
            <a:r>
              <a:rPr lang="ar-SA" sz="4400" b="1" kern="0" dirty="0" smtClean="0">
                <a:solidFill>
                  <a:schemeClr val="tx1"/>
                </a:solidFill>
                <a:latin typeface="Sakkal Majalla" pitchFamily="2" charset="-78"/>
                <a:cs typeface="Sakkal Majalla" pitchFamily="2" charset="-78"/>
              </a:rPr>
              <a:t>الحادي عشر </a:t>
            </a:r>
            <a:endParaRPr lang="ar-SA" sz="4400" b="1" kern="0" dirty="0">
              <a:solidFill>
                <a:schemeClr val="tx1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7" name="موجة مزدوجة 8"/>
          <p:cNvSpPr/>
          <p:nvPr/>
        </p:nvSpPr>
        <p:spPr>
          <a:xfrm>
            <a:off x="395536" y="1340768"/>
            <a:ext cx="4176464" cy="776965"/>
          </a:xfrm>
          <a:prstGeom prst="doubleWave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altLang="ar-SA" sz="5400" b="1" kern="0" dirty="0" smtClean="0">
                <a:solidFill>
                  <a:srgbClr val="FF0000"/>
                </a:solidFill>
                <a:latin typeface="Franklin Gothic Book"/>
                <a:cs typeface="Times New Roman" pitchFamily="18" charset="0"/>
              </a:rPr>
              <a:t>الفيزياء النووية</a:t>
            </a:r>
            <a:endParaRPr lang="ar-SA" altLang="ar-SA" sz="5400" b="1" kern="0" dirty="0">
              <a:solidFill>
                <a:srgbClr val="FF0000"/>
              </a:solidFill>
              <a:latin typeface="Franklin Gothic Book"/>
            </a:endParaRPr>
          </a:p>
        </p:txBody>
      </p:sp>
      <p:sp>
        <p:nvSpPr>
          <p:cNvPr id="8" name="مستطيل 10"/>
          <p:cNvSpPr>
            <a:spLocks noChangeArrowheads="1"/>
          </p:cNvSpPr>
          <p:nvPr/>
        </p:nvSpPr>
        <p:spPr bwMode="auto">
          <a:xfrm>
            <a:off x="323528" y="3140968"/>
            <a:ext cx="3203492" cy="1108075"/>
          </a:xfrm>
          <a:prstGeom prst="rect">
            <a:avLst/>
          </a:prstGeom>
          <a:gradFill rotWithShape="1">
            <a:gsLst>
              <a:gs pos="0">
                <a:srgbClr val="F96A1B">
                  <a:shade val="51000"/>
                  <a:satMod val="130000"/>
                </a:srgbClr>
              </a:gs>
              <a:gs pos="80000">
                <a:srgbClr val="F96A1B">
                  <a:shade val="93000"/>
                  <a:satMod val="130000"/>
                </a:srgbClr>
              </a:gs>
              <a:gs pos="100000">
                <a:srgbClr val="F96A1B">
                  <a:shade val="94000"/>
                  <a:satMod val="135000"/>
                </a:srgbClr>
              </a:gs>
            </a:gsLst>
            <a:lin ang="16200000" scaled="0"/>
          </a:gradFill>
          <a:ln w="9525" cap="flat" cmpd="sng" algn="ctr">
            <a:solidFill>
              <a:srgbClr val="F96A1B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extLst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ar-SA" sz="6600" b="1" kern="0" dirty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الدرس </a:t>
            </a:r>
            <a:r>
              <a:rPr lang="ar-SA" sz="6600" b="1" kern="0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الأول </a:t>
            </a:r>
            <a:endParaRPr lang="ar-SA" sz="6600" kern="0" dirty="0">
              <a:solidFill>
                <a:srgbClr val="FFFF00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sp>
        <p:nvSpPr>
          <p:cNvPr id="9" name="مستطيل مستدير الزوايا 10"/>
          <p:cNvSpPr/>
          <p:nvPr/>
        </p:nvSpPr>
        <p:spPr>
          <a:xfrm>
            <a:off x="573669" y="4393059"/>
            <a:ext cx="2630179" cy="1169692"/>
          </a:xfrm>
          <a:prstGeom prst="roundRect">
            <a:avLst>
              <a:gd name="adj" fmla="val 0"/>
            </a:avLst>
          </a:prstGeom>
          <a:ln/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ar-SA" sz="8800" b="1" kern="0" dirty="0" smtClean="0">
                <a:solidFill>
                  <a:schemeClr val="bg1"/>
                </a:solidFill>
                <a:latin typeface="Sakkal Majalla" pitchFamily="2" charset="-78"/>
                <a:cs typeface="Sakkal Majalla" pitchFamily="2" charset="-78"/>
              </a:rPr>
              <a:t>النواة</a:t>
            </a:r>
            <a:endParaRPr lang="ar-EG" sz="11500" b="1" kern="0" dirty="0">
              <a:solidFill>
                <a:schemeClr val="bg1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337216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flip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4" name="مجموعة 3"/>
          <p:cNvGrpSpPr/>
          <p:nvPr/>
        </p:nvGrpSpPr>
        <p:grpSpPr>
          <a:xfrm>
            <a:off x="3409690" y="217319"/>
            <a:ext cx="2592288" cy="764704"/>
            <a:chOff x="2339752" y="0"/>
            <a:chExt cx="4536504" cy="764704"/>
          </a:xfrm>
        </p:grpSpPr>
        <p:sp>
          <p:nvSpPr>
            <p:cNvPr id="2" name="مستطيل مستدير الزوايا 1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3" name="مستطيل مستدير الزوايا 2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5" name="مربع نص 4"/>
          <p:cNvSpPr txBox="1"/>
          <p:nvPr/>
        </p:nvSpPr>
        <p:spPr>
          <a:xfrm>
            <a:off x="3615224" y="318006"/>
            <a:ext cx="2334612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مقدمة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5" name="مجموعة 14"/>
          <p:cNvGrpSpPr/>
          <p:nvPr/>
        </p:nvGrpSpPr>
        <p:grpSpPr>
          <a:xfrm>
            <a:off x="132164" y="1560180"/>
            <a:ext cx="8760316" cy="3957052"/>
            <a:chOff x="179512" y="511693"/>
            <a:chExt cx="8760316" cy="3493371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276180" y="1731580"/>
            <a:ext cx="8264771" cy="378565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لم يُثبت العالم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إرنست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رذرفورد وجود النواة فقط ، بل أجرى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إيضاً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بعض التجارب المبكرة بهدف اكتشاف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تركيبها، </a:t>
            </a: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ومن تجربة رذرفورد يمكن تفسير الانحرافات إذا كان معظم حجم الذرة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فراغ وإن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الذرة تحتوي على مركز صغير جداً ذي كثافة كبيرة وشحنة موجبة وتتركز فيه كتلة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الذرة ومحاطة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بإلكترونات مهمة الكتلة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تقريباً</a:t>
            </a: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بعد أن اكتشف العالم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بيكرل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عام 1896م النشاط الإشعاعي توجه البحث إلى التأثيرات الناتجة عن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اضمحلال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النواة نتيجة التحلل الإشعاعي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الطبيعي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6610847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5" name="مجموعة 14"/>
          <p:cNvGrpSpPr/>
          <p:nvPr/>
        </p:nvGrpSpPr>
        <p:grpSpPr>
          <a:xfrm>
            <a:off x="132164" y="81200"/>
            <a:ext cx="8760316" cy="2356625"/>
            <a:chOff x="179512" y="511693"/>
            <a:chExt cx="8760316" cy="3493371"/>
          </a:xfrm>
        </p:grpSpPr>
        <p:sp>
          <p:nvSpPr>
            <p:cNvPr id="16" name="مستطيل 15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17" name="مخطط انسيابي: معالجة متعاقبة 16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18" name="مربع نص 17"/>
          <p:cNvSpPr txBox="1"/>
          <p:nvPr/>
        </p:nvSpPr>
        <p:spPr>
          <a:xfrm>
            <a:off x="276180" y="92239"/>
            <a:ext cx="8264771" cy="240065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ثم اكتشف كل من ماري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وبييركوري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عنصراً جديداً (الراديوم) ، مما اثرى دراسة النشاط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الإشعاعي</a:t>
            </a: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والنشاط الإشعاعي هو تحويل نوع من الذرات إلى نوع آخر</a:t>
            </a: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ثم استخدم كل من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إرنست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رذرفورد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وفريدرك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سودي النشاط الإشعاعي لدراسة مركز الذرة (النواة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19" name="مجموعة 18"/>
          <p:cNvGrpSpPr/>
          <p:nvPr/>
        </p:nvGrpSpPr>
        <p:grpSpPr>
          <a:xfrm>
            <a:off x="6300192" y="2592288"/>
            <a:ext cx="2592288" cy="764704"/>
            <a:chOff x="2339752" y="0"/>
            <a:chExt cx="4536504" cy="764704"/>
          </a:xfrm>
        </p:grpSpPr>
        <p:sp>
          <p:nvSpPr>
            <p:cNvPr id="20" name="مستطيل مستدير الزوايا 19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مستطيل مستدير الزوايا 20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6505726" y="2692975"/>
            <a:ext cx="2334612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وصف النواة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23" name="مجموعة 22"/>
          <p:cNvGrpSpPr/>
          <p:nvPr/>
        </p:nvGrpSpPr>
        <p:grpSpPr>
          <a:xfrm>
            <a:off x="107504" y="3573016"/>
            <a:ext cx="8760316" cy="2356625"/>
            <a:chOff x="179512" y="511693"/>
            <a:chExt cx="8760316" cy="3493371"/>
          </a:xfrm>
        </p:grpSpPr>
        <p:sp>
          <p:nvSpPr>
            <p:cNvPr id="24" name="مستطيل 23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" name="مخطط انسيابي: معالجة متعاقبة 24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6" name="مربع نص 25"/>
          <p:cNvSpPr txBox="1"/>
          <p:nvPr/>
        </p:nvSpPr>
        <p:spPr>
          <a:xfrm>
            <a:off x="107505" y="3630503"/>
            <a:ext cx="8568952" cy="224676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28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في البداية تم التعرف على كتلة النواة وحقيقة أن شحنتها موجبة </a:t>
            </a:r>
            <a:r>
              <a:rPr lang="ar-SA" sz="28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فقط</a:t>
            </a:r>
          </a:p>
          <a:p>
            <a:pPr>
              <a:defRPr/>
            </a:pPr>
            <a:r>
              <a:rPr lang="ar-SA" sz="28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وأظهرت نتائج تجربة هنري </a:t>
            </a:r>
            <a:r>
              <a:rPr lang="ar-SA" sz="28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موسلي</a:t>
            </a:r>
            <a:r>
              <a:rPr lang="ar-SA" sz="28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أن (البروتونات) موجبة الشحنة وأنها </a:t>
            </a:r>
            <a:r>
              <a:rPr lang="ar-SA" sz="28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مسؤلة</a:t>
            </a:r>
            <a:r>
              <a:rPr lang="ar-SA" sz="28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عن نصف كتلة </a:t>
            </a:r>
            <a:r>
              <a:rPr lang="ar-SA" sz="28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النواة، واكتشف </a:t>
            </a:r>
            <a:r>
              <a:rPr lang="ar-SA" sz="28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العالم الانجليزي جيمس شادوك وجود جسيم متعادل كتلته تساوي كتلة البروتون تقريباً داخل النواة (النيوترون</a:t>
            </a:r>
            <a:r>
              <a:rPr lang="ar-SA" sz="28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 والنيوترون هو المسؤول عن الكتلة المفقودة للنواة دون زيادة شحنتها.</a:t>
            </a:r>
            <a:endParaRPr lang="ar-SA" sz="28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2825274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12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0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2" grpId="0"/>
      <p:bldP spid="2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9" name="مجموعة 18"/>
          <p:cNvGrpSpPr/>
          <p:nvPr/>
        </p:nvGrpSpPr>
        <p:grpSpPr>
          <a:xfrm>
            <a:off x="5181797" y="188640"/>
            <a:ext cx="3710683" cy="764704"/>
            <a:chOff x="2339752" y="0"/>
            <a:chExt cx="4536504" cy="764704"/>
          </a:xfrm>
        </p:grpSpPr>
        <p:sp>
          <p:nvSpPr>
            <p:cNvPr id="20" name="مستطيل مستدير الزوايا 19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مستطيل مستدير الزوايا 20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5498501" y="289327"/>
            <a:ext cx="3341837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كتلة النواة وشحنتها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23" name="مجموعة 22"/>
          <p:cNvGrpSpPr/>
          <p:nvPr/>
        </p:nvGrpSpPr>
        <p:grpSpPr>
          <a:xfrm>
            <a:off x="107504" y="1169368"/>
            <a:ext cx="8760316" cy="4419872"/>
            <a:chOff x="179512" y="511693"/>
            <a:chExt cx="8760316" cy="3493371"/>
          </a:xfrm>
        </p:grpSpPr>
        <p:sp>
          <p:nvSpPr>
            <p:cNvPr id="24" name="مستطيل 23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" name="مخطط انسيابي: معالجة متعاقبة 24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6" name="مربع نص 25"/>
          <p:cNvSpPr txBox="1"/>
          <p:nvPr/>
        </p:nvSpPr>
        <p:spPr>
          <a:xfrm>
            <a:off x="107505" y="1226855"/>
            <a:ext cx="8568952" cy="470898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إن شحنة النواة الكلية تساوي عدد البروتونات مضروباً في الشحنة الاساسية (</a:t>
            </a:r>
            <a:r>
              <a:rPr lang="en-GB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Ze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= شحنة النواة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</a:t>
            </a: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ولكل من البروتون والنيوترون كتلة تزيد حوالي 1800 مرة على كتلة الإلكترون</a:t>
            </a: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وكتلة كل من البروتون والنيوترون تساوي تقريباً (</a:t>
            </a:r>
            <a:r>
              <a:rPr lang="en-GB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1u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</a:t>
            </a:r>
            <a:r>
              <a:rPr lang="en-US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حيث </a:t>
            </a:r>
            <a:r>
              <a:rPr lang="en-GB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u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وحدة الكتلة الذرية وتعادل (</a:t>
            </a:r>
            <a:r>
              <a:rPr lang="en-GB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1.66x10-27 kg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</a:t>
            </a: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ولتحديد الكتلة التقريبية للنواة احسب حاصل ضرب عدد النيوترونات والبروتونات أو العدد الكتلي (</a:t>
            </a:r>
            <a:r>
              <a:rPr lang="en-GB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A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 بوحدة الكتلة الذرية </a:t>
            </a:r>
            <a:r>
              <a:rPr lang="en-GB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u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(</a:t>
            </a:r>
            <a:r>
              <a:rPr lang="en-GB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u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 </a:t>
            </a:r>
            <a:r>
              <a:rPr lang="en-GB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A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= كتلة النواة</a:t>
            </a:r>
            <a:endParaRPr lang="en-GB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 fontAlgn="auto">
              <a:spcAft>
                <a:spcPts val="0"/>
              </a:spcAft>
              <a:defRPr/>
            </a:pP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842327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6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1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9" name="مجموعة 18"/>
          <p:cNvGrpSpPr/>
          <p:nvPr/>
        </p:nvGrpSpPr>
        <p:grpSpPr>
          <a:xfrm>
            <a:off x="5835695" y="188640"/>
            <a:ext cx="3056785" cy="764704"/>
            <a:chOff x="2339752" y="0"/>
            <a:chExt cx="4536504" cy="764704"/>
          </a:xfrm>
        </p:grpSpPr>
        <p:sp>
          <p:nvSpPr>
            <p:cNvPr id="20" name="مستطيل مستدير الزوايا 19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مستطيل مستدير الزوايا 20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6087401" y="289327"/>
            <a:ext cx="2752937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حجم النواة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23" name="مجموعة 22"/>
          <p:cNvGrpSpPr/>
          <p:nvPr/>
        </p:nvGrpSpPr>
        <p:grpSpPr>
          <a:xfrm>
            <a:off x="179512" y="1253526"/>
            <a:ext cx="8760316" cy="4407722"/>
            <a:chOff x="179512" y="511693"/>
            <a:chExt cx="8760316" cy="3493371"/>
          </a:xfrm>
        </p:grpSpPr>
        <p:sp>
          <p:nvSpPr>
            <p:cNvPr id="24" name="مستطيل 23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" name="مخطط انسيابي: معالجة متعاقبة 24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6" name="مربع نص 25"/>
          <p:cNvSpPr txBox="1"/>
          <p:nvPr/>
        </p:nvSpPr>
        <p:spPr>
          <a:xfrm>
            <a:off x="179512" y="1371540"/>
            <a:ext cx="8424936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أظهرت نتائج رذرفورد القياسات الأولى لحجم النواة فقد وجد أن للنواة قطراً يساوي (</a:t>
            </a:r>
            <a:r>
              <a:rPr lang="en-US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10-14 m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تقريباً</a:t>
            </a: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وبذلك يكون للذرة المثالية نصف قطر أكبر (1000) مرة من حجم النواة</a:t>
            </a: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وعلى الرغم من أن النواة تحتوي على كل كتلة الذرة تقريباً فإن النواة تشغل حيزاً في الذرة أقل من الحيز الذي تشغله الشمس في النظام الشمسي</a:t>
            </a: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كثافة النواة (</a:t>
            </a:r>
            <a:r>
              <a:rPr lang="en-GB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1.4x1018 kg/m3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 تقريباً</a:t>
            </a:r>
          </a:p>
          <a:p>
            <a:pPr>
              <a:defRPr/>
            </a:pP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فإذا افترضنا أن حجم النواة سنتميتر مكعب واحد فسوف تكون كتلتها بليون طن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تقريباً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4572221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9" dur="20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9" name="مجموعة 18"/>
          <p:cNvGrpSpPr/>
          <p:nvPr/>
        </p:nvGrpSpPr>
        <p:grpSpPr>
          <a:xfrm>
            <a:off x="1984382" y="72008"/>
            <a:ext cx="6908099" cy="764704"/>
            <a:chOff x="2339752" y="0"/>
            <a:chExt cx="4536504" cy="764704"/>
          </a:xfrm>
        </p:grpSpPr>
        <p:sp>
          <p:nvSpPr>
            <p:cNvPr id="20" name="مستطيل مستدير الزوايا 19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مستطيل مستدير الزوايا 20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2618913" y="172695"/>
            <a:ext cx="6221426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مقارنة بين نظائر الهيدروجين ونظائر الهليوم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47439" y="1052736"/>
            <a:ext cx="8717049" cy="3168352"/>
          </a:xfrm>
          <a:prstGeom prst="rect">
            <a:avLst/>
          </a:prstGeom>
          <a:ln w="6350" cap="sq" cmpd="thickThin">
            <a:solidFill>
              <a:srgbClr val="FF0000"/>
            </a:solidFill>
            <a:prstDash val="dash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مستطيل ذو زاوية واحدة مخدوشة ودائرية 1"/>
          <p:cNvSpPr/>
          <p:nvPr/>
        </p:nvSpPr>
        <p:spPr>
          <a:xfrm>
            <a:off x="299581" y="4365104"/>
            <a:ext cx="8592899" cy="1622218"/>
          </a:xfrm>
          <a:prstGeom prst="snipRound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تظهر </a:t>
            </a:r>
            <a:r>
              <a:rPr lang="ar-SA" sz="3000" b="1" dirty="0" err="1" smtClean="0">
                <a:latin typeface="Sakkal Majalla" pitchFamily="2" charset="-78"/>
                <a:cs typeface="Sakkal Majalla" pitchFamily="2" charset="-78"/>
              </a:rPr>
              <a:t>ثويدات</a:t>
            </a:r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 الهيدروجين (</a:t>
            </a:r>
            <a:r>
              <a:rPr lang="en-US" sz="3000" b="1" dirty="0" smtClean="0">
                <a:latin typeface="Sakkal Majalla" pitchFamily="2" charset="-78"/>
                <a:cs typeface="Sakkal Majalla" pitchFamily="2" charset="-78"/>
              </a:rPr>
              <a:t>a</a:t>
            </a:r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) والهيليوم (</a:t>
            </a:r>
            <a:r>
              <a:rPr lang="en-US" sz="3000" b="1" dirty="0" smtClean="0">
                <a:latin typeface="Sakkal Majalla" pitchFamily="2" charset="-78"/>
                <a:cs typeface="Sakkal Majalla" pitchFamily="2" charset="-78"/>
              </a:rPr>
              <a:t>b</a:t>
            </a:r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) لجميع </a:t>
            </a:r>
            <a:r>
              <a:rPr lang="ar-SA" sz="3000" b="1" dirty="0" err="1" smtClean="0">
                <a:latin typeface="Sakkal Majalla" pitchFamily="2" charset="-78"/>
                <a:cs typeface="Sakkal Majalla" pitchFamily="2" charset="-78"/>
              </a:rPr>
              <a:t>نويدات</a:t>
            </a:r>
            <a:r>
              <a:rPr lang="ar-SA" sz="3000" b="1" dirty="0" smtClean="0">
                <a:latin typeface="Sakkal Majalla" pitchFamily="2" charset="-78"/>
                <a:cs typeface="Sakkal Majalla" pitchFamily="2" charset="-78"/>
              </a:rPr>
              <a:t> العنصر العدد نفسه من البروتونات وعدد مختلف من النيوترونات. رسمت البروتونات بلون أحمر والنيوترونات بلون رمادي في الرسم التوضيحي.</a:t>
            </a:r>
            <a:endParaRPr lang="ar-SA" sz="3000" b="1" dirty="0"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2189638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7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99190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19" name="مجموعة 18"/>
          <p:cNvGrpSpPr/>
          <p:nvPr/>
        </p:nvGrpSpPr>
        <p:grpSpPr>
          <a:xfrm>
            <a:off x="5835695" y="188640"/>
            <a:ext cx="3056785" cy="764704"/>
            <a:chOff x="2339752" y="0"/>
            <a:chExt cx="4536504" cy="764704"/>
          </a:xfrm>
        </p:grpSpPr>
        <p:sp>
          <p:nvSpPr>
            <p:cNvPr id="20" name="مستطيل مستدير الزوايا 19"/>
            <p:cNvSpPr/>
            <p:nvPr/>
          </p:nvSpPr>
          <p:spPr>
            <a:xfrm>
              <a:off x="2339752" y="0"/>
              <a:ext cx="4536504" cy="764704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1" name="مستطيل مستدير الزوايا 20"/>
            <p:cNvSpPr/>
            <p:nvPr/>
          </p:nvSpPr>
          <p:spPr>
            <a:xfrm>
              <a:off x="2555777" y="95086"/>
              <a:ext cx="4320479" cy="574533"/>
            </a:xfrm>
            <a:prstGeom prst="roundRect">
              <a:avLst/>
            </a:prstGeom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2" name="مربع نص 21"/>
          <p:cNvSpPr txBox="1"/>
          <p:nvPr/>
        </p:nvSpPr>
        <p:spPr>
          <a:xfrm>
            <a:off x="6087401" y="289327"/>
            <a:ext cx="2752937" cy="6309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SA" sz="3500" b="1" spc="50" dirty="0" smtClean="0">
                <a:ln w="12700" cmpd="sng">
                  <a:solidFill>
                    <a:srgbClr val="F79646">
                      <a:satMod val="120000"/>
                      <a:shade val="80000"/>
                    </a:srgbClr>
                  </a:solidFill>
                  <a:prstDash val="solid"/>
                </a:ln>
                <a:solidFill>
                  <a:prstClr val="black"/>
                </a:solidFill>
                <a:effectLst>
                  <a:glow rad="53100">
                    <a:srgbClr val="F79646">
                      <a:satMod val="180000"/>
                      <a:alpha val="30000"/>
                    </a:srgbClr>
                  </a:glow>
                </a:effectLst>
                <a:latin typeface="Sakkal Majalla" pitchFamily="2" charset="-78"/>
                <a:cs typeface="Sakkal Majalla" pitchFamily="2" charset="-78"/>
              </a:rPr>
              <a:t>العدد الكتلي</a:t>
            </a:r>
            <a:endParaRPr lang="ar-SA" sz="3500" b="1" spc="50" dirty="0">
              <a:ln w="12700" cmpd="sng">
                <a:solidFill>
                  <a:srgbClr val="F79646">
                    <a:satMod val="120000"/>
                    <a:shade val="80000"/>
                  </a:srgbClr>
                </a:solidFill>
                <a:prstDash val="solid"/>
              </a:ln>
              <a:solidFill>
                <a:prstClr val="black"/>
              </a:solidFill>
              <a:effectLst>
                <a:glow rad="53100">
                  <a:srgbClr val="F79646">
                    <a:satMod val="180000"/>
                    <a:alpha val="30000"/>
                  </a:srgbClr>
                </a:glow>
              </a:effectLst>
              <a:latin typeface="Sakkal Majalla" pitchFamily="2" charset="-78"/>
              <a:cs typeface="Sakkal Majalla" pitchFamily="2" charset="-78"/>
            </a:endParaRPr>
          </a:p>
        </p:txBody>
      </p:sp>
      <p:grpSp>
        <p:nvGrpSpPr>
          <p:cNvPr id="23" name="مجموعة 22"/>
          <p:cNvGrpSpPr/>
          <p:nvPr/>
        </p:nvGrpSpPr>
        <p:grpSpPr>
          <a:xfrm>
            <a:off x="179512" y="1196752"/>
            <a:ext cx="8760316" cy="4407722"/>
            <a:chOff x="179512" y="511693"/>
            <a:chExt cx="8760316" cy="3493371"/>
          </a:xfrm>
        </p:grpSpPr>
        <p:sp>
          <p:nvSpPr>
            <p:cNvPr id="24" name="مستطيل 23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" name="مخطط انسيابي: معالجة متعاقبة 24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6" name="مربع نص 25"/>
          <p:cNvSpPr txBox="1"/>
          <p:nvPr/>
        </p:nvSpPr>
        <p:spPr>
          <a:xfrm>
            <a:off x="179512" y="1314766"/>
            <a:ext cx="8424936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بالنظر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إلى الجدول الدوري ستلاحظ أن العناصر الاربعة الأول لها عدد كتلي </a:t>
            </a:r>
            <a:r>
              <a:rPr lang="en-GB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A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قريب من العدد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الصحيح.</a:t>
            </a:r>
          </a:p>
          <a:p>
            <a:pPr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إن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الكتلة الذرية التي لا تساوي عدداً صحيحاً تم حله باستخدام جهاز مطياف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الكتلة.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إن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لذرة العنصر الواحد كتلاً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مختلفة (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مثل تحليل عينة نقية من النيون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وجد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أن ذرة نيون واحدة لها كتلة (</a:t>
            </a:r>
            <a:r>
              <a:rPr lang="en-US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20u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 بينما كتلة النوع الثاني (</a:t>
            </a:r>
            <a:r>
              <a:rPr lang="en-GB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22u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).</a:t>
            </a:r>
          </a:p>
          <a:p>
            <a:pPr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إن</a:t>
            </a:r>
            <a:r>
              <a:rPr lang="ar-SA" sz="30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ذرة النيون الطبيعية تحتوي على عشرة بروتونات وعشرة إلكترونات في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الذرة.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ونوع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آخر من ذرات النيون تحتوي نواتها على 12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نيوتروناً.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322180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4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9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8" descr="D:\Work2\exxit.png">
            <a:hlinkClick r:id="" action="ppaction://hlinkshowjump?jump=endshow"/>
            <a:hlinkHover r:id="" action="ppaction://noaction" highlightClick="1">
              <a:snd r:embed="rId4" name="الترجمة من Google_2.wav"/>
            </a:hlinkHover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4157" y="6042291"/>
            <a:ext cx="892103" cy="7002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1" name="مجموعة 10"/>
          <p:cNvGrpSpPr/>
          <p:nvPr/>
        </p:nvGrpSpPr>
        <p:grpSpPr>
          <a:xfrm>
            <a:off x="1984382" y="6059330"/>
            <a:ext cx="6443601" cy="760831"/>
            <a:chOff x="1691680" y="5715517"/>
            <a:chExt cx="6443601" cy="1065706"/>
          </a:xfrm>
        </p:grpSpPr>
        <p:sp>
          <p:nvSpPr>
            <p:cNvPr id="12" name="سهم مسنن إلى اليمين 11">
              <a:hlinkClick r:id="" action="ppaction://hlinkshowjump?jump=previousslide"/>
            </p:cNvPr>
            <p:cNvSpPr/>
            <p:nvPr/>
          </p:nvSpPr>
          <p:spPr>
            <a:xfrm>
              <a:off x="5542993" y="5730239"/>
              <a:ext cx="2592288" cy="1050984"/>
            </a:xfrm>
            <a:prstGeom prst="notchedRightArrow">
              <a:avLst>
                <a:gd name="adj1" fmla="val 50000"/>
                <a:gd name="adj2" fmla="val 37571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السابق</a:t>
              </a:r>
            </a:p>
          </p:txBody>
        </p:sp>
        <p:sp>
          <p:nvSpPr>
            <p:cNvPr id="13" name="سهم مسنن إلى اليمين 12">
              <a:hlinkClick r:id="" action="ppaction://hlinkshowjump?jump=nextslide"/>
            </p:cNvPr>
            <p:cNvSpPr/>
            <p:nvPr/>
          </p:nvSpPr>
          <p:spPr>
            <a:xfrm flipH="1">
              <a:off x="1691680" y="5715517"/>
              <a:ext cx="2721452" cy="1050984"/>
            </a:xfrm>
            <a:prstGeom prst="notchedRightArrow">
              <a:avLst>
                <a:gd name="adj1" fmla="val 50000"/>
                <a:gd name="adj2" fmla="val 41714"/>
              </a:avLst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0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التالي</a:t>
              </a:r>
            </a:p>
          </p:txBody>
        </p:sp>
        <p:sp>
          <p:nvSpPr>
            <p:cNvPr id="14" name="مخطط انسيابي: تحضير 13">
              <a:hlinkClick r:id="" action="ppaction://hlinkshowjump?jump=firstslide"/>
            </p:cNvPr>
            <p:cNvSpPr/>
            <p:nvPr/>
          </p:nvSpPr>
          <p:spPr>
            <a:xfrm>
              <a:off x="3412931" y="5792496"/>
              <a:ext cx="2952328" cy="926470"/>
            </a:xfrm>
            <a:prstGeom prst="flowChartPreparation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 prst="softRound"/>
            </a:sp3d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r>
                <a:rPr lang="ar-SA" sz="4400" dirty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  <a:latin typeface="Gabriola" pitchFamily="82" charset="0"/>
                  <a:cs typeface="Arabic Typesetting" pitchFamily="66" charset="-78"/>
                </a:rPr>
                <a:t>الرئــــيسية</a:t>
              </a:r>
            </a:p>
          </p:txBody>
        </p:sp>
      </p:grpSp>
      <p:grpSp>
        <p:nvGrpSpPr>
          <p:cNvPr id="23" name="مجموعة 22"/>
          <p:cNvGrpSpPr/>
          <p:nvPr/>
        </p:nvGrpSpPr>
        <p:grpSpPr>
          <a:xfrm>
            <a:off x="179512" y="1196752"/>
            <a:ext cx="8760316" cy="4392488"/>
            <a:chOff x="179512" y="511693"/>
            <a:chExt cx="8760316" cy="3493371"/>
          </a:xfrm>
        </p:grpSpPr>
        <p:sp>
          <p:nvSpPr>
            <p:cNvPr id="24" name="مستطيل 23"/>
            <p:cNvSpPr/>
            <p:nvPr/>
          </p:nvSpPr>
          <p:spPr>
            <a:xfrm>
              <a:off x="1030207" y="535588"/>
              <a:ext cx="7909621" cy="3469476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white"/>
                </a:solidFill>
              </a:endParaRPr>
            </a:p>
          </p:txBody>
        </p:sp>
        <p:sp>
          <p:nvSpPr>
            <p:cNvPr id="25" name="مخطط انسيابي: معالجة متعاقبة 24"/>
            <p:cNvSpPr/>
            <p:nvPr/>
          </p:nvSpPr>
          <p:spPr>
            <a:xfrm>
              <a:off x="179512" y="511693"/>
              <a:ext cx="8671335" cy="3487936"/>
            </a:xfrm>
            <a:prstGeom prst="flowChartAlternateProcess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1" anchor="ctr"/>
            <a:lstStyle/>
            <a:p>
              <a:pPr algn="ctr"/>
              <a:endParaRPr lang="ar-SA">
                <a:solidFill>
                  <a:prstClr val="black"/>
                </a:solidFill>
              </a:endParaRPr>
            </a:p>
          </p:txBody>
        </p:sp>
      </p:grpSp>
      <p:sp>
        <p:nvSpPr>
          <p:cNvPr id="26" name="مربع نص 25"/>
          <p:cNvSpPr txBox="1"/>
          <p:nvPr/>
        </p:nvSpPr>
        <p:spPr>
          <a:xfrm>
            <a:off x="179512" y="1196752"/>
            <a:ext cx="8424936" cy="424731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هذان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النوعان من الذرات يسميان نظائر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النيون.</a:t>
            </a:r>
          </a:p>
          <a:p>
            <a:pPr>
              <a:lnSpc>
                <a:spcPct val="150000"/>
              </a:lnSpc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تسمى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نواة النظير (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النويدة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>
              <a:lnSpc>
                <a:spcPct val="150000"/>
              </a:lnSpc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وجميع 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نويدات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العنصر لها نفس العدد من البروتونات ولكن لها أعداداً مختلفة من النيوترونات (</a:t>
            </a:r>
            <a:r>
              <a:rPr lang="ar-SA" sz="3000" b="1" dirty="0" err="1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نويدات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 الهيدروجين والهيليوم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).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  <a:p>
            <a:pPr>
              <a:lnSpc>
                <a:spcPct val="150000"/>
              </a:lnSpc>
              <a:defRPr/>
            </a:pP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- إن</a:t>
            </a:r>
            <a:r>
              <a:rPr lang="ar-SA" sz="3000" b="1" dirty="0" smtClean="0">
                <a:solidFill>
                  <a:srgbClr val="FFFF00"/>
                </a:solidFill>
                <a:latin typeface="Sakkal Majalla" pitchFamily="2" charset="-78"/>
                <a:cs typeface="Sakkal Majalla" pitchFamily="2" charset="-78"/>
              </a:rPr>
              <a:t> </a:t>
            </a:r>
            <a:r>
              <a:rPr lang="ar-SA" sz="3000" b="1" dirty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جميع نظائر العنصر المتعادل كهربائياً لها نفس العدد من الإلكترونات حول النواة ولها نفس السلوك </a:t>
            </a:r>
            <a:r>
              <a:rPr lang="ar-SA" sz="3000" b="1" dirty="0" smtClean="0">
                <a:solidFill>
                  <a:prstClr val="black"/>
                </a:solidFill>
                <a:latin typeface="Sakkal Majalla" pitchFamily="2" charset="-78"/>
                <a:cs typeface="Sakkal Majalla" pitchFamily="2" charset="-78"/>
              </a:rPr>
              <a:t>الكيميائي.</a:t>
            </a:r>
            <a:endParaRPr lang="ar-SA" sz="3000" b="1" dirty="0">
              <a:solidFill>
                <a:prstClr val="black"/>
              </a:solidFill>
              <a:latin typeface="Sakkal Majalla" pitchFamily="2" charset="-78"/>
              <a:cs typeface="Sakkal Majalla" pitchFamily="2" charset="-78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1872377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4000">
        <p14:vortex dir="d"/>
        <p:sndAc>
          <p:stSnd>
            <p:snd r:embed="rId6" name="laser.wav"/>
          </p:stSnd>
        </p:sndAc>
      </p:transition>
    </mc:Choice>
    <mc:Fallback>
      <p:transition spd="slow">
        <p:fade/>
        <p:sndAc>
          <p:stSnd>
            <p:snd r:embed="rId3" name="las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374</TotalTime>
  <Words>1164</Words>
  <Application>Microsoft Office PowerPoint</Application>
  <PresentationFormat>عرض على الشاشة (3:4)‏</PresentationFormat>
  <Paragraphs>145</Paragraphs>
  <Slides>17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2</vt:i4>
      </vt:variant>
      <vt:variant>
        <vt:lpstr>عناوين الشرائح</vt:lpstr>
      </vt:variant>
      <vt:variant>
        <vt:i4>17</vt:i4>
      </vt:variant>
    </vt:vector>
  </HeadingPairs>
  <TitlesOfParts>
    <vt:vector size="19" baseType="lpstr">
      <vt:lpstr>سمة Office</vt:lpstr>
      <vt:lpstr>1_سمة Office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الشريحة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0</dc:creator>
  <cp:lastModifiedBy>TSC</cp:lastModifiedBy>
  <cp:revision>75</cp:revision>
  <dcterms:created xsi:type="dcterms:W3CDTF">2015-12-03T05:45:26Z</dcterms:created>
  <dcterms:modified xsi:type="dcterms:W3CDTF">2016-11-01T13:33:45Z</dcterms:modified>
</cp:coreProperties>
</file>