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332" r:id="rId3"/>
    <p:sldId id="331" r:id="rId4"/>
    <p:sldId id="257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45103515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1647206570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2201286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652123994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4155470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7952683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264645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89205934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24152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3570509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6757060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6C7A8B54-5BE1-48A8-A322-41B78996835A}" type="datetimeFigureOut">
              <a:rPr lang="ar-EG" smtClean="0"/>
              <a:pPr/>
              <a:t>01/02/1438</a:t>
            </a:fld>
            <a:endParaRPr lang="ar-EG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EG">
              <a:solidFill>
                <a:srgbClr val="0F6F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DA42930-387D-4B99-9E38-3444A803A0C5}" type="slidenum">
              <a:rPr lang="ar-EG" smtClean="0">
                <a:solidFill>
                  <a:srgbClr val="0F6FC6"/>
                </a:solidFill>
              </a:rPr>
              <a:pPr/>
              <a:t>‹#›</a:t>
            </a:fld>
            <a:endParaRPr lang="ar-EG">
              <a:solidFill>
                <a:srgbClr val="0F6FC6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3406135"/>
      </p:ext>
    </p:extLst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823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../media/audio4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1"/>
          <p:cNvGrpSpPr/>
          <p:nvPr/>
        </p:nvGrpSpPr>
        <p:grpSpPr>
          <a:xfrm>
            <a:off x="2122172" y="44624"/>
            <a:ext cx="4812028" cy="1121235"/>
            <a:chOff x="2274540" y="0"/>
            <a:chExt cx="4457700" cy="845423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pic>
          <p:nvPicPr>
            <p:cNvPr id="14" name="صورة 13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5" name="مستطيل 8"/>
            <p:cNvSpPr/>
            <p:nvPr/>
          </p:nvSpPr>
          <p:spPr>
            <a:xfrm>
              <a:off x="3108018" y="116632"/>
              <a:ext cx="2627206" cy="568810"/>
            </a:xfrm>
            <a:prstGeom prst="downArrowCallout">
              <a:avLst/>
            </a:prstGeom>
            <a:ln>
              <a:noFill/>
            </a:ln>
            <a:effectLst/>
            <a:sp3d prstMaterial="softEdge">
              <a:bevelT w="127000" prst="artDeco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ar-SA" sz="2600" b="1" dirty="0" smtClean="0">
                  <a:ln w="10541" cmpd="sng">
                    <a:solidFill>
                      <a:srgbClr val="0F6FC6">
                        <a:shade val="88000"/>
                        <a:satMod val="110000"/>
                      </a:srgbClr>
                    </a:solidFill>
                    <a:prstDash val="solid"/>
                  </a:ln>
                  <a:solidFill>
                    <a:srgbClr val="002060"/>
                  </a:solidFill>
                </a:rPr>
                <a:t>استراتيجية : المفاهيم الكرتونية</a:t>
              </a:r>
              <a:endParaRPr lang="ar-EG" sz="26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7" name="صورة 1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1979712" y="5949280"/>
            <a:ext cx="881484" cy="881484"/>
          </a:xfrm>
          <a:prstGeom prst="rect">
            <a:avLst/>
          </a:prstGeom>
        </p:spPr>
      </p:pic>
      <p:pic>
        <p:nvPicPr>
          <p:cNvPr id="18" name="صورة 1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6" y="6027192"/>
            <a:ext cx="840817" cy="840817"/>
          </a:xfrm>
          <a:prstGeom prst="rect">
            <a:avLst/>
          </a:prstGeom>
        </p:spPr>
      </p:pic>
      <p:grpSp>
        <p:nvGrpSpPr>
          <p:cNvPr id="3" name="مجموعة 1"/>
          <p:cNvGrpSpPr/>
          <p:nvPr/>
        </p:nvGrpSpPr>
        <p:grpSpPr>
          <a:xfrm>
            <a:off x="948321" y="998153"/>
            <a:ext cx="7296087" cy="4932665"/>
            <a:chOff x="948321" y="998153"/>
            <a:chExt cx="7296087" cy="4932665"/>
          </a:xfrm>
        </p:grpSpPr>
        <p:grpSp>
          <p:nvGrpSpPr>
            <p:cNvPr id="4" name="مجموعة 20"/>
            <p:cNvGrpSpPr/>
            <p:nvPr/>
          </p:nvGrpSpPr>
          <p:grpSpPr>
            <a:xfrm>
              <a:off x="948321" y="998153"/>
              <a:ext cx="7296087" cy="4932665"/>
              <a:chOff x="523875" y="1116452"/>
              <a:chExt cx="8096250" cy="5120860"/>
            </a:xfrm>
          </p:grpSpPr>
          <p:pic>
            <p:nvPicPr>
              <p:cNvPr id="28" name="صورة 27"/>
              <p:cNvPicPr>
                <a:picLocks noChangeAspect="1"/>
              </p:cNvPicPr>
              <p:nvPr/>
            </p:nvPicPr>
            <p:blipFill>
              <a:blip r:embed="rId7">
                <a:extLst>
                  <a:ext uri="{BEBA8EAE-BF5A-486C-A8C5-ECC9F3942E4B}">
                    <a14:imgProps xmlns:a14="http://schemas.microsoft.com/office/drawing/2010/main" xmlns="">
                      <a14:imgLayer r:embed="">
                        <a14:imgEffect>
                          <a14:sharpenSoften amount="50000"/>
                        </a14:imgEffect>
                        <a14:imgEffect>
                          <a14:brightnessContrast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23875" y="1116452"/>
                <a:ext cx="8096250" cy="5120860"/>
              </a:xfrm>
              <a:prstGeom prst="rect">
                <a:avLst/>
              </a:prstGeom>
            </p:spPr>
          </p:pic>
          <p:sp>
            <p:nvSpPr>
              <p:cNvPr id="32" name="مربع نص 31"/>
              <p:cNvSpPr txBox="1"/>
              <p:nvPr/>
            </p:nvSpPr>
            <p:spPr>
              <a:xfrm>
                <a:off x="4544963" y="1232080"/>
                <a:ext cx="3631432" cy="4728882"/>
              </a:xfrm>
              <a:prstGeom prst="rect">
                <a:avLst/>
              </a:prstGeom>
              <a:no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marL="327278" indent="-327278" algn="ctr">
                  <a:buFontTx/>
                  <a:buBlip>
                    <a:blip r:embed="rId8"/>
                  </a:buBlip>
                </a:pPr>
                <a:r>
                  <a:rPr lang="ar-SA" sz="2000" b="1" dirty="0">
                    <a:solidFill>
                      <a:srgbClr val="002060"/>
                    </a:solidFill>
                  </a:rPr>
                  <a:t>خطوات التنفيذ</a:t>
                </a: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جهز المفاهيم الكرتونية للطلاب بشكل فردي أو مجموعات </a:t>
                </a: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اطلب منهم التعليق علي كل كتابة في الصورة أو اسألهم عن أي كتابة يتفقون عليها </a:t>
                </a: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اطلب منهم أن يعطوا تفسيرا منطقيا لاختياراتهم التي اتفقوا عليها  ( </a:t>
                </a:r>
                <a:r>
                  <a:rPr lang="ar-SA" b="1" dirty="0">
                    <a:solidFill>
                      <a:srgbClr val="0000FF"/>
                    </a:solidFill>
                  </a:rPr>
                  <a:t>وهي نقطة مهمة لهم في عمليات التفكير </a:t>
                </a:r>
                <a:r>
                  <a:rPr lang="ar-SA" b="1" dirty="0">
                    <a:solidFill>
                      <a:srgbClr val="C00000"/>
                    </a:solidFill>
                  </a:rPr>
                  <a:t>)</a:t>
                </a: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شجع المناقشة والحوار عندما تختلف </a:t>
                </a:r>
                <a:r>
                  <a:rPr lang="ar-SA" b="1" dirty="0" smtClean="0">
                    <a:solidFill>
                      <a:srgbClr val="C00000"/>
                    </a:solidFill>
                  </a:rPr>
                  <a:t>أراءهم </a:t>
                </a:r>
                <a:endParaRPr lang="ar-SA" b="1" dirty="0">
                  <a:solidFill>
                    <a:srgbClr val="C00000"/>
                  </a:solidFill>
                </a:endParaRP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تابع المناقشة للتواصل إلي أفكار جديدة</a:t>
                </a:r>
              </a:p>
              <a:p>
                <a:pPr marL="327278" indent="-327278">
                  <a:buFontTx/>
                  <a:buBlip>
                    <a:blip r:embed="rId8"/>
                  </a:buBlip>
                </a:pPr>
                <a:r>
                  <a:rPr lang="ar-SA" b="1" dirty="0">
                    <a:solidFill>
                      <a:srgbClr val="C00000"/>
                    </a:solidFill>
                  </a:rPr>
                  <a:t>من الأشياء المهمة هي التركيز علي استجاباتهم وأفكارهم وليس الإجابة الصحيحة</a:t>
                </a:r>
              </a:p>
            </p:txBody>
          </p:sp>
        </p:grpSp>
        <p:pic>
          <p:nvPicPr>
            <p:cNvPr id="13" name="صورة 12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EFFFE"/>
                </a:clrFrom>
                <a:clrTo>
                  <a:srgbClr val="FEFFFE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9012" y="1412776"/>
              <a:ext cx="2864367" cy="388843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605389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  <p:sndAc>
          <p:stSnd>
            <p:snd r:embed="" name="arrow.wav"/>
          </p:stSnd>
        </p:sndAc>
      </p:transition>
    </mc:Choice>
    <mc:Fallback>
      <p:transition spd="slow">
        <p:fade/>
        <p:sndAc>
          <p:stSnd>
            <p:snd r:embed="rId3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907703" y="116632"/>
            <a:ext cx="3056785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159409" y="217319"/>
            <a:ext cx="275293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متوسط الكتلة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79512" y="952720"/>
            <a:ext cx="8760316" cy="2980336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070734"/>
            <a:ext cx="8424936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الكتلة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المقيسة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لغاز النيون هي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20.183 u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وهذا الرقم يعرف بمتوسط كتلة نظائر النيون الموجودة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طبيعياً.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وتستخدم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 أحد نظائر الكربون (كربون-12) بوصفها وحدة الكتلة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الذرية.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ولوصف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النظير مثل (الكربون-12{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126C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} / نظير النيون-10 {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2010Ne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} - {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2210Ne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}).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خماسي 2"/>
          <p:cNvSpPr/>
          <p:nvPr/>
        </p:nvSpPr>
        <p:spPr>
          <a:xfrm flipH="1">
            <a:off x="4391979" y="4024703"/>
            <a:ext cx="4548527" cy="916465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500" b="1" dirty="0" smtClean="0"/>
              <a:t>العدد الكتلي</a:t>
            </a:r>
          </a:p>
          <a:p>
            <a:pPr algn="ctr"/>
            <a:r>
              <a:rPr lang="ar-SA" sz="2500" b="1" dirty="0" smtClean="0"/>
              <a:t>عدد البروتونات + عدد النيوترونات</a:t>
            </a:r>
            <a:endParaRPr lang="ar-SA" sz="2500" b="1" dirty="0"/>
          </a:p>
        </p:txBody>
      </p:sp>
      <p:sp>
        <p:nvSpPr>
          <p:cNvPr id="17" name="خماسي 16"/>
          <p:cNvSpPr/>
          <p:nvPr/>
        </p:nvSpPr>
        <p:spPr>
          <a:xfrm flipH="1">
            <a:off x="4391979" y="5032815"/>
            <a:ext cx="4548527" cy="916465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500" b="1" dirty="0" smtClean="0"/>
              <a:t>العدد الذري أو الشحنة</a:t>
            </a:r>
          </a:p>
          <a:p>
            <a:pPr algn="ctr"/>
            <a:r>
              <a:rPr lang="ar-SA" sz="2500" b="1" dirty="0" smtClean="0"/>
              <a:t>عدد الإلكترونات + عدد النيوترونات</a:t>
            </a:r>
            <a:endParaRPr lang="ar-SA" sz="2500" b="1" dirty="0"/>
          </a:p>
        </p:txBody>
      </p:sp>
      <p:sp>
        <p:nvSpPr>
          <p:cNvPr id="4" name="شكل بيضاوي 3"/>
          <p:cNvSpPr/>
          <p:nvPr/>
        </p:nvSpPr>
        <p:spPr>
          <a:xfrm>
            <a:off x="3345108" y="4040496"/>
            <a:ext cx="1046871" cy="91646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500" dirty="0" smtClean="0"/>
              <a:t>A</a:t>
            </a:r>
            <a:endParaRPr lang="ar-SA" sz="3500" dirty="0"/>
          </a:p>
        </p:txBody>
      </p:sp>
      <p:sp>
        <p:nvSpPr>
          <p:cNvPr id="27" name="شكل بيضاوي 26"/>
          <p:cNvSpPr/>
          <p:nvPr/>
        </p:nvSpPr>
        <p:spPr>
          <a:xfrm>
            <a:off x="3347864" y="5085184"/>
            <a:ext cx="1046871" cy="91646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500" dirty="0" smtClean="0"/>
              <a:t>z</a:t>
            </a:r>
            <a:endParaRPr lang="ar-SA" sz="3500" dirty="0"/>
          </a:p>
        </p:txBody>
      </p:sp>
      <p:sp>
        <p:nvSpPr>
          <p:cNvPr id="5" name="خماسي 4"/>
          <p:cNvSpPr/>
          <p:nvPr/>
        </p:nvSpPr>
        <p:spPr>
          <a:xfrm rot="5400000">
            <a:off x="597054" y="3759010"/>
            <a:ext cx="1296144" cy="1859116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رمز العنصر</a:t>
            </a:r>
            <a:endParaRPr lang="ar-SA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683568" y="5013176"/>
            <a:ext cx="1046871" cy="91646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500" dirty="0" smtClean="0"/>
              <a:t>x</a:t>
            </a:r>
            <a:endParaRPr lang="ar-SA" sz="3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47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3" grpId="0" animBg="1"/>
      <p:bldP spid="17" grpId="0" animBg="1"/>
      <p:bldP spid="4" grpId="0" animBg="1"/>
      <p:bldP spid="27" grpId="0" animBg="1"/>
      <p:bldP spid="5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88640"/>
            <a:ext cx="3056785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89327"/>
            <a:ext cx="275293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النيوكليونات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79512" y="1643183"/>
            <a:ext cx="8760316" cy="3338553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689189"/>
            <a:ext cx="8424936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تسمى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كل من النيوترونات والبروتونات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النيوكليونات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الإلكترونات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السالبة الشحنة المحيطة بنواة الذرة الموجبة الشحنة تبقى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مكانها نتيجة تأثير قوة التجاذب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الكهرومغناطيسي.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والنواة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تتكون من البروتونات الموجبة الشحنة والنيوترونات المتعادلة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الشحنة.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فإن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قوة تجاذب متبادلة وقوية يجب أن توجد داخل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النواة (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القوة النووية القوية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76854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4705835" y="188640"/>
            <a:ext cx="4186646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5069851" y="289327"/>
            <a:ext cx="377048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القوة النووية القوية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79512" y="1190132"/>
            <a:ext cx="8760316" cy="4399108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236138"/>
            <a:ext cx="842493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تسمى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كذلك القوة القوية وهي التي تؤثر بين البروتونات والنيوترونات الموجودة في النواة وتزيد عن 100 مرة من القوة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الكهرومغناطيسية.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إن</a:t>
            </a:r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مدى القوة القوية قصيرة ، وتساوي نصف قطر البروتون فقط أي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1.4x10-15 m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تقريباً وهي قوة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تجاذب.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ولإخراج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النيوكليون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ليصبح خارج النواة يجب بذل شغل للتغلب على قوة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التجاذب.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طاقة النواة المجمعة أقل من مجموع طاقات البروتونات والنيوترونات المنفردة (طاقة ربط نووية)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ولأن النواة المجمعة لها طاقة أقل فإن طاقات الربط جميعها تكون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سالبة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83064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4705835" y="188640"/>
            <a:ext cx="4186646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5069851" y="289327"/>
            <a:ext cx="377048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طاقة الربط النووية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827584" y="1190132"/>
            <a:ext cx="7909620" cy="870716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273636" y="1362834"/>
            <a:ext cx="7200196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5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بين آينشتاين أن كلاً من الكتلة والطاقة متكافئتان</a:t>
            </a:r>
            <a:endParaRPr lang="ar-SA" sz="35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1895775" y="3222104"/>
            <a:ext cx="5620118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9600" b="1" dirty="0">
                <a:solidFill>
                  <a:prstClr val="black"/>
                </a:solidFill>
                <a:latin typeface="Constantia"/>
              </a:rPr>
              <a:t>E = mc</a:t>
            </a:r>
            <a:r>
              <a:rPr lang="en-GB" sz="9600" b="1" baseline="30000" dirty="0">
                <a:solidFill>
                  <a:prstClr val="black"/>
                </a:solidFill>
                <a:latin typeface="Constantia"/>
              </a:rPr>
              <a:t>2</a:t>
            </a:r>
            <a:endParaRPr lang="ar-SA" sz="9600" b="1" baseline="30000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  <p:sp>
        <p:nvSpPr>
          <p:cNvPr id="2" name="سهم للأسفل 1"/>
          <p:cNvSpPr/>
          <p:nvPr/>
        </p:nvSpPr>
        <p:spPr>
          <a:xfrm>
            <a:off x="4034211" y="2060848"/>
            <a:ext cx="1334850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323528" y="4734272"/>
            <a:ext cx="8413676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يجب أن تضاف طاقة لتفتيت النواة فإن كتلة النواة المجمعة تكون أقل من مجموع كتل النيوكليونات التي تحويها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46079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15" grpId="0" animBg="1"/>
      <p:bldP spid="2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16632"/>
            <a:ext cx="3056786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17319"/>
            <a:ext cx="275293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الرسم البياني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6406085" y="999016"/>
            <a:ext cx="2558403" cy="37261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لأن (</a:t>
            </a:r>
            <a:r>
              <a:rPr lang="en-GB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1 u</a:t>
            </a:r>
            <a:r>
              <a:rPr lang="ar-SA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من الكتلة </a:t>
            </a:r>
            <a:r>
              <a:rPr lang="ar-SA" sz="29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تكافئ </a:t>
            </a:r>
            <a:r>
              <a:rPr lang="ar-SA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GB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931.49 MeV</a:t>
            </a:r>
            <a:r>
              <a:rPr lang="ar-SA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) من الطاقة فإن الرسم ص(129) يبين كيف تعتمد طاقة ربط بقوة أكبر من </a:t>
            </a:r>
            <a:r>
              <a:rPr lang="ar-SA" sz="2900" b="1" dirty="0" err="1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الأنوية</a:t>
            </a:r>
            <a:r>
              <a:rPr lang="ar-SA" sz="29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الخفيفة ماعدا القليل منها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3527" y="999016"/>
            <a:ext cx="5976665" cy="3726127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7" name="عنوان 1"/>
          <p:cNvSpPr txBox="1">
            <a:spLocks/>
          </p:cNvSpPr>
          <p:nvPr/>
        </p:nvSpPr>
        <p:spPr>
          <a:xfrm>
            <a:off x="5004048" y="5029025"/>
            <a:ext cx="3998563" cy="972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الأنوية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الثقيلة ترتبط بقوة أكبر من </a:t>
            </a:r>
            <a:r>
              <a:rPr lang="ar-SA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الأنوية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الخفيفة ماعدا القليل منها.</a:t>
            </a:r>
            <a:endParaRPr lang="ar-SA" sz="28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707271" y="5016658"/>
            <a:ext cx="3998563" cy="972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طاقة للربط النووية لكل </a:t>
            </a:r>
            <a:r>
              <a:rPr lang="ar-SA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نيوكليون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تعتمد على عدد </a:t>
            </a:r>
            <a:r>
              <a:rPr lang="ar-SA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النيوكليونات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5404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7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16632"/>
            <a:ext cx="3056786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17319"/>
            <a:ext cx="275293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الرسم البياني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5724129" y="999017"/>
            <a:ext cx="3240360" cy="300604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وتصبح أكثر </a:t>
            </a:r>
            <a:r>
              <a:rPr lang="ar-SA" sz="28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سالبية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كلما ازداد العدد الكتلي (</a:t>
            </a:r>
            <a:r>
              <a:rPr lang="en-GB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حتى القيمة (</a:t>
            </a:r>
            <a:r>
              <a:rPr lang="en-GB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56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الذي يمثل الحديد (</a:t>
            </a:r>
            <a:r>
              <a:rPr lang="en-GB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Fe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algn="ctr">
              <a:defRPr/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تصبح </a:t>
            </a:r>
            <a:r>
              <a:rPr lang="ar-SA" sz="28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الأنوية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أكثر استقراراً كلما اقترب عددها الكلي من العدد الكتلي </a:t>
            </a:r>
            <a:r>
              <a:rPr lang="ar-SA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للحديد</a:t>
            </a:r>
            <a:endParaRPr lang="ar-SA" sz="28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عنوان 1"/>
          <p:cNvSpPr txBox="1">
            <a:spLocks/>
          </p:cNvSpPr>
          <p:nvPr/>
        </p:nvSpPr>
        <p:spPr>
          <a:xfrm>
            <a:off x="5724128" y="4149080"/>
            <a:ext cx="3240359" cy="17996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والأنوية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التي أعدادها </a:t>
            </a:r>
            <a:r>
              <a:rPr lang="ar-SA" sz="28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الكتلية</a:t>
            </a: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أكبر من العدد الكتلي للحديد تكون أقل ترابطاً لذا تكون أقل استقراراً</a:t>
            </a: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287522" y="4869160"/>
            <a:ext cx="5184577" cy="972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طاقة للربط النووية لكل </a:t>
            </a:r>
            <a:r>
              <a:rPr lang="ar-SA" sz="28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نيوكليون</a:t>
            </a:r>
            <a:r>
              <a:rPr lang="ar-SA" sz="2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تعتمد على عدد </a:t>
            </a:r>
            <a:r>
              <a:rPr lang="ar-SA" sz="28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النيوكليونات</a:t>
            </a:r>
            <a:r>
              <a:rPr lang="ar-SA" sz="2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8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28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511" y="1088496"/>
            <a:ext cx="5400601" cy="3492631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sysDash"/>
            <a:miter lim="800000"/>
          </a:ln>
          <a:effectLst>
            <a:innerShdw blurRad="76200">
              <a:srgbClr val="000000"/>
            </a:inn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042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7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16632"/>
            <a:ext cx="3056786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17319"/>
            <a:ext cx="2752938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تحولات العناصر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6" name="مجموعة 15"/>
          <p:cNvGrpSpPr/>
          <p:nvPr/>
        </p:nvGrpSpPr>
        <p:grpSpPr>
          <a:xfrm>
            <a:off x="179512" y="1190132"/>
            <a:ext cx="8760316" cy="4399108"/>
            <a:chOff x="179512" y="511693"/>
            <a:chExt cx="8760316" cy="3493371"/>
          </a:xfrm>
        </p:grpSpPr>
        <p:sp>
          <p:nvSpPr>
            <p:cNvPr id="18" name="مستطيل 17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" name="مخطط انسيابي: معالجة متعاقبة 22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4" name="مربع نص 23"/>
          <p:cNvSpPr txBox="1"/>
          <p:nvPr/>
        </p:nvSpPr>
        <p:spPr>
          <a:xfrm>
            <a:off x="179512" y="1236138"/>
            <a:ext cx="842493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يتحول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الهيدروجين في الشمس والنجوم الأخرى إلى هيليوم وكربون وبعض العناصر الأثقل الأخرى في تفاعلات تحرر طاقة مولدة إشعاعاً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كهرومغناطيسياً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(ضوء مرئي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عند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الأعداد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الكتلية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الأكبر من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56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يحدث تفاعلاً نووياً طبيعياً إذا نقص العدد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الكتلي.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وعندما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يضمحل (اليورانيوم-238) إلى (الثوريوم-234) فإن نواة الثوريوم الناتج تكون أكثر استقراراً من اليورانيوم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عموماً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فإن العناصر الثقيلة قد تتكون لعدة أجزاء من الثانية فقط قبل أن تضمحل إلى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أنوية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أصغر وأكثر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استقراراً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51820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6729968" y="44624"/>
            <a:ext cx="2234520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899940" y="145311"/>
            <a:ext cx="2012406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قوانين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969309" y="908720"/>
            <a:ext cx="7450618" cy="1143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8000" b="1" dirty="0" err="1">
                <a:solidFill>
                  <a:prstClr val="black"/>
                </a:solidFill>
                <a:latin typeface="Constantia"/>
              </a:rPr>
              <a:t>N</a:t>
            </a:r>
            <a:r>
              <a:rPr lang="en-GB" sz="8000" b="1" baseline="-25000" dirty="0" err="1">
                <a:solidFill>
                  <a:prstClr val="black"/>
                </a:solidFill>
                <a:latin typeface="Constantia"/>
              </a:rPr>
              <a:t>n</a:t>
            </a:r>
            <a:r>
              <a:rPr lang="en-GB" sz="8000" b="1" dirty="0">
                <a:solidFill>
                  <a:prstClr val="black"/>
                </a:solidFill>
                <a:latin typeface="Constantia"/>
              </a:rPr>
              <a:t> = A - Z</a:t>
            </a:r>
            <a:endParaRPr lang="ar-SA" sz="8000" b="1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969309" y="1265783"/>
            <a:ext cx="1857375" cy="569913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عدد النيوترونات</a:t>
            </a:r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>
            <a:off x="4171454" y="1985864"/>
            <a:ext cx="1857375" cy="569912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العدد الكتلي</a:t>
            </a: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>
            <a:off x="6675065" y="1265784"/>
            <a:ext cx="1857375" cy="569912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العدد الذري</a:t>
            </a: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251521" y="2575996"/>
            <a:ext cx="8728144" cy="1143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 النيوكليونات =</a:t>
            </a:r>
            <a:endParaRPr lang="en-GB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(عدد البروتونات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 الهيدروجين)+(عدد النيوترونات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X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 النيوترون)</a:t>
            </a:r>
            <a:endParaRPr lang="en-US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عنوان 1"/>
          <p:cNvSpPr txBox="1">
            <a:spLocks/>
          </p:cNvSpPr>
          <p:nvPr/>
        </p:nvSpPr>
        <p:spPr>
          <a:xfrm>
            <a:off x="1623879" y="3894640"/>
            <a:ext cx="7355786" cy="79461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نقص الكتلة = الكتلة الفعلية – كتلة النيوكليونات</a:t>
            </a: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1623879" y="4797152"/>
            <a:ext cx="7358062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600" b="1" dirty="0">
                <a:solidFill>
                  <a:prstClr val="black"/>
                </a:solidFill>
                <a:latin typeface="Constantia"/>
                <a:cs typeface="Times New Roman"/>
              </a:rPr>
              <a:t>(طاقة الربط النووية لـِ </a:t>
            </a:r>
            <a:r>
              <a:rPr lang="en-GB" sz="3600" b="1" dirty="0">
                <a:solidFill>
                  <a:prstClr val="black"/>
                </a:solidFill>
                <a:latin typeface="Constantia"/>
              </a:rPr>
              <a:t>1u</a:t>
            </a:r>
            <a:r>
              <a:rPr lang="ar-SA" sz="3600" b="1" dirty="0">
                <a:solidFill>
                  <a:prstClr val="black"/>
                </a:solidFill>
                <a:latin typeface="Constantia"/>
                <a:cs typeface="Times New Roman"/>
              </a:rPr>
              <a:t>) </a:t>
            </a:r>
            <a:r>
              <a:rPr lang="en-GB" sz="3600" b="1" dirty="0">
                <a:solidFill>
                  <a:prstClr val="black"/>
                </a:solidFill>
                <a:latin typeface="Constantia"/>
              </a:rPr>
              <a:t>x</a:t>
            </a:r>
            <a:r>
              <a:rPr lang="ar-SA" sz="3600" b="1" dirty="0">
                <a:solidFill>
                  <a:prstClr val="black"/>
                </a:solidFill>
                <a:latin typeface="Constantia"/>
                <a:cs typeface="Times New Roman"/>
              </a:rPr>
              <a:t> (نقص الكتلة) = </a:t>
            </a:r>
            <a:r>
              <a:rPr lang="en-GB" sz="3600" b="1" dirty="0">
                <a:solidFill>
                  <a:prstClr val="black"/>
                </a:solidFill>
                <a:latin typeface="Constantia"/>
              </a:rPr>
              <a:t>E</a:t>
            </a:r>
            <a:endParaRPr lang="ar-SA" sz="3600" b="1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395536" y="4797152"/>
            <a:ext cx="1285875" cy="1143000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طاقة الربط النووية للنواة</a:t>
            </a:r>
          </a:p>
        </p:txBody>
      </p:sp>
      <p:sp>
        <p:nvSpPr>
          <p:cNvPr id="32" name="عنوان 1"/>
          <p:cNvSpPr txBox="1">
            <a:spLocks/>
          </p:cNvSpPr>
          <p:nvPr/>
        </p:nvSpPr>
        <p:spPr>
          <a:xfrm>
            <a:off x="3144962" y="5440090"/>
            <a:ext cx="571500" cy="500062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(</a:t>
            </a:r>
            <a:r>
              <a:rPr lang="en-GB" sz="2000" b="1" dirty="0">
                <a:solidFill>
                  <a:prstClr val="black"/>
                </a:solidFill>
                <a:latin typeface="Constantia"/>
              </a:rPr>
              <a:t>u</a:t>
            </a: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)</a:t>
            </a:r>
          </a:p>
        </p:txBody>
      </p:sp>
      <p:sp>
        <p:nvSpPr>
          <p:cNvPr id="33" name="عنوان 1"/>
          <p:cNvSpPr txBox="1">
            <a:spLocks/>
          </p:cNvSpPr>
          <p:nvPr/>
        </p:nvSpPr>
        <p:spPr>
          <a:xfrm>
            <a:off x="6216774" y="5440090"/>
            <a:ext cx="1214438" cy="500062"/>
          </a:xfrm>
          <a:prstGeom prst="rect">
            <a:avLst/>
          </a:prstGeom>
        </p:spPr>
        <p:txBody>
          <a:bodyPr lIns="45720" rIns="45720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(</a:t>
            </a:r>
            <a:r>
              <a:rPr lang="en-GB" sz="2000" b="1" dirty="0" err="1">
                <a:solidFill>
                  <a:prstClr val="black"/>
                </a:solidFill>
                <a:latin typeface="Constantia"/>
              </a:rPr>
              <a:t>MeV</a:t>
            </a:r>
            <a:r>
              <a:rPr lang="en-GB" sz="2000" b="1" dirty="0">
                <a:solidFill>
                  <a:prstClr val="black"/>
                </a:solidFill>
                <a:latin typeface="Constantia"/>
              </a:rPr>
              <a:t>/u</a:t>
            </a:r>
            <a:r>
              <a:rPr lang="ar-SA" sz="2000" b="1" dirty="0">
                <a:solidFill>
                  <a:prstClr val="black"/>
                </a:solidFill>
                <a:latin typeface="Constantia"/>
                <a:cs typeface="Times New Roman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9023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5" grpId="0" animBg="1"/>
      <p:bldP spid="17" grpId="0"/>
      <p:bldP spid="25" grpId="0"/>
      <p:bldP spid="26" grpId="0"/>
      <p:bldP spid="28" grpId="0" animBg="1"/>
      <p:bldP spid="29" grpId="0" animBg="1"/>
      <p:bldP spid="30" grpId="0" animBg="1"/>
      <p:bldP spid="31" grpId="0"/>
      <p:bldP spid="32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1"/>
          <p:cNvSpPr txBox="1"/>
          <p:nvPr/>
        </p:nvSpPr>
        <p:spPr>
          <a:xfrm>
            <a:off x="395536" y="419431"/>
            <a:ext cx="4176464" cy="76944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SA" sz="4400" b="1" kern="0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الفصل  </a:t>
            </a:r>
            <a:r>
              <a:rPr lang="ar-SA" sz="4400" b="1" kern="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الحادي عشر </a:t>
            </a:r>
            <a:endParaRPr lang="ar-SA" sz="4400" b="1" kern="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موجة مزدوجة 8"/>
          <p:cNvSpPr/>
          <p:nvPr/>
        </p:nvSpPr>
        <p:spPr>
          <a:xfrm>
            <a:off x="395536" y="1340768"/>
            <a:ext cx="4176464" cy="776965"/>
          </a:xfrm>
          <a:prstGeom prst="doubleWav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altLang="ar-SA" sz="5400" b="1" kern="0" dirty="0" smtClean="0">
                <a:solidFill>
                  <a:srgbClr val="FF0000"/>
                </a:solidFill>
                <a:latin typeface="Franklin Gothic Book"/>
                <a:cs typeface="Times New Roman" pitchFamily="18" charset="0"/>
              </a:rPr>
              <a:t>الفيزياء النووية</a:t>
            </a:r>
            <a:endParaRPr lang="ar-SA" altLang="ar-SA" sz="5400" b="1" kern="0" dirty="0">
              <a:solidFill>
                <a:srgbClr val="FF0000"/>
              </a:solidFill>
              <a:latin typeface="Franklin Gothic Book"/>
            </a:endParaRPr>
          </a:p>
        </p:txBody>
      </p:sp>
      <p:sp>
        <p:nvSpPr>
          <p:cNvPr id="8" name="مستطيل 10"/>
          <p:cNvSpPr>
            <a:spLocks noChangeArrowheads="1"/>
          </p:cNvSpPr>
          <p:nvPr/>
        </p:nvSpPr>
        <p:spPr bwMode="auto">
          <a:xfrm>
            <a:off x="323528" y="3140968"/>
            <a:ext cx="3203492" cy="1108075"/>
          </a:xfrm>
          <a:prstGeom prst="rect">
            <a:avLst/>
          </a:prstGeom>
          <a:gradFill rotWithShape="1">
            <a:gsLst>
              <a:gs pos="0">
                <a:srgbClr val="F96A1B">
                  <a:shade val="51000"/>
                  <a:satMod val="130000"/>
                </a:srgbClr>
              </a:gs>
              <a:gs pos="80000">
                <a:srgbClr val="F96A1B">
                  <a:shade val="93000"/>
                  <a:satMod val="130000"/>
                </a:srgbClr>
              </a:gs>
              <a:gs pos="100000">
                <a:srgbClr val="F96A1B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96A1B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600" b="1" kern="0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الدرس </a:t>
            </a:r>
            <a:r>
              <a:rPr lang="ar-SA" sz="6600" b="1" kern="0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الأول </a:t>
            </a:r>
            <a:endParaRPr lang="ar-SA" sz="6600" kern="0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مستطيل مستدير الزوايا 10"/>
          <p:cNvSpPr/>
          <p:nvPr/>
        </p:nvSpPr>
        <p:spPr>
          <a:xfrm>
            <a:off x="573669" y="4393059"/>
            <a:ext cx="2630179" cy="1169692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8800" b="1" kern="0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النواة</a:t>
            </a:r>
            <a:endParaRPr lang="ar-EG" sz="11500" b="1" kern="0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3721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3409690" y="217319"/>
            <a:ext cx="2592288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3615224" y="318006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32164" y="1560180"/>
            <a:ext cx="8760316" cy="3957052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76180" y="1731580"/>
            <a:ext cx="8264771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لم يُثبت العالم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إرنست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رذرفورد وجود النواة فقط ، بل أجرى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إيضاً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بعض التجارب المبكرة بهدف اكتشاف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تركيبها، 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ومن تجربة رذرفورد يمكن تفسير الانحرافات إذا كان معظم حجم الذرة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فراغ وإن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الذرة تحتوي على مركز صغير جداً ذي كثافة كبيرة وشحنة موجبة وتتركز فيه كتلة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الذرة ومحاطة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بإلكترونات مهمة الكتلة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تقريباً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بعد أن اكتشف العالم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بيكرل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عام 1896م النشاط الإشعاعي توجه البحث إلى التأثيرات الناتجة عن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اضمحلال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النواة نتيجة التحلل الإشعاعي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الطبيعي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132164" y="81200"/>
            <a:ext cx="8760316" cy="2356625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76180" y="92239"/>
            <a:ext cx="8264771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ثم اكتشف كل من ماري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وبييركوري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عنصراً جديداً (الراديوم) ، مما اثرى دراسة النشاط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الإشعاعي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والنشاط الإشعاعي هو تحويل نوع من الذرات إلى نوع آخر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ثم استخدم كل من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إرنست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رذرفورد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وفريدرك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سودي النشاط الإشعاعي لدراسة مركز الذرة (النواة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6300192" y="2592288"/>
            <a:ext cx="2592288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505726" y="2692975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وصف النواة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07504" y="3573016"/>
            <a:ext cx="8760316" cy="2356625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07505" y="3630503"/>
            <a:ext cx="856895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البداية تم التعرف على كتلة النواة وحقيقة أن شحنتها موجبة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فقط</a:t>
            </a:r>
          </a:p>
          <a:p>
            <a:pPr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وأظهرت نتائج تجربة هنري </a:t>
            </a:r>
            <a:r>
              <a:rPr lang="ar-SA" sz="28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موسلي</a:t>
            </a: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أن (البروتونات) موجبة الشحنة وأنها </a:t>
            </a:r>
            <a:r>
              <a:rPr lang="ar-SA" sz="28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مسؤلة</a:t>
            </a: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عن نصف كتلة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النواة، واكتشف </a:t>
            </a: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العالم الانجليزي جيمس شادوك وجود جسيم متعادل كتلته تساوي كتلة البروتون تقريباً داخل النواة (النيوترون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والنيوترون هو المسؤول عن الكتلة المفقودة للنواة دون زيادة شحنتها.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82527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181797" y="188640"/>
            <a:ext cx="3710683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5498501" y="289327"/>
            <a:ext cx="334183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كتلة النواة وشحنتها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07504" y="1169368"/>
            <a:ext cx="8760316" cy="4419872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07505" y="1226855"/>
            <a:ext cx="8568952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شحنة النواة الكلية تساوي عدد البروتونات مضروباً في الشحنة الاساسية (</a:t>
            </a:r>
            <a:r>
              <a:rPr lang="en-GB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Ze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= شحنة النواة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ولكل من البروتون والنيوترون كتلة تزيد حوالي 1800 مرة على كتلة الإلكترون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وكتلة كل من البروتون والنيوترون تساوي تقريباً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1u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حيث 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وحدة الكتلة الذرية وتعادل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1.66x10-27 kg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ولتحديد الكتلة التقريبية للنواة احسب حاصل ضرب عدد النيوترونات والبروتونات أو العدد الكتلي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بوحدة الكتلة الذرية 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= كتلة النواة</a:t>
            </a:r>
            <a:endParaRPr lang="en-GB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42327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88640"/>
            <a:ext cx="3056785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89327"/>
            <a:ext cx="275293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حجم النواة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79512" y="1253526"/>
            <a:ext cx="8760316" cy="4407722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371540"/>
            <a:ext cx="842493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أظهرت نتائج رذرفورد القياسات الأولى لحجم النواة فقد وجد أن للنواة قطراً يساوي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10-14 m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تقريباً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وبذلك يكون للذرة المثالية نصف قطر أكبر (1000) مرة من حجم النواة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وعلى الرغم من أن النواة تحتوي على كل كتلة الذرة تقريباً فإن النواة تشغل حيزاً في الذرة أقل من الحيز الذي تشغله الشمس في النظام الشمسي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كثافة النواة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1.4x1018 kg/m3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تقريباً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فإذا افترضنا أن حجم النواة سنتميتر مكعب واحد فسوف تكون كتلتها بليون طن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تقريباً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57222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1984382" y="72008"/>
            <a:ext cx="6908099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2618913" y="172695"/>
            <a:ext cx="6221426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مقارنة بين نظائر الهيدروجين ونظائر الهليوم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7439" y="1052736"/>
            <a:ext cx="8717049" cy="3168352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مستطيل ذو زاوية واحدة مخدوشة ودائرية 1"/>
          <p:cNvSpPr/>
          <p:nvPr/>
        </p:nvSpPr>
        <p:spPr>
          <a:xfrm>
            <a:off x="299581" y="4365104"/>
            <a:ext cx="8592899" cy="1622218"/>
          </a:xfrm>
          <a:prstGeom prst="snip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تظهر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ثويدات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الهيدروجين (</a:t>
            </a:r>
            <a:r>
              <a:rPr lang="en-US" sz="3000" b="1" dirty="0" smtClean="0"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) والهيليوم (</a:t>
            </a:r>
            <a:r>
              <a:rPr lang="en-US" sz="3000" b="1" dirty="0" smtClean="0"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) لجميع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نويدات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العنصر العدد نفسه من البروتونات وعدد مختلف من النيوترونات. رسمت البروتونات بلون أحمر والنيوترونات بلون رمادي في الرسم التوضيحي.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89638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99190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5835695" y="188640"/>
            <a:ext cx="3056785" cy="764704"/>
            <a:chOff x="2339752" y="0"/>
            <a:chExt cx="4536504" cy="764704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6087401" y="289327"/>
            <a:ext cx="2752937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العدد الكتلي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3" name="مجموعة 22"/>
          <p:cNvGrpSpPr/>
          <p:nvPr/>
        </p:nvGrpSpPr>
        <p:grpSpPr>
          <a:xfrm>
            <a:off x="179512" y="1196752"/>
            <a:ext cx="8760316" cy="4407722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314766"/>
            <a:ext cx="842493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بالنظر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إلى الجدول الدوري ستلاحظ أن العناصر الاربعة الأول لها عدد كتلي 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قريب من العدد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الصحيح.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إن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الكتلة الذرية التي لا تساوي عدداً صحيحاً تم حله باستخدام جهاز مطياف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الكتلة.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إن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لذرة العنصر الواحد كتلاً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مختلفة (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مثل تحليل عينة نقية من النيون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وجد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أن ذرة نيون واحدة لها كتلة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20u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بينما كتلة النوع الثاني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22u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إن</a:t>
            </a:r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ذرة النيون الطبيعية تحتوي على عشرة بروتونات وعشرة إلكترونات في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الذرة.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ونوع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آخر من ذرات النيون تحتوي نواتها على 12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نيوتروناً.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22180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179512" y="1196752"/>
            <a:ext cx="8760316" cy="4392488"/>
            <a:chOff x="179512" y="511693"/>
            <a:chExt cx="8760316" cy="3493371"/>
          </a:xfrm>
        </p:grpSpPr>
        <p:sp>
          <p:nvSpPr>
            <p:cNvPr id="24" name="مستطيل 23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5" name="مخطط انسيابي: معالجة متعاقبة 24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6" name="مربع نص 25"/>
          <p:cNvSpPr txBox="1"/>
          <p:nvPr/>
        </p:nvSpPr>
        <p:spPr>
          <a:xfrm>
            <a:off x="179512" y="1196752"/>
            <a:ext cx="842493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هذان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النوعان من الذرات يسميان نظائر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النيون.</a:t>
            </a:r>
          </a:p>
          <a:p>
            <a:pPr>
              <a:lnSpc>
                <a:spcPct val="150000"/>
              </a:lnSpc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تسمى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نواة النظير (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النويدة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وجميع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نويدات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العنصر لها نفس العدد من البروتونات ولكن لها أعداداً مختلفة من النيوترونات (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نويدات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الهيدروجين والهيليوم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 إن</a:t>
            </a:r>
            <a:r>
              <a:rPr lang="ar-SA" sz="3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جميع نظائر العنصر المتعادل كهربائياً لها نفس العدد من الإلكترونات حول النواة ولها نفس السلوك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الكيميائي.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8723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374</TotalTime>
  <Words>1164</Words>
  <Application>Microsoft Office PowerPoint</Application>
  <PresentationFormat>عرض على الشاشة (3:4)‏</PresentationFormat>
  <Paragraphs>145</Paragraphs>
  <Slides>17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17</vt:i4>
      </vt:variant>
    </vt:vector>
  </HeadingPairs>
  <TitlesOfParts>
    <vt:vector size="19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75</cp:revision>
  <dcterms:created xsi:type="dcterms:W3CDTF">2015-12-03T05:45:26Z</dcterms:created>
  <dcterms:modified xsi:type="dcterms:W3CDTF">2016-11-01T13:33:45Z</dcterms:modified>
</cp:coreProperties>
</file>