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86" r:id="rId3"/>
    <p:sldId id="294" r:id="rId4"/>
    <p:sldId id="292" r:id="rId5"/>
    <p:sldId id="288" r:id="rId6"/>
    <p:sldId id="296" r:id="rId7"/>
    <p:sldId id="289" r:id="rId8"/>
    <p:sldId id="297" r:id="rId9"/>
    <p:sldId id="299" r:id="rId10"/>
    <p:sldId id="285" r:id="rId11"/>
  </p:sldIdLst>
  <p:sldSz cx="12192000" cy="6858000"/>
  <p:notesSz cx="6858000" cy="9144000"/>
  <p:defaultTextStyle>
    <a:defPPr>
      <a:defRPr lang="ar-B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F"/>
    <a:srgbClr val="DEF9FE"/>
    <a:srgbClr val="DDF8FF"/>
    <a:srgbClr val="FFFFFF"/>
    <a:srgbClr val="FFFFD1"/>
    <a:srgbClr val="EF0C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6DEA2517-5ACB-4A6A-B51E-CF2B6AAB7E85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724FDDEE-4FB6-42FD-BED4-F42A0DD9554A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912883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4FFA2-1A12-4CEC-9BF9-38DA268D4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8CE124-00F0-4A95-88CB-3E4F21EB72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5FC1E-18A6-431B-B953-10BCCE37D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FFF467-1F05-42B6-BE10-53B76D57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69FFC-F4DA-443F-95A7-BB236A351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999083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D92F9-04EB-4462-9D75-6520B978B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4D8854-0D53-4421-A0B7-E6F5EF0BAE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9812E-6FF6-4F7B-85F3-CEEE50DA9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EAB57E-4288-4B42-A407-BADA56A5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DD49F1-3D04-451F-B283-52F038195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874572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63BC94-54FC-42BA-88E0-B1131C299C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C61F21-B55A-4E8E-9223-4382FA601C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1F43F-EF8B-415D-80A1-DE3A5C80D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E112D9-AF31-400D-9207-39B10C2C7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B3840B-5852-45CF-8C00-F4A43A95D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411361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7B1CC-E650-4F98-8AB5-A2E03A079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00F0B0-9A76-4223-B7B5-C61E8F0A1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63B4B-54B9-46A2-8D52-29C69EA68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112F15-4423-497B-B86F-DFDE06F1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311C9B-BF34-4526-B11B-38FE738A7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2915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43677-0F9A-4F35-ACAF-F2127D92C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191DAD-3FBD-42FD-83C9-120138CD4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CFF85-8F18-40C0-B88B-D7FCC0A2A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076029-EF8E-4BCF-A793-4EED10491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104FA3-1DA6-42C2-884F-58624E312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606579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CA54C-7351-403B-A2A1-FED43C152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3A1FA1-70A8-40F9-A788-B616371A1A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8E51AD-CA24-447A-AF38-0E0ACF587C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68D02-E8C9-4BAD-B744-F26692C53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399A2D-2A05-4B63-9D83-A03EAFF74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974B19-69F0-4CDD-A5C2-7094C6C53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421324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3197B-38C4-42E7-AE6E-18196F8C4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DD3C3B-5C18-4171-A422-666DA5E59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3FF29-BF04-42EA-9FBD-6398E33066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0E2B48-CD26-4673-BF15-EE51C4E225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BAF736-34D0-4730-B10D-91E7C82FCF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9C0C1C-F279-4060-BC43-26D94911C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310D2F-51C1-4E7C-A022-91264B0D2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631D82-03F2-4FE3-8DD5-259A629C2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9958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2F19F-B78F-4CC1-AD3E-5B84D582D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1AC91C-A96A-4C03-B0D9-99C8B25A0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FF201D-A196-4FBA-8C3C-C1507D45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04934E-950E-4D5E-9984-798668F08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282945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4B3F2A-CBD2-46F1-930F-BBFFE57A6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8F34E9-BF42-463F-A2F3-30F85552F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BE9214-4907-4343-952F-3BD840042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05148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62DEB-81E7-44E6-9FC7-9FDDA32EB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1AEE7-A828-42DA-8116-E9870B258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4BC530-37A9-4DD9-BEBE-51122458F5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819E3C-43B6-45DC-83C5-DB7CBE038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76338A-B18E-4687-AFC9-E493EADEE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A35413-D43A-4682-8316-5718D4926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297255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E1A83-1954-48D4-976D-45520EF08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2F4CA8-47DF-47BB-9BAE-0FD8B49E5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D7E0B8-9047-4D2F-BFC4-3DEF4A5E5F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4E01A7-506C-4021-8198-A6F17D4D7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FDA8A9-99C3-447A-8A46-5B964CEF3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227288-1495-4B37-AC48-B446BAFE2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2876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D86D1B-C2C0-4443-A124-F36FB824A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642139-A8EE-4301-8D2A-53BDA1427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326ECA-3C5D-4B0D-ADCE-6FA98B232D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A3977-D9D3-46CB-BA59-F501014DF4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ADF0B0-3092-44D5-84D5-12A2E3B9D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1712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s://pixabay.com/en/tractor-cartoon-isolated-vehicle-309551/" TargetMode="External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hyperlink" Target="https://pixabay.com/it/torrente-acqua-natura-fluente-blu-310145/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pixabay.com/en/bush-foliage-gardening-plants-151473/" TargetMode="Externa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6.png"/><Relationship Id="rId5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svg"/><Relationship Id="rId18" Type="http://schemas.openxmlformats.org/officeDocument/2006/relationships/image" Target="../media/image30.png"/><Relationship Id="rId3" Type="http://schemas.openxmlformats.org/officeDocument/2006/relationships/audio" Target="../media/media4.mp4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svg"/><Relationship Id="rId2" Type="http://schemas.microsoft.com/office/2007/relationships/media" Target="../media/media4.mp4"/><Relationship Id="rId16" Type="http://schemas.openxmlformats.org/officeDocument/2006/relationships/image" Target="../media/image28.png"/><Relationship Id="rId20" Type="http://schemas.openxmlformats.org/officeDocument/2006/relationships/image" Target="../media/image11.png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1.png"/><Relationship Id="rId15" Type="http://schemas.openxmlformats.org/officeDocument/2006/relationships/image" Target="../media/image27.svg"/><Relationship Id="rId10" Type="http://schemas.openxmlformats.org/officeDocument/2006/relationships/image" Target="../media/image22.png"/><Relationship Id="rId19" Type="http://schemas.openxmlformats.org/officeDocument/2006/relationships/image" Target="../media/image31.sv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1.svg"/><Relationship Id="rId1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en/chicken-hen-cute-family-animals-159496/" TargetMode="Externa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audi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33.png"/><Relationship Id="rId5" Type="http://schemas.openxmlformats.org/officeDocument/2006/relationships/image" Target="../media/image11.png"/><Relationship Id="rId4" Type="http://schemas.openxmlformats.org/officeDocument/2006/relationships/image" Target="../media/image32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8.png"/><Relationship Id="rId2" Type="http://schemas.openxmlformats.org/officeDocument/2006/relationships/audi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37.svg"/><Relationship Id="rId11" Type="http://schemas.openxmlformats.org/officeDocument/2006/relationships/image" Target="../media/image11.pn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jpg"/><Relationship Id="rId9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11.png"/><Relationship Id="rId3" Type="http://schemas.microsoft.com/office/2007/relationships/media" Target="../media/media8.mp4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6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video" Target="../media/media9.mp4"/><Relationship Id="rId11" Type="http://schemas.openxmlformats.org/officeDocument/2006/relationships/image" Target="../media/image45.png"/><Relationship Id="rId5" Type="http://schemas.microsoft.com/office/2007/relationships/media" Target="../media/media9.mp4"/><Relationship Id="rId10" Type="http://schemas.openxmlformats.org/officeDocument/2006/relationships/image" Target="../media/image44.png"/><Relationship Id="rId4" Type="http://schemas.openxmlformats.org/officeDocument/2006/relationships/video" Target="../media/media8.mp4"/><Relationship Id="rId9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room&#10;&#10;Description automatically generated">
            <a:extLst>
              <a:ext uri="{FF2B5EF4-FFF2-40B4-BE49-F238E27FC236}">
                <a16:creationId xmlns:a16="http://schemas.microsoft.com/office/drawing/2014/main" id="{116D01B9-840A-40B2-8992-D861C24E51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549" y="1788386"/>
            <a:ext cx="3428958" cy="48371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06E37AA-B154-493E-91B9-283E1E6EA80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70" t="14587" r="21021" b="58763"/>
          <a:stretch/>
        </p:blipFill>
        <p:spPr>
          <a:xfrm>
            <a:off x="489766" y="1973161"/>
            <a:ext cx="5032569" cy="45342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ECBDCD40-1A0A-4692-8532-81D801EDA1E3}"/>
              </a:ext>
            </a:extLst>
          </p:cNvPr>
          <p:cNvSpPr txBox="1">
            <a:spLocks/>
          </p:cNvSpPr>
          <p:nvPr/>
        </p:nvSpPr>
        <p:spPr>
          <a:xfrm>
            <a:off x="4917362" y="2451238"/>
            <a:ext cx="2749943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2800" b="1" dirty="0">
                <a:solidFill>
                  <a:srgbClr val="000000"/>
                </a:solidFill>
              </a:rPr>
              <a:t>الصف الثالث الابتدائي</a:t>
            </a:r>
          </a:p>
          <a:p>
            <a:pPr rtl="1"/>
            <a:r>
              <a:rPr lang="ar-BH" sz="2800" b="1" dirty="0">
                <a:solidFill>
                  <a:srgbClr val="000000"/>
                </a:solidFill>
              </a:rPr>
              <a:t>المواد الاجتماعية 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CA8C912-6B2C-43E5-8D31-495151C2C0F8}"/>
              </a:ext>
            </a:extLst>
          </p:cNvPr>
          <p:cNvSpPr txBox="1">
            <a:spLocks/>
          </p:cNvSpPr>
          <p:nvPr/>
        </p:nvSpPr>
        <p:spPr>
          <a:xfrm>
            <a:off x="4327197" y="2979490"/>
            <a:ext cx="3748580" cy="10193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70000"/>
              </a:lnSpc>
            </a:pPr>
            <a:r>
              <a:rPr lang="ar-BH" sz="4000" b="1" dirty="0">
                <a:solidFill>
                  <a:srgbClr val="000000"/>
                </a:solidFill>
                <a:cs typeface="+mn-cs"/>
              </a:rPr>
              <a:t>الدرس الثاني عشر  </a:t>
            </a:r>
          </a:p>
          <a:p>
            <a:pPr algn="ctr" rtl="1">
              <a:lnSpc>
                <a:spcPct val="170000"/>
              </a:lnSpc>
            </a:pPr>
            <a:r>
              <a:rPr lang="ar-BH" sz="4000" b="1" dirty="0">
                <a:solidFill>
                  <a:srgbClr val="000000"/>
                </a:solidFill>
                <a:cs typeface="+mn-cs"/>
              </a:rPr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276F392-220C-4200-8848-1AB2B86DC5AB}"/>
              </a:ext>
            </a:extLst>
          </p:cNvPr>
          <p:cNvSpPr/>
          <p:nvPr/>
        </p:nvSpPr>
        <p:spPr>
          <a:xfrm>
            <a:off x="5374177" y="4102689"/>
            <a:ext cx="16546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b="1" dirty="0">
                <a:solidFill>
                  <a:srgbClr val="000000"/>
                </a:solidFill>
              </a:rPr>
              <a:t>صفحة (</a:t>
            </a:r>
            <a:r>
              <a:rPr lang="ar-BH" b="1" dirty="0">
                <a:solidFill>
                  <a:srgbClr val="FF0000"/>
                </a:solidFill>
              </a:rPr>
              <a:t>64 - 67</a:t>
            </a:r>
            <a:r>
              <a:rPr lang="ar-BH" b="1" dirty="0">
                <a:solidFill>
                  <a:srgbClr val="000000"/>
                </a:solidFill>
              </a:rPr>
              <a:t>) </a:t>
            </a:r>
            <a:endParaRPr lang="ar-BH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017CE3D-1089-4BFD-B438-FEAB70841408}"/>
              </a:ext>
            </a:extLst>
          </p:cNvPr>
          <p:cNvSpPr/>
          <p:nvPr/>
        </p:nvSpPr>
        <p:spPr>
          <a:xfrm>
            <a:off x="2539486" y="5095133"/>
            <a:ext cx="1183672" cy="117103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EDBE2063-FB11-45F5-972A-0AE6C38E1DAF}"/>
              </a:ext>
            </a:extLst>
          </p:cNvPr>
          <p:cNvSpPr txBox="1">
            <a:spLocks/>
          </p:cNvSpPr>
          <p:nvPr/>
        </p:nvSpPr>
        <p:spPr>
          <a:xfrm>
            <a:off x="4127110" y="5147226"/>
            <a:ext cx="4030669" cy="101938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6600" b="1" dirty="0">
                <a:solidFill>
                  <a:srgbClr val="000000"/>
                </a:solidFill>
              </a:rPr>
              <a:t>تَطَوّرُ الْزِراعة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D97BE2-7CAA-4C5A-93A9-9EF041CF3DE7}"/>
              </a:ext>
            </a:extLst>
          </p:cNvPr>
          <p:cNvSpPr/>
          <p:nvPr/>
        </p:nvSpPr>
        <p:spPr>
          <a:xfrm>
            <a:off x="2921044" y="5318106"/>
            <a:ext cx="5514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4000" b="1" dirty="0">
                <a:solidFill>
                  <a:schemeClr val="bg1"/>
                </a:solidFill>
              </a:rPr>
              <a:t>2</a:t>
            </a:r>
            <a:endParaRPr lang="ar-BH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232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9C86E-3EDD-468D-B665-F76841EC3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883"/>
            <a:ext cx="10515600" cy="1325563"/>
          </a:xfrm>
        </p:spPr>
        <p:txBody>
          <a:bodyPr/>
          <a:lstStyle/>
          <a:p>
            <a:pPr algn="ctr" rtl="1"/>
            <a:r>
              <a:rPr lang="ar-BH" dirty="0"/>
              <a:t>شكراً جزيلاً لكم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E691489-0E64-4ED7-ABF8-140CAE51D58B}"/>
              </a:ext>
            </a:extLst>
          </p:cNvPr>
          <p:cNvSpPr txBox="1">
            <a:spLocks/>
          </p:cNvSpPr>
          <p:nvPr/>
        </p:nvSpPr>
        <p:spPr>
          <a:xfrm>
            <a:off x="909918" y="325988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BH" sz="8000" b="1" dirty="0"/>
              <a:t>انتهى الدرس</a:t>
            </a:r>
          </a:p>
        </p:txBody>
      </p:sp>
    </p:spTree>
    <p:extLst>
      <p:ext uri="{BB962C8B-B14F-4D97-AF65-F5344CB8AC3E}">
        <p14:creationId xmlns:p14="http://schemas.microsoft.com/office/powerpoint/2010/main" val="37685073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0B3B79B-1188-4FF0-BF5E-08D189BB535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67542" y="3096421"/>
            <a:ext cx="8840220" cy="1424463"/>
          </a:xfrm>
          <a:noFill/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ar-BH" sz="4000" b="1" dirty="0">
                <a:solidFill>
                  <a:srgbClr val="080808"/>
                </a:solidFill>
              </a:rPr>
              <a:t>1- تعرف على تطور وسائل وأدوات الزراعة الحديثة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40A16-4407-4664-97F8-1C90127A090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4042569" y="1734346"/>
            <a:ext cx="4106862" cy="1362075"/>
          </a:xfrm>
          <a:noFill/>
        </p:spPr>
        <p:txBody>
          <a:bodyPr anchor="ctr">
            <a:normAutofit/>
          </a:bodyPr>
          <a:lstStyle/>
          <a:p>
            <a:pPr algn="ctr" rtl="1"/>
            <a:r>
              <a:rPr lang="ar-BH" sz="5400" u="sng" dirty="0">
                <a:solidFill>
                  <a:srgbClr val="080808"/>
                </a:solidFill>
                <a:cs typeface="+mn-cs"/>
              </a:rPr>
              <a:t>أهداف</a:t>
            </a:r>
            <a:r>
              <a:rPr lang="ar-BH" sz="5400" u="sng" dirty="0">
                <a:solidFill>
                  <a:srgbClr val="080808"/>
                </a:solidFill>
              </a:rPr>
              <a:t> الدرس</a:t>
            </a:r>
            <a:br>
              <a:rPr lang="ar-BH" sz="3600" u="sng" dirty="0">
                <a:solidFill>
                  <a:srgbClr val="080808"/>
                </a:solidFill>
              </a:rPr>
            </a:br>
            <a:endParaRPr lang="ar-BH" sz="3600" u="sng" dirty="0">
              <a:solidFill>
                <a:srgbClr val="080808"/>
              </a:solidFill>
            </a:endParaRP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6002BF61-BB6D-48C3-B071-3D3018893359}"/>
              </a:ext>
            </a:extLst>
          </p:cNvPr>
          <p:cNvSpPr txBox="1">
            <a:spLocks/>
          </p:cNvSpPr>
          <p:nvPr/>
        </p:nvSpPr>
        <p:spPr>
          <a:xfrm>
            <a:off x="2107096" y="4143226"/>
            <a:ext cx="8197349" cy="147947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4000" b="1" dirty="0"/>
              <a:t>2- تعرف على قدرة الإنسان على سد حاجاته الغذائية من خلال تطوير تربية الحيوانات والدواجن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524267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C2663B8C-71D7-4EA8-8B01-099DFBC23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656" y="2811006"/>
            <a:ext cx="7700473" cy="17224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815594C0-6943-44AA-8500-9943B0055A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10002" y="4425980"/>
            <a:ext cx="3027147" cy="2096930"/>
          </a:xfrm>
          <a:prstGeom prst="rect">
            <a:avLst/>
          </a:prstGeom>
        </p:spPr>
      </p:pic>
      <p:pic>
        <p:nvPicPr>
          <p:cNvPr id="43" name="Picture 42" descr="A machine on the field&#10;&#10;Description automatically generated">
            <a:extLst>
              <a:ext uri="{FF2B5EF4-FFF2-40B4-BE49-F238E27FC236}">
                <a16:creationId xmlns:a16="http://schemas.microsoft.com/office/drawing/2014/main" id="{F81A9695-1598-45DA-8D77-B76740CF4FE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92"/>
          <a:stretch/>
        </p:blipFill>
        <p:spPr>
          <a:xfrm>
            <a:off x="7565100" y="419101"/>
            <a:ext cx="4152899" cy="26974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9E602380-9073-43CA-BE99-9B839D1C4355}"/>
              </a:ext>
            </a:extLst>
          </p:cNvPr>
          <p:cNvSpPr/>
          <p:nvPr/>
        </p:nvSpPr>
        <p:spPr>
          <a:xfrm>
            <a:off x="1356024" y="1064762"/>
            <a:ext cx="1183672" cy="117103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45" name="Subtitle 2">
            <a:extLst>
              <a:ext uri="{FF2B5EF4-FFF2-40B4-BE49-F238E27FC236}">
                <a16:creationId xmlns:a16="http://schemas.microsoft.com/office/drawing/2014/main" id="{5F011534-86A1-4058-B6D9-0B1F3BD9B10A}"/>
              </a:ext>
            </a:extLst>
          </p:cNvPr>
          <p:cNvSpPr txBox="1">
            <a:spLocks/>
          </p:cNvSpPr>
          <p:nvPr/>
        </p:nvSpPr>
        <p:spPr>
          <a:xfrm>
            <a:off x="3037063" y="1383555"/>
            <a:ext cx="4030669" cy="101938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6600" b="1" dirty="0">
                <a:solidFill>
                  <a:srgbClr val="000000"/>
                </a:solidFill>
              </a:rPr>
              <a:t>تَطَوّرُ الْزِراعة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BC2A859-47E6-42AA-993B-02F7BB3CA65F}"/>
              </a:ext>
            </a:extLst>
          </p:cNvPr>
          <p:cNvSpPr/>
          <p:nvPr/>
        </p:nvSpPr>
        <p:spPr>
          <a:xfrm>
            <a:off x="1672144" y="1296335"/>
            <a:ext cx="5514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4000" b="1" dirty="0">
                <a:solidFill>
                  <a:schemeClr val="bg1"/>
                </a:solidFill>
              </a:rPr>
              <a:t>2</a:t>
            </a:r>
            <a:endParaRPr lang="ar-BH" sz="4000" dirty="0">
              <a:solidFill>
                <a:schemeClr val="bg1"/>
              </a:solidFill>
            </a:endParaRPr>
          </a:p>
        </p:txBody>
      </p:sp>
      <p:pic>
        <p:nvPicPr>
          <p:cNvPr id="47" name="Graphic 46" descr="Plant">
            <a:extLst>
              <a:ext uri="{FF2B5EF4-FFF2-40B4-BE49-F238E27FC236}">
                <a16:creationId xmlns:a16="http://schemas.microsoft.com/office/drawing/2014/main" id="{6D86F05B-0855-42F9-90BD-4C8FD8CD1C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56255" y="2169538"/>
            <a:ext cx="4550533" cy="455052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7" name="الجرارات الحديثة">
            <a:hlinkClick r:id="" action="ppaction://media"/>
            <a:extLst>
              <a:ext uri="{FF2B5EF4-FFF2-40B4-BE49-F238E27FC236}">
                <a16:creationId xmlns:a16="http://schemas.microsoft.com/office/drawing/2014/main" id="{7CB0820C-3267-43DF-9F78-2C7BECD22FB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59776" y="1881931"/>
            <a:ext cx="707725" cy="70772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/>
            </a:solidFill>
          </a:ln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5014717A-891D-4B45-B933-C12471F3E1A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 flipH="1">
            <a:off x="4935746" y="4479726"/>
            <a:ext cx="3027147" cy="209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58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7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66667E-6 1.85185E-6 L 0.34896 1.85185E-6 " pathEditMode="relative" rAng="0" ptsTypes="AA">
                                      <p:cBhvr>
                                        <p:cTn id="8" dur="7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48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4000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8500"/>
                                  </p:stCondLst>
                                  <p:childTnLst>
                                    <p:animMotion origin="layout" path="M 3.75E-6 1.48148E-6 L -0.34662 -0.00787 " pathEditMode="relative" rAng="0" ptsTypes="AA">
                                      <p:cBhvr>
                                        <p:cTn id="17" dur="7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31" y="-394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DD8C292-167D-4F46-8D4D-1C001F2053BB}"/>
              </a:ext>
            </a:extLst>
          </p:cNvPr>
          <p:cNvSpPr/>
          <p:nvPr/>
        </p:nvSpPr>
        <p:spPr>
          <a:xfrm rot="21418906">
            <a:off x="1106656" y="82984"/>
            <a:ext cx="4339007" cy="58218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9F68B79-0FE8-4728-B0F6-07A4913777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996" y="597153"/>
            <a:ext cx="9604611" cy="16103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61369BF-4831-43AD-AA5D-2C5C2BC4DC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358140" y="1523560"/>
            <a:ext cx="4788985" cy="4737287"/>
          </a:xfrm>
          <a:prstGeom prst="rect">
            <a:avLst/>
          </a:prstGeom>
        </p:spPr>
      </p:pic>
      <p:pic>
        <p:nvPicPr>
          <p:cNvPr id="14" name="Picture 13" descr="A picture containing plane, airplane, old, parked&#10;&#10;Description automatically generated">
            <a:extLst>
              <a:ext uri="{FF2B5EF4-FFF2-40B4-BE49-F238E27FC236}">
                <a16:creationId xmlns:a16="http://schemas.microsoft.com/office/drawing/2014/main" id="{8DBE0E99-A41A-4524-B8EC-D06187314B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839" y="2372331"/>
            <a:ext cx="5647344" cy="34189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شرح 1">
            <a:hlinkClick r:id="" action="ppaction://media"/>
            <a:extLst>
              <a:ext uri="{FF2B5EF4-FFF2-40B4-BE49-F238E27FC236}">
                <a16:creationId xmlns:a16="http://schemas.microsoft.com/office/drawing/2014/main" id="{6767A64F-E374-4165-8396-36F41B1978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05740" y="290975"/>
            <a:ext cx="696740" cy="69674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2294959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large green field with trees in the background&#10;&#10;Description automatically generated">
            <a:extLst>
              <a:ext uri="{FF2B5EF4-FFF2-40B4-BE49-F238E27FC236}">
                <a16:creationId xmlns:a16="http://schemas.microsoft.com/office/drawing/2014/main" id="{0D0AAAE3-4C23-4240-A0E6-60142AB81C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742" y="535452"/>
            <a:ext cx="5107275" cy="3859402"/>
          </a:xfrm>
          <a:prstGeom prst="rect">
            <a:avLst/>
          </a:prstGeom>
        </p:spPr>
      </p:pic>
      <p:sp>
        <p:nvSpPr>
          <p:cNvPr id="31" name="Teardrop 30">
            <a:extLst>
              <a:ext uri="{FF2B5EF4-FFF2-40B4-BE49-F238E27FC236}">
                <a16:creationId xmlns:a16="http://schemas.microsoft.com/office/drawing/2014/main" id="{F7E4BFE4-509D-4AF2-9D08-FA11C57BD2F8}"/>
              </a:ext>
            </a:extLst>
          </p:cNvPr>
          <p:cNvSpPr/>
          <p:nvPr/>
        </p:nvSpPr>
        <p:spPr>
          <a:xfrm rot="19471201">
            <a:off x="1195920" y="781494"/>
            <a:ext cx="476225" cy="538597"/>
          </a:xfrm>
          <a:prstGeom prst="teardrop">
            <a:avLst>
              <a:gd name="adj" fmla="val 17002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2" name="Teardrop 31">
            <a:extLst>
              <a:ext uri="{FF2B5EF4-FFF2-40B4-BE49-F238E27FC236}">
                <a16:creationId xmlns:a16="http://schemas.microsoft.com/office/drawing/2014/main" id="{A0ADEAD7-A200-47FC-82A1-C14D401AD5CA}"/>
              </a:ext>
            </a:extLst>
          </p:cNvPr>
          <p:cNvSpPr/>
          <p:nvPr/>
        </p:nvSpPr>
        <p:spPr>
          <a:xfrm rot="19471201">
            <a:off x="2468790" y="692473"/>
            <a:ext cx="476225" cy="538597"/>
          </a:xfrm>
          <a:prstGeom prst="teardrop">
            <a:avLst>
              <a:gd name="adj" fmla="val 17002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3" name="Teardrop 32">
            <a:extLst>
              <a:ext uri="{FF2B5EF4-FFF2-40B4-BE49-F238E27FC236}">
                <a16:creationId xmlns:a16="http://schemas.microsoft.com/office/drawing/2014/main" id="{84EEAA17-9966-492A-81FB-DA4607507A06}"/>
              </a:ext>
            </a:extLst>
          </p:cNvPr>
          <p:cNvSpPr/>
          <p:nvPr/>
        </p:nvSpPr>
        <p:spPr>
          <a:xfrm rot="19471201">
            <a:off x="3726850" y="781493"/>
            <a:ext cx="476225" cy="538597"/>
          </a:xfrm>
          <a:prstGeom prst="teardrop">
            <a:avLst>
              <a:gd name="adj" fmla="val 17002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4" name="Teardrop 33">
            <a:extLst>
              <a:ext uri="{FF2B5EF4-FFF2-40B4-BE49-F238E27FC236}">
                <a16:creationId xmlns:a16="http://schemas.microsoft.com/office/drawing/2014/main" id="{921276B2-4419-4369-9938-CDA84A889B95}"/>
              </a:ext>
            </a:extLst>
          </p:cNvPr>
          <p:cNvSpPr/>
          <p:nvPr/>
        </p:nvSpPr>
        <p:spPr>
          <a:xfrm rot="19471201">
            <a:off x="5091301" y="781495"/>
            <a:ext cx="476225" cy="538597"/>
          </a:xfrm>
          <a:prstGeom prst="teardrop">
            <a:avLst>
              <a:gd name="adj" fmla="val 17002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2" name="شرح 2">
            <a:hlinkClick r:id="" action="ppaction://media"/>
            <a:extLst>
              <a:ext uri="{FF2B5EF4-FFF2-40B4-BE49-F238E27FC236}">
                <a16:creationId xmlns:a16="http://schemas.microsoft.com/office/drawing/2014/main" id="{11644753-0D53-49E2-B15C-D924E8595E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8905" y="179982"/>
            <a:ext cx="715000" cy="7150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/>
            </a:solidFill>
          </a:ln>
        </p:spPr>
      </p:pic>
      <p:pic>
        <p:nvPicPr>
          <p:cNvPr id="4" name="Picture 3" descr="A close up of a plant&#10;&#10;Description automatically generated">
            <a:extLst>
              <a:ext uri="{FF2B5EF4-FFF2-40B4-BE49-F238E27FC236}">
                <a16:creationId xmlns:a16="http://schemas.microsoft.com/office/drawing/2014/main" id="{2E1F2733-7644-43EA-946B-D0532DFA9F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30139" y="5270671"/>
            <a:ext cx="1124130" cy="894035"/>
          </a:xfrm>
          <a:prstGeom prst="rect">
            <a:avLst/>
          </a:prstGeom>
        </p:spPr>
      </p:pic>
      <p:pic>
        <p:nvPicPr>
          <p:cNvPr id="23" name="Picture 22" descr="A close up of a plant&#10;&#10;Description automatically generated">
            <a:extLst>
              <a:ext uri="{FF2B5EF4-FFF2-40B4-BE49-F238E27FC236}">
                <a16:creationId xmlns:a16="http://schemas.microsoft.com/office/drawing/2014/main" id="{6BAAFE4C-524B-4F00-8177-F3266C16D8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954269" y="5270669"/>
            <a:ext cx="1124130" cy="894035"/>
          </a:xfrm>
          <a:prstGeom prst="rect">
            <a:avLst/>
          </a:prstGeom>
        </p:spPr>
      </p:pic>
      <p:pic>
        <p:nvPicPr>
          <p:cNvPr id="24" name="Picture 23" descr="A close up of a plant&#10;&#10;Description automatically generated">
            <a:extLst>
              <a:ext uri="{FF2B5EF4-FFF2-40B4-BE49-F238E27FC236}">
                <a16:creationId xmlns:a16="http://schemas.microsoft.com/office/drawing/2014/main" id="{9A7DBA4F-11FA-435C-9C55-67A15B347D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3078399" y="5270669"/>
            <a:ext cx="1124130" cy="894035"/>
          </a:xfrm>
          <a:prstGeom prst="rect">
            <a:avLst/>
          </a:prstGeom>
        </p:spPr>
      </p:pic>
      <p:pic>
        <p:nvPicPr>
          <p:cNvPr id="25" name="Picture 24" descr="A close up of a plant&#10;&#10;Description automatically generated">
            <a:extLst>
              <a:ext uri="{FF2B5EF4-FFF2-40B4-BE49-F238E27FC236}">
                <a16:creationId xmlns:a16="http://schemas.microsoft.com/office/drawing/2014/main" id="{C9847189-B928-451B-B857-1AC4887D0F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4202529" y="5270668"/>
            <a:ext cx="1124130" cy="894035"/>
          </a:xfrm>
          <a:prstGeom prst="rect">
            <a:avLst/>
          </a:prstGeom>
        </p:spPr>
      </p:pic>
      <p:pic>
        <p:nvPicPr>
          <p:cNvPr id="26" name="Picture 25" descr="A close up of a logo&#10;&#10;Description automatically generated">
            <a:extLst>
              <a:ext uri="{FF2B5EF4-FFF2-40B4-BE49-F238E27FC236}">
                <a16:creationId xmlns:a16="http://schemas.microsoft.com/office/drawing/2014/main" id="{C487EB17-4229-4D52-88F8-37A41D4AF9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02" y="4552696"/>
            <a:ext cx="10275415" cy="1612010"/>
          </a:xfrm>
          <a:prstGeom prst="rect">
            <a:avLst/>
          </a:prstGeom>
        </p:spPr>
      </p:pic>
      <p:sp>
        <p:nvSpPr>
          <p:cNvPr id="5" name="Minus Sign 4">
            <a:extLst>
              <a:ext uri="{FF2B5EF4-FFF2-40B4-BE49-F238E27FC236}">
                <a16:creationId xmlns:a16="http://schemas.microsoft.com/office/drawing/2014/main" id="{91B9D140-075C-430A-BA1A-345978BEB875}"/>
              </a:ext>
            </a:extLst>
          </p:cNvPr>
          <p:cNvSpPr/>
          <p:nvPr/>
        </p:nvSpPr>
        <p:spPr>
          <a:xfrm>
            <a:off x="351472" y="131832"/>
            <a:ext cx="6239827" cy="472440"/>
          </a:xfrm>
          <a:prstGeom prst="mathMinus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021449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7.40741E-7 L 0.00872 0.6627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0" y="331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7037E-6 L 0.00247 0.6104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3050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7.40741E-7 L 0.00156 0.6719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3358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-0.00339 0.5981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2990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13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4.81481E-6 L -0.00104 -0.2349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175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-0.00104 -0.2349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175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81481E-6 L -0.00104 -0.2349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175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81481E-6 L -0.00105 -0.2349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that is standing in the grass&#10;&#10;Description automatically generated">
            <a:extLst>
              <a:ext uri="{FF2B5EF4-FFF2-40B4-BE49-F238E27FC236}">
                <a16:creationId xmlns:a16="http://schemas.microsoft.com/office/drawing/2014/main" id="{4557D5E2-14DB-4A0F-8522-084AE147B2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79" y="192047"/>
            <a:ext cx="4801105" cy="3619432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57990F5B-C9B1-4103-BB89-C6F73152AE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32" y="3991424"/>
            <a:ext cx="10925255" cy="2314592"/>
          </a:xfrm>
          <a:prstGeom prst="rect">
            <a:avLst/>
          </a:prstGeom>
        </p:spPr>
      </p:pic>
      <p:pic>
        <p:nvPicPr>
          <p:cNvPr id="18" name="Graphic 17" descr="Fruit bowl">
            <a:extLst>
              <a:ext uri="{FF2B5EF4-FFF2-40B4-BE49-F238E27FC236}">
                <a16:creationId xmlns:a16="http://schemas.microsoft.com/office/drawing/2014/main" id="{9697C7F2-279B-4F8E-A8E1-79B6875307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61322" y="1899084"/>
            <a:ext cx="1529916" cy="1529916"/>
          </a:xfrm>
          <a:prstGeom prst="rect">
            <a:avLst/>
          </a:prstGeom>
        </p:spPr>
      </p:pic>
      <p:pic>
        <p:nvPicPr>
          <p:cNvPr id="20" name="Graphic 19" descr="Avocado">
            <a:extLst>
              <a:ext uri="{FF2B5EF4-FFF2-40B4-BE49-F238E27FC236}">
                <a16:creationId xmlns:a16="http://schemas.microsoft.com/office/drawing/2014/main" id="{2B80BCA7-D344-4980-9C15-E42AD964FA6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998208" y="2291291"/>
            <a:ext cx="1211521" cy="1211521"/>
          </a:xfrm>
          <a:prstGeom prst="rect">
            <a:avLst/>
          </a:prstGeom>
        </p:spPr>
      </p:pic>
      <p:pic>
        <p:nvPicPr>
          <p:cNvPr id="22" name="Graphic 21" descr="Cherries">
            <a:extLst>
              <a:ext uri="{FF2B5EF4-FFF2-40B4-BE49-F238E27FC236}">
                <a16:creationId xmlns:a16="http://schemas.microsoft.com/office/drawing/2014/main" id="{C31778C0-6C94-4AA7-B56F-1B4E7FDB2F6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149848" y="897620"/>
            <a:ext cx="1319859" cy="1319859"/>
          </a:xfrm>
          <a:prstGeom prst="rect">
            <a:avLst/>
          </a:prstGeom>
        </p:spPr>
      </p:pic>
      <p:pic>
        <p:nvPicPr>
          <p:cNvPr id="26" name="Graphic 25" descr="Apple">
            <a:extLst>
              <a:ext uri="{FF2B5EF4-FFF2-40B4-BE49-F238E27FC236}">
                <a16:creationId xmlns:a16="http://schemas.microsoft.com/office/drawing/2014/main" id="{D340BB88-F18C-4637-BDA0-0BE6413BB7E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549946" y="1018310"/>
            <a:ext cx="1199169" cy="1199169"/>
          </a:xfrm>
          <a:prstGeom prst="rect">
            <a:avLst/>
          </a:prstGeom>
        </p:spPr>
      </p:pic>
      <p:pic>
        <p:nvPicPr>
          <p:cNvPr id="28" name="Graphic 27" descr="Corn">
            <a:extLst>
              <a:ext uri="{FF2B5EF4-FFF2-40B4-BE49-F238E27FC236}">
                <a16:creationId xmlns:a16="http://schemas.microsoft.com/office/drawing/2014/main" id="{194D9EEA-81D7-4987-AE46-16156D1D137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899178" y="819893"/>
            <a:ext cx="1356176" cy="1356176"/>
          </a:xfrm>
          <a:prstGeom prst="rect">
            <a:avLst/>
          </a:prstGeom>
        </p:spPr>
      </p:pic>
      <p:pic>
        <p:nvPicPr>
          <p:cNvPr id="30" name="Graphic 29" descr="Harvest basket">
            <a:extLst>
              <a:ext uri="{FF2B5EF4-FFF2-40B4-BE49-F238E27FC236}">
                <a16:creationId xmlns:a16="http://schemas.microsoft.com/office/drawing/2014/main" id="{486201CB-B25C-412C-991D-875B01D6754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949199" y="2132094"/>
            <a:ext cx="1529916" cy="1529916"/>
          </a:xfrm>
          <a:prstGeom prst="rect">
            <a:avLst/>
          </a:prstGeom>
        </p:spPr>
      </p:pic>
      <p:pic>
        <p:nvPicPr>
          <p:cNvPr id="2" name="شرح 3">
            <a:hlinkClick r:id="" action="ppaction://media"/>
            <a:extLst>
              <a:ext uri="{FF2B5EF4-FFF2-40B4-BE49-F238E27FC236}">
                <a16:creationId xmlns:a16="http://schemas.microsoft.com/office/drawing/2014/main" id="{F04EEB5A-578B-443E-AF0D-1F550EE140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63097" y="-32594"/>
            <a:ext cx="852487" cy="85248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5091963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window, building, drawing, table&#10;&#10;Description automatically generated">
            <a:extLst>
              <a:ext uri="{FF2B5EF4-FFF2-40B4-BE49-F238E27FC236}">
                <a16:creationId xmlns:a16="http://schemas.microsoft.com/office/drawing/2014/main" id="{D33FFEBD-8998-4BAC-93AE-34107FFE8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56" y="703577"/>
            <a:ext cx="6769244" cy="2890663"/>
          </a:xfrm>
          <a:prstGeom prst="rect">
            <a:avLst/>
          </a:prstGeom>
        </p:spPr>
      </p:pic>
      <p:pic>
        <p:nvPicPr>
          <p:cNvPr id="3" name="شرح 4">
            <a:hlinkClick r:id="" action="ppaction://media"/>
            <a:extLst>
              <a:ext uri="{FF2B5EF4-FFF2-40B4-BE49-F238E27FC236}">
                <a16:creationId xmlns:a16="http://schemas.microsoft.com/office/drawing/2014/main" id="{E0E42210-BFDF-4AD7-BAB7-B66B8BD72B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9149" y="157543"/>
            <a:ext cx="745638" cy="74563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/>
            </a:solidFill>
          </a:ln>
        </p:spPr>
      </p:pic>
      <p:pic>
        <p:nvPicPr>
          <p:cNvPr id="8" name="Picture 7" descr="A picture containing bird&#10;&#10;Description automatically generated">
            <a:extLst>
              <a:ext uri="{FF2B5EF4-FFF2-40B4-BE49-F238E27FC236}">
                <a16:creationId xmlns:a16="http://schemas.microsoft.com/office/drawing/2014/main" id="{C355F49C-C4C3-4DFB-B771-267FCA0C8E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56" y="3768393"/>
            <a:ext cx="10944305" cy="2386030"/>
          </a:xfrm>
          <a:prstGeom prst="rect">
            <a:avLst/>
          </a:prstGeom>
        </p:spPr>
      </p:pic>
      <p:pic>
        <p:nvPicPr>
          <p:cNvPr id="11" name="Picture 10" descr="A picture containing room&#10;&#10;Description automatically generated">
            <a:extLst>
              <a:ext uri="{FF2B5EF4-FFF2-40B4-BE49-F238E27FC236}">
                <a16:creationId xmlns:a16="http://schemas.microsoft.com/office/drawing/2014/main" id="{6CAEBC96-93BA-4D1F-BAD1-68797874F5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7852179" y="1525869"/>
            <a:ext cx="3107833" cy="2389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54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ird&#10;&#10;Description automatically generated">
            <a:extLst>
              <a:ext uri="{FF2B5EF4-FFF2-40B4-BE49-F238E27FC236}">
                <a16:creationId xmlns:a16="http://schemas.microsoft.com/office/drawing/2014/main" id="{CDD0A04D-B7D1-4E59-96B0-AF18404766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87" y="1164772"/>
            <a:ext cx="10410825" cy="2438400"/>
          </a:xfrm>
          <a:prstGeom prst="rect">
            <a:avLst/>
          </a:prstGeom>
        </p:spPr>
      </p:pic>
      <p:pic>
        <p:nvPicPr>
          <p:cNvPr id="10" name="Graphic 9" descr="Rooster">
            <a:extLst>
              <a:ext uri="{FF2B5EF4-FFF2-40B4-BE49-F238E27FC236}">
                <a16:creationId xmlns:a16="http://schemas.microsoft.com/office/drawing/2014/main" id="{46E9E0C2-5A9D-4E22-8999-48F7429A08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24290" y="4933731"/>
            <a:ext cx="1518993" cy="1518993"/>
          </a:xfrm>
          <a:prstGeom prst="rect">
            <a:avLst/>
          </a:prstGeom>
        </p:spPr>
      </p:pic>
      <p:pic>
        <p:nvPicPr>
          <p:cNvPr id="16" name="Graphic 15" descr="Rabbit">
            <a:extLst>
              <a:ext uri="{FF2B5EF4-FFF2-40B4-BE49-F238E27FC236}">
                <a16:creationId xmlns:a16="http://schemas.microsoft.com/office/drawing/2014/main" id="{838F54F1-585C-4A13-AABE-7BACCA4E1B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38880" y="4939783"/>
            <a:ext cx="1626631" cy="1626631"/>
          </a:xfrm>
          <a:prstGeom prst="rect">
            <a:avLst/>
          </a:prstGeom>
        </p:spPr>
      </p:pic>
      <p:pic>
        <p:nvPicPr>
          <p:cNvPr id="18" name="Graphic 17" descr="Chicken">
            <a:extLst>
              <a:ext uri="{FF2B5EF4-FFF2-40B4-BE49-F238E27FC236}">
                <a16:creationId xmlns:a16="http://schemas.microsoft.com/office/drawing/2014/main" id="{401306E0-F802-461E-903E-85D575F7FAA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0731535" y="5267659"/>
            <a:ext cx="1418398" cy="1418398"/>
          </a:xfrm>
          <a:prstGeom prst="rect">
            <a:avLst/>
          </a:prstGeom>
        </p:spPr>
      </p:pic>
      <p:pic>
        <p:nvPicPr>
          <p:cNvPr id="6" name="شرح 5">
            <a:hlinkClick r:id="" action="ppaction://media"/>
            <a:extLst>
              <a:ext uri="{FF2B5EF4-FFF2-40B4-BE49-F238E27FC236}">
                <a16:creationId xmlns:a16="http://schemas.microsoft.com/office/drawing/2014/main" id="{C92427CC-AEFB-4715-80B3-D439F2551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46831" y="84352"/>
            <a:ext cx="868587" cy="86858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012637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21 -0.16736 C 0.02409 -0.21343 0.03593 -0.25208 0.06067 -0.26273 C 0.12786 -0.25162 0.12526 -0.03287 0.16093 -0.03241 C 0.19752 -0.03171 0.23294 -0.23148 0.26966 -0.23148 C 0.30625 -0.23195 0.33307 -0.03912 0.3806 -0.0338 C 0.41523 -0.00463 0.44362 -0.28958 0.47695 -0.2912 C 0.5108 -0.29352 0.56523 -0.04699 0.58307 -0.04491 " pathEditMode="relative" rAng="0" ptsTypes="AAAAAAA">
                                      <p:cBhvr>
                                        <p:cTn id="6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93" y="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4AD2B1A9-3CBC-41DF-BDB6-13E1DF6588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716" y="675404"/>
            <a:ext cx="3243286" cy="25003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7085FD-6879-47FD-8826-6797CB537E0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3010" y="675404"/>
            <a:ext cx="8088965" cy="42615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081711C-AB49-4D5F-B9B6-90A31F6DA1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6998" y="2693163"/>
            <a:ext cx="7780599" cy="9651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A6BF03-FB1F-40D3-B57C-099C85C068E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8352" y="1727457"/>
            <a:ext cx="7937890" cy="9657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4BF05BA-9206-4737-A46C-26743908F57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8352" y="3676945"/>
            <a:ext cx="7937890" cy="1051023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BC571AC3-F148-4AEB-A63D-B2FFCEAC06D2}"/>
              </a:ext>
            </a:extLst>
          </p:cNvPr>
          <p:cNvSpPr/>
          <p:nvPr/>
        </p:nvSpPr>
        <p:spPr>
          <a:xfrm>
            <a:off x="3874623" y="4351477"/>
            <a:ext cx="1183672" cy="117103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9D86AF-99BB-41BF-BE1F-5028F67D9DF7}"/>
              </a:ext>
            </a:extLst>
          </p:cNvPr>
          <p:cNvSpPr/>
          <p:nvPr/>
        </p:nvSpPr>
        <p:spPr>
          <a:xfrm>
            <a:off x="4066293" y="4570773"/>
            <a:ext cx="8003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4000" b="1" dirty="0">
                <a:solidFill>
                  <a:schemeClr val="bg1"/>
                </a:solidFill>
              </a:rPr>
              <a:t>64</a:t>
            </a:r>
            <a:endParaRPr lang="ar-BH" sz="4000" dirty="0">
              <a:solidFill>
                <a:schemeClr val="bg1"/>
              </a:solidFill>
            </a:endParaRPr>
          </a:p>
        </p:txBody>
      </p:sp>
      <p:pic>
        <p:nvPicPr>
          <p:cNvPr id="11" name="تعريف 1">
            <a:hlinkClick r:id="" action="ppaction://media"/>
            <a:extLst>
              <a:ext uri="{FF2B5EF4-FFF2-40B4-BE49-F238E27FC236}">
                <a16:creationId xmlns:a16="http://schemas.microsoft.com/office/drawing/2014/main" id="{6158EBED-53E5-4FC4-8A33-4EB2BD1F9C2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149711" y="2397682"/>
            <a:ext cx="304800" cy="3048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/>
            </a:solidFill>
          </a:ln>
        </p:spPr>
      </p:pic>
      <p:pic>
        <p:nvPicPr>
          <p:cNvPr id="12" name="تعريف 2">
            <a:hlinkClick r:id="" action="ppaction://media"/>
            <a:extLst>
              <a:ext uri="{FF2B5EF4-FFF2-40B4-BE49-F238E27FC236}">
                <a16:creationId xmlns:a16="http://schemas.microsoft.com/office/drawing/2014/main" id="{C780614B-D083-441B-BA97-DDDA5910FFE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791200" y="3353507"/>
            <a:ext cx="304800" cy="3048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/>
            </a:solidFill>
          </a:ln>
        </p:spPr>
      </p:pic>
      <p:pic>
        <p:nvPicPr>
          <p:cNvPr id="13" name="تعريف 3">
            <a:hlinkClick r:id="" action="ppaction://media"/>
            <a:extLst>
              <a:ext uri="{FF2B5EF4-FFF2-40B4-BE49-F238E27FC236}">
                <a16:creationId xmlns:a16="http://schemas.microsoft.com/office/drawing/2014/main" id="{752DDBB2-2FCD-4961-AF5F-C3509CDAC017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096000" y="4418373"/>
            <a:ext cx="304800" cy="3048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2125132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5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12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4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vide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  <p:vide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884</TotalTime>
  <Words>53</Words>
  <Application>Microsoft Office PowerPoint</Application>
  <PresentationFormat>Widescreen</PresentationFormat>
  <Paragraphs>15</Paragraphs>
  <Slides>10</Slides>
  <Notes>0</Notes>
  <HiddenSlides>0</HiddenSlides>
  <MMClips>9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أهداف الدرس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شكراً جزيلاً لكم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الدرس الحادي عشر</dc:title>
  <dc:creator>Hassan Al Juffairi</dc:creator>
  <cp:lastModifiedBy>Hassan Al Juffairi</cp:lastModifiedBy>
  <cp:revision>105</cp:revision>
  <dcterms:created xsi:type="dcterms:W3CDTF">2020-03-04T06:21:00Z</dcterms:created>
  <dcterms:modified xsi:type="dcterms:W3CDTF">2020-03-15T07:05:42Z</dcterms:modified>
</cp:coreProperties>
</file>