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6" r:id="rId3"/>
    <p:sldId id="294" r:id="rId4"/>
    <p:sldId id="292" r:id="rId5"/>
    <p:sldId id="288" r:id="rId6"/>
    <p:sldId id="296" r:id="rId7"/>
    <p:sldId id="289" r:id="rId8"/>
    <p:sldId id="297" r:id="rId9"/>
    <p:sldId id="299" r:id="rId10"/>
    <p:sldId id="285" r:id="rId11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F"/>
    <a:srgbClr val="DEF9FE"/>
    <a:srgbClr val="DDF8FF"/>
    <a:srgbClr val="FFFFFF"/>
    <a:srgbClr val="FFFFD1"/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pixabay.com/en/tractor-cartoon-isolated-vehicle-309551/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pixabay.com/it/torrente-acqua-natura-fluente-blu-310145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ixabay.com/en/bush-foliage-gardening-plants-151473/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audio" Target="../media/media4.mp4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microsoft.com/office/2007/relationships/media" Target="../media/media4.mp4"/><Relationship Id="rId16" Type="http://schemas.openxmlformats.org/officeDocument/2006/relationships/image" Target="../media/image28.png"/><Relationship Id="rId20" Type="http://schemas.openxmlformats.org/officeDocument/2006/relationships/image" Target="../media/image1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chicken-hen-cute-family-animals-159496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svg"/><Relationship Id="rId11" Type="http://schemas.openxmlformats.org/officeDocument/2006/relationships/image" Target="../media/image11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png"/><Relationship Id="rId3" Type="http://schemas.microsoft.com/office/2007/relationships/media" Target="../media/media8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45.png"/><Relationship Id="rId5" Type="http://schemas.microsoft.com/office/2007/relationships/media" Target="../media/media9.mp4"/><Relationship Id="rId10" Type="http://schemas.openxmlformats.org/officeDocument/2006/relationships/image" Target="../media/image44.png"/><Relationship Id="rId4" Type="http://schemas.openxmlformats.org/officeDocument/2006/relationships/video" Target="../media/media8.mp4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116D01B9-840A-40B2-8992-D861C24E5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549" y="1788386"/>
            <a:ext cx="3428958" cy="4837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6E37AA-B154-493E-91B9-283E1E6EA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0" t="14587" r="21021" b="58763"/>
          <a:stretch/>
        </p:blipFill>
        <p:spPr>
          <a:xfrm>
            <a:off x="489766" y="1973161"/>
            <a:ext cx="5032569" cy="4534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CBDCD40-1A0A-4692-8532-81D801EDA1E3}"/>
              </a:ext>
            </a:extLst>
          </p:cNvPr>
          <p:cNvSpPr txBox="1">
            <a:spLocks/>
          </p:cNvSpPr>
          <p:nvPr/>
        </p:nvSpPr>
        <p:spPr>
          <a:xfrm>
            <a:off x="4917362" y="2451238"/>
            <a:ext cx="2749943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800" b="1" dirty="0">
                <a:solidFill>
                  <a:srgbClr val="000000"/>
                </a:solidFill>
              </a:rPr>
              <a:t>الصف الثالث الابتدائي</a:t>
            </a:r>
          </a:p>
          <a:p>
            <a:pPr rtl="1"/>
            <a:r>
              <a:rPr lang="ar-BH" sz="2800" b="1" dirty="0">
                <a:solidFill>
                  <a:srgbClr val="000000"/>
                </a:solidFill>
              </a:rPr>
              <a:t>المواد الاجتماعية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A8C912-6B2C-43E5-8D31-495151C2C0F8}"/>
              </a:ext>
            </a:extLst>
          </p:cNvPr>
          <p:cNvSpPr txBox="1">
            <a:spLocks/>
          </p:cNvSpPr>
          <p:nvPr/>
        </p:nvSpPr>
        <p:spPr>
          <a:xfrm>
            <a:off x="4327197" y="2979490"/>
            <a:ext cx="3748580" cy="1019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70000"/>
              </a:lnSpc>
            </a:pPr>
            <a:r>
              <a:rPr lang="ar-BH" sz="4000" b="1" dirty="0">
                <a:solidFill>
                  <a:srgbClr val="000000"/>
                </a:solidFill>
                <a:cs typeface="+mn-cs"/>
              </a:rPr>
              <a:t>الدرس الثاني عشر  </a:t>
            </a:r>
          </a:p>
          <a:p>
            <a:pPr algn="ctr" rtl="1">
              <a:lnSpc>
                <a:spcPct val="170000"/>
              </a:lnSpc>
            </a:pPr>
            <a:r>
              <a:rPr lang="ar-BH" sz="4000" b="1" dirty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6F392-220C-4200-8848-1AB2B86DC5AB}"/>
              </a:ext>
            </a:extLst>
          </p:cNvPr>
          <p:cNvSpPr/>
          <p:nvPr/>
        </p:nvSpPr>
        <p:spPr>
          <a:xfrm>
            <a:off x="5374177" y="4102689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b="1" dirty="0">
                <a:solidFill>
                  <a:srgbClr val="000000"/>
                </a:solidFill>
              </a:rPr>
              <a:t>صفحة (</a:t>
            </a:r>
            <a:r>
              <a:rPr lang="ar-BH" b="1" dirty="0">
                <a:solidFill>
                  <a:srgbClr val="FF0000"/>
                </a:solidFill>
              </a:rPr>
              <a:t>64 - 67</a:t>
            </a:r>
            <a:r>
              <a:rPr lang="ar-BH" b="1" dirty="0">
                <a:solidFill>
                  <a:srgbClr val="000000"/>
                </a:solidFill>
              </a:rPr>
              <a:t>) </a:t>
            </a:r>
            <a:endParaRPr lang="ar-B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17CE3D-1089-4BFD-B438-FEAB70841408}"/>
              </a:ext>
            </a:extLst>
          </p:cNvPr>
          <p:cNvSpPr/>
          <p:nvPr/>
        </p:nvSpPr>
        <p:spPr>
          <a:xfrm>
            <a:off x="2539486" y="5095133"/>
            <a:ext cx="1183672" cy="11710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DBE2063-FB11-45F5-972A-0AE6C38E1DAF}"/>
              </a:ext>
            </a:extLst>
          </p:cNvPr>
          <p:cNvSpPr txBox="1">
            <a:spLocks/>
          </p:cNvSpPr>
          <p:nvPr/>
        </p:nvSpPr>
        <p:spPr>
          <a:xfrm>
            <a:off x="4127110" y="5147226"/>
            <a:ext cx="4030669" cy="1019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6600" b="1" dirty="0">
                <a:solidFill>
                  <a:srgbClr val="000000"/>
                </a:solidFill>
              </a:rPr>
              <a:t>تَطَوّرُ الْزِراعة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D97BE2-7CAA-4C5A-93A9-9EF041CF3DE7}"/>
              </a:ext>
            </a:extLst>
          </p:cNvPr>
          <p:cNvSpPr/>
          <p:nvPr/>
        </p:nvSpPr>
        <p:spPr>
          <a:xfrm>
            <a:off x="2921044" y="5318106"/>
            <a:ext cx="551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4000" b="1" dirty="0">
                <a:solidFill>
                  <a:schemeClr val="bg1"/>
                </a:solidFill>
              </a:rPr>
              <a:t>2</a:t>
            </a:r>
            <a:endParaRPr lang="ar-BH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32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883"/>
            <a:ext cx="10515600" cy="1325563"/>
          </a:xfrm>
        </p:spPr>
        <p:txBody>
          <a:bodyPr/>
          <a:lstStyle/>
          <a:p>
            <a:pPr algn="ctr" rtl="1"/>
            <a:r>
              <a:rPr lang="ar-BH" dirty="0"/>
              <a:t>شكراً جزيلاً 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909918" y="3259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3768507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B3B79B-1188-4FF0-BF5E-08D189BB53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67542" y="3096421"/>
            <a:ext cx="8840220" cy="1424463"/>
          </a:xfrm>
          <a:noFill/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BH" sz="4000" b="1" dirty="0">
                <a:solidFill>
                  <a:srgbClr val="080808"/>
                </a:solidFill>
              </a:rPr>
              <a:t>1- تعرف على تطور وسائل وأدوات الزراعة الحديثة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42569" y="1734346"/>
            <a:ext cx="4106862" cy="1362075"/>
          </a:xfrm>
          <a:noFill/>
        </p:spPr>
        <p:txBody>
          <a:bodyPr anchor="ctr">
            <a:normAutofit/>
          </a:bodyPr>
          <a:lstStyle/>
          <a:p>
            <a:pPr algn="ctr" rtl="1"/>
            <a:r>
              <a:rPr lang="ar-BH" sz="5400" u="sng" dirty="0">
                <a:solidFill>
                  <a:srgbClr val="080808"/>
                </a:solidFill>
                <a:cs typeface="+mn-cs"/>
              </a:rPr>
              <a:t>أهداف</a:t>
            </a:r>
            <a:r>
              <a:rPr lang="ar-BH" sz="5400" u="sng" dirty="0">
                <a:solidFill>
                  <a:srgbClr val="080808"/>
                </a:solidFill>
              </a:rPr>
              <a:t> الدرس</a:t>
            </a:r>
            <a:br>
              <a:rPr lang="ar-BH" sz="3600" u="sng" dirty="0">
                <a:solidFill>
                  <a:srgbClr val="080808"/>
                </a:solidFill>
              </a:rPr>
            </a:br>
            <a:endParaRPr lang="ar-BH" sz="3600" u="sng" dirty="0">
              <a:solidFill>
                <a:srgbClr val="080808"/>
              </a:solidFill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2107096" y="4143226"/>
            <a:ext cx="8197349" cy="14794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/>
              <a:t>2- تعرف على قدرة الإنسان على سد حاجاته الغذائية من خلال تطوير تربية الحيوانات والدواجن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2426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2663B8C-71D7-4EA8-8B01-099DFBC23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56" y="2811006"/>
            <a:ext cx="7700473" cy="1722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15594C0-6943-44AA-8500-9943B0055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0002" y="4425980"/>
            <a:ext cx="3027147" cy="2096930"/>
          </a:xfrm>
          <a:prstGeom prst="rect">
            <a:avLst/>
          </a:prstGeom>
        </p:spPr>
      </p:pic>
      <p:pic>
        <p:nvPicPr>
          <p:cNvPr id="43" name="Picture 42" descr="A machine on the field&#10;&#10;Description automatically generated">
            <a:extLst>
              <a:ext uri="{FF2B5EF4-FFF2-40B4-BE49-F238E27FC236}">
                <a16:creationId xmlns:a16="http://schemas.microsoft.com/office/drawing/2014/main" id="{F81A9695-1598-45DA-8D77-B76740CF4F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>
          <a:xfrm>
            <a:off x="7565100" y="419101"/>
            <a:ext cx="4152899" cy="2697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9E602380-9073-43CA-BE99-9B839D1C4355}"/>
              </a:ext>
            </a:extLst>
          </p:cNvPr>
          <p:cNvSpPr/>
          <p:nvPr/>
        </p:nvSpPr>
        <p:spPr>
          <a:xfrm>
            <a:off x="1356024" y="1064762"/>
            <a:ext cx="1183672" cy="11710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5F011534-86A1-4058-B6D9-0B1F3BD9B10A}"/>
              </a:ext>
            </a:extLst>
          </p:cNvPr>
          <p:cNvSpPr txBox="1">
            <a:spLocks/>
          </p:cNvSpPr>
          <p:nvPr/>
        </p:nvSpPr>
        <p:spPr>
          <a:xfrm>
            <a:off x="3037063" y="1383555"/>
            <a:ext cx="4030669" cy="1019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6600" b="1" dirty="0">
                <a:solidFill>
                  <a:srgbClr val="000000"/>
                </a:solidFill>
              </a:rPr>
              <a:t>تَطَوّرُ الْزِراعة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BC2A859-47E6-42AA-993B-02F7BB3CA65F}"/>
              </a:ext>
            </a:extLst>
          </p:cNvPr>
          <p:cNvSpPr/>
          <p:nvPr/>
        </p:nvSpPr>
        <p:spPr>
          <a:xfrm>
            <a:off x="1672144" y="1296335"/>
            <a:ext cx="551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4000" b="1" dirty="0">
                <a:solidFill>
                  <a:schemeClr val="bg1"/>
                </a:solidFill>
              </a:rPr>
              <a:t>2</a:t>
            </a:r>
            <a:endParaRPr lang="ar-BH" sz="4000" dirty="0">
              <a:solidFill>
                <a:schemeClr val="bg1"/>
              </a:solidFill>
            </a:endParaRPr>
          </a:p>
        </p:txBody>
      </p:sp>
      <p:pic>
        <p:nvPicPr>
          <p:cNvPr id="47" name="Graphic 46" descr="Plant">
            <a:extLst>
              <a:ext uri="{FF2B5EF4-FFF2-40B4-BE49-F238E27FC236}">
                <a16:creationId xmlns:a16="http://schemas.microsoft.com/office/drawing/2014/main" id="{6D86F05B-0855-42F9-90BD-4C8FD8CD1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56255" y="2169538"/>
            <a:ext cx="4550533" cy="45505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الجرارات الحديثة">
            <a:hlinkClick r:id="" action="ppaction://media"/>
            <a:extLst>
              <a:ext uri="{FF2B5EF4-FFF2-40B4-BE49-F238E27FC236}">
                <a16:creationId xmlns:a16="http://schemas.microsoft.com/office/drawing/2014/main" id="{7CB0820C-3267-43DF-9F78-2C7BECD22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776" y="1881931"/>
            <a:ext cx="707725" cy="7077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14717A-891D-4B45-B933-C12471F3E1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4935746" y="4479726"/>
            <a:ext cx="3027147" cy="20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1.85185E-6 L 0.34896 1.85185E-6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4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3.75E-6 1.48148E-6 L -0.34662 -0.00787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3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D8C292-167D-4F46-8D4D-1C001F2053BB}"/>
              </a:ext>
            </a:extLst>
          </p:cNvPr>
          <p:cNvSpPr/>
          <p:nvPr/>
        </p:nvSpPr>
        <p:spPr>
          <a:xfrm rot="21418906">
            <a:off x="1106656" y="82984"/>
            <a:ext cx="4339007" cy="58218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9F68B79-0FE8-4728-B0F6-07A491377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96" y="597153"/>
            <a:ext cx="9604611" cy="1610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1369BF-4831-43AD-AA5D-2C5C2BC4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8140" y="1523560"/>
            <a:ext cx="4788985" cy="4737287"/>
          </a:xfrm>
          <a:prstGeom prst="rect">
            <a:avLst/>
          </a:prstGeom>
        </p:spPr>
      </p:pic>
      <p:pic>
        <p:nvPicPr>
          <p:cNvPr id="14" name="Picture 13" descr="A picture containing plane, airplane, old, parked&#10;&#10;Description automatically generated">
            <a:extLst>
              <a:ext uri="{FF2B5EF4-FFF2-40B4-BE49-F238E27FC236}">
                <a16:creationId xmlns:a16="http://schemas.microsoft.com/office/drawing/2014/main" id="{8DBE0E99-A41A-4524-B8EC-D06187314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39" y="2372331"/>
            <a:ext cx="5647344" cy="3418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شرح 1">
            <a:hlinkClick r:id="" action="ppaction://media"/>
            <a:extLst>
              <a:ext uri="{FF2B5EF4-FFF2-40B4-BE49-F238E27FC236}">
                <a16:creationId xmlns:a16="http://schemas.microsoft.com/office/drawing/2014/main" id="{6767A64F-E374-4165-8396-36F41B197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" y="290975"/>
            <a:ext cx="696740" cy="6967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949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0D0AAAE3-4C23-4240-A0E6-60142AB81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42" y="535452"/>
            <a:ext cx="5107275" cy="3859402"/>
          </a:xfrm>
          <a:prstGeom prst="rect">
            <a:avLst/>
          </a:prstGeom>
        </p:spPr>
      </p:pic>
      <p:sp>
        <p:nvSpPr>
          <p:cNvPr id="31" name="Teardrop 30">
            <a:extLst>
              <a:ext uri="{FF2B5EF4-FFF2-40B4-BE49-F238E27FC236}">
                <a16:creationId xmlns:a16="http://schemas.microsoft.com/office/drawing/2014/main" id="{F7E4BFE4-509D-4AF2-9D08-FA11C57BD2F8}"/>
              </a:ext>
            </a:extLst>
          </p:cNvPr>
          <p:cNvSpPr/>
          <p:nvPr/>
        </p:nvSpPr>
        <p:spPr>
          <a:xfrm rot="19471201">
            <a:off x="1195920" y="781494"/>
            <a:ext cx="476225" cy="538597"/>
          </a:xfrm>
          <a:prstGeom prst="teardrop">
            <a:avLst>
              <a:gd name="adj" fmla="val 1700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A0ADEAD7-A200-47FC-82A1-C14D401AD5CA}"/>
              </a:ext>
            </a:extLst>
          </p:cNvPr>
          <p:cNvSpPr/>
          <p:nvPr/>
        </p:nvSpPr>
        <p:spPr>
          <a:xfrm rot="19471201">
            <a:off x="2468790" y="692473"/>
            <a:ext cx="476225" cy="538597"/>
          </a:xfrm>
          <a:prstGeom prst="teardrop">
            <a:avLst>
              <a:gd name="adj" fmla="val 1700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84EEAA17-9966-492A-81FB-DA4607507A06}"/>
              </a:ext>
            </a:extLst>
          </p:cNvPr>
          <p:cNvSpPr/>
          <p:nvPr/>
        </p:nvSpPr>
        <p:spPr>
          <a:xfrm rot="19471201">
            <a:off x="3726850" y="781493"/>
            <a:ext cx="476225" cy="538597"/>
          </a:xfrm>
          <a:prstGeom prst="teardrop">
            <a:avLst>
              <a:gd name="adj" fmla="val 1700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4" name="Teardrop 33">
            <a:extLst>
              <a:ext uri="{FF2B5EF4-FFF2-40B4-BE49-F238E27FC236}">
                <a16:creationId xmlns:a16="http://schemas.microsoft.com/office/drawing/2014/main" id="{921276B2-4419-4369-9938-CDA84A889B95}"/>
              </a:ext>
            </a:extLst>
          </p:cNvPr>
          <p:cNvSpPr/>
          <p:nvPr/>
        </p:nvSpPr>
        <p:spPr>
          <a:xfrm rot="19471201">
            <a:off x="5091301" y="781495"/>
            <a:ext cx="476225" cy="538597"/>
          </a:xfrm>
          <a:prstGeom prst="teardrop">
            <a:avLst>
              <a:gd name="adj" fmla="val 17002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شرح 2">
            <a:hlinkClick r:id="" action="ppaction://media"/>
            <a:extLst>
              <a:ext uri="{FF2B5EF4-FFF2-40B4-BE49-F238E27FC236}">
                <a16:creationId xmlns:a16="http://schemas.microsoft.com/office/drawing/2014/main" id="{11644753-0D53-49E2-B15C-D924E8595E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05" y="179982"/>
            <a:ext cx="715000" cy="715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2E1F2733-7644-43EA-946B-D0532DFA9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0139" y="5270671"/>
            <a:ext cx="1124130" cy="894035"/>
          </a:xfrm>
          <a:prstGeom prst="rect">
            <a:avLst/>
          </a:prstGeom>
        </p:spPr>
      </p:pic>
      <p:pic>
        <p:nvPicPr>
          <p:cNvPr id="23" name="Picture 22" descr="A close up of a plant&#10;&#10;Description automatically generated">
            <a:extLst>
              <a:ext uri="{FF2B5EF4-FFF2-40B4-BE49-F238E27FC236}">
                <a16:creationId xmlns:a16="http://schemas.microsoft.com/office/drawing/2014/main" id="{6BAAFE4C-524B-4F00-8177-F3266C16D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54269" y="5270669"/>
            <a:ext cx="1124130" cy="894035"/>
          </a:xfrm>
          <a:prstGeom prst="rect">
            <a:avLst/>
          </a:prstGeom>
        </p:spPr>
      </p:pic>
      <p:pic>
        <p:nvPicPr>
          <p:cNvPr id="24" name="Picture 23" descr="A close up of a plant&#10;&#10;Description automatically generated">
            <a:extLst>
              <a:ext uri="{FF2B5EF4-FFF2-40B4-BE49-F238E27FC236}">
                <a16:creationId xmlns:a16="http://schemas.microsoft.com/office/drawing/2014/main" id="{9A7DBA4F-11FA-435C-9C55-67A15B347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78399" y="5270669"/>
            <a:ext cx="1124130" cy="894035"/>
          </a:xfrm>
          <a:prstGeom prst="rect">
            <a:avLst/>
          </a:prstGeom>
        </p:spPr>
      </p:pic>
      <p:pic>
        <p:nvPicPr>
          <p:cNvPr id="25" name="Picture 24" descr="A close up of a plant&#10;&#10;Description automatically generated">
            <a:extLst>
              <a:ext uri="{FF2B5EF4-FFF2-40B4-BE49-F238E27FC236}">
                <a16:creationId xmlns:a16="http://schemas.microsoft.com/office/drawing/2014/main" id="{C9847189-B928-451B-B857-1AC4887D0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02529" y="5270668"/>
            <a:ext cx="1124130" cy="894035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C487EB17-4229-4D52-88F8-37A41D4AF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2" y="4552696"/>
            <a:ext cx="10275415" cy="1612010"/>
          </a:xfrm>
          <a:prstGeom prst="rect">
            <a:avLst/>
          </a:prstGeom>
        </p:spPr>
      </p:pic>
      <p:sp>
        <p:nvSpPr>
          <p:cNvPr id="5" name="Minus Sign 4">
            <a:extLst>
              <a:ext uri="{FF2B5EF4-FFF2-40B4-BE49-F238E27FC236}">
                <a16:creationId xmlns:a16="http://schemas.microsoft.com/office/drawing/2014/main" id="{91B9D140-075C-430A-BA1A-345978BEB875}"/>
              </a:ext>
            </a:extLst>
          </p:cNvPr>
          <p:cNvSpPr/>
          <p:nvPr/>
        </p:nvSpPr>
        <p:spPr>
          <a:xfrm>
            <a:off x="351472" y="131832"/>
            <a:ext cx="6239827" cy="472440"/>
          </a:xfrm>
          <a:prstGeom prst="mathMin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02144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00872 0.66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3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00247 0.610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30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0156 0.671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0339 0.598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99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0104 -0.234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75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00104 -0.23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7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00104 -0.234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7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00105 -0.23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557D5E2-14DB-4A0F-8522-084AE147B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9" y="192047"/>
            <a:ext cx="4801105" cy="361943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990F5B-C9B1-4103-BB89-C6F73152AE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2" y="3991424"/>
            <a:ext cx="10925255" cy="2314592"/>
          </a:xfrm>
          <a:prstGeom prst="rect">
            <a:avLst/>
          </a:prstGeom>
        </p:spPr>
      </p:pic>
      <p:pic>
        <p:nvPicPr>
          <p:cNvPr id="18" name="Graphic 17" descr="Fruit bowl">
            <a:extLst>
              <a:ext uri="{FF2B5EF4-FFF2-40B4-BE49-F238E27FC236}">
                <a16:creationId xmlns:a16="http://schemas.microsoft.com/office/drawing/2014/main" id="{9697C7F2-279B-4F8E-A8E1-79B6875307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1322" y="1899084"/>
            <a:ext cx="1529916" cy="1529916"/>
          </a:xfrm>
          <a:prstGeom prst="rect">
            <a:avLst/>
          </a:prstGeom>
        </p:spPr>
      </p:pic>
      <p:pic>
        <p:nvPicPr>
          <p:cNvPr id="20" name="Graphic 19" descr="Avocado">
            <a:extLst>
              <a:ext uri="{FF2B5EF4-FFF2-40B4-BE49-F238E27FC236}">
                <a16:creationId xmlns:a16="http://schemas.microsoft.com/office/drawing/2014/main" id="{2B80BCA7-D344-4980-9C15-E42AD964FA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8208" y="2291291"/>
            <a:ext cx="1211521" cy="1211521"/>
          </a:xfrm>
          <a:prstGeom prst="rect">
            <a:avLst/>
          </a:prstGeom>
        </p:spPr>
      </p:pic>
      <p:pic>
        <p:nvPicPr>
          <p:cNvPr id="22" name="Graphic 21" descr="Cherries">
            <a:extLst>
              <a:ext uri="{FF2B5EF4-FFF2-40B4-BE49-F238E27FC236}">
                <a16:creationId xmlns:a16="http://schemas.microsoft.com/office/drawing/2014/main" id="{C31778C0-6C94-4AA7-B56F-1B4E7FDB2F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49848" y="897620"/>
            <a:ext cx="1319859" cy="1319859"/>
          </a:xfrm>
          <a:prstGeom prst="rect">
            <a:avLst/>
          </a:prstGeom>
        </p:spPr>
      </p:pic>
      <p:pic>
        <p:nvPicPr>
          <p:cNvPr id="26" name="Graphic 25" descr="Apple">
            <a:extLst>
              <a:ext uri="{FF2B5EF4-FFF2-40B4-BE49-F238E27FC236}">
                <a16:creationId xmlns:a16="http://schemas.microsoft.com/office/drawing/2014/main" id="{D340BB88-F18C-4637-BDA0-0BE6413BB7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9946" y="1018310"/>
            <a:ext cx="1199169" cy="1199169"/>
          </a:xfrm>
          <a:prstGeom prst="rect">
            <a:avLst/>
          </a:prstGeom>
        </p:spPr>
      </p:pic>
      <p:pic>
        <p:nvPicPr>
          <p:cNvPr id="28" name="Graphic 27" descr="Corn">
            <a:extLst>
              <a:ext uri="{FF2B5EF4-FFF2-40B4-BE49-F238E27FC236}">
                <a16:creationId xmlns:a16="http://schemas.microsoft.com/office/drawing/2014/main" id="{194D9EEA-81D7-4987-AE46-16156D1D13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99178" y="819893"/>
            <a:ext cx="1356176" cy="1356176"/>
          </a:xfrm>
          <a:prstGeom prst="rect">
            <a:avLst/>
          </a:prstGeom>
        </p:spPr>
      </p:pic>
      <p:pic>
        <p:nvPicPr>
          <p:cNvPr id="30" name="Graphic 29" descr="Harvest basket">
            <a:extLst>
              <a:ext uri="{FF2B5EF4-FFF2-40B4-BE49-F238E27FC236}">
                <a16:creationId xmlns:a16="http://schemas.microsoft.com/office/drawing/2014/main" id="{486201CB-B25C-412C-991D-875B01D675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49199" y="2132094"/>
            <a:ext cx="1529916" cy="1529916"/>
          </a:xfrm>
          <a:prstGeom prst="rect">
            <a:avLst/>
          </a:prstGeom>
        </p:spPr>
      </p:pic>
      <p:pic>
        <p:nvPicPr>
          <p:cNvPr id="2" name="شرح 3">
            <a:hlinkClick r:id="" action="ppaction://media"/>
            <a:extLst>
              <a:ext uri="{FF2B5EF4-FFF2-40B4-BE49-F238E27FC236}">
                <a16:creationId xmlns:a16="http://schemas.microsoft.com/office/drawing/2014/main" id="{F04EEB5A-578B-443E-AF0D-1F550EE14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3097" y="-32594"/>
            <a:ext cx="852487" cy="8524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0919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indow, building, drawing, table&#10;&#10;Description automatically generated">
            <a:extLst>
              <a:ext uri="{FF2B5EF4-FFF2-40B4-BE49-F238E27FC236}">
                <a16:creationId xmlns:a16="http://schemas.microsoft.com/office/drawing/2014/main" id="{D33FFEBD-8998-4BAC-93AE-34107FFE8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6" y="703577"/>
            <a:ext cx="6769244" cy="2890663"/>
          </a:xfrm>
          <a:prstGeom prst="rect">
            <a:avLst/>
          </a:prstGeom>
        </p:spPr>
      </p:pic>
      <p:pic>
        <p:nvPicPr>
          <p:cNvPr id="3" name="شرح 4">
            <a:hlinkClick r:id="" action="ppaction://media"/>
            <a:extLst>
              <a:ext uri="{FF2B5EF4-FFF2-40B4-BE49-F238E27FC236}">
                <a16:creationId xmlns:a16="http://schemas.microsoft.com/office/drawing/2014/main" id="{E0E42210-BFDF-4AD7-BAB7-B66B8BD72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49" y="157543"/>
            <a:ext cx="745638" cy="7456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C355F49C-C4C3-4DFB-B771-267FCA0C8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6" y="3768393"/>
            <a:ext cx="10944305" cy="2386030"/>
          </a:xfrm>
          <a:prstGeom prst="rect">
            <a:avLst/>
          </a:prstGeom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6CAEBC96-93BA-4D1F-BAD1-68797874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52179" y="1525869"/>
            <a:ext cx="3107833" cy="238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CDD0A04D-B7D1-4E59-96B0-AF1840476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1164772"/>
            <a:ext cx="10410825" cy="2438400"/>
          </a:xfrm>
          <a:prstGeom prst="rect">
            <a:avLst/>
          </a:prstGeom>
        </p:spPr>
      </p:pic>
      <p:pic>
        <p:nvPicPr>
          <p:cNvPr id="10" name="Graphic 9" descr="Rooster">
            <a:extLst>
              <a:ext uri="{FF2B5EF4-FFF2-40B4-BE49-F238E27FC236}">
                <a16:creationId xmlns:a16="http://schemas.microsoft.com/office/drawing/2014/main" id="{46E9E0C2-5A9D-4E22-8999-48F7429A0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4290" y="4933731"/>
            <a:ext cx="1518993" cy="1518993"/>
          </a:xfrm>
          <a:prstGeom prst="rect">
            <a:avLst/>
          </a:prstGeom>
        </p:spPr>
      </p:pic>
      <p:pic>
        <p:nvPicPr>
          <p:cNvPr id="16" name="Graphic 15" descr="Rabbit">
            <a:extLst>
              <a:ext uri="{FF2B5EF4-FFF2-40B4-BE49-F238E27FC236}">
                <a16:creationId xmlns:a16="http://schemas.microsoft.com/office/drawing/2014/main" id="{838F54F1-585C-4A13-AABE-7BACCA4E1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880" y="4939783"/>
            <a:ext cx="1626631" cy="1626631"/>
          </a:xfrm>
          <a:prstGeom prst="rect">
            <a:avLst/>
          </a:prstGeom>
        </p:spPr>
      </p:pic>
      <p:pic>
        <p:nvPicPr>
          <p:cNvPr id="18" name="Graphic 17" descr="Chicken">
            <a:extLst>
              <a:ext uri="{FF2B5EF4-FFF2-40B4-BE49-F238E27FC236}">
                <a16:creationId xmlns:a16="http://schemas.microsoft.com/office/drawing/2014/main" id="{401306E0-F802-461E-903E-85D575F7FA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731535" y="5267659"/>
            <a:ext cx="1418398" cy="1418398"/>
          </a:xfrm>
          <a:prstGeom prst="rect">
            <a:avLst/>
          </a:prstGeom>
        </p:spPr>
      </p:pic>
      <p:pic>
        <p:nvPicPr>
          <p:cNvPr id="6" name="شرح 5">
            <a:hlinkClick r:id="" action="ppaction://media"/>
            <a:extLst>
              <a:ext uri="{FF2B5EF4-FFF2-40B4-BE49-F238E27FC236}">
                <a16:creationId xmlns:a16="http://schemas.microsoft.com/office/drawing/2014/main" id="{C92427CC-AEFB-4715-80B3-D439F2551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831" y="84352"/>
            <a:ext cx="868587" cy="8685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126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16736 C 0.02409 -0.21343 0.03593 -0.25208 0.06067 -0.26273 C 0.12786 -0.25162 0.12526 -0.03287 0.16093 -0.03241 C 0.19752 -0.03171 0.23294 -0.23148 0.26966 -0.23148 C 0.30625 -0.23195 0.33307 -0.03912 0.3806 -0.0338 C 0.41523 -0.00463 0.44362 -0.28958 0.47695 -0.2912 C 0.5108 -0.29352 0.56523 -0.04699 0.58307 -0.04491 " pathEditMode="relative" rAng="0" ptsTypes="AAAAAAA">
                                      <p:cBhvr>
                                        <p:cTn id="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93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D2B1A9-3CBC-41DF-BDB6-13E1DF658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16" y="675404"/>
            <a:ext cx="3243286" cy="2500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7085FD-6879-47FD-8826-6797CB537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10" y="675404"/>
            <a:ext cx="8088965" cy="4261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1711C-AB49-4D5F-B9B6-90A31F6DA1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998" y="2693163"/>
            <a:ext cx="7780599" cy="965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6BF03-FB1F-40D3-B57C-099C85C068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52" y="1727457"/>
            <a:ext cx="7937890" cy="965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BF05BA-9206-4737-A46C-26743908F5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352" y="3676945"/>
            <a:ext cx="7937890" cy="10510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C571AC3-F148-4AEB-A63D-B2FFCEAC06D2}"/>
              </a:ext>
            </a:extLst>
          </p:cNvPr>
          <p:cNvSpPr/>
          <p:nvPr/>
        </p:nvSpPr>
        <p:spPr>
          <a:xfrm>
            <a:off x="3874623" y="4351477"/>
            <a:ext cx="1183672" cy="11710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9D86AF-99BB-41BF-BE1F-5028F67D9DF7}"/>
              </a:ext>
            </a:extLst>
          </p:cNvPr>
          <p:cNvSpPr/>
          <p:nvPr/>
        </p:nvSpPr>
        <p:spPr>
          <a:xfrm>
            <a:off x="4066293" y="4570773"/>
            <a:ext cx="800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4000" b="1" dirty="0">
                <a:solidFill>
                  <a:schemeClr val="bg1"/>
                </a:solidFill>
              </a:rPr>
              <a:t>64</a:t>
            </a:r>
            <a:endParaRPr lang="ar-BH" sz="4000" dirty="0">
              <a:solidFill>
                <a:schemeClr val="bg1"/>
              </a:solidFill>
            </a:endParaRPr>
          </a:p>
        </p:txBody>
      </p:sp>
      <p:pic>
        <p:nvPicPr>
          <p:cNvPr id="11" name="تعريف 1">
            <a:hlinkClick r:id="" action="ppaction://media"/>
            <a:extLst>
              <a:ext uri="{FF2B5EF4-FFF2-40B4-BE49-F238E27FC236}">
                <a16:creationId xmlns:a16="http://schemas.microsoft.com/office/drawing/2014/main" id="{6158EBED-53E5-4FC4-8A33-4EB2BD1F9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49711" y="2397682"/>
            <a:ext cx="3048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  <p:pic>
        <p:nvPicPr>
          <p:cNvPr id="12" name="تعريف 2">
            <a:hlinkClick r:id="" action="ppaction://media"/>
            <a:extLst>
              <a:ext uri="{FF2B5EF4-FFF2-40B4-BE49-F238E27FC236}">
                <a16:creationId xmlns:a16="http://schemas.microsoft.com/office/drawing/2014/main" id="{C780614B-D083-441B-BA97-DDDA5910FF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353507"/>
            <a:ext cx="3048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  <p:pic>
        <p:nvPicPr>
          <p:cNvPr id="13" name="تعريف 3">
            <a:hlinkClick r:id="" action="ppaction://media"/>
            <a:extLst>
              <a:ext uri="{FF2B5EF4-FFF2-40B4-BE49-F238E27FC236}">
                <a16:creationId xmlns:a16="http://schemas.microsoft.com/office/drawing/2014/main" id="{752DDBB2-2FCD-4961-AF5F-C3509CDAC0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0" y="4418373"/>
            <a:ext cx="304800" cy="3048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2513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</TotalTime>
  <Words>53</Words>
  <Application>Microsoft Office PowerPoint</Application>
  <PresentationFormat>Widescreen</PresentationFormat>
  <Paragraphs>15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أهداف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شكراً جزيلاً لكم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Hassan Al Juffairi</cp:lastModifiedBy>
  <cp:revision>105</cp:revision>
  <dcterms:created xsi:type="dcterms:W3CDTF">2020-03-04T06:21:00Z</dcterms:created>
  <dcterms:modified xsi:type="dcterms:W3CDTF">2020-03-15T07:05:42Z</dcterms:modified>
</cp:coreProperties>
</file>