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media/audio2.wav" ContentType="audio/wav"/>
  <Override PartName="/docProps/core.xml" ContentType="application/vnd.openxmlformats-package.core-properties+xml"/>
  <Override PartName="/docProps/app.xml" ContentType="application/vnd.openxmlformats-officedocument.extended-properties+xml"/>
  <Override PartName="/ppt/media/audio10.wav" ContentType="audio/wav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notesMasterIdLst>
    <p:notesMasterId r:id="rId12"/>
  </p:notesMasterIdLst>
  <p:sldIdLst>
    <p:sldId id="257" r:id="rId4"/>
    <p:sldId id="310" r:id="rId5"/>
    <p:sldId id="290" r:id="rId6"/>
    <p:sldId id="300" r:id="rId7"/>
    <p:sldId id="301" r:id="rId8"/>
    <p:sldId id="308" r:id="rId9"/>
    <p:sldId id="309" r:id="rId10"/>
    <p:sldId id="293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303" autoAdjust="0"/>
    <p:restoredTop sz="94660"/>
  </p:normalViewPr>
  <p:slideViewPr>
    <p:cSldViewPr snapToGrid="0">
      <p:cViewPr varScale="1">
        <p:scale>
          <a:sx n="70" d="100"/>
          <a:sy n="70" d="100"/>
        </p:scale>
        <p:origin x="88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ABBFD3-E7CE-45D0-835A-F424985BE4FE}" type="datetimeFigureOut">
              <a:rPr lang="en-US" smtClean="0"/>
              <a:pPr/>
              <a:t>9/7/2020</a:t>
            </a:fld>
            <a:endParaRPr lang="en-US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6D0A41-750F-4A5D-9EA3-F3D8E18BF43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7124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B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C57A8-AE18-4654-B6AF-04B3577165BE}" type="slidenum">
              <a:rPr lang="ar-BH" smtClean="0">
                <a:solidFill>
                  <a:prstClr val="black"/>
                </a:solidFill>
              </a:rPr>
              <a:pPr/>
              <a:t>1</a:t>
            </a:fld>
            <a:endParaRPr lang="ar-B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97994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F628D1-87E1-4C1A-97B1-A3C0C8636803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05158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F628D1-87E1-4C1A-97B1-A3C0C8636803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47074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F628D1-87E1-4C1A-97B1-A3C0C8636803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5026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F628D1-87E1-4C1A-97B1-A3C0C8636803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99665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F628D1-87E1-4C1A-97B1-A3C0C8636803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87973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F628D1-87E1-4C1A-97B1-A3C0C8636803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24472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99916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09222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14439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22910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38926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02497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35349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61097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98989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64768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845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81274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83853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42872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30662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127339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058219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12668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73806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809373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691667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41228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191920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81863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310869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53875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3061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0332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93621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40615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70720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43127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3794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BB54EE-DF0D-4FA1-B48F-C292469C25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F20112-F681-4D23-BAD6-386DBC2EFD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6605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BB54EE-DF0D-4FA1-B48F-C292469C25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F20112-F681-4D23-BAD6-386DBC2EFD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6913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BB54EE-DF0D-4FA1-B48F-C292469C25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9/7/2020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F20112-F681-4D23-BAD6-386DBC2EFD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7413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gif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gif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.jpeg"/><Relationship Id="rId5" Type="http://schemas.openxmlformats.org/officeDocument/2006/relationships/audio" Target="../media/audio1.wav"/><Relationship Id="rId10" Type="http://schemas.openxmlformats.org/officeDocument/2006/relationships/audio" Target="../media/audio10.wav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microsoft.com/office/2007/relationships/hdphoto" Target="../media/hdphoto1.wdp"/><Relationship Id="rId10" Type="http://schemas.openxmlformats.org/officeDocument/2006/relationships/audio" Target="../media/audio10.wav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audio10.wav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5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8.gif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3.xml"/><Relationship Id="rId7" Type="http://schemas.microsoft.com/office/2007/relationships/hdphoto" Target="../media/hdphoto2.wdp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9.png"/><Relationship Id="rId11" Type="http://schemas.openxmlformats.org/officeDocument/2006/relationships/audio" Target="../media/audio10.wav"/><Relationship Id="rId5" Type="http://schemas.openxmlformats.org/officeDocument/2006/relationships/audio" Target="../media/audio1.wav"/><Relationship Id="rId10" Type="http://schemas.microsoft.com/office/2007/relationships/hdphoto" Target="../media/hdphoto3.wdp"/><Relationship Id="rId4" Type="http://schemas.openxmlformats.org/officeDocument/2006/relationships/notesSlide" Target="../notesSlides/notesSlide4.xml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5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11.png"/><Relationship Id="rId5" Type="http://schemas.openxmlformats.org/officeDocument/2006/relationships/audio" Target="../media/audio1.wav"/><Relationship Id="rId10" Type="http://schemas.openxmlformats.org/officeDocument/2006/relationships/audio" Target="../media/audio10.wav"/><Relationship Id="rId4" Type="http://schemas.openxmlformats.org/officeDocument/2006/relationships/notesSlide" Target="../notesSlides/notesSlide5.xml"/><Relationship Id="rId9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audio10.wav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5.png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12.jpe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audio" Target="../media/audio10.wav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5.png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3.gif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5.png"/><Relationship Id="rId5" Type="http://schemas.openxmlformats.org/officeDocument/2006/relationships/image" Target="../media/image13.png"/><Relationship Id="rId4" Type="http://schemas.openxmlformats.org/officeDocument/2006/relationships/audio" Target="../media/audio2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3" t="25076" r="6723" b="21638"/>
          <a:stretch/>
        </p:blipFill>
        <p:spPr>
          <a:xfrm>
            <a:off x="2606754" y="66042"/>
            <a:ext cx="7162800" cy="1182210"/>
          </a:xfrm>
          <a:prstGeom prst="rect">
            <a:avLst/>
          </a:prstGeom>
        </p:spPr>
      </p:pic>
      <p:sp>
        <p:nvSpPr>
          <p:cNvPr id="10" name="TextBox 4"/>
          <p:cNvSpPr txBox="1"/>
          <p:nvPr/>
        </p:nvSpPr>
        <p:spPr>
          <a:xfrm>
            <a:off x="2606754" y="3061308"/>
            <a:ext cx="76777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BH" sz="6600" b="1" dirty="0">
                <a:solidFill>
                  <a:srgbClr val="5B9BD5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"العَوْدَةُ إِلَى الْمَدْرَسَةِ"</a:t>
            </a:r>
          </a:p>
        </p:txBody>
      </p:sp>
      <p:sp>
        <p:nvSpPr>
          <p:cNvPr id="4" name="TextBox 10"/>
          <p:cNvSpPr txBox="1"/>
          <p:nvPr/>
        </p:nvSpPr>
        <p:spPr>
          <a:xfrm>
            <a:off x="428794" y="1399057"/>
            <a:ext cx="166697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BH" sz="2800" b="1" dirty="0">
                <a:solidFill>
                  <a:srgbClr val="FF0000"/>
                </a:solidFill>
              </a:rPr>
              <a:t>الصّفحة 15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457855" y="1347346"/>
            <a:ext cx="155028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BH" sz="2800" b="1" dirty="0">
                <a:solidFill>
                  <a:srgbClr val="FF0000"/>
                </a:solidFill>
              </a:rPr>
              <a:t>الدَّرْسُ 2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E615A168-22C8-4A8C-B189-CC06692D1B6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98900" y="2130434"/>
            <a:ext cx="2194327" cy="442000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C9CBE51E-9293-478B-A1C1-10FD680A65C2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529"/>
          <a:stretch/>
        </p:blipFill>
        <p:spPr>
          <a:xfrm>
            <a:off x="9818018" y="1850142"/>
            <a:ext cx="1666976" cy="4545990"/>
          </a:xfrm>
          <a:prstGeom prst="rect">
            <a:avLst/>
          </a:prstGeom>
        </p:spPr>
      </p:pic>
      <p:pic>
        <p:nvPicPr>
          <p:cNvPr id="3" name="AUDIO-2020-05-28-21-26-03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89300" y="66042"/>
            <a:ext cx="609600" cy="6096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602020A1-8EE0-4A0E-A319-8205169E075F}"/>
              </a:ext>
            </a:extLst>
          </p:cNvPr>
          <p:cNvSpPr/>
          <p:nvPr/>
        </p:nvSpPr>
        <p:spPr>
          <a:xfrm>
            <a:off x="2234811" y="1399057"/>
            <a:ext cx="79031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BH" sz="2800" dirty="0">
                <a:solidFill>
                  <a:prstClr val="black"/>
                </a:solidFill>
              </a:rPr>
              <a:t>الحَلْقَةُ الأولى- اللّغَةُ العربيّةُ – الصفُّ الثّالِثُ الابْتِدائِيُّ – الفَصْلُ الأوَّلُ</a:t>
            </a:r>
            <a:endParaRPr lang="en-US" sz="2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7086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  <p:sndAc>
          <p:stSnd>
            <p:snd r:embed="rId5" name="chimes.wav"/>
          </p:stSnd>
        </p:sndAc>
      </p:transition>
    </mc:Choice>
    <mc:Fallback xmlns="">
      <p:transition spd="slow">
        <p:dissolve/>
        <p:sndAc>
          <p:stSnd>
            <p:snd r:embed="rId10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207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0" grpId="0"/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/>
          <p:cNvSpPr txBox="1"/>
          <p:nvPr/>
        </p:nvSpPr>
        <p:spPr>
          <a:xfrm>
            <a:off x="5440265" y="198928"/>
            <a:ext cx="43556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BH" sz="4000" b="1" dirty="0">
                <a:solidFill>
                  <a:srgbClr val="FF0000"/>
                </a:solidFill>
              </a:rPr>
              <a:t>أَهْدافُ الدَّرْسِ: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C4E2D5A-375F-483E-8ECB-04C1E55A668F}"/>
              </a:ext>
            </a:extLst>
          </p:cNvPr>
          <p:cNvSpPr txBox="1"/>
          <p:nvPr/>
        </p:nvSpPr>
        <p:spPr>
          <a:xfrm>
            <a:off x="4499429" y="1742484"/>
            <a:ext cx="698020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 algn="r" rtl="1">
              <a:buAutoNum type="arabicPeriod"/>
            </a:pPr>
            <a:r>
              <a:rPr lang="ar-BH" sz="3600" dirty="0"/>
              <a:t>قِراءةُ النَّصِّ قِراءَةً جَهْريَّةً واضِحَةً.</a:t>
            </a:r>
          </a:p>
          <a:p>
            <a:pPr marL="742950" indent="-742950" algn="r" rtl="1">
              <a:buAutoNum type="arabicPeriod"/>
            </a:pPr>
            <a:r>
              <a:rPr lang="ar-BH" sz="3600" dirty="0"/>
              <a:t>التَّعَرُّفُ عَلى الكَلِمَةِ وَمُرادِفِها.</a:t>
            </a:r>
          </a:p>
          <a:p>
            <a:pPr marL="742950" indent="-742950" algn="r" rtl="1">
              <a:buAutoNum type="arabicPeriod"/>
            </a:pPr>
            <a:r>
              <a:rPr lang="ar-BH" sz="3600" dirty="0"/>
              <a:t>الإِجابَةُ عَنِ الأَسْئِلَةِ شَفَويًّا.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577B39F4-5D22-4CF5-BA41-FF1B408ACE2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185" b="93490" l="26364" r="9239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431" b="-1362"/>
          <a:stretch/>
        </p:blipFill>
        <p:spPr>
          <a:xfrm flipH="1">
            <a:off x="538133" y="198928"/>
            <a:ext cx="3394769" cy="585774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DBB046CF-CADF-4645-8DB5-EFDC485716B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6539" y="10551"/>
            <a:ext cx="1646183" cy="126806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79D69525-556D-42D3-8E11-6523145502A1}"/>
              </a:ext>
            </a:extLst>
          </p:cNvPr>
          <p:cNvSpPr/>
          <p:nvPr/>
        </p:nvSpPr>
        <p:spPr>
          <a:xfrm>
            <a:off x="162020" y="69790"/>
            <a:ext cx="3231969" cy="492369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BH" sz="2000" b="1" dirty="0"/>
          </a:p>
          <a:p>
            <a:pPr algn="ctr"/>
            <a:endParaRPr lang="en-US" sz="2000" b="1" dirty="0">
              <a:solidFill>
                <a:schemeClr val="bg1"/>
              </a:solidFill>
            </a:endParaRPr>
          </a:p>
          <a:p>
            <a:pPr algn="ctr"/>
            <a:r>
              <a:rPr lang="ar-BH" sz="2000" b="1" dirty="0">
                <a:solidFill>
                  <a:schemeClr val="tx1"/>
                </a:solidFill>
              </a:rPr>
              <a:t>اللُّغَةُ الْعَرَبِيَّةُ – </a:t>
            </a:r>
            <a:r>
              <a:rPr lang="ar-BH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العَوْدَةُ إِلَى الْمَدْرَسَةِ</a:t>
            </a:r>
            <a:endParaRPr lang="en-US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878749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sndAc>
          <p:stSnd>
            <p:snd r:embed="rId3" name="chimes.wav"/>
          </p:stSnd>
        </p:sndAc>
      </p:transition>
    </mc:Choice>
    <mc:Fallback xmlns="">
      <p:transition>
        <p:sndAc>
          <p:stSnd>
            <p:snd r:embed="rId10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/>
          <p:cNvSpPr txBox="1"/>
          <p:nvPr/>
        </p:nvSpPr>
        <p:spPr>
          <a:xfrm>
            <a:off x="9390098" y="589973"/>
            <a:ext cx="20011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BH" sz="4000" b="1" dirty="0">
                <a:solidFill>
                  <a:srgbClr val="FF0000"/>
                </a:solidFill>
              </a:rPr>
              <a:t>هَيَّا نَقرَأْ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C4E2D5A-375F-483E-8ECB-04C1E55A668F}"/>
              </a:ext>
            </a:extLst>
          </p:cNvPr>
          <p:cNvSpPr txBox="1"/>
          <p:nvPr/>
        </p:nvSpPr>
        <p:spPr>
          <a:xfrm>
            <a:off x="3682181" y="1466713"/>
            <a:ext cx="813127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BH" sz="3600" dirty="0"/>
              <a:t>عُدْنا وَالشَّوْقُ بِأَعْيُنِنا ... وَبُذورُ الْخَيْرِ بِأَيْدينا</a:t>
            </a:r>
          </a:p>
          <a:p>
            <a:pPr algn="ctr" rtl="1"/>
            <a:r>
              <a:rPr lang="ar-BH" sz="3600" dirty="0"/>
              <a:t>عُدْنا وَسَنُكْمِلُ رِحْلَتَنا ... وَدُروبُ الْعِزِّ تُنادينا</a:t>
            </a:r>
          </a:p>
          <a:p>
            <a:pPr algn="ctr" rtl="1"/>
            <a:endParaRPr lang="ar-BH" sz="3600" dirty="0"/>
          </a:p>
          <a:p>
            <a:pPr algn="ctr" rtl="1"/>
            <a:r>
              <a:rPr lang="ar-BH" sz="3600" dirty="0"/>
              <a:t>مِنْ بَعْدِ غِيابٍ جِئْناكِ ... يا مَدْرَسَتي ما أَبْهاكِ</a:t>
            </a:r>
          </a:p>
          <a:p>
            <a:pPr algn="ctr" rtl="1"/>
            <a:r>
              <a:rPr lang="ar-BH" sz="3600" dirty="0"/>
              <a:t>لَنْ نَبْلُغَ مَجْداً لَوْلاكِ ... يَحْميكِ اللهُ وَيَرْعاكِ</a:t>
            </a:r>
          </a:p>
          <a:p>
            <a:pPr algn="ctr" rtl="1"/>
            <a:endParaRPr lang="ar-BH" sz="3600" dirty="0"/>
          </a:p>
          <a:p>
            <a:pPr algn="ctr" rtl="1"/>
            <a:r>
              <a:rPr lang="ar-BH" sz="3600" dirty="0"/>
              <a:t>عُدْنا يافَجْرُ فَعُدْ مَعَنا ... وَامْلأ بِالْعِلْمِ مَرابِعَنا</a:t>
            </a:r>
          </a:p>
          <a:p>
            <a:pPr algn="ctr" rtl="1"/>
            <a:r>
              <a:rPr lang="ar-BH" sz="3600" dirty="0"/>
              <a:t>فَالشَّوْقُ لَهُ قَدْ أَرْجَعَنا ... لِلدَّرْسِ فَأَطْرَبَ مَسْمَعَنا</a:t>
            </a:r>
            <a:r>
              <a:rPr lang="en-GB" sz="3600" dirty="0"/>
              <a:t> </a:t>
            </a:r>
            <a:endParaRPr lang="ar-BH" sz="3600" dirty="0"/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F037B31-CCEA-41E3-8620-696ADCE90CE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0082" y="2034103"/>
            <a:ext cx="4258111" cy="4111059"/>
          </a:xfrm>
          <a:prstGeom prst="rect">
            <a:avLst/>
          </a:prstGeom>
        </p:spPr>
      </p:pic>
      <p:pic>
        <p:nvPicPr>
          <p:cNvPr id="3" name="AUDIO-2020-05-28-21-30-33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11804" y="5901795"/>
            <a:ext cx="609600" cy="6096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D584ECD6-D14A-45AA-8F0E-0CDEBA6FBF72}"/>
              </a:ext>
            </a:extLst>
          </p:cNvPr>
          <p:cNvSpPr/>
          <p:nvPr/>
        </p:nvSpPr>
        <p:spPr>
          <a:xfrm>
            <a:off x="158345" y="110508"/>
            <a:ext cx="3231969" cy="492369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BH" sz="2000" b="1" dirty="0"/>
          </a:p>
          <a:p>
            <a:pPr algn="ctr"/>
            <a:endParaRPr lang="en-US" sz="2000" b="1" dirty="0">
              <a:solidFill>
                <a:schemeClr val="bg1"/>
              </a:solidFill>
            </a:endParaRPr>
          </a:p>
          <a:p>
            <a:pPr algn="ctr"/>
            <a:r>
              <a:rPr lang="ar-BH" sz="2000" b="1" dirty="0">
                <a:solidFill>
                  <a:schemeClr val="tx1"/>
                </a:solidFill>
              </a:rPr>
              <a:t>اللُّغَةُ الْعَرَبِيَّةُ – </a:t>
            </a:r>
            <a:r>
              <a:rPr lang="ar-BH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العَوْدَةُ إِلَى الْمَدْرَسَةِ</a:t>
            </a:r>
            <a:endParaRPr lang="en-US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684086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sndAc>
          <p:stSnd>
            <p:snd r:embed="rId5" name="chimes.wav"/>
          </p:stSnd>
        </p:sndAc>
      </p:transition>
    </mc:Choice>
    <mc:Fallback xmlns="">
      <p:transition>
        <p:sndAc>
          <p:stSnd>
            <p:snd r:embed="rId8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4876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/>
          <p:cNvSpPr txBox="1"/>
          <p:nvPr/>
        </p:nvSpPr>
        <p:spPr>
          <a:xfrm>
            <a:off x="1120878" y="281000"/>
            <a:ext cx="106481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BH" sz="4000" b="1" dirty="0">
                <a:solidFill>
                  <a:srgbClr val="FF0000"/>
                </a:solidFill>
              </a:rPr>
              <a:t>أَضَعُ الرَّقْمَ المُناسِبَ بَيْنَ الْكَلِمَةِ وَمُرادِفِها:</a:t>
            </a:r>
            <a:endParaRPr lang="en-US" sz="4000" b="1" dirty="0">
              <a:solidFill>
                <a:srgbClr val="FF0000"/>
              </a:solidFill>
            </a:endParaRPr>
          </a:p>
        </p:txBody>
      </p:sp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xmlns="" id="{D929D37D-DA6B-4506-92C6-91F820B706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548158"/>
              </p:ext>
            </p:extLst>
          </p:nvPr>
        </p:nvGraphicFramePr>
        <p:xfrm>
          <a:off x="550606" y="1131814"/>
          <a:ext cx="10854814" cy="3840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09704">
                  <a:extLst>
                    <a:ext uri="{9D8B030D-6E8A-4147-A177-3AD203B41FA5}">
                      <a16:colId xmlns:a16="http://schemas.microsoft.com/office/drawing/2014/main" xmlns="" val="197362609"/>
                    </a:ext>
                  </a:extLst>
                </a:gridCol>
                <a:gridCol w="2045110">
                  <a:extLst>
                    <a:ext uri="{9D8B030D-6E8A-4147-A177-3AD203B41FA5}">
                      <a16:colId xmlns:a16="http://schemas.microsoft.com/office/drawing/2014/main" xmlns="" val="2469042932"/>
                    </a:ext>
                  </a:extLst>
                </a:gridCol>
              </a:tblGrid>
              <a:tr h="253957">
                <a:tc>
                  <a:txBody>
                    <a:bodyPr/>
                    <a:lstStyle/>
                    <a:p>
                      <a:pPr algn="ctr"/>
                      <a:r>
                        <a:rPr lang="ar-BH" sz="3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مُرادِفُها</a:t>
                      </a:r>
                      <a:endParaRPr lang="en-GB" sz="3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3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الْكَلِمَةُ </a:t>
                      </a:r>
                      <a:endParaRPr lang="en-GB" sz="3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234765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ar-BH" sz="3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  أَسْعَدَ</a:t>
                      </a:r>
                      <a:endParaRPr lang="en-GB" sz="3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ar-BH" sz="3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1.دُروبٌ</a:t>
                      </a:r>
                      <a:endParaRPr lang="en-GB" sz="3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626607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ar-BH" sz="3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  مُفْرَدُهَا مُرَّبع، مَنْزِلٌ أَو دَارٌ،مَكَانٌ يُقَامْ فِيهِ زَمَنُ الرَّبِيعِ</a:t>
                      </a:r>
                      <a:endParaRPr lang="en-GB" sz="3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ar-BH" sz="3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2.الْعِزُ</a:t>
                      </a:r>
                      <a:endParaRPr lang="en-GB" sz="3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089684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ar-BH" sz="3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  طُرُقٌ</a:t>
                      </a:r>
                      <a:endParaRPr lang="en-GB" sz="3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ar-BH" sz="3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3.مَرَابِعَنا</a:t>
                      </a:r>
                      <a:endParaRPr lang="en-GB" sz="3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919022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ar-BH" sz="3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  الْشَرَفُ</a:t>
                      </a:r>
                      <a:endParaRPr lang="en-GB" sz="3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ar-BH" sz="3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4.أَطْرَبَ</a:t>
                      </a:r>
                      <a:endParaRPr lang="en-GB" sz="3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87567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ar-BH" sz="3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  أَحْسَنَكَ ، أَجْمَلَكَ</a:t>
                      </a:r>
                      <a:endParaRPr lang="en-GB" sz="3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ar-BH" sz="36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5.أَبْهَاكَ</a:t>
                      </a:r>
                      <a:endParaRPr lang="en-GB" sz="36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76122396"/>
                  </a:ext>
                </a:extLst>
              </a:tr>
            </a:tbl>
          </a:graphicData>
        </a:graphic>
      </p:graphicFrame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FB3FEBC4-A3DE-4FFC-9343-307F546E6040}"/>
              </a:ext>
            </a:extLst>
          </p:cNvPr>
          <p:cNvSpPr/>
          <p:nvPr/>
        </p:nvSpPr>
        <p:spPr>
          <a:xfrm>
            <a:off x="8849034" y="2998839"/>
            <a:ext cx="24580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BH" sz="4000" b="0" kern="120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en-GB" sz="40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7BA7A304-EC4C-435F-BDE9-5C1942610C95}"/>
              </a:ext>
            </a:extLst>
          </p:cNvPr>
          <p:cNvSpPr/>
          <p:nvPr/>
        </p:nvSpPr>
        <p:spPr>
          <a:xfrm>
            <a:off x="8841658" y="4310378"/>
            <a:ext cx="24580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BH" sz="4000" b="0" kern="120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endParaRPr lang="en-GB" sz="40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4663323E-AF9A-43FD-84CA-EBDB2AF99A4A}"/>
              </a:ext>
            </a:extLst>
          </p:cNvPr>
          <p:cNvSpPr/>
          <p:nvPr/>
        </p:nvSpPr>
        <p:spPr>
          <a:xfrm>
            <a:off x="8844117" y="1764649"/>
            <a:ext cx="24580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BH" sz="4000" b="0" kern="120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endParaRPr lang="en-GB" sz="40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06F0C99B-3A9C-4682-B3F4-16440553EBAD}"/>
              </a:ext>
            </a:extLst>
          </p:cNvPr>
          <p:cNvSpPr/>
          <p:nvPr/>
        </p:nvSpPr>
        <p:spPr>
          <a:xfrm>
            <a:off x="8866239" y="2369278"/>
            <a:ext cx="24580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BH" sz="4000" b="0" kern="120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en-GB" sz="40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9AC53AC0-5616-4E08-BA98-F4E3F2FC061E}"/>
              </a:ext>
            </a:extLst>
          </p:cNvPr>
          <p:cNvSpPr/>
          <p:nvPr/>
        </p:nvSpPr>
        <p:spPr>
          <a:xfrm>
            <a:off x="8841659" y="3706725"/>
            <a:ext cx="24580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BH" sz="4000" b="0" kern="120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en-GB" sz="40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7E8C3E6-444F-4EB8-B58B-6456363A81E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2989" b="98425" l="56480" r="9611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494" t="53289" r="-81"/>
          <a:stretch/>
        </p:blipFill>
        <p:spPr>
          <a:xfrm>
            <a:off x="658762" y="4111231"/>
            <a:ext cx="2005780" cy="2383068"/>
          </a:xfrm>
          <a:prstGeom prst="rect">
            <a:avLst/>
          </a:prstGeom>
        </p:spPr>
      </p:pic>
      <p:pic>
        <p:nvPicPr>
          <p:cNvPr id="4" name="AUDIO-2020-05-28-21-31-43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32271" y="5884699"/>
            <a:ext cx="609600" cy="6096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48607113-B72D-4659-94B1-45022FAE17F9}"/>
              </a:ext>
            </a:extLst>
          </p:cNvPr>
          <p:cNvSpPr/>
          <p:nvPr/>
        </p:nvSpPr>
        <p:spPr>
          <a:xfrm>
            <a:off x="132271" y="235030"/>
            <a:ext cx="3231969" cy="492369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BH" sz="2000" b="1" dirty="0"/>
          </a:p>
          <a:p>
            <a:pPr algn="ctr"/>
            <a:endParaRPr lang="en-US" sz="2000" b="1" dirty="0">
              <a:solidFill>
                <a:schemeClr val="bg1"/>
              </a:solidFill>
            </a:endParaRPr>
          </a:p>
          <a:p>
            <a:pPr algn="ctr"/>
            <a:r>
              <a:rPr lang="ar-BH" sz="2000" b="1" dirty="0">
                <a:solidFill>
                  <a:schemeClr val="tx1"/>
                </a:solidFill>
              </a:rPr>
              <a:t>اللُّغَةُ الْعَرَبِيَّةُ – </a:t>
            </a:r>
            <a:r>
              <a:rPr lang="ar-BH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العَوْدَةُ إِلَى الْمَدْرَسَةِ</a:t>
            </a:r>
            <a:endParaRPr lang="en-US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sz="2000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4FA4723E-1C69-4332-B70A-B08F460DE4D2}"/>
              </a:ext>
            </a:extLst>
          </p:cNvPr>
          <p:cNvGrpSpPr/>
          <p:nvPr/>
        </p:nvGrpSpPr>
        <p:grpSpPr>
          <a:xfrm>
            <a:off x="-68321" y="773369"/>
            <a:ext cx="2378397" cy="1886117"/>
            <a:chOff x="25675" y="1743886"/>
            <a:chExt cx="2925726" cy="1477520"/>
          </a:xfrm>
        </p:grpSpPr>
        <p:sp>
          <p:nvSpPr>
            <p:cNvPr id="17" name="Flowchart: Punched Tape 16">
              <a:extLst>
                <a:ext uri="{FF2B5EF4-FFF2-40B4-BE49-F238E27FC236}">
                  <a16:creationId xmlns:a16="http://schemas.microsoft.com/office/drawing/2014/main" xmlns="" id="{218A1980-F44E-4408-BE57-09D08F9590CA}"/>
                </a:ext>
              </a:extLst>
            </p:cNvPr>
            <p:cNvSpPr/>
            <p:nvPr/>
          </p:nvSpPr>
          <p:spPr>
            <a:xfrm>
              <a:off x="633095" y="1743886"/>
              <a:ext cx="2318306" cy="1278194"/>
            </a:xfrm>
            <a:prstGeom prst="flowChartPunchedTape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ar-BH" sz="3600" dirty="0"/>
                <a:t>تَدْريبُ 1</a:t>
              </a:r>
              <a:endParaRPr lang="en-GB" sz="3600" dirty="0"/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xmlns="" id="{BDEFEBE6-6DD9-47DC-A90D-D54D770DF4C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72827" b="88273" l="53509" r="7025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858" t="72129" r="29354" b="10043"/>
            <a:stretch/>
          </p:blipFill>
          <p:spPr>
            <a:xfrm flipH="1">
              <a:off x="25675" y="2047152"/>
              <a:ext cx="1471191" cy="117425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58738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sndAc>
          <p:stSnd>
            <p:snd r:embed="rId5" name="chimes.wav"/>
          </p:stSnd>
        </p:sndAc>
      </p:transition>
    </mc:Choice>
    <mc:Fallback xmlns="">
      <p:transition>
        <p:sndAc>
          <p:stSnd>
            <p:snd r:embed="rId11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4" dur="939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  <p:bldP spid="10" grpId="0"/>
      <p:bldP spid="12" grpId="0"/>
      <p:bldP spid="13" grpId="0"/>
      <p:bldP spid="14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/>
          <p:cNvSpPr txBox="1"/>
          <p:nvPr/>
        </p:nvSpPr>
        <p:spPr>
          <a:xfrm>
            <a:off x="3526970" y="281000"/>
            <a:ext cx="8242105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ar-BH" sz="4000" b="1" dirty="0">
                <a:solidFill>
                  <a:srgbClr val="FF0000"/>
                </a:solidFill>
              </a:rPr>
              <a:t>أُجيبُ عَنِ الأَسْئِلَةِ الآتيةِ، ثُمَّ أَقْرَأُ الإجابَةَ: 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65595" y="1752337"/>
            <a:ext cx="101050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ar-BH" sz="3600" dirty="0">
                <a:solidFill>
                  <a:schemeClr val="accent1">
                    <a:lumMod val="50000"/>
                  </a:schemeClr>
                </a:solidFill>
              </a:rPr>
              <a:t>1- مَنْ الْمُتَحَدِّثُ فِي هَذِهِ الْقَصيدَةِ؟</a:t>
            </a:r>
            <a:endParaRPr lang="en-US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24617B0-442D-4313-B0E0-3BDB4FFBC13B}"/>
              </a:ext>
            </a:extLst>
          </p:cNvPr>
          <p:cNvSpPr txBox="1"/>
          <p:nvPr/>
        </p:nvSpPr>
        <p:spPr>
          <a:xfrm>
            <a:off x="1465595" y="3924936"/>
            <a:ext cx="101050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ar-BH" sz="3600" dirty="0">
                <a:solidFill>
                  <a:schemeClr val="accent1">
                    <a:lumMod val="50000"/>
                  </a:schemeClr>
                </a:solidFill>
              </a:rPr>
              <a:t>2- كَيْفَ عادَ الطُّلابُ إلى مَدارِسِهِمْ؟</a:t>
            </a:r>
            <a:endParaRPr lang="en-US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06F83158-0BC4-4DD5-9CC8-66E7EDC900F8}"/>
              </a:ext>
            </a:extLst>
          </p:cNvPr>
          <p:cNvSpPr txBox="1"/>
          <p:nvPr/>
        </p:nvSpPr>
        <p:spPr>
          <a:xfrm>
            <a:off x="704907" y="2437037"/>
            <a:ext cx="109493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ar-BH" sz="3600" dirty="0">
                <a:solidFill>
                  <a:schemeClr val="accent2">
                    <a:lumMod val="50000"/>
                  </a:schemeClr>
                </a:solidFill>
              </a:rPr>
              <a:t>المُتَحَدِّثُ فِي هَذِهِ الْقَصيدَةِ الطُّلَابُ.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99FDBA19-14EA-427B-877A-4825ECBDBD0A}"/>
              </a:ext>
            </a:extLst>
          </p:cNvPr>
          <p:cNvSpPr txBox="1"/>
          <p:nvPr/>
        </p:nvSpPr>
        <p:spPr>
          <a:xfrm>
            <a:off x="704907" y="4559587"/>
            <a:ext cx="109493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ar-BH" sz="3600" dirty="0">
                <a:solidFill>
                  <a:schemeClr val="accent2">
                    <a:lumMod val="50000"/>
                  </a:schemeClr>
                </a:solidFill>
              </a:rPr>
              <a:t>عادَ الطُّلَابُ بِشوقٍ إِلى مَدارِسِهِمْ.</a:t>
            </a:r>
            <a:endParaRPr lang="en-US" sz="36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21F8609-96EF-4C67-AFD3-FF839D324E9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53" y="2577232"/>
            <a:ext cx="6059424" cy="34930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AUDIO-2020-05-28-21-32-18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0753" y="6109005"/>
            <a:ext cx="609600" cy="6096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1F5217BC-CC2D-4F35-984F-75E667F88E0D}"/>
              </a:ext>
            </a:extLst>
          </p:cNvPr>
          <p:cNvSpPr/>
          <p:nvPr/>
        </p:nvSpPr>
        <p:spPr>
          <a:xfrm>
            <a:off x="158345" y="110508"/>
            <a:ext cx="3231969" cy="492369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BH" sz="2000" b="1" dirty="0"/>
          </a:p>
          <a:p>
            <a:pPr algn="ctr"/>
            <a:endParaRPr lang="en-US" sz="2000" b="1" dirty="0">
              <a:solidFill>
                <a:schemeClr val="bg1"/>
              </a:solidFill>
            </a:endParaRPr>
          </a:p>
          <a:p>
            <a:pPr algn="ctr"/>
            <a:r>
              <a:rPr lang="ar-BH" sz="2000" b="1" dirty="0">
                <a:solidFill>
                  <a:schemeClr val="tx1"/>
                </a:solidFill>
              </a:rPr>
              <a:t>اللُّغَةُ الْعَرَبِيَّةُ – </a:t>
            </a:r>
            <a:r>
              <a:rPr lang="ar-BH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العَوْدَةُ إِلَى الْمَدْرَسَةِ</a:t>
            </a:r>
            <a:endParaRPr lang="en-US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sz="2000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E18C9B51-03B3-46A6-BFA7-8339A529C7D2}"/>
              </a:ext>
            </a:extLst>
          </p:cNvPr>
          <p:cNvGrpSpPr/>
          <p:nvPr/>
        </p:nvGrpSpPr>
        <p:grpSpPr>
          <a:xfrm>
            <a:off x="116720" y="652410"/>
            <a:ext cx="2378397" cy="1886117"/>
            <a:chOff x="25675" y="1743886"/>
            <a:chExt cx="2925726" cy="1477520"/>
          </a:xfrm>
        </p:grpSpPr>
        <p:sp>
          <p:nvSpPr>
            <p:cNvPr id="13" name="Flowchart: Punched Tape 12">
              <a:extLst>
                <a:ext uri="{FF2B5EF4-FFF2-40B4-BE49-F238E27FC236}">
                  <a16:creationId xmlns:a16="http://schemas.microsoft.com/office/drawing/2014/main" xmlns="" id="{8FCAE65A-0CD7-4DAB-A01F-5CC586784799}"/>
                </a:ext>
              </a:extLst>
            </p:cNvPr>
            <p:cNvSpPr/>
            <p:nvPr/>
          </p:nvSpPr>
          <p:spPr>
            <a:xfrm>
              <a:off x="633095" y="1743886"/>
              <a:ext cx="2318306" cy="1278194"/>
            </a:xfrm>
            <a:prstGeom prst="flowChartPunchedTape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ar-BH" sz="3600" dirty="0"/>
                <a:t>تَدْريبُ 2</a:t>
              </a:r>
              <a:endParaRPr lang="en-GB" sz="3600" dirty="0"/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xmlns="" id="{6C4C035C-E29D-400A-8F96-4202D10236B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72827" b="88273" l="53509" r="7025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858" t="72129" r="29354" b="10043"/>
            <a:stretch/>
          </p:blipFill>
          <p:spPr>
            <a:xfrm flipH="1">
              <a:off x="25675" y="2047152"/>
              <a:ext cx="1471191" cy="117425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4704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sndAc>
          <p:stSnd>
            <p:snd r:embed="rId5" name="chimes.wav"/>
          </p:stSnd>
        </p:sndAc>
      </p:transition>
    </mc:Choice>
    <mc:Fallback xmlns="">
      <p:transition>
        <p:sndAc>
          <p:stSnd>
            <p:snd r:embed="rId10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1" dur="1197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 animBg="1"/>
      <p:bldP spid="4" grpId="0"/>
      <p:bldP spid="7" grpId="0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49169" y="3018195"/>
            <a:ext cx="101050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ar-BH" sz="3600" dirty="0">
                <a:solidFill>
                  <a:schemeClr val="accent1">
                    <a:lumMod val="50000"/>
                  </a:schemeClr>
                </a:solidFill>
              </a:rPr>
              <a:t>4- كَيْفَ يَرَى الطُّلّابُ مَدْرَسَتَهُمْ؟</a:t>
            </a:r>
            <a:endParaRPr lang="en-US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24617B0-442D-4313-B0E0-3BDB4FFBC13B}"/>
              </a:ext>
            </a:extLst>
          </p:cNvPr>
          <p:cNvSpPr txBox="1"/>
          <p:nvPr/>
        </p:nvSpPr>
        <p:spPr>
          <a:xfrm>
            <a:off x="1465595" y="4882127"/>
            <a:ext cx="101050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ar-BH" sz="3600" dirty="0">
                <a:solidFill>
                  <a:schemeClr val="accent1">
                    <a:lumMod val="50000"/>
                  </a:schemeClr>
                </a:solidFill>
              </a:rPr>
              <a:t>5- بِماذا يَدْعو الطُّلّابُ لِمَدْرَسَتِهِمْ؟ وَعَلى ماذا يَدُلُ ذَلكَ؟</a:t>
            </a:r>
            <a:endParaRPr lang="en-US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06F83158-0BC4-4DD5-9CC8-66E7EDC900F8}"/>
              </a:ext>
            </a:extLst>
          </p:cNvPr>
          <p:cNvSpPr txBox="1"/>
          <p:nvPr/>
        </p:nvSpPr>
        <p:spPr>
          <a:xfrm>
            <a:off x="819742" y="3666143"/>
            <a:ext cx="109493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ar-BH" sz="3600" dirty="0">
                <a:solidFill>
                  <a:schemeClr val="accent2">
                    <a:lumMod val="50000"/>
                  </a:schemeClr>
                </a:solidFill>
              </a:rPr>
              <a:t>يَرى الطُّلابُ مَدْرَسَتَهُمْ بِأَنَّها أَصْلُ مَجْدِهِمْ وَعُلُوّهِمْ.</a:t>
            </a:r>
            <a:endParaRPr lang="en-US" sz="36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99FDBA19-14EA-427B-877A-4825ECBDBD0A}"/>
              </a:ext>
            </a:extLst>
          </p:cNvPr>
          <p:cNvSpPr txBox="1"/>
          <p:nvPr/>
        </p:nvSpPr>
        <p:spPr>
          <a:xfrm>
            <a:off x="621333" y="5594571"/>
            <a:ext cx="109493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ar-BH" sz="3600" dirty="0">
                <a:solidFill>
                  <a:schemeClr val="accent2">
                    <a:lumMod val="50000"/>
                  </a:schemeClr>
                </a:solidFill>
              </a:rPr>
              <a:t>يَدْعو الطُّلابُ اللهَ أَنْ يَحْميها وَيَرْعاها ؛وَذَلِكَ يَدُلُ عَلى </a:t>
            </a:r>
            <a:r>
              <a:rPr lang="ar-BH" sz="3600" dirty="0" smtClean="0">
                <a:solidFill>
                  <a:schemeClr val="accent2">
                    <a:lumMod val="50000"/>
                  </a:schemeClr>
                </a:solidFill>
              </a:rPr>
              <a:t>مَحَبَتِهِمْ لها.</a:t>
            </a:r>
            <a:endParaRPr lang="en-US" sz="36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879BC321-2F89-4631-926D-48AB10690E13}"/>
              </a:ext>
            </a:extLst>
          </p:cNvPr>
          <p:cNvSpPr txBox="1"/>
          <p:nvPr/>
        </p:nvSpPr>
        <p:spPr>
          <a:xfrm>
            <a:off x="1465595" y="1198987"/>
            <a:ext cx="101050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ar-BH" sz="3600" dirty="0">
                <a:solidFill>
                  <a:schemeClr val="accent1">
                    <a:lumMod val="50000"/>
                  </a:schemeClr>
                </a:solidFill>
              </a:rPr>
              <a:t>3- مَتى يَطولُ غِيابُ الطُّلّابِ عَنْ مَدارِسِهِمْ؟</a:t>
            </a:r>
            <a:endParaRPr lang="en-US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738149C2-D7DA-4F0A-9BD0-075C6640F422}"/>
              </a:ext>
            </a:extLst>
          </p:cNvPr>
          <p:cNvSpPr txBox="1"/>
          <p:nvPr/>
        </p:nvSpPr>
        <p:spPr>
          <a:xfrm>
            <a:off x="704907" y="1947817"/>
            <a:ext cx="109493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ar-BH" sz="3600" dirty="0">
                <a:solidFill>
                  <a:schemeClr val="accent2">
                    <a:lumMod val="50000"/>
                  </a:schemeClr>
                </a:solidFill>
              </a:rPr>
              <a:t>يَطولُ غِيابُ الطُّلّابِ عَنْ مَدارِسِهِمْ في العُطْلَةِ الصَّيفيةِ.</a:t>
            </a:r>
            <a:endParaRPr lang="en-US" sz="36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6E63777E-3935-454F-9D90-E26E69ECCD7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907" y="1688001"/>
            <a:ext cx="2870241" cy="37090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مربع نص 1"/>
          <p:cNvSpPr txBox="1"/>
          <p:nvPr/>
        </p:nvSpPr>
        <p:spPr>
          <a:xfrm>
            <a:off x="3526970" y="281000"/>
            <a:ext cx="8242105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ar-BH" sz="4000" b="1" dirty="0">
                <a:solidFill>
                  <a:srgbClr val="FF0000"/>
                </a:solidFill>
              </a:rPr>
              <a:t>أُجيبُ عَنِ الأَسْئِلَةِ الآتية، ثُمَّ أَقْرَأُ الإجابَةَ: </a:t>
            </a:r>
            <a:endParaRPr lang="en-US" sz="4000" b="1" dirty="0">
              <a:solidFill>
                <a:srgbClr val="FF0000"/>
              </a:solidFill>
            </a:endParaRPr>
          </a:p>
        </p:txBody>
      </p:sp>
      <p:pic>
        <p:nvPicPr>
          <p:cNvPr id="2" name="AUDIO-2020-05-28-21-32-59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11036" y="5945518"/>
            <a:ext cx="609600" cy="6096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A69462AC-ABC0-4E76-B9B9-26A4F66E87A6}"/>
              </a:ext>
            </a:extLst>
          </p:cNvPr>
          <p:cNvSpPr/>
          <p:nvPr/>
        </p:nvSpPr>
        <p:spPr>
          <a:xfrm>
            <a:off x="98474" y="188174"/>
            <a:ext cx="3231969" cy="492369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BH" sz="2000" b="1" dirty="0"/>
          </a:p>
          <a:p>
            <a:pPr algn="ctr"/>
            <a:endParaRPr lang="en-US" sz="2000" b="1" dirty="0">
              <a:solidFill>
                <a:schemeClr val="bg1"/>
              </a:solidFill>
            </a:endParaRPr>
          </a:p>
          <a:p>
            <a:pPr algn="ctr"/>
            <a:r>
              <a:rPr lang="ar-BH" sz="2000" b="1" dirty="0">
                <a:solidFill>
                  <a:schemeClr val="tx1"/>
                </a:solidFill>
              </a:rPr>
              <a:t>اللُّغَةُ الْعَرَبِيَّةُ – </a:t>
            </a:r>
            <a:r>
              <a:rPr lang="ar-BH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العَوْدَةُ إِلَى الْمَدْرَسَةِ</a:t>
            </a:r>
            <a:endParaRPr lang="en-US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349959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sndAc>
          <p:stSnd>
            <p:snd r:embed="rId5" name="chimes.wav"/>
          </p:stSnd>
        </p:sndAc>
      </p:transition>
    </mc:Choice>
    <mc:Fallback xmlns="">
      <p:transition>
        <p:sndAc>
          <p:stSnd>
            <p:snd r:embed="rId8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3" dur="128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7" grpId="0"/>
      <p:bldP spid="10" grpId="0"/>
      <p:bldP spid="11" grpId="0"/>
      <p:bldP spid="17" grpId="0"/>
      <p:bldP spid="18" grpId="0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2E2D69C1-5543-410A-A855-D0E797C553B0}"/>
              </a:ext>
            </a:extLst>
          </p:cNvPr>
          <p:cNvSpPr txBox="1"/>
          <p:nvPr/>
        </p:nvSpPr>
        <p:spPr>
          <a:xfrm>
            <a:off x="1392441" y="1890803"/>
            <a:ext cx="101050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ar-BH" sz="3600" dirty="0">
                <a:solidFill>
                  <a:schemeClr val="accent1">
                    <a:lumMod val="50000"/>
                  </a:schemeClr>
                </a:solidFill>
              </a:rPr>
              <a:t>ماذا يَنْتَظِرُ طُّلّابُ الْعِلْمِ فِي الْمُسْتَقْبَلِ؟</a:t>
            </a:r>
            <a:endParaRPr lang="en-US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65A6D744-0C90-43AC-A1A9-982ED082F0B3}"/>
              </a:ext>
            </a:extLst>
          </p:cNvPr>
          <p:cNvSpPr txBox="1"/>
          <p:nvPr/>
        </p:nvSpPr>
        <p:spPr>
          <a:xfrm>
            <a:off x="694487" y="2444802"/>
            <a:ext cx="109493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ar-BH" sz="3600" dirty="0">
                <a:solidFill>
                  <a:schemeClr val="accent2">
                    <a:lumMod val="50000"/>
                  </a:schemeClr>
                </a:solidFill>
              </a:rPr>
              <a:t>يَنْتَظِرُ الطُّلابُ أَنْ يَمْلأَ الْعِلَمُ طُرُقَهُمْ وَبِهِ تَتَحَقَّقُ أَحْلَامَهُمْ.  </a:t>
            </a:r>
            <a:endParaRPr lang="en-US" sz="36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2AB115BD-B8AF-46CA-8C1D-23F9134A25F1}"/>
              </a:ext>
            </a:extLst>
          </p:cNvPr>
          <p:cNvSpPr txBox="1"/>
          <p:nvPr/>
        </p:nvSpPr>
        <p:spPr>
          <a:xfrm>
            <a:off x="1465595" y="3676834"/>
            <a:ext cx="101050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ar-BH" sz="3600" dirty="0">
                <a:solidFill>
                  <a:schemeClr val="accent1">
                    <a:lumMod val="50000"/>
                  </a:schemeClr>
                </a:solidFill>
              </a:rPr>
              <a:t>أَخْتارُ الإِجابَةَ الصَّحيحَةَ :</a:t>
            </a:r>
          </a:p>
          <a:p>
            <a:pPr algn="just" rtl="1"/>
            <a:r>
              <a:rPr lang="ar-BH" sz="3600" dirty="0">
                <a:solidFill>
                  <a:schemeClr val="accent1">
                    <a:lumMod val="50000"/>
                  </a:schemeClr>
                </a:solidFill>
              </a:rPr>
              <a:t>يُطْرِبُ  مَسامِعَ الطُّلابِ، كَما وَرَدَ فِي الْبَيْتِ السَّادِسِ هو:   </a:t>
            </a:r>
          </a:p>
          <a:p>
            <a:pPr algn="just" rtl="1"/>
            <a:endParaRPr lang="en-US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92F91755-D878-45BE-9F1B-07BB55F65024}"/>
              </a:ext>
            </a:extLst>
          </p:cNvPr>
          <p:cNvSpPr txBox="1"/>
          <p:nvPr/>
        </p:nvSpPr>
        <p:spPr>
          <a:xfrm>
            <a:off x="810602" y="5310136"/>
            <a:ext cx="109493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ar-BH" sz="3600" dirty="0">
                <a:solidFill>
                  <a:schemeClr val="accent2">
                    <a:lumMod val="50000"/>
                  </a:schemeClr>
                </a:solidFill>
              </a:rPr>
              <a:t>صَوْتُ الدَّرْسِ         صَوْتُ الجَرَسِ         صَوْتُ الطُّلابِ</a:t>
            </a:r>
            <a:endParaRPr lang="en-US" sz="36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48DA0C5-2D09-4F76-936B-5FCD12129F2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40464" y="1890803"/>
            <a:ext cx="2250262" cy="4532671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9390743" y="5167087"/>
            <a:ext cx="2365827" cy="1074056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BH"/>
          </a:p>
        </p:txBody>
      </p:sp>
      <p:sp>
        <p:nvSpPr>
          <p:cNvPr id="10" name="مربع نص 1"/>
          <p:cNvSpPr txBox="1"/>
          <p:nvPr/>
        </p:nvSpPr>
        <p:spPr>
          <a:xfrm>
            <a:off x="3526970" y="281000"/>
            <a:ext cx="8242105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ar-BH" sz="4000" b="1" dirty="0">
                <a:solidFill>
                  <a:srgbClr val="FF0000"/>
                </a:solidFill>
              </a:rPr>
              <a:t>أُجيبُ عَنِ الأَسْئِلَةِ الآتية، ثُمَّ أَقْرَأُ الإجابَةَ: </a:t>
            </a:r>
            <a:endParaRPr lang="en-US" sz="4000" b="1" dirty="0">
              <a:solidFill>
                <a:srgbClr val="FF0000"/>
              </a:solidFill>
            </a:endParaRPr>
          </a:p>
        </p:txBody>
      </p:sp>
      <p:pic>
        <p:nvPicPr>
          <p:cNvPr id="2" name="AUDIO-2020-05-28-21-33-38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30630" y="6118674"/>
            <a:ext cx="609600" cy="6096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F574CA4B-646A-4937-8CC0-19A1DACA3CFE}"/>
              </a:ext>
            </a:extLst>
          </p:cNvPr>
          <p:cNvSpPr/>
          <p:nvPr/>
        </p:nvSpPr>
        <p:spPr>
          <a:xfrm>
            <a:off x="158345" y="110508"/>
            <a:ext cx="3231969" cy="492369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ar-BH" sz="2000" b="1" dirty="0"/>
          </a:p>
          <a:p>
            <a:pPr algn="ctr"/>
            <a:endParaRPr lang="en-US" sz="2000" b="1" dirty="0">
              <a:solidFill>
                <a:schemeClr val="bg1"/>
              </a:solidFill>
            </a:endParaRPr>
          </a:p>
          <a:p>
            <a:pPr algn="ctr"/>
            <a:r>
              <a:rPr lang="ar-BH" sz="2000" b="1" dirty="0">
                <a:solidFill>
                  <a:schemeClr val="tx1"/>
                </a:solidFill>
              </a:rPr>
              <a:t>اللُّغَةُ الْعَرَبِيَّةُ – </a:t>
            </a:r>
            <a:r>
              <a:rPr lang="ar-BH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العَوْدَةُ إِلَى الْمَدْرَسَةِ</a:t>
            </a:r>
            <a:endParaRPr lang="en-US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88213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sndAc>
          <p:stSnd>
            <p:snd r:embed="rId5" name="chimes.wav"/>
          </p:stSnd>
        </p:sndAc>
      </p:transition>
    </mc:Choice>
    <mc:Fallback xmlns="">
      <p:transition>
        <p:sndAc>
          <p:stSnd>
            <p:snd r:embed="rId8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6" dur="1161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12" grpId="0"/>
      <p:bldP spid="13" grpId="0"/>
      <p:bldP spid="14" grpId="0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0" y="672292"/>
            <a:ext cx="4796506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BH" sz="13800" b="0" cap="none" spc="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j-cs"/>
              </a:rPr>
              <a:t>وَفَّقَكَ</a:t>
            </a:r>
            <a:r>
              <a:rPr lang="ar-BH" sz="138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j-cs"/>
              </a:rPr>
              <a:t> الله</a:t>
            </a:r>
            <a:endParaRPr lang="en-US" sz="138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j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3499B93-C5B2-4AE0-9CE3-266F3D7CEEC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8532" y="1791514"/>
            <a:ext cx="5468832" cy="5066486"/>
          </a:xfrm>
          <a:prstGeom prst="rect">
            <a:avLst/>
          </a:prstGeom>
        </p:spPr>
      </p:pic>
      <p:pic>
        <p:nvPicPr>
          <p:cNvPr id="4" name="AUDIO-2020-05-28-21-34-09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01283" y="6269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497475"/>
      </p:ext>
    </p:extLst>
  </p:cSld>
  <p:clrMapOvr>
    <a:masterClrMapping/>
  </p:clrMapOvr>
  <p:transition spd="slow">
    <p:randomBar dir="vert"/>
    <p:sndAc>
      <p:stSnd>
        <p:snd r:embed="rId4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5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قالب الدروس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9B6F7093-7B83-4D0A-BC1F-683D122F6A48}" vid="{1FAA4335-E554-4125-ACCC-D1CCCAA2166B}"/>
    </a:ext>
  </a:extLst>
</a:theme>
</file>

<file path=ppt/theme/theme2.xml><?xml version="1.0" encoding="utf-8"?>
<a:theme xmlns:a="http://schemas.openxmlformats.org/drawingml/2006/main" name="1_قالب الدروس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9B6F7093-7B83-4D0A-BC1F-683D122F6A48}" vid="{1FAA4335-E554-4125-ACCC-D1CCCAA2166B}"/>
    </a:ext>
  </a:extLst>
</a:theme>
</file>

<file path=ppt/theme/theme3.xml><?xml version="1.0" encoding="utf-8"?>
<a:theme xmlns:a="http://schemas.openxmlformats.org/drawingml/2006/main" name="2_قالب الدروس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9B6F7093-7B83-4D0A-BC1F-683D122F6A48}" vid="{1FAA4335-E554-4125-ACCC-D1CCCAA2166B}"/>
    </a:ext>
  </a:extLst>
</a:theme>
</file>

<file path=ppt/theme/theme4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10524</TotalTime>
  <Words>323</Words>
  <Application>Microsoft Office PowerPoint</Application>
  <PresentationFormat>Widescreen</PresentationFormat>
  <Paragraphs>81</Paragraphs>
  <Slides>8</Slides>
  <Notes>7</Notes>
  <HiddenSlides>0</HiddenSlides>
  <MMClips>7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قالب الدروس</vt:lpstr>
      <vt:lpstr>1_قالب الدروس</vt:lpstr>
      <vt:lpstr>2_قالب الدروس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hamad 95</dc:creator>
  <cp:lastModifiedBy>Mohamed Salameh Mfadi Alsalimeh</cp:lastModifiedBy>
  <cp:revision>283</cp:revision>
  <dcterms:created xsi:type="dcterms:W3CDTF">2020-03-10T05:21:54Z</dcterms:created>
  <dcterms:modified xsi:type="dcterms:W3CDTF">2020-09-07T06:40:23Z</dcterms:modified>
</cp:coreProperties>
</file>