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6" r:id="rId12"/>
    <p:sldId id="275" r:id="rId13"/>
    <p:sldId id="273" r:id="rId14"/>
    <p:sldId id="277" r:id="rId15"/>
    <p:sldId id="278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CD7BF-A745-4B43-8DF5-9DB8D030D2B8}" type="datetimeFigureOut">
              <a:rPr lang="ar-SA" smtClean="0"/>
              <a:t>25/06/38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B514-1421-4240-9546-6FC5FE534D26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000" b="1" u="sng" dirty="0" smtClean="0">
                <a:solidFill>
                  <a:srgbClr val="0070C0"/>
                </a:solidFill>
                <a:cs typeface="Traditional Arabic" pitchFamily="18" charset="-78"/>
              </a:rPr>
              <a:t>طرق التفسير :</a:t>
            </a:r>
            <a:endParaRPr lang="ar-SA" sz="6000" dirty="0">
              <a:solidFill>
                <a:srgbClr val="0070C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 smtClean="0"/>
              <a:t>.</a:t>
            </a:r>
            <a:endParaRPr lang="ar-SA" dirty="0"/>
          </a:p>
        </p:txBody>
      </p:sp>
      <p:sp>
        <p:nvSpPr>
          <p:cNvPr id="4" name="Line 40"/>
          <p:cNvSpPr>
            <a:spLocks noChangeShapeType="1"/>
          </p:cNvSpPr>
          <p:nvPr/>
        </p:nvSpPr>
        <p:spPr bwMode="auto">
          <a:xfrm flipH="1" flipV="1">
            <a:off x="1136631" y="2674929"/>
            <a:ext cx="1511300" cy="1587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" name="Line 16"/>
          <p:cNvSpPr>
            <a:spLocks noChangeShapeType="1"/>
          </p:cNvSpPr>
          <p:nvPr/>
        </p:nvSpPr>
        <p:spPr bwMode="auto">
          <a:xfrm flipH="1">
            <a:off x="8161318" y="2711441"/>
            <a:ext cx="9525" cy="1150938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6" name="Line 21"/>
          <p:cNvSpPr>
            <a:spLocks noChangeShapeType="1"/>
          </p:cNvSpPr>
          <p:nvPr/>
        </p:nvSpPr>
        <p:spPr bwMode="auto">
          <a:xfrm flipH="1" flipV="1">
            <a:off x="6683356" y="2674929"/>
            <a:ext cx="1511300" cy="1587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6465868" y="3989379"/>
            <a:ext cx="2447925" cy="707886"/>
          </a:xfrm>
          <a:prstGeom prst="rect">
            <a:avLst/>
          </a:prstGeom>
          <a:solidFill>
            <a:srgbClr val="FF6699">
              <a:alpha val="56862"/>
            </a:srgbClr>
          </a:solidFill>
          <a:ln w="57150">
            <a:solidFill>
              <a:srgbClr val="66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4000" b="1" dirty="0" smtClean="0">
                <a:cs typeface="Traditional Arabic" pitchFamily="18" charset="-78"/>
              </a:rPr>
              <a:t> التفسير بالرأي</a:t>
            </a:r>
            <a:endParaRPr lang="en-US" sz="4000" dirty="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8" name="Line 39"/>
          <p:cNvSpPr>
            <a:spLocks noChangeShapeType="1"/>
          </p:cNvSpPr>
          <p:nvPr/>
        </p:nvSpPr>
        <p:spPr bwMode="auto">
          <a:xfrm flipH="1">
            <a:off x="1136631" y="2674929"/>
            <a:ext cx="7937" cy="1150937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9" name="Text Box 51"/>
          <p:cNvSpPr txBox="1">
            <a:spLocks noChangeArrowheads="1"/>
          </p:cNvSpPr>
          <p:nvPr/>
        </p:nvSpPr>
        <p:spPr bwMode="auto">
          <a:xfrm>
            <a:off x="236517" y="3970329"/>
            <a:ext cx="2320911" cy="707886"/>
          </a:xfrm>
          <a:prstGeom prst="rect">
            <a:avLst/>
          </a:prstGeom>
          <a:solidFill>
            <a:srgbClr val="FF6699">
              <a:alpha val="56862"/>
            </a:srgbClr>
          </a:solidFill>
          <a:ln w="57150">
            <a:solidFill>
              <a:srgbClr val="66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SA" sz="4000" b="1" dirty="0" smtClean="0">
                <a:cs typeface="Traditional Arabic" pitchFamily="18" charset="-78"/>
              </a:rPr>
              <a:t>التفسير بالمأثور</a:t>
            </a:r>
            <a:endParaRPr lang="en-US" sz="4000" dirty="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785918" y="2214554"/>
            <a:ext cx="5868988" cy="830997"/>
          </a:xfrm>
          <a:prstGeom prst="rect">
            <a:avLst/>
          </a:prstGeom>
          <a:solidFill>
            <a:srgbClr val="FFFF66"/>
          </a:solidFill>
          <a:ln w="57150">
            <a:solidFill>
              <a:srgbClr val="0066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4800" b="1" dirty="0">
                <a:cs typeface="Traditional Arabic" pitchFamily="18" charset="-78"/>
              </a:rPr>
              <a:t>للتفسير </a:t>
            </a:r>
            <a:r>
              <a:rPr lang="ar-SA" sz="4800" b="1" dirty="0" smtClean="0">
                <a:cs typeface="Traditional Arabic" pitchFamily="18" charset="-78"/>
              </a:rPr>
              <a:t>طريقتان :</a:t>
            </a:r>
            <a:endParaRPr lang="en-US" sz="3600" b="1" dirty="0">
              <a:solidFill>
                <a:srgbClr val="C4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PT Bold Heading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 autoUpdateAnimBg="0"/>
      <p:bldP spid="8" grpId="0" animBg="1"/>
      <p:bldP spid="9" grpId="0" animBg="1" autoUpdateAnimBg="0"/>
      <p:bldP spid="10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71481"/>
            <a:ext cx="8229600" cy="4214842"/>
          </a:xfrm>
        </p:spPr>
        <p:txBody>
          <a:bodyPr/>
          <a:lstStyle/>
          <a:p>
            <a:pPr>
              <a:buNone/>
            </a:pPr>
            <a:r>
              <a:rPr lang="ar-SA" sz="3600" b="1" i="1" u="sng" dirty="0" smtClean="0">
                <a:solidFill>
                  <a:srgbClr val="00B0F0"/>
                </a:solidFill>
                <a:cs typeface="Traditional Arabic" pitchFamily="18" charset="-78"/>
              </a:rPr>
              <a:t>4- تفسير التابعين رحمهم الله: </a:t>
            </a:r>
          </a:p>
          <a:p>
            <a:pPr>
              <a:buNone/>
            </a:pPr>
            <a:r>
              <a:rPr lang="ar-SA" sz="3600" b="1" i="1" dirty="0">
                <a:solidFill>
                  <a:srgbClr val="00B0F0"/>
                </a:solidFill>
                <a:cs typeface="Traditional Arabic" pitchFamily="18" charset="-78"/>
              </a:rPr>
              <a:t> </a:t>
            </a:r>
            <a:r>
              <a:rPr lang="ar-SA" sz="3600" b="1" i="1" dirty="0" smtClean="0">
                <a:solidFill>
                  <a:srgbClr val="00B0F0"/>
                </a:solidFill>
                <a:cs typeface="Traditional Arabic" pitchFamily="18" charset="-78"/>
              </a:rPr>
              <a:t>      </a:t>
            </a:r>
            <a:r>
              <a:rPr lang="ar-SA" sz="4000" b="1" dirty="0" smtClean="0">
                <a:cs typeface="Traditional Arabic" pitchFamily="18" charset="-78"/>
              </a:rPr>
              <a:t>قال ابن تيمية رحمه الله: (إذا لم تجد التفسير في القرآن ولا في السنة ولا وجدته عن الصحابة فقد رجع كثير من الأئمة في ذلك إلى أقوال التابعين كمجاهد بن جبر فإنه آية في التفسير).</a:t>
            </a:r>
            <a:endParaRPr lang="ar-SA" b="1" dirty="0" smtClean="0">
              <a:cs typeface="Traditional Arabic" pitchFamily="18" charset="-78"/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sz="4800" b="1" u="sng" dirty="0" smtClean="0">
                <a:solidFill>
                  <a:srgbClr val="C00000"/>
                </a:solidFill>
                <a:cs typeface="Traditional Arabic" pitchFamily="18" charset="-78"/>
              </a:rPr>
              <a:t>ثانيا :</a:t>
            </a:r>
            <a:r>
              <a:rPr lang="ar-SA" sz="4800" b="1" dirty="0" smtClean="0">
                <a:solidFill>
                  <a:srgbClr val="C00000"/>
                </a:solidFill>
                <a:cs typeface="Traditional Arabic" pitchFamily="18" charset="-78"/>
              </a:rPr>
              <a:t> التفسير بالرأي </a:t>
            </a:r>
            <a:r>
              <a:rPr lang="ar-SA" b="1" dirty="0" smtClean="0">
                <a:cs typeface="Traditional Arabic" pitchFamily="18" charset="-78"/>
              </a:rPr>
              <a:t>(أو الدراية أو الاجتهاد أو العقل)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sz="4000" b="1" dirty="0" smtClean="0">
                <a:cs typeface="Traditional Arabic" pitchFamily="18" charset="-78"/>
              </a:rPr>
              <a:t>      والمراد بالرأي: الاجتهاد ، فالتفسير بالرأي تفسير القرآن بالاجتهاد ، وقد يبذل المفسر جهده وتتوافر فيه شروط المفسر </a:t>
            </a:r>
            <a:r>
              <a:rPr lang="ar-SA" sz="4000" b="1" dirty="0" smtClean="0">
                <a:solidFill>
                  <a:srgbClr val="C00000"/>
                </a:solidFill>
                <a:cs typeface="Traditional Arabic" pitchFamily="18" charset="-78"/>
              </a:rPr>
              <a:t>فيحمد</a:t>
            </a:r>
            <a:r>
              <a:rPr lang="ar-SA" sz="4000" b="1" dirty="0" smtClean="0">
                <a:cs typeface="Traditional Arabic" pitchFamily="18" charset="-78"/>
              </a:rPr>
              <a:t> تفسيره ، أو يكون صاحب هوى أو لا تتوفر فيه الشروط </a:t>
            </a:r>
            <a:r>
              <a:rPr lang="ar-SA" sz="4000" b="1" dirty="0" smtClean="0">
                <a:solidFill>
                  <a:srgbClr val="C00000"/>
                </a:solidFill>
                <a:cs typeface="Traditional Arabic" pitchFamily="18" charset="-78"/>
              </a:rPr>
              <a:t>فيذم</a:t>
            </a:r>
            <a:r>
              <a:rPr lang="ar-SA" sz="4000" b="1" dirty="0" smtClean="0">
                <a:cs typeface="Traditional Arabic" pitchFamily="18" charset="-78"/>
              </a:rPr>
              <a:t> تفسيره .</a:t>
            </a:r>
          </a:p>
          <a:p>
            <a:pPr>
              <a:buNone/>
            </a:pPr>
            <a:r>
              <a:rPr lang="ar-SA" sz="4000" b="1" dirty="0">
                <a:cs typeface="Traditional Arabic" pitchFamily="18" charset="-78"/>
              </a:rPr>
              <a:t> </a:t>
            </a:r>
            <a:r>
              <a:rPr lang="ar-SA" sz="4000" b="1" dirty="0" smtClean="0">
                <a:cs typeface="Traditional Arabic" pitchFamily="18" charset="-78"/>
              </a:rPr>
              <a:t>                              </a:t>
            </a:r>
            <a:endParaRPr lang="ar-SA" sz="4000" b="1" dirty="0" smtClean="0">
              <a:cs typeface="Traditional Arabic" pitchFamily="18" charset="-78"/>
            </a:endParaRPr>
          </a:p>
          <a:p>
            <a:pPr>
              <a:buNone/>
            </a:pPr>
            <a:endParaRPr lang="ar-SA" dirty="0"/>
          </a:p>
        </p:txBody>
      </p:sp>
      <p:sp>
        <p:nvSpPr>
          <p:cNvPr id="4" name="Line 39"/>
          <p:cNvSpPr>
            <a:spLocks noChangeShapeType="1"/>
          </p:cNvSpPr>
          <p:nvPr/>
        </p:nvSpPr>
        <p:spPr bwMode="auto">
          <a:xfrm flipH="1">
            <a:off x="4357686" y="4357694"/>
            <a:ext cx="7937" cy="1150937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endParaRPr lang="ar-SA" dirty="0"/>
          </a:p>
        </p:txBody>
      </p:sp>
      <p:sp>
        <p:nvSpPr>
          <p:cNvPr id="4" name="Line 40"/>
          <p:cNvSpPr>
            <a:spLocks noChangeShapeType="1"/>
          </p:cNvSpPr>
          <p:nvPr/>
        </p:nvSpPr>
        <p:spPr bwMode="auto">
          <a:xfrm flipH="1" flipV="1">
            <a:off x="1136631" y="2674929"/>
            <a:ext cx="1511300" cy="1587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" name="Line 16"/>
          <p:cNvSpPr>
            <a:spLocks noChangeShapeType="1"/>
          </p:cNvSpPr>
          <p:nvPr/>
        </p:nvSpPr>
        <p:spPr bwMode="auto">
          <a:xfrm flipH="1">
            <a:off x="8161318" y="2711441"/>
            <a:ext cx="9525" cy="1150938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6" name="Line 21"/>
          <p:cNvSpPr>
            <a:spLocks noChangeShapeType="1"/>
          </p:cNvSpPr>
          <p:nvPr/>
        </p:nvSpPr>
        <p:spPr bwMode="auto">
          <a:xfrm flipH="1" flipV="1">
            <a:off x="6683356" y="2674929"/>
            <a:ext cx="1511300" cy="1587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6465868" y="3989379"/>
            <a:ext cx="2447925" cy="1323439"/>
          </a:xfrm>
          <a:prstGeom prst="rect">
            <a:avLst/>
          </a:prstGeom>
          <a:solidFill>
            <a:srgbClr val="FF6699">
              <a:alpha val="56862"/>
            </a:srgbClr>
          </a:solidFill>
          <a:ln w="57150">
            <a:solidFill>
              <a:srgbClr val="66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4000" b="1" dirty="0" smtClean="0">
                <a:cs typeface="Traditional Arabic" pitchFamily="18" charset="-78"/>
              </a:rPr>
              <a:t> 1- التفسير بالرأي المحمود</a:t>
            </a:r>
            <a:endParaRPr lang="en-US" sz="4000" dirty="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8" name="Line 39"/>
          <p:cNvSpPr>
            <a:spLocks noChangeShapeType="1"/>
          </p:cNvSpPr>
          <p:nvPr/>
        </p:nvSpPr>
        <p:spPr bwMode="auto">
          <a:xfrm flipH="1">
            <a:off x="1136631" y="2674929"/>
            <a:ext cx="7937" cy="1150937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9" name="Text Box 51"/>
          <p:cNvSpPr txBox="1">
            <a:spLocks noChangeArrowheads="1"/>
          </p:cNvSpPr>
          <p:nvPr/>
        </p:nvSpPr>
        <p:spPr bwMode="auto">
          <a:xfrm>
            <a:off x="236517" y="3970329"/>
            <a:ext cx="2320911" cy="1323439"/>
          </a:xfrm>
          <a:prstGeom prst="rect">
            <a:avLst/>
          </a:prstGeom>
          <a:solidFill>
            <a:srgbClr val="FF6699">
              <a:alpha val="56862"/>
            </a:srgbClr>
          </a:solidFill>
          <a:ln w="57150">
            <a:solidFill>
              <a:srgbClr val="66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SA" sz="4000" b="1" dirty="0" smtClean="0">
                <a:cs typeface="Traditional Arabic" pitchFamily="18" charset="-78"/>
              </a:rPr>
              <a:t>2- التفسير بالرأي المذموم</a:t>
            </a:r>
            <a:endParaRPr lang="en-US" sz="4000" dirty="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785918" y="1785926"/>
            <a:ext cx="5868988" cy="923330"/>
          </a:xfrm>
          <a:prstGeom prst="rect">
            <a:avLst/>
          </a:prstGeom>
          <a:solidFill>
            <a:srgbClr val="FFFF66"/>
          </a:solidFill>
          <a:ln w="57150">
            <a:solidFill>
              <a:srgbClr val="0066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5400" b="1" dirty="0">
                <a:solidFill>
                  <a:srgbClr val="C00000"/>
                </a:solidFill>
                <a:cs typeface="Traditional Arabic" pitchFamily="18" charset="-78"/>
              </a:rPr>
              <a:t>التفسير بالرأي</a:t>
            </a:r>
            <a:endParaRPr lang="en-US" sz="4000" b="1" dirty="0">
              <a:solidFill>
                <a:srgbClr val="C4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PT Bold Heading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 autoUpdateAnimBg="0"/>
      <p:bldP spid="8" grpId="0" animBg="1"/>
      <p:bldP spid="9" grpId="0" animBg="1" autoUpdateAnimBg="0"/>
      <p:bldP spid="10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cs typeface="Traditional Arabic" pitchFamily="18" charset="-78"/>
              </a:rPr>
              <a:t>1- التفسير بالرأي المحمود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وهو المستمد من القرآن والسنة ، وكان صاحبه </a:t>
            </a:r>
            <a:r>
              <a:rPr lang="ar-SA" b="1" dirty="0" smtClean="0">
                <a:solidFill>
                  <a:srgbClr val="C00000"/>
                </a:solidFill>
                <a:cs typeface="Traditional Arabic" pitchFamily="18" charset="-78"/>
              </a:rPr>
              <a:t>عالما باللغة خبيرا بأساليبها </a:t>
            </a:r>
            <a:r>
              <a:rPr lang="ar-SA" b="1" dirty="0" smtClean="0">
                <a:cs typeface="Traditional Arabic" pitchFamily="18" charset="-78"/>
              </a:rPr>
              <a:t>،</a:t>
            </a:r>
            <a:r>
              <a:rPr lang="ar-SA" b="1" dirty="0" smtClean="0">
                <a:solidFill>
                  <a:srgbClr val="00B0F0"/>
                </a:solidFill>
                <a:cs typeface="Traditional Arabic" pitchFamily="18" charset="-78"/>
              </a:rPr>
              <a:t>عالما</a:t>
            </a:r>
          </a:p>
          <a:p>
            <a:pPr>
              <a:buNone/>
            </a:pPr>
            <a:r>
              <a:rPr lang="ar-SA" b="1" dirty="0" smtClean="0">
                <a:solidFill>
                  <a:srgbClr val="00B0F0"/>
                </a:solidFill>
                <a:cs typeface="Traditional Arabic" pitchFamily="18" charset="-78"/>
              </a:rPr>
              <a:t>بقواعد الشريعة وأصولها </a:t>
            </a:r>
            <a:r>
              <a:rPr lang="ar-SA" b="1" dirty="0" smtClean="0">
                <a:cs typeface="Traditional Arabic" pitchFamily="18" charset="-78"/>
              </a:rPr>
              <a:t>. فالمفسر يبذل جهده لفهم النص القرآني مستندا إلى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اللغة والنصوص والأدلة الشرعية . وحكم هذا النوع جائز لأدلة كثيرة منها :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أ- قوله تعالى : (ولقد يسرنا القرآن للذكر فهل من </a:t>
            </a:r>
            <a:r>
              <a:rPr lang="ar-SA" b="1" dirty="0" err="1" smtClean="0">
                <a:cs typeface="Traditional Arabic" pitchFamily="18" charset="-78"/>
              </a:rPr>
              <a:t>مدكر</a:t>
            </a:r>
            <a:r>
              <a:rPr lang="ar-SA" b="1" dirty="0" smtClean="0">
                <a:cs typeface="Traditional Arabic" pitchFamily="18" charset="-78"/>
              </a:rPr>
              <a:t>) .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ب-واستدلوا بدعاء الرسول – صلى الله عليه وسلم – لابن عباس اللهم فقهه في الدين وعلمه التأويل).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ج- واستدلوا بأن الصحابة رضي الله عنهم اختلفوا في تفسير القرآن على وجوه فدل على أنه من اجتهادهم .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وبهذا يظهر أن التفسير بالرأي المحمود</a:t>
            </a:r>
            <a:r>
              <a:rPr lang="ar-SA" b="1" dirty="0" smtClean="0">
                <a:solidFill>
                  <a:srgbClr val="FF0000"/>
                </a:solidFill>
                <a:cs typeface="Traditional Arabic" pitchFamily="18" charset="-78"/>
              </a:rPr>
              <a:t> جائز </a:t>
            </a:r>
            <a:r>
              <a:rPr lang="ar-SA" b="1" dirty="0" smtClean="0">
                <a:cs typeface="Traditional Arabic" pitchFamily="18" charset="-78"/>
              </a:rPr>
              <a:t>، قال ابن تيمية رحمه الله :(فأما من تكلم – يعني في التفسير – بما يعلم من ذلك لغة وشرعا فلا حرج عليه .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  <a:cs typeface="Traditional Arabic" pitchFamily="18" charset="-78"/>
              </a:rPr>
              <a:t>2- التفسير بالرأي المذموم :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    وهو التفسير بمجرد الرأي والهوى فهو تفسير لا يستند إلى نصوص الشريعة ، وأكثر الذين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فسروا القرآن بمجرد الرأي هم أهل البدع والمذاهب الباطلة فقد اعتقدوا معتقدات باطلة وآراء زائفة ليس لها سند ولا دليل ثم أرادوا أن يستدلوا لها من القرآن الكريم ، فلم تطاوعهم النصوص على ما ذهبوا إليه ، ففسروها بآرائهم وحمّلوها مالا تحتمل من المعاني .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حكمه : وهذا النوع من التفسير حرام لا يجوز والأدلة على تحريمه كثيرة من الكتاب والسنة وأقوال الصحابة والتابعين منها : 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أدلة تحريم التفسير بالرأي المذموم: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 أ-فمن الكتاب قوله تعالى : (وأن تقولوا على الله ما لا تعلمون) .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ب- ومن السنة قول الرسول – صلى الله عليه وسلم - :( من قال في القرآن بغير علم فليتبوأ مقعده من النار) ، وحديث : ( من قال في القرآن برأيه فأصاب فقد أخطأ ) .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ج- ومن أقوال الصحابة رضي الله عنهم قول أبي بكر الصديق :( أي أرض تقلني وأي سماء تظلني إذا قلت في كتاب الله ما لا أعلم ) .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د- ومن أقوال التابعين– رحمهم الله – قول مسروق:(اتقوا التفسير فإنما هو الرواية عن الله) وكان ابن </a:t>
            </a:r>
            <a:r>
              <a:rPr lang="ar-SA" b="1" dirty="0" err="1" smtClean="0">
                <a:cs typeface="Traditional Arabic" pitchFamily="18" charset="-78"/>
              </a:rPr>
              <a:t>المسيب</a:t>
            </a:r>
            <a:r>
              <a:rPr lang="ar-SA" b="1" dirty="0" smtClean="0">
                <a:cs typeface="Traditional Arabic" pitchFamily="18" charset="-78"/>
              </a:rPr>
              <a:t> إذا سئل </a:t>
            </a:r>
            <a:r>
              <a:rPr lang="ar-SA" b="1" dirty="0" smtClean="0">
                <a:cs typeface="Traditional Arabic" pitchFamily="18" charset="-78"/>
              </a:rPr>
              <a:t>عن تفسير آية كأنه لم يسمع...</a:t>
            </a:r>
            <a:endParaRPr lang="ar-SA" b="1" dirty="0" smtClean="0">
              <a:cs typeface="Traditional Arabic" pitchFamily="18" charset="-78"/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u="sng" dirty="0" smtClean="0">
                <a:solidFill>
                  <a:srgbClr val="C00000"/>
                </a:solidFill>
                <a:cs typeface="Traditional Arabic" pitchFamily="18" charset="-78"/>
              </a:rPr>
              <a:t>أولا :</a:t>
            </a:r>
            <a:r>
              <a:rPr lang="ar-SA" b="1" dirty="0" smtClean="0">
                <a:solidFill>
                  <a:srgbClr val="C00000"/>
                </a:solidFill>
                <a:cs typeface="Traditional Arabic" pitchFamily="18" charset="-78"/>
              </a:rPr>
              <a:t> </a:t>
            </a:r>
            <a:r>
              <a:rPr lang="ar-SA" sz="4800" b="1" dirty="0" smtClean="0">
                <a:cs typeface="Traditional Arabic" pitchFamily="18" charset="-78"/>
              </a:rPr>
              <a:t>التفسير بالمأثور </a:t>
            </a:r>
            <a:r>
              <a:rPr lang="ar-SA" b="1" dirty="0" smtClean="0">
                <a:cs typeface="Traditional Arabic" pitchFamily="18" charset="-78"/>
              </a:rPr>
              <a:t>(</a:t>
            </a:r>
            <a:r>
              <a:rPr lang="ar-SA" b="1" dirty="0" smtClean="0">
                <a:solidFill>
                  <a:srgbClr val="FF0000"/>
                </a:solidFill>
                <a:cs typeface="Traditional Arabic" pitchFamily="18" charset="-78"/>
              </a:rPr>
              <a:t>أو</a:t>
            </a:r>
            <a:r>
              <a:rPr lang="ar-SA" b="1" dirty="0" smtClean="0">
                <a:cs typeface="Traditional Arabic" pitchFamily="18" charset="-78"/>
              </a:rPr>
              <a:t> </a:t>
            </a:r>
            <a:r>
              <a:rPr lang="ar-SA" b="1" dirty="0" smtClean="0">
                <a:solidFill>
                  <a:srgbClr val="0070C0"/>
                </a:solidFill>
                <a:cs typeface="Traditional Arabic" pitchFamily="18" charset="-78"/>
              </a:rPr>
              <a:t>الرواية</a:t>
            </a:r>
            <a:r>
              <a:rPr lang="ar-SA" b="1" dirty="0" smtClean="0">
                <a:cs typeface="Traditional Arabic" pitchFamily="18" charset="-78"/>
              </a:rPr>
              <a:t> </a:t>
            </a:r>
            <a:r>
              <a:rPr lang="ar-SA" b="1" dirty="0" smtClean="0">
                <a:solidFill>
                  <a:srgbClr val="FF0000"/>
                </a:solidFill>
                <a:cs typeface="Traditional Arabic" pitchFamily="18" charset="-78"/>
              </a:rPr>
              <a:t>أو</a:t>
            </a:r>
            <a:r>
              <a:rPr lang="ar-SA" b="1" dirty="0" smtClean="0">
                <a:cs typeface="Traditional Arabic" pitchFamily="18" charset="-78"/>
              </a:rPr>
              <a:t> </a:t>
            </a:r>
            <a:r>
              <a:rPr lang="ar-SA" b="1" dirty="0" smtClean="0">
                <a:solidFill>
                  <a:srgbClr val="00B050"/>
                </a:solidFill>
                <a:cs typeface="Traditional Arabic" pitchFamily="18" charset="-78"/>
              </a:rPr>
              <a:t>المنقول</a:t>
            </a:r>
            <a:r>
              <a:rPr lang="ar-SA" b="1" dirty="0" smtClean="0">
                <a:cs typeface="Traditional Arabic" pitchFamily="18" charset="-78"/>
              </a:rPr>
              <a:t>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spcBef>
                <a:spcPct val="50000"/>
              </a:spcBef>
              <a:buNone/>
            </a:pPr>
            <a:r>
              <a:rPr lang="ar-SA" b="1" dirty="0" smtClean="0">
                <a:cs typeface="Traditional Arabic" pitchFamily="18" charset="-78"/>
              </a:rPr>
              <a:t>هو التفسير الذي يعتمد على صحيح المنقول والآثار الواردة في الآية</a:t>
            </a:r>
          </a:p>
          <a:p>
            <a:pPr>
              <a:spcBef>
                <a:spcPct val="50000"/>
              </a:spcBef>
              <a:buNone/>
            </a:pPr>
            <a:r>
              <a:rPr lang="ar-SA" sz="4000" b="1" u="sng" dirty="0" smtClean="0">
                <a:solidFill>
                  <a:srgbClr val="002060"/>
                </a:solidFill>
                <a:cs typeface="Traditional Arabic" pitchFamily="18" charset="-78"/>
              </a:rPr>
              <a:t>فضله ومكانته</a:t>
            </a:r>
            <a:r>
              <a:rPr lang="ar-SA" b="1" u="sng" dirty="0" smtClean="0">
                <a:cs typeface="Traditional Arabic" pitchFamily="18" charset="-78"/>
              </a:rPr>
              <a:t>: </a:t>
            </a:r>
          </a:p>
          <a:p>
            <a:pPr>
              <a:spcBef>
                <a:spcPct val="50000"/>
              </a:spcBef>
              <a:buNone/>
            </a:pPr>
            <a:r>
              <a:rPr lang="ar-SA" sz="4000" b="1" dirty="0" smtClean="0">
                <a:solidFill>
                  <a:srgbClr val="00B050"/>
                </a:solidFill>
                <a:cs typeface="Traditional Arabic" pitchFamily="18" charset="-78"/>
              </a:rPr>
              <a:t>   - </a:t>
            </a:r>
            <a:r>
              <a:rPr lang="ar-SA" sz="4000" b="1" dirty="0" smtClean="0">
                <a:solidFill>
                  <a:srgbClr val="00B050"/>
                </a:solidFill>
                <a:cs typeface="Traditional Arabic" pitchFamily="18" charset="-78"/>
              </a:rPr>
              <a:t>إما أن يكون تفسيراً للقرآن بكلام الله تعالى فهو أعلم بمراده،</a:t>
            </a:r>
          </a:p>
          <a:p>
            <a:pPr algn="ctr">
              <a:buNone/>
            </a:pPr>
            <a:r>
              <a:rPr lang="ar-SA" sz="4000" b="1" dirty="0" smtClean="0">
                <a:solidFill>
                  <a:srgbClr val="00B050"/>
                </a:solidFill>
                <a:cs typeface="Traditional Arabic" pitchFamily="18" charset="-78"/>
              </a:rPr>
              <a:t>   - أو أن يكون تفسيراً له بكلام الرسول</a:t>
            </a:r>
            <a:r>
              <a:rPr lang="ar-SA" sz="4000" b="1" dirty="0" smtClean="0">
                <a:solidFill>
                  <a:srgbClr val="00B050"/>
                </a:solidFill>
                <a:cs typeface="Traditional Arabic" pitchFamily="18" charset="-78"/>
                <a:sym typeface="AGA Arabesque" pitchFamily="2" charset="2"/>
              </a:rPr>
              <a:t> </a:t>
            </a:r>
            <a:r>
              <a:rPr lang="ar-SA" sz="4000" b="1" dirty="0" smtClean="0">
                <a:solidFill>
                  <a:srgbClr val="00B050"/>
                </a:solidFill>
                <a:cs typeface="Traditional Arabic" pitchFamily="18" charset="-78"/>
              </a:rPr>
              <a:t>فهو المبين لكلام الله تعالى ،</a:t>
            </a:r>
          </a:p>
          <a:p>
            <a:pPr algn="ctr">
              <a:buNone/>
            </a:pPr>
            <a:r>
              <a:rPr lang="ar-SA" sz="4000" b="1" dirty="0" smtClean="0">
                <a:solidFill>
                  <a:srgbClr val="00B050"/>
                </a:solidFill>
                <a:cs typeface="Traditional Arabic" pitchFamily="18" charset="-78"/>
              </a:rPr>
              <a:t>- أو يكون بأقوال الصحابة فهم الذين شاهدوا التنزيل وهم أهل اللسان ، وتميزوا عن غيرهم بما شاهدوه من القرائن والأحوال حين النزول .</a:t>
            </a:r>
            <a:endParaRPr lang="en-US" sz="4000" b="1" dirty="0" smtClean="0">
              <a:solidFill>
                <a:srgbClr val="00B050"/>
              </a:solidFill>
              <a:cs typeface="Traditional Arabic" pitchFamily="18" charset="-78"/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r>
              <a:rPr lang="ar-SA" sz="6000" b="1" dirty="0" smtClean="0">
                <a:cs typeface="Traditional Arabic" pitchFamily="18" charset="-78"/>
              </a:rPr>
              <a:t/>
            </a:r>
            <a:br>
              <a:rPr lang="ar-SA" sz="6000" b="1" dirty="0" smtClean="0">
                <a:cs typeface="Traditional Arabic" pitchFamily="18" charset="-78"/>
              </a:rPr>
            </a:br>
            <a:r>
              <a:rPr lang="ar-SA" sz="6000" b="1" dirty="0" smtClean="0">
                <a:cs typeface="Traditional Arabic" pitchFamily="18" charset="-78"/>
              </a:rPr>
              <a:t>أنواع التفسير بالمأثور:</a:t>
            </a:r>
            <a:r>
              <a:rPr lang="ar-SA" b="1" dirty="0" smtClean="0">
                <a:cs typeface="Traditional Arabic" pitchFamily="18" charset="-78"/>
              </a:rPr>
              <a:t/>
            </a:r>
            <a:br>
              <a:rPr lang="ar-SA" b="1" dirty="0" smtClean="0">
                <a:cs typeface="Traditional Arabic" pitchFamily="18" charset="-78"/>
              </a:rPr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1- ما توافرت الأدلة على صحته وقبوله .</a:t>
            </a:r>
            <a:endParaRPr lang="ar-SA" b="1" dirty="0">
              <a:cs typeface="Traditional Arabic" pitchFamily="18" charset="-78"/>
            </a:endParaRP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2- ما لم يصح لسبب من الأسباب التالية فيجب رده ولا يجوز قبوله .</a:t>
            </a:r>
            <a:endParaRPr lang="en-US" b="1" dirty="0" smtClean="0">
              <a:cs typeface="Traditional Arabic" pitchFamily="18" charset="-78"/>
            </a:endParaRPr>
          </a:p>
          <a:p>
            <a:r>
              <a:rPr lang="ar-SA" sz="4000" b="1" dirty="0" smtClean="0">
                <a:solidFill>
                  <a:srgbClr val="00B0F0"/>
                </a:solidFill>
                <a:cs typeface="Traditional Arabic" pitchFamily="18" charset="-78"/>
              </a:rPr>
              <a:t>أسباب دخول الوضع وضعف الرواية :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1- ما دسه أعداء الإسلام مثل زنادقة اليهود (</a:t>
            </a:r>
            <a:r>
              <a:rPr lang="ar-SA" b="1" dirty="0" smtClean="0">
                <a:solidFill>
                  <a:srgbClr val="FF0000"/>
                </a:solidFill>
                <a:cs typeface="Traditional Arabic" pitchFamily="18" charset="-78"/>
              </a:rPr>
              <a:t>الإسرائيليات</a:t>
            </a:r>
            <a:r>
              <a:rPr lang="ar-SA" b="1" dirty="0" smtClean="0">
                <a:cs typeface="Traditional Arabic" pitchFamily="18" charset="-78"/>
              </a:rPr>
              <a:t>) .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2- ما دسه أصحاب المذاهب الباطلة والنحل الزائفة كالرافضة (</a:t>
            </a:r>
            <a:r>
              <a:rPr lang="ar-SA" b="1" dirty="0" smtClean="0">
                <a:solidFill>
                  <a:srgbClr val="FF0000"/>
                </a:solidFill>
                <a:cs typeface="Traditional Arabic" pitchFamily="18" charset="-78"/>
              </a:rPr>
              <a:t>الوضع</a:t>
            </a:r>
            <a:r>
              <a:rPr lang="ar-SA" b="1" dirty="0" smtClean="0">
                <a:cs typeface="Traditional Arabic" pitchFamily="18" charset="-78"/>
              </a:rPr>
              <a:t>)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3- نقل كثير من الأقوال المنسوبة إلى الصحابة بغير إسناد مما أدى لاختلاط الصحيح بغيره (</a:t>
            </a:r>
            <a:r>
              <a:rPr lang="ar-SA" b="1" dirty="0" smtClean="0">
                <a:solidFill>
                  <a:srgbClr val="FF0000"/>
                </a:solidFill>
                <a:cs typeface="Traditional Arabic" pitchFamily="18" charset="-78"/>
              </a:rPr>
              <a:t>حذف الإسناد</a:t>
            </a:r>
            <a:r>
              <a:rPr lang="ar-SA" b="1" dirty="0" smtClean="0">
                <a:cs typeface="Traditional Arabic" pitchFamily="18" charset="-78"/>
              </a:rPr>
              <a:t>)</a:t>
            </a:r>
            <a:endParaRPr lang="ar-SA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u="sng" smtClean="0">
                <a:solidFill>
                  <a:srgbClr val="FF0000"/>
                </a:solidFill>
                <a:cs typeface="Traditional Arabic" pitchFamily="18" charset="-78"/>
              </a:rPr>
              <a:t>فالإسرائيليات</a:t>
            </a:r>
            <a:r>
              <a:rPr lang="ar-SA" b="1" smtClean="0">
                <a:solidFill>
                  <a:srgbClr val="FF0000"/>
                </a:solidFill>
                <a:cs typeface="Traditional Arabic" pitchFamily="18" charset="-78"/>
              </a:rPr>
              <a:t> </a:t>
            </a:r>
            <a:r>
              <a:rPr lang="ar-SA" b="1" dirty="0" smtClean="0">
                <a:solidFill>
                  <a:srgbClr val="FF0000"/>
                </a:solidFill>
                <a:cs typeface="Traditional Arabic" pitchFamily="18" charset="-78"/>
              </a:rPr>
              <a:t>: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3600" b="1" dirty="0" smtClean="0">
                <a:cs typeface="Traditional Arabic" pitchFamily="18" charset="-78"/>
              </a:rPr>
              <a:t>القرآن تناول كثيرا من قصص الأنبياء السابقين والأمم الماضية،</a:t>
            </a:r>
          </a:p>
          <a:p>
            <a:pPr>
              <a:buNone/>
            </a:pPr>
            <a:r>
              <a:rPr lang="ar-SA" sz="3600" b="1" dirty="0" smtClean="0">
                <a:cs typeface="Traditional Arabic" pitchFamily="18" charset="-78"/>
              </a:rPr>
              <a:t>وحين يتناوله يبرز جانب الموعظة منها ولا يعتني بتفصيل الدقائق،</a:t>
            </a:r>
          </a:p>
          <a:p>
            <a:pPr>
              <a:buNone/>
            </a:pPr>
            <a:r>
              <a:rPr lang="ar-SA" sz="3600" b="1" dirty="0" smtClean="0">
                <a:cs typeface="Traditional Arabic" pitchFamily="18" charset="-78"/>
              </a:rPr>
              <a:t>وفي النف</a:t>
            </a:r>
            <a:r>
              <a:rPr lang="ar-SA" sz="3600" b="1" dirty="0" smtClean="0">
                <a:cs typeface="Traditional Arabic" pitchFamily="18" charset="-78"/>
              </a:rPr>
              <a:t>س </a:t>
            </a:r>
            <a:r>
              <a:rPr lang="ar-SA" sz="3600" b="1" dirty="0" smtClean="0">
                <a:cs typeface="Traditional Arabic" pitchFamily="18" charset="-78"/>
              </a:rPr>
              <a:t>البشرية ميل إلى استيفاء القصة كاملة ، فكان بعض</a:t>
            </a:r>
          </a:p>
          <a:p>
            <a:pPr>
              <a:buNone/>
            </a:pPr>
            <a:r>
              <a:rPr lang="ar-SA" sz="3600" b="1" dirty="0" smtClean="0">
                <a:cs typeface="Traditional Arabic" pitchFamily="18" charset="-78"/>
              </a:rPr>
              <a:t>المسلمين يسأل من دخل في الإسلام من أهل الكتاب عن تفاصيل</a:t>
            </a:r>
          </a:p>
          <a:p>
            <a:pPr>
              <a:buNone/>
            </a:pPr>
            <a:r>
              <a:rPr lang="ar-SA" sz="3600" b="1" dirty="0" smtClean="0">
                <a:cs typeface="Traditional Arabic" pitchFamily="18" charset="-78"/>
              </a:rPr>
              <a:t>قصص الأنبياء مما ورد في التوراة والإنجيل ، ويطلق على هذا اللون</a:t>
            </a:r>
          </a:p>
          <a:p>
            <a:pPr>
              <a:buNone/>
            </a:pPr>
            <a:r>
              <a:rPr lang="ar-SA" sz="3600" b="1" dirty="0" smtClean="0">
                <a:cs typeface="Traditional Arabic" pitchFamily="18" charset="-78"/>
              </a:rPr>
              <a:t>(</a:t>
            </a:r>
            <a:r>
              <a:rPr lang="ar-SA" sz="4000" b="1" dirty="0" smtClean="0">
                <a:solidFill>
                  <a:srgbClr val="FF0000"/>
                </a:solidFill>
                <a:cs typeface="Traditional Arabic" pitchFamily="18" charset="-78"/>
              </a:rPr>
              <a:t>إسرائيليات</a:t>
            </a:r>
            <a:r>
              <a:rPr lang="ar-SA" sz="3600" b="1" dirty="0" smtClean="0">
                <a:cs typeface="Traditional Arabic" pitchFamily="18" charset="-78"/>
              </a:rPr>
              <a:t>). ومعلوم أن التحريف والتبديل قد أصاب التوراة والإنجيل ولهذا فإن الإسرائيليات لا تخلو من ثلاث حالات :</a:t>
            </a:r>
          </a:p>
          <a:p>
            <a:pPr>
              <a:buNone/>
            </a:pPr>
            <a:endParaRPr lang="ar-SA" sz="3600" b="1" dirty="0" smtClean="0">
              <a:cs typeface="Traditional Arabic" pitchFamily="18" charset="-78"/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حالات </a:t>
            </a:r>
            <a:r>
              <a:rPr lang="ar-SA" dirty="0" err="1" smtClean="0">
                <a:solidFill>
                  <a:srgbClr val="FF0000"/>
                </a:solidFill>
              </a:rPr>
              <a:t>الإسرائليات</a:t>
            </a:r>
            <a:r>
              <a:rPr lang="ar-SA" dirty="0" smtClean="0"/>
              <a:t>  وحكم كل حالة</a:t>
            </a:r>
            <a:br>
              <a:rPr lang="ar-SA" dirty="0" smtClean="0"/>
            </a:br>
            <a:r>
              <a:rPr lang="ar-SA" dirty="0" smtClean="0"/>
              <a:t>( موقفنا منها)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525963"/>
          </a:xfrm>
        </p:spPr>
        <p:txBody>
          <a:bodyPr>
            <a:norm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ar-SA" sz="3600" b="1" dirty="0" smtClean="0">
                <a:solidFill>
                  <a:srgbClr val="0070C0"/>
                </a:solidFill>
                <a:cs typeface="Traditional Arabic" pitchFamily="18" charset="-78"/>
              </a:rPr>
              <a:t>1-أن توافق ما جاء في شريعتنا:</a:t>
            </a:r>
            <a:r>
              <a:rPr lang="ar-SA" b="1" dirty="0" smtClean="0">
                <a:cs typeface="Traditional Arabic" pitchFamily="18" charset="-78"/>
              </a:rPr>
              <a:t>وهذا النوع نعلم صدقه تبعا لتصديقنا لما</a:t>
            </a:r>
          </a:p>
          <a:p>
            <a:pPr>
              <a:spcBef>
                <a:spcPct val="50000"/>
              </a:spcBef>
              <a:buNone/>
            </a:pPr>
            <a:r>
              <a:rPr lang="ar-SA" b="1" dirty="0" smtClean="0">
                <a:cs typeface="Traditional Arabic" pitchFamily="18" charset="-78"/>
              </a:rPr>
              <a:t>جاء في شريعتنا فحكم هذا النوع </a:t>
            </a:r>
            <a:r>
              <a:rPr lang="ar-SA" b="1" dirty="0" smtClean="0">
                <a:solidFill>
                  <a:srgbClr val="FF0000"/>
                </a:solidFill>
                <a:cs typeface="Traditional Arabic" pitchFamily="18" charset="-78"/>
              </a:rPr>
              <a:t>مقبول</a:t>
            </a:r>
            <a:r>
              <a:rPr lang="ar-SA" b="1" dirty="0" smtClean="0">
                <a:cs typeface="Traditional Arabic" pitchFamily="18" charset="-78"/>
              </a:rPr>
              <a:t> .</a:t>
            </a:r>
          </a:p>
          <a:p>
            <a:pPr>
              <a:spcBef>
                <a:spcPct val="50000"/>
              </a:spcBef>
              <a:buNone/>
            </a:pPr>
            <a:r>
              <a:rPr lang="ar-SA" b="1" dirty="0" smtClean="0">
                <a:solidFill>
                  <a:srgbClr val="0070C0"/>
                </a:solidFill>
                <a:cs typeface="Traditional Arabic" pitchFamily="18" charset="-78"/>
              </a:rPr>
              <a:t>2- </a:t>
            </a:r>
            <a:r>
              <a:rPr lang="ar-SA" sz="3600" b="1" dirty="0" smtClean="0">
                <a:solidFill>
                  <a:srgbClr val="0070C0"/>
                </a:solidFill>
                <a:cs typeface="Traditional Arabic" pitchFamily="18" charset="-78"/>
              </a:rPr>
              <a:t>أن تخالف ما جاء في شريعتنا</a:t>
            </a:r>
            <a:r>
              <a:rPr lang="ar-SA" b="1" dirty="0" smtClean="0">
                <a:cs typeface="Traditional Arabic" pitchFamily="18" charset="-78"/>
              </a:rPr>
              <a:t>: وهذا النوع نعلم كذبه لمخالفته، وهو</a:t>
            </a:r>
          </a:p>
          <a:p>
            <a:pPr>
              <a:spcBef>
                <a:spcPct val="50000"/>
              </a:spcBef>
              <a:buNone/>
            </a:pPr>
            <a:r>
              <a:rPr lang="ar-SA" b="1" dirty="0" smtClean="0">
                <a:solidFill>
                  <a:srgbClr val="FF0000"/>
                </a:solidFill>
                <a:cs typeface="Traditional Arabic" pitchFamily="18" charset="-78"/>
              </a:rPr>
              <a:t>مردود لا تجوز روايته إلا على سبيل التحذير منه </a:t>
            </a:r>
            <a:r>
              <a:rPr lang="ar-SA" b="1" dirty="0" smtClean="0">
                <a:cs typeface="Traditional Arabic" pitchFamily="18" charset="-78"/>
              </a:rPr>
              <a:t>.</a:t>
            </a:r>
          </a:p>
          <a:p>
            <a:pPr algn="ctr">
              <a:spcBef>
                <a:spcPct val="50000"/>
              </a:spcBef>
              <a:buNone/>
            </a:pPr>
            <a:r>
              <a:rPr lang="ar-SA" sz="3600" b="1" dirty="0" smtClean="0">
                <a:solidFill>
                  <a:srgbClr val="0070C0"/>
                </a:solidFill>
                <a:cs typeface="Traditional Arabic" pitchFamily="18" charset="-78"/>
              </a:rPr>
              <a:t>3- أن لا توافقه ولا تخالفه</a:t>
            </a:r>
            <a:r>
              <a:rPr lang="ar-SA" b="1" dirty="0" smtClean="0">
                <a:cs typeface="Traditional Arabic" pitchFamily="18" charset="-78"/>
              </a:rPr>
              <a:t>: وهذا لا نعلم صدقه ولا كذبه ، فلا نصدقه ولا نكذبه ، بل </a:t>
            </a:r>
            <a:r>
              <a:rPr lang="ar-SA" b="1" dirty="0" smtClean="0">
                <a:solidFill>
                  <a:srgbClr val="FF0000"/>
                </a:solidFill>
                <a:cs typeface="Traditional Arabic" pitchFamily="18" charset="-78"/>
              </a:rPr>
              <a:t>نتوقف فيه </a:t>
            </a:r>
            <a:r>
              <a:rPr lang="ar-SA" b="1" dirty="0" smtClean="0">
                <a:cs typeface="Traditional Arabic" pitchFamily="18" charset="-78"/>
              </a:rPr>
              <a:t>وغالب هذا النوع مما لا فائدة في معرفته .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800" b="1" dirty="0" smtClean="0">
                <a:cs typeface="Traditional Arabic" pitchFamily="18" charset="-78"/>
              </a:rPr>
              <a:t>مصادر التفسير بالمأثور :</a:t>
            </a:r>
            <a:endParaRPr lang="ar-SA" sz="4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sz="4000" b="1" i="1" u="sng" dirty="0" smtClean="0">
                <a:solidFill>
                  <a:srgbClr val="00B0F0"/>
                </a:solidFill>
                <a:cs typeface="Traditional Arabic" pitchFamily="18" charset="-78"/>
              </a:rPr>
              <a:t>1- القرآن الكريم : </a:t>
            </a:r>
          </a:p>
          <a:p>
            <a:pPr>
              <a:buNone/>
            </a:pPr>
            <a:r>
              <a:rPr lang="ar-SA" sz="4000" b="1" dirty="0">
                <a:solidFill>
                  <a:srgbClr val="00B0F0"/>
                </a:solidFill>
                <a:cs typeface="Traditional Arabic" pitchFamily="18" charset="-78"/>
              </a:rPr>
              <a:t> </a:t>
            </a:r>
            <a:r>
              <a:rPr lang="ar-SA" sz="4000" b="1" dirty="0" smtClean="0">
                <a:solidFill>
                  <a:srgbClr val="00B0F0"/>
                </a:solidFill>
                <a:cs typeface="Traditional Arabic" pitchFamily="18" charset="-78"/>
              </a:rPr>
              <a:t>     </a:t>
            </a:r>
            <a:r>
              <a:rPr lang="ar-SA" b="1" dirty="0" smtClean="0">
                <a:cs typeface="Traditional Arabic" pitchFamily="18" charset="-78"/>
              </a:rPr>
              <a:t>قال ابن تيمية رحمه الله: (أصح الطرق في ذلك أن يفسر القرآن بالقرآن، فما أُجمِل في مكان فإنه قد فُسِّر في موضع آخر، وما اُختُصر في مكان فقد بُسِط في موضع آخر).</a:t>
            </a:r>
          </a:p>
          <a:p>
            <a:pPr algn="ctr"/>
            <a:r>
              <a:rPr lang="ar-SA" sz="4000" b="1" dirty="0" smtClean="0">
                <a:solidFill>
                  <a:srgbClr val="C00000"/>
                </a:solidFill>
                <a:cs typeface="Traditional Arabic" pitchFamily="18" charset="-78"/>
              </a:rPr>
              <a:t>و من أمثلته:</a:t>
            </a:r>
            <a:r>
              <a:rPr lang="ar-SA" sz="4000" b="1" dirty="0" smtClean="0">
                <a:cs typeface="Traditional Arabic" pitchFamily="18" charset="-78"/>
              </a:rPr>
              <a:t> </a:t>
            </a:r>
            <a:r>
              <a:rPr lang="ar-SA" b="1" dirty="0" smtClean="0">
                <a:cs typeface="Traditional Arabic" pitchFamily="18" charset="-78"/>
              </a:rPr>
              <a:t>تفسير الكلمات في قوله تعالى: </a:t>
            </a:r>
            <a:r>
              <a:rPr lang="ar-SA" b="1" dirty="0" smtClean="0">
                <a:cs typeface="Traditional Arabic" pitchFamily="18" charset="-78"/>
                <a:sym typeface="AGA Arabesque" pitchFamily="2" charset="2"/>
              </a:rPr>
              <a:t>(</a:t>
            </a:r>
            <a:r>
              <a:rPr lang="ar-SA" b="1" dirty="0" smtClean="0">
                <a:cs typeface="Traditional Arabic" pitchFamily="18" charset="-78"/>
              </a:rPr>
              <a:t> فَتَلقى آدم مِن رَبِه كَلمَات</a:t>
            </a:r>
            <a:r>
              <a:rPr lang="ar-SA" b="1" dirty="0" smtClean="0">
                <a:cs typeface="Traditional Arabic" pitchFamily="18" charset="-78"/>
                <a:sym typeface="AGA Arabesque" pitchFamily="2" charset="2"/>
              </a:rPr>
              <a:t>) بقوله تعالى: (</a:t>
            </a:r>
            <a:r>
              <a:rPr lang="ar-SA" b="1" dirty="0" smtClean="0">
                <a:cs typeface="Traditional Arabic" pitchFamily="18" charset="-78"/>
              </a:rPr>
              <a:t> قالا رَبَّنا ظلمنا أَنفُسَنا وإِن لَم تغْفِر لَنَا وترْحمْنَا لَنَكُونَنَّ مِن الخاسِرِين </a:t>
            </a:r>
            <a:r>
              <a:rPr lang="ar-SA" b="1" dirty="0" smtClean="0">
                <a:cs typeface="Traditional Arabic" pitchFamily="18" charset="-78"/>
                <a:sym typeface="AGA Arabesque" pitchFamily="2" charset="2"/>
              </a:rPr>
              <a:t>) .</a:t>
            </a:r>
            <a:endParaRPr lang="en-US" b="1" dirty="0" smtClean="0">
              <a:cs typeface="Traditional Arabic" pitchFamily="18" charset="-78"/>
              <a:sym typeface="AGA Arabesque" pitchFamily="2" charset="2"/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216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ar-SA" sz="3900" b="1" i="1" u="sng" dirty="0" smtClean="0">
                <a:solidFill>
                  <a:srgbClr val="00B0F0"/>
                </a:solidFill>
                <a:cs typeface="Traditional Arabic" pitchFamily="18" charset="-78"/>
              </a:rPr>
              <a:t>2- السنة النبوية : 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    قال ابن تيمية رحمه الله: (فإن أعياك ذلك -يعني تفسير القرآن بالقرآن- فعليك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بالسنة فإنها شارحة للقرآن وموضحة له)، وقال الإمام أحمد: (السنة تفسر الكتاب وتبينه)</a:t>
            </a:r>
            <a:endParaRPr lang="en-US" dirty="0" smtClean="0">
              <a:cs typeface="Traditional Arabic" pitchFamily="18" charset="-78"/>
            </a:endParaRPr>
          </a:p>
          <a:p>
            <a:pPr algn="ctr">
              <a:spcBef>
                <a:spcPct val="50000"/>
              </a:spcBef>
              <a:buNone/>
            </a:pPr>
            <a:r>
              <a:rPr lang="ar-SA" b="1" u="sng" dirty="0" smtClean="0">
                <a:solidFill>
                  <a:srgbClr val="92D050"/>
                </a:solidFill>
                <a:cs typeface="Traditional Arabic" pitchFamily="18" charset="-78"/>
              </a:rPr>
              <a:t>أوجه بيان السنة للكتاب:</a:t>
            </a:r>
          </a:p>
          <a:p>
            <a:pPr>
              <a:buNone/>
            </a:pPr>
            <a:r>
              <a:rPr lang="ar-SA" b="1" u="sng" dirty="0" smtClean="0">
                <a:cs typeface="Traditional Arabic" pitchFamily="18" charset="-78"/>
              </a:rPr>
              <a:t>الوجه الأول:</a:t>
            </a:r>
            <a:r>
              <a:rPr lang="ar-SA" b="1" dirty="0" smtClean="0">
                <a:cs typeface="Traditional Arabic" pitchFamily="18" charset="-78"/>
              </a:rPr>
              <a:t> أن السنة تُبيِّن ما أجمل في القرآن، وتوضح المشكل وتخصص العام، وتقيد المطلق: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فمن الأول :  بيان مواقيت الصلاة، وعدد ركعاتها، وكيفيتها.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ومن الثاني : تفسير الخيط الأبيض والخيط الأسود ببياض النهار وسواد الليل.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و من الثالث : تخصيص الظلم في قوله تعالى :(الذين آمنوا ولم يلبسوا إيمانهم </a:t>
            </a:r>
          </a:p>
          <a:p>
            <a:pPr>
              <a:buNone/>
            </a:pPr>
            <a:r>
              <a:rPr lang="ar-SA" b="1" dirty="0" smtClean="0">
                <a:cs typeface="Traditional Arabic" pitchFamily="18" charset="-78"/>
              </a:rPr>
              <a:t>بظلم ) بالشرك .</a:t>
            </a:r>
          </a:p>
          <a:p>
            <a:pPr algn="ctr">
              <a:buNone/>
            </a:pPr>
            <a:r>
              <a:rPr lang="ar-SA" b="1" dirty="0" smtClean="0">
                <a:cs typeface="Traditional Arabic" pitchFamily="18" charset="-78"/>
              </a:rPr>
              <a:t>ومن الرابع : تقييد اليد في قوله تعالى :(فاقطعوا أيديهما) ، باليمين وإلى مفصل الكف . 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ar-SA" sz="4000" b="1" u="sng" dirty="0" smtClean="0">
                <a:cs typeface="Traditional Arabic" pitchFamily="18" charset="-78"/>
              </a:rPr>
              <a:t>الوجه الثاني :</a:t>
            </a:r>
            <a:r>
              <a:rPr lang="ar-SA" sz="4000" b="1" dirty="0" smtClean="0">
                <a:cs typeface="Traditional Arabic" pitchFamily="18" charset="-78"/>
              </a:rPr>
              <a:t> بيان معنى لفظ أو </a:t>
            </a:r>
            <a:r>
              <a:rPr lang="ar-SA" sz="4000" b="1" dirty="0" err="1" smtClean="0">
                <a:cs typeface="Traditional Arabic" pitchFamily="18" charset="-78"/>
              </a:rPr>
              <a:t>متعلقه</a:t>
            </a:r>
            <a:r>
              <a:rPr lang="ar-SA" sz="4000" b="1" dirty="0" smtClean="0">
                <a:cs typeface="Traditional Arabic" pitchFamily="18" charset="-78"/>
              </a:rPr>
              <a:t> :كبيان (المغضوب عليهم) باليهود </a:t>
            </a:r>
            <a:r>
              <a:rPr lang="ar-SA" sz="4000" b="1" dirty="0" err="1" smtClean="0">
                <a:cs typeface="Traditional Arabic" pitchFamily="18" charset="-78"/>
              </a:rPr>
              <a:t>و</a:t>
            </a:r>
            <a:r>
              <a:rPr lang="ar-SA" sz="4000" b="1" dirty="0" smtClean="0">
                <a:cs typeface="Traditional Arabic" pitchFamily="18" charset="-78"/>
              </a:rPr>
              <a:t>(الضالين) بالنصارى.</a:t>
            </a:r>
          </a:p>
          <a:p>
            <a:pPr>
              <a:buNone/>
            </a:pPr>
            <a:endParaRPr lang="ar-SA" sz="4000" b="1" dirty="0" smtClean="0">
              <a:cs typeface="Traditional Arabic" pitchFamily="18" charset="-78"/>
            </a:endParaRPr>
          </a:p>
          <a:p>
            <a:pPr>
              <a:buNone/>
            </a:pPr>
            <a:r>
              <a:rPr lang="ar-SA" sz="4000" b="1" u="sng" dirty="0" smtClean="0">
                <a:cs typeface="Traditional Arabic" pitchFamily="18" charset="-78"/>
              </a:rPr>
              <a:t>الوجه الثالث :</a:t>
            </a:r>
            <a:r>
              <a:rPr lang="ar-SA" sz="4000" b="1" dirty="0" smtClean="0">
                <a:cs typeface="Traditional Arabic" pitchFamily="18" charset="-78"/>
              </a:rPr>
              <a:t> بيان أحكام زائدة على ما جاء في القرآن الكريم:كتحريم نكاح المرأة على عمّتها وخالتها.</a:t>
            </a:r>
          </a:p>
          <a:p>
            <a:pPr>
              <a:buNone/>
            </a:pPr>
            <a:endParaRPr lang="ar-SA" sz="4000" b="1" dirty="0" smtClean="0">
              <a:cs typeface="Traditional Arabic" pitchFamily="18" charset="-78"/>
            </a:endParaRPr>
          </a:p>
          <a:p>
            <a:pPr>
              <a:buNone/>
            </a:pPr>
            <a:r>
              <a:rPr lang="ar-SA" sz="4000" b="1" u="sng" dirty="0" smtClean="0">
                <a:cs typeface="Traditional Arabic" pitchFamily="18" charset="-78"/>
              </a:rPr>
              <a:t>الوجه الرابع :</a:t>
            </a:r>
            <a:r>
              <a:rPr lang="ar-SA" sz="4000" b="1" dirty="0" smtClean="0">
                <a:cs typeface="Traditional Arabic" pitchFamily="18" charset="-78"/>
              </a:rPr>
              <a:t> بيان التأكيد:كقول الرسول </a:t>
            </a:r>
            <a:r>
              <a:rPr lang="en-US" sz="4000" b="1" dirty="0" smtClean="0">
                <a:cs typeface="Traditional Arabic" pitchFamily="18" charset="-78"/>
                <a:sym typeface="AGA Arabesque" pitchFamily="2" charset="2"/>
              </a:rPr>
              <a:t></a:t>
            </a:r>
            <a:r>
              <a:rPr lang="ar-SA" sz="4000" b="1" dirty="0" smtClean="0">
                <a:cs typeface="Traditional Arabic" pitchFamily="18" charset="-78"/>
                <a:sym typeface="AGA Arabesque" pitchFamily="2" charset="2"/>
              </a:rPr>
              <a:t>: (لا يحل مال امرئ مسلم إلا</a:t>
            </a:r>
          </a:p>
          <a:p>
            <a:pPr>
              <a:buNone/>
            </a:pPr>
            <a:r>
              <a:rPr lang="ar-SA" sz="4000" b="1" dirty="0" smtClean="0">
                <a:cs typeface="Traditional Arabic" pitchFamily="18" charset="-78"/>
                <a:sym typeface="AGA Arabesque" pitchFamily="2" charset="2"/>
              </a:rPr>
              <a:t>بطيب نفسه)، فإنه يوافق قوله تعالى: ( </a:t>
            </a:r>
            <a:r>
              <a:rPr lang="ar-SA" sz="4000" b="1" dirty="0" smtClean="0">
                <a:cs typeface="Traditional Arabic" pitchFamily="18" charset="-78"/>
              </a:rPr>
              <a:t>لا تأكُلوا أموالَكُم بينَكُم بِالْبَاطِل)</a:t>
            </a:r>
            <a:endParaRPr lang="en-US" sz="4000" b="1" dirty="0" smtClean="0">
              <a:cs typeface="Traditional Arabic" pitchFamily="18" charset="-78"/>
              <a:sym typeface="AGA Arabesque" pitchFamily="2" charset="2"/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ar-SA" b="1" i="1" u="sng" dirty="0" smtClean="0">
                <a:solidFill>
                  <a:srgbClr val="00B0F0"/>
                </a:solidFill>
                <a:cs typeface="Traditional Arabic" pitchFamily="18" charset="-78"/>
              </a:rPr>
              <a:t>3- تفسير الصحابة رضي الله عنه الله عنهم: </a:t>
            </a:r>
          </a:p>
          <a:p>
            <a:pPr>
              <a:buNone/>
            </a:pPr>
            <a:r>
              <a:rPr lang="ar-SA" sz="4000" b="1" dirty="0" smtClean="0">
                <a:cs typeface="Traditional Arabic" pitchFamily="18" charset="-78"/>
              </a:rPr>
              <a:t>      قال ابن تيمية رحمه الله: (وحينئذ إذا لم تجد التفسير في القرآن ولا في السنة رجعت في ذلك إلى أقوال الصحابة فإنهم أدرى بذلك </a:t>
            </a:r>
            <a:r>
              <a:rPr lang="ar-SA" sz="4000" b="1" dirty="0" smtClean="0">
                <a:solidFill>
                  <a:srgbClr val="002060"/>
                </a:solidFill>
                <a:cs typeface="Traditional Arabic" pitchFamily="18" charset="-78"/>
              </a:rPr>
              <a:t>لما شاهدوه من القرائن والأحوال التي اختصوا بها،</a:t>
            </a:r>
            <a:r>
              <a:rPr lang="ar-SA" sz="4000" b="1" dirty="0" smtClean="0">
                <a:cs typeface="Traditional Arabic" pitchFamily="18" charset="-78"/>
              </a:rPr>
              <a:t> </a:t>
            </a:r>
            <a:r>
              <a:rPr lang="ar-SA" sz="4000" b="1" dirty="0" smtClean="0">
                <a:solidFill>
                  <a:srgbClr val="00B050"/>
                </a:solidFill>
                <a:cs typeface="Traditional Arabic" pitchFamily="18" charset="-78"/>
              </a:rPr>
              <a:t>ولما لهم من الفهم التام، </a:t>
            </a:r>
            <a:r>
              <a:rPr lang="ar-SA" sz="4000" b="1" dirty="0" smtClean="0">
                <a:solidFill>
                  <a:srgbClr val="FF0000"/>
                </a:solidFill>
                <a:cs typeface="Traditional Arabic" pitchFamily="18" charset="-78"/>
              </a:rPr>
              <a:t>والعلم الصحيح، لاسيما علماؤهم وكبراؤهم).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1085</Words>
  <Application>Microsoft Office PowerPoint</Application>
  <PresentationFormat>عرض على الشاشة (3:4)‏</PresentationFormat>
  <Paragraphs>78</Paragraphs>
  <Slides>15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سمة Office</vt:lpstr>
      <vt:lpstr>طرق التفسير :</vt:lpstr>
      <vt:lpstr>أولا : التفسير بالمأثور (أو الرواية أو المنقول)</vt:lpstr>
      <vt:lpstr> أنواع التفسير بالمأثور: </vt:lpstr>
      <vt:lpstr>فالإسرائيليات :</vt:lpstr>
      <vt:lpstr>حالات الإسرائليات  وحكم كل حالة ( موقفنا منها)</vt:lpstr>
      <vt:lpstr>مصادر التفسير بالمأثور :</vt:lpstr>
      <vt:lpstr>الشريحة 7</vt:lpstr>
      <vt:lpstr>الشريحة 8</vt:lpstr>
      <vt:lpstr>الشريحة 9</vt:lpstr>
      <vt:lpstr>الشريحة 10</vt:lpstr>
      <vt:lpstr>ثانيا : التفسير بالرأي (أو الدراية أو الاجتهاد أو العقل) :</vt:lpstr>
      <vt:lpstr>الشريحة 12</vt:lpstr>
      <vt:lpstr>1- التفسير بالرأي المحمود :</vt:lpstr>
      <vt:lpstr>2- التفسير بالرأي المذموم :</vt:lpstr>
      <vt:lpstr>أدلة تحريم التفسير بالرأي المذموم: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طرق التفسير :</dc:title>
  <dc:creator>أم أبو عمر</dc:creator>
  <cp:lastModifiedBy>أم أبو عمر</cp:lastModifiedBy>
  <cp:revision>25</cp:revision>
  <dcterms:created xsi:type="dcterms:W3CDTF">2017-03-23T08:26:07Z</dcterms:created>
  <dcterms:modified xsi:type="dcterms:W3CDTF">2017-03-23T12:25:58Z</dcterms:modified>
</cp:coreProperties>
</file>