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4" r:id="rId1"/>
  </p:sldMasterIdLst>
  <p:notesMasterIdLst>
    <p:notesMasterId r:id="rId30"/>
  </p:notesMasterIdLst>
  <p:sldIdLst>
    <p:sldId id="265" r:id="rId2"/>
    <p:sldId id="422" r:id="rId3"/>
    <p:sldId id="423" r:id="rId4"/>
    <p:sldId id="424" r:id="rId5"/>
    <p:sldId id="425" r:id="rId6"/>
    <p:sldId id="443" r:id="rId7"/>
    <p:sldId id="426" r:id="rId8"/>
    <p:sldId id="427" r:id="rId9"/>
    <p:sldId id="428" r:id="rId10"/>
    <p:sldId id="429" r:id="rId11"/>
    <p:sldId id="430" r:id="rId12"/>
    <p:sldId id="431" r:id="rId13"/>
    <p:sldId id="432" r:id="rId14"/>
    <p:sldId id="433" r:id="rId15"/>
    <p:sldId id="434" r:id="rId16"/>
    <p:sldId id="444" r:id="rId17"/>
    <p:sldId id="435" r:id="rId18"/>
    <p:sldId id="445" r:id="rId19"/>
    <p:sldId id="446" r:id="rId20"/>
    <p:sldId id="436" r:id="rId21"/>
    <p:sldId id="442" r:id="rId22"/>
    <p:sldId id="437" r:id="rId23"/>
    <p:sldId id="447" r:id="rId24"/>
    <p:sldId id="438" r:id="rId25"/>
    <p:sldId id="439" r:id="rId26"/>
    <p:sldId id="440" r:id="rId27"/>
    <p:sldId id="441" r:id="rId28"/>
    <p:sldId id="448" r:id="rId29"/>
  </p:sldIdLst>
  <p:sldSz cx="12192000" cy="6858000"/>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671" autoAdjust="0"/>
  </p:normalViewPr>
  <p:slideViewPr>
    <p:cSldViewPr snapToGrid="0" snapToObjects="1">
      <p:cViewPr varScale="1">
        <p:scale>
          <a:sx n="70" d="100"/>
          <a:sy n="70" d="100"/>
        </p:scale>
        <p:origin x="83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532"/>
    </p:cViewPr>
  </p:sorterViewPr>
  <p:notesViewPr>
    <p:cSldViewPr snapToGrid="0" snapToObjects="1">
      <p:cViewPr varScale="1">
        <p:scale>
          <a:sx n="74" d="100"/>
          <a:sy n="74" d="100"/>
        </p:scale>
        <p:origin x="35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DE93D-476B-9348-BF64-99C81CF33187}" type="datetimeFigureOut">
              <a:rPr lang="en-US" smtClean="0"/>
              <a:pPr/>
              <a:t>12/3/18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D2F98-8C49-F845-AD28-994E1F4E6DB6}" type="slidenum">
              <a:rPr lang="en-US" smtClean="0"/>
              <a:pPr/>
              <a:t>‹#›</a:t>
            </a:fld>
            <a:endParaRPr lang="en-US"/>
          </a:p>
        </p:txBody>
      </p:sp>
    </p:spTree>
    <p:extLst>
      <p:ext uri="{BB962C8B-B14F-4D97-AF65-F5344CB8AC3E}">
        <p14:creationId xmlns:p14="http://schemas.microsoft.com/office/powerpoint/2010/main" val="188404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7D2F98-8C49-F845-AD28-994E1F4E6DB6}" type="slidenum">
              <a:rPr lang="en-US" smtClean="0"/>
              <a:pPr/>
              <a:t>1</a:t>
            </a:fld>
            <a:endParaRPr lang="en-US"/>
          </a:p>
        </p:txBody>
      </p:sp>
    </p:spTree>
    <p:extLst>
      <p:ext uri="{BB962C8B-B14F-4D97-AF65-F5344CB8AC3E}">
        <p14:creationId xmlns:p14="http://schemas.microsoft.com/office/powerpoint/2010/main" val="163816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4CE77D-2C8D-4FCA-9A50-ECAF739F8286}" type="datetime1">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B0E53-1D62-4F02-B60B-356471724935}" type="datetime1">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97B2-C27C-44EE-8FC9-E8A83C304275}" type="datetime1">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82408-49EB-4230-93D6-FB39081D701C}" type="datetime1">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45556C-D226-4A7A-B9A9-8AE16EAC4801}" type="datetime1">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AF4E2-066A-4153-838F-CAA9D457EE28}" type="datetime1">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BDB93-670E-40E5-84B3-F18E2B2D962B}" type="datetime1">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F23AA-35F1-47A6-9E4D-AE47B4E0B516}" type="datetime1">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6E266-213C-4CC8-921C-D57B0B601D1E}" type="datetime1">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66700-03A7-48CD-BF9E-7FF473F813AE}" type="datetime1">
              <a:rPr lang="en-US" smtClean="0"/>
              <a:pPr/>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7F6E0A-E0A3-462F-90A1-8A497C8D95E1}" type="datetime1">
              <a:rPr lang="en-US" smtClean="0"/>
              <a:pPr/>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02ACA9-40DD-4011-99BC-8BF0035DB9EE}" type="datetime1">
              <a:rPr lang="en-US" smtClean="0"/>
              <a:pPr/>
              <a:t>12/3/18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8A3EC8-F4F8-4294-92E0-2B09EDECE1A1}" type="datetime1">
              <a:rPr lang="en-US" smtClean="0"/>
              <a:pPr/>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7062D-FDC9-475A-8FC1-90F89890653D}" type="datetime1">
              <a:rPr lang="en-US" smtClean="0"/>
              <a:pPr/>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1FC2E5-1948-46D1-B86D-C91F6194D888}" type="datetime1">
              <a:rPr lang="en-US" smtClean="0"/>
              <a:pPr/>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AD677-50B8-194F-AC04-642FCDDCFE77}" type="slidenum">
              <a:rPr lang="en-US" smtClean="0"/>
              <a:pPr/>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AD677-50B8-194F-AC04-642FCDDCFE77}" type="slidenum">
              <a:rPr lang="en-US" smtClean="0"/>
              <a:pPr/>
              <a:t>‹#›</a:t>
            </a:fld>
            <a:endParaRPr lang="en-US"/>
          </a:p>
        </p:txBody>
      </p:sp>
      <p:sp>
        <p:nvSpPr>
          <p:cNvPr id="5" name="Date Placeholder 4"/>
          <p:cNvSpPr>
            <a:spLocks noGrp="1"/>
          </p:cNvSpPr>
          <p:nvPr>
            <p:ph type="dt" sz="half" idx="10"/>
          </p:nvPr>
        </p:nvSpPr>
        <p:spPr/>
        <p:txBody>
          <a:bodyPr/>
          <a:lstStyle/>
          <a:p>
            <a:fld id="{24AE668A-5FEB-4476-B372-88AE07FBD2D1}" type="datetime1">
              <a:rPr lang="en-US" smtClean="0"/>
              <a:pPr/>
              <a:t>12/3/18</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E71608-1ABF-4F64-9978-EE909325E70A}" type="datetime1">
              <a:rPr lang="en-US" smtClean="0"/>
              <a:pPr/>
              <a:t>12/3/18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5FAD677-50B8-194F-AC04-642FCDDCFE77}" type="slidenum">
              <a:rPr lang="en-US" smtClean="0"/>
              <a:pPr/>
              <a:t>‹#›</a:t>
            </a:fld>
            <a:endParaRPr lang="en-US"/>
          </a:p>
        </p:txBody>
      </p:sp>
    </p:spTree>
    <p:extLst>
      <p:ext uri="{BB962C8B-B14F-4D97-AF65-F5344CB8AC3E}">
        <p14:creationId xmlns:p14="http://schemas.microsoft.com/office/powerpoint/2010/main" val="211237250"/>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endParaRPr lang="en-US" dirty="0"/>
          </a:p>
        </p:txBody>
      </p:sp>
      <p:sp>
        <p:nvSpPr>
          <p:cNvPr id="3" name="Content Placeholder 2"/>
          <p:cNvSpPr>
            <a:spLocks noGrp="1"/>
          </p:cNvSpPr>
          <p:nvPr>
            <p:ph idx="1"/>
          </p:nvPr>
        </p:nvSpPr>
        <p:spPr/>
        <p:txBody>
          <a:bodyPr anchor="ctr"/>
          <a:lstStyle/>
          <a:p>
            <a:pPr marL="0" indent="0" algn="ctr" defTabSz="914400" rtl="1" eaLnBrk="1" latinLnBrk="0" hangingPunct="1">
              <a:lnSpc>
                <a:spcPct val="90000"/>
              </a:lnSpc>
              <a:spcBef>
                <a:spcPts val="1000"/>
              </a:spcBef>
              <a:buNone/>
            </a:pPr>
            <a:endParaRPr lang="ar-SA" dirty="0"/>
          </a:p>
          <a:p>
            <a:pPr marL="0" indent="0" algn="ctr" defTabSz="914400" rtl="1" eaLnBrk="1" latinLnBrk="0" hangingPunct="1">
              <a:lnSpc>
                <a:spcPct val="90000"/>
              </a:lnSpc>
              <a:spcBef>
                <a:spcPts val="1000"/>
              </a:spcBef>
              <a:buNone/>
            </a:pPr>
            <a:endParaRPr lang="ar-SA" dirty="0"/>
          </a:p>
          <a:p>
            <a:pPr marL="0" indent="0" algn="ctr" defTabSz="914400" rtl="1" eaLnBrk="1" latinLnBrk="0" hangingPunct="1">
              <a:lnSpc>
                <a:spcPct val="90000"/>
              </a:lnSpc>
              <a:spcBef>
                <a:spcPts val="1000"/>
              </a:spcBef>
              <a:buNone/>
            </a:pPr>
            <a:r>
              <a:rPr lang="ar-SA" sz="2400" b="1" dirty="0">
                <a:solidFill>
                  <a:schemeClr val="tx1">
                    <a:lumMod val="65000"/>
                    <a:lumOff val="35000"/>
                  </a:schemeClr>
                </a:solidFill>
              </a:rPr>
              <a:t>جامعة جدة</a:t>
            </a:r>
          </a:p>
          <a:p>
            <a:pPr marL="0" indent="0" algn="ctr" defTabSz="914400" rtl="1" eaLnBrk="1" latinLnBrk="0" hangingPunct="1">
              <a:lnSpc>
                <a:spcPct val="90000"/>
              </a:lnSpc>
              <a:spcBef>
                <a:spcPts val="1000"/>
              </a:spcBef>
              <a:buNone/>
            </a:pPr>
            <a:r>
              <a:rPr lang="ar-SA" sz="2400" b="1" dirty="0">
                <a:solidFill>
                  <a:schemeClr val="tx1">
                    <a:lumMod val="65000"/>
                    <a:lumOff val="35000"/>
                  </a:schemeClr>
                </a:solidFill>
              </a:rPr>
              <a:t>مهارات ريادة الأعمال</a:t>
            </a:r>
          </a:p>
          <a:p>
            <a:pPr marL="0" indent="0" algn="ctr" defTabSz="914400" rtl="1" eaLnBrk="1" latinLnBrk="0" hangingPunct="1">
              <a:lnSpc>
                <a:spcPct val="90000"/>
              </a:lnSpc>
              <a:spcBef>
                <a:spcPts val="1000"/>
              </a:spcBef>
              <a:buNone/>
            </a:pPr>
            <a:r>
              <a:rPr lang="en-US" sz="2400" b="1" dirty="0">
                <a:solidFill>
                  <a:schemeClr val="tx1">
                    <a:lumMod val="65000"/>
                    <a:lumOff val="35000"/>
                  </a:schemeClr>
                </a:solidFill>
              </a:rPr>
              <a:t>BUS 100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873" y="57150"/>
            <a:ext cx="5417127" cy="3746500"/>
          </a:xfrm>
          <a:prstGeom prst="rect">
            <a:avLst/>
          </a:prstGeom>
        </p:spPr>
      </p:pic>
    </p:spTree>
    <p:extLst>
      <p:ext uri="{BB962C8B-B14F-4D97-AF65-F5344CB8AC3E}">
        <p14:creationId xmlns:p14="http://schemas.microsoft.com/office/powerpoint/2010/main" val="200010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528549"/>
            <a:ext cx="8882302" cy="4790364"/>
          </a:xfrm>
        </p:spPr>
        <p:txBody>
          <a:bodyPr>
            <a:normAutofit fontScale="92500" lnSpcReduction="20000"/>
          </a:bodyPr>
          <a:lstStyle/>
          <a:p>
            <a:pPr algn="r" rtl="1"/>
            <a:r>
              <a:rPr lang="ar-SA" sz="2000" b="1" u="sng" dirty="0"/>
              <a:t>القروض البنكيَّة </a:t>
            </a:r>
            <a:r>
              <a:rPr lang="ar-SA" sz="2000" b="1" dirty="0"/>
              <a:t>:</a:t>
            </a:r>
          </a:p>
          <a:p>
            <a:pPr algn="r" rtl="1"/>
            <a:endParaRPr lang="ar-SA" sz="2000" dirty="0"/>
          </a:p>
          <a:p>
            <a:pPr algn="r" rtl="1">
              <a:buFont typeface="Wingdings" pitchFamily="2" charset="2"/>
              <a:buChar char="ü"/>
            </a:pPr>
            <a:r>
              <a:rPr lang="ar-SA" sz="2000" dirty="0"/>
              <a:t>توفِّر البنوكُ العديدَ من خيارات الإقراض والتمويل القصير أو المتوسط أو الطويل الأجل.</a:t>
            </a:r>
          </a:p>
          <a:p>
            <a:pPr algn="r" rtl="1">
              <a:buFont typeface="Wingdings" pitchFamily="2" charset="2"/>
              <a:buChar char="ü"/>
            </a:pPr>
            <a:r>
              <a:rPr lang="ar-SA" sz="2000" dirty="0"/>
              <a:t> يُفترض أنْ يتمكَّن المشروع من </a:t>
            </a:r>
            <a:r>
              <a:rPr lang="ar-SA" sz="2000" b="1" dirty="0"/>
              <a:t>توليد ما يكفي من التدفقات الماليَّة </a:t>
            </a:r>
            <a:r>
              <a:rPr lang="ar-SA" sz="2000" dirty="0"/>
              <a:t>لتغطية مدفوعات القرض، أو الأقساط ،وسداد رأس المال المقترض.</a:t>
            </a:r>
          </a:p>
          <a:p>
            <a:pPr algn="r" rtl="1">
              <a:buFont typeface="Wingdings" pitchFamily="2" charset="2"/>
              <a:buChar char="ü"/>
            </a:pPr>
            <a:r>
              <a:rPr lang="ar-SA" sz="2000" dirty="0"/>
              <a:t>عادة ما تطلبُ البنوكُ الكثيرَ من </a:t>
            </a:r>
            <a:r>
              <a:rPr lang="ar-SA" sz="2000" b="1" dirty="0"/>
              <a:t>ضمانات السداد </a:t>
            </a:r>
          </a:p>
          <a:p>
            <a:pPr lvl="1" algn="r" rtl="1">
              <a:buFont typeface="Wingdings" pitchFamily="2" charset="2"/>
              <a:buChar char="ü"/>
            </a:pPr>
            <a:r>
              <a:rPr lang="ar-SA" dirty="0"/>
              <a:t>الضمانات الشخصية</a:t>
            </a:r>
          </a:p>
          <a:p>
            <a:pPr lvl="1" algn="r" rtl="1">
              <a:buFont typeface="Wingdings" pitchFamily="2" charset="2"/>
              <a:buChar char="ü"/>
            </a:pPr>
            <a:r>
              <a:rPr lang="ar-SA" dirty="0"/>
              <a:t>رهن على الأصول الشخصية</a:t>
            </a:r>
          </a:p>
          <a:p>
            <a:pPr lvl="1" algn="r" rtl="1">
              <a:buFont typeface="Wingdings" pitchFamily="2" charset="2"/>
              <a:buChar char="ü"/>
            </a:pPr>
            <a:r>
              <a:rPr lang="ar-SA" dirty="0"/>
              <a:t>كفيل غارم</a:t>
            </a:r>
            <a:endParaRPr lang="ar-SA" sz="2000" dirty="0"/>
          </a:p>
          <a:p>
            <a:pPr algn="r" rtl="1">
              <a:buFont typeface="Wingdings" pitchFamily="2" charset="2"/>
              <a:buChar char="ü"/>
            </a:pPr>
            <a:r>
              <a:rPr lang="ar-SA" sz="2000" dirty="0"/>
              <a:t> الجانب السلبي الأكبر للقروض البنكيَّة هي </a:t>
            </a:r>
            <a:r>
              <a:rPr lang="ar-SA" sz="2000" b="1" dirty="0"/>
              <a:t>نسب الفائدة المرتفعة </a:t>
            </a:r>
            <a:r>
              <a:rPr lang="ar-SA" sz="2000" dirty="0"/>
              <a:t>على مبلغ التمويل، والمخاطر المصاحبة والتي يتحمَّلها بشكل كامل المقترض.</a:t>
            </a:r>
          </a:p>
          <a:p>
            <a:pPr algn="r" rtl="1">
              <a:buFont typeface="Wingdings" pitchFamily="2" charset="2"/>
              <a:buChar char="ü"/>
            </a:pPr>
            <a:r>
              <a:rPr lang="ar-SA" sz="2000" dirty="0"/>
              <a:t> خلافًا لطبيعة علاقات التمويل الأخرى، </a:t>
            </a:r>
            <a:r>
              <a:rPr lang="ar-SA" sz="2000" b="1" dirty="0"/>
              <a:t>تقدِّم البنوك بعض المرونة</a:t>
            </a:r>
            <a:r>
              <a:rPr lang="ar-SA" sz="2000" dirty="0"/>
              <a:t>، حيث يمكن</a:t>
            </a:r>
          </a:p>
          <a:p>
            <a:pPr lvl="1" algn="r" rtl="1">
              <a:buFont typeface="Wingdings" pitchFamily="2" charset="2"/>
              <a:buChar char="ü"/>
            </a:pPr>
            <a:r>
              <a:rPr lang="ar-SA" dirty="0"/>
              <a:t> سداد القرض في وقت مبكر، وإنهاء الاتفاقيَّة،</a:t>
            </a:r>
          </a:p>
          <a:p>
            <a:pPr lvl="1" algn="r" rtl="1">
              <a:buFont typeface="Wingdings" pitchFamily="2" charset="2"/>
              <a:buChar char="ü"/>
            </a:pPr>
            <a:r>
              <a:rPr lang="ar-SA"/>
              <a:t>لا </a:t>
            </a:r>
            <a:r>
              <a:rPr lang="ar-SA" dirty="0"/>
              <a:t>تطلب حصص ملكيَّة في المشروع الريادي.</a:t>
            </a:r>
            <a:endParaRPr lang="fr-FR" dirty="0"/>
          </a:p>
          <a:p>
            <a:pPr algn="r" rtl="1"/>
            <a:endParaRPr lang="ar-SA" dirty="0"/>
          </a:p>
          <a:p>
            <a:pPr algn="r" rtl="1"/>
            <a:endParaRPr lang="en-US" dirty="0"/>
          </a:p>
        </p:txBody>
      </p:sp>
      <p:sp>
        <p:nvSpPr>
          <p:cNvPr id="4" name="Title 1"/>
          <p:cNvSpPr>
            <a:spLocks noGrp="1"/>
          </p:cNvSpPr>
          <p:nvPr>
            <p:ph type="title"/>
          </p:nvPr>
        </p:nvSpPr>
        <p:spPr>
          <a:xfrm>
            <a:off x="677334" y="110820"/>
            <a:ext cx="8596668" cy="734291"/>
          </a:xfrm>
        </p:spPr>
        <p:txBody>
          <a:bodyPr/>
          <a:lstStyle/>
          <a:p>
            <a:pPr algn="r" rtl="1"/>
            <a:r>
              <a:rPr lang="ar-SA" dirty="0"/>
              <a:t>مصادر تمويل المشروعات</a:t>
            </a:r>
            <a:endParaRPr lang="en-US" dirty="0"/>
          </a:p>
        </p:txBody>
      </p:sp>
    </p:spTree>
    <p:extLst>
      <p:ext uri="{BB962C8B-B14F-4D97-AF65-F5344CB8AC3E}">
        <p14:creationId xmlns:p14="http://schemas.microsoft.com/office/powerpoint/2010/main" val="375182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856095"/>
            <a:ext cx="8596669" cy="4766377"/>
          </a:xfrm>
        </p:spPr>
        <p:txBody>
          <a:bodyPr>
            <a:normAutofit fontScale="77500" lnSpcReduction="20000"/>
          </a:bodyPr>
          <a:lstStyle/>
          <a:p>
            <a:pPr algn="r" rtl="1"/>
            <a:r>
              <a:rPr lang="ar-SA" sz="2000" b="1" u="sng" dirty="0"/>
              <a:t>المستثمرون المموِّلون أو غير الرسميين</a:t>
            </a:r>
            <a:r>
              <a:rPr lang="ar-SA" sz="2000" b="1" dirty="0"/>
              <a:t>:</a:t>
            </a:r>
          </a:p>
          <a:p>
            <a:pPr algn="r" rtl="1"/>
            <a:endParaRPr lang="ar-SA" dirty="0"/>
          </a:p>
          <a:p>
            <a:pPr algn="r" rtl="1">
              <a:buFont typeface="Wingdings" pitchFamily="2" charset="2"/>
              <a:buChar char="ü"/>
            </a:pPr>
            <a:r>
              <a:rPr lang="ar-SA" sz="2000" dirty="0"/>
              <a:t>هم أشخاص أثرياء، يقومون بتوفير رأسمال للمشروعات الرياديَّة، والشركات الناشئة مقابل سندات قابلة للتحويل، أو حصص في أسهم الشركة الناشئة التي يقومون بالاستثمار فيها.</a:t>
            </a:r>
          </a:p>
          <a:p>
            <a:pPr algn="r" rtl="1">
              <a:buNone/>
            </a:pPr>
            <a:endParaRPr lang="ar-SA" sz="2000" dirty="0"/>
          </a:p>
          <a:p>
            <a:pPr algn="r" rtl="1">
              <a:buFont typeface="Wingdings" pitchFamily="2" charset="2"/>
              <a:buChar char="ü"/>
            </a:pPr>
            <a:r>
              <a:rPr lang="ar-SA" sz="2000" dirty="0"/>
              <a:t>لا تُعتبر المبالغ التي يقدِّمها المستثمرون المموِّلون كبيرة جدًّا،فتتراوح بين 250,000 ريال إلى أقل من مليون ريال.</a:t>
            </a:r>
          </a:p>
          <a:p>
            <a:pPr algn="r" rtl="1">
              <a:buNone/>
            </a:pPr>
            <a:endParaRPr lang="ar-SA" sz="2000" dirty="0"/>
          </a:p>
          <a:p>
            <a:pPr algn="r" rtl="1">
              <a:buFont typeface="Wingdings" pitchFamily="2" charset="2"/>
              <a:buChar char="ü"/>
            </a:pPr>
            <a:r>
              <a:rPr lang="ar-SA" sz="2000" dirty="0"/>
              <a:t>من المهم جدًّا العثور على مستثمرين مموِّلين يفهمون المجال الخاص بالمشروع الريادي لزيادة فرصة تقبُّلهم لفكرة المشروع، واستيعاب الاحتياجات الفعليَّة للمشروع، وإيجاد نوع من التعاطف.</a:t>
            </a:r>
          </a:p>
          <a:p>
            <a:pPr algn="r" rtl="1">
              <a:buNone/>
            </a:pPr>
            <a:endParaRPr lang="ar-SA" sz="2000" dirty="0"/>
          </a:p>
          <a:p>
            <a:pPr algn="r" rtl="1">
              <a:buFont typeface="Wingdings" pitchFamily="2" charset="2"/>
              <a:buChar char="ü"/>
            </a:pPr>
            <a:r>
              <a:rPr lang="ar-SA" sz="2000" dirty="0"/>
              <a:t>يستلزم في الغالب بيع، أو التنازل عن نسبة معينة من حصة ملكيَّة للحصول القرض.</a:t>
            </a:r>
          </a:p>
          <a:p>
            <a:pPr algn="r" rtl="1">
              <a:buFont typeface="Wingdings" pitchFamily="2" charset="2"/>
              <a:buChar char="ü"/>
            </a:pPr>
            <a:endParaRPr lang="ar-SA" sz="2000" dirty="0"/>
          </a:p>
          <a:p>
            <a:pPr algn="r" rtl="1">
              <a:buFont typeface="Wingdings" pitchFamily="2" charset="2"/>
              <a:buChar char="ü"/>
            </a:pPr>
            <a:r>
              <a:rPr lang="ar-SA" sz="2000" dirty="0"/>
              <a:t>في مقابل المخاطرة بأموالهم، فإنَّ المستثمرين المموِّلين يحتفظون بحق الإشراف على ممارسات إدارة الشركة، ومن الناحية العمليَّة، غالبًا ما ينطوي ذلك على مقعد في مجلس الإدارة، وضمان للشفافيَّة.</a:t>
            </a:r>
          </a:p>
          <a:p>
            <a:pPr algn="r" rtl="1"/>
            <a:endParaRPr lang="en-US" dirty="0"/>
          </a:p>
        </p:txBody>
      </p:sp>
      <p:sp>
        <p:nvSpPr>
          <p:cNvPr id="4" name="Title 1"/>
          <p:cNvSpPr>
            <a:spLocks noGrp="1"/>
          </p:cNvSpPr>
          <p:nvPr>
            <p:ph type="title"/>
          </p:nvPr>
        </p:nvSpPr>
        <p:spPr>
          <a:xfrm>
            <a:off x="677334" y="110820"/>
            <a:ext cx="8596668" cy="734291"/>
          </a:xfrm>
        </p:spPr>
        <p:txBody>
          <a:bodyPr/>
          <a:lstStyle/>
          <a:p>
            <a:pPr algn="r" rtl="1"/>
            <a:r>
              <a:rPr lang="ar-SA" dirty="0"/>
              <a:t>مصادر تمويل المشروعات</a:t>
            </a:r>
            <a:endParaRPr lang="en-US" dirty="0"/>
          </a:p>
        </p:txBody>
      </p:sp>
      <p:pic>
        <p:nvPicPr>
          <p:cNvPr id="2" name="Picture 1"/>
          <p:cNvPicPr>
            <a:picLocks noChangeAspect="1"/>
          </p:cNvPicPr>
          <p:nvPr/>
        </p:nvPicPr>
        <p:blipFill>
          <a:blip r:embed="rId2"/>
          <a:stretch>
            <a:fillRect/>
          </a:stretch>
        </p:blipFill>
        <p:spPr>
          <a:xfrm>
            <a:off x="677333" y="845111"/>
            <a:ext cx="2992377" cy="1626425"/>
          </a:xfrm>
          <a:prstGeom prst="rect">
            <a:avLst/>
          </a:prstGeom>
        </p:spPr>
      </p:pic>
    </p:spTree>
    <p:extLst>
      <p:ext uri="{BB962C8B-B14F-4D97-AF65-F5344CB8AC3E}">
        <p14:creationId xmlns:p14="http://schemas.microsoft.com/office/powerpoint/2010/main" val="375182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05719"/>
            <a:ext cx="8596668" cy="5244462"/>
          </a:xfrm>
        </p:spPr>
        <p:txBody>
          <a:bodyPr>
            <a:normAutofit fontScale="62500" lnSpcReduction="20000"/>
          </a:bodyPr>
          <a:lstStyle/>
          <a:p>
            <a:pPr algn="r" rtl="1">
              <a:lnSpc>
                <a:spcPct val="120000"/>
              </a:lnSpc>
            </a:pPr>
            <a:r>
              <a:rPr lang="ar-SA" sz="2900" b="1" u="sng" dirty="0"/>
              <a:t>رأس المال المغامر </a:t>
            </a:r>
            <a:r>
              <a:rPr lang="ar-SA" sz="2900" b="1" dirty="0"/>
              <a:t>:</a:t>
            </a:r>
          </a:p>
          <a:p>
            <a:pPr algn="r" rtl="1">
              <a:lnSpc>
                <a:spcPct val="120000"/>
              </a:lnSpc>
              <a:buNone/>
            </a:pPr>
            <a:endParaRPr lang="ar-SA" dirty="0"/>
          </a:p>
          <a:p>
            <a:pPr algn="just" rtl="1">
              <a:lnSpc>
                <a:spcPct val="120000"/>
              </a:lnSpc>
              <a:buFont typeface="Wingdings" panose="05000000000000000000" pitchFamily="2" charset="2"/>
              <a:buChar char="v"/>
            </a:pPr>
            <a:r>
              <a:rPr lang="ar-SA" sz="2300" dirty="0"/>
              <a:t>هو إحدى وسائل تمويل المشروعات، مقابل </a:t>
            </a:r>
            <a:r>
              <a:rPr lang="ar-SA" sz="2300" b="1" dirty="0"/>
              <a:t>مشاركة الجهة المزوِّدة للتمويل</a:t>
            </a:r>
            <a:r>
              <a:rPr lang="ar-SA" sz="2300" dirty="0"/>
              <a:t> للجهة التي يتمُّ تمويلها </a:t>
            </a:r>
            <a:r>
              <a:rPr lang="ar-SA" sz="2300" b="1" dirty="0"/>
              <a:t>في رأس المال، ونسبة في حصص الملكيَّة</a:t>
            </a:r>
            <a:r>
              <a:rPr lang="ar-SA" sz="2300" dirty="0"/>
              <a:t>، كما تقدِّم الجهة المموِّلة </a:t>
            </a:r>
            <a:r>
              <a:rPr lang="ar-SA" sz="2300" b="1" dirty="0"/>
              <a:t>المشورة الإستراتيجيَّة.</a:t>
            </a:r>
            <a:endParaRPr lang="ar-SA" sz="2300" dirty="0"/>
          </a:p>
          <a:p>
            <a:pPr algn="just" rtl="1">
              <a:lnSpc>
                <a:spcPct val="120000"/>
              </a:lnSpc>
              <a:buFont typeface="Wingdings" panose="05000000000000000000" pitchFamily="2" charset="2"/>
              <a:buChar char="v"/>
            </a:pPr>
            <a:r>
              <a:rPr lang="ar-SA" sz="2300" dirty="0"/>
              <a:t> </a:t>
            </a:r>
            <a:r>
              <a:rPr lang="ar-SA" sz="2300" b="1" dirty="0"/>
              <a:t>يبحث المستثمرون </a:t>
            </a:r>
            <a:r>
              <a:rPr lang="ar-SA" sz="2300" dirty="0"/>
              <a:t>في رأس المال المغامر عن </a:t>
            </a:r>
            <a:r>
              <a:rPr lang="ar-SA" sz="2300" b="1" dirty="0"/>
              <a:t>شركات سريعة النمو</a:t>
            </a:r>
            <a:r>
              <a:rPr lang="ar-SA" sz="2300" dirty="0"/>
              <a:t>، ذات قدرة منخفضة على المساومة الماليَّة، وفرق إداريَّة عالية الأداء.</a:t>
            </a:r>
            <a:endParaRPr lang="ar-SA" sz="2300" baseline="30000" dirty="0"/>
          </a:p>
          <a:p>
            <a:pPr algn="just" rtl="1">
              <a:lnSpc>
                <a:spcPct val="120000"/>
              </a:lnSpc>
              <a:buFont typeface="Wingdings" panose="05000000000000000000" pitchFamily="2" charset="2"/>
              <a:buChar char="v"/>
            </a:pPr>
            <a:r>
              <a:rPr lang="ar-SA" sz="2300" baseline="30000" dirty="0"/>
              <a:t> </a:t>
            </a:r>
            <a:r>
              <a:rPr lang="ar-SA" sz="2300" b="1" dirty="0"/>
              <a:t>تهدف </a:t>
            </a:r>
            <a:r>
              <a:rPr lang="ar-SA" sz="2300" dirty="0"/>
              <a:t>جهات التمويل برأس المال المغامر إلى </a:t>
            </a:r>
            <a:r>
              <a:rPr lang="ar-SA" sz="2300" b="1" dirty="0"/>
              <a:t>تحقيق الربحيَّة</a:t>
            </a:r>
            <a:r>
              <a:rPr lang="ar-SA" sz="2300" dirty="0"/>
              <a:t>، </a:t>
            </a:r>
            <a:r>
              <a:rPr lang="ar-SA" sz="2300" b="1" dirty="0"/>
              <a:t>وتغطية المخاطرة </a:t>
            </a:r>
            <a:r>
              <a:rPr lang="ar-SA" sz="2300" dirty="0"/>
              <a:t>التي يتضمَّنها هذا النوع من التمويل، من خلال بيع حصتها في الشركة، أو جزء منها على المدى المتوسط.</a:t>
            </a:r>
          </a:p>
          <a:p>
            <a:pPr algn="just" rtl="1">
              <a:lnSpc>
                <a:spcPct val="120000"/>
              </a:lnSpc>
              <a:buFont typeface="Wingdings" panose="05000000000000000000" pitchFamily="2" charset="2"/>
              <a:buChar char="v"/>
            </a:pPr>
            <a:r>
              <a:rPr lang="ar-SA" sz="2300" dirty="0"/>
              <a:t>يُنصح دومًا بالتوجُّه لهذا الخيار للتمويل كأحد </a:t>
            </a:r>
            <a:r>
              <a:rPr lang="ar-SA" sz="2300" b="1" dirty="0"/>
              <a:t>الحلول الأخيرة </a:t>
            </a:r>
            <a:r>
              <a:rPr lang="ar-SA" sz="2300" dirty="0"/>
              <a:t>للحصول على تمويل.</a:t>
            </a:r>
          </a:p>
          <a:p>
            <a:pPr algn="just" rtl="1">
              <a:lnSpc>
                <a:spcPct val="120000"/>
              </a:lnSpc>
              <a:buFont typeface="Wingdings" panose="05000000000000000000" pitchFamily="2" charset="2"/>
              <a:buChar char="v"/>
            </a:pPr>
            <a:r>
              <a:rPr lang="ar-SA" sz="2300" b="1" dirty="0"/>
              <a:t>السلبيات</a:t>
            </a:r>
            <a:r>
              <a:rPr lang="ar-SA" sz="2300" dirty="0"/>
              <a:t> الجوهريَّة في هذا النوع من التمويل هي</a:t>
            </a:r>
          </a:p>
          <a:p>
            <a:pPr lvl="1" algn="just" rtl="1">
              <a:lnSpc>
                <a:spcPct val="120000"/>
              </a:lnSpc>
              <a:buFont typeface="Wingdings" panose="05000000000000000000" pitchFamily="2" charset="2"/>
              <a:buChar char="v"/>
            </a:pPr>
            <a:r>
              <a:rPr lang="ar-SA" sz="2100" dirty="0"/>
              <a:t> قضاء وقت طويل للحصول على مبلغ التمويل اللازم،</a:t>
            </a:r>
          </a:p>
          <a:p>
            <a:pPr lvl="1" algn="just" rtl="1">
              <a:lnSpc>
                <a:spcPct val="120000"/>
              </a:lnSpc>
              <a:buFont typeface="Wingdings" panose="05000000000000000000" pitchFamily="2" charset="2"/>
              <a:buChar char="v"/>
            </a:pPr>
            <a:r>
              <a:rPr lang="ar-SA" sz="2100" dirty="0"/>
              <a:t> الدخول في عدَّة جولات من المناقشة والمفاوضة حول قيمة التمويل،</a:t>
            </a:r>
          </a:p>
          <a:p>
            <a:pPr lvl="1" algn="just" rtl="1">
              <a:lnSpc>
                <a:spcPct val="120000"/>
              </a:lnSpc>
              <a:buFont typeface="Wingdings" panose="05000000000000000000" pitchFamily="2" charset="2"/>
              <a:buChar char="v"/>
            </a:pPr>
            <a:r>
              <a:rPr lang="ar-SA" sz="2100" dirty="0"/>
              <a:t> طرح ضمانات ودراسات مستفيضة تضمن استحقاق التمويل، </a:t>
            </a:r>
          </a:p>
          <a:p>
            <a:pPr lvl="1" algn="just" rtl="1">
              <a:lnSpc>
                <a:spcPct val="120000"/>
              </a:lnSpc>
              <a:buFont typeface="Wingdings" panose="05000000000000000000" pitchFamily="2" charset="2"/>
              <a:buChar char="v"/>
            </a:pPr>
            <a:r>
              <a:rPr lang="ar-SA" sz="2100" dirty="0"/>
              <a:t>مفاوضات حول نسب وحصص الملكيَّة للجهة المزوِّدة للتمويل، والتي غالبًا ما تمتلك القوة التفاوضيَّة في تحديد هذه البنود والنسب.</a:t>
            </a:r>
          </a:p>
          <a:p>
            <a:pPr lvl="1" algn="just" rtl="1">
              <a:lnSpc>
                <a:spcPct val="120000"/>
              </a:lnSpc>
              <a:buFont typeface="Wingdings" panose="05000000000000000000" pitchFamily="2" charset="2"/>
              <a:buChar char="v"/>
            </a:pPr>
            <a:r>
              <a:rPr lang="ar-SA" sz="2100" dirty="0"/>
              <a:t> تدخل الجهة المموِّلة في تحديد الإستراتيجيَّات الخاصَّة بالمشروع والعمل الإداري؛ ممَّا يحدُّ من حريَّة العمل والتطوير للمشروع.</a:t>
            </a:r>
          </a:p>
          <a:p>
            <a:pPr lvl="1" algn="r" rtl="1">
              <a:lnSpc>
                <a:spcPct val="120000"/>
              </a:lnSpc>
            </a:pPr>
            <a:endParaRPr lang="ar-SA" dirty="0"/>
          </a:p>
          <a:p>
            <a:pPr algn="r" rtl="1">
              <a:lnSpc>
                <a:spcPct val="120000"/>
              </a:lnSpc>
            </a:pPr>
            <a:endParaRPr lang="en-US" dirty="0"/>
          </a:p>
        </p:txBody>
      </p:sp>
      <p:sp>
        <p:nvSpPr>
          <p:cNvPr id="4" name="Title 1"/>
          <p:cNvSpPr>
            <a:spLocks noGrp="1"/>
          </p:cNvSpPr>
          <p:nvPr>
            <p:ph type="title"/>
          </p:nvPr>
        </p:nvSpPr>
        <p:spPr>
          <a:xfrm>
            <a:off x="677334" y="110820"/>
            <a:ext cx="8596668" cy="734291"/>
          </a:xfrm>
        </p:spPr>
        <p:txBody>
          <a:bodyPr/>
          <a:lstStyle/>
          <a:p>
            <a:pPr algn="r" rtl="1"/>
            <a:r>
              <a:rPr lang="ar-SA" dirty="0"/>
              <a:t>مصادر تمويل المشروعات</a:t>
            </a:r>
            <a:endParaRPr lang="en-US" dirty="0"/>
          </a:p>
        </p:txBody>
      </p:sp>
      <p:pic>
        <p:nvPicPr>
          <p:cNvPr id="2" name="Picture 1"/>
          <p:cNvPicPr>
            <a:picLocks noChangeAspect="1"/>
          </p:cNvPicPr>
          <p:nvPr/>
        </p:nvPicPr>
        <p:blipFill>
          <a:blip r:embed="rId2"/>
          <a:stretch>
            <a:fillRect/>
          </a:stretch>
        </p:blipFill>
        <p:spPr>
          <a:xfrm>
            <a:off x="677334" y="286604"/>
            <a:ext cx="3007562" cy="1624084"/>
          </a:xfrm>
          <a:prstGeom prst="rect">
            <a:avLst/>
          </a:prstGeom>
        </p:spPr>
      </p:pic>
    </p:spTree>
    <p:extLst>
      <p:ext uri="{BB962C8B-B14F-4D97-AF65-F5344CB8AC3E}">
        <p14:creationId xmlns:p14="http://schemas.microsoft.com/office/powerpoint/2010/main" val="375182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46663"/>
            <a:ext cx="8596668" cy="5092682"/>
          </a:xfrm>
        </p:spPr>
        <p:txBody>
          <a:bodyPr>
            <a:normAutofit/>
          </a:bodyPr>
          <a:lstStyle/>
          <a:p>
            <a:pPr algn="r" rtl="1">
              <a:lnSpc>
                <a:spcPct val="120000"/>
              </a:lnSpc>
            </a:pPr>
            <a:r>
              <a:rPr lang="ar-SA" b="1" u="sng" dirty="0"/>
              <a:t>حاضنات الأعمال</a:t>
            </a:r>
            <a:r>
              <a:rPr lang="fr-FR" b="1" u="sng" dirty="0"/>
              <a:t> </a:t>
            </a:r>
            <a:r>
              <a:rPr lang="ar-SA" b="1" u="sng" dirty="0"/>
              <a:t> أو مسرعات الأعمال </a:t>
            </a:r>
            <a:r>
              <a:rPr lang="ar-SA" dirty="0"/>
              <a:t>:</a:t>
            </a:r>
          </a:p>
          <a:p>
            <a:pPr algn="r" rtl="1">
              <a:lnSpc>
                <a:spcPct val="120000"/>
              </a:lnSpc>
              <a:buFont typeface="Wingdings" pitchFamily="2" charset="2"/>
              <a:buChar char="ü"/>
            </a:pPr>
            <a:r>
              <a:rPr lang="ar-SA" dirty="0"/>
              <a:t>هي مراكز في الجامعات، أو منظَّمات ربحيَّة أو غير ربحيَّة، توفِّر الموارد، والمختبرات، والخدمات الاستشاريَّة والتنفيذيَّة، والتدريب، والمساحات الخاصَّة بالمكاتب، والتمويل المالي لتساعد المشروعات الرياديَّة الناشئة على النجاح والنضج.</a:t>
            </a:r>
          </a:p>
          <a:p>
            <a:pPr algn="r" rtl="1">
              <a:lnSpc>
                <a:spcPct val="120000"/>
              </a:lnSpc>
              <a:buFont typeface="Wingdings" pitchFamily="2" charset="2"/>
              <a:buChar char="ü"/>
            </a:pPr>
            <a:r>
              <a:rPr lang="ar-SA" dirty="0"/>
              <a:t>تركِّز بشكل عام- على قطاع التكنولوجيا الفائقة، من خلال تقديم الدعم للأعمال التجاريَّة الجديدة في مختلف مراحل التنمية.</a:t>
            </a:r>
          </a:p>
          <a:p>
            <a:pPr algn="r" rtl="1">
              <a:lnSpc>
                <a:spcPct val="120000"/>
              </a:lnSpc>
              <a:buFont typeface="Wingdings" pitchFamily="2" charset="2"/>
              <a:buChar char="ü"/>
            </a:pPr>
            <a:r>
              <a:rPr lang="ar-SA" dirty="0"/>
              <a:t>هناك كذلك حاضنات التنمية الاقتصاديَّة، التي تركِّز على مجالات مثل خلق فرص العمل، وتنشيط واستضافة وتقاسم الخدمات.</a:t>
            </a:r>
          </a:p>
          <a:p>
            <a:pPr algn="r" rtl="1">
              <a:lnSpc>
                <a:spcPct val="120000"/>
              </a:lnSpc>
              <a:buFont typeface="Wingdings" pitchFamily="2" charset="2"/>
              <a:buChar char="ü"/>
            </a:pPr>
            <a:r>
              <a:rPr lang="ar-SA" dirty="0"/>
              <a:t>تشارك حاضنات الأعمال مواردها، وتمكِّن المشروعات الناشئة من استخدام مرافقها، بحيث تتمكَّن المشروعات الرياديَّة الناشئة من تطوير واختبار منتجاتها بتكلفة أقل قبل البدء في الإنتاج.</a:t>
            </a:r>
          </a:p>
          <a:p>
            <a:pPr algn="r" rtl="1">
              <a:lnSpc>
                <a:spcPct val="120000"/>
              </a:lnSpc>
              <a:buFont typeface="Wingdings" pitchFamily="2" charset="2"/>
              <a:buChar char="ü"/>
            </a:pPr>
            <a:r>
              <a:rPr lang="ar-SA" baseline="30000" dirty="0"/>
              <a:t> </a:t>
            </a:r>
            <a:r>
              <a:rPr lang="ar-SA" dirty="0"/>
              <a:t>يمكن أن تصل مرحلة الحضانة إلى سنتين، وبمجرَّد أنْ يصبح المنتج جاهزًا، تترك المشروعات الرياديَّة مرافق الحاضنة لدخول مرحلة الإنتاج الصناعي.</a:t>
            </a:r>
            <a:endParaRPr lang="fr-FR" dirty="0"/>
          </a:p>
          <a:p>
            <a:pPr algn="r" rtl="1">
              <a:lnSpc>
                <a:spcPct val="120000"/>
              </a:lnSpc>
              <a:buNone/>
            </a:pPr>
            <a:endParaRPr lang="en-US" dirty="0"/>
          </a:p>
        </p:txBody>
      </p:sp>
      <p:sp>
        <p:nvSpPr>
          <p:cNvPr id="4" name="Title 1"/>
          <p:cNvSpPr>
            <a:spLocks noGrp="1"/>
          </p:cNvSpPr>
          <p:nvPr>
            <p:ph type="title"/>
          </p:nvPr>
        </p:nvSpPr>
        <p:spPr>
          <a:xfrm>
            <a:off x="677334" y="110820"/>
            <a:ext cx="8596668" cy="734291"/>
          </a:xfrm>
        </p:spPr>
        <p:txBody>
          <a:bodyPr/>
          <a:lstStyle/>
          <a:p>
            <a:pPr algn="r" rtl="1"/>
            <a:r>
              <a:rPr lang="ar-SA" dirty="0"/>
              <a:t>مصادر تمويل المشروعات</a:t>
            </a:r>
            <a:endParaRPr lang="en-US" dirty="0"/>
          </a:p>
        </p:txBody>
      </p:sp>
      <p:pic>
        <p:nvPicPr>
          <p:cNvPr id="2" name="Picture 1"/>
          <p:cNvPicPr>
            <a:picLocks noChangeAspect="1"/>
          </p:cNvPicPr>
          <p:nvPr/>
        </p:nvPicPr>
        <p:blipFill>
          <a:blip r:embed="rId2"/>
          <a:stretch>
            <a:fillRect/>
          </a:stretch>
        </p:blipFill>
        <p:spPr>
          <a:xfrm>
            <a:off x="677334" y="110820"/>
            <a:ext cx="3621711" cy="1786219"/>
          </a:xfrm>
          <a:prstGeom prst="rect">
            <a:avLst/>
          </a:prstGeom>
        </p:spPr>
      </p:pic>
    </p:spTree>
    <p:extLst>
      <p:ext uri="{BB962C8B-B14F-4D97-AF65-F5344CB8AC3E}">
        <p14:creationId xmlns:p14="http://schemas.microsoft.com/office/powerpoint/2010/main" val="3751823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0095"/>
            <a:ext cx="8596668" cy="734291"/>
          </a:xfrm>
        </p:spPr>
        <p:txBody>
          <a:bodyPr/>
          <a:lstStyle/>
          <a:p>
            <a:pPr algn="r" rtl="1"/>
            <a:r>
              <a:rPr lang="ar-SA" dirty="0"/>
              <a:t>جهات تمويل روَّاد الأعمال في السعوديَّة</a:t>
            </a:r>
            <a:endParaRPr lang="en-US" dirty="0"/>
          </a:p>
        </p:txBody>
      </p:sp>
      <p:sp>
        <p:nvSpPr>
          <p:cNvPr id="3" name="Content Placeholder 2"/>
          <p:cNvSpPr>
            <a:spLocks noGrp="1"/>
          </p:cNvSpPr>
          <p:nvPr>
            <p:ph idx="1"/>
          </p:nvPr>
        </p:nvSpPr>
        <p:spPr>
          <a:xfrm>
            <a:off x="677334" y="914387"/>
            <a:ext cx="8596668" cy="5541832"/>
          </a:xfrm>
        </p:spPr>
        <p:txBody>
          <a:bodyPr>
            <a:normAutofit/>
          </a:bodyPr>
          <a:lstStyle/>
          <a:p>
            <a:pPr algn="r" rtl="1"/>
            <a:endParaRPr lang="fr-FR" dirty="0"/>
          </a:p>
          <a:p>
            <a:pPr algn="r" rtl="1"/>
            <a:endParaRPr lang="fr-FR" dirty="0"/>
          </a:p>
          <a:p>
            <a:pPr algn="r"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74812017"/>
              </p:ext>
            </p:extLst>
          </p:nvPr>
        </p:nvGraphicFramePr>
        <p:xfrm>
          <a:off x="677334" y="1378427"/>
          <a:ext cx="8596668" cy="4967781"/>
        </p:xfrm>
        <a:graphic>
          <a:graphicData uri="http://schemas.openxmlformats.org/drawingml/2006/table">
            <a:tbl>
              <a:tblPr rtl="1" firstRow="1" firstCol="1" bandRow="1">
                <a:tableStyleId>{72833802-FEF1-4C79-8D5D-14CF1EAF98D9}</a:tableStyleId>
              </a:tblPr>
              <a:tblGrid>
                <a:gridCol w="4300053">
                  <a:extLst>
                    <a:ext uri="{9D8B030D-6E8A-4147-A177-3AD203B41FA5}">
                      <a16:colId xmlns:a16="http://schemas.microsoft.com/office/drawing/2014/main" val="20000"/>
                    </a:ext>
                  </a:extLst>
                </a:gridCol>
                <a:gridCol w="4296615">
                  <a:extLst>
                    <a:ext uri="{9D8B030D-6E8A-4147-A177-3AD203B41FA5}">
                      <a16:colId xmlns:a16="http://schemas.microsoft.com/office/drawing/2014/main" val="20001"/>
                    </a:ext>
                  </a:extLst>
                </a:gridCol>
              </a:tblGrid>
              <a:tr h="346116">
                <a:tc>
                  <a:txBody>
                    <a:bodyPr/>
                    <a:lstStyle/>
                    <a:p>
                      <a:pPr marL="0" marR="0" algn="ctr" rtl="1">
                        <a:lnSpc>
                          <a:spcPct val="107000"/>
                        </a:lnSpc>
                        <a:spcBef>
                          <a:spcPts val="0"/>
                        </a:spcBef>
                        <a:spcAft>
                          <a:spcPts val="0"/>
                        </a:spcAft>
                      </a:pPr>
                      <a:r>
                        <a:rPr lang="ar-SA" sz="900">
                          <a:effectLst/>
                        </a:rPr>
                        <a:t>جهة التمويل</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7267" marR="57267" marT="0" marB="0" anchor="ctr"/>
                </a:tc>
                <a:tc>
                  <a:txBody>
                    <a:bodyPr/>
                    <a:lstStyle/>
                    <a:p>
                      <a:pPr marL="0" marR="0" algn="ctr" rtl="1">
                        <a:lnSpc>
                          <a:spcPct val="107000"/>
                        </a:lnSpc>
                        <a:spcBef>
                          <a:spcPts val="0"/>
                        </a:spcBef>
                        <a:spcAft>
                          <a:spcPts val="0"/>
                        </a:spcAft>
                      </a:pPr>
                      <a:r>
                        <a:rPr lang="ar-SA" sz="900">
                          <a:effectLst/>
                        </a:rPr>
                        <a:t>رابط الموقع الالكتروني</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00"/>
                  </a:ext>
                </a:extLst>
              </a:tr>
              <a:tr h="308111">
                <a:tc>
                  <a:txBody>
                    <a:bodyPr/>
                    <a:lstStyle/>
                    <a:p>
                      <a:pPr marL="0" marR="0" indent="252095" algn="ctr" rtl="1">
                        <a:lnSpc>
                          <a:spcPct val="150000"/>
                        </a:lnSpc>
                        <a:spcBef>
                          <a:spcPts val="0"/>
                        </a:spcBef>
                        <a:spcAft>
                          <a:spcPts val="0"/>
                        </a:spcAft>
                      </a:pPr>
                      <a:r>
                        <a:rPr lang="ar-SA" sz="1000">
                          <a:effectLst/>
                        </a:rPr>
                        <a:t>صندوق المئويَّة</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http://www.tcf.org.sa</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01"/>
                  </a:ext>
                </a:extLst>
              </a:tr>
              <a:tr h="308111">
                <a:tc>
                  <a:txBody>
                    <a:bodyPr/>
                    <a:lstStyle/>
                    <a:p>
                      <a:pPr marL="0" marR="0" indent="252095" algn="ctr" rtl="1">
                        <a:lnSpc>
                          <a:spcPct val="150000"/>
                        </a:lnSpc>
                        <a:spcBef>
                          <a:spcPts val="0"/>
                        </a:spcBef>
                        <a:spcAft>
                          <a:spcPts val="0"/>
                        </a:spcAft>
                      </a:pPr>
                      <a:r>
                        <a:rPr lang="ar-SA" sz="1000">
                          <a:effectLst/>
                        </a:rPr>
                        <a:t>البنك السعودي للتسليف والاِّدخار</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http://www.scsb.gov.sa</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02"/>
                  </a:ext>
                </a:extLst>
              </a:tr>
              <a:tr h="308111">
                <a:tc>
                  <a:txBody>
                    <a:bodyPr/>
                    <a:lstStyle/>
                    <a:p>
                      <a:pPr marL="0" marR="0" indent="252095" algn="ctr" rtl="1">
                        <a:lnSpc>
                          <a:spcPct val="150000"/>
                        </a:lnSpc>
                        <a:spcBef>
                          <a:spcPts val="0"/>
                        </a:spcBef>
                        <a:spcAft>
                          <a:spcPts val="0"/>
                        </a:spcAft>
                      </a:pPr>
                      <a:r>
                        <a:rPr lang="ar-SA" sz="1000">
                          <a:effectLst/>
                        </a:rPr>
                        <a:t>صندوق التنمية الصناعيَّة السعودي</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http://www.sidf.gov.sa</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03"/>
                  </a:ext>
                </a:extLst>
              </a:tr>
              <a:tr h="308111">
                <a:tc>
                  <a:txBody>
                    <a:bodyPr/>
                    <a:lstStyle/>
                    <a:p>
                      <a:pPr marL="0" marR="0" indent="252095" algn="ctr" rtl="1">
                        <a:lnSpc>
                          <a:spcPct val="150000"/>
                        </a:lnSpc>
                        <a:spcBef>
                          <a:spcPts val="0"/>
                        </a:spcBef>
                        <a:spcAft>
                          <a:spcPts val="0"/>
                        </a:spcAft>
                      </a:pPr>
                      <a:r>
                        <a:rPr lang="ar-SA" sz="1000">
                          <a:effectLst/>
                        </a:rPr>
                        <a:t>برنامج كفالة</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https://www.kafalah.gov.sa</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04"/>
                  </a:ext>
                </a:extLst>
              </a:tr>
              <a:tr h="308111">
                <a:tc>
                  <a:txBody>
                    <a:bodyPr/>
                    <a:lstStyle/>
                    <a:p>
                      <a:pPr marL="0" marR="0" indent="252095" algn="ctr" rtl="1">
                        <a:lnSpc>
                          <a:spcPct val="150000"/>
                        </a:lnSpc>
                        <a:spcBef>
                          <a:spcPts val="0"/>
                        </a:spcBef>
                        <a:spcAft>
                          <a:spcPts val="0"/>
                        </a:spcAft>
                      </a:pPr>
                      <a:r>
                        <a:rPr lang="ar-SA" sz="1000">
                          <a:effectLst/>
                        </a:rPr>
                        <a:t>مؤسسة الملك عبدالعزيز ورجاله للموهبة والإبداع</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http://www.mawhiba.org.sa</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05"/>
                  </a:ext>
                </a:extLst>
              </a:tr>
              <a:tr h="308111">
                <a:tc>
                  <a:txBody>
                    <a:bodyPr/>
                    <a:lstStyle/>
                    <a:p>
                      <a:pPr marL="0" marR="0" indent="252095" algn="ctr" rtl="1">
                        <a:lnSpc>
                          <a:spcPct val="150000"/>
                        </a:lnSpc>
                        <a:spcBef>
                          <a:spcPts val="0"/>
                        </a:spcBef>
                        <a:spcAft>
                          <a:spcPts val="0"/>
                        </a:spcAft>
                      </a:pPr>
                      <a:r>
                        <a:rPr lang="ar-SA" sz="1000">
                          <a:effectLst/>
                        </a:rPr>
                        <a:t>البنك الزراعي العربي السعودي</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https://www.adf.gov.sa</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06"/>
                  </a:ext>
                </a:extLst>
              </a:tr>
              <a:tr h="308111">
                <a:tc>
                  <a:txBody>
                    <a:bodyPr/>
                    <a:lstStyle/>
                    <a:p>
                      <a:pPr marL="0" marR="0" indent="252095" algn="ctr" rtl="1">
                        <a:lnSpc>
                          <a:spcPct val="150000"/>
                        </a:lnSpc>
                        <a:spcBef>
                          <a:spcPts val="0"/>
                        </a:spcBef>
                        <a:spcAft>
                          <a:spcPts val="0"/>
                        </a:spcAft>
                      </a:pPr>
                      <a:r>
                        <a:rPr lang="ar-SA" sz="1000">
                          <a:effectLst/>
                        </a:rPr>
                        <a:t>مركز التنمية الصناعيَّة</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http://www.idc-rc.org</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07"/>
                  </a:ext>
                </a:extLst>
              </a:tr>
              <a:tr h="308111">
                <a:tc>
                  <a:txBody>
                    <a:bodyPr/>
                    <a:lstStyle/>
                    <a:p>
                      <a:pPr marL="0" marR="0" indent="252095" algn="ctr" rtl="1">
                        <a:lnSpc>
                          <a:spcPct val="150000"/>
                        </a:lnSpc>
                        <a:spcBef>
                          <a:spcPts val="0"/>
                        </a:spcBef>
                        <a:spcAft>
                          <a:spcPts val="0"/>
                        </a:spcAft>
                      </a:pPr>
                      <a:r>
                        <a:rPr lang="ar-SA" sz="1000">
                          <a:effectLst/>
                        </a:rPr>
                        <a:t>ديم المناهل</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http://deem-almanahil.org</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08"/>
                  </a:ext>
                </a:extLst>
              </a:tr>
              <a:tr h="308111">
                <a:tc>
                  <a:txBody>
                    <a:bodyPr/>
                    <a:lstStyle/>
                    <a:p>
                      <a:pPr marL="0" marR="0" indent="252095" algn="ctr" rtl="1">
                        <a:lnSpc>
                          <a:spcPct val="150000"/>
                        </a:lnSpc>
                        <a:spcBef>
                          <a:spcPts val="0"/>
                        </a:spcBef>
                        <a:spcAft>
                          <a:spcPts val="0"/>
                        </a:spcAft>
                      </a:pPr>
                      <a:r>
                        <a:rPr lang="ar-SA" sz="1000">
                          <a:effectLst/>
                        </a:rPr>
                        <a:t>صندوق الأمير سلطان بن عبدالعزيز</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www.psfw.org</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09"/>
                  </a:ext>
                </a:extLst>
              </a:tr>
              <a:tr h="308111">
                <a:tc>
                  <a:txBody>
                    <a:bodyPr/>
                    <a:lstStyle/>
                    <a:p>
                      <a:pPr marL="0" marR="0" indent="252095" algn="ctr" rtl="1">
                        <a:lnSpc>
                          <a:spcPct val="150000"/>
                        </a:lnSpc>
                        <a:spcBef>
                          <a:spcPts val="0"/>
                        </a:spcBef>
                        <a:spcAft>
                          <a:spcPts val="0"/>
                        </a:spcAft>
                      </a:pPr>
                      <a:r>
                        <a:rPr lang="ar-SA" sz="1000">
                          <a:effectLst/>
                        </a:rPr>
                        <a:t>بادر</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https://www.badir.com.sa</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10"/>
                  </a:ext>
                </a:extLst>
              </a:tr>
              <a:tr h="308111">
                <a:tc>
                  <a:txBody>
                    <a:bodyPr/>
                    <a:lstStyle/>
                    <a:p>
                      <a:pPr marL="0" marR="0" indent="252095" algn="ctr" rtl="1">
                        <a:lnSpc>
                          <a:spcPct val="150000"/>
                        </a:lnSpc>
                        <a:spcBef>
                          <a:spcPts val="0"/>
                        </a:spcBef>
                        <a:spcAft>
                          <a:spcPts val="0"/>
                        </a:spcAft>
                      </a:pPr>
                      <a:r>
                        <a:rPr lang="ar-SA" sz="1000">
                          <a:effectLst/>
                        </a:rPr>
                        <a:t>برنامج باب رزق جميل</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https://www.babrizqjameel.com</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11"/>
                  </a:ext>
                </a:extLst>
              </a:tr>
              <a:tr h="308111">
                <a:tc>
                  <a:txBody>
                    <a:bodyPr/>
                    <a:lstStyle/>
                    <a:p>
                      <a:pPr marL="0" marR="0" indent="252095" algn="ctr" rtl="1">
                        <a:lnSpc>
                          <a:spcPct val="150000"/>
                        </a:lnSpc>
                        <a:spcBef>
                          <a:spcPts val="0"/>
                        </a:spcBef>
                        <a:spcAft>
                          <a:spcPts val="0"/>
                        </a:spcAft>
                      </a:pPr>
                      <a:r>
                        <a:rPr lang="ar-SA" sz="1000">
                          <a:effectLst/>
                        </a:rPr>
                        <a:t>واعد</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http://www.waed.net</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12"/>
                  </a:ext>
                </a:extLst>
              </a:tr>
              <a:tr h="308111">
                <a:tc>
                  <a:txBody>
                    <a:bodyPr/>
                    <a:lstStyle/>
                    <a:p>
                      <a:pPr marL="0" marR="0" indent="252095" algn="ctr" rtl="1">
                        <a:lnSpc>
                          <a:spcPct val="150000"/>
                        </a:lnSpc>
                        <a:spcBef>
                          <a:spcPts val="0"/>
                        </a:spcBef>
                        <a:spcAft>
                          <a:spcPts val="0"/>
                        </a:spcAft>
                      </a:pPr>
                      <a:r>
                        <a:rPr lang="ar-SA" sz="1000">
                          <a:effectLst/>
                        </a:rPr>
                        <a:t>ريادة</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a:txBody>
                    <a:bodyPr/>
                    <a:lstStyle/>
                    <a:p>
                      <a:pPr marL="0" marR="0" indent="252095" algn="ctr" rtl="1">
                        <a:lnSpc>
                          <a:spcPct val="150000"/>
                        </a:lnSpc>
                        <a:spcBef>
                          <a:spcPts val="0"/>
                        </a:spcBef>
                        <a:spcAft>
                          <a:spcPts val="0"/>
                        </a:spcAft>
                      </a:pPr>
                      <a:r>
                        <a:rPr lang="en-US" sz="1000">
                          <a:effectLst/>
                        </a:rPr>
                        <a:t>http://www.riyadah.com.sa</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extLst>
                  <a:ext uri="{0D108BD9-81ED-4DB2-BD59-A6C34878D82A}">
                    <a16:rowId xmlns:a16="http://schemas.microsoft.com/office/drawing/2014/main" val="10013"/>
                  </a:ext>
                </a:extLst>
              </a:tr>
              <a:tr h="308111">
                <a:tc gridSpan="2">
                  <a:txBody>
                    <a:bodyPr/>
                    <a:lstStyle/>
                    <a:p>
                      <a:pPr marL="0" marR="0" indent="252095" algn="ctr" rtl="1">
                        <a:lnSpc>
                          <a:spcPct val="150000"/>
                        </a:lnSpc>
                        <a:spcBef>
                          <a:spcPts val="0"/>
                        </a:spcBef>
                        <a:spcAft>
                          <a:spcPts val="0"/>
                        </a:spcAft>
                      </a:pPr>
                      <a:r>
                        <a:rPr lang="ar-SA" sz="1000">
                          <a:effectLst/>
                        </a:rPr>
                        <a:t>الغرف التجاريَّة والصناعيَّة بمدن المملكة العربيَّة السعوديَّة</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hMerge="1">
                  <a:txBody>
                    <a:bodyPr/>
                    <a:lstStyle/>
                    <a:p>
                      <a:endParaRPr lang="en-US"/>
                    </a:p>
                  </a:txBody>
                  <a:tcPr/>
                </a:tc>
                <a:extLst>
                  <a:ext uri="{0D108BD9-81ED-4DB2-BD59-A6C34878D82A}">
                    <a16:rowId xmlns:a16="http://schemas.microsoft.com/office/drawing/2014/main" val="10014"/>
                  </a:ext>
                </a:extLst>
              </a:tr>
              <a:tr h="308111">
                <a:tc gridSpan="2">
                  <a:txBody>
                    <a:bodyPr/>
                    <a:lstStyle/>
                    <a:p>
                      <a:pPr marL="0" marR="0" indent="252095" algn="ctr" rtl="1">
                        <a:lnSpc>
                          <a:spcPct val="150000"/>
                        </a:lnSpc>
                        <a:spcBef>
                          <a:spcPts val="0"/>
                        </a:spcBef>
                        <a:spcAft>
                          <a:spcPts val="0"/>
                        </a:spcAft>
                      </a:pPr>
                      <a:r>
                        <a:rPr lang="ar-SA" sz="1000" dirty="0">
                          <a:effectLst/>
                        </a:rPr>
                        <a:t>الجامعات الحكوميَّة بالمملكة العربيَّة السعوديَّة</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57267" marR="57267" marT="0" marB="0" anchor="ctr"/>
                </a:tc>
                <a:tc hMerge="1">
                  <a:txBody>
                    <a:bodyPr/>
                    <a:lstStyle/>
                    <a:p>
                      <a:endParaRPr lang="en-US"/>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75182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85"/>
            <a:ext cx="8596668" cy="734291"/>
          </a:xfrm>
        </p:spPr>
        <p:txBody>
          <a:bodyPr/>
          <a:lstStyle/>
          <a:p>
            <a:pPr algn="r" rtl="1"/>
            <a:r>
              <a:rPr lang="ar-SA" dirty="0"/>
              <a:t>تحديد الاحتياجات الماليَّة للبدء</a:t>
            </a:r>
            <a:endParaRPr lang="en-US" dirty="0"/>
          </a:p>
        </p:txBody>
      </p:sp>
      <p:sp>
        <p:nvSpPr>
          <p:cNvPr id="3" name="Content Placeholder 2"/>
          <p:cNvSpPr>
            <a:spLocks noGrp="1"/>
          </p:cNvSpPr>
          <p:nvPr>
            <p:ph idx="1"/>
          </p:nvPr>
        </p:nvSpPr>
        <p:spPr>
          <a:xfrm>
            <a:off x="677334" y="2142699"/>
            <a:ext cx="8596668" cy="4452064"/>
          </a:xfrm>
        </p:spPr>
        <p:txBody>
          <a:bodyPr/>
          <a:lstStyle/>
          <a:p>
            <a:pPr algn="r" rtl="1"/>
            <a:r>
              <a:rPr lang="ar-SA" sz="2000" dirty="0"/>
              <a:t>الخطوة الأولى في تكوين رأس المال هي </a:t>
            </a:r>
            <a:r>
              <a:rPr lang="ar-SA" sz="2000" b="1" dirty="0"/>
              <a:t>تحديد مقدار رأس المال </a:t>
            </a:r>
            <a:r>
              <a:rPr lang="ar-SA" sz="2000" dirty="0"/>
              <a:t>الذي يحتاجه رائد الأعمال لمشروعه</a:t>
            </a:r>
          </a:p>
          <a:p>
            <a:pPr algn="r" rtl="1"/>
            <a:r>
              <a:rPr lang="ar-SA" sz="2000" dirty="0"/>
              <a:t>ثلاثة أمور أساسيَّة يجب وضعها في الحسبان عند تحديد وجمع رأس المال اللازم لبدء المشروع</a:t>
            </a:r>
          </a:p>
          <a:p>
            <a:pPr lvl="1" algn="r" rtl="1"/>
            <a:r>
              <a:rPr lang="ar-SA" dirty="0"/>
              <a:t>تمر المشروعات عبر عدَّة جولات ومراحل للتمويل، من الممكن أنْ يكون هناك أكثر من مصدر لتمويل المشروع. </a:t>
            </a:r>
          </a:p>
          <a:p>
            <a:pPr lvl="1" algn="r" rtl="1"/>
            <a:r>
              <a:rPr lang="ar-SA" dirty="0"/>
              <a:t>توفير التمويل ورأس المال هو قضيَّة مستمرة لكل مشروع.</a:t>
            </a:r>
          </a:p>
          <a:p>
            <a:pPr lvl="1" algn="r" rtl="1"/>
            <a:r>
              <a:rPr lang="ar-SA" dirty="0"/>
              <a:t>الحصول على رأس المال يستغرق وقتاً طويلاً، ويحتاج إلى التخطيط وفقاً لذلك.</a:t>
            </a:r>
            <a:endParaRPr lang="ar-SA" sz="3200" dirty="0"/>
          </a:p>
          <a:p>
            <a:pPr algn="r" rtl="1"/>
            <a:endParaRPr lang="en-US" dirty="0"/>
          </a:p>
        </p:txBody>
      </p:sp>
    </p:spTree>
    <p:extLst>
      <p:ext uri="{BB962C8B-B14F-4D97-AF65-F5344CB8AC3E}">
        <p14:creationId xmlns:p14="http://schemas.microsoft.com/office/powerpoint/2010/main" val="3751823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85"/>
            <a:ext cx="8596668" cy="734291"/>
          </a:xfrm>
        </p:spPr>
        <p:txBody>
          <a:bodyPr/>
          <a:lstStyle/>
          <a:p>
            <a:pPr algn="r" rtl="1"/>
            <a:r>
              <a:rPr lang="ar-SA" dirty="0"/>
              <a:t>تحديد الاحتياجات الماليَّة للبدء</a:t>
            </a:r>
            <a:endParaRPr lang="en-US" dirty="0"/>
          </a:p>
        </p:txBody>
      </p:sp>
      <p:sp>
        <p:nvSpPr>
          <p:cNvPr id="3" name="Content Placeholder 2"/>
          <p:cNvSpPr>
            <a:spLocks noGrp="1"/>
          </p:cNvSpPr>
          <p:nvPr>
            <p:ph idx="1"/>
          </p:nvPr>
        </p:nvSpPr>
        <p:spPr>
          <a:xfrm>
            <a:off x="677334" y="1937982"/>
            <a:ext cx="8596668" cy="4656781"/>
          </a:xfrm>
        </p:spPr>
        <p:txBody>
          <a:bodyPr/>
          <a:lstStyle/>
          <a:p>
            <a:pPr algn="r" rtl="1"/>
            <a:r>
              <a:rPr lang="ar-SA" sz="2000" dirty="0"/>
              <a:t>وتتميَّز أربعة محدِّدات ذات أهميَّة بالغة للاحتياجات الماليَّة لمشروعٍ ما، وهي</a:t>
            </a:r>
          </a:p>
          <a:p>
            <a:pPr lvl="1" algn="r" rtl="1"/>
            <a:r>
              <a:rPr lang="ar-SA" dirty="0"/>
              <a:t>تحديد وجمع رأس المال اللازم لبدء المشروع.</a:t>
            </a:r>
          </a:p>
          <a:p>
            <a:pPr lvl="1" algn="r" rtl="1"/>
            <a:r>
              <a:rPr lang="ar-SA" dirty="0"/>
              <a:t>تحديد المبيعات المتوقَّعة، ومدى نموِّها، ومستوى الربحيَّة.</a:t>
            </a:r>
            <a:endParaRPr lang="fr-FR" dirty="0"/>
          </a:p>
          <a:p>
            <a:pPr lvl="1" algn="r" rtl="1"/>
            <a:r>
              <a:rPr lang="ar-SA" dirty="0"/>
              <a:t>حساب تكاليف بدء التشغيل الأوَّليَّة (التكاليف غير المتكررة).</a:t>
            </a:r>
            <a:endParaRPr lang="fr-FR" dirty="0"/>
          </a:p>
          <a:p>
            <a:pPr lvl="1" algn="r" rtl="1"/>
            <a:r>
              <a:rPr lang="ar-SA" dirty="0"/>
              <a:t>تقدير التكاليف المتكررة (التكاليف الثابتة والمتغيِّرة).</a:t>
            </a:r>
            <a:endParaRPr lang="fr-FR" dirty="0"/>
          </a:p>
          <a:p>
            <a:pPr algn="r" rtl="1"/>
            <a:endParaRPr lang="en-US" dirty="0"/>
          </a:p>
        </p:txBody>
      </p:sp>
      <p:pic>
        <p:nvPicPr>
          <p:cNvPr id="4" name="Picture 3"/>
          <p:cNvPicPr>
            <a:picLocks noChangeAspect="1"/>
          </p:cNvPicPr>
          <p:nvPr/>
        </p:nvPicPr>
        <p:blipFill>
          <a:blip r:embed="rId2"/>
          <a:stretch>
            <a:fillRect/>
          </a:stretch>
        </p:blipFill>
        <p:spPr>
          <a:xfrm>
            <a:off x="677335" y="4121624"/>
            <a:ext cx="8596668" cy="2124502"/>
          </a:xfrm>
          <a:prstGeom prst="rect">
            <a:avLst/>
          </a:prstGeom>
        </p:spPr>
      </p:pic>
    </p:spTree>
    <p:extLst>
      <p:ext uri="{BB962C8B-B14F-4D97-AF65-F5344CB8AC3E}">
        <p14:creationId xmlns:p14="http://schemas.microsoft.com/office/powerpoint/2010/main" val="1370644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0820"/>
            <a:ext cx="8596668" cy="734291"/>
          </a:xfrm>
        </p:spPr>
        <p:txBody>
          <a:bodyPr/>
          <a:lstStyle/>
          <a:p>
            <a:pPr algn="r" rtl="1"/>
            <a:r>
              <a:rPr lang="ar-SA" dirty="0"/>
              <a:t>تقييم الأعمال التجاريَّة الناشئة</a:t>
            </a:r>
            <a:endParaRPr lang="en-US" dirty="0"/>
          </a:p>
        </p:txBody>
      </p:sp>
      <p:sp>
        <p:nvSpPr>
          <p:cNvPr id="3" name="Content Placeholder 2"/>
          <p:cNvSpPr>
            <a:spLocks noGrp="1"/>
          </p:cNvSpPr>
          <p:nvPr>
            <p:ph idx="1"/>
          </p:nvPr>
        </p:nvSpPr>
        <p:spPr>
          <a:xfrm>
            <a:off x="677334" y="1343891"/>
            <a:ext cx="8596668" cy="5167745"/>
          </a:xfrm>
        </p:spPr>
        <p:txBody>
          <a:bodyPr>
            <a:normAutofit fontScale="92500" lnSpcReduction="10000"/>
          </a:bodyPr>
          <a:lstStyle/>
          <a:p>
            <a:pPr algn="r" rtl="1">
              <a:lnSpc>
                <a:spcPct val="120000"/>
              </a:lnSpc>
            </a:pPr>
            <a:r>
              <a:rPr lang="ar-SA" dirty="0"/>
              <a:t>تقييم الأعمال التجاريَّة هو ببساطة </a:t>
            </a:r>
            <a:r>
              <a:rPr lang="ar-SA" b="1" dirty="0"/>
              <a:t>تحديد قيمة الشركة</a:t>
            </a:r>
            <a:r>
              <a:rPr lang="ar-SA" dirty="0"/>
              <a:t>.</a:t>
            </a:r>
          </a:p>
          <a:p>
            <a:pPr algn="r" rtl="1">
              <a:lnSpc>
                <a:spcPct val="120000"/>
              </a:lnSpc>
            </a:pPr>
            <a:r>
              <a:rPr lang="ar-SA" b="1" dirty="0"/>
              <a:t>يحدِّد حصَّة الشركة </a:t>
            </a:r>
            <a:r>
              <a:rPr lang="ar-SA" dirty="0"/>
              <a:t>التي سيتمُّ التخلِّي للمستثمر مقابل المال</a:t>
            </a:r>
          </a:p>
          <a:p>
            <a:pPr algn="r" rtl="1">
              <a:lnSpc>
                <a:spcPct val="120000"/>
              </a:lnSpc>
            </a:pPr>
            <a:r>
              <a:rPr lang="ar-SA" dirty="0"/>
              <a:t>في المراحل الأوَّليَّة عند بدء المشروع تكون قيمة الشركة هي قريبة من الصفر، ولكن تقييم المشروعات الرياديَّة يخالف ذلك، لأنَّ </a:t>
            </a:r>
            <a:r>
              <a:rPr lang="ar-SA" b="1" dirty="0"/>
              <a:t>التقييم للأعمال التجاريَّة لا يحسب القيمة الفعليَّة </a:t>
            </a:r>
            <a:r>
              <a:rPr lang="ar-SA" dirty="0"/>
              <a:t>الحاليَّة للشركة، وإنَّما </a:t>
            </a:r>
            <a:r>
              <a:rPr lang="ar-SA" b="1" dirty="0"/>
              <a:t>تقييم إمكانات نمو المشروع الناشئ مقابل القيمة الحاليَّة.</a:t>
            </a:r>
            <a:endParaRPr lang="ar-SA" b="1" baseline="30000" dirty="0"/>
          </a:p>
          <a:p>
            <a:pPr lvl="1" algn="r" rtl="1">
              <a:lnSpc>
                <a:spcPct val="120000"/>
              </a:lnSpc>
            </a:pPr>
            <a:r>
              <a:rPr lang="ar-SA" dirty="0"/>
              <a:t>على سبيل المثال لنفترض أنَّ رائد الأعمال يبحث عن تمويل استثماري يبلغ حوالى 100 ألف ريال، مقابل حصَّة تُقدَّر بحوالى 10٪ من الشركة، عليه سيكون تقييم الشركة يُقدَّر بمليون ريال، مع أنَّه على أرض الواقع لا تبلغ قيمة الشركة مليون ريال الآن، وإنَّما هو توقُّع لقيمتها في مرحلة ما في المستقبل. </a:t>
            </a:r>
          </a:p>
          <a:p>
            <a:pPr algn="r" rtl="1">
              <a:lnSpc>
                <a:spcPct val="120000"/>
              </a:lnSpc>
            </a:pPr>
            <a:r>
              <a:rPr lang="ar-SA" b="1" dirty="0"/>
              <a:t>عمليَّة التقييم ليست اعتباطيَّة </a:t>
            </a:r>
            <a:r>
              <a:rPr lang="ar-SA" dirty="0"/>
              <a:t>أو اختياريَّة، بحيث يتم تقدير رقم ما بشكل عشوائي، بل هو مزيج بين كونه علماً تطبيقياً وفناً، </a:t>
            </a:r>
          </a:p>
          <a:p>
            <a:pPr algn="r" rtl="1">
              <a:lnSpc>
                <a:spcPct val="120000"/>
              </a:lnSpc>
            </a:pPr>
            <a:r>
              <a:rPr lang="ar-SA" dirty="0"/>
              <a:t>هناك العديد من الناس ممَّن يبنون مهنتهم في مجال تقييم قيمة الأعمال التجاريَّة، ووضع التوقُّعات لقيمة الأعمال التجاريَّة. </a:t>
            </a:r>
          </a:p>
          <a:p>
            <a:pPr algn="r" rtl="1">
              <a:lnSpc>
                <a:spcPct val="120000"/>
              </a:lnSpc>
            </a:pPr>
            <a:r>
              <a:rPr lang="ar-SA" dirty="0"/>
              <a:t>وفي ظل كونها توقُّعات </a:t>
            </a:r>
            <a:r>
              <a:rPr lang="ar-SA" b="1" dirty="0"/>
              <a:t>يمكن أن تحدث أو لا تحدث</a:t>
            </a:r>
            <a:r>
              <a:rPr lang="ar-SA" dirty="0"/>
              <a:t>، فإنَّ تقييم الأعمال التجاريَّة فيه مجال واسع لوضع الافتراضات، مع استخدام الخبرات المتراكمة، والاستفادة من التجارب السابقة. </a:t>
            </a:r>
            <a:endParaRPr lang="en-US" dirty="0"/>
          </a:p>
        </p:txBody>
      </p:sp>
    </p:spTree>
    <p:extLst>
      <p:ext uri="{BB962C8B-B14F-4D97-AF65-F5344CB8AC3E}">
        <p14:creationId xmlns:p14="http://schemas.microsoft.com/office/powerpoint/2010/main" val="375182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0820"/>
            <a:ext cx="8596668" cy="734291"/>
          </a:xfrm>
        </p:spPr>
        <p:txBody>
          <a:bodyPr/>
          <a:lstStyle/>
          <a:p>
            <a:pPr algn="r" rtl="1"/>
            <a:r>
              <a:rPr lang="ar-SA" dirty="0"/>
              <a:t>تقييم الأعمال التجاريَّة الناشئة</a:t>
            </a:r>
            <a:endParaRPr lang="en-US" dirty="0"/>
          </a:p>
        </p:txBody>
      </p:sp>
      <p:sp>
        <p:nvSpPr>
          <p:cNvPr id="3" name="Content Placeholder 2"/>
          <p:cNvSpPr>
            <a:spLocks noGrp="1"/>
          </p:cNvSpPr>
          <p:nvPr>
            <p:ph idx="1"/>
          </p:nvPr>
        </p:nvSpPr>
        <p:spPr>
          <a:xfrm>
            <a:off x="677334" y="1343891"/>
            <a:ext cx="8596668" cy="5167745"/>
          </a:xfrm>
        </p:spPr>
        <p:txBody>
          <a:bodyPr>
            <a:normAutofit fontScale="92500" lnSpcReduction="10000"/>
          </a:bodyPr>
          <a:lstStyle/>
          <a:p>
            <a:pPr algn="r" rtl="1">
              <a:lnSpc>
                <a:spcPct val="120000"/>
              </a:lnSpc>
            </a:pPr>
            <a:endParaRPr lang="ar-SA" dirty="0"/>
          </a:p>
          <a:p>
            <a:pPr algn="r" rtl="1">
              <a:lnSpc>
                <a:spcPct val="120000"/>
              </a:lnSpc>
            </a:pPr>
            <a:r>
              <a:rPr lang="ar-SA" b="1" dirty="0"/>
              <a:t>هناك أربع خطوات أساسيَّة لتقييم الأعمال التجاريَّة الناشئة </a:t>
            </a:r>
          </a:p>
          <a:p>
            <a:pPr marL="685800" algn="r" rtl="1">
              <a:lnSpc>
                <a:spcPct val="120000"/>
              </a:lnSpc>
              <a:buFont typeface="+mj-lt"/>
              <a:buAutoNum type="arabicPeriod"/>
            </a:pPr>
            <a:r>
              <a:rPr lang="ar-SA" dirty="0"/>
              <a:t>	</a:t>
            </a:r>
            <a:r>
              <a:rPr lang="ar-SA" b="1" dirty="0"/>
              <a:t>تقدير قدر المال</a:t>
            </a:r>
            <a:r>
              <a:rPr lang="ar-SA" dirty="0"/>
              <a:t> الذي يحتاجه رائد الأعمال للنمو إلى مرحلة ما يظهر فيها النمو لدرجة يمكن فيها الانتقال إلى المرحلة التالية من الاستثمار، وزيادة رأس المال.</a:t>
            </a:r>
          </a:p>
          <a:p>
            <a:pPr marL="1028700" lvl="1" algn="r" rtl="1">
              <a:lnSpc>
                <a:spcPct val="120000"/>
              </a:lnSpc>
            </a:pPr>
            <a:r>
              <a:rPr lang="ar-SA" dirty="0"/>
              <a:t>بافتراض أنَّ هذا الرقم هو 100,000 ريال، حتَّى يتمَّ تحقيق النمو خلال 18 شهرًا. يجب أن يكون المبلغ المطروح دقيقاً، وأن يظهر للمستثمر أنَّ هذا المبلغ الأدنى لتحقيق النمو خلال هذه الفترة؛ لكي لا يكون هناك مجال للمموِّل للتفاوض حول خفض قيمة مبلغ التمويل.</a:t>
            </a:r>
          </a:p>
          <a:p>
            <a:pPr marL="685800" algn="r" rtl="1">
              <a:lnSpc>
                <a:spcPct val="120000"/>
              </a:lnSpc>
              <a:buFont typeface="+mj-lt"/>
              <a:buAutoNum type="arabicPeriod"/>
            </a:pPr>
            <a:r>
              <a:rPr lang="ar-SA" dirty="0"/>
              <a:t>	</a:t>
            </a:r>
            <a:r>
              <a:rPr lang="ar-SA" b="1" dirty="0"/>
              <a:t>معرفة وتحديد نسبة الحصة </a:t>
            </a:r>
            <a:r>
              <a:rPr lang="ar-SA" dirty="0"/>
              <a:t>التي سيتمُّ إعطاؤها للمستثمر. منطقيًّا لا يمكن أنْ تكون النسبة أكثر من 40%؛ لأنَّ ذلك</a:t>
            </a:r>
          </a:p>
          <a:p>
            <a:pPr marL="1028700" lvl="1" algn="r" rtl="1">
              <a:lnSpc>
                <a:spcPct val="120000"/>
              </a:lnSpc>
            </a:pPr>
            <a:r>
              <a:rPr lang="ar-SA" dirty="0"/>
              <a:t> سيكون محبطاً لصاحب المشروع، وعليه لن يبذل جهداً كبيراً لإنجاحه وتطويره</a:t>
            </a:r>
          </a:p>
          <a:p>
            <a:pPr marL="1028700" lvl="1" algn="r" rtl="1">
              <a:lnSpc>
                <a:spcPct val="120000"/>
              </a:lnSpc>
            </a:pPr>
            <a:r>
              <a:rPr lang="ar-SA" dirty="0"/>
              <a:t>لن تترك قدراً كبيراً من حصص الملكيَّة الفائضة لصاحب المشروع ليتم التفاوض حولها في المراحل المستقبليَّة لتمويل المشروع</a:t>
            </a:r>
          </a:p>
          <a:p>
            <a:pPr marL="1028700" lvl="1" algn="r" rtl="1">
              <a:lnSpc>
                <a:spcPct val="120000"/>
              </a:lnSpc>
            </a:pPr>
            <a:r>
              <a:rPr lang="ar-SA" dirty="0"/>
              <a:t>نسبة 30٪ ستكون معقولة إذا كان رائد الأعمال سيحصل على مبلغ تمويلي كبير</a:t>
            </a:r>
          </a:p>
          <a:p>
            <a:pPr marL="1028700" lvl="1" algn="r" rtl="1">
              <a:lnSpc>
                <a:spcPct val="120000"/>
              </a:lnSpc>
            </a:pPr>
            <a:r>
              <a:rPr lang="ar-SA" dirty="0"/>
              <a:t>في هذا المثال نتحدَّث عن 100,000 ريال فقط، أي مبلغ صغيرة نسبياً. لذلك نسبة 5 - 20٪ من الشركة يُعتبر مقبولاً.</a:t>
            </a:r>
          </a:p>
        </p:txBody>
      </p:sp>
    </p:spTree>
    <p:extLst>
      <p:ext uri="{BB962C8B-B14F-4D97-AF65-F5344CB8AC3E}">
        <p14:creationId xmlns:p14="http://schemas.microsoft.com/office/powerpoint/2010/main" val="378665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0820"/>
            <a:ext cx="8596668" cy="734291"/>
          </a:xfrm>
        </p:spPr>
        <p:txBody>
          <a:bodyPr/>
          <a:lstStyle/>
          <a:p>
            <a:pPr algn="r" rtl="1"/>
            <a:r>
              <a:rPr lang="ar-SA" dirty="0"/>
              <a:t>تقييم الأعمال التجاريَّة الناشئة</a:t>
            </a:r>
            <a:endParaRPr lang="en-US" dirty="0"/>
          </a:p>
        </p:txBody>
      </p:sp>
      <p:sp>
        <p:nvSpPr>
          <p:cNvPr id="3" name="Content Placeholder 2"/>
          <p:cNvSpPr>
            <a:spLocks noGrp="1"/>
          </p:cNvSpPr>
          <p:nvPr>
            <p:ph idx="1"/>
          </p:nvPr>
        </p:nvSpPr>
        <p:spPr>
          <a:xfrm>
            <a:off x="677334" y="1343891"/>
            <a:ext cx="8596668" cy="5167745"/>
          </a:xfrm>
        </p:spPr>
        <p:txBody>
          <a:bodyPr>
            <a:normAutofit/>
          </a:bodyPr>
          <a:lstStyle/>
          <a:p>
            <a:pPr algn="r" rtl="1">
              <a:lnSpc>
                <a:spcPct val="120000"/>
              </a:lnSpc>
            </a:pPr>
            <a:endParaRPr lang="ar-SA" dirty="0"/>
          </a:p>
          <a:p>
            <a:pPr algn="r" rtl="1">
              <a:lnSpc>
                <a:spcPct val="120000"/>
              </a:lnSpc>
            </a:pPr>
            <a:r>
              <a:rPr lang="ar-SA" b="1" dirty="0"/>
              <a:t>هناك أربع خطوات أساسيَّة لتقييم الأعمال التجاريَّة الناشئة </a:t>
            </a:r>
          </a:p>
          <a:p>
            <a:pPr marL="685800" algn="r" rtl="1">
              <a:lnSpc>
                <a:spcPct val="120000"/>
              </a:lnSpc>
              <a:buFont typeface="+mj-lt"/>
              <a:buAutoNum type="arabicPeriod" startAt="3"/>
            </a:pPr>
            <a:r>
              <a:rPr lang="ar-SA" b="1" dirty="0"/>
              <a:t>	تحديد متوسط لقيمة المشروع التجاري الناشئ.</a:t>
            </a:r>
          </a:p>
          <a:p>
            <a:pPr marL="1085850" lvl="1" algn="r" rtl="1">
              <a:lnSpc>
                <a:spcPct val="120000"/>
              </a:lnSpc>
            </a:pPr>
            <a:r>
              <a:rPr lang="ar-SA" dirty="0"/>
              <a:t>من خلال المثال السابق حيث إنَّ مبلغ التمويل 100,000 ريال، ونسبة الملكيَّة التي سيتم الاستغناء عنها من 5 - 20٪ فذلك يعني أنَّ قيمة الشركة ستكون مليوني ريال، إذا كانت الحصة المعطاة 5%، بينما ستكون نصف مليون ريال، إذا كانت الحصة المعطاة 20%.</a:t>
            </a:r>
          </a:p>
          <a:p>
            <a:pPr marL="685800" lvl="1" indent="-342900" algn="r" rtl="1">
              <a:lnSpc>
                <a:spcPct val="120000"/>
              </a:lnSpc>
              <a:buFont typeface="+mj-lt"/>
              <a:buAutoNum type="arabicPeriod" startAt="4"/>
            </a:pPr>
            <a:r>
              <a:rPr lang="ar-SA" sz="1800" dirty="0"/>
              <a:t>	</a:t>
            </a:r>
            <a:r>
              <a:rPr lang="ar-SA" sz="1800" b="1" dirty="0"/>
              <a:t>التحديد الفعلي للقيمة المحدَّدة للشركة </a:t>
            </a:r>
            <a:r>
              <a:rPr lang="ar-SA" sz="1800" dirty="0"/>
              <a:t>يعتمد على كيفيَّة تقييم المستثمرين الآخرين قيمة الشركات المماثلة، ومدى تمكُّن رائد الأعمال من إقناع المستثمر من نجاح المشروع، وكيف سيتمكَّن من تحقيق النمو بسرعة؟!</a:t>
            </a:r>
            <a:endParaRPr lang="fr-FR" sz="1800" dirty="0"/>
          </a:p>
          <a:p>
            <a:pPr algn="r" rtl="1">
              <a:lnSpc>
                <a:spcPct val="120000"/>
              </a:lnSpc>
              <a:buNone/>
            </a:pPr>
            <a:endParaRPr lang="en-US" dirty="0"/>
          </a:p>
        </p:txBody>
      </p:sp>
    </p:spTree>
    <p:extLst>
      <p:ext uri="{BB962C8B-B14F-4D97-AF65-F5344CB8AC3E}">
        <p14:creationId xmlns:p14="http://schemas.microsoft.com/office/powerpoint/2010/main" val="4154455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5625" y="1463496"/>
            <a:ext cx="4938378" cy="3684236"/>
          </a:xfrm>
        </p:spPr>
        <p:txBody>
          <a:bodyPr/>
          <a:lstStyle/>
          <a:p>
            <a:pPr algn="ctr" rtl="1"/>
            <a:r>
              <a:rPr lang="ar-TN" dirty="0"/>
              <a:t>الفصل </a:t>
            </a:r>
            <a:r>
              <a:rPr lang="ar-TN" dirty="0" err="1"/>
              <a:t>ال</a:t>
            </a:r>
            <a:r>
              <a:rPr lang="ar-SA" dirty="0"/>
              <a:t>حادي عشر</a:t>
            </a:r>
            <a:r>
              <a:rPr lang="ar-TN" dirty="0"/>
              <a:t>: الم</a:t>
            </a:r>
            <a:r>
              <a:rPr lang="ar-SA" dirty="0" err="1"/>
              <a:t>الية</a:t>
            </a:r>
            <a:r>
              <a:rPr lang="ar-TN" dirty="0"/>
              <a:t> للمشروعات الريادية</a:t>
            </a:r>
            <a:endParaRPr lang="en-US" sz="4800" dirty="0"/>
          </a:p>
        </p:txBody>
      </p:sp>
      <p:sp>
        <p:nvSpPr>
          <p:cNvPr id="3" name="Subtitle 2"/>
          <p:cNvSpPr>
            <a:spLocks noGrp="1"/>
          </p:cNvSpPr>
          <p:nvPr>
            <p:ph type="subTitle" idx="1"/>
          </p:nvPr>
        </p:nvSpPr>
        <p:spPr/>
        <p:txBody>
          <a:bodyPr>
            <a:normAutofit/>
          </a:bodyPr>
          <a:lstStyle/>
          <a:p>
            <a:pPr algn="ctr" defTabSz="914400" rtl="1">
              <a:lnSpc>
                <a:spcPct val="90000"/>
              </a:lnSpc>
            </a:pPr>
            <a:br>
              <a:rPr lang="ar-SA" sz="2000" b="1" dirty="0"/>
            </a:br>
            <a:endParaRPr lang="en-US" sz="2000" b="1" dirty="0"/>
          </a:p>
        </p:txBody>
      </p:sp>
      <p:pic>
        <p:nvPicPr>
          <p:cNvPr id="4" name="Picture 3"/>
          <p:cNvPicPr>
            <a:picLocks noChangeAspect="1"/>
          </p:cNvPicPr>
          <p:nvPr/>
        </p:nvPicPr>
        <p:blipFill>
          <a:blip r:embed="rId2"/>
          <a:stretch>
            <a:fillRect/>
          </a:stretch>
        </p:blipFill>
        <p:spPr>
          <a:xfrm>
            <a:off x="1269780" y="1463496"/>
            <a:ext cx="2828557" cy="3528375"/>
          </a:xfrm>
          <a:prstGeom prst="rect">
            <a:avLst/>
          </a:prstGeom>
        </p:spPr>
      </p:pic>
    </p:spTree>
    <p:extLst>
      <p:ext uri="{BB962C8B-B14F-4D97-AF65-F5344CB8AC3E}">
        <p14:creationId xmlns:p14="http://schemas.microsoft.com/office/powerpoint/2010/main" val="2445226793"/>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4675"/>
            <a:ext cx="8596668" cy="734291"/>
          </a:xfrm>
        </p:spPr>
        <p:txBody>
          <a:bodyPr/>
          <a:lstStyle/>
          <a:p>
            <a:pPr algn="r" rtl="1"/>
            <a:r>
              <a:rPr lang="ar-SA" dirty="0"/>
              <a:t>دورة حياة العوائد الماليَّة للمشروع</a:t>
            </a:r>
            <a:endParaRPr lang="en-US" dirty="0"/>
          </a:p>
        </p:txBody>
      </p:sp>
      <p:sp>
        <p:nvSpPr>
          <p:cNvPr id="3" name="Content Placeholder 2"/>
          <p:cNvSpPr>
            <a:spLocks noGrp="1"/>
          </p:cNvSpPr>
          <p:nvPr>
            <p:ph idx="1"/>
          </p:nvPr>
        </p:nvSpPr>
        <p:spPr>
          <a:xfrm>
            <a:off x="677334" y="1108365"/>
            <a:ext cx="8596668" cy="5417126"/>
          </a:xfrm>
        </p:spPr>
        <p:txBody>
          <a:bodyPr>
            <a:normAutofit/>
          </a:bodyPr>
          <a:lstStyle/>
          <a:p>
            <a:pPr algn="r" rtl="1"/>
            <a:r>
              <a:rPr lang="ar-SA" dirty="0"/>
              <a:t>تُبنى التوقُّعات الخاصَّة بالعوائد الماليَّة للمشروع من خلال دراسة.</a:t>
            </a:r>
          </a:p>
          <a:p>
            <a:pPr algn="r" rtl="1">
              <a:buNone/>
            </a:pPr>
            <a:endParaRPr lang="ar-SA" dirty="0"/>
          </a:p>
          <a:p>
            <a:pPr algn="r" rtl="1"/>
            <a:r>
              <a:rPr lang="ar-SA" dirty="0"/>
              <a:t>تُجزَّأ حجم المبيعات بشكل يومي، وذلك لبناء توقُّع بالكميَّات التي سيتمُّ بيعها يوميًّا.</a:t>
            </a:r>
          </a:p>
          <a:p>
            <a:pPr algn="r" rtl="1">
              <a:buNone/>
            </a:pPr>
            <a:endParaRPr lang="ar-SA" dirty="0"/>
          </a:p>
          <a:p>
            <a:pPr algn="r" rtl="1"/>
            <a:r>
              <a:rPr lang="ar-SA" dirty="0"/>
              <a:t>في حال كان المشروع يقدِّم خدماتٍ، فيُبنى توقُّع مقارب، بحيث يبنى توقُّع لعدد الخدمات المقدِّمة بشكل يومي، أو أسبوعي -حسب نوع الخدمة المقدِّمة من خلال المشروع.</a:t>
            </a:r>
          </a:p>
          <a:p>
            <a:pPr algn="r" rtl="1">
              <a:buNone/>
            </a:pPr>
            <a:endParaRPr lang="ar-SA" dirty="0"/>
          </a:p>
          <a:p>
            <a:pPr algn="r" rtl="1"/>
            <a:r>
              <a:rPr lang="ar-SA" dirty="0"/>
              <a:t>مجرَّد أنْ يشعر رائد الأعمال بأنَّ الدراسة المجزَّأة بشكل يومي، أو أسبوعي،وأنَّ الافتراضات سليمة، يمكن مضاعفة اليوم النموذجي بعدد أيام التشغيل في السنة؛ للوصول إلى تقديرات الإيرادات السنويَّة.</a:t>
            </a:r>
          </a:p>
          <a:p>
            <a:pPr algn="r" rtl="1">
              <a:buNone/>
            </a:pPr>
            <a:endParaRPr lang="ar-SA" dirty="0"/>
          </a:p>
          <a:p>
            <a:pPr algn="r" rtl="1"/>
            <a:r>
              <a:rPr lang="ar-SA" dirty="0"/>
              <a:t>يختلف اليوم النموذجي باختلاف وقت السنة، والمواسم المختلفة، والعوامل الأخرى التي قد تجعل المبيعات متفاوتة للأعمال</a:t>
            </a:r>
            <a:endParaRPr lang="en-US" dirty="0"/>
          </a:p>
        </p:txBody>
      </p:sp>
    </p:spTree>
    <p:extLst>
      <p:ext uri="{BB962C8B-B14F-4D97-AF65-F5344CB8AC3E}">
        <p14:creationId xmlns:p14="http://schemas.microsoft.com/office/powerpoint/2010/main" val="3751823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p:nvPr/>
        </p:nvPicPr>
        <p:blipFill>
          <a:blip r:embed="rId2" cstate="print">
            <a:extLst>
              <a:ext uri="{28A0092B-C50C-407E-A947-70E740481C1C}">
                <a14:useLocalDpi xmlns:a14="http://schemas.microsoft.com/office/drawing/2010/main" val="0"/>
              </a:ext>
            </a:extLst>
          </a:blip>
          <a:stretch>
            <a:fillRect/>
          </a:stretch>
        </p:blipFill>
        <p:spPr>
          <a:xfrm>
            <a:off x="637310" y="867410"/>
            <a:ext cx="8769926" cy="5123180"/>
          </a:xfrm>
          <a:prstGeom prst="rect">
            <a:avLst/>
          </a:prstGeom>
          <a:ln w="12700">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4291"/>
          </a:xfrm>
        </p:spPr>
        <p:txBody>
          <a:bodyPr/>
          <a:lstStyle/>
          <a:p>
            <a:pPr algn="r" rtl="1"/>
            <a:r>
              <a:rPr lang="ar-SA" dirty="0"/>
              <a:t>الشركات في النظام السعودي</a:t>
            </a:r>
            <a:endParaRPr lang="en-US" dirty="0"/>
          </a:p>
        </p:txBody>
      </p:sp>
      <p:sp>
        <p:nvSpPr>
          <p:cNvPr id="3" name="Content Placeholder 2"/>
          <p:cNvSpPr>
            <a:spLocks noGrp="1"/>
          </p:cNvSpPr>
          <p:nvPr>
            <p:ph idx="1"/>
          </p:nvPr>
        </p:nvSpPr>
        <p:spPr>
          <a:xfrm>
            <a:off x="677334" y="2361063"/>
            <a:ext cx="8596668" cy="3942756"/>
          </a:xfrm>
        </p:spPr>
        <p:txBody>
          <a:bodyPr>
            <a:normAutofit/>
          </a:bodyPr>
          <a:lstStyle/>
          <a:p>
            <a:pPr algn="r" rtl="1"/>
            <a:r>
              <a:rPr lang="ar-SA" dirty="0"/>
              <a:t>حسب وزارة التجارة الأخير في نظام الشركات الصادر عام 2015 م، تُعرَّف الشركة على أنَّها </a:t>
            </a:r>
            <a:r>
              <a:rPr lang="ar-SA" b="1" dirty="0"/>
              <a:t>"عقد يلتزم بمقتضاه شخصان أو أكثر بأنْ يساهم كلٌّ منهم في مشروع يستهدف الربح، بتقديم حصة من مال أو عمل، أو منهما معًا لاقتسام ما ينشأ من هذا المشروع من ربح أو خسارة ".</a:t>
            </a:r>
            <a:endParaRPr lang="ar-SA" baseline="30000" dirty="0"/>
          </a:p>
          <a:p>
            <a:pPr algn="r" rtl="1"/>
            <a:r>
              <a:rPr lang="ar-SA" dirty="0"/>
              <a:t>بالإمكان التنازل عن حصة ونسبة معيَّنة من ملكيَّة المشروع، وتكوين شراكة مع إحدى جهات التمويل المستثمرة</a:t>
            </a:r>
            <a:endParaRPr lang="en-US" dirty="0"/>
          </a:p>
        </p:txBody>
      </p:sp>
    </p:spTree>
    <p:extLst>
      <p:ext uri="{BB962C8B-B14F-4D97-AF65-F5344CB8AC3E}">
        <p14:creationId xmlns:p14="http://schemas.microsoft.com/office/powerpoint/2010/main" val="3751823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4291"/>
          </a:xfrm>
        </p:spPr>
        <p:txBody>
          <a:bodyPr/>
          <a:lstStyle/>
          <a:p>
            <a:pPr algn="r" rtl="1"/>
            <a:r>
              <a:rPr lang="ar-SA" dirty="0"/>
              <a:t>الشركات في النظام السعودي</a:t>
            </a:r>
            <a:endParaRPr lang="en-US" dirty="0"/>
          </a:p>
        </p:txBody>
      </p:sp>
      <p:sp>
        <p:nvSpPr>
          <p:cNvPr id="3" name="Content Placeholder 2"/>
          <p:cNvSpPr>
            <a:spLocks noGrp="1"/>
          </p:cNvSpPr>
          <p:nvPr>
            <p:ph idx="1"/>
          </p:nvPr>
        </p:nvSpPr>
        <p:spPr>
          <a:xfrm>
            <a:off x="677334" y="1773383"/>
            <a:ext cx="8596668" cy="4530436"/>
          </a:xfrm>
        </p:spPr>
        <p:txBody>
          <a:bodyPr>
            <a:normAutofit/>
          </a:bodyPr>
          <a:lstStyle/>
          <a:p>
            <a:pPr algn="r" rtl="1"/>
            <a:r>
              <a:rPr lang="ar-SA" b="1" u="sng" dirty="0"/>
              <a:t>شركة التضامن</a:t>
            </a:r>
          </a:p>
          <a:p>
            <a:pPr algn="r" rtl="1">
              <a:buNone/>
            </a:pPr>
            <a:endParaRPr lang="ar-SA" u="sng" dirty="0"/>
          </a:p>
          <a:p>
            <a:pPr lvl="1" algn="r" rtl="1"/>
            <a:r>
              <a:rPr lang="ar-SA" dirty="0"/>
              <a:t>تتكون من شريكين أو أكثر، </a:t>
            </a:r>
            <a:r>
              <a:rPr lang="ar-SA" dirty="0" err="1"/>
              <a:t>مسؤولون</a:t>
            </a:r>
            <a:r>
              <a:rPr lang="ar-SA" dirty="0"/>
              <a:t> بالتضامن في جميع أموالهم عن ديون الشركة. </a:t>
            </a:r>
          </a:p>
          <a:p>
            <a:pPr lvl="1" algn="r" rtl="1"/>
            <a:r>
              <a:rPr lang="ar-SA" dirty="0"/>
              <a:t>تتميَّز بعدم قابليَّة حصص الشركاء للتداول - لا يمكن أحد الشركاء أخذ حصته، أو إحلال آخر مكانه إلاَّ بموافقة جميع الشركاء</a:t>
            </a:r>
          </a:p>
          <a:p>
            <a:pPr lvl="1" algn="r" rtl="1"/>
            <a:r>
              <a:rPr lang="ar-SA" dirty="0"/>
              <a:t>تنقضي وتُحَل بوفاة أحد الشركاء، أو بالحجر عليه، أو إشهار إفلاسه، أو انسحابه من الشركة.</a:t>
            </a:r>
          </a:p>
          <a:p>
            <a:pPr lvl="1" algn="r" rtl="1"/>
            <a:r>
              <a:rPr lang="ar-SA" dirty="0"/>
              <a:t>يمكن أن تستمر الشركة في حالة نص عقد الشركة على استمرارها في وجود الحالات السابقة. </a:t>
            </a:r>
          </a:p>
          <a:p>
            <a:pPr lvl="1" algn="r" rtl="1"/>
            <a:r>
              <a:rPr lang="ar-SA" dirty="0"/>
              <a:t>توزَّع الأرباح على الشركاء وفقًا لنسب حصص الملكيَّة في رأس المال، ما لم يتمُّ النص في عقد الشراكة على غير ذلك.</a:t>
            </a:r>
            <a:endParaRPr lang="fr-FR" dirty="0"/>
          </a:p>
          <a:p>
            <a:pPr algn="r" rtl="1">
              <a:buFont typeface="Wingdings" pitchFamily="2" charset="2"/>
              <a:buChar char="ü"/>
            </a:pPr>
            <a:endParaRPr lang="en-US" dirty="0"/>
          </a:p>
        </p:txBody>
      </p:sp>
    </p:spTree>
    <p:extLst>
      <p:ext uri="{BB962C8B-B14F-4D97-AF65-F5344CB8AC3E}">
        <p14:creationId xmlns:p14="http://schemas.microsoft.com/office/powerpoint/2010/main" val="305475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42699"/>
            <a:ext cx="8596668" cy="3898663"/>
          </a:xfrm>
        </p:spPr>
        <p:txBody>
          <a:bodyPr/>
          <a:lstStyle/>
          <a:p>
            <a:pPr algn="r" rtl="1"/>
            <a:r>
              <a:rPr lang="ar-SA" b="1" u="sng" dirty="0"/>
              <a:t>شركة التوصيَّة البسيطة</a:t>
            </a:r>
          </a:p>
          <a:p>
            <a:pPr algn="r" rtl="1"/>
            <a:endParaRPr lang="ar-SA" u="sng" dirty="0"/>
          </a:p>
          <a:p>
            <a:pPr algn="r" rtl="1"/>
            <a:r>
              <a:rPr lang="ar-SA" dirty="0"/>
              <a:t>تتكون من فريقين من الشركاء،</a:t>
            </a:r>
          </a:p>
          <a:p>
            <a:pPr lvl="1" algn="r" rtl="1"/>
            <a:r>
              <a:rPr lang="ar-SA" dirty="0"/>
              <a:t> أحدهما يضم على الأقل شريكًا واحدًا متضامنًا مسؤولاً في جميع أمواله عن ديون الشركة،</a:t>
            </a:r>
          </a:p>
          <a:p>
            <a:pPr lvl="1" algn="r" rtl="1"/>
            <a:r>
              <a:rPr lang="ar-SA" dirty="0"/>
              <a:t> والفريق الآخر يضم على الأقل شريكًا موصيًا مسؤولاً عن ديون الشركة بقدر حصته في رأس المال.</a:t>
            </a:r>
            <a:endParaRPr lang="fr-FR" dirty="0"/>
          </a:p>
          <a:p>
            <a:pPr algn="r" rtl="1"/>
            <a:endParaRPr lang="en-US" u="sng" dirty="0"/>
          </a:p>
        </p:txBody>
      </p:sp>
      <p:sp>
        <p:nvSpPr>
          <p:cNvPr id="4" name="Title 1"/>
          <p:cNvSpPr>
            <a:spLocks noGrp="1"/>
          </p:cNvSpPr>
          <p:nvPr>
            <p:ph type="title"/>
          </p:nvPr>
        </p:nvSpPr>
        <p:spPr>
          <a:xfrm>
            <a:off x="677334" y="609600"/>
            <a:ext cx="8596668" cy="734291"/>
          </a:xfrm>
        </p:spPr>
        <p:txBody>
          <a:bodyPr/>
          <a:lstStyle/>
          <a:p>
            <a:pPr algn="r" rtl="1"/>
            <a:r>
              <a:rPr lang="ar-SA" dirty="0"/>
              <a:t>الشركات في النظام السعودي</a:t>
            </a:r>
            <a:endParaRPr lang="en-US" dirty="0"/>
          </a:p>
        </p:txBody>
      </p:sp>
    </p:spTree>
    <p:extLst>
      <p:ext uri="{BB962C8B-B14F-4D97-AF65-F5344CB8AC3E}">
        <p14:creationId xmlns:p14="http://schemas.microsoft.com/office/powerpoint/2010/main" val="375182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224585"/>
            <a:ext cx="8596668" cy="3816777"/>
          </a:xfrm>
        </p:spPr>
        <p:txBody>
          <a:bodyPr/>
          <a:lstStyle/>
          <a:p>
            <a:pPr algn="r" rtl="1"/>
            <a:r>
              <a:rPr lang="ar-SA" b="1" u="sng" dirty="0"/>
              <a:t>شركة المحاصَّة</a:t>
            </a:r>
          </a:p>
          <a:p>
            <a:pPr algn="r" rtl="1"/>
            <a:endParaRPr lang="ar-SA" u="sng" dirty="0"/>
          </a:p>
          <a:p>
            <a:pPr lvl="1" algn="r" rtl="1"/>
            <a:r>
              <a:rPr lang="ar-SA" dirty="0"/>
              <a:t>تتكوَّن من شريكين أو أكثر.</a:t>
            </a:r>
          </a:p>
          <a:p>
            <a:pPr lvl="1" algn="r" rtl="1"/>
            <a:endParaRPr lang="ar-SA" dirty="0"/>
          </a:p>
          <a:p>
            <a:pPr lvl="1" algn="r" rtl="1"/>
            <a:r>
              <a:rPr lang="ar-SA" dirty="0"/>
              <a:t>تكون مستترة عن الغير، ولا تتمتع بشخصيَّة اعتباريَّة.</a:t>
            </a:r>
          </a:p>
          <a:p>
            <a:pPr lvl="1" algn="r" rtl="1"/>
            <a:endParaRPr lang="ar-SA" dirty="0"/>
          </a:p>
          <a:p>
            <a:pPr lvl="1" algn="r" rtl="1"/>
            <a:r>
              <a:rPr lang="ar-SA" dirty="0"/>
              <a:t>لا تخضع لإجراءات الشهر، ولا تقيد في السجل التجاري.</a:t>
            </a:r>
            <a:endParaRPr lang="fr-FR" dirty="0"/>
          </a:p>
          <a:p>
            <a:pPr algn="r" rtl="1"/>
            <a:endParaRPr lang="ar-SA" u="sng" dirty="0"/>
          </a:p>
        </p:txBody>
      </p:sp>
      <p:sp>
        <p:nvSpPr>
          <p:cNvPr id="4" name="Title 1"/>
          <p:cNvSpPr>
            <a:spLocks noGrp="1"/>
          </p:cNvSpPr>
          <p:nvPr>
            <p:ph type="title"/>
          </p:nvPr>
        </p:nvSpPr>
        <p:spPr>
          <a:xfrm>
            <a:off x="677334" y="609600"/>
            <a:ext cx="8596668" cy="734291"/>
          </a:xfrm>
        </p:spPr>
        <p:txBody>
          <a:bodyPr/>
          <a:lstStyle/>
          <a:p>
            <a:pPr algn="r" rtl="1"/>
            <a:r>
              <a:rPr lang="ar-SA" dirty="0"/>
              <a:t>الشركات في النظام السعودي</a:t>
            </a:r>
            <a:endParaRPr lang="en-US" dirty="0"/>
          </a:p>
        </p:txBody>
      </p:sp>
    </p:spTree>
    <p:extLst>
      <p:ext uri="{BB962C8B-B14F-4D97-AF65-F5344CB8AC3E}">
        <p14:creationId xmlns:p14="http://schemas.microsoft.com/office/powerpoint/2010/main" val="375182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937982"/>
            <a:ext cx="8596668" cy="4103380"/>
          </a:xfrm>
        </p:spPr>
        <p:txBody>
          <a:bodyPr/>
          <a:lstStyle/>
          <a:p>
            <a:pPr algn="r" rtl="1"/>
            <a:r>
              <a:rPr lang="ar-SA" b="1" u="sng" dirty="0"/>
              <a:t>شركة المساهمة</a:t>
            </a:r>
          </a:p>
          <a:p>
            <a:pPr algn="r" rtl="1"/>
            <a:endParaRPr lang="ar-SA" u="sng" dirty="0"/>
          </a:p>
          <a:p>
            <a:pPr lvl="1" algn="r" rtl="1"/>
            <a:r>
              <a:rPr lang="ar-SA" dirty="0"/>
              <a:t>ينقسم رأسمالها إلى أسهم متساويَّة القيمة، وقابلة للتداول، وغير قابلة للتجزئة.</a:t>
            </a:r>
          </a:p>
          <a:p>
            <a:pPr lvl="1" algn="r" rtl="1"/>
            <a:endParaRPr lang="ar-SA" dirty="0"/>
          </a:p>
          <a:p>
            <a:pPr lvl="1" algn="r" rtl="1"/>
            <a:r>
              <a:rPr lang="ar-SA" dirty="0"/>
              <a:t>لا يُسأل الشركاء إلاَّ بقدر قيمة أسهمهم.</a:t>
            </a:r>
          </a:p>
          <a:p>
            <a:pPr lvl="1" algn="r" rtl="1"/>
            <a:endParaRPr lang="ar-SA" dirty="0"/>
          </a:p>
          <a:p>
            <a:pPr lvl="1" algn="r" rtl="1"/>
            <a:r>
              <a:rPr lang="ar-SA" dirty="0"/>
              <a:t>لا يجوز أنْ يقل عدد الشركاء عن خمسة شركاء.</a:t>
            </a:r>
            <a:endParaRPr lang="fr-FR" dirty="0"/>
          </a:p>
          <a:p>
            <a:pPr algn="r" rtl="1"/>
            <a:endParaRPr lang="ar-SA" u="sng" dirty="0"/>
          </a:p>
          <a:p>
            <a:pPr algn="r" rtl="1"/>
            <a:endParaRPr lang="en-US" u="sng" dirty="0"/>
          </a:p>
        </p:txBody>
      </p:sp>
      <p:sp>
        <p:nvSpPr>
          <p:cNvPr id="4" name="Title 1"/>
          <p:cNvSpPr>
            <a:spLocks noGrp="1"/>
          </p:cNvSpPr>
          <p:nvPr>
            <p:ph type="title"/>
          </p:nvPr>
        </p:nvSpPr>
        <p:spPr>
          <a:xfrm>
            <a:off x="677334" y="609600"/>
            <a:ext cx="8596668" cy="734291"/>
          </a:xfrm>
        </p:spPr>
        <p:txBody>
          <a:bodyPr/>
          <a:lstStyle/>
          <a:p>
            <a:pPr algn="r" rtl="1"/>
            <a:r>
              <a:rPr lang="ar-SA" dirty="0"/>
              <a:t>الشركات في النظام السعودي</a:t>
            </a:r>
            <a:endParaRPr lang="en-US" dirty="0"/>
          </a:p>
        </p:txBody>
      </p:sp>
    </p:spTree>
    <p:extLst>
      <p:ext uri="{BB962C8B-B14F-4D97-AF65-F5344CB8AC3E}">
        <p14:creationId xmlns:p14="http://schemas.microsoft.com/office/powerpoint/2010/main" val="375182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978925"/>
            <a:ext cx="8596668" cy="4062437"/>
          </a:xfrm>
        </p:spPr>
        <p:txBody>
          <a:bodyPr/>
          <a:lstStyle/>
          <a:p>
            <a:pPr algn="r" rtl="1"/>
            <a:r>
              <a:rPr lang="ar-SA" b="1" u="sng" dirty="0"/>
              <a:t>الشركة ذات المسؤوليَّة المحدودة</a:t>
            </a:r>
          </a:p>
          <a:p>
            <a:pPr algn="r" rtl="1"/>
            <a:endParaRPr lang="ar-SA" u="sng" dirty="0"/>
          </a:p>
          <a:p>
            <a:pPr lvl="1" algn="r" rtl="1"/>
            <a:r>
              <a:rPr lang="ar-SA" dirty="0"/>
              <a:t>تتكوَّن من شريكين أو أكثر،</a:t>
            </a:r>
            <a:r>
              <a:rPr lang="ar-SA" dirty="0" err="1"/>
              <a:t>مسؤولين</a:t>
            </a:r>
            <a:r>
              <a:rPr lang="ar-SA" dirty="0"/>
              <a:t> عن ديون الشركة بقدر حصصهم في رأس المال.</a:t>
            </a:r>
          </a:p>
          <a:p>
            <a:pPr lvl="1" algn="r" rtl="1"/>
            <a:endParaRPr lang="ar-SA" dirty="0"/>
          </a:p>
          <a:p>
            <a:pPr lvl="1" algn="r" rtl="1"/>
            <a:r>
              <a:rPr lang="ar-SA" dirty="0"/>
              <a:t>لا يزيد عدد الشركاء فيها عن خمسين.</a:t>
            </a:r>
          </a:p>
          <a:p>
            <a:pPr lvl="1" algn="r" rtl="1"/>
            <a:endParaRPr lang="ar-SA" dirty="0"/>
          </a:p>
          <a:p>
            <a:pPr lvl="1" algn="r" rtl="1"/>
            <a:r>
              <a:rPr lang="ar-SA" dirty="0"/>
              <a:t>ينقسم رأسمالها إلى حصص متساويَّة القيمة، غير قابلة للتجزئة، وغير قابلة للتداول.</a:t>
            </a:r>
            <a:endParaRPr lang="fr-FR" dirty="0"/>
          </a:p>
          <a:p>
            <a:pPr lvl="1" algn="r" rtl="1"/>
            <a:endParaRPr lang="en-US" u="sng" dirty="0"/>
          </a:p>
        </p:txBody>
      </p:sp>
      <p:sp>
        <p:nvSpPr>
          <p:cNvPr id="4" name="Title 1"/>
          <p:cNvSpPr>
            <a:spLocks noGrp="1"/>
          </p:cNvSpPr>
          <p:nvPr>
            <p:ph type="title"/>
          </p:nvPr>
        </p:nvSpPr>
        <p:spPr>
          <a:xfrm>
            <a:off x="677334" y="609600"/>
            <a:ext cx="8596668" cy="734291"/>
          </a:xfrm>
        </p:spPr>
        <p:txBody>
          <a:bodyPr/>
          <a:lstStyle/>
          <a:p>
            <a:pPr algn="r" rtl="1"/>
            <a:r>
              <a:rPr lang="ar-SA" dirty="0"/>
              <a:t>الشركات في النظام السعودي</a:t>
            </a:r>
            <a:endParaRPr lang="en-US" dirty="0"/>
          </a:p>
        </p:txBody>
      </p:sp>
      <p:pic>
        <p:nvPicPr>
          <p:cNvPr id="2" name="Picture 1"/>
          <p:cNvPicPr>
            <a:picLocks noChangeAspect="1"/>
          </p:cNvPicPr>
          <p:nvPr/>
        </p:nvPicPr>
        <p:blipFill>
          <a:blip r:embed="rId2"/>
          <a:stretch>
            <a:fillRect/>
          </a:stretch>
        </p:blipFill>
        <p:spPr>
          <a:xfrm>
            <a:off x="677335" y="678355"/>
            <a:ext cx="2693662" cy="1996606"/>
          </a:xfrm>
          <a:prstGeom prst="rect">
            <a:avLst/>
          </a:prstGeom>
        </p:spPr>
      </p:pic>
    </p:spTree>
    <p:extLst>
      <p:ext uri="{BB962C8B-B14F-4D97-AF65-F5344CB8AC3E}">
        <p14:creationId xmlns:p14="http://schemas.microsoft.com/office/powerpoint/2010/main" val="3751823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ar-SA" dirty="0"/>
          </a:p>
          <a:p>
            <a:endParaRPr lang="ar-SA" dirty="0"/>
          </a:p>
          <a:p>
            <a:endParaRPr lang="ar-SA" dirty="0"/>
          </a:p>
          <a:p>
            <a:endParaRPr lang="ar-SA" dirty="0"/>
          </a:p>
          <a:p>
            <a:pPr marL="0" indent="0" algn="ctr" rtl="1">
              <a:buNone/>
            </a:pPr>
            <a:r>
              <a:rPr lang="ar-SA" dirty="0"/>
              <a:t>شكرا جزيلا</a:t>
            </a:r>
          </a:p>
        </p:txBody>
      </p:sp>
    </p:spTree>
    <p:extLst>
      <p:ext uri="{BB962C8B-B14F-4D97-AF65-F5344CB8AC3E}">
        <p14:creationId xmlns:p14="http://schemas.microsoft.com/office/powerpoint/2010/main" val="426901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85"/>
            <a:ext cx="8596668" cy="775855"/>
          </a:xfrm>
        </p:spPr>
        <p:txBody>
          <a:bodyPr/>
          <a:lstStyle/>
          <a:p>
            <a:pPr algn="r" rtl="1"/>
            <a:r>
              <a:rPr lang="ar-TN" dirty="0"/>
              <a:t>أهداف الفصل</a:t>
            </a:r>
            <a:endParaRPr lang="en-US" dirty="0"/>
          </a:p>
        </p:txBody>
      </p:sp>
      <p:sp>
        <p:nvSpPr>
          <p:cNvPr id="3" name="Content Placeholder 2"/>
          <p:cNvSpPr>
            <a:spLocks noGrp="1"/>
          </p:cNvSpPr>
          <p:nvPr>
            <p:ph idx="1"/>
          </p:nvPr>
        </p:nvSpPr>
        <p:spPr>
          <a:xfrm>
            <a:off x="429491" y="2047164"/>
            <a:ext cx="8844511" cy="4547599"/>
          </a:xfrm>
        </p:spPr>
        <p:txBody>
          <a:bodyPr>
            <a:noAutofit/>
          </a:bodyPr>
          <a:lstStyle/>
          <a:p>
            <a:pPr algn="r" rtl="1"/>
            <a:r>
              <a:rPr lang="ar-TN" sz="2000" dirty="0"/>
              <a:t>تزويد رائد الأعمال بالمفاهيم و المصطلحات الأساسية في مجال الم</a:t>
            </a:r>
            <a:r>
              <a:rPr lang="ar-SA" sz="2000" dirty="0"/>
              <a:t>الية</a:t>
            </a:r>
            <a:r>
              <a:rPr lang="ar-TN" sz="2000" dirty="0"/>
              <a:t>.</a:t>
            </a:r>
          </a:p>
          <a:p>
            <a:pPr algn="r" rtl="1"/>
            <a:r>
              <a:rPr lang="ar-TN" sz="2000" dirty="0"/>
              <a:t>شرح </a:t>
            </a:r>
            <a:r>
              <a:rPr lang="ar-SA" sz="2000" dirty="0"/>
              <a:t>مصادر تمويل المشروعات.</a:t>
            </a:r>
          </a:p>
          <a:p>
            <a:pPr algn="r" rtl="1"/>
            <a:r>
              <a:rPr lang="ar-SA" sz="2000" dirty="0"/>
              <a:t>تحديد الاحتياجات المالية للمشروعات.</a:t>
            </a:r>
          </a:p>
          <a:p>
            <a:pPr algn="r" rtl="1"/>
            <a:r>
              <a:rPr lang="ar-SA" sz="2000" dirty="0"/>
              <a:t>تقييم الأعمال التجارية.</a:t>
            </a:r>
          </a:p>
          <a:p>
            <a:pPr algn="r" rtl="1"/>
            <a:r>
              <a:rPr lang="ar-SA" sz="2000" dirty="0"/>
              <a:t>معرفة كيفية بناء التوقعات الخاصة بالعوائد المالية للمشروعات.</a:t>
            </a:r>
          </a:p>
          <a:p>
            <a:pPr algn="r" rtl="1"/>
            <a:r>
              <a:rPr lang="ar-SA" sz="2000" dirty="0"/>
              <a:t>شرح أهم أشكال الشركات حسب نظام المملكة العربيَّة السعوديَّة.</a:t>
            </a:r>
          </a:p>
          <a:p>
            <a:pPr algn="r" rtl="1"/>
            <a:r>
              <a:rPr lang="ar-SA" sz="2000" dirty="0"/>
              <a:t>دراسة كيفيَّة تحقيق المشروع للتوازن المالي.</a:t>
            </a:r>
          </a:p>
        </p:txBody>
      </p:sp>
    </p:spTree>
    <p:extLst>
      <p:ext uri="{BB962C8B-B14F-4D97-AF65-F5344CB8AC3E}">
        <p14:creationId xmlns:p14="http://schemas.microsoft.com/office/powerpoint/2010/main" val="416149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TN" dirty="0"/>
              <a:t>مقدمة</a:t>
            </a:r>
            <a:endParaRPr lang="en-US" dirty="0"/>
          </a:p>
        </p:txBody>
      </p:sp>
      <p:sp>
        <p:nvSpPr>
          <p:cNvPr id="3" name="Content Placeholder 2"/>
          <p:cNvSpPr>
            <a:spLocks noGrp="1"/>
          </p:cNvSpPr>
          <p:nvPr>
            <p:ph idx="1"/>
          </p:nvPr>
        </p:nvSpPr>
        <p:spPr/>
        <p:txBody>
          <a:bodyPr>
            <a:normAutofit/>
          </a:bodyPr>
          <a:lstStyle/>
          <a:p>
            <a:pPr algn="r" rtl="1"/>
            <a:r>
              <a:rPr lang="ar-SA" dirty="0"/>
              <a:t>يواجه العديد من روَّاد الأعمال تحدِّيًا كبيراً في ما يخص تمويل أفكارهم، ومشروعاتهم الرياديَّة.</a:t>
            </a:r>
          </a:p>
          <a:p>
            <a:pPr algn="r" rtl="1"/>
            <a:r>
              <a:rPr lang="ar-SA" dirty="0"/>
              <a:t>تُعتبر الأمور الماليَّة من الجوانب والموضوعات الأكثر أهميَّة في خطط المشروعات.</a:t>
            </a:r>
            <a:endParaRPr lang="ar-TN" dirty="0"/>
          </a:p>
          <a:p>
            <a:pPr algn="r" rtl="1"/>
            <a:r>
              <a:rPr lang="ar-SA" dirty="0"/>
              <a:t>نتطرَّق في هذا الفصل إلى وصف مصادر تمويل المشروعات المختلفة، وتعريف نظام الشركات السعودي، وأنواع الشركات، ودراسة كيفيَّة تحقيق المشروع للتوازن المالي.</a:t>
            </a:r>
            <a:endParaRPr lang="en-US" dirty="0"/>
          </a:p>
          <a:p>
            <a:pPr algn="r" rtl="1"/>
            <a:r>
              <a:rPr lang="ar-SA" dirty="0"/>
              <a:t>يجب على روَّاد الأعمال فهم المشكلات الأساسيَّة الأربع التي يمكن أنْ تحدَّ من رغبة المموِّلين والمستثمرين في استثمار رأس المال في المشروعات الرياديَّة، وهي:</a:t>
            </a:r>
            <a:endParaRPr lang="en-US" dirty="0"/>
          </a:p>
          <a:p>
            <a:pPr lvl="1" algn="r" rtl="1"/>
            <a:r>
              <a:rPr lang="ar-SA" dirty="0"/>
              <a:t>عدم اليقين بشأن المستقبل</a:t>
            </a:r>
            <a:endParaRPr lang="en-US" dirty="0"/>
          </a:p>
          <a:p>
            <a:pPr lvl="1" algn="r" rtl="1"/>
            <a:r>
              <a:rPr lang="ar-SA" dirty="0"/>
              <a:t>الثغرات في معلومات المشروع المطروح</a:t>
            </a:r>
            <a:r>
              <a:rPr lang="en-US" dirty="0"/>
              <a:t> </a:t>
            </a:r>
          </a:p>
          <a:p>
            <a:pPr lvl="1" algn="r" rtl="1"/>
            <a:r>
              <a:rPr lang="ar-SA" dirty="0"/>
              <a:t>الأصول غير الملموسة</a:t>
            </a:r>
            <a:r>
              <a:rPr lang="en-US" dirty="0"/>
              <a:t> – </a:t>
            </a:r>
            <a:r>
              <a:rPr lang="ar-SA" dirty="0"/>
              <a:t>صعوبة تقدير قيمة هذه الأصول فعليًّا وبدقة</a:t>
            </a:r>
            <a:endParaRPr lang="en-US" dirty="0"/>
          </a:p>
          <a:p>
            <a:pPr lvl="1" algn="r" rtl="1"/>
            <a:r>
              <a:rPr lang="ar-SA" dirty="0"/>
              <a:t>تقلُّب أحوال وظروف السوق</a:t>
            </a:r>
            <a:endParaRPr lang="fr-FR" dirty="0"/>
          </a:p>
          <a:p>
            <a:pPr algn="r" rtl="1"/>
            <a:endParaRPr lang="en-US" dirty="0"/>
          </a:p>
        </p:txBody>
      </p:sp>
    </p:spTree>
    <p:extLst>
      <p:ext uri="{BB962C8B-B14F-4D97-AF65-F5344CB8AC3E}">
        <p14:creationId xmlns:p14="http://schemas.microsoft.com/office/powerpoint/2010/main" val="134367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85"/>
            <a:ext cx="8596668" cy="734291"/>
          </a:xfrm>
        </p:spPr>
        <p:txBody>
          <a:bodyPr/>
          <a:lstStyle/>
          <a:p>
            <a:pPr algn="r" rtl="1"/>
            <a:r>
              <a:rPr lang="ar-SA" dirty="0"/>
              <a:t>تمويل المشروعات الرياديَّة</a:t>
            </a:r>
            <a:endParaRPr lang="en-US" dirty="0"/>
          </a:p>
        </p:txBody>
      </p:sp>
      <p:sp>
        <p:nvSpPr>
          <p:cNvPr id="3" name="Content Placeholder 2"/>
          <p:cNvSpPr>
            <a:spLocks noGrp="1"/>
          </p:cNvSpPr>
          <p:nvPr>
            <p:ph idx="1"/>
          </p:nvPr>
        </p:nvSpPr>
        <p:spPr>
          <a:xfrm>
            <a:off x="677334" y="2320119"/>
            <a:ext cx="8596668" cy="4219226"/>
          </a:xfrm>
        </p:spPr>
        <p:txBody>
          <a:bodyPr>
            <a:normAutofit/>
          </a:bodyPr>
          <a:lstStyle/>
          <a:p>
            <a:pPr algn="r" rtl="1"/>
            <a:r>
              <a:rPr lang="ar-SA" sz="2000" dirty="0"/>
              <a:t>التمويل الريادي، أو تمويل المشروعات الرياديَّة، </a:t>
            </a:r>
            <a:r>
              <a:rPr lang="ar-SA" sz="2000" b="1" dirty="0"/>
              <a:t>هو دراسة قيمة الموارد، وتخصيصها، وتطبيقها على المشروع الريادي الجديد.</a:t>
            </a:r>
          </a:p>
          <a:p>
            <a:pPr algn="r" rtl="1"/>
            <a:r>
              <a:rPr lang="ar-SA" sz="2000" dirty="0"/>
              <a:t>تختلف المشروعات الجديدة، وخصوصًا المشروعات الرياديَّة عن المشروعات والأعمال التجاريَّة القائمة.</a:t>
            </a:r>
          </a:p>
          <a:p>
            <a:pPr algn="r" rtl="1"/>
            <a:r>
              <a:rPr lang="ar-SA" sz="2000" dirty="0"/>
              <a:t>روَّاد الأعمال يختلفون عن المديرين التنفيذيين للأعمال التقليديَّة.</a:t>
            </a:r>
          </a:p>
          <a:p>
            <a:pPr algn="r" rtl="1"/>
            <a:r>
              <a:rPr lang="ar-SA" sz="2000" dirty="0"/>
              <a:t>تختلف القرارات الماليَّة التي يواجهها كلٌّ من روَّاد الأعمال و المديرين اختلافًا كبيرًا.</a:t>
            </a:r>
          </a:p>
          <a:p>
            <a:pPr algn="r" rtl="1"/>
            <a:r>
              <a:rPr lang="ar-SA" sz="2000" b="1" dirty="0"/>
              <a:t>التمويل الريادي </a:t>
            </a:r>
            <a:r>
              <a:rPr lang="ar-SA" sz="2000" dirty="0"/>
              <a:t>هو عمليَّة اتِّخاذ القرارات الماليَّة للمشروعات الجديدة، من خلال تبنِّي وتطبيق الأدوات والتقنيات الماليَّة لتخطيط وتمويل وتشغيل وتقييم المشروع الريادي.</a:t>
            </a:r>
            <a:endParaRPr lang="en-US" sz="2000" i="1" dirty="0"/>
          </a:p>
        </p:txBody>
      </p:sp>
    </p:spTree>
    <p:extLst>
      <p:ext uri="{BB962C8B-B14F-4D97-AF65-F5344CB8AC3E}">
        <p14:creationId xmlns:p14="http://schemas.microsoft.com/office/powerpoint/2010/main" val="275675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مصادر تمويل المشروعات:</a:t>
            </a:r>
            <a:endParaRPr lang="en-US" dirty="0"/>
          </a:p>
        </p:txBody>
      </p:sp>
      <p:sp>
        <p:nvSpPr>
          <p:cNvPr id="3" name="Content Placeholder 2"/>
          <p:cNvSpPr>
            <a:spLocks noGrp="1"/>
          </p:cNvSpPr>
          <p:nvPr>
            <p:ph idx="1"/>
          </p:nvPr>
        </p:nvSpPr>
        <p:spPr/>
        <p:txBody>
          <a:bodyPr>
            <a:normAutofit lnSpcReduction="10000"/>
          </a:bodyPr>
          <a:lstStyle/>
          <a:p>
            <a:pPr algn="r" rtl="1"/>
            <a:r>
              <a:rPr lang="ar-SA" dirty="0"/>
              <a:t>أحد المفاهيم الخاطئة لدى الكثيرين من روَّاد الأعمال هو ضرورة جمع رأس المال للمشروع من ماله الخاص، أو من خلال التوفير لفترة طويلة؛ حتَّى يتمكَّن من بدء المشروع</a:t>
            </a:r>
          </a:p>
          <a:p>
            <a:pPr algn="r" rtl="1"/>
            <a:r>
              <a:rPr lang="ar-SA" dirty="0"/>
              <a:t>هناك عدَّة مصادر لتمويل المشروعات الرياديَّة الناشئة، والتي يمكن الاستعانة بأكثر من واحد منها للحصول على تمويل لمشروع واحد</a:t>
            </a:r>
          </a:p>
          <a:p>
            <a:pPr lvl="1" algn="r" rtl="1"/>
            <a:r>
              <a:rPr lang="ar-SA" dirty="0"/>
              <a:t>التمويل الذاتي</a:t>
            </a:r>
          </a:p>
          <a:p>
            <a:pPr lvl="1" algn="r" rtl="1"/>
            <a:r>
              <a:rPr lang="ar-SA" dirty="0"/>
              <a:t>العائلة والأصدقاء</a:t>
            </a:r>
          </a:p>
          <a:p>
            <a:pPr lvl="1" algn="r" rtl="1"/>
            <a:r>
              <a:rPr lang="ar-SA" dirty="0"/>
              <a:t>منح الوكالات والهيئات الحكومية</a:t>
            </a:r>
          </a:p>
          <a:p>
            <a:pPr lvl="1" algn="r" rtl="1"/>
            <a:r>
              <a:rPr lang="ar-SA" dirty="0"/>
              <a:t>القروض البنكية</a:t>
            </a:r>
          </a:p>
          <a:p>
            <a:pPr lvl="1" algn="r" rtl="1"/>
            <a:r>
              <a:rPr lang="ar-SA" dirty="0"/>
              <a:t>المستثمرون الممولون</a:t>
            </a:r>
          </a:p>
          <a:p>
            <a:pPr lvl="1" algn="r" rtl="1"/>
            <a:r>
              <a:rPr lang="ar-SA" dirty="0"/>
              <a:t>رأس المال المغامر</a:t>
            </a:r>
          </a:p>
          <a:p>
            <a:pPr lvl="1" algn="r" rtl="1"/>
            <a:r>
              <a:rPr lang="ar-SA" dirty="0"/>
              <a:t>حاضنات الأعمال</a:t>
            </a:r>
          </a:p>
        </p:txBody>
      </p:sp>
      <p:pic>
        <p:nvPicPr>
          <p:cNvPr id="4" name="Picture 3"/>
          <p:cNvPicPr>
            <a:picLocks noChangeAspect="1"/>
          </p:cNvPicPr>
          <p:nvPr/>
        </p:nvPicPr>
        <p:blipFill>
          <a:blip r:embed="rId2"/>
          <a:stretch>
            <a:fillRect/>
          </a:stretch>
        </p:blipFill>
        <p:spPr>
          <a:xfrm>
            <a:off x="677334" y="4080680"/>
            <a:ext cx="4276803" cy="2359107"/>
          </a:xfrm>
          <a:prstGeom prst="rect">
            <a:avLst/>
          </a:prstGeom>
        </p:spPr>
      </p:pic>
    </p:spTree>
    <p:extLst>
      <p:ext uri="{BB962C8B-B14F-4D97-AF65-F5344CB8AC3E}">
        <p14:creationId xmlns:p14="http://schemas.microsoft.com/office/powerpoint/2010/main" val="344089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0820"/>
            <a:ext cx="8596668" cy="734291"/>
          </a:xfrm>
        </p:spPr>
        <p:txBody>
          <a:bodyPr/>
          <a:lstStyle/>
          <a:p>
            <a:pPr algn="r" rtl="1"/>
            <a:r>
              <a:rPr lang="ar-SA" dirty="0"/>
              <a:t>مصادر تمويل المشروعات</a:t>
            </a:r>
            <a:endParaRPr lang="en-US" dirty="0"/>
          </a:p>
        </p:txBody>
      </p:sp>
      <p:sp>
        <p:nvSpPr>
          <p:cNvPr id="3" name="Content Placeholder 2"/>
          <p:cNvSpPr>
            <a:spLocks noGrp="1"/>
          </p:cNvSpPr>
          <p:nvPr>
            <p:ph idx="1"/>
          </p:nvPr>
        </p:nvSpPr>
        <p:spPr>
          <a:xfrm>
            <a:off x="677334" y="1039091"/>
            <a:ext cx="8596668" cy="5472545"/>
          </a:xfrm>
        </p:spPr>
        <p:txBody>
          <a:bodyPr/>
          <a:lstStyle/>
          <a:p>
            <a:pPr algn="r" rtl="1">
              <a:buNone/>
            </a:pPr>
            <a:r>
              <a:rPr lang="ar-SA" sz="2000" b="1" u="sng" dirty="0"/>
              <a:t>التمويل الذاتي</a:t>
            </a:r>
            <a:r>
              <a:rPr lang="ar-SA" sz="2000" b="1" dirty="0"/>
              <a:t>:</a:t>
            </a:r>
          </a:p>
          <a:p>
            <a:pPr algn="r" rtl="1"/>
            <a:endParaRPr lang="ar-SA" sz="2000" dirty="0"/>
          </a:p>
          <a:p>
            <a:pPr algn="r" rtl="1"/>
            <a:r>
              <a:rPr lang="ar-SA" sz="2000" dirty="0"/>
              <a:t>التمويل الذاتي بالاعتماد على المدَّخرات الخاصَّة لصاحب المشروع الريادي.</a:t>
            </a:r>
          </a:p>
          <a:p>
            <a:pPr algn="r" rtl="1"/>
            <a:endParaRPr lang="ar-SA" sz="2000" baseline="30000" dirty="0"/>
          </a:p>
          <a:p>
            <a:pPr algn="r" rtl="1"/>
            <a:r>
              <a:rPr lang="ar-SA" sz="2000" dirty="0"/>
              <a:t>يتميَّز التمويل الذاتي بتوفير جهد الوصول إلى المموِّلين وإقناعهم بمدى كفاءة المشروع، وفرص النجاح في المستقبل.</a:t>
            </a:r>
          </a:p>
          <a:p>
            <a:pPr algn="r" rtl="1"/>
            <a:endParaRPr lang="ar-SA" sz="2000" dirty="0"/>
          </a:p>
          <a:p>
            <a:pPr algn="r" rtl="1"/>
            <a:r>
              <a:rPr lang="ar-SA" sz="2000" dirty="0"/>
              <a:t>يسمح التمويل الذاتي لمؤسسي المشروع بحريَّة أكبر في تطوير المشروع..</a:t>
            </a:r>
          </a:p>
          <a:p>
            <a:pPr algn="r" rtl="1">
              <a:buNone/>
            </a:pPr>
            <a:endParaRPr lang="ar-SA" sz="2000" dirty="0"/>
          </a:p>
          <a:p>
            <a:pPr algn="r" rtl="1"/>
            <a:r>
              <a:rPr lang="ar-SA" sz="2000" dirty="0"/>
              <a:t> يحمِّل التمويل الذاتي المؤسِّسين كامل المخاطر الماليَّة للمشروع.</a:t>
            </a:r>
            <a:endParaRPr lang="fr-FR" sz="2000" dirty="0"/>
          </a:p>
          <a:p>
            <a:pPr algn="r" rtl="1"/>
            <a:endParaRPr lang="ar-SA" dirty="0"/>
          </a:p>
          <a:p>
            <a:pPr algn="r" rtl="1"/>
            <a:endParaRPr lang="en-US" dirty="0"/>
          </a:p>
        </p:txBody>
      </p:sp>
    </p:spTree>
    <p:extLst>
      <p:ext uri="{BB962C8B-B14F-4D97-AF65-F5344CB8AC3E}">
        <p14:creationId xmlns:p14="http://schemas.microsoft.com/office/powerpoint/2010/main" val="375182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46913"/>
            <a:ext cx="8596668" cy="4294450"/>
          </a:xfrm>
        </p:spPr>
        <p:txBody>
          <a:bodyPr/>
          <a:lstStyle/>
          <a:p>
            <a:pPr algn="r" rtl="1">
              <a:buNone/>
            </a:pPr>
            <a:r>
              <a:rPr lang="ar-SA" sz="2000" b="1" u="sng" dirty="0"/>
              <a:t>العائلة والأصدقاء </a:t>
            </a:r>
            <a:r>
              <a:rPr lang="ar-SA" sz="2000" b="1" dirty="0"/>
              <a:t>:</a:t>
            </a:r>
          </a:p>
          <a:p>
            <a:pPr algn="r" rtl="1">
              <a:buNone/>
            </a:pPr>
            <a:endParaRPr lang="ar-SA" sz="2000" dirty="0"/>
          </a:p>
          <a:p>
            <a:pPr algn="r" rtl="1">
              <a:buFont typeface="Wingdings" pitchFamily="2" charset="2"/>
              <a:buChar char="ü"/>
            </a:pPr>
            <a:r>
              <a:rPr lang="ar-SA" sz="2000" dirty="0"/>
              <a:t>يُفضَّل دومًا وضع هذا الخيار في الحصول على تمويل للمشروع، إذا لم يمتلك صاحب المشروع التمويل الذاتي قبل الانتقال إلى نطاق خارجي، أو الخيارات الخارجيَّة للحصول على تمويل؛ كونه يوفِّر نفس الإيجابيَّات للتمويل الذاتي.</a:t>
            </a:r>
          </a:p>
          <a:p>
            <a:pPr algn="r" rtl="1">
              <a:buNone/>
            </a:pPr>
            <a:endParaRPr lang="ar-SA" sz="2000" baseline="30000" dirty="0"/>
          </a:p>
          <a:p>
            <a:pPr algn="r" rtl="1">
              <a:buFont typeface="Wingdings" pitchFamily="2" charset="2"/>
              <a:buChar char="ü"/>
            </a:pPr>
            <a:r>
              <a:rPr lang="ar-SA" sz="2000" dirty="0"/>
              <a:t>الجانب السلبي هنا أنَّ بعض المقرضين من الأهل والأصدقاء قد يكون لديهم الرغبة في الحصول على نسبة ملكيَّة في المشروع، مقابل حصة من مبلغ القرض؛ ممَّا قد يكون لهذا الجانب تأثير سلبي بطبيعة تأثير الأعمال التجاريَّة على العلاقة الاجتماعيَّة.</a:t>
            </a:r>
            <a:endParaRPr lang="fr-FR" sz="2000" dirty="0"/>
          </a:p>
          <a:p>
            <a:pPr algn="r" rtl="1"/>
            <a:endParaRPr lang="ar-SA" dirty="0"/>
          </a:p>
          <a:p>
            <a:pPr algn="r" rtl="1"/>
            <a:endParaRPr lang="en-US" dirty="0"/>
          </a:p>
        </p:txBody>
      </p:sp>
      <p:sp>
        <p:nvSpPr>
          <p:cNvPr id="4" name="Title 1"/>
          <p:cNvSpPr>
            <a:spLocks noGrp="1"/>
          </p:cNvSpPr>
          <p:nvPr>
            <p:ph type="title"/>
          </p:nvPr>
        </p:nvSpPr>
        <p:spPr>
          <a:xfrm>
            <a:off x="677334" y="110820"/>
            <a:ext cx="8596668" cy="734291"/>
          </a:xfrm>
        </p:spPr>
        <p:txBody>
          <a:bodyPr/>
          <a:lstStyle/>
          <a:p>
            <a:pPr algn="r" rtl="1"/>
            <a:r>
              <a:rPr lang="ar-SA" dirty="0"/>
              <a:t>مصادر تمويل المشروعات</a:t>
            </a:r>
            <a:endParaRPr lang="en-US" dirty="0"/>
          </a:p>
        </p:txBody>
      </p:sp>
    </p:spTree>
    <p:extLst>
      <p:ext uri="{BB962C8B-B14F-4D97-AF65-F5344CB8AC3E}">
        <p14:creationId xmlns:p14="http://schemas.microsoft.com/office/powerpoint/2010/main" val="375182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5" y="1801504"/>
            <a:ext cx="8955347" cy="4834823"/>
          </a:xfrm>
        </p:spPr>
        <p:txBody>
          <a:bodyPr/>
          <a:lstStyle/>
          <a:p>
            <a:pPr algn="r" rtl="1"/>
            <a:r>
              <a:rPr lang="ar-SA" sz="2000" b="1" u="sng" dirty="0"/>
              <a:t>منح الوكالات والهيئات الحكوميَّة </a:t>
            </a:r>
            <a:r>
              <a:rPr lang="ar-SA" sz="2000" b="1" dirty="0"/>
              <a:t>:</a:t>
            </a:r>
          </a:p>
          <a:p>
            <a:pPr algn="r" rtl="1"/>
            <a:endParaRPr lang="ar-SA" sz="2000" dirty="0"/>
          </a:p>
          <a:p>
            <a:pPr algn="r" rtl="1">
              <a:buFont typeface="Wingdings" pitchFamily="2" charset="2"/>
              <a:buChar char="ü"/>
            </a:pPr>
            <a:r>
              <a:rPr lang="ar-SA" sz="2000" dirty="0"/>
              <a:t>تقدم بعض الوكالات والهيئات الحكوميَّة منحاً مباشرة، أو ضمانات للجهات المقرضة، تساعد أصحاب المشروعات الرياديَّة في الحصول على قروض منها.</a:t>
            </a:r>
          </a:p>
          <a:p>
            <a:pPr algn="r" rtl="1">
              <a:buNone/>
            </a:pPr>
            <a:endParaRPr lang="ar-SA" sz="2000" dirty="0"/>
          </a:p>
          <a:p>
            <a:pPr algn="r" rtl="1">
              <a:buFont typeface="Wingdings" pitchFamily="2" charset="2"/>
              <a:buChar char="ü"/>
            </a:pPr>
            <a:r>
              <a:rPr lang="ar-SA" sz="2000" dirty="0"/>
              <a:t>كثير من روَّاد الأعمال يتغاضون عن هذا الخيار، إمَّا من باب </a:t>
            </a:r>
          </a:p>
          <a:p>
            <a:pPr lvl="1" algn="r" rtl="1">
              <a:buFont typeface="Wingdings" pitchFamily="2" charset="2"/>
              <a:buChar char="ü"/>
            </a:pPr>
            <a:r>
              <a:rPr lang="ar-SA" dirty="0"/>
              <a:t>عدم الدرايَّة بوجود هذه الجهات كخيار للتمويل،</a:t>
            </a:r>
          </a:p>
          <a:p>
            <a:pPr lvl="1" algn="r" rtl="1">
              <a:buFont typeface="Wingdings" pitchFamily="2" charset="2"/>
              <a:buChar char="ü"/>
            </a:pPr>
            <a:r>
              <a:rPr lang="ar-SA" dirty="0"/>
              <a:t>أو عدم الإلمام بكيفيَّة التقدُّم والإجراءات والمتطلَّبات اللازمة.</a:t>
            </a:r>
          </a:p>
          <a:p>
            <a:pPr algn="r" rtl="1">
              <a:buFont typeface="Wingdings" pitchFamily="2" charset="2"/>
              <a:buChar char="ü"/>
            </a:pPr>
            <a:endParaRPr lang="ar-SA" sz="2000" dirty="0"/>
          </a:p>
          <a:p>
            <a:pPr algn="r" rtl="1">
              <a:buFont typeface="Wingdings" pitchFamily="2" charset="2"/>
              <a:buChar char="ü"/>
            </a:pPr>
            <a:r>
              <a:rPr lang="ar-SA" sz="2000" dirty="0"/>
              <a:t>تتميَّز منح الجهات الحكوميَّة بأنَّها لا تفرض رسومًا على طلبات القروض، كما أنَّها لا تفرض نسبة فائدة على هذه القروض، كما أنَّ فترة السداد تكون لفترة طويلة، وبأقساط مريحة. </a:t>
            </a:r>
            <a:endParaRPr lang="fr-FR" sz="2000" dirty="0"/>
          </a:p>
          <a:p>
            <a:pPr algn="r" rtl="1"/>
            <a:endParaRPr lang="ar-SA" dirty="0"/>
          </a:p>
          <a:p>
            <a:pPr algn="r" rtl="1"/>
            <a:endParaRPr lang="en-US" dirty="0"/>
          </a:p>
        </p:txBody>
      </p:sp>
      <p:sp>
        <p:nvSpPr>
          <p:cNvPr id="4" name="Title 1"/>
          <p:cNvSpPr>
            <a:spLocks noGrp="1"/>
          </p:cNvSpPr>
          <p:nvPr>
            <p:ph type="title"/>
          </p:nvPr>
        </p:nvSpPr>
        <p:spPr>
          <a:xfrm>
            <a:off x="677334" y="110820"/>
            <a:ext cx="8596668" cy="734291"/>
          </a:xfrm>
        </p:spPr>
        <p:txBody>
          <a:bodyPr/>
          <a:lstStyle/>
          <a:p>
            <a:pPr algn="r" rtl="1"/>
            <a:r>
              <a:rPr lang="ar-SA" dirty="0"/>
              <a:t>مصادر تمويل المشروعات</a:t>
            </a:r>
            <a:endParaRPr lang="en-US" dirty="0"/>
          </a:p>
        </p:txBody>
      </p:sp>
    </p:spTree>
    <p:extLst>
      <p:ext uri="{BB962C8B-B14F-4D97-AF65-F5344CB8AC3E}">
        <p14:creationId xmlns:p14="http://schemas.microsoft.com/office/powerpoint/2010/main" val="37518232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2565</TotalTime>
  <Words>2039</Words>
  <Application>Microsoft Office PowerPoint</Application>
  <PresentationFormat>Widescreen</PresentationFormat>
  <Paragraphs>236</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Facet</vt:lpstr>
      <vt:lpstr>PowerPoint Presentation</vt:lpstr>
      <vt:lpstr>الفصل الحادي عشر: المالية للمشروعات الريادية</vt:lpstr>
      <vt:lpstr>أهداف الفصل</vt:lpstr>
      <vt:lpstr>مقدمة</vt:lpstr>
      <vt:lpstr>تمويل المشروعات الرياديَّة</vt:lpstr>
      <vt:lpstr>مصادر تمويل المشروعات:</vt:lpstr>
      <vt:lpstr>مصادر تمويل المشروعات</vt:lpstr>
      <vt:lpstr>مصادر تمويل المشروعات</vt:lpstr>
      <vt:lpstr>مصادر تمويل المشروعات</vt:lpstr>
      <vt:lpstr>مصادر تمويل المشروعات</vt:lpstr>
      <vt:lpstr>مصادر تمويل المشروعات</vt:lpstr>
      <vt:lpstr>مصادر تمويل المشروعات</vt:lpstr>
      <vt:lpstr>مصادر تمويل المشروعات</vt:lpstr>
      <vt:lpstr>جهات تمويل روَّاد الأعمال في السعوديَّة</vt:lpstr>
      <vt:lpstr>تحديد الاحتياجات الماليَّة للبدء</vt:lpstr>
      <vt:lpstr>تحديد الاحتياجات الماليَّة للبدء</vt:lpstr>
      <vt:lpstr>تقييم الأعمال التجاريَّة الناشئة</vt:lpstr>
      <vt:lpstr>تقييم الأعمال التجاريَّة الناشئة</vt:lpstr>
      <vt:lpstr>تقييم الأعمال التجاريَّة الناشئة</vt:lpstr>
      <vt:lpstr>دورة حياة العوائد الماليَّة للمشروع</vt:lpstr>
      <vt:lpstr>PowerPoint Presentation</vt:lpstr>
      <vt:lpstr>الشركات في النظام السعودي</vt:lpstr>
      <vt:lpstr>الشركات في النظام السعودي</vt:lpstr>
      <vt:lpstr>الشركات في النظام السعودي</vt:lpstr>
      <vt:lpstr>الشركات في النظام السعودي</vt:lpstr>
      <vt:lpstr>الشركات في النظام السعودي</vt:lpstr>
      <vt:lpstr>الشركات في النظام السعودي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ريادة الأعمال</dc:title>
  <dc:creator>Microsoft Office User</dc:creator>
  <cp:lastModifiedBy>Microsoft Office User</cp:lastModifiedBy>
  <cp:revision>182</cp:revision>
  <dcterms:created xsi:type="dcterms:W3CDTF">2017-09-16T13:52:17Z</dcterms:created>
  <dcterms:modified xsi:type="dcterms:W3CDTF">2018-12-03T19:57:01Z</dcterms:modified>
</cp:coreProperties>
</file>