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9" r:id="rId2"/>
    <p:sldId id="260" r:id="rId3"/>
    <p:sldId id="261" r:id="rId4"/>
    <p:sldId id="262" r:id="rId5"/>
    <p:sldId id="265" r:id="rId6"/>
    <p:sldId id="263" r:id="rId7"/>
    <p:sldId id="264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259" autoAdjust="0"/>
  </p:normalViewPr>
  <p:slideViewPr>
    <p:cSldViewPr snapToGrid="0">
      <p:cViewPr varScale="1">
        <p:scale>
          <a:sx n="68" d="100"/>
          <a:sy n="68" d="100"/>
        </p:scale>
        <p:origin x="816" y="15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288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A7724AB-5617-4A4B-AC96-27BE98C4DBC4}" type="datetimeFigureOut">
              <a:rPr lang="ar-SA" smtClean="0"/>
              <a:t>16 شوال، 1444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006E37B-3B68-4DE0-B2DA-67CF15CE07F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4904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06E37B-3B68-4DE0-B2DA-67CF15CE07F7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627508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06E37B-3B68-4DE0-B2DA-67CF15CE07F7}" type="slidenum">
              <a:rPr lang="ar-SA" smtClean="0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50875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06E37B-3B68-4DE0-B2DA-67CF15CE07F7}" type="slidenum">
              <a:rPr lang="ar-SA" smtClean="0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35149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06E37B-3B68-4DE0-B2DA-67CF15CE07F7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3031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06E37B-3B68-4DE0-B2DA-67CF15CE07F7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37761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06E37B-3B68-4DE0-B2DA-67CF15CE07F7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716918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06E37B-3B68-4DE0-B2DA-67CF15CE07F7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406392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06E37B-3B68-4DE0-B2DA-67CF15CE07F7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89749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06E37B-3B68-4DE0-B2DA-67CF15CE07F7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822164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06E37B-3B68-4DE0-B2DA-67CF15CE07F7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8165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06E37B-3B68-4DE0-B2DA-67CF15CE07F7}" type="slidenum">
              <a:rPr lang="ar-SA" smtClean="0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41382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5/6/23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5/6/23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5/6/23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5/6/23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5/6/23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5/6/23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5/6/23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5/6/23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5/6/23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5/6/23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5/6/23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5/6/23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  <p:hf sldNum="0" hdr="0" ftr="0" dt="0"/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B593BD-6D94-4375-A1C3-EE29F0E156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1834885"/>
          </a:xfrm>
        </p:spPr>
        <p:txBody>
          <a:bodyPr>
            <a:normAutofit fontScale="90000"/>
          </a:bodyPr>
          <a:lstStyle/>
          <a:p>
            <a:br>
              <a:rPr lang="ar-SA" dirty="0"/>
            </a:br>
            <a:endParaRPr lang="ar-SA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BB64EB9-8FC9-4517-9F2E-E840F2321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87089" y="2960502"/>
            <a:ext cx="8561746" cy="977621"/>
          </a:xfrm>
        </p:spPr>
        <p:txBody>
          <a:bodyPr>
            <a:noAutofit/>
          </a:bodyPr>
          <a:lstStyle/>
          <a:p>
            <a:pPr algn="ctr"/>
            <a:r>
              <a:rPr lang="ar-SA" sz="6600" b="1" dirty="0">
                <a:solidFill>
                  <a:schemeClr val="accent2">
                    <a:lumMod val="7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قواعد السلوك و المواظبة </a:t>
            </a:r>
          </a:p>
          <a:p>
            <a:pPr algn="ctr"/>
            <a:r>
              <a:rPr lang="ar-SA" sz="6600" b="1" dirty="0">
                <a:solidFill>
                  <a:schemeClr val="accent2">
                    <a:lumMod val="7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الإصدار الثالث 1444هـ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EFEE2A-F38F-4229-BC6A-5E546EC7C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27744" y="-1887360"/>
            <a:ext cx="13448684" cy="4231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المملكة العربية السعودية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           وزارة التعليم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إدارة العامة للتعليم بمنطقةً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   مكتب التعليم 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</a:t>
            </a:r>
            <a:endParaRPr kumimoji="0" lang="ar-SA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2" name="صورة 7">
            <a:extLst>
              <a:ext uri="{FF2B5EF4-FFF2-40B4-BE49-F238E27FC236}">
                <a16:creationId xmlns:a16="http://schemas.microsoft.com/office/drawing/2014/main" id="{F3BFC584-BAF6-49FF-8EFE-AC6376761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76" t="15582" r="29054"/>
          <a:stretch>
            <a:fillRect/>
          </a:stretch>
        </p:blipFill>
        <p:spPr bwMode="auto">
          <a:xfrm>
            <a:off x="7289956" y="313487"/>
            <a:ext cx="1655836" cy="142125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68CBE46F-8D57-4D12-B4A4-C726F4FA53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3280" y="313488"/>
            <a:ext cx="1421258" cy="142125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C8D46A3C-F25A-4F38-B960-2E1522283AC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3053" b="19545"/>
          <a:stretch/>
        </p:blipFill>
        <p:spPr>
          <a:xfrm>
            <a:off x="3497333" y="290260"/>
            <a:ext cx="2143125" cy="14444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عنوان فرعي 2">
            <a:extLst>
              <a:ext uri="{FF2B5EF4-FFF2-40B4-BE49-F238E27FC236}">
                <a16:creationId xmlns:a16="http://schemas.microsoft.com/office/drawing/2014/main" id="{0E89D46D-CE91-46D2-AA66-3706C6C22327}"/>
              </a:ext>
            </a:extLst>
          </p:cNvPr>
          <p:cNvSpPr txBox="1">
            <a:spLocks/>
          </p:cNvSpPr>
          <p:nvPr/>
        </p:nvSpPr>
        <p:spPr>
          <a:xfrm>
            <a:off x="3259194" y="6055701"/>
            <a:ext cx="8561746" cy="977621"/>
          </a:xfrm>
          <a:prstGeom prst="rect">
            <a:avLst/>
          </a:prstGeom>
        </p:spPr>
        <p:txBody>
          <a:bodyPr vert="horz" lIns="91440" tIns="91440" rIns="91440" bIns="91440" rtlCol="0">
            <a:noAutofit/>
          </a:bodyPr>
          <a:lstStyle>
            <a:lvl1pPr marL="0" indent="0" algn="l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2800" b="1" dirty="0">
                <a:solidFill>
                  <a:schemeClr val="accent4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إعداد الموجه الطلابي بالمدرسة</a:t>
            </a:r>
          </a:p>
        </p:txBody>
      </p:sp>
    </p:spTree>
    <p:extLst>
      <p:ext uri="{BB962C8B-B14F-4D97-AF65-F5344CB8AC3E}">
        <p14:creationId xmlns:p14="http://schemas.microsoft.com/office/powerpoint/2010/main" val="2731386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"/>
    </mc:Choice>
    <mc:Fallback xmlns="">
      <p:transition spd="slow" advClick="0" advTm="6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B593BD-6D94-4375-A1C3-EE29F0E156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1834885"/>
          </a:xfrm>
        </p:spPr>
        <p:txBody>
          <a:bodyPr>
            <a:normAutofit fontScale="90000"/>
          </a:bodyPr>
          <a:lstStyle/>
          <a:p>
            <a:br>
              <a:rPr lang="ar-SA" dirty="0"/>
            </a:br>
            <a:endParaRPr lang="ar-SA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BB64EB9-8FC9-4517-9F2E-E840F2321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05175" y="1864070"/>
            <a:ext cx="8561746" cy="977621"/>
          </a:xfrm>
        </p:spPr>
        <p:txBody>
          <a:bodyPr>
            <a:noAutofit/>
          </a:bodyPr>
          <a:lstStyle/>
          <a:p>
            <a:pPr algn="ctr"/>
            <a:r>
              <a:rPr lang="ar-SA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مخالفات الطلاب تجاه الهيئة  التعليمية والإدارية (الدرجة الرابعة) :</a:t>
            </a:r>
          </a:p>
          <a:p>
            <a:pPr algn="ctr"/>
            <a:endParaRPr lang="ar-SA" sz="4400" b="1" dirty="0">
              <a:solidFill>
                <a:schemeClr val="accent2">
                  <a:lumMod val="75000"/>
                </a:schemeClr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EFEE2A-F38F-4229-BC6A-5E546EC7C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27744" y="-1933526"/>
            <a:ext cx="13448684" cy="4324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المملكة العربية السعودية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           وزارة التعليم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إدارة العامة للتعليم بمنطقة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   مكتب التعليم 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مدرسة  </a:t>
            </a:r>
            <a:endParaRPr kumimoji="0" lang="ar-SA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0" algn="r" rtl="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ar-SA" sz="2400" b="1" dirty="0">
              <a:latin typeface="Times New Roman" panose="02020603050405020304" pitchFamily="18" charset="0"/>
              <a:cs typeface="Calibri Light" panose="020F0302020204030204" pitchFamily="34" charset="0"/>
            </a:endParaRPr>
          </a:p>
        </p:txBody>
      </p:sp>
      <p:pic>
        <p:nvPicPr>
          <p:cNvPr id="2052" name="صورة 7">
            <a:extLst>
              <a:ext uri="{FF2B5EF4-FFF2-40B4-BE49-F238E27FC236}">
                <a16:creationId xmlns:a16="http://schemas.microsoft.com/office/drawing/2014/main" id="{F3BFC584-BAF6-49FF-8EFE-AC6376761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76" t="15582" r="29054"/>
          <a:stretch>
            <a:fillRect/>
          </a:stretch>
        </p:blipFill>
        <p:spPr bwMode="auto">
          <a:xfrm>
            <a:off x="7289956" y="313487"/>
            <a:ext cx="1655836" cy="142125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68CBE46F-8D57-4D12-B4A4-C726F4FA53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3280" y="313488"/>
            <a:ext cx="1421258" cy="142125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C8D46A3C-F25A-4F38-B960-2E1522283AC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3053" b="19545"/>
          <a:stretch/>
        </p:blipFill>
        <p:spPr>
          <a:xfrm>
            <a:off x="3497333" y="290260"/>
            <a:ext cx="2143125" cy="14444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F4F7188D-5FB4-41D3-A69F-6D6737249F7A}"/>
              </a:ext>
            </a:extLst>
          </p:cNvPr>
          <p:cNvSpPr txBox="1"/>
          <p:nvPr/>
        </p:nvSpPr>
        <p:spPr>
          <a:xfrm>
            <a:off x="833203" y="2879790"/>
            <a:ext cx="10525593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1. التلفظ بألفاظ غير لائقة تجاه المعلمين، أو الإداريين، أو من في حكمهما من منسوبي المدرسة.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2. الاستهانة بمعلمي أو إداريين المدرسة ومن في حكمهم بتصرفات غير لائقة، مثل:</a:t>
            </a: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 تقليد تصرفات المعلم على سبيل السخرية.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3. التوقيع عن أحد مسؤولي المدرسة على المكاتبات المتبادلة بين المدرسة وأولياء الأمور.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4. تصوير المعلمين أو الموظفين أو التسجيل الصوتي لهم بالأجهزة الإلكترونية ( خاص بالبنين ).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</p:txBody>
      </p:sp>
      <p:sp>
        <p:nvSpPr>
          <p:cNvPr id="14" name="عنوان فرعي 2">
            <a:extLst>
              <a:ext uri="{FF2B5EF4-FFF2-40B4-BE49-F238E27FC236}">
                <a16:creationId xmlns:a16="http://schemas.microsoft.com/office/drawing/2014/main" id="{AA15A0E7-F639-4D98-A58A-D6513B9E509E}"/>
              </a:ext>
            </a:extLst>
          </p:cNvPr>
          <p:cNvSpPr txBox="1">
            <a:spLocks/>
          </p:cNvSpPr>
          <p:nvPr/>
        </p:nvSpPr>
        <p:spPr>
          <a:xfrm>
            <a:off x="3259194" y="6055701"/>
            <a:ext cx="8561746" cy="977621"/>
          </a:xfrm>
          <a:prstGeom prst="rect">
            <a:avLst/>
          </a:prstGeom>
        </p:spPr>
        <p:txBody>
          <a:bodyPr vert="horz" lIns="91440" tIns="91440" rIns="91440" bIns="91440" rtlCol="0">
            <a:noAutofit/>
          </a:bodyPr>
          <a:lstStyle>
            <a:lvl1pPr marL="0" indent="0" algn="l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2800" b="1" dirty="0">
                <a:solidFill>
                  <a:schemeClr val="accent4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إعداد الموجه الطلابي بالمدرسة</a:t>
            </a:r>
          </a:p>
        </p:txBody>
      </p:sp>
    </p:spTree>
    <p:extLst>
      <p:ext uri="{BB962C8B-B14F-4D97-AF65-F5344CB8AC3E}">
        <p14:creationId xmlns:p14="http://schemas.microsoft.com/office/powerpoint/2010/main" val="3352253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25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25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25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B593BD-6D94-4375-A1C3-EE29F0E156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1834885"/>
          </a:xfrm>
        </p:spPr>
        <p:txBody>
          <a:bodyPr>
            <a:normAutofit fontScale="90000"/>
          </a:bodyPr>
          <a:lstStyle/>
          <a:p>
            <a:br>
              <a:rPr lang="ar-SA" dirty="0"/>
            </a:br>
            <a:endParaRPr lang="ar-SA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BB64EB9-8FC9-4517-9F2E-E840F2321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03512" y="1902106"/>
            <a:ext cx="8561746" cy="977621"/>
          </a:xfrm>
        </p:spPr>
        <p:txBody>
          <a:bodyPr>
            <a:noAutofit/>
          </a:bodyPr>
          <a:lstStyle/>
          <a:p>
            <a:pPr algn="ctr"/>
            <a:r>
              <a:rPr lang="ar-SA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مخالفات الطلاب تجاه الهيئة  التعليمية والإدارية (الدرجة الخامسة) :</a:t>
            </a:r>
          </a:p>
          <a:p>
            <a:pPr algn="ctr"/>
            <a:endParaRPr lang="ar-SA" sz="4400" b="1" dirty="0">
              <a:solidFill>
                <a:schemeClr val="accent2">
                  <a:lumMod val="75000"/>
                </a:schemeClr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EFEE2A-F38F-4229-BC6A-5E546EC7C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41812" y="-1971381"/>
            <a:ext cx="13448684" cy="4324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المملكة العربية السعودية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           وزارة التعليم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إدارة العامة للتعليم بمنطقة 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   مكتب التعليم 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مدرسة النجاح  </a:t>
            </a:r>
            <a:endParaRPr kumimoji="0" lang="ar-SA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0" algn="r" rtl="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ar-SA" sz="2400" b="1" dirty="0">
              <a:latin typeface="Times New Roman" panose="02020603050405020304" pitchFamily="18" charset="0"/>
              <a:cs typeface="Calibri Light" panose="020F0302020204030204" pitchFamily="34" charset="0"/>
            </a:endParaRPr>
          </a:p>
        </p:txBody>
      </p:sp>
      <p:pic>
        <p:nvPicPr>
          <p:cNvPr id="2052" name="صورة 7">
            <a:extLst>
              <a:ext uri="{FF2B5EF4-FFF2-40B4-BE49-F238E27FC236}">
                <a16:creationId xmlns:a16="http://schemas.microsoft.com/office/drawing/2014/main" id="{F3BFC584-BAF6-49FF-8EFE-AC6376761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76" t="15582" r="29054"/>
          <a:stretch>
            <a:fillRect/>
          </a:stretch>
        </p:blipFill>
        <p:spPr bwMode="auto">
          <a:xfrm>
            <a:off x="7289956" y="313487"/>
            <a:ext cx="1655836" cy="142125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68CBE46F-8D57-4D12-B4A4-C726F4FA53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3280" y="313488"/>
            <a:ext cx="1421258" cy="142125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C8D46A3C-F25A-4F38-B960-2E1522283AC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3053" b="19545"/>
          <a:stretch/>
        </p:blipFill>
        <p:spPr>
          <a:xfrm>
            <a:off x="3497333" y="290260"/>
            <a:ext cx="2143125" cy="14444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F4F7188D-5FB4-41D3-A69F-6D6737249F7A}"/>
              </a:ext>
            </a:extLst>
          </p:cNvPr>
          <p:cNvSpPr txBox="1"/>
          <p:nvPr/>
        </p:nvSpPr>
        <p:spPr>
          <a:xfrm>
            <a:off x="833203" y="2841690"/>
            <a:ext cx="1052559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1. تهديد معلمي المدرسة أو الإداريين، أو من في حكمهم، أو إلحاق الضرر بممتلكاتهم، أو سرقتها.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2. الإشارة بحركات مخلة بالأدب تجاه المعلمين أو الإداريين، أو من في حكمهم من منسوبي المدرسة.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3. تصوير المعلمات، أو الموظفات، أو التسجيل الصوتي لهن بالأجهزة الإلكترونية ( خاص بالبنات ).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4. الاعتداء بالضرب على أحد منسوبي المدرسة من المعلمين أو الإداريين أو من في حكمهم.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5. ابتزاز المعلمين، أو الإداريين ، أو من في حكمهم بتصويرهم، أو الرسم المسيء لهم </a:t>
            </a: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ونشره على شبكة الإنترنت</a:t>
            </a:r>
            <a:r>
              <a:rPr lang="ar-SA" dirty="0"/>
              <a:t>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</p:txBody>
      </p:sp>
      <p:sp>
        <p:nvSpPr>
          <p:cNvPr id="14" name="عنوان فرعي 2">
            <a:extLst>
              <a:ext uri="{FF2B5EF4-FFF2-40B4-BE49-F238E27FC236}">
                <a16:creationId xmlns:a16="http://schemas.microsoft.com/office/drawing/2014/main" id="{CFCFA165-01D4-4036-905C-17C5F71E04CC}"/>
              </a:ext>
            </a:extLst>
          </p:cNvPr>
          <p:cNvSpPr txBox="1">
            <a:spLocks/>
          </p:cNvSpPr>
          <p:nvPr/>
        </p:nvSpPr>
        <p:spPr>
          <a:xfrm>
            <a:off x="3259194" y="6055701"/>
            <a:ext cx="8561746" cy="977621"/>
          </a:xfrm>
          <a:prstGeom prst="rect">
            <a:avLst/>
          </a:prstGeom>
        </p:spPr>
        <p:txBody>
          <a:bodyPr vert="horz" lIns="91440" tIns="91440" rIns="91440" bIns="91440" rtlCol="0">
            <a:noAutofit/>
          </a:bodyPr>
          <a:lstStyle>
            <a:lvl1pPr marL="0" indent="0" algn="l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2800" b="1" dirty="0">
                <a:solidFill>
                  <a:schemeClr val="accent4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إعداد الموجه الطلابي بالمدرسة</a:t>
            </a:r>
          </a:p>
        </p:txBody>
      </p:sp>
    </p:spTree>
    <p:extLst>
      <p:ext uri="{BB962C8B-B14F-4D97-AF65-F5344CB8AC3E}">
        <p14:creationId xmlns:p14="http://schemas.microsoft.com/office/powerpoint/2010/main" val="1799217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25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25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25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B593BD-6D94-4375-A1C3-EE29F0E156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1834885"/>
          </a:xfrm>
        </p:spPr>
        <p:txBody>
          <a:bodyPr>
            <a:normAutofit fontScale="90000"/>
          </a:bodyPr>
          <a:lstStyle/>
          <a:p>
            <a:br>
              <a:rPr lang="ar-SA" dirty="0"/>
            </a:br>
            <a:endParaRPr lang="ar-SA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BB64EB9-8FC9-4517-9F2E-E840F2321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3036" y="1465358"/>
            <a:ext cx="8561746" cy="977621"/>
          </a:xfrm>
        </p:spPr>
        <p:txBody>
          <a:bodyPr>
            <a:noAutofit/>
          </a:bodyPr>
          <a:lstStyle/>
          <a:p>
            <a:pPr algn="ctr"/>
            <a:r>
              <a:rPr lang="ar-SA" sz="4400" b="1" dirty="0">
                <a:solidFill>
                  <a:schemeClr val="accent2">
                    <a:lumMod val="7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مخالفات الدرجة الأولى: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EFEE2A-F38F-4229-BC6A-5E546EC7C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27744" y="-1887360"/>
            <a:ext cx="13448684" cy="4231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المملكة العربية السعودية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           وزارة التعليم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إدارة العامة للتعليم بمنطقةً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   مكتب التعليم 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</a:t>
            </a:r>
            <a:endParaRPr kumimoji="0" lang="ar-SA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2" name="صورة 7">
            <a:extLst>
              <a:ext uri="{FF2B5EF4-FFF2-40B4-BE49-F238E27FC236}">
                <a16:creationId xmlns:a16="http://schemas.microsoft.com/office/drawing/2014/main" id="{F3BFC584-BAF6-49FF-8EFE-AC6376761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76" t="15582" r="29054"/>
          <a:stretch>
            <a:fillRect/>
          </a:stretch>
        </p:blipFill>
        <p:spPr bwMode="auto">
          <a:xfrm>
            <a:off x="7289956" y="313487"/>
            <a:ext cx="1655836" cy="142125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68CBE46F-8D57-4D12-B4A4-C726F4FA53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3280" y="313488"/>
            <a:ext cx="1421258" cy="142125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C8D46A3C-F25A-4F38-B960-2E1522283AC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3053" b="19545"/>
          <a:stretch/>
        </p:blipFill>
        <p:spPr>
          <a:xfrm>
            <a:off x="3497333" y="290260"/>
            <a:ext cx="2143125" cy="14444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F4F7188D-5FB4-41D3-A69F-6D6737249F7A}"/>
              </a:ext>
            </a:extLst>
          </p:cNvPr>
          <p:cNvSpPr txBox="1"/>
          <p:nvPr/>
        </p:nvSpPr>
        <p:spPr>
          <a:xfrm>
            <a:off x="2382466" y="2238488"/>
            <a:ext cx="826288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1. عــدم التقيــد باللبــاس الرســمي الخــاص بالمدرســة.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2. العبـث أثنـاء الاصطفاف  الصباحـي أو ضعــف المشــاركة في برامــج الاصطفاف الصباحــي.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3. إعاقــة ســير الحصــص الدراســية مثــل: الحديــث الجانبــي والنــوم داخــل الفصــل، المقاطعــة المســتمرة غيــر الهادفــة لشــرح المعلــم، تنــاول الاطعمــة أو المشروبات أثنــاء الــدرس، أو دخــول الطالــب فصلــه أو فصــل آخــر دون اســتئذان أو التأخــر بالدخــول 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4 .تكــرار خــروج ودخــول الطــالب أو الطالبة مــن البوابــة قبــل وقــت الحضــور والانصراف والتجمهــر أمــام بوابــة المدرســة</a:t>
            </a:r>
            <a:r>
              <a:rPr lang="ar-S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.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</p:txBody>
      </p:sp>
      <p:sp>
        <p:nvSpPr>
          <p:cNvPr id="14" name="عنوان فرعي 2">
            <a:extLst>
              <a:ext uri="{FF2B5EF4-FFF2-40B4-BE49-F238E27FC236}">
                <a16:creationId xmlns:a16="http://schemas.microsoft.com/office/drawing/2014/main" id="{43AC72B0-ECA9-476B-9A6D-2B81FF492340}"/>
              </a:ext>
            </a:extLst>
          </p:cNvPr>
          <p:cNvSpPr txBox="1">
            <a:spLocks/>
          </p:cNvSpPr>
          <p:nvPr/>
        </p:nvSpPr>
        <p:spPr>
          <a:xfrm>
            <a:off x="3259194" y="6055701"/>
            <a:ext cx="8561746" cy="977621"/>
          </a:xfrm>
          <a:prstGeom prst="rect">
            <a:avLst/>
          </a:prstGeom>
        </p:spPr>
        <p:txBody>
          <a:bodyPr vert="horz" lIns="91440" tIns="91440" rIns="91440" bIns="91440" rtlCol="0">
            <a:noAutofit/>
          </a:bodyPr>
          <a:lstStyle>
            <a:lvl1pPr marL="0" indent="0" algn="l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2800" b="1" dirty="0">
                <a:solidFill>
                  <a:schemeClr val="accent4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إعداد الموجه الطلابي بالمدرسة</a:t>
            </a:r>
          </a:p>
        </p:txBody>
      </p:sp>
    </p:spTree>
    <p:extLst>
      <p:ext uri="{BB962C8B-B14F-4D97-AF65-F5344CB8AC3E}">
        <p14:creationId xmlns:p14="http://schemas.microsoft.com/office/powerpoint/2010/main" val="2121087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B593BD-6D94-4375-A1C3-EE29F0E156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1834885"/>
          </a:xfrm>
        </p:spPr>
        <p:txBody>
          <a:bodyPr>
            <a:normAutofit fontScale="90000"/>
          </a:bodyPr>
          <a:lstStyle/>
          <a:p>
            <a:br>
              <a:rPr lang="ar-SA" dirty="0"/>
            </a:br>
            <a:endParaRPr lang="ar-SA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BB64EB9-8FC9-4517-9F2E-E840F2321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3036" y="1878985"/>
            <a:ext cx="8561746" cy="977621"/>
          </a:xfrm>
        </p:spPr>
        <p:txBody>
          <a:bodyPr>
            <a:noAutofit/>
          </a:bodyPr>
          <a:lstStyle/>
          <a:p>
            <a:pPr algn="ctr"/>
            <a:r>
              <a:rPr lang="ar-SA" sz="4400" b="1" dirty="0">
                <a:solidFill>
                  <a:schemeClr val="accent2">
                    <a:lumMod val="7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مخالفات الدرجة الثانية 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EFEE2A-F38F-4229-BC6A-5E546EC7C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27744" y="-1887360"/>
            <a:ext cx="13448684" cy="4231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المملكة العربية السعودية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           وزارة التعليم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إدارة العامة للتعليم 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   مكتب التعليم 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</a:t>
            </a:r>
            <a:endParaRPr kumimoji="0" lang="ar-SA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2" name="صورة 7">
            <a:extLst>
              <a:ext uri="{FF2B5EF4-FFF2-40B4-BE49-F238E27FC236}">
                <a16:creationId xmlns:a16="http://schemas.microsoft.com/office/drawing/2014/main" id="{F3BFC584-BAF6-49FF-8EFE-AC6376761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76" t="15582" r="29054"/>
          <a:stretch>
            <a:fillRect/>
          </a:stretch>
        </p:blipFill>
        <p:spPr bwMode="auto">
          <a:xfrm>
            <a:off x="7289956" y="313487"/>
            <a:ext cx="1655836" cy="142125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68CBE46F-8D57-4D12-B4A4-C726F4FA53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3280" y="313488"/>
            <a:ext cx="1421258" cy="142125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C8D46A3C-F25A-4F38-B960-2E1522283AC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3053" b="19545"/>
          <a:stretch/>
        </p:blipFill>
        <p:spPr>
          <a:xfrm>
            <a:off x="3497333" y="290260"/>
            <a:ext cx="2143125" cy="14444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F4F7188D-5FB4-41D3-A69F-6D6737249F7A}"/>
              </a:ext>
            </a:extLst>
          </p:cNvPr>
          <p:cNvSpPr txBox="1"/>
          <p:nvPr/>
        </p:nvSpPr>
        <p:spPr>
          <a:xfrm>
            <a:off x="2203315" y="3421255"/>
            <a:ext cx="885153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1. إثــارة الفوضــى داخــل الفصــل أو داخــل المدرســة، في  وســائل النقــل المدرســي مثــل: العبــث بالمــاء، البخاخــات، والصــوت العالــي، الكتابــة علــى الجــدران.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2 .الخــروج مــن الفصــل دون اســتئذان، أو عــدم حضــور الحصــة الدراســية 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</p:txBody>
      </p:sp>
      <p:sp>
        <p:nvSpPr>
          <p:cNvPr id="14" name="عنوان فرعي 2">
            <a:extLst>
              <a:ext uri="{FF2B5EF4-FFF2-40B4-BE49-F238E27FC236}">
                <a16:creationId xmlns:a16="http://schemas.microsoft.com/office/drawing/2014/main" id="{02671F28-0E86-4D90-B758-6DB045F95DE9}"/>
              </a:ext>
            </a:extLst>
          </p:cNvPr>
          <p:cNvSpPr txBox="1">
            <a:spLocks/>
          </p:cNvSpPr>
          <p:nvPr/>
        </p:nvSpPr>
        <p:spPr>
          <a:xfrm>
            <a:off x="3259194" y="6055701"/>
            <a:ext cx="8561746" cy="977621"/>
          </a:xfrm>
          <a:prstGeom prst="rect">
            <a:avLst/>
          </a:prstGeom>
        </p:spPr>
        <p:txBody>
          <a:bodyPr vert="horz" lIns="91440" tIns="91440" rIns="91440" bIns="91440" rtlCol="0">
            <a:noAutofit/>
          </a:bodyPr>
          <a:lstStyle>
            <a:lvl1pPr marL="0" indent="0" algn="l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2800" b="1" dirty="0">
                <a:solidFill>
                  <a:schemeClr val="accent4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إعداد الموجه الطلابي بالمدرسة</a:t>
            </a:r>
          </a:p>
        </p:txBody>
      </p:sp>
    </p:spTree>
    <p:extLst>
      <p:ext uri="{BB962C8B-B14F-4D97-AF65-F5344CB8AC3E}">
        <p14:creationId xmlns:p14="http://schemas.microsoft.com/office/powerpoint/2010/main" val="1296742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B593BD-6D94-4375-A1C3-EE29F0E156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1834885"/>
          </a:xfrm>
        </p:spPr>
        <p:txBody>
          <a:bodyPr>
            <a:normAutofit fontScale="90000"/>
          </a:bodyPr>
          <a:lstStyle/>
          <a:p>
            <a:br>
              <a:rPr lang="ar-SA" dirty="0"/>
            </a:br>
            <a:endParaRPr lang="ar-SA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BB64EB9-8FC9-4517-9F2E-E840F2321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3036" y="1671857"/>
            <a:ext cx="8561746" cy="977621"/>
          </a:xfrm>
        </p:spPr>
        <p:txBody>
          <a:bodyPr>
            <a:noAutofit/>
          </a:bodyPr>
          <a:lstStyle/>
          <a:p>
            <a:pPr algn="ctr"/>
            <a:r>
              <a:rPr lang="ar-SA" sz="4400" b="1" dirty="0">
                <a:solidFill>
                  <a:schemeClr val="accent2">
                    <a:lumMod val="7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مخالفات الدرجة الثالثة: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EFEE2A-F38F-4229-BC6A-5E546EC7C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27744" y="-1887360"/>
            <a:ext cx="13448684" cy="4231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المملكة العربية السعودية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           وزارة التعليم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إدارة العامة للتعليم بمنطقة 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   مكتب التعليم 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</a:t>
            </a:r>
            <a:endParaRPr kumimoji="0" lang="ar-SA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2" name="صورة 7">
            <a:extLst>
              <a:ext uri="{FF2B5EF4-FFF2-40B4-BE49-F238E27FC236}">
                <a16:creationId xmlns:a16="http://schemas.microsoft.com/office/drawing/2014/main" id="{F3BFC584-BAF6-49FF-8EFE-AC6376761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76" t="15582" r="29054"/>
          <a:stretch>
            <a:fillRect/>
          </a:stretch>
        </p:blipFill>
        <p:spPr bwMode="auto">
          <a:xfrm>
            <a:off x="7289956" y="313487"/>
            <a:ext cx="1655836" cy="142125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68CBE46F-8D57-4D12-B4A4-C726F4FA53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3280" y="313488"/>
            <a:ext cx="1421258" cy="142125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C8D46A3C-F25A-4F38-B960-2E1522283AC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3053" b="19545"/>
          <a:stretch/>
        </p:blipFill>
        <p:spPr>
          <a:xfrm>
            <a:off x="3497333" y="290260"/>
            <a:ext cx="2143125" cy="14444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F4F7188D-5FB4-41D3-A69F-6D6737249F7A}"/>
              </a:ext>
            </a:extLst>
          </p:cNvPr>
          <p:cNvSpPr txBox="1"/>
          <p:nvPr/>
        </p:nvSpPr>
        <p:spPr>
          <a:xfrm>
            <a:off x="1903656" y="2407363"/>
            <a:ext cx="950820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1 -التهـاون في أداء الصـلاة داخـل المدرسـة 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r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2 – الإشارة بحــركات مخلــة بالأدب تجــاه الزمــلاء 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r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3 -الشــجار أو الاشــتراك في مضاربــة أو مهاجمــة الزملاء وتهديدهــم </a:t>
            </a:r>
          </a:p>
          <a:p>
            <a:pPr algn="r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والتلفــظ عليهــم بألفــاظ غيــر لائقة 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r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4 -إلحــاق الضــرر المتعمــد بممتلــكات الزمــلاء، أو ســرقة شــيء منهــا </a:t>
            </a:r>
          </a:p>
          <a:p>
            <a:pPr algn="r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أو إثــارة الرعــب بينهــم وتخويفهــم.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r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5 - حيــازة المــواد الإعلامية الممنوعــة المقــروءة، المسـموعة، المرئيـة،</a:t>
            </a:r>
          </a:p>
          <a:p>
            <a:pPr algn="r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 أو إحضار مجسمات تعــد ممنوعــة أخلاقيا 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</p:txBody>
      </p:sp>
      <p:sp>
        <p:nvSpPr>
          <p:cNvPr id="14" name="عنوان فرعي 2">
            <a:extLst>
              <a:ext uri="{FF2B5EF4-FFF2-40B4-BE49-F238E27FC236}">
                <a16:creationId xmlns:a16="http://schemas.microsoft.com/office/drawing/2014/main" id="{2BD5D1BA-F725-4FB2-A40E-AD10EA77B603}"/>
              </a:ext>
            </a:extLst>
          </p:cNvPr>
          <p:cNvSpPr txBox="1">
            <a:spLocks/>
          </p:cNvSpPr>
          <p:nvPr/>
        </p:nvSpPr>
        <p:spPr>
          <a:xfrm>
            <a:off x="3259194" y="6055701"/>
            <a:ext cx="8561746" cy="977621"/>
          </a:xfrm>
          <a:prstGeom prst="rect">
            <a:avLst/>
          </a:prstGeom>
        </p:spPr>
        <p:txBody>
          <a:bodyPr vert="horz" lIns="91440" tIns="91440" rIns="91440" bIns="91440" rtlCol="0">
            <a:noAutofit/>
          </a:bodyPr>
          <a:lstStyle>
            <a:lvl1pPr marL="0" indent="0" algn="l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2800" b="1" dirty="0">
                <a:solidFill>
                  <a:schemeClr val="accent4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إعداد الموجه الطلابي بالمدرسة</a:t>
            </a:r>
          </a:p>
        </p:txBody>
      </p:sp>
    </p:spTree>
    <p:extLst>
      <p:ext uri="{BB962C8B-B14F-4D97-AF65-F5344CB8AC3E}">
        <p14:creationId xmlns:p14="http://schemas.microsoft.com/office/powerpoint/2010/main" val="2808628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25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25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25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B593BD-6D94-4375-A1C3-EE29F0E156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1834885"/>
          </a:xfrm>
        </p:spPr>
        <p:txBody>
          <a:bodyPr>
            <a:normAutofit fontScale="90000"/>
          </a:bodyPr>
          <a:lstStyle/>
          <a:p>
            <a:br>
              <a:rPr lang="ar-SA" dirty="0"/>
            </a:br>
            <a:endParaRPr lang="ar-SA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BB64EB9-8FC9-4517-9F2E-E840F2321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3036" y="1671857"/>
            <a:ext cx="8561746" cy="977621"/>
          </a:xfrm>
        </p:spPr>
        <p:txBody>
          <a:bodyPr>
            <a:noAutofit/>
          </a:bodyPr>
          <a:lstStyle/>
          <a:p>
            <a:pPr algn="ctr"/>
            <a:r>
              <a:rPr lang="ar-SA" sz="4400" b="1" dirty="0">
                <a:solidFill>
                  <a:schemeClr val="accent2">
                    <a:lumMod val="7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تابع مخالفات الدرجة الثالثة: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EFEE2A-F38F-4229-BC6A-5E546EC7C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27744" y="-1887360"/>
            <a:ext cx="13448684" cy="4231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المملكة العربية السعودية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           وزارة التعليم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إدارة العامة للتعليم بمنطقة 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   مكتب التعليم 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مدرسة  </a:t>
            </a:r>
            <a:endParaRPr kumimoji="0" lang="ar-SA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2" name="صورة 7">
            <a:extLst>
              <a:ext uri="{FF2B5EF4-FFF2-40B4-BE49-F238E27FC236}">
                <a16:creationId xmlns:a16="http://schemas.microsoft.com/office/drawing/2014/main" id="{F3BFC584-BAF6-49FF-8EFE-AC6376761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76" t="15582" r="29054"/>
          <a:stretch>
            <a:fillRect/>
          </a:stretch>
        </p:blipFill>
        <p:spPr bwMode="auto">
          <a:xfrm>
            <a:off x="7289956" y="313487"/>
            <a:ext cx="1655836" cy="142125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68CBE46F-8D57-4D12-B4A4-C726F4FA53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03280" y="313488"/>
            <a:ext cx="1421258" cy="142125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C8D46A3C-F25A-4F38-B960-2E1522283ACF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13053" b="19545"/>
          <a:stretch/>
        </p:blipFill>
        <p:spPr>
          <a:xfrm>
            <a:off x="3497333" y="290260"/>
            <a:ext cx="2143125" cy="14444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F4F7188D-5FB4-41D3-A69F-6D6737249F7A}"/>
              </a:ext>
            </a:extLst>
          </p:cNvPr>
          <p:cNvSpPr txBox="1"/>
          <p:nvPr/>
        </p:nvSpPr>
        <p:spPr>
          <a:xfrm>
            <a:off x="1903656" y="2599568"/>
            <a:ext cx="950820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Calibri Light" panose="020F0302020204030204" pitchFamily="34" charset="0"/>
              </a:rPr>
              <a:t> 6</a:t>
            </a:r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 - إحضــار المــواد أو الألعاب الخطــرة إلــى المدرســة دون اســتخدامها. </a:t>
            </a: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وذلــك مثــل   :الألعاب الناريــة ، والبخاخــات الغازيــة الملونــة.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7 -حيــازة الســجائر، والســجائر الإلكترونية.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8 -التوقيــع عــن ولــي الأمر مــن غيــر علمــه علــى المكاتبــات المتبادلــة </a:t>
            </a: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بيــن المدرســة وولــي الأمر </a:t>
            </a:r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Calibri Light" panose="020F0302020204030204" pitchFamily="34" charset="0"/>
              </a:rPr>
              <a:t>. 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</p:txBody>
      </p:sp>
      <p:sp>
        <p:nvSpPr>
          <p:cNvPr id="14" name="عنوان فرعي 2">
            <a:extLst>
              <a:ext uri="{FF2B5EF4-FFF2-40B4-BE49-F238E27FC236}">
                <a16:creationId xmlns:a16="http://schemas.microsoft.com/office/drawing/2014/main" id="{38FEFEDD-3491-4F3A-8D9E-C62402E666A4}"/>
              </a:ext>
            </a:extLst>
          </p:cNvPr>
          <p:cNvSpPr txBox="1">
            <a:spLocks/>
          </p:cNvSpPr>
          <p:nvPr/>
        </p:nvSpPr>
        <p:spPr>
          <a:xfrm>
            <a:off x="3259194" y="6055701"/>
            <a:ext cx="8561746" cy="977621"/>
          </a:xfrm>
          <a:prstGeom prst="rect">
            <a:avLst/>
          </a:prstGeom>
        </p:spPr>
        <p:txBody>
          <a:bodyPr vert="horz" lIns="91440" tIns="91440" rIns="91440" bIns="91440" rtlCol="0">
            <a:noAutofit/>
          </a:bodyPr>
          <a:lstStyle>
            <a:lvl1pPr marL="0" indent="0" algn="l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2800" b="1" dirty="0">
                <a:solidFill>
                  <a:schemeClr val="accent4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إعداد الموجه الطلابي بالمدرسة</a:t>
            </a:r>
          </a:p>
        </p:txBody>
      </p:sp>
    </p:spTree>
    <p:extLst>
      <p:ext uri="{BB962C8B-B14F-4D97-AF65-F5344CB8AC3E}">
        <p14:creationId xmlns:p14="http://schemas.microsoft.com/office/powerpoint/2010/main" val="30811470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B593BD-6D94-4375-A1C3-EE29F0E156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1834885"/>
          </a:xfrm>
        </p:spPr>
        <p:txBody>
          <a:bodyPr>
            <a:normAutofit fontScale="90000"/>
          </a:bodyPr>
          <a:lstStyle/>
          <a:p>
            <a:br>
              <a:rPr lang="ar-SA" dirty="0"/>
            </a:br>
            <a:endParaRPr lang="ar-SA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BB64EB9-8FC9-4517-9F2E-E840F2321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3036" y="1671857"/>
            <a:ext cx="8561746" cy="977621"/>
          </a:xfrm>
        </p:spPr>
        <p:txBody>
          <a:bodyPr>
            <a:noAutofit/>
          </a:bodyPr>
          <a:lstStyle/>
          <a:p>
            <a:pPr algn="ctr"/>
            <a:r>
              <a:rPr lang="ar-SA" sz="4400" b="1" dirty="0">
                <a:solidFill>
                  <a:schemeClr val="accent2">
                    <a:lumMod val="7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مخالفات الدرجة الرابعة: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EFEE2A-F38F-4229-BC6A-5E546EC7C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27744" y="-1933526"/>
            <a:ext cx="13448684" cy="4324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المملكة العربية السعودية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           وزارة التعليم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إدارة العامة للتعليم بمنطقة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   مكتب التعليم 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مدرسة </a:t>
            </a:r>
            <a:endParaRPr kumimoji="0" lang="ar-SA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0" algn="r" rtl="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ar-SA" sz="2400" b="1" dirty="0">
              <a:latin typeface="Times New Roman" panose="02020603050405020304" pitchFamily="18" charset="0"/>
              <a:cs typeface="Calibri Light" panose="020F0302020204030204" pitchFamily="34" charset="0"/>
            </a:endParaRPr>
          </a:p>
        </p:txBody>
      </p:sp>
      <p:pic>
        <p:nvPicPr>
          <p:cNvPr id="2052" name="صورة 7">
            <a:extLst>
              <a:ext uri="{FF2B5EF4-FFF2-40B4-BE49-F238E27FC236}">
                <a16:creationId xmlns:a16="http://schemas.microsoft.com/office/drawing/2014/main" id="{F3BFC584-BAF6-49FF-8EFE-AC6376761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76" t="15582" r="29054"/>
          <a:stretch>
            <a:fillRect/>
          </a:stretch>
        </p:blipFill>
        <p:spPr bwMode="auto">
          <a:xfrm>
            <a:off x="7289956" y="313487"/>
            <a:ext cx="1655836" cy="142125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68CBE46F-8D57-4D12-B4A4-C726F4FA53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3280" y="313488"/>
            <a:ext cx="1421258" cy="142125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C8D46A3C-F25A-4F38-B960-2E1522283AC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3053" b="19545"/>
          <a:stretch/>
        </p:blipFill>
        <p:spPr>
          <a:xfrm>
            <a:off x="3497333" y="290260"/>
            <a:ext cx="2143125" cy="14444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F4F7188D-5FB4-41D3-A69F-6D6737249F7A}"/>
              </a:ext>
            </a:extLst>
          </p:cNvPr>
          <p:cNvSpPr txBox="1"/>
          <p:nvPr/>
        </p:nvSpPr>
        <p:spPr>
          <a:xfrm>
            <a:off x="886265" y="2407363"/>
            <a:ext cx="10525593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SA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1-الإصــرار علــى تــرك أداء الصــلاة مــع الطــلاب والطالبــات والمعلميــن دون عــذر شــرعي.</a:t>
            </a:r>
            <a:endParaRPr lang="en-US" sz="26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2-العبــث بالمــواد أو الأدوات والألعاب الخطــرة في المدرســة مثــل: المفرقعــات والمــواد الحارقــة.</a:t>
            </a:r>
            <a:endParaRPr lang="en-US" sz="26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3-تعمــد إصابــة أحــد الطــالب أو احــدى الطالبــات عــن طريــق الضــرب باليــد أو اســتخدام </a:t>
            </a:r>
          </a:p>
          <a:p>
            <a:pPr algn="just" rtl="1"/>
            <a:r>
              <a:rPr lang="ar-SA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أدوات غيـر حـادة تحـدث إصابـة (جرحــاً. نزفــاً. كســراً).</a:t>
            </a:r>
            <a:endParaRPr lang="en-US" sz="26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4-التدخين داخل المدرسة.  </a:t>
            </a:r>
          </a:p>
          <a:p>
            <a:pPr algn="just" rtl="1"/>
            <a:r>
              <a:rPr lang="ar-SA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5-الهروب من المدرسة. </a:t>
            </a:r>
          </a:p>
          <a:p>
            <a:pPr algn="just" rtl="1"/>
            <a:r>
              <a:rPr lang="ar-SA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 6-التنمر.</a:t>
            </a:r>
            <a:endParaRPr lang="en-US" sz="26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7-عــرض أو توزيــع المــواد الإعلامية الممنوعــة المقــروءة أو المســموعة أو المرئيــة.</a:t>
            </a:r>
            <a:endParaRPr lang="en-US" sz="26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8 -شــبهة تزويــر الوثائــق أو تقليــد الأختام الرســمية</a:t>
            </a:r>
            <a:r>
              <a:rPr lang="ar-SA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endParaRPr lang="en-US" sz="2600" b="1" dirty="0">
              <a:latin typeface="Times New Roman" panose="02020603050405020304" pitchFamily="18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</p:txBody>
      </p:sp>
      <p:sp>
        <p:nvSpPr>
          <p:cNvPr id="14" name="عنوان فرعي 2">
            <a:extLst>
              <a:ext uri="{FF2B5EF4-FFF2-40B4-BE49-F238E27FC236}">
                <a16:creationId xmlns:a16="http://schemas.microsoft.com/office/drawing/2014/main" id="{CC705B25-53F4-45AB-9EE2-879CD317BD2B}"/>
              </a:ext>
            </a:extLst>
          </p:cNvPr>
          <p:cNvSpPr txBox="1">
            <a:spLocks/>
          </p:cNvSpPr>
          <p:nvPr/>
        </p:nvSpPr>
        <p:spPr>
          <a:xfrm>
            <a:off x="3259194" y="6055701"/>
            <a:ext cx="8561746" cy="977621"/>
          </a:xfrm>
          <a:prstGeom prst="rect">
            <a:avLst/>
          </a:prstGeom>
        </p:spPr>
        <p:txBody>
          <a:bodyPr vert="horz" lIns="91440" tIns="91440" rIns="91440" bIns="91440" rtlCol="0">
            <a:noAutofit/>
          </a:bodyPr>
          <a:lstStyle>
            <a:lvl1pPr marL="0" indent="0" algn="l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2800" b="1" dirty="0">
                <a:solidFill>
                  <a:schemeClr val="accent4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إعداد الموجه الطلابي بالمدرسة</a:t>
            </a:r>
          </a:p>
        </p:txBody>
      </p:sp>
    </p:spTree>
    <p:extLst>
      <p:ext uri="{BB962C8B-B14F-4D97-AF65-F5344CB8AC3E}">
        <p14:creationId xmlns:p14="http://schemas.microsoft.com/office/powerpoint/2010/main" val="3304417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25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25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25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B593BD-6D94-4375-A1C3-EE29F0E156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1834885"/>
          </a:xfrm>
        </p:spPr>
        <p:txBody>
          <a:bodyPr>
            <a:normAutofit fontScale="90000"/>
          </a:bodyPr>
          <a:lstStyle/>
          <a:p>
            <a:br>
              <a:rPr lang="ar-SA" dirty="0"/>
            </a:br>
            <a:endParaRPr lang="ar-SA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BB64EB9-8FC9-4517-9F2E-E840F2321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3036" y="1671857"/>
            <a:ext cx="8561746" cy="977621"/>
          </a:xfrm>
        </p:spPr>
        <p:txBody>
          <a:bodyPr>
            <a:noAutofit/>
          </a:bodyPr>
          <a:lstStyle/>
          <a:p>
            <a:pPr algn="ctr"/>
            <a:r>
              <a:rPr lang="ar-SA" sz="4400" b="1" dirty="0">
                <a:solidFill>
                  <a:schemeClr val="accent2">
                    <a:lumMod val="7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متابع مخالفات الدرجة الرابعة: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EFEE2A-F38F-4229-BC6A-5E546EC7C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27744" y="-1933526"/>
            <a:ext cx="13448684" cy="4324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المملكة العربية السعودية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           وزارة التعليم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إدارة العامة للتعليم بمنطقة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   مكتب التعليم 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</a:t>
            </a:r>
            <a:endParaRPr kumimoji="0" lang="ar-SA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0" algn="r" rtl="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ar-SA" sz="2400" b="1" dirty="0">
              <a:latin typeface="Times New Roman" panose="02020603050405020304" pitchFamily="18" charset="0"/>
              <a:cs typeface="Calibri Light" panose="020F0302020204030204" pitchFamily="34" charset="0"/>
            </a:endParaRPr>
          </a:p>
        </p:txBody>
      </p:sp>
      <p:pic>
        <p:nvPicPr>
          <p:cNvPr id="2052" name="صورة 7">
            <a:extLst>
              <a:ext uri="{FF2B5EF4-FFF2-40B4-BE49-F238E27FC236}">
                <a16:creationId xmlns:a16="http://schemas.microsoft.com/office/drawing/2014/main" id="{F3BFC584-BAF6-49FF-8EFE-AC6376761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76" t="15582" r="29054"/>
          <a:stretch>
            <a:fillRect/>
          </a:stretch>
        </p:blipFill>
        <p:spPr bwMode="auto">
          <a:xfrm>
            <a:off x="7289956" y="313487"/>
            <a:ext cx="1655836" cy="142125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68CBE46F-8D57-4D12-B4A4-C726F4FA53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3280" y="313488"/>
            <a:ext cx="1421258" cy="142125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C8D46A3C-F25A-4F38-B960-2E1522283AC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3053" b="19545"/>
          <a:stretch/>
        </p:blipFill>
        <p:spPr>
          <a:xfrm>
            <a:off x="3497333" y="290260"/>
            <a:ext cx="2143125" cy="14444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F4F7188D-5FB4-41D3-A69F-6D6737249F7A}"/>
              </a:ext>
            </a:extLst>
          </p:cNvPr>
          <p:cNvSpPr txBox="1"/>
          <p:nvPr/>
        </p:nvSpPr>
        <p:spPr>
          <a:xfrm>
            <a:off x="956604" y="2877819"/>
            <a:ext cx="1052559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9--العبــث بتجهيــزات المدرســة أو مبانيهــا، مثــل: أجهــزة الحاســوب ، المعامــل ، </a:t>
            </a: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حافلــة المدرســة ، الأدوات الكهربائيـة ومعـدات الأمن والسـامة 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10-إحضـار أجهـزة الاتصال الشـخصية ( أيـاً كان نوعهـا إلـى المدرسـة ) تحتـوي علـى </a:t>
            </a: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صـور أو مقاطـع غيـر لائقة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11-تصويــر الطــالب أو التســجيل الصوتــي لهــم بالأجهزة الإلكترونية ( خــاص بالبنيــن )</a:t>
            </a: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12- امتهان الكتب المدرسية</a:t>
            </a:r>
            <a:r>
              <a:rPr lang="ar-S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</p:txBody>
      </p:sp>
      <p:sp>
        <p:nvSpPr>
          <p:cNvPr id="14" name="عنوان فرعي 2">
            <a:extLst>
              <a:ext uri="{FF2B5EF4-FFF2-40B4-BE49-F238E27FC236}">
                <a16:creationId xmlns:a16="http://schemas.microsoft.com/office/drawing/2014/main" id="{7A20834E-F4CF-4610-9AF6-93D3DE4BCA9D}"/>
              </a:ext>
            </a:extLst>
          </p:cNvPr>
          <p:cNvSpPr txBox="1">
            <a:spLocks/>
          </p:cNvSpPr>
          <p:nvPr/>
        </p:nvSpPr>
        <p:spPr>
          <a:xfrm>
            <a:off x="3259194" y="6055701"/>
            <a:ext cx="8561746" cy="977621"/>
          </a:xfrm>
          <a:prstGeom prst="rect">
            <a:avLst/>
          </a:prstGeom>
        </p:spPr>
        <p:txBody>
          <a:bodyPr vert="horz" lIns="91440" tIns="91440" rIns="91440" bIns="91440" rtlCol="0">
            <a:noAutofit/>
          </a:bodyPr>
          <a:lstStyle>
            <a:lvl1pPr marL="0" indent="0" algn="l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2800" b="1" dirty="0">
                <a:solidFill>
                  <a:schemeClr val="accent4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إعداد الموجه الطلابي بالمدرسة</a:t>
            </a:r>
          </a:p>
        </p:txBody>
      </p:sp>
    </p:spTree>
    <p:extLst>
      <p:ext uri="{BB962C8B-B14F-4D97-AF65-F5344CB8AC3E}">
        <p14:creationId xmlns:p14="http://schemas.microsoft.com/office/powerpoint/2010/main" val="1386675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25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25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25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B593BD-6D94-4375-A1C3-EE29F0E156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1834885"/>
          </a:xfrm>
        </p:spPr>
        <p:txBody>
          <a:bodyPr>
            <a:normAutofit fontScale="90000"/>
          </a:bodyPr>
          <a:lstStyle/>
          <a:p>
            <a:br>
              <a:rPr lang="ar-SA" dirty="0"/>
            </a:br>
            <a:endParaRPr lang="ar-SA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BB64EB9-8FC9-4517-9F2E-E840F2321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3036" y="1671857"/>
            <a:ext cx="8561746" cy="977621"/>
          </a:xfrm>
        </p:spPr>
        <p:txBody>
          <a:bodyPr>
            <a:noAutofit/>
          </a:bodyPr>
          <a:lstStyle/>
          <a:p>
            <a:pPr algn="ctr"/>
            <a:r>
              <a:rPr lang="ar-SA" sz="4400" b="1" dirty="0">
                <a:solidFill>
                  <a:schemeClr val="accent2">
                    <a:lumMod val="7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مخالفات الدرجة الخامسة: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EFEE2A-F38F-4229-BC6A-5E546EC7C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27744" y="-1933526"/>
            <a:ext cx="13448684" cy="4324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المملكة العربية السعودية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           وزارة التعليم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إدارة العامة للتعليم بمنطقة 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   مكتب التعليم 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مدرسة </a:t>
            </a:r>
            <a:endParaRPr kumimoji="0" lang="ar-SA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0" algn="r" rtl="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ar-SA" sz="2400" b="1" dirty="0">
              <a:latin typeface="Times New Roman" panose="02020603050405020304" pitchFamily="18" charset="0"/>
              <a:cs typeface="Calibri Light" panose="020F0302020204030204" pitchFamily="34" charset="0"/>
            </a:endParaRPr>
          </a:p>
        </p:txBody>
      </p:sp>
      <p:pic>
        <p:nvPicPr>
          <p:cNvPr id="2052" name="صورة 7">
            <a:extLst>
              <a:ext uri="{FF2B5EF4-FFF2-40B4-BE49-F238E27FC236}">
                <a16:creationId xmlns:a16="http://schemas.microsoft.com/office/drawing/2014/main" id="{F3BFC584-BAF6-49FF-8EFE-AC6376761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76" t="15582" r="29054"/>
          <a:stretch>
            <a:fillRect/>
          </a:stretch>
        </p:blipFill>
        <p:spPr bwMode="auto">
          <a:xfrm>
            <a:off x="7353824" y="313487"/>
            <a:ext cx="1655836" cy="142125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68CBE46F-8D57-4D12-B4A4-C726F4FA53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3280" y="313488"/>
            <a:ext cx="1421258" cy="142125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C8D46A3C-F25A-4F38-B960-2E1522283AC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3053" b="19545"/>
          <a:stretch/>
        </p:blipFill>
        <p:spPr>
          <a:xfrm>
            <a:off x="3497333" y="290260"/>
            <a:ext cx="2143125" cy="14444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F4F7188D-5FB4-41D3-A69F-6D6737249F7A}"/>
              </a:ext>
            </a:extLst>
          </p:cNvPr>
          <p:cNvSpPr txBox="1"/>
          <p:nvPr/>
        </p:nvSpPr>
        <p:spPr>
          <a:xfrm>
            <a:off x="942536" y="2637183"/>
            <a:ext cx="10525593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just" rtl="1">
              <a:buAutoNum type="arabicPeriod"/>
            </a:pPr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الاستهزاء بشــيء مــن شــعائر الإسلام واعتنــاق الأفكار أو المعتقــدات المضللــة</a:t>
            </a: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 أو ممارســة طقــوس دينيــة محرمــة.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2. الإساءة للدولة أو رموزها.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3. تعمــد إتلاف أو تخريــب شــيء مــن تجهيـزات المدرسـة أو ممتلكاتهـا أو مرافقها، مثـل:</a:t>
            </a: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 الأدوات الكهربائيـة ، أجهــزة الحاســوب، الآت التشــغيل والمعامــل ، وحافلــة المدرســة 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4- الاسـتخدام والاستفادة مــن الوثائــق، أو الأختام المــزورة أو الرســمية بطريقــة غيــر مشــروعة نظامــاً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5-التحرش.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r" rtl="1"/>
            <a:endParaRPr lang="en-US" dirty="0"/>
          </a:p>
        </p:txBody>
      </p:sp>
      <p:sp>
        <p:nvSpPr>
          <p:cNvPr id="14" name="عنوان فرعي 2">
            <a:extLst>
              <a:ext uri="{FF2B5EF4-FFF2-40B4-BE49-F238E27FC236}">
                <a16:creationId xmlns:a16="http://schemas.microsoft.com/office/drawing/2014/main" id="{07829AA3-6B2D-4B94-B628-CE6B3569B1F0}"/>
              </a:ext>
            </a:extLst>
          </p:cNvPr>
          <p:cNvSpPr txBox="1">
            <a:spLocks/>
          </p:cNvSpPr>
          <p:nvPr/>
        </p:nvSpPr>
        <p:spPr>
          <a:xfrm>
            <a:off x="3259194" y="6055701"/>
            <a:ext cx="8561746" cy="977621"/>
          </a:xfrm>
          <a:prstGeom prst="rect">
            <a:avLst/>
          </a:prstGeom>
        </p:spPr>
        <p:txBody>
          <a:bodyPr vert="horz" lIns="91440" tIns="91440" rIns="91440" bIns="91440" rtlCol="0">
            <a:noAutofit/>
          </a:bodyPr>
          <a:lstStyle>
            <a:lvl1pPr marL="0" indent="0" algn="l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2800" b="1" dirty="0">
                <a:solidFill>
                  <a:schemeClr val="accent4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إعداد الموجه الطلابي بالمدرسة</a:t>
            </a:r>
          </a:p>
        </p:txBody>
      </p:sp>
    </p:spTree>
    <p:extLst>
      <p:ext uri="{BB962C8B-B14F-4D97-AF65-F5344CB8AC3E}">
        <p14:creationId xmlns:p14="http://schemas.microsoft.com/office/powerpoint/2010/main" val="293792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25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25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25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B593BD-6D94-4375-A1C3-EE29F0E156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1834885"/>
          </a:xfrm>
        </p:spPr>
        <p:txBody>
          <a:bodyPr>
            <a:normAutofit fontScale="90000"/>
          </a:bodyPr>
          <a:lstStyle/>
          <a:p>
            <a:br>
              <a:rPr lang="ar-SA" dirty="0"/>
            </a:br>
            <a:endParaRPr lang="ar-SA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BB64EB9-8FC9-4517-9F2E-E840F2321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3036" y="1671857"/>
            <a:ext cx="8561746" cy="977621"/>
          </a:xfrm>
        </p:spPr>
        <p:txBody>
          <a:bodyPr>
            <a:noAutofit/>
          </a:bodyPr>
          <a:lstStyle/>
          <a:p>
            <a:pPr algn="ctr"/>
            <a:r>
              <a:rPr lang="ar-SA" sz="4400" b="1" dirty="0">
                <a:solidFill>
                  <a:schemeClr val="accent2">
                    <a:lumMod val="75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تابع مخالفات الدرجة الخامسة: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EFEE2A-F38F-4229-BC6A-5E546EC7C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27744" y="-1933526"/>
            <a:ext cx="13448684" cy="4324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altLang="ar-SA" sz="1400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المملكة العربية السعودية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           وزارة التعليم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إدارة العامة للتعليم بمنطقة 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    مكتب التعليم </a:t>
            </a:r>
            <a:endParaRPr kumimoji="0" lang="en-US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     مدرسة </a:t>
            </a:r>
            <a:endParaRPr kumimoji="0" lang="ar-SA" altLang="ar-S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0" algn="r" rtl="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ar-SA" sz="2400" b="1" dirty="0">
              <a:latin typeface="Times New Roman" panose="02020603050405020304" pitchFamily="18" charset="0"/>
              <a:cs typeface="Calibri Light" panose="020F0302020204030204" pitchFamily="34" charset="0"/>
            </a:endParaRPr>
          </a:p>
        </p:txBody>
      </p:sp>
      <p:pic>
        <p:nvPicPr>
          <p:cNvPr id="2052" name="صورة 7">
            <a:extLst>
              <a:ext uri="{FF2B5EF4-FFF2-40B4-BE49-F238E27FC236}">
                <a16:creationId xmlns:a16="http://schemas.microsoft.com/office/drawing/2014/main" id="{F3BFC584-BAF6-49FF-8EFE-AC6376761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76" t="15582" r="29054"/>
          <a:stretch>
            <a:fillRect/>
          </a:stretch>
        </p:blipFill>
        <p:spPr bwMode="auto">
          <a:xfrm>
            <a:off x="7289956" y="313487"/>
            <a:ext cx="1655836" cy="142125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68CBE46F-8D57-4D12-B4A4-C726F4FA53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3280" y="313488"/>
            <a:ext cx="1421258" cy="142125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C8D46A3C-F25A-4F38-B960-2E1522283AC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3053" b="19545"/>
          <a:stretch/>
        </p:blipFill>
        <p:spPr>
          <a:xfrm>
            <a:off x="3497333" y="290260"/>
            <a:ext cx="2143125" cy="14444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F4F7188D-5FB4-41D3-A69F-6D6737249F7A}"/>
              </a:ext>
            </a:extLst>
          </p:cNvPr>
          <p:cNvSpPr txBox="1"/>
          <p:nvPr/>
        </p:nvSpPr>
        <p:spPr>
          <a:xfrm>
            <a:off x="956604" y="2604305"/>
            <a:ext cx="10525593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6 .تصوير الطالبات أو التسجيل الصوتي لهن بالأجهزة الإلكترونية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 ( خاص بالبنات)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7 .إشعال النار داخل المدرسة.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8 حيازة أو استخدام أو تهديد الطلاب والطالبات بالأسلحة النارية أو ما في حكمها مثل:</a:t>
            </a: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 السكاكين والأدوات الحادة والرصاص بدون مسدس.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9 .الجرائم المعلوماتية.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pPr algn="just" rtl="1"/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10 .حيازة، أو تعاطي، أو ترويج المخدرات أو المسكرات.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</p:txBody>
      </p:sp>
      <p:sp>
        <p:nvSpPr>
          <p:cNvPr id="14" name="عنوان فرعي 2">
            <a:extLst>
              <a:ext uri="{FF2B5EF4-FFF2-40B4-BE49-F238E27FC236}">
                <a16:creationId xmlns:a16="http://schemas.microsoft.com/office/drawing/2014/main" id="{DAC9817F-F4CA-42A2-B4C6-F10EC921B07A}"/>
              </a:ext>
            </a:extLst>
          </p:cNvPr>
          <p:cNvSpPr txBox="1">
            <a:spLocks/>
          </p:cNvSpPr>
          <p:nvPr/>
        </p:nvSpPr>
        <p:spPr>
          <a:xfrm>
            <a:off x="3259194" y="6055701"/>
            <a:ext cx="8561746" cy="977621"/>
          </a:xfrm>
          <a:prstGeom prst="rect">
            <a:avLst/>
          </a:prstGeom>
        </p:spPr>
        <p:txBody>
          <a:bodyPr vert="horz" lIns="91440" tIns="91440" rIns="91440" bIns="91440" rtlCol="0">
            <a:noAutofit/>
          </a:bodyPr>
          <a:lstStyle>
            <a:lvl1pPr marL="0" indent="0" algn="l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2800" b="1" dirty="0">
                <a:solidFill>
                  <a:schemeClr val="accent4">
                    <a:lumMod val="50000"/>
                  </a:schemeClr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إعداد الموجه الطلابي بالمدرسة</a:t>
            </a:r>
          </a:p>
        </p:txBody>
      </p:sp>
    </p:spTree>
    <p:extLst>
      <p:ext uri="{BB962C8B-B14F-4D97-AF65-F5344CB8AC3E}">
        <p14:creationId xmlns:p14="http://schemas.microsoft.com/office/powerpoint/2010/main" val="3979722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2000"/>
    </mc:Choice>
    <mc:Fallback xmlns="">
      <p:transition spd="slow" advClick="0" advTm="1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25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25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25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معرض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Gallery">
    <a:dk1>
      <a:sysClr val="windowText" lastClr="000000"/>
    </a:dk1>
    <a:lt1>
      <a:sysClr val="window" lastClr="FFFFFF"/>
    </a:lt1>
    <a:dk2>
      <a:srgbClr val="454545"/>
    </a:dk2>
    <a:lt2>
      <a:srgbClr val="EDEBE7"/>
    </a:lt2>
    <a:accent1>
      <a:srgbClr val="5FA534"/>
    </a:accent1>
    <a:accent2>
      <a:srgbClr val="DCAB34"/>
    </a:accent2>
    <a:accent3>
      <a:srgbClr val="D26D23"/>
    </a:accent3>
    <a:accent4>
      <a:srgbClr val="972323"/>
    </a:accent4>
    <a:accent5>
      <a:srgbClr val="236797"/>
    </a:accent5>
    <a:accent6>
      <a:srgbClr val="2FB6C6"/>
    </a:accent6>
    <a:hlink>
      <a:srgbClr val="8FC639"/>
    </a:hlink>
    <a:folHlink>
      <a:srgbClr val="E7C2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</TotalTime>
  <Words>1049</Words>
  <Application>Microsoft Office PowerPoint</Application>
  <PresentationFormat>شاشة عريضة</PresentationFormat>
  <Paragraphs>269</Paragraphs>
  <Slides>11</Slides>
  <Notes>11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معرض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Win10</dc:creator>
  <cp:lastModifiedBy>agelamohammed@outlook.sa</cp:lastModifiedBy>
  <cp:revision>7</cp:revision>
  <dcterms:created xsi:type="dcterms:W3CDTF">2022-12-22T05:37:58Z</dcterms:created>
  <dcterms:modified xsi:type="dcterms:W3CDTF">2023-05-06T04:56:21Z</dcterms:modified>
</cp:coreProperties>
</file>