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98" r:id="rId2"/>
    <p:sldId id="300" r:id="rId3"/>
    <p:sldId id="256" r:id="rId4"/>
    <p:sldId id="319" r:id="rId5"/>
    <p:sldId id="373" r:id="rId6"/>
    <p:sldId id="299" r:id="rId7"/>
    <p:sldId id="335" r:id="rId8"/>
    <p:sldId id="375" r:id="rId9"/>
    <p:sldId id="374" r:id="rId10"/>
    <p:sldId id="376" r:id="rId11"/>
    <p:sldId id="377" r:id="rId12"/>
    <p:sldId id="380" r:id="rId13"/>
    <p:sldId id="378" r:id="rId14"/>
    <p:sldId id="379" r:id="rId15"/>
    <p:sldId id="419" r:id="rId16"/>
    <p:sldId id="324" r:id="rId17"/>
    <p:sldId id="420" r:id="rId18"/>
    <p:sldId id="415" r:id="rId19"/>
    <p:sldId id="416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71CFFD5-23F8-4CB2-AEA2-60B0F241F3F2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15108C0-C8B7-4D8B-A768-7580B7775D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691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7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97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F5B09-3CAA-ABFA-3AFF-309AF80B5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3803DA3-6E37-7439-971F-884C7FB6C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00EE19-0A5F-BB15-3287-462C2C08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72D7E9-DD7C-BF3A-64FB-8995F932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E26398-5CDE-672D-E914-53EA74DE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8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203FF2-7935-294C-4990-F9806A4D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F8F07C-C326-22C2-0BBB-33D1706E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04B28A-5B6C-E07B-7396-EBEBB2C38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A8CC23-9D0F-4A86-61EF-FCAC7014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D2B68A-CA2F-6A08-7D2A-7DBDE3B0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10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2D113A2-15FB-9D58-F833-FEB03B653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ED085A0-F39F-1A3F-6F92-5A85C31DD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9EF310-41B8-EE12-38EE-91BAA496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76A2A0-F15C-80C6-C06D-10E5CC10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D4F8BE-E9E2-5DD9-6A5F-B48A70F2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53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E78677-38E9-6471-992C-D49E73E9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8A2178-71E0-CA5A-C6DA-C183F01D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DC36CA-3AE4-B5D0-23E2-A9EB6D3C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F62E2F-B159-5A22-1B12-5D54A4CF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279421-8D15-3C2C-00E2-3A86BD59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01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A14CEB-68A3-F19B-1B3B-D1279C6E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8B6B646-04EA-34AA-73EF-17FC85EBB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474333-C0AF-0B93-8EA6-682E3FF1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6A1C25-0859-E6E3-856B-9E88AD53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EB319D-4E3B-5A2A-8C88-53840879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50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504C65-5ECC-6B97-EABA-4BFA1AEE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602A4B-98F4-9D4F-A127-B2B1525CE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D241A0-94CC-34D6-92FD-6CD801961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02CD5E-9705-E56B-05ED-F07D9340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0F2D0EB-0308-CE58-8E1B-AC75A0F6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A9A15F5-CA73-16F0-EC66-61B645EB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76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C11856-4256-C6D2-15BD-7A995E98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7A0318D-26BA-5CD2-65B5-BE4B04525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572684E-1929-2378-B4C1-D6BD4F4BF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520C0DE-D132-B10A-CB86-A08CA4D9C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90B6BAB-E5A4-C334-A616-76384124B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253218-D14C-EAE7-94AB-A42BF136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106B2C-BD34-1415-FE73-7EA715E4D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7BD35A0-6A7C-656F-F36E-A53D4077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260C96-45B5-8CEC-C79E-5F3AC50A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4A871CE-7471-8DB6-310C-03FD6D58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287CF1F-334D-1BBD-7148-9F7A9369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9BB2F03-F6A5-71F4-3712-4B1A279D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32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B3F1B7-6123-3EC3-9407-36175080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344C3AC-F0F8-B196-221B-ED08CBF9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0A7558D-AC17-96A7-1B91-5D568A44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37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25F24-DBC7-1CEB-5B48-EB5E0024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E2A8AF-F238-4D5E-1DFE-C4E8D1CA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AFE701C-25EF-BAA2-A506-FDC680F3E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1F3CD2C-84D9-3997-C195-440375D8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C7C2C7-3449-1800-8265-8EFCD11B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FE2F76-78E4-A3A7-EA4E-46D6F3CA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EBAAC1-CD09-B898-DF26-68AA5027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642DC4F-9B5B-1A40-F6F2-EFF41BD7C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F855C63-F7AC-B8E5-150A-B7DA320D2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C423C0-FD23-EB82-DB3E-B4EE3FC0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5823A7-77F1-9671-2A27-C19D0D44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9C7967-CC63-D806-BD73-387B5BBB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18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B32B046-BE44-265C-B175-6EFD6AD9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13B652-B6DD-D7CC-D928-2624DF1CB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377824-073F-BF99-96AE-EA68660B0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36D9B-92BD-4841-849F-F89C3FA28DED}" type="datetimeFigureOut">
              <a:rPr lang="ar-SA" smtClean="0"/>
              <a:t>18/02/45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09ED35-C039-C8EC-82AD-61915DB24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312D53-35D4-9BCD-CCF6-DB2EE59D7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9B1CE-0412-44B4-B7A6-F52A98E6A69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652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16.png"/><Relationship Id="rId4" Type="http://schemas.openxmlformats.org/officeDocument/2006/relationships/hyperlink" Target="https://www.almadenahnews.com/article/478475-%D9%84%D9%85%D8%A7%D8%B0%D8%A7-%D9%86%D9%87%D8%A7%D9%86%D8%A7-%D9%86%D8%A8%D9%8A%D9%86%D8%A7-%D8%A7%D9%84%D9%83%D8%B1%D9%8A%D9%85-%D8%B9%D9%86-%D8%AE%D9%84%D8%B7-%D8%A7%D9%84%D8%B2%D8%A8%D9%8A%D8%A8-%D8%A8%D8%A7%D9%84%D8%AA%D9%85%D8%B1-%D9%88%D9%85%D8%A7%D8%B0%D8%A7-%D9%8A%D8%AD%D8%AF%D8%AB-%D9%84%D8%A3%D8%AC%D8%B3%D8%A7%D9%85%D9%86%D8%A7-%D8%A7%D8%B0%D8%A7-%D9%82%D9%85%D9%86%D8%A7-%D8%A8%D8%B0%D9%84%D9%8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beadaya.com/worksheet/1939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openxmlformats.org/officeDocument/2006/relationships/hyperlink" Target="https://arabic.rt.com/health/1209625-%D8%B7%D8%A8%D9%8A%D8%A8-%D9%8A%D9%86%D8%B5%D8%AD-%D8%A8%D8%B9%D8%AF%D9%85-%D8%AA%D9%86%D8%A7%D9%88%D9%84-%D8%A7%D9%84%D9%81%D9%88%D8%A7%D9%83%D9%87-%D9%84%D9%8A%D9%84%D8%A7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hyperlink" Target="https://www.almadenahnews.com/article/478475-%D9%84%D9%85%D8%A7%D8%B0%D8%A7-%D9%86%D9%87%D8%A7%D9%86%D8%A7-%D9%86%D8%A8%D9%8A%D9%86%D8%A7-%D8%A7%D9%84%D9%83%D8%B1%D9%8A%D9%85-%D8%B9%D9%86-%D8%AE%D9%84%D8%B7-%D8%A7%D9%84%D8%B2%D8%A8%D9%8A%D8%A8-%D8%A8%D8%A7%D9%84%D8%AA%D9%85%D8%B1-%D9%88%D9%85%D8%A7%D8%B0%D8%A7-%D9%8A%D8%AD%D8%AF%D8%AB-%D9%84%D8%A3%D8%AC%D8%B3%D8%A7%D9%85%D9%86%D8%A7-%D8%A7%D8%B0%D8%A7-%D9%82%D9%85%D9%86%D8%A7-%D8%A8%D8%B0%D9%84%D9%83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hyperlink" Target="https://www.tareqah.com/50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youtu.be/tCLOZtZ9w9E?si=GaBUQPgzJqn96c0i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صورة تحتوي على حائط, داخلي, زهرة, قيشان&#10;&#10;تم إنشاء الوصف تلقائياً">
            <a:extLst>
              <a:ext uri="{FF2B5EF4-FFF2-40B4-BE49-F238E27FC236}">
                <a16:creationId xmlns:a16="http://schemas.microsoft.com/office/drawing/2014/main" id="{D8CBDABF-39BC-2D72-5976-D114BFF1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04" y="929644"/>
            <a:ext cx="3897197" cy="4836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Google Shape;176;p29">
            <a:extLst>
              <a:ext uri="{FF2B5EF4-FFF2-40B4-BE49-F238E27FC236}">
                <a16:creationId xmlns:a16="http://schemas.microsoft.com/office/drawing/2014/main" id="{58819CE0-82A0-10DA-9941-1C627F419786}"/>
              </a:ext>
            </a:extLst>
          </p:cNvPr>
          <p:cNvSpPr txBox="1">
            <a:spLocks/>
          </p:cNvSpPr>
          <p:nvPr/>
        </p:nvSpPr>
        <p:spPr>
          <a:xfrm>
            <a:off x="7092066" y="2204864"/>
            <a:ext cx="3820430" cy="73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b" anchorCtr="0">
            <a:noAutofit/>
          </a:bodyPr>
          <a:lstStyle/>
          <a:p>
            <a:pPr algn="ctr" defTabSz="812821" fontAlgn="auto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defRPr/>
            </a:pP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الفصل الدراسي الأول</a:t>
            </a:r>
            <a:br>
              <a:rPr lang="ar-SA" sz="32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</a:br>
            <a:r>
              <a:rPr lang="ar-SA" sz="2667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فقه الصف ثاني متوسط </a:t>
            </a:r>
          </a:p>
        </p:txBody>
      </p:sp>
      <p:sp>
        <p:nvSpPr>
          <p:cNvPr id="20" name="Google Shape;176;p29">
            <a:extLst>
              <a:ext uri="{FF2B5EF4-FFF2-40B4-BE49-F238E27FC236}">
                <a16:creationId xmlns:a16="http://schemas.microsoft.com/office/drawing/2014/main" id="{B292AF47-9BE1-9118-BA7A-1F67992D18D9}"/>
              </a:ext>
            </a:extLst>
          </p:cNvPr>
          <p:cNvSpPr txBox="1">
            <a:spLocks/>
          </p:cNvSpPr>
          <p:nvPr/>
        </p:nvSpPr>
        <p:spPr>
          <a:xfrm>
            <a:off x="7243202" y="4055489"/>
            <a:ext cx="3392377" cy="49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b" anchorCtr="0">
            <a:noAutofit/>
          </a:bodyPr>
          <a:lstStyle/>
          <a:p>
            <a:pPr algn="ctr" defTabSz="812821" fontAlgn="auto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defRPr/>
            </a:pPr>
            <a:r>
              <a:rPr lang="ar-SA" sz="2933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إعداد أ .لؤلؤة العتيق </a:t>
            </a:r>
            <a:endParaRPr lang="ar-SA" sz="2400" kern="0" dirty="0">
              <a:ln w="0"/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Fira Sans Extra Condensed Medium"/>
              <a:cs typeface="Calibri" pitchFamily="34" charset="0"/>
              <a:sym typeface="Fira Sans Extra Condensed Medium"/>
            </a:endParaRPr>
          </a:p>
        </p:txBody>
      </p:sp>
      <p:sp>
        <p:nvSpPr>
          <p:cNvPr id="21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CDDC1C07-F9C9-301F-EC46-FB5B6D73F835}"/>
              </a:ext>
            </a:extLst>
          </p:cNvPr>
          <p:cNvSpPr txBox="1">
            <a:spLocks/>
          </p:cNvSpPr>
          <p:nvPr/>
        </p:nvSpPr>
        <p:spPr>
          <a:xfrm>
            <a:off x="7153181" y="4570030"/>
            <a:ext cx="3698198" cy="44395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289" tIns="11289" rIns="11289" bIns="11289" anchor="ctr">
            <a:normAutofit fontScale="92500"/>
          </a:bodyPr>
          <a:lstStyle/>
          <a:p>
            <a:pPr defTabSz="10971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667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</a:t>
            </a:r>
            <a:r>
              <a:rPr lang="ar-SA" sz="2667" kern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22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A2D22A47-8723-25CF-00E5-650984EEB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80303" y="5445224"/>
            <a:ext cx="443954" cy="4439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E8F0D21-AF75-AF1C-3950-1A2CE586BA14}"/>
              </a:ext>
            </a:extLst>
          </p:cNvPr>
          <p:cNvSpPr txBox="1"/>
          <p:nvPr/>
        </p:nvSpPr>
        <p:spPr>
          <a:xfrm>
            <a:off x="6896514" y="3044279"/>
            <a:ext cx="42115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زكاة الحبوب  والثمار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A19AF12-E819-E1A3-8BE7-ADAF61186BB3}"/>
              </a:ext>
            </a:extLst>
          </p:cNvPr>
          <p:cNvSpPr/>
          <p:nvPr/>
        </p:nvSpPr>
        <p:spPr>
          <a:xfrm>
            <a:off x="548640" y="674370"/>
            <a:ext cx="11269980" cy="55664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 descr="صورة تحتوي على نص, لقطة شاشة, رقم, التصميم&#10;&#10;تم إنشاء الوصف تلقائياً">
            <a:extLst>
              <a:ext uri="{FF2B5EF4-FFF2-40B4-BE49-F238E27FC236}">
                <a16:creationId xmlns:a16="http://schemas.microsoft.com/office/drawing/2014/main" id="{06EDA155-417D-FC1F-86EC-38118EB234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" y="742843"/>
            <a:ext cx="10923270" cy="5320236"/>
          </a:xfrm>
          <a:prstGeom prst="round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9C6ED69-2ABC-93B3-2216-7F863FA6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243" y="2995721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70C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تجب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E7CC484-A95D-B0A4-D819-8EF99728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2936355"/>
            <a:ext cx="274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لأنه ليس مدخر</a:t>
            </a:r>
            <a:r>
              <a:rPr lang="ar-SA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ً</a:t>
            </a:r>
            <a:r>
              <a:rPr lang="ar-EG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ا.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62BD37-4B09-B65A-29F9-803823AB5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3518941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70C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تجب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48124C-39D3-FD54-2EA3-3F95D6E1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496712"/>
            <a:ext cx="274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لأنه ليس مدخر</a:t>
            </a:r>
            <a:r>
              <a:rPr lang="ar-SA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ً</a:t>
            </a:r>
            <a:r>
              <a:rPr lang="ar-EG" sz="2800" b="1" dirty="0">
                <a:solidFill>
                  <a:srgbClr val="C0000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ا.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D4696F0-9EFA-9D2B-1F26-C264B72F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4089416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70C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تجب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B73A3F0-AA37-D211-C182-3544640E2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440" y="4019273"/>
            <a:ext cx="274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لأنه لا يكال</a:t>
            </a:r>
            <a:endParaRPr lang="en-US" sz="2800" dirty="0"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B8613EB-5723-678C-63D9-EF7AB4625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4565381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70C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تجب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5FF7F84-6275-CCF1-4B6F-BC4C623D8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08" y="4517956"/>
            <a:ext cx="274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لأنه يدخر ويكال</a:t>
            </a:r>
            <a:endParaRPr lang="en-US" sz="2800" dirty="0"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BFA656C-BE57-79B8-80A6-DC7D20E26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990" y="5052620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70C0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تجب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6B030BE-6173-8101-FFC5-3C66731F9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439" y="5062882"/>
            <a:ext cx="274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لأنه لا يكال</a:t>
            </a:r>
            <a:endParaRPr lang="en-US" sz="2800" dirty="0"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23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821F75B-59F4-F0B8-56B8-5D7FDE0C526B}"/>
              </a:ext>
            </a:extLst>
          </p:cNvPr>
          <p:cNvSpPr txBox="1"/>
          <p:nvPr/>
        </p:nvSpPr>
        <p:spPr>
          <a:xfrm>
            <a:off x="1428750" y="925830"/>
            <a:ext cx="98249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ما نصاب  الحبوب والثمار ؟؟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1B412-EE28-C12A-6A9A-ADCA7135BFED}"/>
              </a:ext>
            </a:extLst>
          </p:cNvPr>
          <p:cNvSpPr txBox="1"/>
          <p:nvPr/>
        </p:nvSpPr>
        <p:spPr>
          <a:xfrm>
            <a:off x="1536467" y="1809750"/>
            <a:ext cx="982495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نصاب الحبوب والثمار: خمسة أوسق، والوسق ستون صاعاً، فيكون النصاب ثلاثمئة صاع نبوي</a:t>
            </a:r>
          </a:p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ويساوي النصاب بالكيلوجرامات: 900 كجم تقريبًا.</a:t>
            </a:r>
          </a:p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ودليله: قوله صلى الله عليه وسلم: (</a:t>
            </a:r>
            <a:r>
              <a:rPr lang="ar-SA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ليس في حب ولا تمر صدقة حتى يبلغ خمسة أوسق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)</a:t>
            </a:r>
          </a:p>
          <a:p>
            <a:pPr algn="ctr"/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pic>
        <p:nvPicPr>
          <p:cNvPr id="8" name="Google Shape;182;p29">
            <a:extLst>
              <a:ext uri="{FF2B5EF4-FFF2-40B4-BE49-F238E27FC236}">
                <a16:creationId xmlns:a16="http://schemas.microsoft.com/office/drawing/2014/main" id="{5404BFBE-02EB-B32D-641F-993197364EB2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39EF4C6C-B50E-FE3B-F63A-371AC20FF515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الحوار </a:t>
            </a:r>
          </a:p>
        </p:txBody>
      </p:sp>
    </p:spTree>
    <p:extLst>
      <p:ext uri="{BB962C8B-B14F-4D97-AF65-F5344CB8AC3E}">
        <p14:creationId xmlns:p14="http://schemas.microsoft.com/office/powerpoint/2010/main" val="3322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8FA8C91B-F8BF-4E1B-9D14-EC0ACBE9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75" r="21375"/>
          <a:stretch/>
        </p:blipFill>
        <p:spPr>
          <a:xfrm>
            <a:off x="7812813" y="1980188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1A2AE33-C38C-0E0E-B086-5BF40A4CBB1B}"/>
              </a:ext>
            </a:extLst>
          </p:cNvPr>
          <p:cNvSpPr txBox="1"/>
          <p:nvPr/>
        </p:nvSpPr>
        <p:spPr>
          <a:xfrm>
            <a:off x="2006068" y="902970"/>
            <a:ext cx="85504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من  لنتعرف  على  مقدار الزكاة في كل من الصور التالية 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pic>
        <p:nvPicPr>
          <p:cNvPr id="4" name="صورة 3" descr="صورة تحتوي على نجيل, في الخارج, سماء, عجلة&#10;&#10;تم إنشاء الوصف تلقائياً">
            <a:extLst>
              <a:ext uri="{FF2B5EF4-FFF2-40B4-BE49-F238E27FC236}">
                <a16:creationId xmlns:a16="http://schemas.microsoft.com/office/drawing/2014/main" id="{6F6D324D-A5AB-0254-6DC3-B44B25348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42" y="1980188"/>
            <a:ext cx="2503655" cy="248275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6" name="صورة 5" descr="صورة تحتوي على توابل&#10;&#10;تم إنشاء الوصف تلقائياً">
            <a:extLst>
              <a:ext uri="{FF2B5EF4-FFF2-40B4-BE49-F238E27FC236}">
                <a16:creationId xmlns:a16="http://schemas.microsoft.com/office/drawing/2014/main" id="{93C7A087-F6DC-4B88-1410-79CD0D66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071" y="1980188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pic>
        <p:nvPicPr>
          <p:cNvPr id="9" name="Google Shape;182;p29">
            <a:extLst>
              <a:ext uri="{FF2B5EF4-FFF2-40B4-BE49-F238E27FC236}">
                <a16:creationId xmlns:a16="http://schemas.microsoft.com/office/drawing/2014/main" id="{3A42FFCF-3F86-A537-EDF5-7C115A7D9F3B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E18F56C3-7456-1A6D-F645-710D0497AAFD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الصور </a:t>
            </a:r>
          </a:p>
        </p:txBody>
      </p:sp>
    </p:spTree>
    <p:extLst>
      <p:ext uri="{BB962C8B-B14F-4D97-AF65-F5344CB8AC3E}">
        <p14:creationId xmlns:p14="http://schemas.microsoft.com/office/powerpoint/2010/main" val="3978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C5698F4-F398-0DFA-DC0E-7A2A02B1C30E}"/>
              </a:ext>
            </a:extLst>
          </p:cNvPr>
          <p:cNvSpPr txBox="1"/>
          <p:nvPr/>
        </p:nvSpPr>
        <p:spPr>
          <a:xfrm>
            <a:off x="182880" y="971550"/>
            <a:ext cx="11505162" cy="55553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يجب العشر (10%) </a:t>
            </a: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فيما سقي بلا مؤونه ولا كلفة كالذي يسقي بمياه الأمطار، والعيون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ويجب نصف العشر (5%) </a:t>
            </a:r>
            <a:r>
              <a:rPr lang="ar-S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فيما سقي بمؤونه، وكلفة؛ كالذي يسقي بالماء الذي يضخ من الآبار والأنهار بواسطة الحيوانات أو الآلات الحديثة.</a:t>
            </a:r>
          </a:p>
          <a:p>
            <a:pPr>
              <a:lnSpc>
                <a:spcPct val="150000"/>
              </a:lnSpc>
            </a:pPr>
            <a:r>
              <a:rPr lang="ar-SA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والدليل: حديث جابر رضي الله عنه أن رسول الله صلى الله عليه وسلم قال: (فيما سقت السماء والأنهار والعيون العشر، وفيما سقي بالسانية نصف العشر)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593456E-D931-0AD1-A1AC-6645DDD92EFC}"/>
              </a:ext>
            </a:extLst>
          </p:cNvPr>
          <p:cNvSpPr txBox="1"/>
          <p:nvPr/>
        </p:nvSpPr>
        <p:spPr>
          <a:xfrm>
            <a:off x="1820798" y="331083"/>
            <a:ext cx="85504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مقدار الزكاة الواجبة فيها </a:t>
            </a:r>
          </a:p>
        </p:txBody>
      </p:sp>
      <p:pic>
        <p:nvPicPr>
          <p:cNvPr id="6" name="Google Shape;182;p29">
            <a:extLst>
              <a:ext uri="{FF2B5EF4-FFF2-40B4-BE49-F238E27FC236}">
                <a16:creationId xmlns:a16="http://schemas.microsoft.com/office/drawing/2014/main" id="{AADD7032-EA81-7219-EEBF-1D1FB6EB8BA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D71172B2-D044-F245-B788-BE79AACF5DF0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الحوار </a:t>
            </a:r>
          </a:p>
        </p:txBody>
      </p:sp>
    </p:spTree>
    <p:extLst>
      <p:ext uri="{BB962C8B-B14F-4D97-AF65-F5344CB8AC3E}">
        <p14:creationId xmlns:p14="http://schemas.microsoft.com/office/powerpoint/2010/main" val="8989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B683739A-BE6D-8AD1-1CF7-9D97160B36E0}"/>
              </a:ext>
            </a:extLst>
          </p:cNvPr>
          <p:cNvSpPr txBox="1"/>
          <p:nvPr/>
        </p:nvSpPr>
        <p:spPr>
          <a:xfrm>
            <a:off x="1912238" y="1062603"/>
            <a:ext cx="855040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المميزة فكري  </a:t>
            </a:r>
          </a:p>
          <a:p>
            <a:pPr algn="ctr"/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هل يكون في الخارج من البحر زكاة 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4FDE774-FBD5-DE43-BCA7-B72F998AE502}"/>
              </a:ext>
            </a:extLst>
          </p:cNvPr>
          <p:cNvSpPr txBox="1"/>
          <p:nvPr/>
        </p:nvSpPr>
        <p:spPr>
          <a:xfrm>
            <a:off x="2098928" y="3040380"/>
            <a:ext cx="855040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لا زكاة في الخارج من البحر؛ كاللؤلؤ، والمرجان والسمك؛ إلا إذا كانت عروضا للتجارة، فيزكيها زكاة عروض التجارة.</a:t>
            </a:r>
          </a:p>
        </p:txBody>
      </p:sp>
      <p:pic>
        <p:nvPicPr>
          <p:cNvPr id="11" name="صورة 10" descr="صورة تحتوي على اللافقاريات, محار, الصدف, رخويات&#10;&#10;تم إنشاء الوصف تلقائياً">
            <a:extLst>
              <a:ext uri="{FF2B5EF4-FFF2-40B4-BE49-F238E27FC236}">
                <a16:creationId xmlns:a16="http://schemas.microsoft.com/office/drawing/2014/main" id="{2099F215-C4FD-3633-91C5-A76A91AEC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1" y="4392926"/>
            <a:ext cx="2465074" cy="2465074"/>
          </a:xfrm>
          <a:prstGeom prst="rect">
            <a:avLst/>
          </a:prstGeom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DDDEDDBE-50B5-45D5-AEFF-C7A4BCBAF6D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7176120" y="0"/>
            <a:ext cx="5949294" cy="11967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0ACE555E-2595-7083-8278-77ACCB633BF2}"/>
              </a:ext>
            </a:extLst>
          </p:cNvPr>
          <p:cNvSpPr txBox="1">
            <a:spLocks/>
          </p:cNvSpPr>
          <p:nvPr/>
        </p:nvSpPr>
        <p:spPr>
          <a:xfrm flipH="1">
            <a:off x="7387123" y="478850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التفكير </a:t>
            </a:r>
          </a:p>
        </p:txBody>
      </p:sp>
    </p:spTree>
    <p:extLst>
      <p:ext uri="{BB962C8B-B14F-4D97-AF65-F5344CB8AC3E}">
        <p14:creationId xmlns:p14="http://schemas.microsoft.com/office/powerpoint/2010/main" val="9477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A7B1FB7-3B9A-E481-6FC0-3642404DFFA3}"/>
              </a:ext>
            </a:extLst>
          </p:cNvPr>
          <p:cNvSpPr/>
          <p:nvPr/>
        </p:nvSpPr>
        <p:spPr>
          <a:xfrm>
            <a:off x="952607" y="1777330"/>
            <a:ext cx="10785357" cy="43924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B088A4A1-4E60-1D15-6E76-8F0665E6E8CC}"/>
              </a:ext>
            </a:extLst>
          </p:cNvPr>
          <p:cNvSpPr txBox="1">
            <a:spLocks/>
          </p:cNvSpPr>
          <p:nvPr/>
        </p:nvSpPr>
        <p:spPr bwMode="auto">
          <a:xfrm>
            <a:off x="1338064" y="2371396"/>
            <a:ext cx="10158535" cy="32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طالبتي الغالية لخص الدرس </a:t>
            </a:r>
          </a:p>
          <a:p>
            <a:pPr marL="0" indent="0" algn="r" rtl="1">
              <a:buFont typeface="Arial" charset="0"/>
              <a:buNone/>
            </a:pPr>
            <a:endParaRPr lang="ar-SA" dirty="0"/>
          </a:p>
          <a:p>
            <a:pPr marL="0" indent="0" algn="r" rtl="1">
              <a:buFont typeface="Arial" charset="0"/>
              <a:buNone/>
            </a:pPr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642AC65-A328-E6B7-2531-F04F0AC7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2" y="4124209"/>
            <a:ext cx="2314575" cy="2329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72B0E68-DB4E-217C-6594-9C954184BC98}"/>
              </a:ext>
            </a:extLst>
          </p:cNvPr>
          <p:cNvSpPr txBox="1"/>
          <p:nvPr/>
        </p:nvSpPr>
        <p:spPr>
          <a:xfrm>
            <a:off x="191344" y="499689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 Hamah AlFidaa" panose="00000500000000000000" pitchFamily="50" charset="-78"/>
                <a:cs typeface="Ara Hamah AlFidaa" panose="00000500000000000000" pitchFamily="50" charset="-78"/>
              </a:rPr>
              <a:t>مهمه أدائية </a:t>
            </a:r>
          </a:p>
        </p:txBody>
      </p:sp>
    </p:spTree>
    <p:extLst>
      <p:ext uri="{BB962C8B-B14F-4D97-AF65-F5344CB8AC3E}">
        <p14:creationId xmlns:p14="http://schemas.microsoft.com/office/powerpoint/2010/main" val="30879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DDF4AA13-7773-1651-0AF1-1D352C60B1E6}"/>
              </a:ext>
            </a:extLst>
          </p:cNvPr>
          <p:cNvSpPr txBox="1"/>
          <p:nvPr/>
        </p:nvSpPr>
        <p:spPr>
          <a:xfrm>
            <a:off x="5159896" y="47530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 Hamah AlFidaa" panose="00000500000000000000" pitchFamily="50" charset="-78"/>
                <a:cs typeface="Ara Hamah AlFidaa" panose="00000500000000000000" pitchFamily="50" charset="-78"/>
              </a:rPr>
              <a:t>مواطنة</a:t>
            </a:r>
          </a:p>
        </p:txBody>
      </p:sp>
      <p:pic>
        <p:nvPicPr>
          <p:cNvPr id="3" name="صورة 2" descr="صورة تحتوي على شعار, رمز, الخط, التصميم&#10;&#10;تم إنشاء الوصف تلقائياً">
            <a:extLst>
              <a:ext uri="{FF2B5EF4-FFF2-40B4-BE49-F238E27FC236}">
                <a16:creationId xmlns:a16="http://schemas.microsoft.com/office/drawing/2014/main" id="{5C0650BD-D77C-B4B4-02A7-2F539DA6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20" y="1755646"/>
            <a:ext cx="5293360" cy="3573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3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8FC558-048A-D796-3B0C-7A6EBFE0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24" y="1491424"/>
            <a:ext cx="3806952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ar-SA" dirty="0"/>
              <a:t>ورقة عمل تفاعلية </a:t>
            </a:r>
          </a:p>
        </p:txBody>
      </p:sp>
      <p:pic>
        <p:nvPicPr>
          <p:cNvPr id="5" name="صورة 4" descr="صورة تحتوي على نص, لقطة شاشة, مستطيل&#10;&#10;تم إنشاء الوصف تلقائياً">
            <a:hlinkClick r:id="rId2"/>
            <a:extLst>
              <a:ext uri="{FF2B5EF4-FFF2-40B4-BE49-F238E27FC236}">
                <a16:creationId xmlns:a16="http://schemas.microsoft.com/office/drawing/2014/main" id="{45E261E5-A96A-9615-D6AD-31EB276E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59" y="0"/>
            <a:ext cx="4913114" cy="6858000"/>
          </a:xfrm>
          <a:prstGeom prst="rect">
            <a:avLst/>
          </a:prstGeom>
        </p:spPr>
      </p:pic>
      <p:pic>
        <p:nvPicPr>
          <p:cNvPr id="7" name="صورة 6" descr="صورة تحتوي على رسم, الرسومات, قصاصة فنية, التصميم&#10;&#10;تم إنشاء الوصف تلقائياً">
            <a:extLst>
              <a:ext uri="{FF2B5EF4-FFF2-40B4-BE49-F238E27FC236}">
                <a16:creationId xmlns:a16="http://schemas.microsoft.com/office/drawing/2014/main" id="{C81FED8A-3AA1-C860-5A44-82D791590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55" y="679355"/>
            <a:ext cx="4647318" cy="54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BAC128A-28C8-31EB-141B-B3C15FB664E9}"/>
              </a:ext>
            </a:extLst>
          </p:cNvPr>
          <p:cNvSpPr txBox="1"/>
          <p:nvPr/>
        </p:nvSpPr>
        <p:spPr>
          <a:xfrm>
            <a:off x="5879976" y="3063056"/>
            <a:ext cx="480053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rtl="1" eaLnBrk="1" hangingPunct="1">
              <a:defRPr/>
            </a:pPr>
            <a:r>
              <a:rPr lang="ar-SA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Azer" panose="00000500000000000000" pitchFamily="2" charset="-78"/>
                <a:cs typeface="+mn-cs"/>
              </a:rPr>
              <a:t>التقويم </a:t>
            </a:r>
            <a:endParaRPr lang="en-US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9LT Azer" panose="00000500000000000000" pitchFamily="2" charset="-78"/>
              <a:cs typeface="+mn-cs"/>
            </a:endParaRPr>
          </a:p>
        </p:txBody>
      </p:sp>
      <p:pic>
        <p:nvPicPr>
          <p:cNvPr id="5" name="صورة 4" descr="صورة تحتوي على نص, لقطة شاشة, التصميم, الخط&#10;&#10;تم إنشاء الوصف تلقائياً">
            <a:extLst>
              <a:ext uri="{FF2B5EF4-FFF2-40B4-BE49-F238E27FC236}">
                <a16:creationId xmlns:a16="http://schemas.microsoft.com/office/drawing/2014/main" id="{255465C5-686F-5173-E364-9D31196E0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07183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to_2021-01-20_12-38-27.jpg">
            <a:extLst>
              <a:ext uri="{FF2B5EF4-FFF2-40B4-BE49-F238E27FC236}">
                <a16:creationId xmlns:a16="http://schemas.microsoft.com/office/drawing/2014/main" id="{6C9711E9-B4A3-85B0-2E78-164484504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14" y="1493499"/>
            <a:ext cx="3504979" cy="3504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5C514D4-4BBB-54D8-C7D5-50A3F1784AD4}"/>
              </a:ext>
            </a:extLst>
          </p:cNvPr>
          <p:cNvSpPr/>
          <p:nvPr/>
        </p:nvSpPr>
        <p:spPr>
          <a:xfrm>
            <a:off x="6568442" y="2306920"/>
            <a:ext cx="3852428" cy="91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92" rtl="1">
              <a:lnSpc>
                <a:spcPct val="90000"/>
              </a:lnSpc>
              <a:spcAft>
                <a:spcPts val="600"/>
              </a:spcAft>
            </a:pPr>
            <a:r>
              <a:rPr lang="ar-SA" sz="2933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”الحمد لله الذ هدانا لهذا وما كنا لنهتدي لولا أن هدانا الله  ”</a:t>
            </a:r>
            <a:endParaRPr lang="en-US" sz="2933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F78CF86-6B1B-2F77-B7C2-287F7843EF52}"/>
              </a:ext>
            </a:extLst>
          </p:cNvPr>
          <p:cNvSpPr/>
          <p:nvPr/>
        </p:nvSpPr>
        <p:spPr>
          <a:xfrm>
            <a:off x="6849856" y="3245988"/>
            <a:ext cx="3289600" cy="95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92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ln w="12700">
                  <a:noFill/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أختكم صاحبة قناة البيان</a:t>
            </a:r>
          </a:p>
          <a:p>
            <a:pPr algn="ctr" defTabSz="914492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ln w="12700">
                  <a:noFill/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لؤلؤة العتيق   </a:t>
            </a:r>
            <a:endParaRPr lang="en-US" sz="2800" b="1" dirty="0">
              <a:ln w="12700">
                <a:noFill/>
                <a:prstDash val="solid"/>
              </a:ln>
              <a:solidFill>
                <a:schemeClr val="accent5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6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E719081D-E47B-3EC2-3028-10DBB15BF1A2}"/>
              </a:ext>
            </a:extLst>
          </p:cNvPr>
          <p:cNvSpPr txBox="1">
            <a:spLocks/>
          </p:cNvSpPr>
          <p:nvPr/>
        </p:nvSpPr>
        <p:spPr>
          <a:xfrm>
            <a:off x="6580636" y="5301208"/>
            <a:ext cx="3852428" cy="5400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92500"/>
          </a:bodyPr>
          <a:lstStyle/>
          <a:p>
            <a:pPr algn="ctr" defTabSz="246848" rtl="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667" dirty="0">
                <a:ln w="0"/>
                <a:solidFill>
                  <a:schemeClr val="accent5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 </a:t>
            </a:r>
          </a:p>
        </p:txBody>
      </p:sp>
      <p:pic>
        <p:nvPicPr>
          <p:cNvPr id="7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5110378A-BDFF-5E2F-5CBB-062542C0EA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1971" y="4232822"/>
            <a:ext cx="969757" cy="9697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49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1E42692C-3E02-C228-4EEE-D835D5DAF713}"/>
              </a:ext>
            </a:extLst>
          </p:cNvPr>
          <p:cNvSpPr/>
          <p:nvPr/>
        </p:nvSpPr>
        <p:spPr>
          <a:xfrm>
            <a:off x="2055076" y="620688"/>
            <a:ext cx="9321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ar-SA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الغالية استرجعي أهم الأفكار التي تعرفنا عليها  في الدرس السابق</a:t>
            </a:r>
            <a:endParaRPr lang="en-US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 descr="صورة تحتوي على رسم, أسود وأبيض&#10;&#10;تم إنشاء الوصف تلقائياً">
            <a:extLst>
              <a:ext uri="{FF2B5EF4-FFF2-40B4-BE49-F238E27FC236}">
                <a16:creationId xmlns:a16="http://schemas.microsoft.com/office/drawing/2014/main" id="{62976F54-55EE-8338-3A89-1E8AE8014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1052736"/>
            <a:ext cx="4968552" cy="2759785"/>
          </a:xfrm>
          <a:prstGeom prst="rect">
            <a:avLst/>
          </a:prstGeom>
        </p:spPr>
      </p:pic>
      <p:pic>
        <p:nvPicPr>
          <p:cNvPr id="2" name="Google Shape;182;p29">
            <a:extLst>
              <a:ext uri="{FF2B5EF4-FFF2-40B4-BE49-F238E27FC236}">
                <a16:creationId xmlns:a16="http://schemas.microsoft.com/office/drawing/2014/main" id="{FAD3A9C5-9233-92BD-7B9F-FF5B67CC832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051BB268-2C31-AE6F-3A41-6FCAB8655B39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تغذية راجعة</a:t>
            </a:r>
          </a:p>
        </p:txBody>
      </p:sp>
    </p:spTree>
    <p:extLst>
      <p:ext uri="{BB962C8B-B14F-4D97-AF65-F5344CB8AC3E}">
        <p14:creationId xmlns:p14="http://schemas.microsoft.com/office/powerpoint/2010/main" val="8757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D43E03B-5A24-829A-CAAF-FCA6C11DB98F}"/>
              </a:ext>
            </a:extLst>
          </p:cNvPr>
          <p:cNvSpPr txBox="1"/>
          <p:nvPr/>
        </p:nvSpPr>
        <p:spPr>
          <a:xfrm>
            <a:off x="1642053" y="721966"/>
            <a:ext cx="85504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استنتج  عنوان الدرس قومي بالتعاون مع مجموعتك بالإجابة على الأسئلة التالية :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5ED398A-DE5A-0B3B-BF55-B517AA075704}"/>
              </a:ext>
            </a:extLst>
          </p:cNvPr>
          <p:cNvSpPr txBox="1"/>
          <p:nvPr/>
        </p:nvSpPr>
        <p:spPr>
          <a:xfrm>
            <a:off x="6986016" y="2634058"/>
            <a:ext cx="333074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2">
                    <a:lumMod val="50000"/>
                  </a:schemeClr>
                </a:solidFill>
                <a:cs typeface="DecoType Naskh Variants" panose="02010400000000000000" pitchFamily="2" charset="-78"/>
              </a:rPr>
              <a:t>ثالث ركن من أركان الإسلام...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D2F91F61-BADA-8575-BCA0-FF640AD34D15}"/>
              </a:ext>
            </a:extLst>
          </p:cNvPr>
          <p:cNvSpPr txBox="1"/>
          <p:nvPr/>
        </p:nvSpPr>
        <p:spPr>
          <a:xfrm>
            <a:off x="6551361" y="2849501"/>
            <a:ext cx="14305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dirty="0">
                <a:solidFill>
                  <a:schemeClr val="accent2">
                    <a:lumMod val="50000"/>
                  </a:schemeClr>
                </a:solidFill>
              </a:rPr>
              <a:t>+</a:t>
            </a:r>
          </a:p>
        </p:txBody>
      </p:sp>
      <p:pic>
        <p:nvPicPr>
          <p:cNvPr id="59" name="صورة 58" descr="صورة تحتوي على المكسرات والبذور, بذرة, فاكهة مجففة, فول&#10;&#10;تم إنشاء الوصف تلقائياً">
            <a:extLst>
              <a:ext uri="{FF2B5EF4-FFF2-40B4-BE49-F238E27FC236}">
                <a16:creationId xmlns:a16="http://schemas.microsoft.com/office/drawing/2014/main" id="{E12ACEE7-7FF7-55AF-0FC3-16C274636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39" y="2215803"/>
            <a:ext cx="3179400" cy="2649500"/>
          </a:xfrm>
          <a:prstGeom prst="rect">
            <a:avLst/>
          </a:prstGeom>
        </p:spPr>
      </p:pic>
      <p:pic>
        <p:nvPicPr>
          <p:cNvPr id="61" name="صورة 60" descr="صورة تحتوي على أطعمة طبيعية, منتجات زراعية, طعام محلي, غذاء كامل&#10;&#10;تم إنشاء الوصف تلقائياً">
            <a:extLst>
              <a:ext uri="{FF2B5EF4-FFF2-40B4-BE49-F238E27FC236}">
                <a16:creationId xmlns:a16="http://schemas.microsoft.com/office/drawing/2014/main" id="{6E867E27-DAB8-0F7E-93A1-DB1FF266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1" y="2467025"/>
            <a:ext cx="3977691" cy="2980944"/>
          </a:xfrm>
          <a:prstGeom prst="rect">
            <a:avLst/>
          </a:prstGeom>
        </p:spPr>
      </p:pic>
      <p:pic>
        <p:nvPicPr>
          <p:cNvPr id="64" name="Google Shape;182;p29">
            <a:extLst>
              <a:ext uri="{FF2B5EF4-FFF2-40B4-BE49-F238E27FC236}">
                <a16:creationId xmlns:a16="http://schemas.microsoft.com/office/drawing/2014/main" id="{45A6C14B-0F8A-5C73-5C06-325DBEE83436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عنوان 1">
            <a:extLst>
              <a:ext uri="{FF2B5EF4-FFF2-40B4-BE49-F238E27FC236}">
                <a16:creationId xmlns:a16="http://schemas.microsoft.com/office/drawing/2014/main" id="{182A7595-CB8D-FA4E-2EC7-97CA1C4DD544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تمهيد</a:t>
            </a:r>
          </a:p>
        </p:txBody>
      </p:sp>
    </p:spTree>
    <p:extLst>
      <p:ext uri="{BB962C8B-B14F-4D97-AF65-F5344CB8AC3E}">
        <p14:creationId xmlns:p14="http://schemas.microsoft.com/office/powerpoint/2010/main" val="4123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320D643F-F7D5-4EFA-A029-5BA232EA90E6}"/>
              </a:ext>
            </a:extLst>
          </p:cNvPr>
          <p:cNvGraphicFramePr>
            <a:graphicFrameLocks noGrp="1"/>
          </p:cNvGraphicFramePr>
          <p:nvPr/>
        </p:nvGraphicFramePr>
        <p:xfrm>
          <a:off x="3129443" y="2373677"/>
          <a:ext cx="6477430" cy="3154680"/>
        </p:xfrm>
        <a:graphic>
          <a:graphicData uri="http://schemas.openxmlformats.org/drawingml/2006/table">
            <a:tbl>
              <a:tblPr rtl="1" firstRow="1" bandRow="1"/>
              <a:tblGrid>
                <a:gridCol w="153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687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rtl="1"/>
                      <a:endParaRPr lang="ar-SA" sz="1500" dirty="0">
                        <a:solidFill>
                          <a:srgbClr val="C00000"/>
                        </a:solidFill>
                        <a:latin typeface="29LT Azer" panose="00000500000000000000" pitchFamily="2" charset="-78"/>
                        <a:cs typeface="29LT Azer" panose="00000500000000000000" pitchFamily="2" charset="-78"/>
                      </a:endParaRPr>
                    </a:p>
                    <a:p>
                      <a:pPr algn="ctr" rtl="1"/>
                      <a:r>
                        <a:rPr lang="ar-SA" sz="1500" dirty="0">
                          <a:solidFill>
                            <a:srgbClr val="C00000"/>
                          </a:solidFill>
                          <a:latin typeface="29LT Azer" panose="00000500000000000000" pitchFamily="2" charset="-78"/>
                          <a:cs typeface="29LT Azer" panose="00000500000000000000" pitchFamily="2" charset="-78"/>
                        </a:rPr>
                        <a:t>ماذا أعرف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rtl="1"/>
                      <a:endParaRPr lang="ar-SA" sz="1500" dirty="0">
                        <a:solidFill>
                          <a:srgbClr val="C00000"/>
                        </a:solidFill>
                        <a:latin typeface="29LT Azer" panose="00000500000000000000" pitchFamily="2" charset="-78"/>
                        <a:cs typeface="29LT Azer" panose="00000500000000000000" pitchFamily="2" charset="-78"/>
                      </a:endParaRPr>
                    </a:p>
                    <a:p>
                      <a:pPr algn="ctr" rtl="1"/>
                      <a:r>
                        <a:rPr lang="ar-SA" sz="1500" dirty="0">
                          <a:solidFill>
                            <a:srgbClr val="C00000"/>
                          </a:solidFill>
                          <a:latin typeface="29LT Azer" panose="00000500000000000000" pitchFamily="2" charset="-78"/>
                          <a:cs typeface="29LT Azer" panose="00000500000000000000" pitchFamily="2" charset="-78"/>
                        </a:rPr>
                        <a:t>ماذا أريد أن أتعلم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rtl="1"/>
                      <a:endParaRPr lang="ar-SA" sz="1500" dirty="0">
                        <a:solidFill>
                          <a:srgbClr val="C00000"/>
                        </a:solidFill>
                        <a:latin typeface="29LT Azer" panose="00000500000000000000" pitchFamily="2" charset="-78"/>
                        <a:cs typeface="29LT Azer" panose="00000500000000000000" pitchFamily="2" charset="-78"/>
                      </a:endParaRPr>
                    </a:p>
                    <a:p>
                      <a:pPr algn="ctr" rtl="1"/>
                      <a:r>
                        <a:rPr lang="ar-SA" sz="1500" dirty="0">
                          <a:solidFill>
                            <a:srgbClr val="C00000"/>
                          </a:solidFill>
                          <a:latin typeface="29LT Azer" panose="00000500000000000000" pitchFamily="2" charset="-78"/>
                          <a:cs typeface="29LT Azer" panose="00000500000000000000" pitchFamily="2" charset="-78"/>
                        </a:rPr>
                        <a:t>ماذا تعلمت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rtl="1"/>
                      <a:endParaRPr lang="ar-SA" sz="1500" dirty="0">
                        <a:solidFill>
                          <a:srgbClr val="C00000"/>
                        </a:solidFill>
                        <a:latin typeface="29LT Azer" panose="00000500000000000000" pitchFamily="2" charset="-78"/>
                        <a:cs typeface="29LT Azer" panose="00000500000000000000" pitchFamily="2" charset="-78"/>
                      </a:endParaRPr>
                    </a:p>
                    <a:p>
                      <a:pPr algn="ctr" rtl="1"/>
                      <a:r>
                        <a:rPr lang="ar-SA" sz="1500" dirty="0">
                          <a:solidFill>
                            <a:srgbClr val="C00000"/>
                          </a:solidFill>
                          <a:latin typeface="29LT Azer" panose="00000500000000000000" pitchFamily="2" charset="-78"/>
                          <a:cs typeface="29LT Azer" panose="00000500000000000000" pitchFamily="2" charset="-78"/>
                        </a:rPr>
                        <a:t> ماذا أريد أن أتعلم أكثر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1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rtl="1"/>
                      <a:endParaRPr lang="ar-SA" sz="11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rtl="1"/>
                      <a:endParaRPr lang="ar-SA" sz="11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rtl="1"/>
                      <a:endParaRPr lang="ar-SA" sz="11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rtl="1"/>
                      <a:endParaRPr lang="ar-SA" sz="11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77954258-8291-4D44-BB95-AD11BB2A1D76}"/>
              </a:ext>
            </a:extLst>
          </p:cNvPr>
          <p:cNvSpPr/>
          <p:nvPr/>
        </p:nvSpPr>
        <p:spPr>
          <a:xfrm>
            <a:off x="8193025" y="3431646"/>
            <a:ext cx="134526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ar-SA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تعرفين</a:t>
            </a:r>
          </a:p>
          <a:p>
            <a:pPr algn="ctr">
              <a:buClrTx/>
              <a:buFontTx/>
              <a:buNone/>
            </a:pPr>
            <a:r>
              <a:rPr lang="ar-SA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عن الموضوع</a:t>
            </a:r>
          </a:p>
          <a:p>
            <a:pPr algn="ctr">
              <a:buClrTx/>
              <a:buFontTx/>
              <a:buNone/>
            </a:pPr>
            <a:r>
              <a:rPr lang="ar-SA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خلال </a:t>
            </a:r>
          </a:p>
          <a:p>
            <a:pPr algn="ctr">
              <a:buClrTx/>
              <a:buFontTx/>
              <a:buNone/>
            </a:pPr>
            <a:r>
              <a:rPr lang="ar-SA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معلوماتك السابقة</a:t>
            </a:r>
            <a:r>
              <a:rPr lang="ar-SA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E80F18-E32E-41A5-B397-A504513271AE}"/>
              </a:ext>
            </a:extLst>
          </p:cNvPr>
          <p:cNvSpPr txBox="1"/>
          <p:nvPr/>
        </p:nvSpPr>
        <p:spPr>
          <a:xfrm>
            <a:off x="6637023" y="3454730"/>
            <a:ext cx="111490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ar-SA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اقرئي الدرس</a:t>
            </a:r>
          </a:p>
          <a:p>
            <a:pPr algn="ctr">
              <a:buClrTx/>
              <a:buFontTx/>
              <a:buNone/>
            </a:pPr>
            <a:r>
              <a:rPr lang="ar-SA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قراءة صامته</a:t>
            </a:r>
          </a:p>
          <a:p>
            <a:pPr algn="ctr">
              <a:buClrTx/>
              <a:buFontTx/>
              <a:buNone/>
            </a:pPr>
            <a:r>
              <a:rPr lang="ar-SA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ثم استنتجي </a:t>
            </a:r>
          </a:p>
          <a:p>
            <a:pPr algn="ctr">
              <a:buClrTx/>
              <a:buFontTx/>
              <a:buNone/>
            </a:pPr>
            <a:r>
              <a:rPr lang="ar-SA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الأهداف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590E79D-981D-4C5E-BA43-02A1927E2335}"/>
              </a:ext>
            </a:extLst>
          </p:cNvPr>
          <p:cNvSpPr/>
          <p:nvPr/>
        </p:nvSpPr>
        <p:spPr>
          <a:xfrm>
            <a:off x="2118928" y="1712866"/>
            <a:ext cx="82445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الغالية تصفحي الدرس على عجل ثم أخبريني بما تعرفين عنه مدونة أهداف الدرس  </a:t>
            </a:r>
          </a:p>
        </p:txBody>
      </p:sp>
      <p:pic>
        <p:nvPicPr>
          <p:cNvPr id="10" name="Google Shape;182;p29">
            <a:extLst>
              <a:ext uri="{FF2B5EF4-FFF2-40B4-BE49-F238E27FC236}">
                <a16:creationId xmlns:a16="http://schemas.microsoft.com/office/drawing/2014/main" id="{96A660AE-BB3C-2188-6A29-05D54BAEF302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7566163" y="716637"/>
            <a:ext cx="3586715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E1E101E1-FEB9-41D4-BEFC-80CC40BCD3BB}"/>
              </a:ext>
            </a:extLst>
          </p:cNvPr>
          <p:cNvSpPr txBox="1">
            <a:spLocks/>
          </p:cNvSpPr>
          <p:nvPr/>
        </p:nvSpPr>
        <p:spPr>
          <a:xfrm flipH="1">
            <a:off x="7751928" y="1090408"/>
            <a:ext cx="3332295" cy="4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جدول التعلم </a:t>
            </a:r>
          </a:p>
        </p:txBody>
      </p:sp>
    </p:spTree>
    <p:extLst>
      <p:ext uri="{BB962C8B-B14F-4D97-AF65-F5344CB8AC3E}">
        <p14:creationId xmlns:p14="http://schemas.microsoft.com/office/powerpoint/2010/main" val="26679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2;p29">
            <a:extLst>
              <a:ext uri="{FF2B5EF4-FFF2-40B4-BE49-F238E27FC236}">
                <a16:creationId xmlns:a16="http://schemas.microsoft.com/office/drawing/2014/main" id="{A7A68288-014D-41BD-BBE2-9C7BEE2541C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5375920" y="1010542"/>
            <a:ext cx="7930661" cy="11230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28947AB-648A-429D-9DC2-A054B9D42A28}"/>
              </a:ext>
            </a:extLst>
          </p:cNvPr>
          <p:cNvSpPr txBox="1"/>
          <p:nvPr/>
        </p:nvSpPr>
        <p:spPr>
          <a:xfrm>
            <a:off x="5519936" y="1310461"/>
            <a:ext cx="5824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 التعليمية ومخرجات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5990E25-C7DD-41F0-A6E4-4CBA3492B65A}"/>
              </a:ext>
            </a:extLst>
          </p:cNvPr>
          <p:cNvSpPr txBox="1"/>
          <p:nvPr/>
        </p:nvSpPr>
        <p:spPr>
          <a:xfrm>
            <a:off x="2159955" y="2779411"/>
            <a:ext cx="95081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تُعدد الطالبة أنواع الخارج من الأرض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تُحدد الطالبة حكم زكاة الحبوب والثمار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تذكر الطالب أنواع الحبوب والثمار التي تجب فيها الزكاة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يُفرِّق الطالبة بين أنواع الحبوب والثمار من حيث وجوب الزكاة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توضح الطالبة شروط وجوب الزكاة في الحبوب والثمار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تُبين الطالبة وقت وجوب زكاة الحبوب والثمار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تُحدد الطالبة نصاب زكاة الحبوب والثمار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b="1" dirty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أن تُميز الطالبة بين إخراج العشر ونصف العشر وثلاثة أرباع العشر في زكاة الحبوب والثمار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ACDFB0-49A9-7F56-3748-6EBBDB74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260648"/>
            <a:ext cx="2882279" cy="302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42EF698B-AD61-E940-5594-EE188B599D4F}"/>
              </a:ext>
            </a:extLst>
          </p:cNvPr>
          <p:cNvSpPr txBox="1"/>
          <p:nvPr/>
        </p:nvSpPr>
        <p:spPr>
          <a:xfrm>
            <a:off x="2006068" y="902970"/>
            <a:ext cx="85504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ما حكم الزكاة في الحبوب والثمار ..؟</a:t>
            </a:r>
          </a:p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من خلال الآية  التالية 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C6C4C08-539E-6602-7BF4-92FF1BD14FD7}"/>
              </a:ext>
            </a:extLst>
          </p:cNvPr>
          <p:cNvSpPr txBox="1"/>
          <p:nvPr/>
        </p:nvSpPr>
        <p:spPr>
          <a:xfrm>
            <a:off x="1907008" y="2105561"/>
            <a:ext cx="855040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قوله تعالى : ( وَآتُوا حَقَّهُ يَوْمَ حَصَادِهِ ) الأنعام</a:t>
            </a:r>
          </a:p>
          <a:p>
            <a:pPr algn="ctr"/>
            <a:endParaRPr lang="ar-SA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745B9F3-1329-9EE5-E88A-51AC70F7B6C2}"/>
              </a:ext>
            </a:extLst>
          </p:cNvPr>
          <p:cNvSpPr txBox="1"/>
          <p:nvPr/>
        </p:nvSpPr>
        <p:spPr>
          <a:xfrm>
            <a:off x="365043" y="3378155"/>
            <a:ext cx="11099246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تجب الزكاة 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في </a:t>
            </a:r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الحبوب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 مثل: البر، والشعير، والأرز .</a:t>
            </a:r>
          </a:p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وفي</a:t>
            </a:r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 الثمار 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مثل : التمر، والزبيب .</a:t>
            </a:r>
          </a:p>
          <a:p>
            <a:pPr algn="ctr"/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  <a:p>
            <a:pPr algn="ctr"/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 ولا تجب 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في غير ذلك من النباتات؛ كالفواكه والخيار والبصل والثوم</a:t>
            </a:r>
          </a:p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والخضراوات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C3D0A3-3CC0-E881-C139-9117E1D70801}"/>
              </a:ext>
            </a:extLst>
          </p:cNvPr>
          <p:cNvSpPr txBox="1"/>
          <p:nvPr/>
        </p:nvSpPr>
        <p:spPr>
          <a:xfrm>
            <a:off x="365043" y="1016189"/>
            <a:ext cx="12968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انتهى الوقت</a:t>
            </a:r>
          </a:p>
        </p:txBody>
      </p:sp>
      <p:sp>
        <p:nvSpPr>
          <p:cNvPr id="15" name="Freeform 24">
            <a:extLst>
              <a:ext uri="{FF2B5EF4-FFF2-40B4-BE49-F238E27FC236}">
                <a16:creationId xmlns:a16="http://schemas.microsoft.com/office/drawing/2014/main" id="{5D6B0F9C-8142-1A5C-0BBF-370B2C578FEE}"/>
              </a:ext>
            </a:extLst>
          </p:cNvPr>
          <p:cNvSpPr>
            <a:spLocks/>
          </p:cNvSpPr>
          <p:nvPr/>
        </p:nvSpPr>
        <p:spPr bwMode="auto">
          <a:xfrm>
            <a:off x="339387" y="643340"/>
            <a:ext cx="1408777" cy="1251456"/>
          </a:xfrm>
          <a:custGeom>
            <a:avLst/>
            <a:gdLst>
              <a:gd name="T0" fmla="*/ 206 w 670"/>
              <a:gd name="T1" fmla="*/ 595 h 595"/>
              <a:gd name="T2" fmla="*/ 141 w 670"/>
              <a:gd name="T3" fmla="*/ 557 h 595"/>
              <a:gd name="T4" fmla="*/ 13 w 670"/>
              <a:gd name="T5" fmla="*/ 335 h 595"/>
              <a:gd name="T6" fmla="*/ 13 w 670"/>
              <a:gd name="T7" fmla="*/ 260 h 595"/>
              <a:gd name="T8" fmla="*/ 141 w 670"/>
              <a:gd name="T9" fmla="*/ 38 h 595"/>
              <a:gd name="T10" fmla="*/ 206 w 670"/>
              <a:gd name="T11" fmla="*/ 0 h 595"/>
              <a:gd name="T12" fmla="*/ 463 w 670"/>
              <a:gd name="T13" fmla="*/ 0 h 595"/>
              <a:gd name="T14" fmla="*/ 528 w 670"/>
              <a:gd name="T15" fmla="*/ 38 h 595"/>
              <a:gd name="T16" fmla="*/ 656 w 670"/>
              <a:gd name="T17" fmla="*/ 260 h 595"/>
              <a:gd name="T18" fmla="*/ 656 w 670"/>
              <a:gd name="T19" fmla="*/ 335 h 595"/>
              <a:gd name="T20" fmla="*/ 528 w 670"/>
              <a:gd name="T21" fmla="*/ 557 h 595"/>
              <a:gd name="T22" fmla="*/ 463 w 670"/>
              <a:gd name="T23" fmla="*/ 595 h 595"/>
              <a:gd name="T24" fmla="*/ 206 w 670"/>
              <a:gd name="T25" fmla="*/ 595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70" h="595">
                <a:moveTo>
                  <a:pt x="206" y="595"/>
                </a:moveTo>
                <a:cubicBezTo>
                  <a:pt x="180" y="595"/>
                  <a:pt x="155" y="580"/>
                  <a:pt x="141" y="557"/>
                </a:cubicBezTo>
                <a:cubicBezTo>
                  <a:pt x="13" y="335"/>
                  <a:pt x="13" y="335"/>
                  <a:pt x="13" y="335"/>
                </a:cubicBezTo>
                <a:cubicBezTo>
                  <a:pt x="0" y="312"/>
                  <a:pt x="0" y="283"/>
                  <a:pt x="13" y="260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55" y="14"/>
                  <a:pt x="180" y="0"/>
                  <a:pt x="206" y="0"/>
                </a:cubicBezTo>
                <a:cubicBezTo>
                  <a:pt x="463" y="0"/>
                  <a:pt x="463" y="0"/>
                  <a:pt x="463" y="0"/>
                </a:cubicBezTo>
                <a:cubicBezTo>
                  <a:pt x="490" y="0"/>
                  <a:pt x="515" y="14"/>
                  <a:pt x="528" y="38"/>
                </a:cubicBezTo>
                <a:cubicBezTo>
                  <a:pt x="656" y="260"/>
                  <a:pt x="656" y="260"/>
                  <a:pt x="656" y="260"/>
                </a:cubicBezTo>
                <a:cubicBezTo>
                  <a:pt x="670" y="283"/>
                  <a:pt x="670" y="312"/>
                  <a:pt x="656" y="335"/>
                </a:cubicBezTo>
                <a:cubicBezTo>
                  <a:pt x="528" y="557"/>
                  <a:pt x="528" y="557"/>
                  <a:pt x="528" y="557"/>
                </a:cubicBezTo>
                <a:cubicBezTo>
                  <a:pt x="515" y="580"/>
                  <a:pt x="490" y="595"/>
                  <a:pt x="463" y="595"/>
                </a:cubicBezTo>
                <a:lnTo>
                  <a:pt x="206" y="5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62">
            <a:extLst>
              <a:ext uri="{FF2B5EF4-FFF2-40B4-BE49-F238E27FC236}">
                <a16:creationId xmlns:a16="http://schemas.microsoft.com/office/drawing/2014/main" id="{EA949117-8185-D675-12D8-21A871A19F27}"/>
              </a:ext>
            </a:extLst>
          </p:cNvPr>
          <p:cNvGrpSpPr/>
          <p:nvPr/>
        </p:nvGrpSpPr>
        <p:grpSpPr>
          <a:xfrm>
            <a:off x="834224" y="979349"/>
            <a:ext cx="419100" cy="579438"/>
            <a:chOff x="5419725" y="5765800"/>
            <a:chExt cx="419100" cy="579438"/>
          </a:xfrm>
          <a:solidFill>
            <a:schemeClr val="bg1"/>
          </a:solidFill>
        </p:grpSpPr>
        <p:sp>
          <p:nvSpPr>
            <p:cNvPr id="17" name="Freeform 461">
              <a:extLst>
                <a:ext uri="{FF2B5EF4-FFF2-40B4-BE49-F238E27FC236}">
                  <a16:creationId xmlns:a16="http://schemas.microsoft.com/office/drawing/2014/main" id="{208D9DA0-CBFC-F0AF-FAAC-4E5D67F9C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9725" y="5765800"/>
              <a:ext cx="419100" cy="579438"/>
            </a:xfrm>
            <a:custGeom>
              <a:avLst/>
              <a:gdLst>
                <a:gd name="T0" fmla="*/ 1111 w 2645"/>
                <a:gd name="T1" fmla="*/ 3366 h 3650"/>
                <a:gd name="T2" fmla="*/ 1216 w 2645"/>
                <a:gd name="T3" fmla="*/ 3461 h 3650"/>
                <a:gd name="T4" fmla="*/ 1361 w 2645"/>
                <a:gd name="T5" fmla="*/ 3483 h 3650"/>
                <a:gd name="T6" fmla="*/ 1489 w 2645"/>
                <a:gd name="T7" fmla="*/ 3421 h 3650"/>
                <a:gd name="T8" fmla="*/ 1562 w 2645"/>
                <a:gd name="T9" fmla="*/ 3298 h 3650"/>
                <a:gd name="T10" fmla="*/ 170 w 2645"/>
                <a:gd name="T11" fmla="*/ 3037 h 3650"/>
                <a:gd name="T12" fmla="*/ 170 w 2645"/>
                <a:gd name="T13" fmla="*/ 3077 h 3650"/>
                <a:gd name="T14" fmla="*/ 194 w 2645"/>
                <a:gd name="T15" fmla="*/ 3096 h 3650"/>
                <a:gd name="T16" fmla="*/ 2460 w 2645"/>
                <a:gd name="T17" fmla="*/ 3093 h 3650"/>
                <a:gd name="T18" fmla="*/ 2479 w 2645"/>
                <a:gd name="T19" fmla="*/ 3072 h 3650"/>
                <a:gd name="T20" fmla="*/ 2308 w 2645"/>
                <a:gd name="T21" fmla="*/ 2722 h 3650"/>
                <a:gd name="T22" fmla="*/ 1160 w 2645"/>
                <a:gd name="T23" fmla="*/ 857 h 3650"/>
                <a:gd name="T24" fmla="*/ 863 w 2645"/>
                <a:gd name="T25" fmla="*/ 961 h 3650"/>
                <a:gd name="T26" fmla="*/ 620 w 2645"/>
                <a:gd name="T27" fmla="*/ 1151 h 3650"/>
                <a:gd name="T28" fmla="*/ 450 w 2645"/>
                <a:gd name="T29" fmla="*/ 1410 h 3650"/>
                <a:gd name="T30" fmla="*/ 370 w 2645"/>
                <a:gd name="T31" fmla="*/ 1718 h 3650"/>
                <a:gd name="T32" fmla="*/ 2278 w 2645"/>
                <a:gd name="T33" fmla="*/ 1800 h 3650"/>
                <a:gd name="T34" fmla="*/ 2224 w 2645"/>
                <a:gd name="T35" fmla="*/ 1483 h 3650"/>
                <a:gd name="T36" fmla="*/ 2075 w 2645"/>
                <a:gd name="T37" fmla="*/ 1211 h 3650"/>
                <a:gd name="T38" fmla="*/ 1848 w 2645"/>
                <a:gd name="T39" fmla="*/ 1002 h 3650"/>
                <a:gd name="T40" fmla="*/ 1564 w 2645"/>
                <a:gd name="T41" fmla="*/ 875 h 3650"/>
                <a:gd name="T42" fmla="*/ 1323 w 2645"/>
                <a:gd name="T43" fmla="*/ 165 h 3650"/>
                <a:gd name="T44" fmla="*/ 1219 w 2645"/>
                <a:gd name="T45" fmla="*/ 208 h 3650"/>
                <a:gd name="T46" fmla="*/ 1176 w 2645"/>
                <a:gd name="T47" fmla="*/ 311 h 3650"/>
                <a:gd name="T48" fmla="*/ 1396 w 2645"/>
                <a:gd name="T49" fmla="*/ 681 h 3650"/>
                <a:gd name="T50" fmla="*/ 1458 w 2645"/>
                <a:gd name="T51" fmla="*/ 254 h 3650"/>
                <a:gd name="T52" fmla="*/ 1380 w 2645"/>
                <a:gd name="T53" fmla="*/ 176 h 3650"/>
                <a:gd name="T54" fmla="*/ 1369 w 2645"/>
                <a:gd name="T55" fmla="*/ 3 h 3650"/>
                <a:gd name="T56" fmla="*/ 1527 w 2645"/>
                <a:gd name="T57" fmla="*/ 76 h 3650"/>
                <a:gd name="T58" fmla="*/ 1621 w 2645"/>
                <a:gd name="T59" fmla="*/ 221 h 3650"/>
                <a:gd name="T60" fmla="*/ 1715 w 2645"/>
                <a:gd name="T61" fmla="*/ 750 h 3650"/>
                <a:gd name="T62" fmla="*/ 2008 w 2645"/>
                <a:gd name="T63" fmla="*/ 914 h 3650"/>
                <a:gd name="T64" fmla="*/ 2239 w 2645"/>
                <a:gd name="T65" fmla="*/ 1155 h 3650"/>
                <a:gd name="T66" fmla="*/ 2389 w 2645"/>
                <a:gd name="T67" fmla="*/ 1456 h 3650"/>
                <a:gd name="T68" fmla="*/ 2443 w 2645"/>
                <a:gd name="T69" fmla="*/ 1800 h 3650"/>
                <a:gd name="T70" fmla="*/ 2643 w 2645"/>
                <a:gd name="T71" fmla="*/ 3026 h 3650"/>
                <a:gd name="T72" fmla="*/ 2616 w 2645"/>
                <a:gd name="T73" fmla="*/ 3162 h 3650"/>
                <a:gd name="T74" fmla="*/ 2528 w 2645"/>
                <a:gd name="T75" fmla="*/ 3242 h 3650"/>
                <a:gd name="T76" fmla="*/ 1733 w 2645"/>
                <a:gd name="T77" fmla="*/ 3262 h 3650"/>
                <a:gd name="T78" fmla="*/ 1670 w 2645"/>
                <a:gd name="T79" fmla="*/ 3459 h 3650"/>
                <a:gd name="T80" fmla="*/ 1523 w 2645"/>
                <a:gd name="T81" fmla="*/ 3597 h 3650"/>
                <a:gd name="T82" fmla="*/ 1323 w 2645"/>
                <a:gd name="T83" fmla="*/ 3650 h 3650"/>
                <a:gd name="T84" fmla="*/ 1122 w 2645"/>
                <a:gd name="T85" fmla="*/ 3597 h 3650"/>
                <a:gd name="T86" fmla="*/ 976 w 2645"/>
                <a:gd name="T87" fmla="*/ 3459 h 3650"/>
                <a:gd name="T88" fmla="*/ 912 w 2645"/>
                <a:gd name="T89" fmla="*/ 3262 h 3650"/>
                <a:gd name="T90" fmla="*/ 118 w 2645"/>
                <a:gd name="T91" fmla="*/ 3242 h 3650"/>
                <a:gd name="T92" fmla="*/ 30 w 2645"/>
                <a:gd name="T93" fmla="*/ 3162 h 3650"/>
                <a:gd name="T94" fmla="*/ 2 w 2645"/>
                <a:gd name="T95" fmla="*/ 3026 h 3650"/>
                <a:gd name="T96" fmla="*/ 202 w 2645"/>
                <a:gd name="T97" fmla="*/ 1800 h 3650"/>
                <a:gd name="T98" fmla="*/ 256 w 2645"/>
                <a:gd name="T99" fmla="*/ 1456 h 3650"/>
                <a:gd name="T100" fmla="*/ 407 w 2645"/>
                <a:gd name="T101" fmla="*/ 1155 h 3650"/>
                <a:gd name="T102" fmla="*/ 638 w 2645"/>
                <a:gd name="T103" fmla="*/ 914 h 3650"/>
                <a:gd name="T104" fmla="*/ 931 w 2645"/>
                <a:gd name="T105" fmla="*/ 750 h 3650"/>
                <a:gd name="T106" fmla="*/ 1025 w 2645"/>
                <a:gd name="T107" fmla="*/ 221 h 3650"/>
                <a:gd name="T108" fmla="*/ 1119 w 2645"/>
                <a:gd name="T109" fmla="*/ 76 h 3650"/>
                <a:gd name="T110" fmla="*/ 1277 w 2645"/>
                <a:gd name="T111" fmla="*/ 3 h 3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5" h="3650">
                  <a:moveTo>
                    <a:pt x="1078" y="3262"/>
                  </a:moveTo>
                  <a:lnTo>
                    <a:pt x="1083" y="3298"/>
                  </a:lnTo>
                  <a:lnTo>
                    <a:pt x="1095" y="3334"/>
                  </a:lnTo>
                  <a:lnTo>
                    <a:pt x="1111" y="3366"/>
                  </a:lnTo>
                  <a:lnTo>
                    <a:pt x="1132" y="3395"/>
                  </a:lnTo>
                  <a:lnTo>
                    <a:pt x="1156" y="3421"/>
                  </a:lnTo>
                  <a:lnTo>
                    <a:pt x="1184" y="3443"/>
                  </a:lnTo>
                  <a:lnTo>
                    <a:pt x="1216" y="3461"/>
                  </a:lnTo>
                  <a:lnTo>
                    <a:pt x="1249" y="3474"/>
                  </a:lnTo>
                  <a:lnTo>
                    <a:pt x="1286" y="3483"/>
                  </a:lnTo>
                  <a:lnTo>
                    <a:pt x="1323" y="3485"/>
                  </a:lnTo>
                  <a:lnTo>
                    <a:pt x="1361" y="3483"/>
                  </a:lnTo>
                  <a:lnTo>
                    <a:pt x="1396" y="3474"/>
                  </a:lnTo>
                  <a:lnTo>
                    <a:pt x="1430" y="3461"/>
                  </a:lnTo>
                  <a:lnTo>
                    <a:pt x="1461" y="3443"/>
                  </a:lnTo>
                  <a:lnTo>
                    <a:pt x="1489" y="3421"/>
                  </a:lnTo>
                  <a:lnTo>
                    <a:pt x="1513" y="3395"/>
                  </a:lnTo>
                  <a:lnTo>
                    <a:pt x="1534" y="3366"/>
                  </a:lnTo>
                  <a:lnTo>
                    <a:pt x="1551" y="3334"/>
                  </a:lnTo>
                  <a:lnTo>
                    <a:pt x="1562" y="3298"/>
                  </a:lnTo>
                  <a:lnTo>
                    <a:pt x="1569" y="3262"/>
                  </a:lnTo>
                  <a:lnTo>
                    <a:pt x="1078" y="3262"/>
                  </a:lnTo>
                  <a:close/>
                  <a:moveTo>
                    <a:pt x="337" y="2722"/>
                  </a:moveTo>
                  <a:lnTo>
                    <a:pt x="170" y="3037"/>
                  </a:lnTo>
                  <a:lnTo>
                    <a:pt x="165" y="3051"/>
                  </a:lnTo>
                  <a:lnTo>
                    <a:pt x="165" y="3062"/>
                  </a:lnTo>
                  <a:lnTo>
                    <a:pt x="168" y="3072"/>
                  </a:lnTo>
                  <a:lnTo>
                    <a:pt x="170" y="3077"/>
                  </a:lnTo>
                  <a:lnTo>
                    <a:pt x="173" y="3081"/>
                  </a:lnTo>
                  <a:lnTo>
                    <a:pt x="179" y="3087"/>
                  </a:lnTo>
                  <a:lnTo>
                    <a:pt x="186" y="3093"/>
                  </a:lnTo>
                  <a:lnTo>
                    <a:pt x="194" y="3096"/>
                  </a:lnTo>
                  <a:lnTo>
                    <a:pt x="206" y="3097"/>
                  </a:lnTo>
                  <a:lnTo>
                    <a:pt x="2440" y="3097"/>
                  </a:lnTo>
                  <a:lnTo>
                    <a:pt x="2451" y="3096"/>
                  </a:lnTo>
                  <a:lnTo>
                    <a:pt x="2460" y="3093"/>
                  </a:lnTo>
                  <a:lnTo>
                    <a:pt x="2467" y="3087"/>
                  </a:lnTo>
                  <a:lnTo>
                    <a:pt x="2472" y="3081"/>
                  </a:lnTo>
                  <a:lnTo>
                    <a:pt x="2475" y="3077"/>
                  </a:lnTo>
                  <a:lnTo>
                    <a:pt x="2479" y="3072"/>
                  </a:lnTo>
                  <a:lnTo>
                    <a:pt x="2481" y="3062"/>
                  </a:lnTo>
                  <a:lnTo>
                    <a:pt x="2481" y="3051"/>
                  </a:lnTo>
                  <a:lnTo>
                    <a:pt x="2476" y="3037"/>
                  </a:lnTo>
                  <a:lnTo>
                    <a:pt x="2308" y="2722"/>
                  </a:lnTo>
                  <a:lnTo>
                    <a:pt x="337" y="2722"/>
                  </a:lnTo>
                  <a:close/>
                  <a:moveTo>
                    <a:pt x="1323" y="844"/>
                  </a:moveTo>
                  <a:lnTo>
                    <a:pt x="1240" y="847"/>
                  </a:lnTo>
                  <a:lnTo>
                    <a:pt x="1160" y="857"/>
                  </a:lnTo>
                  <a:lnTo>
                    <a:pt x="1082" y="875"/>
                  </a:lnTo>
                  <a:lnTo>
                    <a:pt x="1006" y="898"/>
                  </a:lnTo>
                  <a:lnTo>
                    <a:pt x="933" y="927"/>
                  </a:lnTo>
                  <a:lnTo>
                    <a:pt x="863" y="961"/>
                  </a:lnTo>
                  <a:lnTo>
                    <a:pt x="797" y="1002"/>
                  </a:lnTo>
                  <a:lnTo>
                    <a:pt x="734" y="1047"/>
                  </a:lnTo>
                  <a:lnTo>
                    <a:pt x="675" y="1097"/>
                  </a:lnTo>
                  <a:lnTo>
                    <a:pt x="620" y="1151"/>
                  </a:lnTo>
                  <a:lnTo>
                    <a:pt x="570" y="1211"/>
                  </a:lnTo>
                  <a:lnTo>
                    <a:pt x="525" y="1274"/>
                  </a:lnTo>
                  <a:lnTo>
                    <a:pt x="485" y="1341"/>
                  </a:lnTo>
                  <a:lnTo>
                    <a:pt x="450" y="1410"/>
                  </a:lnTo>
                  <a:lnTo>
                    <a:pt x="421" y="1483"/>
                  </a:lnTo>
                  <a:lnTo>
                    <a:pt x="398" y="1558"/>
                  </a:lnTo>
                  <a:lnTo>
                    <a:pt x="381" y="1637"/>
                  </a:lnTo>
                  <a:lnTo>
                    <a:pt x="370" y="1718"/>
                  </a:lnTo>
                  <a:lnTo>
                    <a:pt x="367" y="1800"/>
                  </a:lnTo>
                  <a:lnTo>
                    <a:pt x="367" y="2557"/>
                  </a:lnTo>
                  <a:lnTo>
                    <a:pt x="2278" y="2557"/>
                  </a:lnTo>
                  <a:lnTo>
                    <a:pt x="2278" y="1800"/>
                  </a:lnTo>
                  <a:lnTo>
                    <a:pt x="2275" y="1718"/>
                  </a:lnTo>
                  <a:lnTo>
                    <a:pt x="2265" y="1637"/>
                  </a:lnTo>
                  <a:lnTo>
                    <a:pt x="2247" y="1558"/>
                  </a:lnTo>
                  <a:lnTo>
                    <a:pt x="2224" y="1483"/>
                  </a:lnTo>
                  <a:lnTo>
                    <a:pt x="2196" y="1410"/>
                  </a:lnTo>
                  <a:lnTo>
                    <a:pt x="2161" y="1341"/>
                  </a:lnTo>
                  <a:lnTo>
                    <a:pt x="2120" y="1274"/>
                  </a:lnTo>
                  <a:lnTo>
                    <a:pt x="2075" y="1211"/>
                  </a:lnTo>
                  <a:lnTo>
                    <a:pt x="2025" y="1151"/>
                  </a:lnTo>
                  <a:lnTo>
                    <a:pt x="1971" y="1097"/>
                  </a:lnTo>
                  <a:lnTo>
                    <a:pt x="1911" y="1047"/>
                  </a:lnTo>
                  <a:lnTo>
                    <a:pt x="1848" y="1002"/>
                  </a:lnTo>
                  <a:lnTo>
                    <a:pt x="1782" y="961"/>
                  </a:lnTo>
                  <a:lnTo>
                    <a:pt x="1712" y="927"/>
                  </a:lnTo>
                  <a:lnTo>
                    <a:pt x="1639" y="898"/>
                  </a:lnTo>
                  <a:lnTo>
                    <a:pt x="1564" y="875"/>
                  </a:lnTo>
                  <a:lnTo>
                    <a:pt x="1486" y="857"/>
                  </a:lnTo>
                  <a:lnTo>
                    <a:pt x="1405" y="847"/>
                  </a:lnTo>
                  <a:lnTo>
                    <a:pt x="1323" y="844"/>
                  </a:lnTo>
                  <a:close/>
                  <a:moveTo>
                    <a:pt x="1323" y="165"/>
                  </a:moveTo>
                  <a:lnTo>
                    <a:pt x="1293" y="167"/>
                  </a:lnTo>
                  <a:lnTo>
                    <a:pt x="1266" y="176"/>
                  </a:lnTo>
                  <a:lnTo>
                    <a:pt x="1241" y="189"/>
                  </a:lnTo>
                  <a:lnTo>
                    <a:pt x="1219" y="208"/>
                  </a:lnTo>
                  <a:lnTo>
                    <a:pt x="1202" y="229"/>
                  </a:lnTo>
                  <a:lnTo>
                    <a:pt x="1188" y="254"/>
                  </a:lnTo>
                  <a:lnTo>
                    <a:pt x="1180" y="282"/>
                  </a:lnTo>
                  <a:lnTo>
                    <a:pt x="1176" y="311"/>
                  </a:lnTo>
                  <a:lnTo>
                    <a:pt x="1176" y="689"/>
                  </a:lnTo>
                  <a:lnTo>
                    <a:pt x="1249" y="681"/>
                  </a:lnTo>
                  <a:lnTo>
                    <a:pt x="1323" y="679"/>
                  </a:lnTo>
                  <a:lnTo>
                    <a:pt x="1396" y="681"/>
                  </a:lnTo>
                  <a:lnTo>
                    <a:pt x="1469" y="689"/>
                  </a:lnTo>
                  <a:lnTo>
                    <a:pt x="1469" y="311"/>
                  </a:lnTo>
                  <a:lnTo>
                    <a:pt x="1466" y="282"/>
                  </a:lnTo>
                  <a:lnTo>
                    <a:pt x="1458" y="254"/>
                  </a:lnTo>
                  <a:lnTo>
                    <a:pt x="1444" y="229"/>
                  </a:lnTo>
                  <a:lnTo>
                    <a:pt x="1426" y="208"/>
                  </a:lnTo>
                  <a:lnTo>
                    <a:pt x="1405" y="189"/>
                  </a:lnTo>
                  <a:lnTo>
                    <a:pt x="1380" y="176"/>
                  </a:lnTo>
                  <a:lnTo>
                    <a:pt x="1352" y="167"/>
                  </a:lnTo>
                  <a:lnTo>
                    <a:pt x="1323" y="165"/>
                  </a:lnTo>
                  <a:close/>
                  <a:moveTo>
                    <a:pt x="1323" y="0"/>
                  </a:moveTo>
                  <a:lnTo>
                    <a:pt x="1369" y="3"/>
                  </a:lnTo>
                  <a:lnTo>
                    <a:pt x="1413" y="13"/>
                  </a:lnTo>
                  <a:lnTo>
                    <a:pt x="1454" y="29"/>
                  </a:lnTo>
                  <a:lnTo>
                    <a:pt x="1492" y="50"/>
                  </a:lnTo>
                  <a:lnTo>
                    <a:pt x="1527" y="76"/>
                  </a:lnTo>
                  <a:lnTo>
                    <a:pt x="1558" y="107"/>
                  </a:lnTo>
                  <a:lnTo>
                    <a:pt x="1583" y="142"/>
                  </a:lnTo>
                  <a:lnTo>
                    <a:pt x="1605" y="180"/>
                  </a:lnTo>
                  <a:lnTo>
                    <a:pt x="1621" y="221"/>
                  </a:lnTo>
                  <a:lnTo>
                    <a:pt x="1631" y="265"/>
                  </a:lnTo>
                  <a:lnTo>
                    <a:pt x="1634" y="311"/>
                  </a:lnTo>
                  <a:lnTo>
                    <a:pt x="1634" y="723"/>
                  </a:lnTo>
                  <a:lnTo>
                    <a:pt x="1715" y="750"/>
                  </a:lnTo>
                  <a:lnTo>
                    <a:pt x="1793" y="783"/>
                  </a:lnTo>
                  <a:lnTo>
                    <a:pt x="1868" y="821"/>
                  </a:lnTo>
                  <a:lnTo>
                    <a:pt x="1940" y="865"/>
                  </a:lnTo>
                  <a:lnTo>
                    <a:pt x="2008" y="914"/>
                  </a:lnTo>
                  <a:lnTo>
                    <a:pt x="2072" y="968"/>
                  </a:lnTo>
                  <a:lnTo>
                    <a:pt x="2132" y="1025"/>
                  </a:lnTo>
                  <a:lnTo>
                    <a:pt x="2188" y="1088"/>
                  </a:lnTo>
                  <a:lnTo>
                    <a:pt x="2239" y="1155"/>
                  </a:lnTo>
                  <a:lnTo>
                    <a:pt x="2284" y="1224"/>
                  </a:lnTo>
                  <a:lnTo>
                    <a:pt x="2325" y="1299"/>
                  </a:lnTo>
                  <a:lnTo>
                    <a:pt x="2360" y="1376"/>
                  </a:lnTo>
                  <a:lnTo>
                    <a:pt x="2389" y="1456"/>
                  </a:lnTo>
                  <a:lnTo>
                    <a:pt x="2412" y="1539"/>
                  </a:lnTo>
                  <a:lnTo>
                    <a:pt x="2430" y="1624"/>
                  </a:lnTo>
                  <a:lnTo>
                    <a:pt x="2440" y="1711"/>
                  </a:lnTo>
                  <a:lnTo>
                    <a:pt x="2443" y="1800"/>
                  </a:lnTo>
                  <a:lnTo>
                    <a:pt x="2443" y="2626"/>
                  </a:lnTo>
                  <a:lnTo>
                    <a:pt x="2621" y="2960"/>
                  </a:lnTo>
                  <a:lnTo>
                    <a:pt x="2636" y="2993"/>
                  </a:lnTo>
                  <a:lnTo>
                    <a:pt x="2643" y="3026"/>
                  </a:lnTo>
                  <a:lnTo>
                    <a:pt x="2645" y="3062"/>
                  </a:lnTo>
                  <a:lnTo>
                    <a:pt x="2642" y="3096"/>
                  </a:lnTo>
                  <a:lnTo>
                    <a:pt x="2632" y="3130"/>
                  </a:lnTo>
                  <a:lnTo>
                    <a:pt x="2616" y="3162"/>
                  </a:lnTo>
                  <a:lnTo>
                    <a:pt x="2598" y="3188"/>
                  </a:lnTo>
                  <a:lnTo>
                    <a:pt x="2577" y="3209"/>
                  </a:lnTo>
                  <a:lnTo>
                    <a:pt x="2554" y="3227"/>
                  </a:lnTo>
                  <a:lnTo>
                    <a:pt x="2528" y="3242"/>
                  </a:lnTo>
                  <a:lnTo>
                    <a:pt x="2500" y="3253"/>
                  </a:lnTo>
                  <a:lnTo>
                    <a:pt x="2471" y="3260"/>
                  </a:lnTo>
                  <a:lnTo>
                    <a:pt x="2440" y="3262"/>
                  </a:lnTo>
                  <a:lnTo>
                    <a:pt x="1733" y="3262"/>
                  </a:lnTo>
                  <a:lnTo>
                    <a:pt x="1727" y="3315"/>
                  </a:lnTo>
                  <a:lnTo>
                    <a:pt x="1713" y="3366"/>
                  </a:lnTo>
                  <a:lnTo>
                    <a:pt x="1695" y="3413"/>
                  </a:lnTo>
                  <a:lnTo>
                    <a:pt x="1670" y="3459"/>
                  </a:lnTo>
                  <a:lnTo>
                    <a:pt x="1641" y="3500"/>
                  </a:lnTo>
                  <a:lnTo>
                    <a:pt x="1605" y="3537"/>
                  </a:lnTo>
                  <a:lnTo>
                    <a:pt x="1566" y="3569"/>
                  </a:lnTo>
                  <a:lnTo>
                    <a:pt x="1523" y="3597"/>
                  </a:lnTo>
                  <a:lnTo>
                    <a:pt x="1478" y="3620"/>
                  </a:lnTo>
                  <a:lnTo>
                    <a:pt x="1428" y="3637"/>
                  </a:lnTo>
                  <a:lnTo>
                    <a:pt x="1376" y="3647"/>
                  </a:lnTo>
                  <a:lnTo>
                    <a:pt x="1323" y="3650"/>
                  </a:lnTo>
                  <a:lnTo>
                    <a:pt x="1269" y="3647"/>
                  </a:lnTo>
                  <a:lnTo>
                    <a:pt x="1217" y="3637"/>
                  </a:lnTo>
                  <a:lnTo>
                    <a:pt x="1168" y="3620"/>
                  </a:lnTo>
                  <a:lnTo>
                    <a:pt x="1122" y="3597"/>
                  </a:lnTo>
                  <a:lnTo>
                    <a:pt x="1079" y="3569"/>
                  </a:lnTo>
                  <a:lnTo>
                    <a:pt x="1040" y="3537"/>
                  </a:lnTo>
                  <a:lnTo>
                    <a:pt x="1006" y="3500"/>
                  </a:lnTo>
                  <a:lnTo>
                    <a:pt x="976" y="3459"/>
                  </a:lnTo>
                  <a:lnTo>
                    <a:pt x="951" y="3413"/>
                  </a:lnTo>
                  <a:lnTo>
                    <a:pt x="932" y="3366"/>
                  </a:lnTo>
                  <a:lnTo>
                    <a:pt x="919" y="3315"/>
                  </a:lnTo>
                  <a:lnTo>
                    <a:pt x="912" y="3262"/>
                  </a:lnTo>
                  <a:lnTo>
                    <a:pt x="206" y="3262"/>
                  </a:lnTo>
                  <a:lnTo>
                    <a:pt x="176" y="3260"/>
                  </a:lnTo>
                  <a:lnTo>
                    <a:pt x="146" y="3253"/>
                  </a:lnTo>
                  <a:lnTo>
                    <a:pt x="118" y="3242"/>
                  </a:lnTo>
                  <a:lnTo>
                    <a:pt x="92" y="3227"/>
                  </a:lnTo>
                  <a:lnTo>
                    <a:pt x="68" y="3209"/>
                  </a:lnTo>
                  <a:lnTo>
                    <a:pt x="47" y="3188"/>
                  </a:lnTo>
                  <a:lnTo>
                    <a:pt x="30" y="3162"/>
                  </a:lnTo>
                  <a:lnTo>
                    <a:pt x="14" y="3130"/>
                  </a:lnTo>
                  <a:lnTo>
                    <a:pt x="4" y="3096"/>
                  </a:lnTo>
                  <a:lnTo>
                    <a:pt x="0" y="3062"/>
                  </a:lnTo>
                  <a:lnTo>
                    <a:pt x="2" y="3026"/>
                  </a:lnTo>
                  <a:lnTo>
                    <a:pt x="10" y="2993"/>
                  </a:lnTo>
                  <a:lnTo>
                    <a:pt x="24" y="2960"/>
                  </a:lnTo>
                  <a:lnTo>
                    <a:pt x="202" y="2626"/>
                  </a:lnTo>
                  <a:lnTo>
                    <a:pt x="202" y="1800"/>
                  </a:lnTo>
                  <a:lnTo>
                    <a:pt x="206" y="1711"/>
                  </a:lnTo>
                  <a:lnTo>
                    <a:pt x="217" y="1624"/>
                  </a:lnTo>
                  <a:lnTo>
                    <a:pt x="233" y="1539"/>
                  </a:lnTo>
                  <a:lnTo>
                    <a:pt x="256" y="1456"/>
                  </a:lnTo>
                  <a:lnTo>
                    <a:pt x="286" y="1376"/>
                  </a:lnTo>
                  <a:lnTo>
                    <a:pt x="321" y="1299"/>
                  </a:lnTo>
                  <a:lnTo>
                    <a:pt x="361" y="1224"/>
                  </a:lnTo>
                  <a:lnTo>
                    <a:pt x="407" y="1155"/>
                  </a:lnTo>
                  <a:lnTo>
                    <a:pt x="458" y="1088"/>
                  </a:lnTo>
                  <a:lnTo>
                    <a:pt x="514" y="1025"/>
                  </a:lnTo>
                  <a:lnTo>
                    <a:pt x="574" y="968"/>
                  </a:lnTo>
                  <a:lnTo>
                    <a:pt x="638" y="914"/>
                  </a:lnTo>
                  <a:lnTo>
                    <a:pt x="706" y="865"/>
                  </a:lnTo>
                  <a:lnTo>
                    <a:pt x="777" y="821"/>
                  </a:lnTo>
                  <a:lnTo>
                    <a:pt x="852" y="783"/>
                  </a:lnTo>
                  <a:lnTo>
                    <a:pt x="931" y="750"/>
                  </a:lnTo>
                  <a:lnTo>
                    <a:pt x="1011" y="723"/>
                  </a:lnTo>
                  <a:lnTo>
                    <a:pt x="1011" y="311"/>
                  </a:lnTo>
                  <a:lnTo>
                    <a:pt x="1015" y="265"/>
                  </a:lnTo>
                  <a:lnTo>
                    <a:pt x="1025" y="221"/>
                  </a:lnTo>
                  <a:lnTo>
                    <a:pt x="1041" y="180"/>
                  </a:lnTo>
                  <a:lnTo>
                    <a:pt x="1062" y="142"/>
                  </a:lnTo>
                  <a:lnTo>
                    <a:pt x="1088" y="107"/>
                  </a:lnTo>
                  <a:lnTo>
                    <a:pt x="1119" y="76"/>
                  </a:lnTo>
                  <a:lnTo>
                    <a:pt x="1154" y="50"/>
                  </a:lnTo>
                  <a:lnTo>
                    <a:pt x="1192" y="29"/>
                  </a:lnTo>
                  <a:lnTo>
                    <a:pt x="1234" y="13"/>
                  </a:lnTo>
                  <a:lnTo>
                    <a:pt x="1277" y="3"/>
                  </a:lnTo>
                  <a:lnTo>
                    <a:pt x="1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62">
              <a:extLst>
                <a:ext uri="{FF2B5EF4-FFF2-40B4-BE49-F238E27FC236}">
                  <a16:creationId xmlns:a16="http://schemas.microsoft.com/office/drawing/2014/main" id="{40962025-43AA-B964-C0EF-759B0391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5934075"/>
              <a:ext cx="130175" cy="130175"/>
            </a:xfrm>
            <a:custGeom>
              <a:avLst/>
              <a:gdLst>
                <a:gd name="T0" fmla="*/ 737 w 819"/>
                <a:gd name="T1" fmla="*/ 0 h 820"/>
                <a:gd name="T2" fmla="*/ 758 w 819"/>
                <a:gd name="T3" fmla="*/ 3 h 820"/>
                <a:gd name="T4" fmla="*/ 778 w 819"/>
                <a:gd name="T5" fmla="*/ 11 h 820"/>
                <a:gd name="T6" fmla="*/ 795 w 819"/>
                <a:gd name="T7" fmla="*/ 24 h 820"/>
                <a:gd name="T8" fmla="*/ 808 w 819"/>
                <a:gd name="T9" fmla="*/ 41 h 820"/>
                <a:gd name="T10" fmla="*/ 816 w 819"/>
                <a:gd name="T11" fmla="*/ 61 h 820"/>
                <a:gd name="T12" fmla="*/ 819 w 819"/>
                <a:gd name="T13" fmla="*/ 82 h 820"/>
                <a:gd name="T14" fmla="*/ 816 w 819"/>
                <a:gd name="T15" fmla="*/ 104 h 820"/>
                <a:gd name="T16" fmla="*/ 808 w 819"/>
                <a:gd name="T17" fmla="*/ 124 h 820"/>
                <a:gd name="T18" fmla="*/ 795 w 819"/>
                <a:gd name="T19" fmla="*/ 140 h 820"/>
                <a:gd name="T20" fmla="*/ 778 w 819"/>
                <a:gd name="T21" fmla="*/ 154 h 820"/>
                <a:gd name="T22" fmla="*/ 758 w 819"/>
                <a:gd name="T23" fmla="*/ 161 h 820"/>
                <a:gd name="T24" fmla="*/ 737 w 819"/>
                <a:gd name="T25" fmla="*/ 165 h 820"/>
                <a:gd name="T26" fmla="*/ 674 w 819"/>
                <a:gd name="T27" fmla="*/ 168 h 820"/>
                <a:gd name="T28" fmla="*/ 615 w 819"/>
                <a:gd name="T29" fmla="*/ 178 h 820"/>
                <a:gd name="T30" fmla="*/ 556 w 819"/>
                <a:gd name="T31" fmla="*/ 193 h 820"/>
                <a:gd name="T32" fmla="*/ 501 w 819"/>
                <a:gd name="T33" fmla="*/ 216 h 820"/>
                <a:gd name="T34" fmla="*/ 449 w 819"/>
                <a:gd name="T35" fmla="*/ 243 h 820"/>
                <a:gd name="T36" fmla="*/ 399 w 819"/>
                <a:gd name="T37" fmla="*/ 275 h 820"/>
                <a:gd name="T38" fmla="*/ 354 w 819"/>
                <a:gd name="T39" fmla="*/ 312 h 820"/>
                <a:gd name="T40" fmla="*/ 313 w 819"/>
                <a:gd name="T41" fmla="*/ 354 h 820"/>
                <a:gd name="T42" fmla="*/ 275 w 819"/>
                <a:gd name="T43" fmla="*/ 399 h 820"/>
                <a:gd name="T44" fmla="*/ 243 w 819"/>
                <a:gd name="T45" fmla="*/ 448 h 820"/>
                <a:gd name="T46" fmla="*/ 215 w 819"/>
                <a:gd name="T47" fmla="*/ 501 h 820"/>
                <a:gd name="T48" fmla="*/ 194 w 819"/>
                <a:gd name="T49" fmla="*/ 556 h 820"/>
                <a:gd name="T50" fmla="*/ 178 w 819"/>
                <a:gd name="T51" fmla="*/ 614 h 820"/>
                <a:gd name="T52" fmla="*/ 168 w 819"/>
                <a:gd name="T53" fmla="*/ 675 h 820"/>
                <a:gd name="T54" fmla="*/ 165 w 819"/>
                <a:gd name="T55" fmla="*/ 737 h 820"/>
                <a:gd name="T56" fmla="*/ 161 w 819"/>
                <a:gd name="T57" fmla="*/ 759 h 820"/>
                <a:gd name="T58" fmla="*/ 154 w 819"/>
                <a:gd name="T59" fmla="*/ 779 h 820"/>
                <a:gd name="T60" fmla="*/ 140 w 819"/>
                <a:gd name="T61" fmla="*/ 795 h 820"/>
                <a:gd name="T62" fmla="*/ 124 w 819"/>
                <a:gd name="T63" fmla="*/ 808 h 820"/>
                <a:gd name="T64" fmla="*/ 105 w 819"/>
                <a:gd name="T65" fmla="*/ 816 h 820"/>
                <a:gd name="T66" fmla="*/ 83 w 819"/>
                <a:gd name="T67" fmla="*/ 820 h 820"/>
                <a:gd name="T68" fmla="*/ 61 w 819"/>
                <a:gd name="T69" fmla="*/ 816 h 820"/>
                <a:gd name="T70" fmla="*/ 41 w 819"/>
                <a:gd name="T71" fmla="*/ 808 h 820"/>
                <a:gd name="T72" fmla="*/ 24 w 819"/>
                <a:gd name="T73" fmla="*/ 795 h 820"/>
                <a:gd name="T74" fmla="*/ 11 w 819"/>
                <a:gd name="T75" fmla="*/ 779 h 820"/>
                <a:gd name="T76" fmla="*/ 3 w 819"/>
                <a:gd name="T77" fmla="*/ 759 h 820"/>
                <a:gd name="T78" fmla="*/ 0 w 819"/>
                <a:gd name="T79" fmla="*/ 737 h 820"/>
                <a:gd name="T80" fmla="*/ 3 w 819"/>
                <a:gd name="T81" fmla="*/ 666 h 820"/>
                <a:gd name="T82" fmla="*/ 13 w 819"/>
                <a:gd name="T83" fmla="*/ 597 h 820"/>
                <a:gd name="T84" fmla="*/ 30 w 819"/>
                <a:gd name="T85" fmla="*/ 531 h 820"/>
                <a:gd name="T86" fmla="*/ 52 w 819"/>
                <a:gd name="T87" fmla="*/ 466 h 820"/>
                <a:gd name="T88" fmla="*/ 79 w 819"/>
                <a:gd name="T89" fmla="*/ 405 h 820"/>
                <a:gd name="T90" fmla="*/ 113 w 819"/>
                <a:gd name="T91" fmla="*/ 346 h 820"/>
                <a:gd name="T92" fmla="*/ 150 w 819"/>
                <a:gd name="T93" fmla="*/ 291 h 820"/>
                <a:gd name="T94" fmla="*/ 193 w 819"/>
                <a:gd name="T95" fmla="*/ 240 h 820"/>
                <a:gd name="T96" fmla="*/ 240 w 819"/>
                <a:gd name="T97" fmla="*/ 193 h 820"/>
                <a:gd name="T98" fmla="*/ 292 w 819"/>
                <a:gd name="T99" fmla="*/ 150 h 820"/>
                <a:gd name="T100" fmla="*/ 346 w 819"/>
                <a:gd name="T101" fmla="*/ 113 h 820"/>
                <a:gd name="T102" fmla="*/ 404 w 819"/>
                <a:gd name="T103" fmla="*/ 80 h 820"/>
                <a:gd name="T104" fmla="*/ 466 w 819"/>
                <a:gd name="T105" fmla="*/ 52 h 820"/>
                <a:gd name="T106" fmla="*/ 530 w 819"/>
                <a:gd name="T107" fmla="*/ 30 h 820"/>
                <a:gd name="T108" fmla="*/ 597 w 819"/>
                <a:gd name="T109" fmla="*/ 13 h 820"/>
                <a:gd name="T110" fmla="*/ 666 w 819"/>
                <a:gd name="T111" fmla="*/ 3 h 820"/>
                <a:gd name="T112" fmla="*/ 737 w 819"/>
                <a:gd name="T113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9" h="820">
                  <a:moveTo>
                    <a:pt x="737" y="0"/>
                  </a:moveTo>
                  <a:lnTo>
                    <a:pt x="758" y="3"/>
                  </a:lnTo>
                  <a:lnTo>
                    <a:pt x="778" y="11"/>
                  </a:lnTo>
                  <a:lnTo>
                    <a:pt x="795" y="24"/>
                  </a:lnTo>
                  <a:lnTo>
                    <a:pt x="808" y="41"/>
                  </a:lnTo>
                  <a:lnTo>
                    <a:pt x="816" y="61"/>
                  </a:lnTo>
                  <a:lnTo>
                    <a:pt x="819" y="82"/>
                  </a:lnTo>
                  <a:lnTo>
                    <a:pt x="816" y="104"/>
                  </a:lnTo>
                  <a:lnTo>
                    <a:pt x="808" y="124"/>
                  </a:lnTo>
                  <a:lnTo>
                    <a:pt x="795" y="140"/>
                  </a:lnTo>
                  <a:lnTo>
                    <a:pt x="778" y="154"/>
                  </a:lnTo>
                  <a:lnTo>
                    <a:pt x="758" y="161"/>
                  </a:lnTo>
                  <a:lnTo>
                    <a:pt x="737" y="165"/>
                  </a:lnTo>
                  <a:lnTo>
                    <a:pt x="674" y="168"/>
                  </a:lnTo>
                  <a:lnTo>
                    <a:pt x="615" y="178"/>
                  </a:lnTo>
                  <a:lnTo>
                    <a:pt x="556" y="193"/>
                  </a:lnTo>
                  <a:lnTo>
                    <a:pt x="501" y="216"/>
                  </a:lnTo>
                  <a:lnTo>
                    <a:pt x="449" y="243"/>
                  </a:lnTo>
                  <a:lnTo>
                    <a:pt x="399" y="275"/>
                  </a:lnTo>
                  <a:lnTo>
                    <a:pt x="354" y="312"/>
                  </a:lnTo>
                  <a:lnTo>
                    <a:pt x="313" y="354"/>
                  </a:lnTo>
                  <a:lnTo>
                    <a:pt x="275" y="399"/>
                  </a:lnTo>
                  <a:lnTo>
                    <a:pt x="243" y="448"/>
                  </a:lnTo>
                  <a:lnTo>
                    <a:pt x="215" y="501"/>
                  </a:lnTo>
                  <a:lnTo>
                    <a:pt x="194" y="556"/>
                  </a:lnTo>
                  <a:lnTo>
                    <a:pt x="178" y="614"/>
                  </a:lnTo>
                  <a:lnTo>
                    <a:pt x="168" y="675"/>
                  </a:lnTo>
                  <a:lnTo>
                    <a:pt x="165" y="737"/>
                  </a:lnTo>
                  <a:lnTo>
                    <a:pt x="161" y="759"/>
                  </a:lnTo>
                  <a:lnTo>
                    <a:pt x="154" y="779"/>
                  </a:lnTo>
                  <a:lnTo>
                    <a:pt x="140" y="795"/>
                  </a:lnTo>
                  <a:lnTo>
                    <a:pt x="124" y="808"/>
                  </a:lnTo>
                  <a:lnTo>
                    <a:pt x="105" y="816"/>
                  </a:lnTo>
                  <a:lnTo>
                    <a:pt x="83" y="820"/>
                  </a:lnTo>
                  <a:lnTo>
                    <a:pt x="61" y="816"/>
                  </a:lnTo>
                  <a:lnTo>
                    <a:pt x="41" y="808"/>
                  </a:lnTo>
                  <a:lnTo>
                    <a:pt x="24" y="795"/>
                  </a:lnTo>
                  <a:lnTo>
                    <a:pt x="11" y="779"/>
                  </a:lnTo>
                  <a:lnTo>
                    <a:pt x="3" y="759"/>
                  </a:lnTo>
                  <a:lnTo>
                    <a:pt x="0" y="737"/>
                  </a:lnTo>
                  <a:lnTo>
                    <a:pt x="3" y="666"/>
                  </a:lnTo>
                  <a:lnTo>
                    <a:pt x="13" y="597"/>
                  </a:lnTo>
                  <a:lnTo>
                    <a:pt x="30" y="531"/>
                  </a:lnTo>
                  <a:lnTo>
                    <a:pt x="52" y="466"/>
                  </a:lnTo>
                  <a:lnTo>
                    <a:pt x="79" y="405"/>
                  </a:lnTo>
                  <a:lnTo>
                    <a:pt x="113" y="346"/>
                  </a:lnTo>
                  <a:lnTo>
                    <a:pt x="150" y="291"/>
                  </a:lnTo>
                  <a:lnTo>
                    <a:pt x="193" y="240"/>
                  </a:lnTo>
                  <a:lnTo>
                    <a:pt x="240" y="193"/>
                  </a:lnTo>
                  <a:lnTo>
                    <a:pt x="292" y="150"/>
                  </a:lnTo>
                  <a:lnTo>
                    <a:pt x="346" y="113"/>
                  </a:lnTo>
                  <a:lnTo>
                    <a:pt x="404" y="80"/>
                  </a:lnTo>
                  <a:lnTo>
                    <a:pt x="466" y="52"/>
                  </a:lnTo>
                  <a:lnTo>
                    <a:pt x="530" y="30"/>
                  </a:lnTo>
                  <a:lnTo>
                    <a:pt x="597" y="13"/>
                  </a:lnTo>
                  <a:lnTo>
                    <a:pt x="666" y="3"/>
                  </a:lnTo>
                  <a:lnTo>
                    <a:pt x="7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Google Shape;182;p29">
            <a:extLst>
              <a:ext uri="{FF2B5EF4-FFF2-40B4-BE49-F238E27FC236}">
                <a16:creationId xmlns:a16="http://schemas.microsoft.com/office/drawing/2014/main" id="{0A855649-5EDF-18BD-B2FE-87319F4BFC1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8995119" y="16674"/>
            <a:ext cx="363851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عنوان 1">
            <a:extLst>
              <a:ext uri="{FF2B5EF4-FFF2-40B4-BE49-F238E27FC236}">
                <a16:creationId xmlns:a16="http://schemas.microsoft.com/office/drawing/2014/main" id="{393CD5C5-A454-5A62-D4DA-7791A67729AE}"/>
              </a:ext>
            </a:extLst>
          </p:cNvPr>
          <p:cNvSpPr txBox="1">
            <a:spLocks/>
          </p:cNvSpPr>
          <p:nvPr/>
        </p:nvSpPr>
        <p:spPr>
          <a:xfrm flipH="1">
            <a:off x="8050732" y="413470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الدقيقة الوحدة </a:t>
            </a:r>
          </a:p>
        </p:txBody>
      </p:sp>
    </p:spTree>
    <p:extLst>
      <p:ext uri="{BB962C8B-B14F-4D97-AF65-F5344CB8AC3E}">
        <p14:creationId xmlns:p14="http://schemas.microsoft.com/office/powerpoint/2010/main" val="32643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توابل&#10;&#10;تم إنشاء الوصف تلقائياً">
            <a:extLst>
              <a:ext uri="{FF2B5EF4-FFF2-40B4-BE49-F238E27FC236}">
                <a16:creationId xmlns:a16="http://schemas.microsoft.com/office/drawing/2014/main" id="{6F134D05-C9C0-40B1-B3EB-0A0AB246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797" y="2827492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FA8C91B-F8BF-4E1B-9D14-EC0ACBE93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375" r="21375"/>
          <a:stretch/>
        </p:blipFill>
        <p:spPr>
          <a:xfrm>
            <a:off x="6371581" y="2862057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32C3E39-A436-4F80-9EAC-3731940F6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251" r="19251"/>
          <a:stretch/>
        </p:blipFill>
        <p:spPr>
          <a:xfrm>
            <a:off x="1104594" y="2799933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8FCEFC8A-B7DB-42AC-A1C6-6EBA5E855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164" b="3164"/>
          <a:stretch/>
        </p:blipFill>
        <p:spPr>
          <a:xfrm>
            <a:off x="3777615" y="2862057"/>
            <a:ext cx="2503655" cy="228896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1A2AE33-C38C-0E0E-B086-5BF40A4CBB1B}"/>
              </a:ext>
            </a:extLst>
          </p:cNvPr>
          <p:cNvSpPr txBox="1"/>
          <p:nvPr/>
        </p:nvSpPr>
        <p:spPr>
          <a:xfrm>
            <a:off x="2006068" y="902970"/>
            <a:ext cx="85504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من خلال الصور صنفي   الصور التالية  :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pic>
        <p:nvPicPr>
          <p:cNvPr id="4" name="Google Shape;182;p29">
            <a:extLst>
              <a:ext uri="{FF2B5EF4-FFF2-40B4-BE49-F238E27FC236}">
                <a16:creationId xmlns:a16="http://schemas.microsoft.com/office/drawing/2014/main" id="{C31BF783-0F79-4C11-314F-AF59390C25F4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A109B205-1B0D-C317-886A-C6F9B9A27DBC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التصنيف </a:t>
            </a:r>
          </a:p>
        </p:txBody>
      </p:sp>
    </p:spTree>
    <p:extLst>
      <p:ext uri="{BB962C8B-B14F-4D97-AF65-F5344CB8AC3E}">
        <p14:creationId xmlns:p14="http://schemas.microsoft.com/office/powerpoint/2010/main" val="33004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مربع نص 61">
            <a:extLst>
              <a:ext uri="{FF2B5EF4-FFF2-40B4-BE49-F238E27FC236}">
                <a16:creationId xmlns:a16="http://schemas.microsoft.com/office/drawing/2014/main" id="{401DFA34-A6FA-A0D7-4FFE-73951B05F9C0}"/>
              </a:ext>
            </a:extLst>
          </p:cNvPr>
          <p:cNvSpPr txBox="1"/>
          <p:nvPr/>
        </p:nvSpPr>
        <p:spPr>
          <a:xfrm>
            <a:off x="925830" y="689593"/>
            <a:ext cx="98249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طالبتي المتميزة  من خلال المقطع  عددي شروط  وجوب الزكاة في الحبوب والثمار 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  <p:pic>
        <p:nvPicPr>
          <p:cNvPr id="65" name="درس زكاة الحبوب والثمار">
            <a:hlinkClick r:id="" action="ppaction://media"/>
            <a:extLst>
              <a:ext uri="{FF2B5EF4-FFF2-40B4-BE49-F238E27FC236}">
                <a16:creationId xmlns:a16="http://schemas.microsoft.com/office/drawing/2014/main" id="{72977858-D4C6-A578-5063-6ED034BBB7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5717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900" y="1464439"/>
            <a:ext cx="8128000" cy="4572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2332179A-49EE-22A2-7019-30340A127849}"/>
              </a:ext>
            </a:extLst>
          </p:cNvPr>
          <p:cNvSpPr txBox="1"/>
          <p:nvPr/>
        </p:nvSpPr>
        <p:spPr>
          <a:xfrm>
            <a:off x="3389948" y="6126480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>
                <a:hlinkClick r:id="rId5"/>
              </a:rPr>
              <a:t>https://youtu.be/tCLOZtZ9w9E?si=GaBUQPgzJqn96c0i</a:t>
            </a:r>
            <a:endParaRPr lang="ar-SA" dirty="0"/>
          </a:p>
          <a:p>
            <a:r>
              <a:rPr lang="ar-SA" dirty="0"/>
              <a:t>الرابط </a:t>
            </a:r>
          </a:p>
        </p:txBody>
      </p:sp>
      <p:pic>
        <p:nvPicPr>
          <p:cNvPr id="68" name="Google Shape;182;p29">
            <a:extLst>
              <a:ext uri="{FF2B5EF4-FFF2-40B4-BE49-F238E27FC236}">
                <a16:creationId xmlns:a16="http://schemas.microsoft.com/office/drawing/2014/main" id="{CA31EC3A-A1CC-ED0C-56F0-2C39FC1D5B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6734" r="8892" b="18300"/>
          <a:stretch/>
        </p:blipFill>
        <p:spPr>
          <a:xfrm rot="10800000" flipH="1">
            <a:off x="9955530" y="17162"/>
            <a:ext cx="2598384" cy="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عنوان 1">
            <a:extLst>
              <a:ext uri="{FF2B5EF4-FFF2-40B4-BE49-F238E27FC236}">
                <a16:creationId xmlns:a16="http://schemas.microsoft.com/office/drawing/2014/main" id="{F9F88266-7D8E-03B4-2F9D-EC029933F6BC}"/>
              </a:ext>
            </a:extLst>
          </p:cNvPr>
          <p:cNvSpPr txBox="1">
            <a:spLocks/>
          </p:cNvSpPr>
          <p:nvPr/>
        </p:nvSpPr>
        <p:spPr>
          <a:xfrm flipH="1">
            <a:off x="8491078" y="326716"/>
            <a:ext cx="5527287" cy="45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بإستراتيجية المشاهدة </a:t>
            </a:r>
          </a:p>
        </p:txBody>
      </p:sp>
    </p:spTree>
    <p:extLst>
      <p:ext uri="{BB962C8B-B14F-4D97-AF65-F5344CB8AC3E}">
        <p14:creationId xmlns:p14="http://schemas.microsoft.com/office/powerpoint/2010/main" val="17518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خط يد, الخط, لقطة شاشة&#10;&#10;تم إنشاء الوصف تلقائياً">
            <a:extLst>
              <a:ext uri="{FF2B5EF4-FFF2-40B4-BE49-F238E27FC236}">
                <a16:creationId xmlns:a16="http://schemas.microsoft.com/office/drawing/2014/main" id="{0DECF52E-9E00-C41A-2FFD-9CFC16C7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283017"/>
            <a:ext cx="10915650" cy="4886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72F1C8D-A4BA-CAF0-860F-3C23FDF3BFEB}"/>
              </a:ext>
            </a:extLst>
          </p:cNvPr>
          <p:cNvSpPr txBox="1"/>
          <p:nvPr/>
        </p:nvSpPr>
        <p:spPr>
          <a:xfrm>
            <a:off x="1509798" y="378515"/>
            <a:ext cx="98249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شروط  وجوب الزكاة في الحبوب والثمار </a:t>
            </a:r>
          </a:p>
          <a:p>
            <a:pPr algn="ctr"/>
            <a:endParaRPr lang="ar-S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5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545</Words>
  <Application>Microsoft Office PowerPoint</Application>
  <PresentationFormat>شاشة عريضة</PresentationFormat>
  <Paragraphs>90</Paragraphs>
  <Slides>19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29LT Azer</vt:lpstr>
      <vt:lpstr>29LT Zarid Serif Rg</vt:lpstr>
      <vt:lpstr>Ara Hamah AlFidaa</vt:lpstr>
      <vt:lpstr>Arial</vt:lpstr>
      <vt:lpstr>Barlow Condensed SemiBold</vt:lpstr>
      <vt:lpstr>Calibri</vt:lpstr>
      <vt:lpstr>Calibri Light</vt:lpstr>
      <vt:lpstr>Khalid Art bold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ورقة عمل تفاعلية 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لؤلؤة فقه 2م ف1</dc:title>
  <dc:creator>لؤلؤة العتيق</dc:creator>
  <cp:keywords>قناة البيان للعروض والعلوم الشرعية</cp:keywords>
  <cp:lastModifiedBy>لؤلؤة العتيق</cp:lastModifiedBy>
  <cp:revision>9</cp:revision>
  <dcterms:created xsi:type="dcterms:W3CDTF">2023-09-03T17:59:21Z</dcterms:created>
  <dcterms:modified xsi:type="dcterms:W3CDTF">2023-09-03T19:06:18Z</dcterms:modified>
</cp:coreProperties>
</file>