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9" r:id="rId11"/>
    <p:sldId id="284" r:id="rId12"/>
    <p:sldId id="280" r:id="rId13"/>
    <p:sldId id="281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9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7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63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07C270F-44D3-4049-BA34-ADFDEACF58D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C4DDE50-6FF9-7B44-9E81-D369679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9CD-314A-7E43-B6C5-05E284B73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ar-SA" sz="5400" dirty="0"/>
              <a:t>مبادئ نظم المعلومات الادارية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7B51A-7E12-FD49-B161-ACAAF5B79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768" y="4389120"/>
            <a:ext cx="7891272" cy="1069848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</a:pPr>
            <a:r>
              <a:rPr lang="ar-SA" sz="2800" dirty="0"/>
              <a:t>الفصل الخامس: إدارة قواعد البيانات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</a:pPr>
            <a:r>
              <a:rPr lang="ar-SA" sz="2800" dirty="0"/>
              <a:t>د. آلاء </a:t>
            </a:r>
            <a:r>
              <a:rPr lang="ar-SA" sz="2800" dirty="0" err="1"/>
              <a:t>بارفعه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41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DE6E-0FAF-0946-99A4-7E218EC7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584" y="172398"/>
            <a:ext cx="10058400" cy="1609344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/>
              <a:t>٢- نظام إدارة قاعدة البيانات الهرمية</a:t>
            </a:r>
            <a:br>
              <a:rPr lang="ar-SA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B4EA-C1B8-1E49-9DA6-56EB1940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195856"/>
            <a:ext cx="11652355" cy="5182641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ينظم و يربط البيانات بناء على نموذج يشبه الشجرة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السجلات منظمة في مستويات مختلفة من المستوى الأعلى الى الأدنى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كل سجل في مستوى معين يرتبط مع سجل واحد فقط من مستوى اعلى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يسمى السجل في المستوى الأدنى بالابن و السجل في المستوى الأعلى </a:t>
            </a:r>
            <a:r>
              <a:rPr lang="ar-SA" dirty="0" err="1"/>
              <a:t>بالاب</a:t>
            </a:r>
            <a:r>
              <a:rPr lang="ar-SA" dirty="0"/>
              <a:t>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تسمى البيانات الموجودة في اعلى مستوى بالجذور (لا يكون لها اب)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تسمى البيانات الموجودة في ادنى مستوى </a:t>
            </a:r>
            <a:r>
              <a:rPr lang="ar-SA" dirty="0" err="1"/>
              <a:t>بالاوراق</a:t>
            </a:r>
            <a:endParaRPr lang="ar-SA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/>
              <a:t>العلاقة بين الإباء و الأبناء هي علاقه واحد الى متعدد</a:t>
            </a:r>
          </a:p>
        </p:txBody>
      </p:sp>
    </p:spTree>
    <p:extLst>
      <p:ext uri="{BB962C8B-B14F-4D97-AF65-F5344CB8AC3E}">
        <p14:creationId xmlns:p14="http://schemas.microsoft.com/office/powerpoint/2010/main" val="42488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A40-868B-6D47-809A-DE56C09A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291716"/>
            <a:ext cx="11763867" cy="209464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 err="1"/>
              <a:t>ايجابياته</a:t>
            </a:r>
            <a:r>
              <a:rPr lang="ar-SA" dirty="0"/>
              <a:t>: مفيد اذا كانت طبيعة البيانات يمكن ربطها على شكل مستويات هرمية</a:t>
            </a:r>
          </a:p>
          <a:p>
            <a:pPr marL="0" indent="0" algn="r" rtl="1">
              <a:buNone/>
            </a:pPr>
            <a:r>
              <a:rPr lang="ar-SA" b="1" dirty="0"/>
              <a:t>سلبياته</a:t>
            </a:r>
            <a:r>
              <a:rPr lang="ar-SA" dirty="0"/>
              <a:t>: يبدأ المستخدم عند استرجاع البيانات من الجذر ثم المستوى الادنى </a:t>
            </a:r>
            <a:r>
              <a:rPr lang="ar-SA" dirty="0" err="1"/>
              <a:t>فالادنى</a:t>
            </a:r>
            <a:r>
              <a:rPr lang="ar-SA" dirty="0"/>
              <a:t> حتى يجد المعلومات </a:t>
            </a:r>
            <a:r>
              <a:rPr lang="ar-SA" dirty="0" err="1"/>
              <a:t>المطلوبه</a:t>
            </a:r>
            <a:r>
              <a:rPr lang="ar-SA" dirty="0"/>
              <a:t>= </a:t>
            </a:r>
            <a:r>
              <a:rPr lang="ar-SA" dirty="0" err="1"/>
              <a:t>العمليه</a:t>
            </a:r>
            <a:r>
              <a:rPr lang="ar-SA" dirty="0"/>
              <a:t> مكلفه من ناحية الوقت و العمليات   </a:t>
            </a:r>
            <a:endParaRPr lang="en-US" dirty="0"/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5F42D-481A-624C-81F1-51C9FA70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1" t="25981" r="13740" b="31545"/>
          <a:stretch/>
        </p:blipFill>
        <p:spPr>
          <a:xfrm>
            <a:off x="2018371" y="1768807"/>
            <a:ext cx="8184996" cy="37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9FE0-D217-AE42-B70F-26241B37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dirty="0"/>
              <a:t>٣- نظام إدارة شبكة قاعدة البيانات</a:t>
            </a:r>
            <a:br>
              <a:rPr lang="ar-SA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D57AD-8641-1B45-A187-282F7484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75" y="1496940"/>
            <a:ext cx="10058400" cy="4050792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إمكانية تخزين السجلات بدون تكرار </a:t>
            </a:r>
          </a:p>
          <a:p>
            <a:pPr algn="r" rtl="1"/>
            <a:r>
              <a:rPr lang="ar-SA" dirty="0"/>
              <a:t>العلاقة بين السجلات هي علاقة من سجلات متعددة الى سجلات متعددة </a:t>
            </a:r>
          </a:p>
          <a:p>
            <a:pPr algn="r" rtl="1"/>
            <a:r>
              <a:rPr lang="ar-SA" b="1" dirty="0" err="1"/>
              <a:t>ايجابياته</a:t>
            </a:r>
            <a:r>
              <a:rPr lang="ar-SA" dirty="0"/>
              <a:t>: يقلل من تكرار البيانات</a:t>
            </a:r>
          </a:p>
          <a:p>
            <a:pPr algn="r" rtl="1"/>
            <a:r>
              <a:rPr lang="ar-SA" b="1" dirty="0"/>
              <a:t>سلبياته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- بناء و تنظيم شبكة قاعده البيانات معقد جدا </a:t>
            </a:r>
          </a:p>
          <a:p>
            <a:pPr algn="r" rtl="1">
              <a:buFontTx/>
              <a:buChar char="-"/>
            </a:pPr>
            <a:r>
              <a:rPr lang="ar-SA" dirty="0"/>
              <a:t>صعوبة استرجاع و متابعة البيانات</a:t>
            </a:r>
          </a:p>
          <a:p>
            <a:pPr marL="0" indent="0" algn="r" rtl="1">
              <a:buNone/>
            </a:pPr>
            <a:r>
              <a:rPr lang="ar-SA" dirty="0"/>
              <a:t>لذلك، اقل النماذج استخداما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38CDA-FB33-7E41-9F8B-2BC36C90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0" t="34144" r="5777" b="35610"/>
          <a:stretch/>
        </p:blipFill>
        <p:spPr>
          <a:xfrm>
            <a:off x="818425" y="4533417"/>
            <a:ext cx="6701883" cy="18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DBAE-70E8-0F4A-B133-C444E5E5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٤- نظام إدارة قاعدة البيانات الموجهة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EA28C-EDE6-C242-B092-BC01ED72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586150"/>
            <a:ext cx="10972131" cy="450241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افضل طريقة لتنظيم، تخزين و استرجاع الصور و الصوتيات و الفيديو</a:t>
            </a:r>
          </a:p>
          <a:p>
            <a:pPr marL="0" indent="0" algn="r" rtl="1">
              <a:buNone/>
            </a:pPr>
            <a:r>
              <a:rPr lang="ar-SA" dirty="0"/>
              <a:t>تخزن البيانات على شكل شيء</a:t>
            </a:r>
          </a:p>
          <a:p>
            <a:pPr marL="0" indent="0" algn="r" rtl="1">
              <a:buNone/>
            </a:pPr>
            <a:r>
              <a:rPr lang="ar-SA" b="1" dirty="0" err="1"/>
              <a:t>ايجابياته</a:t>
            </a:r>
            <a:r>
              <a:rPr lang="ar-SA" dirty="0"/>
              <a:t>: تخزين أنواع اكثر تعقيدا من المعلومات </a:t>
            </a:r>
          </a:p>
          <a:p>
            <a:pPr marL="0" indent="0" algn="r" rtl="1">
              <a:buNone/>
            </a:pPr>
            <a:r>
              <a:rPr lang="ar-SA" b="1" dirty="0"/>
              <a:t>سلبياته</a:t>
            </a:r>
            <a:r>
              <a:rPr lang="ar-SA" dirty="0"/>
              <a:t>: </a:t>
            </a:r>
            <a:r>
              <a:rPr lang="ar-SA" dirty="0" err="1"/>
              <a:t>بطيئه</a:t>
            </a:r>
            <a:r>
              <a:rPr lang="ar-SA" dirty="0"/>
              <a:t> مقارنه بنظام ادارة قواعد البيانات المترابطة من ناحية معالجة اعداد كبيرة من السجلات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9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18FB-69D6-454D-B635-8161CA08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أنواع قواعد البيانات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4CFF0-5CE6-B24B-AD3E-AE5CEB84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يمكن تصنيف قاعدة البيانات على حسب:</a:t>
            </a:r>
          </a:p>
          <a:p>
            <a:pPr lvl="1" algn="r" rtl="1">
              <a:spcBef>
                <a:spcPts val="1200"/>
              </a:spcBef>
              <a:buFont typeface="Wingdings" pitchFamily="2" charset="2"/>
              <a:buChar char="v"/>
            </a:pPr>
            <a:r>
              <a:rPr lang="ar-SA" dirty="0"/>
              <a:t>أعداد المستخدمين</a:t>
            </a:r>
          </a:p>
          <a:p>
            <a:pPr lvl="1" algn="r" rtl="1">
              <a:spcBef>
                <a:spcPts val="1200"/>
              </a:spcBef>
              <a:buFont typeface="Wingdings" pitchFamily="2" charset="2"/>
              <a:buChar char="v"/>
            </a:pPr>
            <a:r>
              <a:rPr lang="ar-SA" dirty="0"/>
              <a:t>المكان</a:t>
            </a:r>
          </a:p>
          <a:p>
            <a:pPr lvl="1" algn="r" rtl="1">
              <a:spcBef>
                <a:spcPts val="1200"/>
              </a:spcBef>
              <a:buFont typeface="Wingdings" pitchFamily="2" charset="2"/>
              <a:buChar char="v"/>
            </a:pPr>
            <a:r>
              <a:rPr lang="ar-SA" dirty="0"/>
              <a:t>الاستخدام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2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FC97-D761-7F49-B825-4BC739E2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92" y="-206744"/>
            <a:ext cx="10058400" cy="1609344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قواعد البيانات المصنفة على حسب أعداد المستخدمين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A3D2-4EAC-E646-B240-907D6AE8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09" y="903249"/>
            <a:ext cx="11693242" cy="5268951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b="1" dirty="0"/>
              <a:t>قاعدة البيانات المخصصة لمستخدم واحد</a:t>
            </a:r>
            <a:r>
              <a:rPr lang="ar-SA" dirty="0"/>
              <a:t>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 يدعم مستخدم واحد فقط في نفس الوقت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b="1" dirty="0"/>
              <a:t>قاعدة البيانات متعددة المستخدمين</a:t>
            </a:r>
            <a:r>
              <a:rPr lang="ar-SA" dirty="0"/>
              <a:t>: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يدعم اكثر من مستخدم في نفس الوقت</a:t>
            </a:r>
          </a:p>
          <a:p>
            <a:pPr algn="r" rtl="1"/>
            <a:r>
              <a:rPr lang="ar-SA" b="1" dirty="0"/>
              <a:t>قاعدة البيانات المخصصة لمجموعة عمل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متعددة المستخدمين لمجموعة صغيره او قسم واحد</a:t>
            </a:r>
          </a:p>
          <a:p>
            <a:pPr algn="r" rtl="1"/>
            <a:r>
              <a:rPr lang="ar-SA" b="1" dirty="0"/>
              <a:t>قاعدة البيانات المخصصة للمشاريع الكبيرة</a:t>
            </a:r>
            <a:r>
              <a:rPr lang="ar-SA" dirty="0"/>
              <a:t>: </a:t>
            </a:r>
          </a:p>
          <a:p>
            <a:pPr marL="0" indent="0" algn="r" rtl="1">
              <a:buNone/>
            </a:pPr>
            <a:r>
              <a:rPr lang="ar-SA" dirty="0"/>
              <a:t>متعددة المستخدمين لمجموعة كبيرة او المنظمة </a:t>
            </a:r>
            <a:r>
              <a:rPr lang="ar-SA" dirty="0" err="1"/>
              <a:t>باكملها</a:t>
            </a:r>
            <a:endParaRPr lang="ar-SA" dirty="0"/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2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78AD-2260-B243-B290-35717C37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dirty="0"/>
              <a:t>قواعد البيانات المصنفة على حسب المكان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5F36-E766-C549-904D-6150CD63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قاعدة البيانات المركزية: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 تدعم البيانات المخزنة في موقع واحد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قاعدة البيانات الموزعة: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 تدعم البيانات الموزعة في اكثر من موقع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1292-B68E-864A-B14B-FCD2E2F5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dirty="0"/>
              <a:t>قواعد البيانات المصنفة على حسب الاستخدام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12BA-9C52-8E48-9BEB-14E0F9718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قاعدة البيانات التشغيلية: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تدعم عمليات المنظمة اليومية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مستودع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تخزين البيانات لاتخاذ قرارات قصيرة او طويلة الاجل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تخزين بيانات قديمة و مختلفة المصادر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3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BEC0-BFEE-9B4C-8DD9-A55047B8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4000" dirty="0"/>
              <a:t>المكونات الرئيسية لنظام إدارة قاعدة البيانات</a:t>
            </a:r>
            <a:br>
              <a:rPr lang="ar-SA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3060-760D-4645-B0FB-2C89E602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تعريف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تعريف بنية محتويات قاعدة البيانات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قاموس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يحتوي على جميع المعلومات المتعلقة ببناء قاعدة البيانات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لغة معالجة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تستخدم </a:t>
            </a:r>
            <a:r>
              <a:rPr lang="ar-SA" dirty="0" err="1"/>
              <a:t>لاضافة</a:t>
            </a:r>
            <a:r>
              <a:rPr lang="ar-SA" dirty="0"/>
              <a:t>، مسح، تغيير، و استرجاع البيانات، حيث تسمح هذه </a:t>
            </a:r>
            <a:r>
              <a:rPr lang="ar-SA" dirty="0" err="1"/>
              <a:t>اللغه</a:t>
            </a:r>
            <a:r>
              <a:rPr lang="ar-SA" dirty="0"/>
              <a:t> للمستخدمين و المبرمجين استخراج البيانات و بناء التطبيقات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b="1" dirty="0"/>
              <a:t>ابرز لغات معالجة البيانات</a:t>
            </a:r>
            <a:r>
              <a:rPr lang="ar-SA" dirty="0"/>
              <a:t>: لغة الاستعلام المنظمة </a:t>
            </a:r>
            <a:r>
              <a:rPr lang="en-US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179438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FB40-508A-474F-96C1-3BF4BEF6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2800" dirty="0"/>
              <a:t>استخدام قاعدة البيانات لتحسين فعالية الاعمال و اتخاذ القرارات </a:t>
            </a:r>
            <a:br>
              <a:rPr lang="ar-SA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067C-5AD3-804E-9F5D-DB4FAE74E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مستودع البيانات: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قاعدة بيانات تخزن البيانات الحالية و القديمة  المهمة لمتخذي القرار في المنظمة </a:t>
            </a:r>
          </a:p>
          <a:p>
            <a:pPr algn="r" rtl="1"/>
            <a:r>
              <a:rPr lang="ar-SA" dirty="0"/>
              <a:t>مستودع البيانات الجزئي:</a:t>
            </a:r>
          </a:p>
          <a:p>
            <a:pPr marL="0" indent="0" algn="r" rtl="1">
              <a:buNone/>
            </a:pPr>
            <a:r>
              <a:rPr lang="ar-SA" dirty="0"/>
              <a:t>- بيانات تكون جزء من مستودع البيانات ، تلخص و تركز على جزء معين من بيانات المنظمة </a:t>
            </a:r>
          </a:p>
          <a:p>
            <a:pPr marL="0" indent="0" algn="r" rtl="1">
              <a:buNone/>
            </a:pPr>
            <a:r>
              <a:rPr lang="ar-SA" dirty="0"/>
              <a:t>- يعتبر بناء مستودع بيانات جزئي اسرع و اقل تكلفة من بناء مستودع بيانات شامل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48C4-9980-9B47-8490-600E9EFB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محاور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369B-39C2-2549-941B-E8F4489FB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 تنظيم الملفات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التنظيم التقليدي للملفات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قاعدة البيانات</a:t>
            </a:r>
          </a:p>
          <a:p>
            <a:pPr algn="r" rtl="1"/>
            <a:r>
              <a:rPr lang="ar-SA" dirty="0"/>
              <a:t>أنواع قاعدة البيانات</a:t>
            </a:r>
          </a:p>
          <a:p>
            <a:pPr algn="r" rtl="1"/>
            <a:r>
              <a:rPr lang="ar-SA" dirty="0"/>
              <a:t>المكونات الرئيسية لنظام إدارة قاعدة البيانات</a:t>
            </a:r>
          </a:p>
          <a:p>
            <a:pPr algn="r" rtl="1"/>
            <a:r>
              <a:rPr lang="ar-SA" dirty="0"/>
              <a:t>استخدام قاعدة البيانات لتحسين فعالية الاعمال و اتخاذ القرارات </a:t>
            </a:r>
          </a:p>
          <a:p>
            <a:pPr algn="r" rtl="1"/>
            <a:r>
              <a:rPr lang="ar-SA" dirty="0"/>
              <a:t>ذكاء الاعمال</a:t>
            </a:r>
          </a:p>
          <a:p>
            <a:pPr algn="r" rtl="1"/>
            <a:r>
              <a:rPr lang="ar-SA" dirty="0"/>
              <a:t>قاعدة البيانات و الويب</a:t>
            </a:r>
          </a:p>
          <a:p>
            <a:pPr algn="r" rtl="1"/>
            <a:r>
              <a:rPr lang="ar-SA" dirty="0"/>
              <a:t>إدارة مصادر البيانات</a:t>
            </a:r>
          </a:p>
          <a:p>
            <a:pPr algn="r" rtl="1"/>
            <a:r>
              <a:rPr lang="ar-SA" dirty="0"/>
              <a:t>وحدات تخزين البيانات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5E88-942B-4F4E-811A-38F5467E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ذكاء الاعمال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0710-A5A6-634A-83E0-39C4A922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أدوات تعمل على تحليل البيانات بحيث أنها تتيح للمستخدمين التعمق في تحليل البيانات، لاكتشاف و إيجاد نماذج جديدة من البيانات او علاقات بين البيانات ، التي تساعد و ترشد عملية اتخاذ القرار.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ذكاء الاعمال: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Tx/>
              <a:buChar char="-"/>
            </a:pPr>
            <a:r>
              <a:rPr lang="ar-SA" dirty="0"/>
              <a:t>يوفر للمنظمات المقدرة على التحليل و الوصول الى كميات هائلة من المعلومات</a:t>
            </a:r>
          </a:p>
          <a:p>
            <a:pPr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Tx/>
              <a:buChar char="-"/>
            </a:pPr>
            <a:r>
              <a:rPr lang="ar-SA" dirty="0"/>
              <a:t>تساعد على انشاء المعرفة عن العملاء ، المنافسين، العمليات الداخلية بحيث تتغير طريقة اتخاذ القرار او تغير </a:t>
            </a:r>
            <a:r>
              <a:rPr lang="ar-SA" dirty="0" err="1"/>
              <a:t>القرارت</a:t>
            </a:r>
            <a:r>
              <a:rPr lang="ar-SA" dirty="0"/>
              <a:t> لتحقيق الفوائد و اهداف المنظمات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6DA6-AFC0-C44E-94F1-34229F1E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قاعدة البيانات و الويب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63E0-3696-9C44-BDAB-EE19321A1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773044"/>
            <a:ext cx="10895411" cy="4399156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يمكن استخدام مواقع الويب للاتصال بقاعدة البيانات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من الفوائد لاستخدام الويب في الوصول لقاعدة البيانات: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dirty="0"/>
              <a:t>استعمال متصفح الويب اسهل من استخدام أدوات الاستعلام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dirty="0"/>
              <a:t>ربط الويب مع قاعدة البيانات لا يحتاج الى الكثير من التغيير على هيكلية قاعدة البيانات 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dirty="0"/>
              <a:t>تكلفة ربط قاعدة البيانات في </a:t>
            </a:r>
            <a:r>
              <a:rPr lang="ar-SA" dirty="0" err="1"/>
              <a:t>الانظمه</a:t>
            </a:r>
            <a:r>
              <a:rPr lang="ar-SA" dirty="0"/>
              <a:t> </a:t>
            </a:r>
            <a:r>
              <a:rPr lang="ar-SA" dirty="0" err="1"/>
              <a:t>القديمه</a:t>
            </a:r>
            <a:r>
              <a:rPr lang="ar-SA" dirty="0"/>
              <a:t> مع الويب اقل من إعادة تصميم و بناء تلك </a:t>
            </a:r>
            <a:r>
              <a:rPr lang="ar-SA" dirty="0" err="1"/>
              <a:t>الانظمه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25F6-1349-144B-BD76-47DE01E1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إدارة مصادر البيانات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76B8-0C84-E44C-82AF-05490E64B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1" y="2093976"/>
            <a:ext cx="11128248" cy="4050792"/>
          </a:xfrm>
        </p:spPr>
        <p:txBody>
          <a:bodyPr>
            <a:normAutofit lnSpcReduction="10000"/>
          </a:bodyPr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السياسات و الإجراءات لإدارة مصادر المعلومات، من اجل الحفاظ على دقة المعلومات للمنظمة.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b="1" dirty="0"/>
              <a:t>انشاء سياسة المعلومات:</a:t>
            </a:r>
          </a:p>
          <a:p>
            <a:pPr marL="0" indent="0" algn="r" rtl="1">
              <a:buNone/>
            </a:pPr>
            <a:r>
              <a:rPr lang="ar-SA" dirty="0"/>
              <a:t> سياسة المعلومات هي قوانين للمنظمات تحدد كيفية </a:t>
            </a:r>
            <a:r>
              <a:rPr lang="ar-SA" dirty="0">
                <a:solidFill>
                  <a:srgbClr val="FF0000"/>
                </a:solidFill>
              </a:rPr>
              <a:t>مشاركة، نشر، طلب، تصنيف، تخزين </a:t>
            </a:r>
            <a:r>
              <a:rPr lang="ar-SA" dirty="0"/>
              <a:t>المعلومات.</a:t>
            </a:r>
          </a:p>
          <a:p>
            <a:pPr algn="r" rtl="1"/>
            <a:r>
              <a:rPr lang="ar-SA" b="1" dirty="0"/>
              <a:t>ضمان جودة البيانات: </a:t>
            </a:r>
          </a:p>
          <a:p>
            <a:pPr marL="0" indent="0" algn="r" rtl="1">
              <a:buNone/>
            </a:pPr>
            <a:r>
              <a:rPr lang="ar-SA" dirty="0"/>
              <a:t>هي عملية التأكد و ضمان دقة و موثوقية البيانات و المعلومات التي تحتاجها المنظمة.</a:t>
            </a:r>
          </a:p>
          <a:p>
            <a:pPr marL="0" indent="0" algn="r" rtl="1">
              <a:buNone/>
            </a:pPr>
            <a:r>
              <a:rPr lang="ar-SA" dirty="0"/>
              <a:t>- لان البيانات الغير دقيقة تؤدي الى قرارات خاطئة و خسائر مالية. </a:t>
            </a:r>
          </a:p>
          <a:p>
            <a:pPr algn="r" rtl="1">
              <a:buFontTx/>
              <a:buChar char="-"/>
            </a:pPr>
            <a:r>
              <a:rPr lang="ar-SA" dirty="0"/>
              <a:t>أكثر مشاكل جودة البيانات متعلقة بنوعية المعلومات، مثل التهجئة الخاطئة للكلمات، نقل الأرقام/الرموز الخاطئة اثناء ادخال البيانات. </a:t>
            </a:r>
          </a:p>
          <a:p>
            <a:pPr algn="r" rtl="1">
              <a:buFontTx/>
              <a:buChar char="-"/>
            </a:pPr>
            <a:r>
              <a:rPr lang="ar-SA" dirty="0"/>
              <a:t>لذلك، قبل اعتماد او استخدام قاعدة بيانات في المنظمة، يجب تعريف، و تصحيح البيانات الغير صحيحه و انشاء عملية واضحة للتعديل على قاعدة البيانات.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9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5709-234C-D344-97DD-BB253463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مراحل عملية تحليل نوعية البيانات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E02B-F412-A547-AC8D-81DD0AC1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١- تدقيق نوعية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التحقق المنظم من دقة البيانات و مدى اكتمالها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٢- تصحيح البيانات: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تحديد و تصحيح جميع البيانات الناقصة و الخاطئة و المتكررة و الغير متناسقة.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606E-5267-AB4B-9078-4DFC0A22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95" y="350818"/>
            <a:ext cx="10058400" cy="88696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تنظيم الملفات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EC7F-9F54-CB4B-8C70-6958A95D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0" y="939378"/>
            <a:ext cx="10927527" cy="5751353"/>
          </a:xfrm>
        </p:spPr>
        <p:txBody>
          <a:bodyPr/>
          <a:lstStyle/>
          <a:p>
            <a:pPr algn="r" rtl="1"/>
            <a:r>
              <a:rPr lang="ar-SA" dirty="0"/>
              <a:t>اصغر وحدة تخزين يمكن للحاسب تخزينها هي </a:t>
            </a:r>
            <a:r>
              <a:rPr lang="ar-SA" b="1" dirty="0"/>
              <a:t>البت</a:t>
            </a:r>
            <a:r>
              <a:rPr lang="ar-SA" dirty="0"/>
              <a:t> باستخدام رقمين فقط </a:t>
            </a:r>
            <a:r>
              <a:rPr lang="en-US" dirty="0"/>
              <a:t> 0 </a:t>
            </a:r>
            <a:r>
              <a:rPr lang="ar-SA" dirty="0"/>
              <a:t>و</a:t>
            </a:r>
            <a:r>
              <a:rPr lang="en-US" dirty="0"/>
              <a:t>1</a:t>
            </a:r>
            <a:endParaRPr lang="ar-SA" dirty="0"/>
          </a:p>
          <a:p>
            <a:pPr algn="r" rtl="1"/>
            <a:r>
              <a:rPr lang="ar-SA" b="1" dirty="0"/>
              <a:t>البايت</a:t>
            </a:r>
            <a:r>
              <a:rPr lang="ar-SA" dirty="0"/>
              <a:t> هو مجموعة </a:t>
            </a:r>
            <a:r>
              <a:rPr lang="ar-SA" dirty="0" err="1"/>
              <a:t>ثمانيه</a:t>
            </a:r>
            <a:r>
              <a:rPr lang="ar-SA" dirty="0"/>
              <a:t> من البت، يستخدم لتخزين الارقام ما بين </a:t>
            </a:r>
            <a:r>
              <a:rPr lang="ar-SA" dirty="0">
                <a:solidFill>
                  <a:srgbClr val="FF0000"/>
                </a:solidFill>
              </a:rPr>
              <a:t>صفر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٢٥٥</a:t>
            </a:r>
            <a:r>
              <a:rPr lang="ar-SA" dirty="0"/>
              <a:t> </a:t>
            </a:r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b="1" dirty="0"/>
              <a:t>أكبر</a:t>
            </a:r>
            <a:r>
              <a:rPr lang="ar-SA" dirty="0"/>
              <a:t> قيمه يمكن تخزينها في البايت هي ١١١١١١١١ و تعادل </a:t>
            </a:r>
            <a:r>
              <a:rPr lang="ar-SA" dirty="0">
                <a:solidFill>
                  <a:srgbClr val="FF0000"/>
                </a:solidFill>
              </a:rPr>
              <a:t>٢٥٥</a:t>
            </a:r>
            <a:r>
              <a:rPr lang="ar-SA" dirty="0"/>
              <a:t> في النظام العشري</a:t>
            </a:r>
          </a:p>
          <a:p>
            <a:pPr algn="r" rtl="1"/>
            <a:r>
              <a:rPr lang="ar-SA" b="1" dirty="0"/>
              <a:t>أصغر</a:t>
            </a:r>
            <a:r>
              <a:rPr lang="ar-SA" dirty="0"/>
              <a:t> قيمه يمكن تخزينها في البايت هي ٠٠٠٠٠٠٠٠ وتعادل </a:t>
            </a:r>
            <a:r>
              <a:rPr lang="ar-SA" dirty="0">
                <a:solidFill>
                  <a:srgbClr val="FF0000"/>
                </a:solidFill>
              </a:rPr>
              <a:t>صفر</a:t>
            </a:r>
            <a:r>
              <a:rPr lang="ar-SA" dirty="0"/>
              <a:t> في النظام العشري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A43F8-F778-F840-B1A6-9222A97C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87" y="2104328"/>
            <a:ext cx="4629612" cy="24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1D95-41B5-8448-83BA-620C9DC3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887" y="273558"/>
            <a:ext cx="10058400" cy="4050792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أنظمة الحاسب تنظم البيانات بشكل هرمي تبدأ من أصغر الى أكبر وحدة: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CAB23-23F9-BC41-87D6-FB24A6FB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834" y="273558"/>
            <a:ext cx="6394295" cy="6584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1F6C7-C1D8-2745-BEE2-F5BC0FBA2390}"/>
              </a:ext>
            </a:extLst>
          </p:cNvPr>
          <p:cNvSpPr txBox="1"/>
          <p:nvPr/>
        </p:nvSpPr>
        <p:spPr>
          <a:xfrm>
            <a:off x="1867430" y="1445757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- أصغر وحدة بيانات يمكن للحاسب تخزينه و معالجته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25F9-2032-5D49-8CAC-3EF8F7471CE5}"/>
              </a:ext>
            </a:extLst>
          </p:cNvPr>
          <p:cNvSpPr txBox="1"/>
          <p:nvPr/>
        </p:nvSpPr>
        <p:spPr>
          <a:xfrm>
            <a:off x="1779951" y="2232784"/>
            <a:ext cx="513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dirty="0"/>
              <a:t>تمثل رمز أو حرف او رقم معين تدعى </a:t>
            </a:r>
            <a:r>
              <a:rPr lang="en-US" dirty="0"/>
              <a:t>character</a:t>
            </a:r>
            <a:r>
              <a:rPr lang="ar-SA" dirty="0"/>
              <a:t> و </a:t>
            </a:r>
          </a:p>
          <a:p>
            <a:pPr algn="r" rtl="1"/>
            <a:r>
              <a:rPr lang="ar-SA" dirty="0"/>
              <a:t>مجموعة ال</a:t>
            </a:r>
            <a:r>
              <a:rPr lang="en-US" dirty="0"/>
              <a:t>character</a:t>
            </a:r>
            <a:r>
              <a:rPr lang="ar-SA" dirty="0"/>
              <a:t> تدعى كلمه </a:t>
            </a:r>
            <a:r>
              <a:rPr lang="en-US" dirty="0"/>
              <a:t>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37EBE-04E3-4C44-9BA1-E2CF526905BA}"/>
              </a:ext>
            </a:extLst>
          </p:cNvPr>
          <p:cNvSpPr txBox="1"/>
          <p:nvPr/>
        </p:nvSpPr>
        <p:spPr>
          <a:xfrm>
            <a:off x="2215281" y="3160507"/>
            <a:ext cx="4695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defTabSz="914400" rtl="1" eaLnBrk="1" latinLnBrk="0" hangingPunct="1">
              <a:buFontTx/>
              <a:buChar char="-"/>
            </a:pPr>
            <a:r>
              <a:rPr lang="ar-SA" dirty="0"/>
              <a:t>مجموعة الكلمات او الرقم الكامل يدعى حقل </a:t>
            </a:r>
          </a:p>
          <a:p>
            <a:pPr algn="r" defTabSz="914400" rtl="1" eaLnBrk="1" latinLnBrk="0" hangingPunct="1"/>
            <a:r>
              <a:rPr lang="ar-SA" dirty="0"/>
              <a:t>مثل (اسم شخص ما او عمره)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04942-25EC-ED48-A7BD-489091407D8B}"/>
              </a:ext>
            </a:extLst>
          </p:cNvPr>
          <p:cNvSpPr txBox="1"/>
          <p:nvPr/>
        </p:nvSpPr>
        <p:spPr>
          <a:xfrm>
            <a:off x="2709006" y="3955018"/>
            <a:ext cx="420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- مجموعة الحقول المترابطة تشكل السجل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43DD5-4B55-F14E-B6FF-029C9E54C459}"/>
              </a:ext>
            </a:extLst>
          </p:cNvPr>
          <p:cNvSpPr txBox="1"/>
          <p:nvPr/>
        </p:nvSpPr>
        <p:spPr>
          <a:xfrm>
            <a:off x="1622502" y="4677635"/>
            <a:ext cx="522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- مجموعة السجلات التي لها نفس النوع تدعى الملف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DC9EB-EC18-A849-9F6C-123D9E1A95B6}"/>
              </a:ext>
            </a:extLst>
          </p:cNvPr>
          <p:cNvSpPr txBox="1"/>
          <p:nvPr/>
        </p:nvSpPr>
        <p:spPr>
          <a:xfrm>
            <a:off x="2074549" y="5496549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- مجموعة الملفات المترابطة تكون قاعدة البيانات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C03D2-566B-0A42-9958-E17682FB0871}"/>
              </a:ext>
            </a:extLst>
          </p:cNvPr>
          <p:cNvSpPr txBox="1"/>
          <p:nvPr/>
        </p:nvSpPr>
        <p:spPr>
          <a:xfrm>
            <a:off x="3075131" y="620939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مثال: ص ١٣٧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6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E85D-D4CE-4A46-890A-AD2EB2CD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350" y="794413"/>
            <a:ext cx="10058400" cy="4050792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الملف يوصف </a:t>
            </a:r>
            <a:r>
              <a:rPr lang="ar-SA" u="sng" dirty="0"/>
              <a:t>بالكينونة </a:t>
            </a:r>
            <a:r>
              <a:rPr lang="en-US" u="sng" dirty="0"/>
              <a:t>entity </a:t>
            </a:r>
            <a:r>
              <a:rPr lang="ar-SA" dirty="0"/>
              <a:t>: تمثل شخص، مكان، او شيء يمكن وصفها بمعلومات محددة و تخزينها و المحافظة عليها.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- هو </a:t>
            </a:r>
            <a:r>
              <a:rPr lang="ar-SA" dirty="0" err="1"/>
              <a:t>الشئ</a:t>
            </a:r>
            <a:r>
              <a:rPr lang="ar-SA" dirty="0"/>
              <a:t> او الكائن الذي نجمع البيانات حوله.</a:t>
            </a:r>
            <a:endParaRPr lang="en-US" dirty="0"/>
          </a:p>
          <a:p>
            <a:pPr algn="r" rtl="1"/>
            <a:r>
              <a:rPr lang="ar-SA" dirty="0"/>
              <a:t>الخاصية </a:t>
            </a:r>
            <a:r>
              <a:rPr lang="en-US" dirty="0"/>
              <a:t>Attributes</a:t>
            </a:r>
            <a:r>
              <a:rPr lang="ar-SA" dirty="0"/>
              <a:t>: كل خاصية يمكن أن تصف الكينونة.   </a:t>
            </a:r>
          </a:p>
          <a:p>
            <a:pPr algn="r" rtl="1">
              <a:buFontTx/>
              <a:buChar char="-"/>
            </a:pPr>
            <a:r>
              <a:rPr lang="ar-SA" dirty="0"/>
              <a:t>خصائص الكيان التي تميزه عن كيان آخر، و هي البيانات التي يجب تخزينها عن هذا الكائن.</a:t>
            </a:r>
          </a:p>
          <a:p>
            <a:pPr algn="r" rtl="1">
              <a:buFontTx/>
              <a:buChar char="-"/>
            </a:pPr>
            <a:r>
              <a:rPr lang="ar-SA" dirty="0"/>
              <a:t>العلاقات </a:t>
            </a:r>
            <a:r>
              <a:rPr lang="en-US" dirty="0"/>
              <a:t>relations</a:t>
            </a:r>
            <a:r>
              <a:rPr lang="ar-SA" dirty="0"/>
              <a:t>: الرابط بين عدد من الكيانات.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1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CAC9-D978-7D43-9AE3-25E049F3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94" y="138944"/>
            <a:ext cx="10058400" cy="1609344"/>
          </a:xfrm>
        </p:spPr>
        <p:txBody>
          <a:bodyPr/>
          <a:lstStyle/>
          <a:p>
            <a:pPr algn="r" rtl="1"/>
            <a:r>
              <a:rPr lang="ar-SA" dirty="0"/>
              <a:t>التنظيم التقليدي للملفات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9CBC-3460-2541-8343-AB36945E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89" y="1207008"/>
            <a:ext cx="10058400" cy="5512048"/>
          </a:xfrm>
        </p:spPr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الطريقة التقليدية لتنظيم الملفات و الانظمة في المنظمات تتجه للتطور بشكل مستقل عن الاخر، دون الاعتماد على خطة بعيدة المدى على مستوى المنظمة ككل.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أي كل تطبيق، او نظام، له ملفات و برامج خاصه لتشغيله.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لذلك بعد مرور الوقت ، تظهر آلاف الملفات التي يصعب ادارتها و الحفاظ عليها.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بالتالي ظهرت عدة </a:t>
            </a:r>
            <a:r>
              <a:rPr lang="ar-SA" dirty="0">
                <a:solidFill>
                  <a:srgbClr val="FF0000"/>
                </a:solidFill>
              </a:rPr>
              <a:t>مشاكل في بيئة الملفات التقليدية</a:t>
            </a:r>
            <a:r>
              <a:rPr lang="ar-SA" dirty="0"/>
              <a:t>، منها: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١- تكرار و عدم تناسق البيانات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٢- ارتباط البرامج مع البيانات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٣- صعوبة استحداث تقارير متنوعة و غير متوقعة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٤- ضعف أمن الملفات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٥- صعوبة مشاركة البيانات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ar-SA" dirty="0"/>
              <a:t>بسبب هذه المشاكل، </a:t>
            </a:r>
            <a:r>
              <a:rPr lang="ar-SA" dirty="0">
                <a:solidFill>
                  <a:srgbClr val="FF0000"/>
                </a:solidFill>
              </a:rPr>
              <a:t>أصبح من الضروري اللجوء الى نظام إدارة قاعدة البيانات الذي يعالج كل مشاكل الأنظمة المعتمدة على الملفات</a:t>
            </a:r>
            <a:r>
              <a:rPr lang="ar-SA" dirty="0"/>
              <a:t>. 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9F65-57EC-E245-8218-24DCBB6B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80" y="138944"/>
            <a:ext cx="10058400" cy="1609344"/>
          </a:xfrm>
        </p:spPr>
        <p:txBody>
          <a:bodyPr/>
          <a:lstStyle/>
          <a:p>
            <a:pPr algn="r" rtl="1"/>
            <a:r>
              <a:rPr lang="ar-SA" dirty="0"/>
              <a:t>قاعدة البيانات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162E-26F6-924C-B158-F2A8AD902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مجموعة من البيانات المنظمة و المترابطة لتخدم الكثير من التطبيقات بواسطة مركزية التحكم و عدم تكرار البيانات.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تخزن البيانات بحيث تظهر للمستخدم بأنها مخزنة في موقع واحد و يمكن استخدامها في تطبيقات مختلفة داخل المنظمة.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D788-EB49-FF4E-9668-EBD38FE3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نظام إدارة قاعدة البيانات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1A4-F3D3-7F4B-9849-0D42B85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1530394"/>
            <a:ext cx="11876048" cy="4981918"/>
          </a:xfrm>
        </p:spPr>
        <p:txBody>
          <a:bodyPr>
            <a:normAutofit/>
          </a:bodyPr>
          <a:lstStyle/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- يتيح التعامل بمركزية مع البيانات 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-يسمح بإدارة البيانات بفاعلية</a:t>
            </a:r>
          </a:p>
          <a:p>
            <a: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ar-SA" dirty="0"/>
              <a:t>-يسمح بالدخول الى المعلومات المخزنة باستخدام البرامج التطبيقية</a:t>
            </a:r>
          </a:p>
          <a:p>
            <a:pPr algn="r" rtl="1"/>
            <a:r>
              <a:rPr lang="ar-SA" dirty="0"/>
              <a:t>-يعمل كحلقة وصل بين البرامج التطبيقية و ملفات البيانات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باستخدام نظام إدارة قاعدة البيانات، أصبح من الممكن للمستخدم ان يعرف أين و كيف تخزن البيانات،، عن طريق الفصل بين منظورين:</a:t>
            </a:r>
          </a:p>
          <a:p>
            <a:pPr marL="0" indent="0" algn="r" rtl="1">
              <a:buNone/>
            </a:pPr>
            <a:r>
              <a:rPr lang="ar-SA" dirty="0"/>
              <a:t>١- </a:t>
            </a:r>
            <a:r>
              <a:rPr lang="ar-SA" b="1" dirty="0"/>
              <a:t>منظور البيانات المنطقية</a:t>
            </a:r>
            <a:r>
              <a:rPr lang="ar-SA" dirty="0"/>
              <a:t>: يبين البيانات التي يستطيع المستخدم ادراكها والتعامل معها</a:t>
            </a:r>
          </a:p>
          <a:p>
            <a:pPr marL="0" indent="0" algn="r" rtl="1">
              <a:buNone/>
            </a:pPr>
            <a:r>
              <a:rPr lang="ar-SA" dirty="0"/>
              <a:t>٢- </a:t>
            </a:r>
            <a:r>
              <a:rPr lang="ar-SA" b="1" dirty="0"/>
              <a:t>منظور البيانات المادية</a:t>
            </a:r>
            <a:r>
              <a:rPr lang="ar-SA" dirty="0"/>
              <a:t>: يركز على كيفية تنظيم و تخزين البيانات فعليا في الذاكرة</a:t>
            </a:r>
          </a:p>
          <a:p>
            <a:pPr marL="0" indent="0" algn="r" rtl="1">
              <a:buNone/>
            </a:pPr>
            <a:r>
              <a:rPr lang="ar-SA" dirty="0"/>
              <a:t>نظام إدارة قاعدة البيانات يجعل البيانات المادية تتوفر بأكثر من منظور منطقي بناء على احتياجات المستخدم</a:t>
            </a:r>
          </a:p>
          <a:p>
            <a:pPr marL="0" indent="0" algn="r" rtl="1">
              <a:buNone/>
            </a:pPr>
            <a:r>
              <a:rPr lang="ar-SA" dirty="0"/>
              <a:t>مثال: المرشد الاكاديمي و قسم القبول و التسجيل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5F2-8719-4F47-9617-8ECA3009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199" y="0"/>
            <a:ext cx="10058400" cy="1609344"/>
          </a:xfrm>
        </p:spPr>
        <p:txBody>
          <a:bodyPr/>
          <a:lstStyle/>
          <a:p>
            <a:pPr algn="r" rtl="1"/>
            <a:r>
              <a:rPr lang="ar-SA" dirty="0"/>
              <a:t>نماذج نظام إدارة قاعدة البيانات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913E-07CB-334F-B4AD-4FFFA2FC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403604"/>
            <a:ext cx="11551993" cy="545439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١- نظام إدارة قاعدة البيانات المترابطة:</a:t>
            </a:r>
          </a:p>
          <a:p>
            <a:pPr algn="r" rtl="1">
              <a:buFontTx/>
              <a:buChar char="-"/>
            </a:pPr>
            <a:r>
              <a:rPr lang="ar-SA" dirty="0"/>
              <a:t>اكثر الأنواع شيوعا</a:t>
            </a:r>
          </a:p>
          <a:p>
            <a:pPr algn="r" rtl="1">
              <a:buFontTx/>
              <a:buChar char="-"/>
            </a:pPr>
            <a:r>
              <a:rPr lang="ar-SA" dirty="0"/>
              <a:t>تُمثل البيانات على شكل جداول ذات بعدين تسمى بالعلاقات </a:t>
            </a:r>
          </a:p>
          <a:p>
            <a:pPr algn="r" rtl="1">
              <a:buFontTx/>
              <a:buChar char="-"/>
            </a:pPr>
            <a:r>
              <a:rPr lang="ar-SA" dirty="0"/>
              <a:t>كل جدول يحتوي على بيانات تمثل كينونة معينة و خصائصها</a:t>
            </a:r>
          </a:p>
          <a:p>
            <a:pPr algn="r" rtl="1">
              <a:buFontTx/>
              <a:buChar char="-"/>
            </a:pPr>
            <a:r>
              <a:rPr lang="ar-SA" dirty="0"/>
              <a:t>كل جدول يحتوي على صفوف و أعمدة من البيانات  </a:t>
            </a:r>
          </a:p>
          <a:p>
            <a:pPr algn="r" rtl="1">
              <a:buFontTx/>
              <a:buChar char="-"/>
            </a:pPr>
            <a:r>
              <a:rPr lang="ar-SA" dirty="0"/>
              <a:t>كل معلومة معينه تسمى بالحقل </a:t>
            </a:r>
          </a:p>
          <a:p>
            <a:pPr algn="r" rtl="1">
              <a:buFontTx/>
              <a:buChar char="-"/>
            </a:pPr>
            <a:r>
              <a:rPr lang="ar-SA" dirty="0"/>
              <a:t>كل حقل (الاعمدة) يسمى بخاصية الكينونة</a:t>
            </a:r>
          </a:p>
          <a:p>
            <a:pPr algn="r" rtl="1">
              <a:buFontTx/>
              <a:buChar char="-"/>
            </a:pPr>
            <a:r>
              <a:rPr lang="ar-SA" dirty="0"/>
              <a:t>كل صف يحتوي على معلومات متخصصه لمنتج واحد </a:t>
            </a:r>
          </a:p>
          <a:p>
            <a:pPr algn="r" rtl="1">
              <a:buFontTx/>
              <a:buChar char="-"/>
            </a:pPr>
            <a:r>
              <a:rPr lang="ar-SA" dirty="0"/>
              <a:t>الصفوف تسمى بالسجلات</a:t>
            </a:r>
          </a:p>
          <a:p>
            <a:pPr algn="r" rtl="1">
              <a:buFontTx/>
              <a:buChar char="-"/>
            </a:pPr>
            <a:r>
              <a:rPr lang="ar-SA" dirty="0"/>
              <a:t>الحقل </a:t>
            </a:r>
            <a:r>
              <a:rPr lang="ar-SA" dirty="0" err="1"/>
              <a:t>المفتاحي</a:t>
            </a:r>
            <a:r>
              <a:rPr lang="ar-SA" dirty="0"/>
              <a:t>/الرئيسي: باستخدام هذا الحقل يمكن استرجاع </a:t>
            </a:r>
            <a:r>
              <a:rPr lang="ar-SA" dirty="0" err="1"/>
              <a:t>الببيانات</a:t>
            </a:r>
            <a:r>
              <a:rPr lang="ar-SA" dirty="0"/>
              <a:t> و تحديثها و ترتيبها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ar-SA" dirty="0"/>
              <a:t>قيمة الحقل الرئيسي لا تتكرر في السجلات </a:t>
            </a:r>
            <a:r>
              <a:rPr lang="ar-SA" dirty="0" err="1"/>
              <a:t>المختلفه</a:t>
            </a:r>
            <a:endParaRPr lang="ar-SA" dirty="0"/>
          </a:p>
          <a:p>
            <a:pPr algn="r" rtl="1">
              <a:buFontTx/>
              <a:buChar char="-"/>
            </a:pPr>
            <a:r>
              <a:rPr lang="ar-SA" dirty="0"/>
              <a:t>- الحقل الرابط: الذي يربط السجلات بين جدولين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9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{A817F59D-700E-6C4C-9693-C3B083260B3B}tf10001070</Template>
  <TotalTime>1320</TotalTime>
  <Words>1402</Words>
  <Application>Microsoft Macintosh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Rockwell Extra Bold</vt:lpstr>
      <vt:lpstr>Wingdings</vt:lpstr>
      <vt:lpstr>Wood Type</vt:lpstr>
      <vt:lpstr>مبادئ نظم المعلومات الادارية</vt:lpstr>
      <vt:lpstr>محاور المحاضرة</vt:lpstr>
      <vt:lpstr>تنظيم الملفات </vt:lpstr>
      <vt:lpstr>PowerPoint Presentation</vt:lpstr>
      <vt:lpstr>PowerPoint Presentation</vt:lpstr>
      <vt:lpstr>التنظيم التقليدي للملفات </vt:lpstr>
      <vt:lpstr>قاعدة البيانات </vt:lpstr>
      <vt:lpstr>نظام إدارة قاعدة البيانات </vt:lpstr>
      <vt:lpstr>نماذج نظام إدارة قاعدة البيانات</vt:lpstr>
      <vt:lpstr>٢- نظام إدارة قاعدة البيانات الهرمية </vt:lpstr>
      <vt:lpstr>PowerPoint Presentation</vt:lpstr>
      <vt:lpstr>٣- نظام إدارة شبكة قاعدة البيانات </vt:lpstr>
      <vt:lpstr>٤- نظام إدارة قاعدة البيانات الموجهة </vt:lpstr>
      <vt:lpstr>أنواع قواعد البيانات</vt:lpstr>
      <vt:lpstr>قواعد البيانات المصنفة على حسب أعداد المستخدمين</vt:lpstr>
      <vt:lpstr>قواعد البيانات المصنفة على حسب المكان</vt:lpstr>
      <vt:lpstr>قواعد البيانات المصنفة على حسب الاستخدام</vt:lpstr>
      <vt:lpstr>المكونات الرئيسية لنظام إدارة قاعدة البيانات </vt:lpstr>
      <vt:lpstr>استخدام قاعدة البيانات لتحسين فعالية الاعمال و اتخاذ القرارات  </vt:lpstr>
      <vt:lpstr>ذكاء الاعمال </vt:lpstr>
      <vt:lpstr>قاعدة البيانات و الويب </vt:lpstr>
      <vt:lpstr>إدارة مصادر البيانات </vt:lpstr>
      <vt:lpstr>مراحل عملية تحليل نوعية البيانات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نظم المعلومات الادارية</dc:title>
  <dc:creator>Allaa Omar Matouq Barefah</dc:creator>
  <cp:lastModifiedBy>Allaa Omar Matouq Barefah</cp:lastModifiedBy>
  <cp:revision>36</cp:revision>
  <dcterms:created xsi:type="dcterms:W3CDTF">2019-10-25T21:21:39Z</dcterms:created>
  <dcterms:modified xsi:type="dcterms:W3CDTF">2019-12-05T13:51:06Z</dcterms:modified>
</cp:coreProperties>
</file>