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7" r:id="rId8"/>
    <p:sldId id="268" r:id="rId9"/>
    <p:sldId id="269" r:id="rId10"/>
    <p:sldId id="279" r:id="rId11"/>
    <p:sldId id="284" r:id="rId12"/>
    <p:sldId id="280" r:id="rId13"/>
    <p:sldId id="281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61" r:id="rId23"/>
    <p:sldId id="26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89"/>
  </p:normalViewPr>
  <p:slideViewPr>
    <p:cSldViewPr snapToGrid="0" snapToObjects="1">
      <p:cViewPr varScale="1">
        <p:scale>
          <a:sx n="114" d="100"/>
          <a:sy n="114" d="100"/>
        </p:scale>
        <p:origin x="47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7200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270F-44D3-4049-BA34-ADFDEACF58D9}" type="datetimeFigureOut">
              <a:rPr lang="en-US" smtClean="0"/>
              <a:t>12/5/19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0"/>
            </a:lvl1pPr>
          </a:lstStyle>
          <a:p>
            <a:fld id="{4C4DDE50-6FF9-7B44-9E81-D369679A4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93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270F-44D3-4049-BA34-ADFDEACF58D9}" type="datetimeFigureOut">
              <a:rPr lang="en-US" smtClean="0"/>
              <a:t>12/5/19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DDE50-6FF9-7B44-9E81-D369679A4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636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270F-44D3-4049-BA34-ADFDEACF58D9}" type="datetimeFigureOut">
              <a:rPr lang="en-US" smtClean="0"/>
              <a:t>12/5/19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DDE50-6FF9-7B44-9E81-D369679A4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847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270F-44D3-4049-BA34-ADFDEACF58D9}" type="datetimeFigureOut">
              <a:rPr lang="en-US" smtClean="0"/>
              <a:t>12/5/19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DDE50-6FF9-7B44-9E81-D369679A4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160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7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B07C270F-44D3-4049-BA34-ADFDEACF58D9}" type="datetimeFigureOut">
              <a:rPr lang="en-US" smtClean="0"/>
              <a:t>12/5/19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C4DDE50-6FF9-7B44-9E81-D369679A4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072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270F-44D3-4049-BA34-ADFDEACF58D9}" type="datetimeFigureOut">
              <a:rPr lang="en-US" smtClean="0"/>
              <a:t>12/5/19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DDE50-6FF9-7B44-9E81-D369679A4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500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270F-44D3-4049-BA34-ADFDEACF58D9}" type="datetimeFigureOut">
              <a:rPr lang="en-US" smtClean="0"/>
              <a:t>12/5/19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DDE50-6FF9-7B44-9E81-D369679A4BC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270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270F-44D3-4049-BA34-ADFDEACF58D9}" type="datetimeFigureOut">
              <a:rPr lang="en-US" smtClean="0"/>
              <a:t>12/5/19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DDE50-6FF9-7B44-9E81-D369679A4BC6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11639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270F-44D3-4049-BA34-ADFDEACF58D9}" type="datetimeFigureOut">
              <a:rPr lang="en-US" smtClean="0"/>
              <a:t>12/5/19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DDE50-6FF9-7B44-9E81-D369679A4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47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270F-44D3-4049-BA34-ADFDEACF58D9}" type="datetimeFigureOut">
              <a:rPr lang="en-US" smtClean="0"/>
              <a:t>12/5/19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DDE50-6FF9-7B44-9E81-D369679A4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9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270F-44D3-4049-BA34-ADFDEACF58D9}" type="datetimeFigureOut">
              <a:rPr lang="en-US" smtClean="0"/>
              <a:t>12/5/19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DDE50-6FF9-7B44-9E81-D369679A4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436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B07C270F-44D3-4049-BA34-ADFDEACF58D9}" type="datetimeFigureOut">
              <a:rPr lang="en-US" smtClean="0"/>
              <a:t>12/5/19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rgbClr val="FFFFFF"/>
                </a:solidFill>
                <a:latin typeface="+mj-lt"/>
              </a:defRPr>
            </a:lvl1pPr>
          </a:lstStyle>
          <a:p>
            <a:fld id="{4C4DDE50-6FF9-7B44-9E81-D369679A4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023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819CD-314A-7E43-B6C5-05E284B737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defTabSz="914400" rtl="1" eaLnBrk="1" latinLnBrk="0" hangingPunct="1">
              <a:lnSpc>
                <a:spcPct val="80000"/>
              </a:lnSpc>
              <a:spcBef>
                <a:spcPct val="0"/>
              </a:spcBef>
              <a:buNone/>
            </a:pPr>
            <a:r>
              <a:rPr lang="ar-SA" sz="5400" dirty="0"/>
              <a:t>مبادئ نظم المعلومات الادارية</a:t>
            </a:r>
            <a:endParaRPr lang="en-US" sz="5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A7B51A-7E12-FD49-B161-ACAAF5B793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27768" y="4389120"/>
            <a:ext cx="7891272" cy="1069848"/>
          </a:xfrm>
        </p:spPr>
        <p:txBody>
          <a:bodyPr>
            <a:normAutofit/>
          </a:bodyPr>
          <a:lstStyle/>
          <a:p>
            <a:pPr marL="0" indent="0" algn="ct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</a:pPr>
            <a:r>
              <a:rPr lang="ar-SA" sz="2800" dirty="0"/>
              <a:t>الفصل الخامس: إدارة قواعد البيانات</a:t>
            </a:r>
          </a:p>
          <a:p>
            <a:pPr marL="0" indent="0" algn="ct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</a:pPr>
            <a:r>
              <a:rPr lang="ar-SA" sz="2800" dirty="0"/>
              <a:t>د. آلاء </a:t>
            </a:r>
            <a:r>
              <a:rPr lang="ar-SA" sz="2800" dirty="0" err="1"/>
              <a:t>بارفعه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71419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ADE6E-0FAF-0946-99A4-7E218EC72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1584" y="172398"/>
            <a:ext cx="10058400" cy="1609344"/>
          </a:xfrm>
        </p:spPr>
        <p:txBody>
          <a:bodyPr>
            <a:normAutofit/>
          </a:bodyPr>
          <a:lstStyle/>
          <a:p>
            <a:pPr algn="r" rtl="1"/>
            <a:r>
              <a:rPr lang="ar-SA" sz="2800" dirty="0"/>
              <a:t>٢- نظام إدارة قاعدة البيانات الهرمية</a:t>
            </a:r>
            <a:br>
              <a:rPr lang="ar-SA" sz="2800" dirty="0"/>
            </a:b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AB4EA-C1B8-1E49-9DA6-56EB194057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61" y="1195856"/>
            <a:ext cx="11652355" cy="5182641"/>
          </a:xfrm>
        </p:spPr>
        <p:txBody>
          <a:bodyPr>
            <a:normAutofit/>
          </a:bodyPr>
          <a:lstStyle/>
          <a:p>
            <a:pPr algn="r" rtl="1">
              <a:buFont typeface="Arial" panose="020B0604020202020204" pitchFamily="34" charset="0"/>
              <a:buChar char="•"/>
            </a:pPr>
            <a:r>
              <a:rPr lang="ar-SA" dirty="0"/>
              <a:t>ينظم و يربط البيانات بناء على نموذج يشبه الشجرة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ar-SA" dirty="0"/>
              <a:t>السجلات منظمة في مستويات مختلفة من المستوى الأعلى الى الأدنى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ar-SA" dirty="0"/>
              <a:t>كل سجل في مستوى معين يرتبط مع سجل واحد فقط من مستوى اعلى 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ar-SA" dirty="0"/>
              <a:t>يسمى السجل في المستوى الأدنى بالابن و السجل في المستوى الأعلى </a:t>
            </a:r>
            <a:r>
              <a:rPr lang="ar-SA" dirty="0" err="1"/>
              <a:t>بالاب</a:t>
            </a:r>
            <a:r>
              <a:rPr lang="ar-SA" dirty="0"/>
              <a:t> 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ar-SA" dirty="0"/>
              <a:t>تسمى البيانات الموجودة في اعلى مستوى بالجذور (لا يكون لها اب)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ar-SA" dirty="0"/>
              <a:t>تسمى البيانات الموجودة في ادنى مستوى </a:t>
            </a:r>
            <a:r>
              <a:rPr lang="ar-SA" dirty="0" err="1"/>
              <a:t>بالاوراق</a:t>
            </a:r>
            <a:endParaRPr lang="ar-SA" dirty="0"/>
          </a:p>
          <a:p>
            <a:pPr algn="r" rtl="1">
              <a:buFont typeface="Arial" panose="020B0604020202020204" pitchFamily="34" charset="0"/>
              <a:buChar char="•"/>
            </a:pPr>
            <a:r>
              <a:rPr lang="ar-SA" dirty="0"/>
              <a:t>العلاقة بين الإباء و الأبناء هي علاقه واحد الى متعدد</a:t>
            </a:r>
          </a:p>
        </p:txBody>
      </p:sp>
    </p:spTree>
    <p:extLst>
      <p:ext uri="{BB962C8B-B14F-4D97-AF65-F5344CB8AC3E}">
        <p14:creationId xmlns:p14="http://schemas.microsoft.com/office/powerpoint/2010/main" val="4248821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C4A40-868B-6D47-809A-DE56C09AC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176" y="291716"/>
            <a:ext cx="11763867" cy="2094645"/>
          </a:xfrm>
        </p:spPr>
        <p:txBody>
          <a:bodyPr/>
          <a:lstStyle/>
          <a:p>
            <a:pPr marL="0" indent="0" algn="r" rtl="1">
              <a:buNone/>
            </a:pPr>
            <a:r>
              <a:rPr lang="ar-SA" b="1" dirty="0" err="1"/>
              <a:t>ايجابياته</a:t>
            </a:r>
            <a:r>
              <a:rPr lang="ar-SA" dirty="0"/>
              <a:t>: مفيد اذا كانت طبيعة البيانات يمكن ربطها على شكل مستويات هرمية</a:t>
            </a:r>
          </a:p>
          <a:p>
            <a:pPr marL="0" indent="0" algn="r" rtl="1">
              <a:buNone/>
            </a:pPr>
            <a:r>
              <a:rPr lang="ar-SA" b="1" dirty="0"/>
              <a:t>سلبياته</a:t>
            </a:r>
            <a:r>
              <a:rPr lang="ar-SA" dirty="0"/>
              <a:t>: يبدأ المستخدم عند استرجاع البيانات من الجذر ثم المستوى الادنى </a:t>
            </a:r>
            <a:r>
              <a:rPr lang="ar-SA" dirty="0" err="1"/>
              <a:t>فالادنى</a:t>
            </a:r>
            <a:r>
              <a:rPr lang="ar-SA" dirty="0"/>
              <a:t> حتى يجد المعلومات </a:t>
            </a:r>
            <a:r>
              <a:rPr lang="ar-SA" dirty="0" err="1"/>
              <a:t>المطلوبه</a:t>
            </a:r>
            <a:r>
              <a:rPr lang="ar-SA" dirty="0"/>
              <a:t>= </a:t>
            </a:r>
            <a:r>
              <a:rPr lang="ar-SA" dirty="0" err="1"/>
              <a:t>العمليه</a:t>
            </a:r>
            <a:r>
              <a:rPr lang="ar-SA" dirty="0"/>
              <a:t> مكلفه من ناحية الوقت و العمليات   </a:t>
            </a:r>
            <a:endParaRPr lang="en-US" dirty="0"/>
          </a:p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65F42D-481A-624C-81F1-51C9FA7027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21" t="25981" r="13740" b="31545"/>
          <a:stretch/>
        </p:blipFill>
        <p:spPr>
          <a:xfrm>
            <a:off x="2018371" y="1768807"/>
            <a:ext cx="8184996" cy="371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463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F9FE0-D217-AE42-B70F-26241B379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SA" sz="2800" dirty="0"/>
              <a:t>٣- نظام إدارة شبكة قاعدة البيانات</a:t>
            </a:r>
            <a:br>
              <a:rPr lang="ar-SA" sz="2800" dirty="0"/>
            </a:b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AD57AD-8641-1B45-A187-282F7484CD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5175" y="1496940"/>
            <a:ext cx="10058400" cy="4050792"/>
          </a:xfrm>
        </p:spPr>
        <p:txBody>
          <a:bodyPr/>
          <a:lstStyle/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ar-SA" dirty="0"/>
              <a:t>إمكانية تخزين السجلات بدون تكرار </a:t>
            </a:r>
          </a:p>
          <a:p>
            <a:pPr algn="r" rtl="1"/>
            <a:r>
              <a:rPr lang="ar-SA" dirty="0"/>
              <a:t>العلاقة بين السجلات هي علاقة من سجلات متعددة الى سجلات متعددة </a:t>
            </a:r>
          </a:p>
          <a:p>
            <a:pPr algn="r" rtl="1"/>
            <a:r>
              <a:rPr lang="ar-SA" b="1" dirty="0" err="1"/>
              <a:t>ايجابياته</a:t>
            </a:r>
            <a:r>
              <a:rPr lang="ar-SA" dirty="0"/>
              <a:t>: يقلل من تكرار البيانات</a:t>
            </a:r>
          </a:p>
          <a:p>
            <a:pPr algn="r" rtl="1"/>
            <a:r>
              <a:rPr lang="ar-SA" b="1" dirty="0"/>
              <a:t>سلبياته</a:t>
            </a:r>
            <a:r>
              <a:rPr lang="ar-SA" dirty="0"/>
              <a:t>: </a:t>
            </a:r>
          </a:p>
          <a:p>
            <a:pPr marL="0" indent="0" algn="r" rtl="1">
              <a:buNone/>
            </a:pPr>
            <a:r>
              <a:rPr lang="ar-SA" dirty="0"/>
              <a:t>- بناء و تنظيم شبكة قاعده البيانات معقد جدا </a:t>
            </a:r>
          </a:p>
          <a:p>
            <a:pPr algn="r" rtl="1">
              <a:buFontTx/>
              <a:buChar char="-"/>
            </a:pPr>
            <a:r>
              <a:rPr lang="ar-SA" dirty="0"/>
              <a:t>صعوبة استرجاع و متابعة البيانات</a:t>
            </a:r>
          </a:p>
          <a:p>
            <a:pPr marL="0" indent="0" algn="r" rtl="1">
              <a:buNone/>
            </a:pPr>
            <a:r>
              <a:rPr lang="ar-SA" dirty="0"/>
              <a:t>لذلك، اقل النماذج استخداما 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238CDA-FB33-7E41-9F8B-2BC36C9079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10" t="34144" r="5777" b="35610"/>
          <a:stretch/>
        </p:blipFill>
        <p:spPr>
          <a:xfrm>
            <a:off x="818425" y="4533417"/>
            <a:ext cx="6701883" cy="1839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5383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ADBAE-70E8-0F4A-B133-C444E5E54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SA" sz="3200" dirty="0"/>
              <a:t>٤- نظام إدارة قاعدة البيانات الموجهة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EA28C-EDE6-C242-B092-BC01ED727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629" y="1586150"/>
            <a:ext cx="10972131" cy="4502416"/>
          </a:xfrm>
        </p:spPr>
        <p:txBody>
          <a:bodyPr/>
          <a:lstStyle/>
          <a:p>
            <a:pPr marL="0" indent="0" algn="r" rtl="1">
              <a:buNone/>
            </a:pPr>
            <a:r>
              <a:rPr lang="ar-SA" dirty="0"/>
              <a:t>افضل طريقة لتنظيم، تخزين و استرجاع الصور و الصوتيات و الفيديو</a:t>
            </a:r>
          </a:p>
          <a:p>
            <a:pPr marL="0" indent="0" algn="r" rtl="1">
              <a:buNone/>
            </a:pPr>
            <a:r>
              <a:rPr lang="ar-SA" dirty="0"/>
              <a:t>تخزن البيانات على شكل شيء</a:t>
            </a:r>
          </a:p>
          <a:p>
            <a:pPr marL="0" indent="0" algn="r" rtl="1">
              <a:buNone/>
            </a:pPr>
            <a:r>
              <a:rPr lang="ar-SA" b="1" dirty="0" err="1"/>
              <a:t>ايجابياته</a:t>
            </a:r>
            <a:r>
              <a:rPr lang="ar-SA" dirty="0"/>
              <a:t>: تخزين أنواع اكثر تعقيدا من المعلومات </a:t>
            </a:r>
          </a:p>
          <a:p>
            <a:pPr marL="0" indent="0" algn="r" rtl="1">
              <a:buNone/>
            </a:pPr>
            <a:r>
              <a:rPr lang="ar-SA" b="1" dirty="0"/>
              <a:t>سلبياته</a:t>
            </a:r>
            <a:r>
              <a:rPr lang="ar-SA" dirty="0"/>
              <a:t>: </a:t>
            </a:r>
            <a:r>
              <a:rPr lang="ar-SA" dirty="0" err="1"/>
              <a:t>بطيئه</a:t>
            </a:r>
            <a:r>
              <a:rPr lang="ar-SA" dirty="0"/>
              <a:t> مقارنه بنظام ادارة قواعد البيانات المترابطة من ناحية معالجة اعداد كبيرة من السجلات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992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D18FB-69D6-454D-B635-8161CA08E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أنواع قواعد البيانات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A4CFF0-5CE6-B24B-AD3E-AE5CEB8416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ar-SA" dirty="0"/>
              <a:t>يمكن تصنيف قاعدة البيانات على حسب:</a:t>
            </a:r>
          </a:p>
          <a:p>
            <a:pPr lvl="1" algn="r" rtl="1">
              <a:spcBef>
                <a:spcPts val="1200"/>
              </a:spcBef>
              <a:buFont typeface="Wingdings" pitchFamily="2" charset="2"/>
              <a:buChar char="v"/>
            </a:pPr>
            <a:r>
              <a:rPr lang="ar-SA" dirty="0"/>
              <a:t>أعداد المستخدمين</a:t>
            </a:r>
          </a:p>
          <a:p>
            <a:pPr lvl="1" algn="r" rtl="1">
              <a:spcBef>
                <a:spcPts val="1200"/>
              </a:spcBef>
              <a:buFont typeface="Wingdings" pitchFamily="2" charset="2"/>
              <a:buChar char="v"/>
            </a:pPr>
            <a:r>
              <a:rPr lang="ar-SA" dirty="0"/>
              <a:t>المكان</a:t>
            </a:r>
          </a:p>
          <a:p>
            <a:pPr lvl="1" algn="r" rtl="1">
              <a:spcBef>
                <a:spcPts val="1200"/>
              </a:spcBef>
              <a:buFont typeface="Wingdings" pitchFamily="2" charset="2"/>
              <a:buChar char="v"/>
            </a:pPr>
            <a:r>
              <a:rPr lang="ar-SA" dirty="0"/>
              <a:t>الاستخدام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827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8FC97-D761-7F49-B825-4BC739E25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8492" y="-206744"/>
            <a:ext cx="10058400" cy="1609344"/>
          </a:xfrm>
        </p:spPr>
        <p:txBody>
          <a:bodyPr>
            <a:normAutofit/>
          </a:bodyPr>
          <a:lstStyle/>
          <a:p>
            <a:pPr algn="r" rtl="1"/>
            <a:r>
              <a:rPr lang="ar-SA" sz="3200" dirty="0"/>
              <a:t>قواعد البيانات المصنفة على حسب أعداد المستخدمين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FEA3D2-4EAC-E646-B240-907D6AE8A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109" y="903249"/>
            <a:ext cx="11693242" cy="5268951"/>
          </a:xfrm>
        </p:spPr>
        <p:txBody>
          <a:bodyPr/>
          <a:lstStyle/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ar-SA" b="1" dirty="0"/>
              <a:t>قاعدة البيانات المخصصة لمستخدم واحد</a:t>
            </a:r>
            <a:r>
              <a:rPr lang="ar-SA" dirty="0"/>
              <a:t>: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ar-SA" dirty="0"/>
              <a:t> يدعم مستخدم واحد فقط في نفس الوقت</a:t>
            </a:r>
          </a:p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ar-SA" b="1" dirty="0"/>
              <a:t>قاعدة البيانات متعددة المستخدمين</a:t>
            </a:r>
            <a:r>
              <a:rPr lang="ar-SA" dirty="0"/>
              <a:t>: 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ar-SA" dirty="0"/>
              <a:t>يدعم اكثر من مستخدم في نفس الوقت</a:t>
            </a:r>
          </a:p>
          <a:p>
            <a:pPr algn="r" rtl="1"/>
            <a:r>
              <a:rPr lang="ar-SA" b="1" dirty="0"/>
              <a:t>قاعدة البيانات المخصصة لمجموعة عمل</a:t>
            </a:r>
            <a:r>
              <a:rPr lang="ar-SA" dirty="0"/>
              <a:t>: </a:t>
            </a:r>
          </a:p>
          <a:p>
            <a:pPr marL="0" indent="0" algn="r" rtl="1">
              <a:buNone/>
            </a:pPr>
            <a:r>
              <a:rPr lang="ar-SA" dirty="0"/>
              <a:t>متعددة المستخدمين لمجموعة صغيره او قسم واحد</a:t>
            </a:r>
          </a:p>
          <a:p>
            <a:pPr algn="r" rtl="1"/>
            <a:r>
              <a:rPr lang="ar-SA" b="1" dirty="0"/>
              <a:t>قاعدة البيانات المخصصة للمشاريع الكبيرة</a:t>
            </a:r>
            <a:r>
              <a:rPr lang="ar-SA" dirty="0"/>
              <a:t>: </a:t>
            </a:r>
          </a:p>
          <a:p>
            <a:pPr marL="0" indent="0" algn="r" rtl="1">
              <a:buNone/>
            </a:pPr>
            <a:r>
              <a:rPr lang="ar-SA" dirty="0"/>
              <a:t>متعددة المستخدمين لمجموعة كبيرة او المنظمة </a:t>
            </a:r>
            <a:r>
              <a:rPr lang="ar-SA" dirty="0" err="1"/>
              <a:t>باكملها</a:t>
            </a:r>
            <a:endParaRPr lang="ar-SA" dirty="0"/>
          </a:p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520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878AD-2260-B243-B290-35717C37B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SA" sz="4400" dirty="0"/>
              <a:t>قواعد البيانات المصنفة على حسب المكان</a:t>
            </a:r>
            <a:endParaRPr lang="en-US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015F36-E766-C549-904D-6150CD6321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ar-SA" dirty="0"/>
              <a:t>قاعدة البيانات المركزية: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ar-SA" dirty="0"/>
              <a:t> تدعم البيانات المخزنة في موقع واحد </a:t>
            </a:r>
          </a:p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ar-SA" dirty="0"/>
              <a:t>قاعدة البيانات الموزعة: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ar-SA" dirty="0"/>
              <a:t> تدعم البيانات الموزعة في اكثر من موقع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5354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B1292-B68E-864A-B14B-FCD2E2F5B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SA" sz="4000" dirty="0"/>
              <a:t>قواعد البيانات المصنفة على حسب الاستخدام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4812BA-9C52-8E48-9BEB-14E0F9718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ar-SA" dirty="0"/>
              <a:t>قاعدة البيانات التشغيلية: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ar-SA" dirty="0"/>
              <a:t>تدعم عمليات المنظمة اليومية</a:t>
            </a:r>
          </a:p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ar-SA" dirty="0"/>
              <a:t>مستودع البيانات: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ar-SA" dirty="0"/>
              <a:t>تخزين البيانات لاتخاذ قرارات قصيرة او طويلة الاجل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ar-SA" dirty="0"/>
              <a:t>تخزين بيانات قديمة و مختلفة المصادر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9398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7BEC0-BFEE-9B4C-8DD9-A55047B8D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 rtl="1"/>
            <a:r>
              <a:rPr lang="ar-SA" sz="4000" dirty="0"/>
              <a:t>المكونات الرئيسية لنظام إدارة قاعدة البيانات</a:t>
            </a:r>
            <a:br>
              <a:rPr lang="ar-SA" sz="4000" dirty="0"/>
            </a:b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43060-760D-4645-B0FB-2C89E60274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ar-SA" dirty="0"/>
              <a:t>تعريف البيانات: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ar-SA" dirty="0"/>
              <a:t>تعريف بنية محتويات قاعدة البيانات </a:t>
            </a:r>
          </a:p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ar-SA" dirty="0"/>
              <a:t>قاموس البيانات: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ar-SA" dirty="0"/>
              <a:t>يحتوي على جميع المعلومات المتعلقة ببناء قاعدة البيانات</a:t>
            </a:r>
          </a:p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ar-SA" dirty="0"/>
              <a:t>لغة معالجة البيانات: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ar-SA" dirty="0"/>
              <a:t>تستخدم </a:t>
            </a:r>
            <a:r>
              <a:rPr lang="ar-SA" dirty="0" err="1"/>
              <a:t>لاضافة</a:t>
            </a:r>
            <a:r>
              <a:rPr lang="ar-SA" dirty="0"/>
              <a:t>، مسح، تغيير، و استرجاع البيانات، حيث تسمح هذه </a:t>
            </a:r>
            <a:r>
              <a:rPr lang="ar-SA" dirty="0" err="1"/>
              <a:t>اللغه</a:t>
            </a:r>
            <a:r>
              <a:rPr lang="ar-SA" dirty="0"/>
              <a:t> للمستخدمين و المبرمجين استخراج البيانات و بناء التطبيقات 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ar-SA" b="1" dirty="0"/>
              <a:t>ابرز لغات معالجة البيانات</a:t>
            </a:r>
            <a:r>
              <a:rPr lang="ar-SA" dirty="0"/>
              <a:t>: لغة الاستعلام المنظمة </a:t>
            </a:r>
            <a:r>
              <a:rPr lang="en-US" dirty="0"/>
              <a:t>SQL</a:t>
            </a:r>
          </a:p>
        </p:txBody>
      </p:sp>
    </p:spTree>
    <p:extLst>
      <p:ext uri="{BB962C8B-B14F-4D97-AF65-F5344CB8AC3E}">
        <p14:creationId xmlns:p14="http://schemas.microsoft.com/office/powerpoint/2010/main" val="17943887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3FB40-508A-474F-96C1-3BF4BEF6C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 rtl="1"/>
            <a:r>
              <a:rPr lang="ar-SA" sz="2800" dirty="0"/>
              <a:t>استخدام قاعدة البيانات لتحسين فعالية الاعمال و اتخاذ القرارات </a:t>
            </a:r>
            <a:br>
              <a:rPr lang="ar-SA" sz="2800" dirty="0"/>
            </a:b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3C067C-5AD3-804E-9F5D-DB4FAE74E0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ar-SA" dirty="0"/>
              <a:t>مستودع البيانات: 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ar-SA" dirty="0"/>
              <a:t>قاعدة بيانات تخزن البيانات الحالية و القديمة  المهمة لمتخذي القرار في المنظمة </a:t>
            </a:r>
          </a:p>
          <a:p>
            <a:pPr algn="r" rtl="1"/>
            <a:r>
              <a:rPr lang="ar-SA" dirty="0"/>
              <a:t>مستودع البيانات الجزئي:</a:t>
            </a:r>
          </a:p>
          <a:p>
            <a:pPr marL="0" indent="0" algn="r" rtl="1">
              <a:buNone/>
            </a:pPr>
            <a:r>
              <a:rPr lang="ar-SA" dirty="0"/>
              <a:t>- بيانات تكون جزء من مستودع البيانات ، تلخص و تركز على جزء معين من بيانات المنظمة </a:t>
            </a:r>
          </a:p>
          <a:p>
            <a:pPr marL="0" indent="0" algn="r" rtl="1">
              <a:buNone/>
            </a:pPr>
            <a:r>
              <a:rPr lang="ar-SA" dirty="0"/>
              <a:t>- يعتبر بناء مستودع بيانات جزئي اسرع و اقل تكلفة من بناء مستودع بيانات شامل </a:t>
            </a:r>
          </a:p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005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248C4-9980-9B47-8490-600E9EFBF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محاور المحاضرة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1369B-39C2-2549-941B-E8F4489FB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ar-SA" dirty="0"/>
              <a:t> تنظيم الملفات</a:t>
            </a:r>
          </a:p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ar-SA" dirty="0"/>
              <a:t>التنظيم التقليدي للملفات</a:t>
            </a:r>
          </a:p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ar-SA" dirty="0"/>
              <a:t>قاعدة البيانات</a:t>
            </a:r>
          </a:p>
          <a:p>
            <a:pPr algn="r" rtl="1"/>
            <a:r>
              <a:rPr lang="ar-SA" dirty="0"/>
              <a:t>أنواع قاعدة البيانات</a:t>
            </a:r>
          </a:p>
          <a:p>
            <a:pPr algn="r" rtl="1"/>
            <a:r>
              <a:rPr lang="ar-SA" dirty="0"/>
              <a:t>المكونات الرئيسية لنظام إدارة قاعدة البيانات</a:t>
            </a:r>
          </a:p>
          <a:p>
            <a:pPr algn="r" rtl="1"/>
            <a:r>
              <a:rPr lang="ar-SA" dirty="0"/>
              <a:t>استخدام قاعدة البيانات لتحسين فعالية الاعمال و اتخاذ القرارات </a:t>
            </a:r>
          </a:p>
          <a:p>
            <a:pPr algn="r" rtl="1"/>
            <a:r>
              <a:rPr lang="ar-SA" dirty="0"/>
              <a:t>ذكاء الاعمال</a:t>
            </a:r>
          </a:p>
          <a:p>
            <a:pPr algn="r" rtl="1"/>
            <a:r>
              <a:rPr lang="ar-SA" dirty="0"/>
              <a:t>قاعدة البيانات و الويب</a:t>
            </a:r>
          </a:p>
          <a:p>
            <a:pPr algn="r" rtl="1"/>
            <a:r>
              <a:rPr lang="ar-SA" dirty="0"/>
              <a:t>إدارة مصادر البيانات</a:t>
            </a:r>
          </a:p>
          <a:p>
            <a:pPr algn="r" rtl="1"/>
            <a:r>
              <a:rPr lang="ar-SA" dirty="0"/>
              <a:t>وحدات تخزين البيانات</a:t>
            </a:r>
          </a:p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9171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B5E88-942B-4F4E-811A-38F5467E9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ذكاء الاعمال</a:t>
            </a:r>
            <a:br>
              <a:rPr lang="ar-SA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CF0710-A5A6-634A-83E0-39C4A9223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ar-SA" dirty="0"/>
              <a:t>أدوات تعمل على تحليل البيانات بحيث أنها تتيح للمستخدمين التعمق في تحليل البيانات، لاكتشاف و إيجاد نماذج جديدة من البيانات او علاقات بين البيانات ، التي تساعد و ترشد عملية اتخاذ القرار. </a:t>
            </a:r>
          </a:p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ar-SA" dirty="0"/>
              <a:t>ذكاء الاعمال:</a:t>
            </a:r>
          </a:p>
          <a:p>
            <a:pPr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Tx/>
              <a:buChar char="-"/>
            </a:pPr>
            <a:r>
              <a:rPr lang="ar-SA" dirty="0"/>
              <a:t>يوفر للمنظمات المقدرة على التحليل و الوصول الى كميات هائلة من المعلومات</a:t>
            </a:r>
          </a:p>
          <a:p>
            <a:pPr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Tx/>
              <a:buChar char="-"/>
            </a:pPr>
            <a:r>
              <a:rPr lang="ar-SA" dirty="0"/>
              <a:t>تساعد على انشاء المعرفة عن العملاء ، المنافسين، العمليات الداخلية بحيث تتغير طريقة اتخاذ القرار او تغير </a:t>
            </a:r>
            <a:r>
              <a:rPr lang="ar-SA" dirty="0" err="1"/>
              <a:t>القرارت</a:t>
            </a:r>
            <a:r>
              <a:rPr lang="ar-SA" dirty="0"/>
              <a:t> لتحقيق الفوائد و اهداف المنظمات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3176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C6DA6-AFC0-C44E-94F1-34229F1EB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قاعدة البيانات و الويب</a:t>
            </a:r>
            <a:br>
              <a:rPr lang="ar-SA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063E0-3696-9C44-BDAB-EE19321A1B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7" y="1773044"/>
            <a:ext cx="10895411" cy="4399156"/>
          </a:xfrm>
        </p:spPr>
        <p:txBody>
          <a:bodyPr/>
          <a:lstStyle/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ar-SA" dirty="0"/>
              <a:t>يمكن استخدام مواقع الويب للاتصال بقاعدة البيانات</a:t>
            </a:r>
          </a:p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ar-SA" dirty="0"/>
              <a:t>من الفوائد لاستخدام الويب في الوصول لقاعدة البيانات:</a:t>
            </a:r>
          </a:p>
          <a:p>
            <a:pPr lvl="1" algn="r" rtl="1">
              <a:buFont typeface="Wingdings" pitchFamily="2" charset="2"/>
              <a:buChar char="ü"/>
            </a:pPr>
            <a:r>
              <a:rPr lang="ar-SA" dirty="0"/>
              <a:t>استعمال متصفح الويب اسهل من استخدام أدوات الاستعلام</a:t>
            </a:r>
          </a:p>
          <a:p>
            <a:pPr lvl="1" algn="r" rtl="1">
              <a:buFont typeface="Wingdings" pitchFamily="2" charset="2"/>
              <a:buChar char="ü"/>
            </a:pPr>
            <a:r>
              <a:rPr lang="ar-SA" dirty="0"/>
              <a:t>ربط الويب مع قاعدة البيانات لا يحتاج الى الكثير من التغيير على هيكلية قاعدة البيانات </a:t>
            </a:r>
          </a:p>
          <a:p>
            <a:pPr lvl="1" algn="r" rtl="1">
              <a:buFont typeface="Wingdings" pitchFamily="2" charset="2"/>
              <a:buChar char="ü"/>
            </a:pPr>
            <a:r>
              <a:rPr lang="ar-SA" dirty="0"/>
              <a:t>تكلفة ربط قاعدة البيانات في </a:t>
            </a:r>
            <a:r>
              <a:rPr lang="ar-SA" dirty="0" err="1"/>
              <a:t>الانظمه</a:t>
            </a:r>
            <a:r>
              <a:rPr lang="ar-SA" dirty="0"/>
              <a:t> </a:t>
            </a:r>
            <a:r>
              <a:rPr lang="ar-SA" dirty="0" err="1"/>
              <a:t>القديمه</a:t>
            </a:r>
            <a:r>
              <a:rPr lang="ar-SA" dirty="0"/>
              <a:t> مع الويب اقل من إعادة تصميم و بناء تلك </a:t>
            </a:r>
            <a:r>
              <a:rPr lang="ar-SA" dirty="0" err="1"/>
              <a:t>الانظمه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4107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525F6-1349-144B-BD76-47DE01E13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إدارة مصادر البيانات</a:t>
            </a:r>
            <a:br>
              <a:rPr lang="ar-SA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A676B8-0C84-E44C-82AF-05490E64B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981" y="2093976"/>
            <a:ext cx="11128248" cy="4050792"/>
          </a:xfrm>
        </p:spPr>
        <p:txBody>
          <a:bodyPr>
            <a:normAutofit lnSpcReduction="10000"/>
          </a:bodyPr>
          <a:lstStyle/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ar-SA" dirty="0"/>
              <a:t>السياسات و الإجراءات لإدارة مصادر المعلومات، من اجل الحفاظ على دقة المعلومات للمنظمة. </a:t>
            </a:r>
          </a:p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ar-SA" b="1" dirty="0"/>
              <a:t>انشاء سياسة المعلومات:</a:t>
            </a:r>
          </a:p>
          <a:p>
            <a:pPr marL="0" indent="0" algn="r" rtl="1">
              <a:buNone/>
            </a:pPr>
            <a:r>
              <a:rPr lang="ar-SA" dirty="0"/>
              <a:t> سياسة المعلومات هي قوانين للمنظمات تحدد كيفية </a:t>
            </a:r>
            <a:r>
              <a:rPr lang="ar-SA" dirty="0">
                <a:solidFill>
                  <a:srgbClr val="FF0000"/>
                </a:solidFill>
              </a:rPr>
              <a:t>مشاركة، نشر، طلب، تصنيف، تخزين </a:t>
            </a:r>
            <a:r>
              <a:rPr lang="ar-SA" dirty="0"/>
              <a:t>المعلومات.</a:t>
            </a:r>
          </a:p>
          <a:p>
            <a:pPr algn="r" rtl="1"/>
            <a:r>
              <a:rPr lang="ar-SA" b="1" dirty="0"/>
              <a:t>ضمان جودة البيانات: </a:t>
            </a:r>
          </a:p>
          <a:p>
            <a:pPr marL="0" indent="0" algn="r" rtl="1">
              <a:buNone/>
            </a:pPr>
            <a:r>
              <a:rPr lang="ar-SA" dirty="0"/>
              <a:t>هي عملية التأكد و ضمان دقة و موثوقية البيانات و المعلومات التي تحتاجها المنظمة.</a:t>
            </a:r>
          </a:p>
          <a:p>
            <a:pPr marL="0" indent="0" algn="r" rtl="1">
              <a:buNone/>
            </a:pPr>
            <a:r>
              <a:rPr lang="ar-SA" dirty="0"/>
              <a:t>- لان البيانات الغير دقيقة تؤدي الى قرارات خاطئة و خسائر مالية. </a:t>
            </a:r>
          </a:p>
          <a:p>
            <a:pPr algn="r" rtl="1">
              <a:buFontTx/>
              <a:buChar char="-"/>
            </a:pPr>
            <a:r>
              <a:rPr lang="ar-SA" dirty="0"/>
              <a:t>أكثر مشاكل جودة البيانات متعلقة بنوعية المعلومات، مثل التهجئة الخاطئة للكلمات، نقل الأرقام/الرموز الخاطئة اثناء ادخال البيانات. </a:t>
            </a:r>
          </a:p>
          <a:p>
            <a:pPr algn="r" rtl="1">
              <a:buFontTx/>
              <a:buChar char="-"/>
            </a:pPr>
            <a:r>
              <a:rPr lang="ar-SA" dirty="0"/>
              <a:t>لذلك، قبل اعتماد او استخدام قاعدة بيانات في المنظمة، يجب تعريف، و تصحيح البيانات الغير صحيحه و انشاء عملية واضحة للتعديل على قاعدة البيانات. </a:t>
            </a:r>
          </a:p>
          <a:p>
            <a:pPr marL="0" indent="0" algn="r" rtl="1">
              <a:buNone/>
            </a:pPr>
            <a:r>
              <a:rPr lang="ar-SA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0919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95709-234C-D344-97DD-BB2534639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مراحل عملية تحليل نوعية البيانات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FE02B-F412-A547-AC8D-81DD0AC1F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ar-SA" dirty="0"/>
              <a:t>١- تدقيق نوعية البيانات: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ar-SA" dirty="0"/>
              <a:t>التحقق المنظم من دقة البيانات و مدى اكتمالها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ar-SA" dirty="0"/>
              <a:t>٢- تصحيح البيانات: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ar-SA" dirty="0"/>
              <a:t>تحديد و تصحيح جميع البيانات الناقصة و الخاطئة و المتكررة و الغير متناسقة.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520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C606E-5267-AB4B-9078-4DFC0A22A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3595" y="350818"/>
            <a:ext cx="10058400" cy="886968"/>
          </a:xfrm>
        </p:spPr>
        <p:txBody>
          <a:bodyPr>
            <a:normAutofit fontScale="90000"/>
          </a:bodyPr>
          <a:lstStyle/>
          <a:p>
            <a:pPr algn="r" rtl="1"/>
            <a:r>
              <a:rPr lang="ar-SA" dirty="0"/>
              <a:t>تنظيم الملفات</a:t>
            </a:r>
            <a:br>
              <a:rPr lang="ar-SA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AEEC7F-9F54-CB4B-8C70-6958A95D3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980" y="939378"/>
            <a:ext cx="10927527" cy="5751353"/>
          </a:xfrm>
        </p:spPr>
        <p:txBody>
          <a:bodyPr/>
          <a:lstStyle/>
          <a:p>
            <a:pPr algn="r" rtl="1"/>
            <a:r>
              <a:rPr lang="ar-SA" dirty="0"/>
              <a:t>اصغر وحدة تخزين يمكن للحاسب تخزينها هي </a:t>
            </a:r>
            <a:r>
              <a:rPr lang="ar-SA" b="1" dirty="0"/>
              <a:t>البت</a:t>
            </a:r>
            <a:r>
              <a:rPr lang="ar-SA" dirty="0"/>
              <a:t> باستخدام رقمين فقط </a:t>
            </a:r>
            <a:r>
              <a:rPr lang="en-US" dirty="0"/>
              <a:t> 0 </a:t>
            </a:r>
            <a:r>
              <a:rPr lang="ar-SA" dirty="0"/>
              <a:t>و</a:t>
            </a:r>
            <a:r>
              <a:rPr lang="en-US" dirty="0"/>
              <a:t>1</a:t>
            </a:r>
            <a:endParaRPr lang="ar-SA" dirty="0"/>
          </a:p>
          <a:p>
            <a:pPr algn="r" rtl="1"/>
            <a:r>
              <a:rPr lang="ar-SA" b="1" dirty="0"/>
              <a:t>البايت</a:t>
            </a:r>
            <a:r>
              <a:rPr lang="ar-SA" dirty="0"/>
              <a:t> هو مجموعة </a:t>
            </a:r>
            <a:r>
              <a:rPr lang="ar-SA" dirty="0" err="1"/>
              <a:t>ثمانيه</a:t>
            </a:r>
            <a:r>
              <a:rPr lang="ar-SA" dirty="0"/>
              <a:t> من البت، يستخدم لتخزين الارقام ما بين </a:t>
            </a:r>
            <a:r>
              <a:rPr lang="ar-SA" dirty="0">
                <a:solidFill>
                  <a:srgbClr val="FF0000"/>
                </a:solidFill>
              </a:rPr>
              <a:t>صفر</a:t>
            </a:r>
            <a:r>
              <a:rPr lang="ar-SA" dirty="0"/>
              <a:t> و </a:t>
            </a:r>
            <a:r>
              <a:rPr lang="ar-SA" dirty="0">
                <a:solidFill>
                  <a:srgbClr val="FF0000"/>
                </a:solidFill>
              </a:rPr>
              <a:t>٢٥٥</a:t>
            </a:r>
            <a:r>
              <a:rPr lang="ar-SA" dirty="0"/>
              <a:t> </a:t>
            </a:r>
          </a:p>
          <a:p>
            <a:pPr algn="r" rtl="1"/>
            <a:endParaRPr lang="ar-SA" dirty="0"/>
          </a:p>
          <a:p>
            <a:pPr algn="r" rtl="1"/>
            <a:endParaRPr lang="ar-SA" dirty="0"/>
          </a:p>
          <a:p>
            <a:pPr algn="r" rtl="1"/>
            <a:endParaRPr lang="ar-SA" dirty="0"/>
          </a:p>
          <a:p>
            <a:pPr algn="r" rtl="1"/>
            <a:endParaRPr lang="ar-SA" dirty="0"/>
          </a:p>
          <a:p>
            <a:pPr algn="r" rtl="1"/>
            <a:endParaRPr lang="ar-SA" dirty="0"/>
          </a:p>
          <a:p>
            <a:pPr marL="0" indent="0" algn="r" rtl="1">
              <a:buNone/>
            </a:pPr>
            <a:endParaRPr lang="ar-SA" dirty="0"/>
          </a:p>
          <a:p>
            <a:pPr algn="r" rtl="1"/>
            <a:endParaRPr lang="ar-SA" dirty="0"/>
          </a:p>
          <a:p>
            <a:pPr algn="r" rtl="1"/>
            <a:r>
              <a:rPr lang="ar-SA" b="1" dirty="0"/>
              <a:t>أكبر</a:t>
            </a:r>
            <a:r>
              <a:rPr lang="ar-SA" dirty="0"/>
              <a:t> قيمه يمكن تخزينها في البايت هي ١١١١١١١١ و تعادل </a:t>
            </a:r>
            <a:r>
              <a:rPr lang="ar-SA" dirty="0">
                <a:solidFill>
                  <a:srgbClr val="FF0000"/>
                </a:solidFill>
              </a:rPr>
              <a:t>٢٥٥</a:t>
            </a:r>
            <a:r>
              <a:rPr lang="ar-SA" dirty="0"/>
              <a:t> في النظام العشري</a:t>
            </a:r>
          </a:p>
          <a:p>
            <a:pPr algn="r" rtl="1"/>
            <a:r>
              <a:rPr lang="ar-SA" b="1" dirty="0"/>
              <a:t>أصغر</a:t>
            </a:r>
            <a:r>
              <a:rPr lang="ar-SA" dirty="0"/>
              <a:t> قيمه يمكن تخزينها في البايت هي ٠٠٠٠٠٠٠٠ وتعادل </a:t>
            </a:r>
            <a:r>
              <a:rPr lang="ar-SA" dirty="0">
                <a:solidFill>
                  <a:srgbClr val="FF0000"/>
                </a:solidFill>
              </a:rPr>
              <a:t>صفر</a:t>
            </a:r>
            <a:r>
              <a:rPr lang="ar-SA" dirty="0"/>
              <a:t> في النظام العشري 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1A43F8-F778-F840-B1A6-9222A97CB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5787" y="2104328"/>
            <a:ext cx="4629612" cy="2411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152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5E1D95-41B5-8448-83BA-620C9DC3E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3887" y="273558"/>
            <a:ext cx="10058400" cy="4050792"/>
          </a:xfrm>
        </p:spPr>
        <p:txBody>
          <a:bodyPr/>
          <a:lstStyle/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ar-SA" dirty="0"/>
              <a:t>أنظمة الحاسب تنظم البيانات بشكل هرمي تبدأ من أصغر الى أكبر وحدة: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9CAB23-23F9-BC41-87D6-FB24A6FB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5834" y="273558"/>
            <a:ext cx="6394295" cy="65844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A01F6C7-C1D8-2745-BEE2-F5BC0FBA2390}"/>
              </a:ext>
            </a:extLst>
          </p:cNvPr>
          <p:cNvSpPr txBox="1"/>
          <p:nvPr/>
        </p:nvSpPr>
        <p:spPr>
          <a:xfrm>
            <a:off x="1867430" y="1445757"/>
            <a:ext cx="5043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r>
              <a:rPr lang="ar-SA" dirty="0"/>
              <a:t>- أصغر وحدة بيانات يمكن للحاسب تخزينه و معالجته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2D25F9-2032-5D49-8CAC-3EF8F7471CE5}"/>
              </a:ext>
            </a:extLst>
          </p:cNvPr>
          <p:cNvSpPr txBox="1"/>
          <p:nvPr/>
        </p:nvSpPr>
        <p:spPr>
          <a:xfrm>
            <a:off x="1779951" y="2232784"/>
            <a:ext cx="5133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r" rtl="1">
              <a:buFontTx/>
              <a:buChar char="-"/>
            </a:pPr>
            <a:r>
              <a:rPr lang="ar-SA" dirty="0"/>
              <a:t>تمثل رمز أو حرف او رقم معين تدعى </a:t>
            </a:r>
            <a:r>
              <a:rPr lang="en-US" dirty="0"/>
              <a:t>character</a:t>
            </a:r>
            <a:r>
              <a:rPr lang="ar-SA" dirty="0"/>
              <a:t> و </a:t>
            </a:r>
          </a:p>
          <a:p>
            <a:pPr algn="r" rtl="1"/>
            <a:r>
              <a:rPr lang="ar-SA" dirty="0"/>
              <a:t>مجموعة ال</a:t>
            </a:r>
            <a:r>
              <a:rPr lang="en-US" dirty="0"/>
              <a:t>character</a:t>
            </a:r>
            <a:r>
              <a:rPr lang="ar-SA" dirty="0"/>
              <a:t> تدعى كلمه </a:t>
            </a:r>
            <a:r>
              <a:rPr lang="en-US" dirty="0"/>
              <a:t>word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A37EBE-04E3-4C44-9BA1-E2CF526905BA}"/>
              </a:ext>
            </a:extLst>
          </p:cNvPr>
          <p:cNvSpPr txBox="1"/>
          <p:nvPr/>
        </p:nvSpPr>
        <p:spPr>
          <a:xfrm>
            <a:off x="2215281" y="3160507"/>
            <a:ext cx="46955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r" defTabSz="914400" rtl="1" eaLnBrk="1" latinLnBrk="0" hangingPunct="1">
              <a:buFontTx/>
              <a:buChar char="-"/>
            </a:pPr>
            <a:r>
              <a:rPr lang="ar-SA" dirty="0"/>
              <a:t>مجموعة الكلمات او الرقم الكامل يدعى حقل </a:t>
            </a:r>
          </a:p>
          <a:p>
            <a:pPr algn="r" defTabSz="914400" rtl="1" eaLnBrk="1" latinLnBrk="0" hangingPunct="1"/>
            <a:r>
              <a:rPr lang="ar-SA" dirty="0"/>
              <a:t>مثل (اسم شخص ما او عمره)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E04942-25EC-ED48-A7BD-489091407D8B}"/>
              </a:ext>
            </a:extLst>
          </p:cNvPr>
          <p:cNvSpPr txBox="1"/>
          <p:nvPr/>
        </p:nvSpPr>
        <p:spPr>
          <a:xfrm>
            <a:off x="2709006" y="3955018"/>
            <a:ext cx="4201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r>
              <a:rPr lang="ar-SA" dirty="0"/>
              <a:t>- مجموعة الحقول المترابطة تشكل السجل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243DD5-4B55-F14E-B6FF-029C9E54C459}"/>
              </a:ext>
            </a:extLst>
          </p:cNvPr>
          <p:cNvSpPr txBox="1"/>
          <p:nvPr/>
        </p:nvSpPr>
        <p:spPr>
          <a:xfrm>
            <a:off x="1622502" y="4677635"/>
            <a:ext cx="5226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r>
              <a:rPr lang="ar-SA" dirty="0"/>
              <a:t>- مجموعة السجلات التي لها نفس النوع تدعى الملف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CDC9EB-EC18-A849-9F6C-123D9E1A95B6}"/>
              </a:ext>
            </a:extLst>
          </p:cNvPr>
          <p:cNvSpPr txBox="1"/>
          <p:nvPr/>
        </p:nvSpPr>
        <p:spPr>
          <a:xfrm>
            <a:off x="2074549" y="5496549"/>
            <a:ext cx="4774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r>
              <a:rPr lang="ar-SA" dirty="0"/>
              <a:t>- مجموعة الملفات المترابطة تكون قاعدة البيانات 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6C03D2-566B-0A42-9958-E17682FB0871}"/>
              </a:ext>
            </a:extLst>
          </p:cNvPr>
          <p:cNvSpPr txBox="1"/>
          <p:nvPr/>
        </p:nvSpPr>
        <p:spPr>
          <a:xfrm>
            <a:off x="3075131" y="6209390"/>
            <a:ext cx="1487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r>
              <a:rPr lang="ar-SA" dirty="0"/>
              <a:t>مثال: ص ١٣٧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863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9FE85D-D4CE-4A46-890A-AD2EB2CD2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9350" y="794413"/>
            <a:ext cx="10058400" cy="4050792"/>
          </a:xfrm>
        </p:spPr>
        <p:txBody>
          <a:bodyPr/>
          <a:lstStyle/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ar-SA" dirty="0"/>
              <a:t>الملف يوصف </a:t>
            </a:r>
            <a:r>
              <a:rPr lang="ar-SA" u="sng" dirty="0"/>
              <a:t>بالكينونة </a:t>
            </a:r>
            <a:r>
              <a:rPr lang="en-US" u="sng" dirty="0"/>
              <a:t>entity </a:t>
            </a:r>
            <a:r>
              <a:rPr lang="ar-SA" dirty="0"/>
              <a:t>: تمثل شخص، مكان، او شيء يمكن وصفها بمعلومات محددة و تخزينها و المحافظة عليها.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ar-SA" dirty="0"/>
              <a:t>- هو </a:t>
            </a:r>
            <a:r>
              <a:rPr lang="ar-SA" dirty="0" err="1"/>
              <a:t>الشئ</a:t>
            </a:r>
            <a:r>
              <a:rPr lang="ar-SA" dirty="0"/>
              <a:t> او الكائن الذي نجمع البيانات حوله.</a:t>
            </a:r>
            <a:endParaRPr lang="en-US" dirty="0"/>
          </a:p>
          <a:p>
            <a:pPr algn="r" rtl="1"/>
            <a:r>
              <a:rPr lang="ar-SA" dirty="0"/>
              <a:t>الخاصية </a:t>
            </a:r>
            <a:r>
              <a:rPr lang="en-US" dirty="0"/>
              <a:t>Attributes</a:t>
            </a:r>
            <a:r>
              <a:rPr lang="ar-SA" dirty="0"/>
              <a:t>: كل خاصية يمكن أن تصف الكينونة.   </a:t>
            </a:r>
          </a:p>
          <a:p>
            <a:pPr algn="r" rtl="1">
              <a:buFontTx/>
              <a:buChar char="-"/>
            </a:pPr>
            <a:r>
              <a:rPr lang="ar-SA" dirty="0"/>
              <a:t>خصائص الكيان التي تميزه عن كيان آخر، و هي البيانات التي يجب تخزينها عن هذا الكائن.</a:t>
            </a:r>
          </a:p>
          <a:p>
            <a:pPr algn="r" rtl="1">
              <a:buFontTx/>
              <a:buChar char="-"/>
            </a:pPr>
            <a:r>
              <a:rPr lang="ar-SA" dirty="0"/>
              <a:t>العلاقات </a:t>
            </a:r>
            <a:r>
              <a:rPr lang="en-US" dirty="0"/>
              <a:t>relations</a:t>
            </a:r>
            <a:r>
              <a:rPr lang="ar-SA" dirty="0"/>
              <a:t>: الرابط بين عدد من الكيانات.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511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4CAC9-D978-7D43-9AE3-25E049F33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0794" y="138944"/>
            <a:ext cx="10058400" cy="1609344"/>
          </a:xfrm>
        </p:spPr>
        <p:txBody>
          <a:bodyPr/>
          <a:lstStyle/>
          <a:p>
            <a:pPr algn="r" rtl="1"/>
            <a:r>
              <a:rPr lang="ar-SA" dirty="0"/>
              <a:t>التنظيم التقليدي للملفات</a:t>
            </a:r>
            <a:br>
              <a:rPr lang="ar-SA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6F9CBC-3460-2541-8343-AB36945E4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8989" y="1207008"/>
            <a:ext cx="10058400" cy="5512048"/>
          </a:xfrm>
        </p:spPr>
        <p:txBody>
          <a:bodyPr/>
          <a:lstStyle/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ar-SA" dirty="0"/>
              <a:t>الطريقة التقليدية لتنظيم الملفات و الانظمة في المنظمات تتجه للتطور بشكل مستقل عن الاخر، دون الاعتماد على خطة بعيدة المدى على مستوى المنظمة ككل. </a:t>
            </a:r>
          </a:p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ar-SA" dirty="0"/>
              <a:t>أي كل تطبيق، او نظام، له ملفات و برامج خاصه لتشغيله. </a:t>
            </a:r>
          </a:p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ar-SA" dirty="0"/>
              <a:t>لذلك بعد مرور الوقت ، تظهر آلاف الملفات التي يصعب ادارتها و الحفاظ عليها. </a:t>
            </a:r>
          </a:p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ar-SA" dirty="0"/>
              <a:t>بالتالي ظهرت عدة </a:t>
            </a:r>
            <a:r>
              <a:rPr lang="ar-SA" dirty="0">
                <a:solidFill>
                  <a:srgbClr val="FF0000"/>
                </a:solidFill>
              </a:rPr>
              <a:t>مشاكل في بيئة الملفات التقليدية</a:t>
            </a:r>
            <a:r>
              <a:rPr lang="ar-SA" dirty="0"/>
              <a:t>، منها: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ar-SA" dirty="0"/>
              <a:t>١- تكرار و عدم تناسق البيانات 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ar-SA" dirty="0"/>
              <a:t>٢- ارتباط البرامج مع البيانات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ar-SA" dirty="0"/>
              <a:t>٣- صعوبة استحداث تقارير متنوعة و غير متوقعة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ar-SA" dirty="0"/>
              <a:t>٤- ضعف أمن الملفات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ar-SA" dirty="0"/>
              <a:t>٥- صعوبة مشاركة البيانات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ar-SA" dirty="0"/>
              <a:t>بسبب هذه المشاكل، </a:t>
            </a:r>
            <a:r>
              <a:rPr lang="ar-SA" dirty="0">
                <a:solidFill>
                  <a:srgbClr val="FF0000"/>
                </a:solidFill>
              </a:rPr>
              <a:t>أصبح من الضروري اللجوء الى نظام إدارة قاعدة البيانات الذي يعالج كل مشاكل الأنظمة المعتمدة على الملفات</a:t>
            </a:r>
            <a:r>
              <a:rPr lang="ar-SA" dirty="0"/>
              <a:t>. </a:t>
            </a:r>
          </a:p>
          <a:p>
            <a:pPr marL="0" indent="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696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89F65-57EC-E245-8218-24DCBB6BD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6980" y="138944"/>
            <a:ext cx="10058400" cy="1609344"/>
          </a:xfrm>
        </p:spPr>
        <p:txBody>
          <a:bodyPr/>
          <a:lstStyle/>
          <a:p>
            <a:pPr algn="r" rtl="1"/>
            <a:r>
              <a:rPr lang="ar-SA" dirty="0"/>
              <a:t>قاعدة البيانات</a:t>
            </a:r>
            <a:br>
              <a:rPr lang="ar-SA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28162E-26F6-924C-B158-F2A8AD9022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ar-SA" dirty="0"/>
              <a:t>مجموعة من البيانات المنظمة و المترابطة لتخدم الكثير من التطبيقات بواسطة مركزية التحكم و عدم تكرار البيانات.</a:t>
            </a:r>
          </a:p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ar-SA" dirty="0"/>
              <a:t>تخزن البيانات بحيث تظهر للمستخدم بأنها مخزنة في موقع واحد و يمكن استخدامها في تطبيقات مختلفة داخل المنظمة.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450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D788-EB49-FF4E-9668-EBD38FE3B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نظام إدارة قاعدة البيانات</a:t>
            </a:r>
            <a:br>
              <a:rPr lang="ar-SA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9C1A4-F3D3-7F4B-9849-0D42B85EE9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815" y="1530394"/>
            <a:ext cx="11876048" cy="4981918"/>
          </a:xfrm>
        </p:spPr>
        <p:txBody>
          <a:bodyPr>
            <a:normAutofit/>
          </a:bodyPr>
          <a:lstStyle/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ar-SA" dirty="0"/>
              <a:t>- يتيح التعامل بمركزية مع البيانات </a:t>
            </a:r>
          </a:p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ar-SA" dirty="0"/>
              <a:t>-يسمح بإدارة البيانات بفاعلية</a:t>
            </a:r>
          </a:p>
          <a:p>
            <a:pPr marL="182880" indent="-182880" algn="r" defTabSz="914400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ar-SA" dirty="0"/>
              <a:t>-يسمح بالدخول الى المعلومات المخزنة باستخدام البرامج التطبيقية</a:t>
            </a:r>
          </a:p>
          <a:p>
            <a:pPr algn="r" rtl="1"/>
            <a:r>
              <a:rPr lang="ar-SA" dirty="0"/>
              <a:t>-يعمل كحلقة وصل بين البرامج التطبيقية و ملفات البيانات </a:t>
            </a:r>
          </a:p>
          <a:p>
            <a:pPr algn="r" rtl="1"/>
            <a:endParaRPr lang="ar-SA" dirty="0"/>
          </a:p>
          <a:p>
            <a:pPr algn="r" rtl="1"/>
            <a:r>
              <a:rPr lang="ar-SA" dirty="0"/>
              <a:t>باستخدام نظام إدارة قاعدة البيانات، أصبح من الممكن للمستخدم ان يعرف أين و كيف تخزن البيانات،، عن طريق الفصل بين منظورين:</a:t>
            </a:r>
          </a:p>
          <a:p>
            <a:pPr marL="0" indent="0" algn="r" rtl="1">
              <a:buNone/>
            </a:pPr>
            <a:r>
              <a:rPr lang="ar-SA" dirty="0"/>
              <a:t>١- </a:t>
            </a:r>
            <a:r>
              <a:rPr lang="ar-SA" b="1" dirty="0"/>
              <a:t>منظور البيانات المنطقية</a:t>
            </a:r>
            <a:r>
              <a:rPr lang="ar-SA" dirty="0"/>
              <a:t>: يبين البيانات التي يستطيع المستخدم ادراكها والتعامل معها</a:t>
            </a:r>
          </a:p>
          <a:p>
            <a:pPr marL="0" indent="0" algn="r" rtl="1">
              <a:buNone/>
            </a:pPr>
            <a:r>
              <a:rPr lang="ar-SA" dirty="0"/>
              <a:t>٢- </a:t>
            </a:r>
            <a:r>
              <a:rPr lang="ar-SA" b="1" dirty="0"/>
              <a:t>منظور البيانات المادية</a:t>
            </a:r>
            <a:r>
              <a:rPr lang="ar-SA" dirty="0"/>
              <a:t>: يركز على كيفية تنظيم و تخزين البيانات فعليا في الذاكرة</a:t>
            </a:r>
          </a:p>
          <a:p>
            <a:pPr marL="0" indent="0" algn="r" rtl="1">
              <a:buNone/>
            </a:pPr>
            <a:r>
              <a:rPr lang="ar-SA" dirty="0"/>
              <a:t>نظام إدارة قاعدة البيانات يجعل البيانات المادية تتوفر بأكثر من منظور منطقي بناء على احتياجات المستخدم</a:t>
            </a:r>
          </a:p>
          <a:p>
            <a:pPr marL="0" indent="0" algn="r" rtl="1">
              <a:buNone/>
            </a:pPr>
            <a:r>
              <a:rPr lang="ar-SA" dirty="0"/>
              <a:t>مثال: المرشد الاكاديمي و قسم القبول و التسجيل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823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185F2-8719-4F47-9617-8ECA30096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8199" y="0"/>
            <a:ext cx="10058400" cy="1609344"/>
          </a:xfrm>
        </p:spPr>
        <p:txBody>
          <a:bodyPr/>
          <a:lstStyle/>
          <a:p>
            <a:pPr algn="r" rtl="1"/>
            <a:r>
              <a:rPr lang="ar-SA" dirty="0"/>
              <a:t>نماذج نظام إدارة قاعدة البيانات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51913E-07CB-334F-B4AD-4FFFA2FC66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403604"/>
            <a:ext cx="11551993" cy="5454396"/>
          </a:xfrm>
        </p:spPr>
        <p:txBody>
          <a:bodyPr/>
          <a:lstStyle/>
          <a:p>
            <a:pPr marL="0" indent="0" algn="r" rtl="1">
              <a:buNone/>
            </a:pPr>
            <a:r>
              <a:rPr lang="ar-SA" dirty="0"/>
              <a:t>١- نظام إدارة قاعدة البيانات المترابطة:</a:t>
            </a:r>
          </a:p>
          <a:p>
            <a:pPr algn="r" rtl="1">
              <a:buFontTx/>
              <a:buChar char="-"/>
            </a:pPr>
            <a:r>
              <a:rPr lang="ar-SA" dirty="0"/>
              <a:t>اكثر الأنواع شيوعا</a:t>
            </a:r>
          </a:p>
          <a:p>
            <a:pPr algn="r" rtl="1">
              <a:buFontTx/>
              <a:buChar char="-"/>
            </a:pPr>
            <a:r>
              <a:rPr lang="ar-SA" dirty="0"/>
              <a:t>تُمثل البيانات على شكل جداول ذات بعدين تسمى بالعلاقات </a:t>
            </a:r>
          </a:p>
          <a:p>
            <a:pPr algn="r" rtl="1">
              <a:buFontTx/>
              <a:buChar char="-"/>
            </a:pPr>
            <a:r>
              <a:rPr lang="ar-SA" dirty="0"/>
              <a:t>كل جدول يحتوي على بيانات تمثل كينونة معينة و خصائصها</a:t>
            </a:r>
          </a:p>
          <a:p>
            <a:pPr algn="r" rtl="1">
              <a:buFontTx/>
              <a:buChar char="-"/>
            </a:pPr>
            <a:r>
              <a:rPr lang="ar-SA" dirty="0"/>
              <a:t>كل جدول يحتوي على صفوف و أعمدة من البيانات  </a:t>
            </a:r>
          </a:p>
          <a:p>
            <a:pPr algn="r" rtl="1">
              <a:buFontTx/>
              <a:buChar char="-"/>
            </a:pPr>
            <a:r>
              <a:rPr lang="ar-SA" dirty="0"/>
              <a:t>كل معلومة معينه تسمى بالحقل </a:t>
            </a:r>
          </a:p>
          <a:p>
            <a:pPr algn="r" rtl="1">
              <a:buFontTx/>
              <a:buChar char="-"/>
            </a:pPr>
            <a:r>
              <a:rPr lang="ar-SA" dirty="0"/>
              <a:t>كل حقل (الاعمدة) يسمى بخاصية الكينونة</a:t>
            </a:r>
          </a:p>
          <a:p>
            <a:pPr algn="r" rtl="1">
              <a:buFontTx/>
              <a:buChar char="-"/>
            </a:pPr>
            <a:r>
              <a:rPr lang="ar-SA" dirty="0"/>
              <a:t>كل صف يحتوي على معلومات متخصصه لمنتج واحد </a:t>
            </a:r>
          </a:p>
          <a:p>
            <a:pPr algn="r" rtl="1">
              <a:buFontTx/>
              <a:buChar char="-"/>
            </a:pPr>
            <a:r>
              <a:rPr lang="ar-SA" dirty="0"/>
              <a:t>الصفوف تسمى بالسجلات</a:t>
            </a:r>
          </a:p>
          <a:p>
            <a:pPr algn="r" rtl="1">
              <a:buFontTx/>
              <a:buChar char="-"/>
            </a:pPr>
            <a:r>
              <a:rPr lang="ar-SA" dirty="0"/>
              <a:t>الحقل </a:t>
            </a:r>
            <a:r>
              <a:rPr lang="ar-SA" dirty="0" err="1"/>
              <a:t>المفتاحي</a:t>
            </a:r>
            <a:r>
              <a:rPr lang="ar-SA" dirty="0"/>
              <a:t>/الرئيسي: باستخدام هذا الحقل يمكن استرجاع </a:t>
            </a:r>
            <a:r>
              <a:rPr lang="ar-SA" dirty="0" err="1"/>
              <a:t>الببيانات</a:t>
            </a:r>
            <a:r>
              <a:rPr lang="ar-SA" dirty="0"/>
              <a:t> و تحديثها و ترتيبها</a:t>
            </a:r>
          </a:p>
          <a:p>
            <a:pPr lvl="1" algn="r" rtl="1">
              <a:buFont typeface="Wingdings" pitchFamily="2" charset="2"/>
              <a:buChar char="v"/>
            </a:pPr>
            <a:r>
              <a:rPr lang="ar-SA" dirty="0"/>
              <a:t>قيمة الحقل الرئيسي لا تتكرر في السجلات </a:t>
            </a:r>
            <a:r>
              <a:rPr lang="ar-SA" dirty="0" err="1"/>
              <a:t>المختلفه</a:t>
            </a:r>
            <a:endParaRPr lang="ar-SA" dirty="0"/>
          </a:p>
          <a:p>
            <a:pPr algn="r" rtl="1">
              <a:buFontTx/>
              <a:buChar char="-"/>
            </a:pPr>
            <a:r>
              <a:rPr lang="ar-SA" dirty="0"/>
              <a:t>- الحقل الرابط: الذي يربط السجلات بين جدولين</a:t>
            </a:r>
          </a:p>
          <a:p>
            <a:pPr marL="0" indent="0" algn="r" rtl="1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4997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Wood Type">
      <a:majorFont>
        <a:latin typeface="Arial Black" panose="020B0A040201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 panose="020B06040202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BE1B6DD8-9976-4550-A6F4-B2DD4EA939D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{A817F59D-700E-6C4C-9693-C3B083260B3B}tf10001070</Template>
  <TotalTime>1320</TotalTime>
  <Words>1402</Words>
  <Application>Microsoft Macintosh PowerPoint</Application>
  <PresentationFormat>Widescreen</PresentationFormat>
  <Paragraphs>167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Arial Black</vt:lpstr>
      <vt:lpstr>Calibri</vt:lpstr>
      <vt:lpstr>Rockwell Extra Bold</vt:lpstr>
      <vt:lpstr>Wingdings</vt:lpstr>
      <vt:lpstr>Wood Type</vt:lpstr>
      <vt:lpstr>مبادئ نظم المعلومات الادارية</vt:lpstr>
      <vt:lpstr>محاور المحاضرة</vt:lpstr>
      <vt:lpstr>تنظيم الملفات </vt:lpstr>
      <vt:lpstr>PowerPoint Presentation</vt:lpstr>
      <vt:lpstr>PowerPoint Presentation</vt:lpstr>
      <vt:lpstr>التنظيم التقليدي للملفات </vt:lpstr>
      <vt:lpstr>قاعدة البيانات </vt:lpstr>
      <vt:lpstr>نظام إدارة قاعدة البيانات </vt:lpstr>
      <vt:lpstr>نماذج نظام إدارة قاعدة البيانات</vt:lpstr>
      <vt:lpstr>٢- نظام إدارة قاعدة البيانات الهرمية </vt:lpstr>
      <vt:lpstr>PowerPoint Presentation</vt:lpstr>
      <vt:lpstr>٣- نظام إدارة شبكة قاعدة البيانات </vt:lpstr>
      <vt:lpstr>٤- نظام إدارة قاعدة البيانات الموجهة </vt:lpstr>
      <vt:lpstr>أنواع قواعد البيانات</vt:lpstr>
      <vt:lpstr>قواعد البيانات المصنفة على حسب أعداد المستخدمين</vt:lpstr>
      <vt:lpstr>قواعد البيانات المصنفة على حسب المكان</vt:lpstr>
      <vt:lpstr>قواعد البيانات المصنفة على حسب الاستخدام</vt:lpstr>
      <vt:lpstr>المكونات الرئيسية لنظام إدارة قاعدة البيانات </vt:lpstr>
      <vt:lpstr>استخدام قاعدة البيانات لتحسين فعالية الاعمال و اتخاذ القرارات  </vt:lpstr>
      <vt:lpstr>ذكاء الاعمال </vt:lpstr>
      <vt:lpstr>قاعدة البيانات و الويب </vt:lpstr>
      <vt:lpstr>إدارة مصادر البيانات </vt:lpstr>
      <vt:lpstr>مراحل عملية تحليل نوعية البيانات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مبادئ نظم المعلومات الادارية</dc:title>
  <dc:creator>Allaa Omar Matouq Barefah</dc:creator>
  <cp:lastModifiedBy>Allaa Omar Matouq Barefah</cp:lastModifiedBy>
  <cp:revision>36</cp:revision>
  <dcterms:created xsi:type="dcterms:W3CDTF">2019-10-25T21:21:39Z</dcterms:created>
  <dcterms:modified xsi:type="dcterms:W3CDTF">2019-12-05T13:51:06Z</dcterms:modified>
</cp:coreProperties>
</file>