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58" r:id="rId4"/>
    <p:sldId id="259" r:id="rId5"/>
    <p:sldId id="261" r:id="rId6"/>
    <p:sldId id="265" r:id="rId7"/>
    <p:sldId id="267" r:id="rId8"/>
    <p:sldId id="268" r:id="rId9"/>
    <p:sldId id="270" r:id="rId10"/>
    <p:sldId id="272" r:id="rId11"/>
    <p:sldId id="271" r:id="rId12"/>
    <p:sldId id="276" r:id="rId13"/>
    <p:sldId id="262" r:id="rId14"/>
    <p:sldId id="27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6F2"/>
    <a:srgbClr val="F686EE"/>
    <a:srgbClr val="5DFFFF"/>
    <a:srgbClr val="00FFFF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8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13" Type="http://schemas.openxmlformats.org/officeDocument/2006/relationships/image" Target="../media/image6.png"/><Relationship Id="rId3" Type="http://schemas.microsoft.com/office/2007/relationships/media" Target="../media/media10.m4a"/><Relationship Id="rId7" Type="http://schemas.microsoft.com/office/2007/relationships/media" Target="../media/media12.m4a"/><Relationship Id="rId12" Type="http://schemas.openxmlformats.org/officeDocument/2006/relationships/image" Target="../media/image9.jp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openxmlformats.org/officeDocument/2006/relationships/slideLayout" Target="../slideLayouts/slideLayout7.xml"/><Relationship Id="rId5" Type="http://schemas.microsoft.com/office/2007/relationships/media" Target="../media/media11.m4a"/><Relationship Id="rId10" Type="http://schemas.openxmlformats.org/officeDocument/2006/relationships/audio" Target="../media/media13.m4a"/><Relationship Id="rId4" Type="http://schemas.openxmlformats.org/officeDocument/2006/relationships/audio" Target="../media/media10.m4a"/><Relationship Id="rId9" Type="http://schemas.microsoft.com/office/2007/relationships/media" Target="../media/media13.m4a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m4a"/><Relationship Id="rId13" Type="http://schemas.openxmlformats.org/officeDocument/2006/relationships/image" Target="../media/image6.png"/><Relationship Id="rId3" Type="http://schemas.microsoft.com/office/2007/relationships/media" Target="../media/media15.m4a"/><Relationship Id="rId7" Type="http://schemas.microsoft.com/office/2007/relationships/media" Target="../media/media17.m4a"/><Relationship Id="rId12" Type="http://schemas.openxmlformats.org/officeDocument/2006/relationships/image" Target="../media/image20.jpe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audio" Target="../media/media16.m4a"/><Relationship Id="rId11" Type="http://schemas.openxmlformats.org/officeDocument/2006/relationships/slideLayout" Target="../slideLayouts/slideLayout7.xml"/><Relationship Id="rId5" Type="http://schemas.microsoft.com/office/2007/relationships/media" Target="../media/media16.m4a"/><Relationship Id="rId10" Type="http://schemas.openxmlformats.org/officeDocument/2006/relationships/audio" Target="../media/media18.m4a"/><Relationship Id="rId4" Type="http://schemas.openxmlformats.org/officeDocument/2006/relationships/audio" Target="../media/media15.m4a"/><Relationship Id="rId9" Type="http://schemas.microsoft.com/office/2007/relationships/media" Target="../media/media18.m4a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6.png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3.m4a"/><Relationship Id="rId7" Type="http://schemas.openxmlformats.org/officeDocument/2006/relationships/image" Target="../media/image7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3.m4a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microsoft.com/office/2007/relationships/media" Target="../media/media5.m4a"/><Relationship Id="rId7" Type="http://schemas.microsoft.com/office/2007/relationships/hdphoto" Target="../media/hdphoto2.wdp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4a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2.png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6850" y="3281778"/>
            <a:ext cx="6348547" cy="120032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BH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أحترم الآخرين</a:t>
            </a:r>
            <a:endParaRPr lang="en-US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82651" y="5757653"/>
            <a:ext cx="6472746" cy="707886"/>
          </a:xfrm>
          <a:prstGeom prst="rect">
            <a:avLst/>
          </a:prstGeom>
          <a:noFill/>
          <a:ln w="38100">
            <a:noFill/>
            <a:prstDash val="lgDashDotDot"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التربية للمواطنة للصف الأول الابتدائي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" t="4062" r="8995" b="4344"/>
          <a:stretch/>
        </p:blipFill>
        <p:spPr>
          <a:xfrm>
            <a:off x="8084344" y="1718170"/>
            <a:ext cx="3252655" cy="432754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1678" y="474337"/>
            <a:ext cx="5355766" cy="523220"/>
          </a:xfrm>
          <a:prstGeom prst="rect">
            <a:avLst/>
          </a:prstGeom>
          <a:solidFill>
            <a:srgbClr val="FFFF00"/>
          </a:solidFill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أختارُ الإجابة الصحيحة:</a:t>
            </a:r>
            <a:endParaRPr lang="en-US" sz="2800" dirty="0">
              <a:cs typeface="+mj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3034" y="474337"/>
            <a:ext cx="2064898" cy="508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2</a:t>
            </a:r>
            <a:endParaRPr lang="en-US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1894111" y="1989164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تصرف صحيح</a:t>
              </a:r>
              <a:endParaRPr lang="en-US" sz="2400" b="1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94111" y="3303891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2" name="Rounded Rectangle 11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تصرف خاطئ</a:t>
              </a:r>
              <a:endParaRPr lang="en-US" sz="2400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3" y="2875763"/>
            <a:ext cx="1373868" cy="149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0" y="1642985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2" t="68952" r="56844" b="6857"/>
          <a:stretch/>
        </p:blipFill>
        <p:spPr>
          <a:xfrm>
            <a:off x="8236128" y="1804453"/>
            <a:ext cx="3304903" cy="28067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61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 numSld="999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1678" y="474337"/>
            <a:ext cx="5355766" cy="523220"/>
          </a:xfrm>
          <a:prstGeom prst="rect">
            <a:avLst/>
          </a:prstGeom>
          <a:solidFill>
            <a:srgbClr val="FFFF00"/>
          </a:solidFill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أختارُ الإجابة الصحيحة:</a:t>
            </a:r>
            <a:endParaRPr lang="en-US" sz="2800" dirty="0">
              <a:cs typeface="+mj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3034" y="474337"/>
            <a:ext cx="2064898" cy="508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2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481" y="1565063"/>
            <a:ext cx="2795451" cy="34776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0" name="Group 9"/>
          <p:cNvGrpSpPr/>
          <p:nvPr/>
        </p:nvGrpSpPr>
        <p:grpSpPr>
          <a:xfrm>
            <a:off x="1894111" y="1989164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تصرف خاطئ</a:t>
              </a:r>
              <a:endParaRPr lang="en-US" sz="2400" b="1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94111" y="3303891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2" name="Rounded Rectangle 11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تصرف صحيح</a:t>
              </a:r>
              <a:endParaRPr lang="en-US" sz="2400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3" y="2875763"/>
            <a:ext cx="1373868" cy="149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0" y="1642985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8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 numSld="999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 t="18286" r="47778" b="55429"/>
          <a:stretch/>
        </p:blipFill>
        <p:spPr>
          <a:xfrm>
            <a:off x="764275" y="2086276"/>
            <a:ext cx="4006523" cy="34119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ounded Rectangle 1"/>
          <p:cNvSpPr/>
          <p:nvPr/>
        </p:nvSpPr>
        <p:spPr>
          <a:xfrm>
            <a:off x="587830" y="339634"/>
            <a:ext cx="10959736" cy="87521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أضع علامة (</a:t>
            </a:r>
            <a:r>
              <a:rPr lang="ar-BH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) في المربع أمام السلوك الذي يجب أن أتبعه عند الحديث.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153979" y="2024311"/>
            <a:ext cx="5991497" cy="652641"/>
            <a:chOff x="3344090" y="2136316"/>
            <a:chExt cx="5991497" cy="652641"/>
          </a:xfrm>
        </p:grpSpPr>
        <p:sp>
          <p:nvSpPr>
            <p:cNvPr id="3" name="TextBox 2"/>
            <p:cNvSpPr txBox="1"/>
            <p:nvPr/>
          </p:nvSpPr>
          <p:spPr>
            <a:xfrm>
              <a:off x="3344090" y="2227889"/>
              <a:ext cx="5643157" cy="55399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الإصغاء باهتمام إلى حديث الآخرين.</a:t>
              </a:r>
              <a:endPara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8604067" y="2136316"/>
              <a:ext cx="731520" cy="6526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153979" y="2981337"/>
            <a:ext cx="5991497" cy="660515"/>
            <a:chOff x="3344091" y="3034598"/>
            <a:chExt cx="5991497" cy="660515"/>
          </a:xfrm>
        </p:grpSpPr>
        <p:sp>
          <p:nvSpPr>
            <p:cNvPr id="5" name="TextBox 4"/>
            <p:cNvSpPr txBox="1"/>
            <p:nvPr/>
          </p:nvSpPr>
          <p:spPr>
            <a:xfrm>
              <a:off x="3344091" y="3141115"/>
              <a:ext cx="5643156" cy="55399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مقاطعة المتحدث.</a:t>
              </a:r>
              <a:endPara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604068" y="3034598"/>
              <a:ext cx="731520" cy="6526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153979" y="3866759"/>
            <a:ext cx="5991497" cy="655237"/>
            <a:chOff x="3344091" y="3874056"/>
            <a:chExt cx="5991497" cy="655237"/>
          </a:xfrm>
        </p:grpSpPr>
        <p:sp>
          <p:nvSpPr>
            <p:cNvPr id="7" name="TextBox 6"/>
            <p:cNvSpPr txBox="1"/>
            <p:nvPr/>
          </p:nvSpPr>
          <p:spPr>
            <a:xfrm>
              <a:off x="3344091" y="3975295"/>
              <a:ext cx="5643156" cy="55399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أرفع يدي </a:t>
              </a:r>
              <a:r>
                <a:rPr lang="ar-BH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طالبًا </a:t>
              </a:r>
              <a:r>
                <a:rPr lang="ar-BH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الإذن بالكلام.</a:t>
              </a:r>
              <a:endPara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604068" y="3874056"/>
              <a:ext cx="731520" cy="6526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136559" y="4845546"/>
            <a:ext cx="6008917" cy="652641"/>
            <a:chOff x="3344090" y="4804283"/>
            <a:chExt cx="6008917" cy="652641"/>
          </a:xfrm>
        </p:grpSpPr>
        <p:sp>
          <p:nvSpPr>
            <p:cNvPr id="6" name="TextBox 5"/>
            <p:cNvSpPr txBox="1"/>
            <p:nvPr/>
          </p:nvSpPr>
          <p:spPr>
            <a:xfrm>
              <a:off x="3344090" y="4902926"/>
              <a:ext cx="5643157" cy="553998"/>
            </a:xfrm>
            <a:prstGeom prst="rect">
              <a:avLst/>
            </a:prstGeom>
            <a:solidFill>
              <a:srgbClr val="F686EE"/>
            </a:solidFill>
            <a:ln w="28575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الانفراد بالرأي.</a:t>
              </a:r>
              <a:endPara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621487" y="4804283"/>
              <a:ext cx="731520" cy="6526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0496687" y="2062341"/>
            <a:ext cx="80989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0518456" y="3909982"/>
            <a:ext cx="8360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734101" y="705178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803467" y="2088083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870957" y="2906536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870957" y="3697454"/>
            <a:ext cx="609600" cy="609600"/>
          </a:xfrm>
          <a:prstGeom prst="rect">
            <a:avLst/>
          </a:prstGeom>
        </p:spPr>
      </p:pic>
      <p:pic>
        <p:nvPicPr>
          <p:cNvPr id="23" name="Recorded Soun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688077" y="48455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15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100000" numSld="999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numSld="999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numSld="999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numSld="999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2" grpId="0" animBg="1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87830" y="339634"/>
            <a:ext cx="10959736" cy="138029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أضع علامة (</a:t>
            </a:r>
            <a:r>
              <a:rPr lang="ar-BH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) في المربع أمام </a:t>
            </a:r>
            <a:r>
              <a:rPr lang="ar-BH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السلوك، </a:t>
            </a:r>
            <a:r>
              <a:rPr lang="ar-BH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الذي يجب أن أتبعه مع زملائي من ذوي الاحتياجات الخاصة.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376057" y="2024311"/>
            <a:ext cx="5991497" cy="652641"/>
            <a:chOff x="3344090" y="2136316"/>
            <a:chExt cx="5991497" cy="652641"/>
          </a:xfrm>
        </p:grpSpPr>
        <p:sp>
          <p:nvSpPr>
            <p:cNvPr id="3" name="TextBox 2"/>
            <p:cNvSpPr txBox="1"/>
            <p:nvPr/>
          </p:nvSpPr>
          <p:spPr>
            <a:xfrm>
              <a:off x="3344090" y="2227889"/>
              <a:ext cx="5643157" cy="55399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أساعدهم.</a:t>
              </a:r>
              <a:endPara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8604067" y="2136316"/>
              <a:ext cx="731520" cy="6526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376057" y="2981337"/>
            <a:ext cx="5991497" cy="660515"/>
            <a:chOff x="3344091" y="3034598"/>
            <a:chExt cx="5991497" cy="660515"/>
          </a:xfrm>
        </p:grpSpPr>
        <p:sp>
          <p:nvSpPr>
            <p:cNvPr id="5" name="TextBox 4"/>
            <p:cNvSpPr txBox="1"/>
            <p:nvPr/>
          </p:nvSpPr>
          <p:spPr>
            <a:xfrm>
              <a:off x="3344091" y="3141115"/>
              <a:ext cx="5643156" cy="55399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أسخر منهم.</a:t>
              </a:r>
              <a:endPara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604068" y="3034598"/>
              <a:ext cx="731520" cy="6526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376057" y="3866759"/>
            <a:ext cx="5991497" cy="655237"/>
            <a:chOff x="3344091" y="3874056"/>
            <a:chExt cx="5991497" cy="655237"/>
          </a:xfrm>
        </p:grpSpPr>
        <p:sp>
          <p:nvSpPr>
            <p:cNvPr id="7" name="TextBox 6"/>
            <p:cNvSpPr txBox="1"/>
            <p:nvPr/>
          </p:nvSpPr>
          <p:spPr>
            <a:xfrm>
              <a:off x="3344091" y="3975295"/>
              <a:ext cx="5643156" cy="55399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أحترمهم.</a:t>
              </a:r>
              <a:endPara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604068" y="3874056"/>
              <a:ext cx="731520" cy="6526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358637" y="4845546"/>
            <a:ext cx="6008917" cy="652641"/>
            <a:chOff x="3344090" y="4804283"/>
            <a:chExt cx="6008917" cy="652641"/>
          </a:xfrm>
        </p:grpSpPr>
        <p:sp>
          <p:nvSpPr>
            <p:cNvPr id="6" name="TextBox 5"/>
            <p:cNvSpPr txBox="1"/>
            <p:nvPr/>
          </p:nvSpPr>
          <p:spPr>
            <a:xfrm>
              <a:off x="3344090" y="4902926"/>
              <a:ext cx="5643157" cy="553998"/>
            </a:xfrm>
            <a:prstGeom prst="rect">
              <a:avLst/>
            </a:prstGeom>
            <a:solidFill>
              <a:srgbClr val="F686EE"/>
            </a:solidFill>
            <a:ln w="28575"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أتنمر عليهم.</a:t>
              </a:r>
              <a:endPara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621487" y="4804283"/>
              <a:ext cx="731520" cy="652641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9718765" y="2062341"/>
            <a:ext cx="80989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9740534" y="3909982"/>
            <a:ext cx="8360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  <a:p>
            <a:endParaRPr lang="en-US" dirty="0"/>
          </a:p>
        </p:txBody>
      </p:sp>
      <p:pic>
        <p:nvPicPr>
          <p:cNvPr id="24" name="Content Placeholder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6534" y="1583140"/>
            <a:ext cx="3359519" cy="4490114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1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7630" y="724980"/>
            <a:ext cx="609600" cy="6096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22917" y="2015562"/>
            <a:ext cx="609600" cy="609600"/>
          </a:xfrm>
          <a:prstGeom prst="rect">
            <a:avLst/>
          </a:prstGeom>
        </p:spPr>
      </p:pic>
      <p:pic>
        <p:nvPicPr>
          <p:cNvPr id="33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49037" y="3026806"/>
            <a:ext cx="609600" cy="609600"/>
          </a:xfrm>
          <a:prstGeom prst="rect">
            <a:avLst/>
          </a:prstGeom>
        </p:spPr>
      </p:pic>
      <p:pic>
        <p:nvPicPr>
          <p:cNvPr id="34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44918" y="3929927"/>
            <a:ext cx="609600" cy="609600"/>
          </a:xfrm>
          <a:prstGeom prst="rect">
            <a:avLst/>
          </a:prstGeom>
        </p:spPr>
      </p:pic>
      <p:pic>
        <p:nvPicPr>
          <p:cNvPr id="35" name="Recorded Soun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688077" y="49411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4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100000" numSld="999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100000" numSld="999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100000" numSld="999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100000" numSld="999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2" grpId="0" animBg="1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" t="-1488" r="-166" b="6801"/>
          <a:stretch/>
        </p:blipFill>
        <p:spPr>
          <a:xfrm flipH="1">
            <a:off x="0" y="971331"/>
            <a:ext cx="6364407" cy="5470412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6400800" y="191069"/>
            <a:ext cx="5131558" cy="5096452"/>
          </a:xfrm>
          <a:prstGeom prst="ellipse">
            <a:avLst/>
          </a:prstGeom>
          <a:solidFill>
            <a:srgbClr val="F8A6F2"/>
          </a:solidFill>
          <a:ln w="38100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BH" sz="4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/>
            <a:r>
              <a:rPr lang="ar-BH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نحترم بعضنا..</a:t>
            </a:r>
          </a:p>
          <a:p>
            <a:pPr algn="ctr" rtl="1"/>
            <a:r>
              <a:rPr lang="ar-BH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رغم الاختلافات بيننا.</a:t>
            </a:r>
          </a:p>
          <a:p>
            <a:pPr algn="ctr" rtl="1"/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1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0446" y="1267098"/>
            <a:ext cx="11482251" cy="5381896"/>
            <a:chOff x="300446" y="1267098"/>
            <a:chExt cx="11482251" cy="538189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55" t="27429" r="10445" b="49524"/>
            <a:stretch/>
          </p:blipFill>
          <p:spPr>
            <a:xfrm>
              <a:off x="300446" y="1267098"/>
              <a:ext cx="11482251" cy="5381896"/>
            </a:xfrm>
            <a:prstGeom prst="rect">
              <a:avLst/>
            </a:prstGeom>
          </p:spPr>
        </p:pic>
        <p:sp>
          <p:nvSpPr>
            <p:cNvPr id="4" name="Rounded Rectangular Callout 3"/>
            <p:cNvSpPr/>
            <p:nvPr/>
          </p:nvSpPr>
          <p:spPr>
            <a:xfrm>
              <a:off x="300446" y="1267098"/>
              <a:ext cx="5068388" cy="822959"/>
            </a:xfrm>
            <a:prstGeom prst="wedgeRoundRectCallout">
              <a:avLst>
                <a:gd name="adj1" fmla="val -13741"/>
                <a:gd name="adj2" fmla="val 148080"/>
                <a:gd name="adj3" fmla="val 1666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BH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أحترم والدي عندما أطيعهما.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903619" y="1430753"/>
            <a:ext cx="8053250" cy="4891669"/>
            <a:chOff x="3903619" y="1430753"/>
            <a:chExt cx="8053250" cy="489166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9" t="16190" r="47778" b="48952"/>
            <a:stretch/>
          </p:blipFill>
          <p:spPr>
            <a:xfrm>
              <a:off x="8390710" y="1430753"/>
              <a:ext cx="3566159" cy="489166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7" name="Rounded Rectangular Callout 6"/>
            <p:cNvSpPr/>
            <p:nvPr/>
          </p:nvSpPr>
          <p:spPr>
            <a:xfrm>
              <a:off x="3903619" y="5368835"/>
              <a:ext cx="5068388" cy="822959"/>
            </a:xfrm>
            <a:prstGeom prst="wedgeRoundRectCallout">
              <a:avLst>
                <a:gd name="adj1" fmla="val 45538"/>
                <a:gd name="adj2" fmla="val -99539"/>
                <a:gd name="adj3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BH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أحترم من يقدم إلي خدمة.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9816" y="104504"/>
            <a:ext cx="7354391" cy="4428307"/>
            <a:chOff x="169816" y="104504"/>
            <a:chExt cx="7354391" cy="442830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2987" b="99856" l="17172" r="73131">
                          <a14:foregroundMark x1="29192" y1="97691" x2="29192" y2="9769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22" t="63238" r="26178"/>
            <a:stretch/>
          </p:blipFill>
          <p:spPr>
            <a:xfrm flipH="1">
              <a:off x="169816" y="104504"/>
              <a:ext cx="5120641" cy="442830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9" name="Rounded Rectangular Callout 8"/>
            <p:cNvSpPr/>
            <p:nvPr/>
          </p:nvSpPr>
          <p:spPr>
            <a:xfrm>
              <a:off x="3370218" y="352697"/>
              <a:ext cx="4153989" cy="1267097"/>
            </a:xfrm>
            <a:prstGeom prst="wedgeRoundRectCallout">
              <a:avLst>
                <a:gd name="adj1" fmla="val -19083"/>
                <a:gd name="adj2" fmla="val 81163"/>
                <a:gd name="adj3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BH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أحترم الآخرين عندما ألتزم مواعيدي معهم.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00051" y="4228011"/>
            <a:ext cx="609600" cy="6096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10511" y="6814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00000" numSld="999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005840" y="444136"/>
            <a:ext cx="10437223" cy="3579222"/>
            <a:chOff x="1169126" y="444136"/>
            <a:chExt cx="10273937" cy="357922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46" t="14651" r="5910" b="63619"/>
            <a:stretch/>
          </p:blipFill>
          <p:spPr>
            <a:xfrm>
              <a:off x="6936377" y="444136"/>
              <a:ext cx="4506686" cy="357922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6" name="Rounded Rectangular Callout 5"/>
            <p:cNvSpPr/>
            <p:nvPr/>
          </p:nvSpPr>
          <p:spPr>
            <a:xfrm>
              <a:off x="1169126" y="694510"/>
              <a:ext cx="5571308" cy="940525"/>
            </a:xfrm>
            <a:prstGeom prst="wedgeRoundRectCallout">
              <a:avLst>
                <a:gd name="adj1" fmla="val 62548"/>
                <a:gd name="adj2" fmla="val 109579"/>
                <a:gd name="adj3" fmla="val 16667"/>
              </a:avLst>
            </a:prstGeom>
            <a:ln w="38100">
              <a:solidFill>
                <a:schemeClr val="tx1"/>
              </a:solidFill>
            </a:ln>
            <a:scene3d>
              <a:camera prst="isometricOffAxis1Right"/>
              <a:lightRig rig="threePt" dir="t"/>
            </a:scene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BH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أحترم المعلم عندما أصغي إليه بانتباه.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7199" y="2312127"/>
            <a:ext cx="10985864" cy="3579222"/>
            <a:chOff x="457199" y="2312127"/>
            <a:chExt cx="10985864" cy="357922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22" t="18286" r="47778" b="55429"/>
            <a:stretch/>
          </p:blipFill>
          <p:spPr>
            <a:xfrm>
              <a:off x="457199" y="2312127"/>
              <a:ext cx="4506686" cy="357922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7" name="Rounded Rectangular Callout 6"/>
            <p:cNvSpPr/>
            <p:nvPr/>
          </p:nvSpPr>
          <p:spPr>
            <a:xfrm>
              <a:off x="5185955" y="4698275"/>
              <a:ext cx="6257108" cy="1193074"/>
            </a:xfrm>
            <a:prstGeom prst="wedgeRoundRectCallout">
              <a:avLst>
                <a:gd name="adj1" fmla="val -58679"/>
                <a:gd name="adj2" fmla="val -160083"/>
                <a:gd name="adj3" fmla="val 16667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  <a:scene3d>
              <a:camera prst="perspectiveLeft"/>
              <a:lightRig rig="threePt" dir="t"/>
            </a:scene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BH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أحترم زملائي عندما أستمع </a:t>
              </a:r>
              <a:r>
                <a:rPr lang="ar-BH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إلى </a:t>
              </a:r>
              <a:r>
                <a:rPr lang="ar-BH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آرائهم وأحاورهم بهدوء.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32888" y="389710"/>
            <a:ext cx="609600" cy="6096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09518" y="4393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36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00000" numSld="999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888274" y="261258"/>
            <a:ext cx="10254343" cy="6061165"/>
            <a:chOff x="888274" y="261258"/>
            <a:chExt cx="10254343" cy="606116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7648" b="91126" l="7273" r="93939">
                          <a14:foregroundMark x1="34949" y1="63636" x2="34949" y2="63636"/>
                          <a14:foregroundMark x1="53131" y1="86797" x2="53131" y2="867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57" t="58378" r="7052" b="8762"/>
            <a:stretch/>
          </p:blipFill>
          <p:spPr>
            <a:xfrm>
              <a:off x="888274" y="1776548"/>
              <a:ext cx="10254343" cy="45458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Rounded Rectangular Callout 4"/>
            <p:cNvSpPr/>
            <p:nvPr/>
          </p:nvSpPr>
          <p:spPr>
            <a:xfrm>
              <a:off x="1489167" y="261258"/>
              <a:ext cx="8334104" cy="1031966"/>
            </a:xfrm>
            <a:prstGeom prst="wedgeRoundRectCallout">
              <a:avLst>
                <a:gd name="adj1" fmla="val -35697"/>
                <a:gd name="adj2" fmla="val 114074"/>
                <a:gd name="adj3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>
              <a:solidFill>
                <a:schemeClr val="tx1"/>
              </a:solidFill>
              <a:prstDash val="solid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BH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أحترم أصدقائي رغم الاختلافات بيننا.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2006" y="4724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59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104811" y="274320"/>
            <a:ext cx="2525713" cy="680379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1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811" b="95094" l="6263" r="486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4" t="66693" r="51006" b="4878"/>
          <a:stretch/>
        </p:blipFill>
        <p:spPr>
          <a:xfrm>
            <a:off x="928742" y="397350"/>
            <a:ext cx="2945044" cy="2676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951" b="65512" l="2929" r="51414">
                        <a14:foregroundMark x1="17576" y1="48196" x2="17576" y2="48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22" t="38905" r="51244" b="35190"/>
          <a:stretch/>
        </p:blipFill>
        <p:spPr>
          <a:xfrm>
            <a:off x="811176" y="3378469"/>
            <a:ext cx="2945044" cy="2676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312" b="66739" l="59192" r="937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57" t="38334" r="6443" b="33476"/>
          <a:stretch/>
        </p:blipFill>
        <p:spPr>
          <a:xfrm>
            <a:off x="4924696" y="1286690"/>
            <a:ext cx="3304903" cy="37916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Vertical Scroll 7"/>
          <p:cNvSpPr/>
          <p:nvPr/>
        </p:nvSpPr>
        <p:spPr>
          <a:xfrm>
            <a:off x="8464731" y="1162595"/>
            <a:ext cx="3531326" cy="4892649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أصل بخط بين الموقف والسلوك الصحيح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64731" y="28172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314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104811" y="274320"/>
            <a:ext cx="2525713" cy="680379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1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811" b="95094" l="6263" r="4868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4" t="66693" r="51006" b="4878"/>
          <a:stretch/>
        </p:blipFill>
        <p:spPr>
          <a:xfrm>
            <a:off x="928742" y="397350"/>
            <a:ext cx="2945044" cy="2676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951" b="65512" l="2929" r="51414">
                        <a14:foregroundMark x1="17576" y1="48196" x2="17576" y2="48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22" t="38905" r="51244" b="35190"/>
          <a:stretch/>
        </p:blipFill>
        <p:spPr>
          <a:xfrm>
            <a:off x="811176" y="3378469"/>
            <a:ext cx="2945044" cy="2676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8312" b="66739" l="59192" r="937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57" t="38334" r="6443" b="33476"/>
          <a:stretch/>
        </p:blipFill>
        <p:spPr>
          <a:xfrm>
            <a:off x="4924696" y="1286690"/>
            <a:ext cx="3304903" cy="37916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Vertical Scroll 7"/>
          <p:cNvSpPr/>
          <p:nvPr/>
        </p:nvSpPr>
        <p:spPr>
          <a:xfrm>
            <a:off x="8464731" y="1162595"/>
            <a:ext cx="3531326" cy="4892649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أصل بخط بين الموقف والسلوك الصحيح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Elbow Connector 8"/>
          <p:cNvCxnSpPr/>
          <p:nvPr/>
        </p:nvCxnSpPr>
        <p:spPr>
          <a:xfrm rot="10800000">
            <a:off x="3873786" y="1735739"/>
            <a:ext cx="1050910" cy="1446789"/>
          </a:xfrm>
          <a:prstGeom prst="bentConnector3">
            <a:avLst/>
          </a:prstGeom>
          <a:ln w="38100"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123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1678" y="474337"/>
            <a:ext cx="5355766" cy="523220"/>
          </a:xfrm>
          <a:prstGeom prst="rect">
            <a:avLst/>
          </a:prstGeom>
          <a:solidFill>
            <a:srgbClr val="FFFF00"/>
          </a:solidFill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أختارُ الإجابة الصحيحة:</a:t>
            </a:r>
            <a:endParaRPr lang="en-US" sz="2800" dirty="0">
              <a:cs typeface="+mj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3034" y="474337"/>
            <a:ext cx="2064898" cy="508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2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096" y="2175538"/>
            <a:ext cx="3304903" cy="2570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0" name="Group 9"/>
          <p:cNvGrpSpPr/>
          <p:nvPr/>
        </p:nvGrpSpPr>
        <p:grpSpPr>
          <a:xfrm>
            <a:off x="1894111" y="1989164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تصرف صحيح</a:t>
              </a:r>
              <a:endParaRPr lang="en-US" sz="2400" b="1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94111" y="3303891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2" name="Rounded Rectangle 11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تصرف خاطئ</a:t>
              </a:r>
              <a:endParaRPr lang="en-US" sz="2400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3" y="2875763"/>
            <a:ext cx="1373868" cy="149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0" y="1642985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17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 numSld="999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1678" y="474337"/>
            <a:ext cx="5355766" cy="523220"/>
          </a:xfrm>
          <a:prstGeom prst="rect">
            <a:avLst/>
          </a:prstGeom>
          <a:solidFill>
            <a:srgbClr val="FFFF00"/>
          </a:solidFill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BH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أختارُ الإجابة الصحيحة:</a:t>
            </a:r>
            <a:endParaRPr lang="en-US" sz="2800" dirty="0">
              <a:cs typeface="+mj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3034" y="474337"/>
            <a:ext cx="2064898" cy="508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b="1" dirty="0"/>
              <a:t>نشاط </a:t>
            </a:r>
            <a:r>
              <a:rPr lang="ar-BH" b="1" dirty="0" smtClean="0"/>
              <a:t>2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32" y="1642985"/>
            <a:ext cx="2503179" cy="25700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0" name="Group 9"/>
          <p:cNvGrpSpPr/>
          <p:nvPr/>
        </p:nvGrpSpPr>
        <p:grpSpPr>
          <a:xfrm>
            <a:off x="1894111" y="1989164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تصرف خاطئ</a:t>
              </a:r>
              <a:endParaRPr lang="en-US" sz="2400" b="1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894111" y="3303891"/>
            <a:ext cx="5460274" cy="772887"/>
            <a:chOff x="1894111" y="2350226"/>
            <a:chExt cx="5460274" cy="77288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2" name="Rounded Rectangle 11"/>
            <p:cNvSpPr/>
            <p:nvPr/>
          </p:nvSpPr>
          <p:spPr>
            <a:xfrm>
              <a:off x="1894111" y="2403568"/>
              <a:ext cx="5042263" cy="66620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2400" b="1" dirty="0" smtClean="0"/>
                <a:t>تصرف صحيح</a:t>
              </a:r>
              <a:endParaRPr lang="en-US" sz="2400" b="1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6518362" y="2350226"/>
              <a:ext cx="836023" cy="772887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b="1" dirty="0" smtClean="0">
                  <a:solidFill>
                    <a:schemeClr val="tx1"/>
                  </a:solidFill>
                </a:rPr>
                <a:t>2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33" y="2875763"/>
            <a:ext cx="1373868" cy="1498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0" y="1642985"/>
            <a:ext cx="1431559" cy="156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44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100000" numSld="999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809</TotalTime>
  <Words>190</Words>
  <Application>Microsoft Office PowerPoint</Application>
  <PresentationFormat>Widescreen</PresentationFormat>
  <Paragraphs>53</Paragraphs>
  <Slides>14</Slides>
  <Notes>0</Notes>
  <HiddenSlides>0</HiddenSlides>
  <MMClips>22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user</cp:lastModifiedBy>
  <cp:revision>86</cp:revision>
  <dcterms:created xsi:type="dcterms:W3CDTF">2020-03-04T10:47:58Z</dcterms:created>
  <dcterms:modified xsi:type="dcterms:W3CDTF">2020-03-16T08:15:57Z</dcterms:modified>
</cp:coreProperties>
</file>