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11" r:id="rId2"/>
    <p:sldId id="312" r:id="rId3"/>
    <p:sldId id="343" r:id="rId4"/>
    <p:sldId id="280" r:id="rId5"/>
    <p:sldId id="313" r:id="rId6"/>
    <p:sldId id="315" r:id="rId7"/>
    <p:sldId id="316" r:id="rId8"/>
    <p:sldId id="317" r:id="rId9"/>
    <p:sldId id="314" r:id="rId10"/>
    <p:sldId id="318" r:id="rId11"/>
    <p:sldId id="319" r:id="rId12"/>
    <p:sldId id="320" r:id="rId13"/>
    <p:sldId id="321" r:id="rId14"/>
    <p:sldId id="323" r:id="rId15"/>
    <p:sldId id="324" r:id="rId16"/>
    <p:sldId id="325" r:id="rId17"/>
    <p:sldId id="327" r:id="rId18"/>
    <p:sldId id="328" r:id="rId19"/>
    <p:sldId id="329" r:id="rId20"/>
    <p:sldId id="331" r:id="rId21"/>
    <p:sldId id="332" r:id="rId22"/>
    <p:sldId id="330" r:id="rId23"/>
    <p:sldId id="335" r:id="rId24"/>
    <p:sldId id="336" r:id="rId25"/>
    <p:sldId id="337" r:id="rId26"/>
    <p:sldId id="338" r:id="rId27"/>
    <p:sldId id="339" r:id="rId28"/>
    <p:sldId id="340" r:id="rId29"/>
    <p:sldId id="341" r:id="rId30"/>
    <p:sldId id="34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66"/>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9" d="100"/>
          <a:sy n="49" d="100"/>
        </p:scale>
        <p:origin x="-96" y="-3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CF83A51C-59FA-4A2B-9CDD-E2F8E4046B1B}" type="datetimeFigureOut">
              <a:rPr lang="en-US" smtClean="0"/>
              <a:pPr/>
              <a:t>9/27/2016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7EB683C-13E1-4E7D-8669-7B94EE410ED8}" type="slidenum">
              <a:rPr lang="en-US" smtClean="0"/>
              <a:pPr/>
              <a:t>‹#›</a:t>
            </a:fld>
            <a:endParaRPr lang="en-US"/>
          </a:p>
        </p:txBody>
      </p:sp>
    </p:spTree>
  </p:cSld>
  <p:clrMapOvr>
    <a:masterClrMapping/>
  </p:clrMapOvr>
  <p:transition>
    <p:wheel spokes="1"/>
    <p:sndAc>
      <p:stSnd>
        <p:snd r:embed="rId1" name="cached_button1.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F83A51C-59FA-4A2B-9CDD-E2F8E4046B1B}" type="datetimeFigureOut">
              <a:rPr lang="en-US" smtClean="0"/>
              <a:pPr/>
              <a:t>9/27/2016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7EB683C-13E1-4E7D-8669-7B94EE410ED8}" type="slidenum">
              <a:rPr lang="en-US" smtClean="0"/>
              <a:pPr/>
              <a:t>‹#›</a:t>
            </a:fld>
            <a:endParaRPr lang="en-US"/>
          </a:p>
        </p:txBody>
      </p:sp>
    </p:spTree>
  </p:cSld>
  <p:clrMapOvr>
    <a:masterClrMapping/>
  </p:clrMapOvr>
  <p:transition>
    <p:wheel spokes="1"/>
    <p:sndAc>
      <p:stSnd>
        <p:snd r:embed="rId1" name="cached_button1.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F83A51C-59FA-4A2B-9CDD-E2F8E4046B1B}" type="datetimeFigureOut">
              <a:rPr lang="en-US" smtClean="0"/>
              <a:pPr/>
              <a:t>9/27/2016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7EB683C-13E1-4E7D-8669-7B94EE410ED8}" type="slidenum">
              <a:rPr lang="en-US" smtClean="0"/>
              <a:pPr/>
              <a:t>‹#›</a:t>
            </a:fld>
            <a:endParaRPr lang="en-US"/>
          </a:p>
        </p:txBody>
      </p:sp>
    </p:spTree>
  </p:cSld>
  <p:clrMapOvr>
    <a:masterClrMapping/>
  </p:clrMapOvr>
  <p:transition>
    <p:wheel spokes="1"/>
    <p:sndAc>
      <p:stSnd>
        <p:snd r:embed="rId1" name="cached_button1.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F83A51C-59FA-4A2B-9CDD-E2F8E4046B1B}" type="datetimeFigureOut">
              <a:rPr lang="en-US" smtClean="0"/>
              <a:pPr/>
              <a:t>9/27/2016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7EB683C-13E1-4E7D-8669-7B94EE410ED8}" type="slidenum">
              <a:rPr lang="en-US" smtClean="0"/>
              <a:pPr/>
              <a:t>‹#›</a:t>
            </a:fld>
            <a:endParaRPr lang="en-US"/>
          </a:p>
        </p:txBody>
      </p:sp>
    </p:spTree>
  </p:cSld>
  <p:clrMapOvr>
    <a:masterClrMapping/>
  </p:clrMapOvr>
  <p:transition>
    <p:wheel spokes="1"/>
    <p:sndAc>
      <p:stSnd>
        <p:snd r:embed="rId1" name="cached_button1.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F83A51C-59FA-4A2B-9CDD-E2F8E4046B1B}" type="datetimeFigureOut">
              <a:rPr lang="en-US" smtClean="0"/>
              <a:pPr/>
              <a:t>9/27/2016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7EB683C-13E1-4E7D-8669-7B94EE410ED8}" type="slidenum">
              <a:rPr lang="en-US" smtClean="0"/>
              <a:pPr/>
              <a:t>‹#›</a:t>
            </a:fld>
            <a:endParaRPr lang="en-US"/>
          </a:p>
        </p:txBody>
      </p:sp>
    </p:spTree>
  </p:cSld>
  <p:clrMapOvr>
    <a:masterClrMapping/>
  </p:clrMapOvr>
  <p:transition>
    <p:wheel spokes="1"/>
    <p:sndAc>
      <p:stSnd>
        <p:snd r:embed="rId1" name="cached_button1.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CF83A51C-59FA-4A2B-9CDD-E2F8E4046B1B}" type="datetimeFigureOut">
              <a:rPr lang="en-US" smtClean="0"/>
              <a:pPr/>
              <a:t>9/27/2016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7EB683C-13E1-4E7D-8669-7B94EE410ED8}" type="slidenum">
              <a:rPr lang="en-US" smtClean="0"/>
              <a:pPr/>
              <a:t>‹#›</a:t>
            </a:fld>
            <a:endParaRPr lang="en-US"/>
          </a:p>
        </p:txBody>
      </p:sp>
    </p:spTree>
  </p:cSld>
  <p:clrMapOvr>
    <a:masterClrMapping/>
  </p:clrMapOvr>
  <p:transition>
    <p:wheel spokes="1"/>
    <p:sndAc>
      <p:stSnd>
        <p:snd r:embed="rId1" name="cached_button1.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CF83A51C-59FA-4A2B-9CDD-E2F8E4046B1B}" type="datetimeFigureOut">
              <a:rPr lang="en-US" smtClean="0"/>
              <a:pPr/>
              <a:t>9/27/2016</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97EB683C-13E1-4E7D-8669-7B94EE410ED8}" type="slidenum">
              <a:rPr lang="en-US" smtClean="0"/>
              <a:pPr/>
              <a:t>‹#›</a:t>
            </a:fld>
            <a:endParaRPr lang="en-US"/>
          </a:p>
        </p:txBody>
      </p:sp>
    </p:spTree>
  </p:cSld>
  <p:clrMapOvr>
    <a:masterClrMapping/>
  </p:clrMapOvr>
  <p:transition>
    <p:wheel spokes="1"/>
    <p:sndAc>
      <p:stSnd>
        <p:snd r:embed="rId1" name="cached_button1.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CF83A51C-59FA-4A2B-9CDD-E2F8E4046B1B}" type="datetimeFigureOut">
              <a:rPr lang="en-US" smtClean="0"/>
              <a:pPr/>
              <a:t>9/27/2016</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97EB683C-13E1-4E7D-8669-7B94EE410ED8}" type="slidenum">
              <a:rPr lang="en-US" smtClean="0"/>
              <a:pPr/>
              <a:t>‹#›</a:t>
            </a:fld>
            <a:endParaRPr lang="en-US"/>
          </a:p>
        </p:txBody>
      </p:sp>
    </p:spTree>
  </p:cSld>
  <p:clrMapOvr>
    <a:masterClrMapping/>
  </p:clrMapOvr>
  <p:transition>
    <p:wheel spokes="1"/>
    <p:sndAc>
      <p:stSnd>
        <p:snd r:embed="rId1" name="cached_button1.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F83A51C-59FA-4A2B-9CDD-E2F8E4046B1B}" type="datetimeFigureOut">
              <a:rPr lang="en-US" smtClean="0"/>
              <a:pPr/>
              <a:t>9/27/2016</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97EB683C-13E1-4E7D-8669-7B94EE410ED8}" type="slidenum">
              <a:rPr lang="en-US" smtClean="0"/>
              <a:pPr/>
              <a:t>‹#›</a:t>
            </a:fld>
            <a:endParaRPr lang="en-US"/>
          </a:p>
        </p:txBody>
      </p:sp>
    </p:spTree>
  </p:cSld>
  <p:clrMapOvr>
    <a:masterClrMapping/>
  </p:clrMapOvr>
  <p:transition>
    <p:wheel spokes="1"/>
    <p:sndAc>
      <p:stSnd>
        <p:snd r:embed="rId1" name="cached_button1.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F83A51C-59FA-4A2B-9CDD-E2F8E4046B1B}" type="datetimeFigureOut">
              <a:rPr lang="en-US" smtClean="0"/>
              <a:pPr/>
              <a:t>9/27/2016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7EB683C-13E1-4E7D-8669-7B94EE410ED8}" type="slidenum">
              <a:rPr lang="en-US" smtClean="0"/>
              <a:pPr/>
              <a:t>‹#›</a:t>
            </a:fld>
            <a:endParaRPr lang="en-US"/>
          </a:p>
        </p:txBody>
      </p:sp>
    </p:spTree>
  </p:cSld>
  <p:clrMapOvr>
    <a:masterClrMapping/>
  </p:clrMapOvr>
  <p:transition>
    <p:wheel spokes="1"/>
    <p:sndAc>
      <p:stSnd>
        <p:snd r:embed="rId1" name="cached_button1.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F83A51C-59FA-4A2B-9CDD-E2F8E4046B1B}" type="datetimeFigureOut">
              <a:rPr lang="en-US" smtClean="0"/>
              <a:pPr/>
              <a:t>9/27/2016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7EB683C-13E1-4E7D-8669-7B94EE410ED8}" type="slidenum">
              <a:rPr lang="en-US" smtClean="0"/>
              <a:pPr/>
              <a:t>‹#›</a:t>
            </a:fld>
            <a:endParaRPr lang="en-US"/>
          </a:p>
        </p:txBody>
      </p:sp>
    </p:spTree>
  </p:cSld>
  <p:clrMapOvr>
    <a:masterClrMapping/>
  </p:clrMapOvr>
  <p:transition>
    <p:wheel spokes="1"/>
    <p:sndAc>
      <p:stSnd>
        <p:snd r:embed="rId1" name="cached_button1.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3A51C-59FA-4A2B-9CDD-E2F8E4046B1B}" type="datetimeFigureOut">
              <a:rPr lang="en-US" smtClean="0"/>
              <a:pPr/>
              <a:t>9/27/2016</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B683C-13E1-4E7D-8669-7B94EE410E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1"/>
    <p:sndAc>
      <p:stSnd>
        <p:snd r:embed="rId13" name="cached_button1.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11.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audio" Target="../media/audio14.wav"/></Relationships>
</file>

<file path=ppt/slides/_rels/slide14.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audio" Target="../media/audio16.wav"/></Relationships>
</file>

<file path=ppt/slides/_rels/slide15.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8.wav"/><Relationship Id="rId4" Type="http://schemas.openxmlformats.org/officeDocument/2006/relationships/audio" Target="../media/audio11.wav"/></Relationships>
</file>

<file path=ppt/slides/_rels/slide16.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20.wav"/></Relationships>
</file>

<file path=ppt/slides/_rels/slide19.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20.wav"/></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8.wav"/><Relationship Id="rId4" Type="http://schemas.openxmlformats.org/officeDocument/2006/relationships/audio" Target="../media/audio11.wav"/></Relationships>
</file>

<file path=ppt/slides/_rels/slide21.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audio" Target="../media/audio11.wav"/></Relationships>
</file>

<file path=ppt/slides/_rels/slide23.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audio" Target="../media/audio11.wav"/></Relationships>
</file>

<file path=ppt/slides/_rels/slide24.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audio" Target="../media/audio11.wav"/></Relationships>
</file>

<file path=ppt/slides/_rels/slide25.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audio" Target="../media/audio11.wav"/><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audio" Target="../media/audio11.wav"/></Relationships>
</file>

<file path=ppt/slides/_rels/slide27.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audio" Target="../media/audio11.wav"/></Relationships>
</file>

<file path=ppt/slides/_rels/slide28.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audio" Target="../media/audio11.wav"/></Relationships>
</file>

<file path=ppt/slides/_rels/slide29.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audio" Target="../media/audio11.wav"/></Relationships>
</file>

<file path=ppt/slides/_rels/slide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audio" Target="../media/audio11.wav"/></Relationships>
</file>

<file path=ppt/slides/_rels/slide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0.wav"/><Relationship Id="rId4" Type="http://schemas.openxmlformats.org/officeDocument/2006/relationships/audio" Target="../media/audio9.wav"/></Relationships>
</file>

<file path=ppt/slides/_rels/slide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138.gif"/>
          <p:cNvPicPr>
            <a:picLocks noChangeAspect="1"/>
          </p:cNvPicPr>
          <p:nvPr/>
        </p:nvPicPr>
        <p:blipFill>
          <a:blip r:embed="rId5" cstate="print"/>
          <a:stretch>
            <a:fillRect/>
          </a:stretch>
        </p:blipFill>
        <p:spPr bwMode="auto">
          <a:xfrm>
            <a:off x="1547664" y="0"/>
            <a:ext cx="6671703" cy="2286000"/>
          </a:xfrm>
          <a:prstGeom prst="rect">
            <a:avLst/>
          </a:prstGeom>
          <a:noFill/>
          <a:ln w="9525">
            <a:noFill/>
            <a:miter lim="800000"/>
            <a:headEnd/>
            <a:tailEnd/>
          </a:ln>
        </p:spPr>
      </p:pic>
      <p:sp>
        <p:nvSpPr>
          <p:cNvPr id="3" name="مربع نص 2"/>
          <p:cNvSpPr txBox="1">
            <a:spLocks noChangeArrowheads="1"/>
          </p:cNvSpPr>
          <p:nvPr/>
        </p:nvSpPr>
        <p:spPr bwMode="auto">
          <a:xfrm>
            <a:off x="2627784" y="836712"/>
            <a:ext cx="4874096" cy="1200329"/>
          </a:xfrm>
          <a:prstGeom prst="rect">
            <a:avLst/>
          </a:prstGeom>
          <a:noFill/>
          <a:ln w="9525">
            <a:noFill/>
            <a:miter lim="800000"/>
            <a:headEnd/>
            <a:tailEnd/>
          </a:ln>
        </p:spPr>
        <p:txBody>
          <a:bodyPr wrap="square">
            <a:spAutoFit/>
          </a:bodyPr>
          <a:lstStyle/>
          <a:p>
            <a:pPr algn="ctr" rtl="1"/>
            <a:r>
              <a:rPr lang="ar-EG" sz="7200" b="1" dirty="0" smtClean="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rPr>
              <a:t>الوحدة الأولى</a:t>
            </a:r>
            <a:endParaRPr lang="en-US" sz="7200" b="1" dirty="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صورة 3" descr="img_1355588190_703.png"/>
          <p:cNvPicPr>
            <a:picLocks noChangeAspect="1"/>
          </p:cNvPicPr>
          <p:nvPr/>
        </p:nvPicPr>
        <p:blipFill>
          <a:blip r:embed="rId6" cstate="print"/>
          <a:stretch>
            <a:fillRect/>
          </a:stretch>
        </p:blipFill>
        <p:spPr bwMode="auto">
          <a:xfrm>
            <a:off x="1043608" y="3696600"/>
            <a:ext cx="7128792" cy="3006116"/>
          </a:xfrm>
          <a:prstGeom prst="rect">
            <a:avLst/>
          </a:prstGeom>
          <a:noFill/>
          <a:ln w="9525">
            <a:noFill/>
            <a:miter lim="800000"/>
            <a:headEnd/>
            <a:tailEnd/>
          </a:ln>
        </p:spPr>
      </p:pic>
      <p:sp>
        <p:nvSpPr>
          <p:cNvPr id="5" name="Rectangle 1"/>
          <p:cNvSpPr>
            <a:spLocks noChangeArrowheads="1"/>
          </p:cNvSpPr>
          <p:nvPr/>
        </p:nvSpPr>
        <p:spPr bwMode="auto">
          <a:xfrm>
            <a:off x="1979712" y="4581128"/>
            <a:ext cx="5029200" cy="1200329"/>
          </a:xfrm>
          <a:prstGeom prst="rect">
            <a:avLst/>
          </a:prstGeom>
          <a:noFill/>
          <a:ln w="9525">
            <a:noFill/>
            <a:miter lim="800000"/>
            <a:headEnd/>
            <a:tailEnd/>
          </a:ln>
        </p:spPr>
        <p:txBody>
          <a:bodyPr anchor="ctr">
            <a:spAutoFit/>
          </a:bodyPr>
          <a:lstStyle/>
          <a:p>
            <a:pPr algn="ctr" rtl="1" fontAlgn="auto">
              <a:spcBef>
                <a:spcPts val="0"/>
              </a:spcBef>
              <a:spcAft>
                <a:spcPts val="0"/>
              </a:spcAft>
              <a:defRPr/>
            </a:pPr>
            <a:r>
              <a:rPr lang="ar-EG" sz="7200" b="1" cap="all" dirty="0" smtClean="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latin typeface="+mn-lt"/>
                <a:cs typeface="+mn-cs"/>
              </a:rPr>
              <a:t>الوحدة القرائية</a:t>
            </a:r>
            <a:endParaRPr lang="en-US" sz="7200" b="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latin typeface="Calibri" pitchFamily="34" charset="0"/>
              <a:cs typeface="+mn-cs"/>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92" decel="100000"/>
                                        <p:tgtEl>
                                          <p:spTgt spid="2"/>
                                        </p:tgtEl>
                                      </p:cBhvr>
                                    </p:animEffect>
                                    <p:animScale>
                                      <p:cBhvr>
                                        <p:cTn id="8" dur="192" decel="100000"/>
                                        <p:tgtEl>
                                          <p:spTgt spid="2"/>
                                        </p:tgtEl>
                                      </p:cBhvr>
                                      <p:from x="10000" y="10000"/>
                                      <p:to x="200000" y="450000"/>
                                    </p:animScale>
                                    <p:animScale>
                                      <p:cBhvr>
                                        <p:cTn id="9" dur="308" accel="100000" fill="hold">
                                          <p:stCondLst>
                                            <p:cond delay="192"/>
                                          </p:stCondLst>
                                        </p:cTn>
                                        <p:tgtEl>
                                          <p:spTgt spid="2"/>
                                        </p:tgtEl>
                                      </p:cBhvr>
                                      <p:from x="200000" y="450000"/>
                                      <p:to x="100000" y="100000"/>
                                    </p:animScale>
                                    <p:set>
                                      <p:cBhvr>
                                        <p:cTn id="10" dur="192" fill="hold"/>
                                        <p:tgtEl>
                                          <p:spTgt spid="2"/>
                                        </p:tgtEl>
                                        <p:attrNameLst>
                                          <p:attrName>ppt_x</p:attrName>
                                        </p:attrNameLst>
                                      </p:cBhvr>
                                      <p:to>
                                        <p:strVal val="(0.5)"/>
                                      </p:to>
                                    </p:set>
                                    <p:anim from="(0.5)" to="(#ppt_x)" calcmode="lin" valueType="num">
                                      <p:cBhvr>
                                        <p:cTn id="11" dur="308" accel="100000" fill="hold">
                                          <p:stCondLst>
                                            <p:cond delay="192"/>
                                          </p:stCondLst>
                                        </p:cTn>
                                        <p:tgtEl>
                                          <p:spTgt spid="2"/>
                                        </p:tgtEl>
                                        <p:attrNameLst>
                                          <p:attrName>ppt_x</p:attrName>
                                        </p:attrNameLst>
                                      </p:cBhvr>
                                    </p:anim>
                                    <p:set>
                                      <p:cBhvr>
                                        <p:cTn id="12" dur="192" fill="hold"/>
                                        <p:tgtEl>
                                          <p:spTgt spid="2"/>
                                        </p:tgtEl>
                                        <p:attrNameLst>
                                          <p:attrName>ppt_y</p:attrName>
                                        </p:attrNameLst>
                                      </p:cBhvr>
                                      <p:to>
                                        <p:strVal val="(#ppt_y+0.4)"/>
                                      </p:to>
                                    </p:set>
                                    <p:anim from="(#ppt_y+0.4)" to="(#ppt_y)" calcmode="lin" valueType="num">
                                      <p:cBhvr>
                                        <p:cTn id="13" dur="308" accel="100000" fill="hold">
                                          <p:stCondLst>
                                            <p:cond delay="192"/>
                                          </p:stCondLst>
                                        </p:cTn>
                                        <p:tgtEl>
                                          <p:spTgt spid="2"/>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14" presetID="5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92" decel="100000"/>
                                        <p:tgtEl>
                                          <p:spTgt spid="3"/>
                                        </p:tgtEl>
                                      </p:cBhvr>
                                    </p:animEffect>
                                    <p:animScale>
                                      <p:cBhvr>
                                        <p:cTn id="17" dur="192" decel="100000"/>
                                        <p:tgtEl>
                                          <p:spTgt spid="3"/>
                                        </p:tgtEl>
                                      </p:cBhvr>
                                      <p:from x="10000" y="10000"/>
                                      <p:to x="200000" y="450000"/>
                                    </p:animScale>
                                    <p:animScale>
                                      <p:cBhvr>
                                        <p:cTn id="18" dur="308" accel="100000" fill="hold">
                                          <p:stCondLst>
                                            <p:cond delay="192"/>
                                          </p:stCondLst>
                                        </p:cTn>
                                        <p:tgtEl>
                                          <p:spTgt spid="3"/>
                                        </p:tgtEl>
                                      </p:cBhvr>
                                      <p:from x="200000" y="450000"/>
                                      <p:to x="100000" y="100000"/>
                                    </p:animScale>
                                    <p:set>
                                      <p:cBhvr>
                                        <p:cTn id="19" dur="192" fill="hold"/>
                                        <p:tgtEl>
                                          <p:spTgt spid="3"/>
                                        </p:tgtEl>
                                        <p:attrNameLst>
                                          <p:attrName>ppt_x</p:attrName>
                                        </p:attrNameLst>
                                      </p:cBhvr>
                                      <p:to>
                                        <p:strVal val="(0.5)"/>
                                      </p:to>
                                    </p:set>
                                    <p:anim from="(0.5)" to="(#ppt_x)" calcmode="lin" valueType="num">
                                      <p:cBhvr>
                                        <p:cTn id="20" dur="308" accel="100000" fill="hold">
                                          <p:stCondLst>
                                            <p:cond delay="192"/>
                                          </p:stCondLst>
                                        </p:cTn>
                                        <p:tgtEl>
                                          <p:spTgt spid="3"/>
                                        </p:tgtEl>
                                        <p:attrNameLst>
                                          <p:attrName>ppt_x</p:attrName>
                                        </p:attrNameLst>
                                      </p:cBhvr>
                                    </p:anim>
                                    <p:set>
                                      <p:cBhvr>
                                        <p:cTn id="21" dur="192" fill="hold"/>
                                        <p:tgtEl>
                                          <p:spTgt spid="3"/>
                                        </p:tgtEl>
                                        <p:attrNameLst>
                                          <p:attrName>ppt_y</p:attrName>
                                        </p:attrNameLst>
                                      </p:cBhvr>
                                      <p:to>
                                        <p:strVal val="(#ppt_y+0.4)"/>
                                      </p:to>
                                    </p:set>
                                    <p:anim from="(#ppt_y+0.4)" to="(#ppt_y)" calcmode="lin" valueType="num">
                                      <p:cBhvr>
                                        <p:cTn id="22" dur="308" accel="100000" fill="hold">
                                          <p:stCondLst>
                                            <p:cond delay="192"/>
                                          </p:stCondLst>
                                        </p:cTn>
                                        <p:tgtEl>
                                          <p:spTgt spid="3"/>
                                        </p:tgtEl>
                                        <p:attrNameLst>
                                          <p:attrName>ppt_y</p:attrName>
                                        </p:attrNameLst>
                                      </p:cBhvr>
                                    </p:anim>
                                  </p:childTnLst>
                                  <p:subTnLst>
                                    <p:audio>
                                      <p:cMediaNode>
                                        <p:cTn display="0" masterRel="sameClick">
                                          <p:stCondLst>
                                            <p:cond evt="begin" delay="0">
                                              <p:tn val="14"/>
                                            </p:cond>
                                          </p:stCondLst>
                                          <p:endCondLst>
                                            <p:cond evt="onStopAudio" delay="0">
                                              <p:tgtEl>
                                                <p:sldTgt/>
                                              </p:tgtEl>
                                            </p:cond>
                                          </p:endCondLst>
                                        </p:cTn>
                                        <p:tgtEl>
                                          <p:sndTgt r:embed="rId3" name="arrow.wav"/>
                                        </p:tgtEl>
                                      </p:cMediaNode>
                                    </p:audio>
                                  </p:sub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ppt_w*0.05"/>
                                          </p:val>
                                        </p:tav>
                                        <p:tav tm="100000">
                                          <p:val>
                                            <p:strVal val="#ppt_w"/>
                                          </p:val>
                                        </p:tav>
                                      </p:tavLst>
                                    </p:anim>
                                    <p:anim calcmode="lin" valueType="num">
                                      <p:cBhvr>
                                        <p:cTn id="28" dur="500" fill="hold"/>
                                        <p:tgtEl>
                                          <p:spTgt spid="4"/>
                                        </p:tgtEl>
                                        <p:attrNameLst>
                                          <p:attrName>ppt_h</p:attrName>
                                        </p:attrNameLst>
                                      </p:cBhvr>
                                      <p:tavLst>
                                        <p:tav tm="0">
                                          <p:val>
                                            <p:strVal val="#ppt_h"/>
                                          </p:val>
                                        </p:tav>
                                        <p:tav tm="100000">
                                          <p:val>
                                            <p:strVal val="#ppt_h"/>
                                          </p:val>
                                        </p:tav>
                                      </p:tavLst>
                                    </p:anim>
                                    <p:anim calcmode="lin" valueType="num">
                                      <p:cBhvr>
                                        <p:cTn id="29" dur="500" fill="hold"/>
                                        <p:tgtEl>
                                          <p:spTgt spid="4"/>
                                        </p:tgtEl>
                                        <p:attrNameLst>
                                          <p:attrName>ppt_x</p:attrName>
                                        </p:attrNameLst>
                                      </p:cBhvr>
                                      <p:tavLst>
                                        <p:tav tm="0">
                                          <p:val>
                                            <p:strVal val="#ppt_x-.2"/>
                                          </p:val>
                                        </p:tav>
                                        <p:tav tm="100000">
                                          <p:val>
                                            <p:strVal val="#ppt_x"/>
                                          </p:val>
                                        </p:tav>
                                      </p:tavLst>
                                    </p:anim>
                                    <p:anim calcmode="lin" valueType="num">
                                      <p:cBhvr>
                                        <p:cTn id="30" dur="500" fill="hold"/>
                                        <p:tgtEl>
                                          <p:spTgt spid="4"/>
                                        </p:tgtEl>
                                        <p:attrNameLst>
                                          <p:attrName>ppt_y</p:attrName>
                                        </p:attrNameLst>
                                      </p:cBhvr>
                                      <p:tavLst>
                                        <p:tav tm="0">
                                          <p:val>
                                            <p:strVal val="#ppt_y"/>
                                          </p:val>
                                        </p:tav>
                                        <p:tav tm="100000">
                                          <p:val>
                                            <p:strVal val="#ppt_y"/>
                                          </p:val>
                                        </p:tav>
                                      </p:tavLst>
                                    </p:anim>
                                    <p:animEffect transition="in" filter="fade">
                                      <p:cBhvr>
                                        <p:cTn id="31"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coin.wav"/>
                                        </p:tgtEl>
                                      </p:cMediaNode>
                                    </p:audio>
                                  </p:subTnLst>
                                </p:cTn>
                              </p:par>
                              <p:par>
                                <p:cTn id="32" presetID="54" presetClass="entr" presetSubtype="0" accel="10000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strVal val="#ppt_w*0.05"/>
                                          </p:val>
                                        </p:tav>
                                        <p:tav tm="100000">
                                          <p:val>
                                            <p:strVal val="#ppt_w"/>
                                          </p:val>
                                        </p:tav>
                                      </p:tavLst>
                                    </p:anim>
                                    <p:anim calcmode="lin" valueType="num">
                                      <p:cBhvr>
                                        <p:cTn id="35" dur="500" fill="hold"/>
                                        <p:tgtEl>
                                          <p:spTgt spid="5"/>
                                        </p:tgtEl>
                                        <p:attrNameLst>
                                          <p:attrName>ppt_h</p:attrName>
                                        </p:attrNameLst>
                                      </p:cBhvr>
                                      <p:tavLst>
                                        <p:tav tm="0">
                                          <p:val>
                                            <p:strVal val="#ppt_h"/>
                                          </p:val>
                                        </p:tav>
                                        <p:tav tm="100000">
                                          <p:val>
                                            <p:strVal val="#ppt_h"/>
                                          </p:val>
                                        </p:tav>
                                      </p:tavLst>
                                    </p:anim>
                                    <p:anim calcmode="lin" valueType="num">
                                      <p:cBhvr>
                                        <p:cTn id="36" dur="500" fill="hold"/>
                                        <p:tgtEl>
                                          <p:spTgt spid="5"/>
                                        </p:tgtEl>
                                        <p:attrNameLst>
                                          <p:attrName>ppt_x</p:attrName>
                                        </p:attrNameLst>
                                      </p:cBhvr>
                                      <p:tavLst>
                                        <p:tav tm="0">
                                          <p:val>
                                            <p:strVal val="#ppt_x-.2"/>
                                          </p:val>
                                        </p:tav>
                                        <p:tav tm="100000">
                                          <p:val>
                                            <p:strVal val="#ppt_x"/>
                                          </p:val>
                                        </p:tav>
                                      </p:tavLst>
                                    </p:anim>
                                    <p:anim calcmode="lin" valueType="num">
                                      <p:cBhvr>
                                        <p:cTn id="37" dur="500" fill="hold"/>
                                        <p:tgtEl>
                                          <p:spTgt spid="5"/>
                                        </p:tgtEl>
                                        <p:attrNameLst>
                                          <p:attrName>ppt_y</p:attrName>
                                        </p:attrNameLst>
                                      </p:cBhvr>
                                      <p:tavLst>
                                        <p:tav tm="0">
                                          <p:val>
                                            <p:strVal val="#ppt_y"/>
                                          </p:val>
                                        </p:tav>
                                        <p:tav tm="100000">
                                          <p:val>
                                            <p:strVal val="#ppt_y"/>
                                          </p:val>
                                        </p:tav>
                                      </p:tavLst>
                                    </p:anim>
                                    <p:animEffect transition="in" filter="fade">
                                      <p:cBhvr>
                                        <p:cTn id="38" dur="500"/>
                                        <p:tgtEl>
                                          <p:spTgt spid="5"/>
                                        </p:tgtEl>
                                      </p:cBhvr>
                                    </p:animEffect>
                                  </p:childTnLst>
                                  <p:subTnLst>
                                    <p:audio>
                                      <p:cMediaNode>
                                        <p:cTn display="0" masterRel="sameClick">
                                          <p:stCondLst>
                                            <p:cond evt="begin" delay="0">
                                              <p:tn val="32"/>
                                            </p:cond>
                                          </p:stCondLst>
                                          <p:endCondLst>
                                            <p:cond evt="onStopAudio" delay="0">
                                              <p:tgtEl>
                                                <p:sldTgt/>
                                              </p:tgtEl>
                                            </p:cond>
                                          </p:endCondLst>
                                        </p:cTn>
                                        <p:tgtEl>
                                          <p:sndTgt r:embed="rId4"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44624"/>
          <a:ext cx="9144000" cy="6696744"/>
        </p:xfrm>
        <a:graphic>
          <a:graphicData uri="http://schemas.openxmlformats.org/drawingml/2006/table">
            <a:tbl>
              <a:tblPr firstRow="1" bandRow="1">
                <a:tableStyleId>{5C22544A-7EE6-4342-B048-85BDC9FD1C3A}</a:tableStyleId>
              </a:tblPr>
              <a:tblGrid>
                <a:gridCol w="5868144"/>
                <a:gridCol w="3275856"/>
              </a:tblGrid>
              <a:tr h="936104">
                <a:tc>
                  <a:txBody>
                    <a:bodyPr/>
                    <a:lstStyle/>
                    <a:p>
                      <a:endParaRPr lang="en-US" sz="1400" dirty="0"/>
                    </a:p>
                  </a:txBody>
                  <a:tcPr>
                    <a:lnB w="12700" cap="flat" cmpd="sng" algn="ctr">
                      <a:solidFill>
                        <a:schemeClr val="tx1"/>
                      </a:solidFill>
                      <a:prstDash val="solid"/>
                      <a:round/>
                      <a:headEnd type="none" w="med" len="med"/>
                      <a:tailEnd type="none" w="med" len="med"/>
                    </a:lnB>
                    <a:solidFill>
                      <a:srgbClr val="7030A0"/>
                    </a:solidFill>
                  </a:tcPr>
                </a:tc>
                <a:tc>
                  <a:txBody>
                    <a:bodyPr/>
                    <a:lstStyle/>
                    <a:p>
                      <a:endParaRPr lang="en-US" sz="1400" dirty="0"/>
                    </a:p>
                  </a:txBody>
                  <a:tcPr>
                    <a:lnB w="12700" cap="flat" cmpd="sng" algn="ctr">
                      <a:solidFill>
                        <a:schemeClr val="tx1"/>
                      </a:solidFill>
                      <a:prstDash val="solid"/>
                      <a:round/>
                      <a:headEnd type="none" w="med" len="med"/>
                      <a:tailEnd type="none" w="med" len="med"/>
                    </a:lnB>
                    <a:solidFill>
                      <a:srgbClr val="7030A0"/>
                    </a:solidFill>
                  </a:tcPr>
                </a:tc>
              </a:tr>
              <a:tr h="5760640">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مستطيل 2"/>
          <p:cNvSpPr/>
          <p:nvPr/>
        </p:nvSpPr>
        <p:spPr>
          <a:xfrm>
            <a:off x="5878387" y="188640"/>
            <a:ext cx="3086101" cy="584775"/>
          </a:xfrm>
          <a:prstGeom prst="rect">
            <a:avLst/>
          </a:prstGeom>
        </p:spPr>
        <p:txBody>
          <a:bodyPr wrap="none">
            <a:spAutoFit/>
          </a:bodyPr>
          <a:lstStyle/>
          <a:p>
            <a:pPr algn="ctr" rtl="1"/>
            <a:r>
              <a:rPr lang="ar-EG" sz="3200" b="1" dirty="0" smtClean="0">
                <a:solidFill>
                  <a:schemeClr val="bg1"/>
                </a:solidFill>
              </a:rPr>
              <a:t>نوع التضليل الإعلامي</a:t>
            </a:r>
            <a:endParaRPr lang="en-US" sz="3200" dirty="0">
              <a:solidFill>
                <a:schemeClr val="bg1"/>
              </a:solidFill>
            </a:endParaRPr>
          </a:p>
        </p:txBody>
      </p:sp>
      <p:sp>
        <p:nvSpPr>
          <p:cNvPr id="4" name="مستطيل 3"/>
          <p:cNvSpPr/>
          <p:nvPr/>
        </p:nvSpPr>
        <p:spPr>
          <a:xfrm>
            <a:off x="1732225" y="188640"/>
            <a:ext cx="1327607" cy="584775"/>
          </a:xfrm>
          <a:prstGeom prst="rect">
            <a:avLst/>
          </a:prstGeom>
        </p:spPr>
        <p:txBody>
          <a:bodyPr wrap="none">
            <a:spAutoFit/>
          </a:bodyPr>
          <a:lstStyle/>
          <a:p>
            <a:pPr algn="r" rtl="1"/>
            <a:r>
              <a:rPr lang="ar-EG" sz="3200" b="1" dirty="0" smtClean="0">
                <a:solidFill>
                  <a:schemeClr val="bg1"/>
                </a:solidFill>
              </a:rPr>
              <a:t>التوضيح</a:t>
            </a:r>
            <a:endParaRPr lang="en-US" sz="3200" dirty="0">
              <a:solidFill>
                <a:schemeClr val="bg1"/>
              </a:solidFill>
            </a:endParaRPr>
          </a:p>
        </p:txBody>
      </p:sp>
      <p:sp>
        <p:nvSpPr>
          <p:cNvPr id="5" name="مستطيل 4"/>
          <p:cNvSpPr/>
          <p:nvPr/>
        </p:nvSpPr>
        <p:spPr>
          <a:xfrm>
            <a:off x="6300192" y="2564904"/>
            <a:ext cx="2339752" cy="1200329"/>
          </a:xfrm>
          <a:prstGeom prst="rect">
            <a:avLst/>
          </a:prstGeom>
        </p:spPr>
        <p:txBody>
          <a:bodyPr wrap="square">
            <a:spAutoFit/>
          </a:bodyPr>
          <a:lstStyle/>
          <a:p>
            <a:pPr algn="ctr" rtl="1"/>
            <a:r>
              <a:rPr lang="ar-EG" sz="3600" b="1" dirty="0" smtClean="0"/>
              <a:t>التضخيم والتهويل</a:t>
            </a:r>
            <a:endParaRPr lang="en-US" sz="3600" dirty="0" smtClean="0"/>
          </a:p>
        </p:txBody>
      </p:sp>
      <p:sp>
        <p:nvSpPr>
          <p:cNvPr id="6" name="Rectangle 1"/>
          <p:cNvSpPr>
            <a:spLocks noChangeArrowheads="1"/>
          </p:cNvSpPr>
          <p:nvPr/>
        </p:nvSpPr>
        <p:spPr bwMode="auto">
          <a:xfrm>
            <a:off x="251520" y="2420888"/>
            <a:ext cx="5436096" cy="1754326"/>
          </a:xfrm>
          <a:prstGeom prst="rect">
            <a:avLst/>
          </a:prstGeom>
          <a:noFill/>
          <a:ln w="9525">
            <a:noFill/>
            <a:miter lim="800000"/>
            <a:headEnd/>
            <a:tailEnd/>
          </a:ln>
        </p:spPr>
        <p:txBody>
          <a:bodyPr wrap="square" anchor="ctr">
            <a:spAutoFit/>
          </a:bodyPr>
          <a:lstStyle/>
          <a:p>
            <a:pPr algn="ctr" rtl="1"/>
            <a:r>
              <a:rPr lang="ar-SA" sz="3600" b="1" dirty="0" smtClean="0">
                <a:solidFill>
                  <a:srgbClr val="FF0000"/>
                </a:solidFill>
              </a:rPr>
              <a:t>وها هي الجامعة تحصد المراكز الأولى دولياً وعالمياً بأعداد من الاختراعات ضخمة كل عام.</a:t>
            </a:r>
            <a:endParaRPr lang="en-US" sz="3600" b="1" dirty="0">
              <a:solidFill>
                <a:srgbClr val="FF0000"/>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1034 - single violin note.wav"/>
                                        </p:tgtEl>
                                      </p:cMediaNode>
                                    </p:audio>
                                  </p:sub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500"/>
                                        <p:tgtEl>
                                          <p:spTgt spid="6"/>
                                        </p:tgtEl>
                                      </p:cBhvr>
                                    </p:animEffec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44624"/>
          <a:ext cx="9144000" cy="6696744"/>
        </p:xfrm>
        <a:graphic>
          <a:graphicData uri="http://schemas.openxmlformats.org/drawingml/2006/table">
            <a:tbl>
              <a:tblPr firstRow="1" bandRow="1">
                <a:tableStyleId>{5C22544A-7EE6-4342-B048-85BDC9FD1C3A}</a:tableStyleId>
              </a:tblPr>
              <a:tblGrid>
                <a:gridCol w="5868144"/>
                <a:gridCol w="3275856"/>
              </a:tblGrid>
              <a:tr h="936104">
                <a:tc>
                  <a:txBody>
                    <a:bodyPr/>
                    <a:lstStyle/>
                    <a:p>
                      <a:endParaRPr lang="en-US" sz="1400" dirty="0"/>
                    </a:p>
                  </a:txBody>
                  <a:tcPr>
                    <a:lnB w="12700" cap="flat" cmpd="sng" algn="ctr">
                      <a:solidFill>
                        <a:schemeClr val="tx1"/>
                      </a:solidFill>
                      <a:prstDash val="solid"/>
                      <a:round/>
                      <a:headEnd type="none" w="med" len="med"/>
                      <a:tailEnd type="none" w="med" len="med"/>
                    </a:lnB>
                    <a:solidFill>
                      <a:srgbClr val="7030A0"/>
                    </a:solidFill>
                  </a:tcPr>
                </a:tc>
                <a:tc>
                  <a:txBody>
                    <a:bodyPr/>
                    <a:lstStyle/>
                    <a:p>
                      <a:endParaRPr lang="en-US" sz="1400" dirty="0"/>
                    </a:p>
                  </a:txBody>
                  <a:tcPr>
                    <a:lnB w="12700" cap="flat" cmpd="sng" algn="ctr">
                      <a:solidFill>
                        <a:schemeClr val="tx1"/>
                      </a:solidFill>
                      <a:prstDash val="solid"/>
                      <a:round/>
                      <a:headEnd type="none" w="med" len="med"/>
                      <a:tailEnd type="none" w="med" len="med"/>
                    </a:lnB>
                    <a:solidFill>
                      <a:srgbClr val="7030A0"/>
                    </a:solidFill>
                  </a:tcPr>
                </a:tc>
              </a:tr>
              <a:tr h="5760640">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مستطيل 2"/>
          <p:cNvSpPr/>
          <p:nvPr/>
        </p:nvSpPr>
        <p:spPr>
          <a:xfrm>
            <a:off x="5878387" y="188640"/>
            <a:ext cx="3086101" cy="584775"/>
          </a:xfrm>
          <a:prstGeom prst="rect">
            <a:avLst/>
          </a:prstGeom>
        </p:spPr>
        <p:txBody>
          <a:bodyPr wrap="none">
            <a:spAutoFit/>
          </a:bodyPr>
          <a:lstStyle/>
          <a:p>
            <a:pPr algn="ctr" rtl="1"/>
            <a:r>
              <a:rPr lang="ar-EG" sz="3200" b="1" dirty="0" smtClean="0">
                <a:solidFill>
                  <a:schemeClr val="bg1"/>
                </a:solidFill>
              </a:rPr>
              <a:t>نوع التضليل الإعلامي</a:t>
            </a:r>
            <a:endParaRPr lang="en-US" sz="3200" dirty="0">
              <a:solidFill>
                <a:schemeClr val="bg1"/>
              </a:solidFill>
            </a:endParaRPr>
          </a:p>
        </p:txBody>
      </p:sp>
      <p:sp>
        <p:nvSpPr>
          <p:cNvPr id="4" name="مستطيل 3"/>
          <p:cNvSpPr/>
          <p:nvPr/>
        </p:nvSpPr>
        <p:spPr>
          <a:xfrm>
            <a:off x="1732225" y="188640"/>
            <a:ext cx="1327607" cy="584775"/>
          </a:xfrm>
          <a:prstGeom prst="rect">
            <a:avLst/>
          </a:prstGeom>
        </p:spPr>
        <p:txBody>
          <a:bodyPr wrap="none">
            <a:spAutoFit/>
          </a:bodyPr>
          <a:lstStyle/>
          <a:p>
            <a:pPr algn="r" rtl="1"/>
            <a:r>
              <a:rPr lang="ar-EG" sz="3200" b="1" dirty="0" smtClean="0">
                <a:solidFill>
                  <a:schemeClr val="bg1"/>
                </a:solidFill>
              </a:rPr>
              <a:t>التوضيح</a:t>
            </a:r>
            <a:endParaRPr lang="en-US" sz="3200" dirty="0">
              <a:solidFill>
                <a:schemeClr val="bg1"/>
              </a:solidFill>
            </a:endParaRPr>
          </a:p>
        </p:txBody>
      </p:sp>
      <p:sp>
        <p:nvSpPr>
          <p:cNvPr id="5" name="مستطيل 4"/>
          <p:cNvSpPr/>
          <p:nvPr/>
        </p:nvSpPr>
        <p:spPr>
          <a:xfrm>
            <a:off x="6300192" y="2708920"/>
            <a:ext cx="2339752" cy="646331"/>
          </a:xfrm>
          <a:prstGeom prst="rect">
            <a:avLst/>
          </a:prstGeom>
        </p:spPr>
        <p:txBody>
          <a:bodyPr wrap="square">
            <a:spAutoFit/>
          </a:bodyPr>
          <a:lstStyle/>
          <a:p>
            <a:pPr algn="ctr" rtl="1"/>
            <a:r>
              <a:rPr lang="ar-EG" sz="3600" b="1" dirty="0" smtClean="0"/>
              <a:t>التهوين</a:t>
            </a:r>
            <a:endParaRPr lang="en-US" sz="3600" dirty="0" smtClean="0"/>
          </a:p>
        </p:txBody>
      </p:sp>
      <p:sp>
        <p:nvSpPr>
          <p:cNvPr id="6" name="Rectangle 1"/>
          <p:cNvSpPr>
            <a:spLocks noChangeArrowheads="1"/>
          </p:cNvSpPr>
          <p:nvPr/>
        </p:nvSpPr>
        <p:spPr bwMode="auto">
          <a:xfrm>
            <a:off x="539552" y="1772816"/>
            <a:ext cx="5040560" cy="3416320"/>
          </a:xfrm>
          <a:prstGeom prst="rect">
            <a:avLst/>
          </a:prstGeom>
          <a:noFill/>
          <a:ln w="9525">
            <a:noFill/>
            <a:miter lim="800000"/>
            <a:headEnd/>
            <a:tailEnd/>
          </a:ln>
        </p:spPr>
        <p:txBody>
          <a:bodyPr wrap="square" anchor="ctr">
            <a:spAutoFit/>
          </a:bodyPr>
          <a:lstStyle/>
          <a:p>
            <a:pPr algn="ctr" rtl="1"/>
            <a:r>
              <a:rPr lang="ar-SA" sz="3600" b="1" dirty="0" smtClean="0">
                <a:solidFill>
                  <a:srgbClr val="FF0000"/>
                </a:solidFill>
              </a:rPr>
              <a:t>تقدم جامعة الملك فهد فقط 29 براءة اختراع</a:t>
            </a:r>
            <a:endParaRPr lang="en-US" sz="3600" dirty="0" smtClean="0">
              <a:solidFill>
                <a:srgbClr val="FF0000"/>
              </a:solidFill>
            </a:endParaRPr>
          </a:p>
          <a:p>
            <a:pPr algn="ctr" rtl="1"/>
            <a:r>
              <a:rPr lang="ar-SA" sz="3600" b="1" dirty="0" smtClean="0">
                <a:solidFill>
                  <a:srgbClr val="FF0000"/>
                </a:solidFill>
              </a:rPr>
              <a:t>29 براءة اختراع من دولة كبيرة مثل السعودية ثم نتكلم تن تنمية ونهضة بالمقارنة ببلاد الواق واق.</a:t>
            </a:r>
            <a:endParaRPr lang="en-US" sz="3600" b="1" dirty="0">
              <a:solidFill>
                <a:srgbClr val="FF0000"/>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1034 - single violin note.wav"/>
                                        </p:tgtEl>
                                      </p:cMediaNode>
                                    </p:audio>
                                  </p:sub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500"/>
                                        <p:tgtEl>
                                          <p:spTgt spid="6"/>
                                        </p:tgtEl>
                                      </p:cBhvr>
                                    </p:animEffec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g.gif"/>
          <p:cNvPicPr>
            <a:picLocks noChangeAspect="1"/>
          </p:cNvPicPr>
          <p:nvPr/>
        </p:nvPicPr>
        <p:blipFill>
          <a:blip r:embed="rId4" cstate="print">
            <a:duotone>
              <a:schemeClr val="accent2">
                <a:shade val="45000"/>
                <a:satMod val="135000"/>
              </a:schemeClr>
              <a:prstClr val="white"/>
            </a:duotone>
            <a:lum bright="-48000" contrast="86000"/>
          </a:blip>
          <a:srcRect/>
          <a:stretch>
            <a:fillRect/>
          </a:stretch>
        </p:blipFill>
        <p:spPr bwMode="auto">
          <a:xfrm>
            <a:off x="533400" y="1558131"/>
            <a:ext cx="8229600" cy="4175125"/>
          </a:xfrm>
          <a:prstGeom prst="rect">
            <a:avLst/>
          </a:prstGeom>
          <a:noFill/>
          <a:ln w="9525">
            <a:noFill/>
            <a:miter lim="800000"/>
            <a:headEnd/>
            <a:tailEnd/>
          </a:ln>
        </p:spPr>
      </p:pic>
      <p:sp>
        <p:nvSpPr>
          <p:cNvPr id="3" name="Rectangle 1"/>
          <p:cNvSpPr>
            <a:spLocks noChangeArrowheads="1"/>
          </p:cNvSpPr>
          <p:nvPr/>
        </p:nvSpPr>
        <p:spPr bwMode="auto">
          <a:xfrm>
            <a:off x="899592" y="2348880"/>
            <a:ext cx="7391400" cy="2800767"/>
          </a:xfrm>
          <a:prstGeom prst="rect">
            <a:avLst/>
          </a:prstGeom>
          <a:noFill/>
          <a:ln w="9525">
            <a:noFill/>
            <a:miter lim="800000"/>
            <a:headEnd/>
            <a:tailEnd/>
          </a:ln>
        </p:spPr>
        <p:txBody>
          <a:bodyPr anchor="ctr">
            <a:spAutoFit/>
          </a:bodyPr>
          <a:lstStyle/>
          <a:p>
            <a:pPr lvl="0" algn="ctr" rtl="1"/>
            <a:r>
              <a:rPr lang="ar-EG" sz="4400" b="1" dirty="0" smtClean="0"/>
              <a:t>2- اقرأ الخبر</a:t>
            </a:r>
            <a:r>
              <a:rPr lang="ar-SA" sz="4400" b="1" dirty="0" smtClean="0"/>
              <a:t> </a:t>
            </a:r>
            <a:r>
              <a:rPr lang="ar-EG" sz="4400" b="1" dirty="0" smtClean="0"/>
              <a:t>الافتراضي التالي بصياغته الأولى، ثم بصياغته الأخرى، ثم بين في الجدول الذي يليه عبارات التضليل في الصياغة الأخرى</a:t>
            </a:r>
            <a:r>
              <a:rPr lang="ar-SA" sz="4400" b="1" dirty="0" err="1" smtClean="0"/>
              <a:t>:</a:t>
            </a:r>
            <a:endParaRPr lang="en-US" sz="4400" dirty="0"/>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2" presetID="43"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
                                        <p:tgtEl>
                                          <p:spTgt spid="3"/>
                                        </p:tgtEl>
                                      </p:cBhvr>
                                    </p:animEffect>
                                    <p:anim calcmode="lin" valueType="num">
                                      <p:cBhvr>
                                        <p:cTn id="15" dur="400" fill="hold"/>
                                        <p:tgtEl>
                                          <p:spTgt spid="3"/>
                                        </p:tgtEl>
                                        <p:attrNameLst>
                                          <p:attrName>ppt_x</p:attrName>
                                        </p:attrNameLst>
                                      </p:cBhvr>
                                      <p:tavLst>
                                        <p:tav tm="0">
                                          <p:val>
                                            <p:strVal val="#ppt_x"/>
                                          </p:val>
                                        </p:tav>
                                        <p:tav tm="100000">
                                          <p:val>
                                            <p:strVal val="#ppt_x"/>
                                          </p:val>
                                        </p:tav>
                                      </p:tavLst>
                                    </p:anim>
                                    <p:anim calcmode="lin" valueType="num">
                                      <p:cBhvr>
                                        <p:cTn id="16" dur="400" fill="hold"/>
                                        <p:tgtEl>
                                          <p:spTgt spid="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g_1355588188_340.png"/>
          <p:cNvPicPr>
            <a:picLocks noChangeAspect="1"/>
          </p:cNvPicPr>
          <p:nvPr/>
        </p:nvPicPr>
        <p:blipFill>
          <a:blip r:embed="rId5" cstate="print"/>
          <a:srcRect/>
          <a:stretch>
            <a:fillRect/>
          </a:stretch>
        </p:blipFill>
        <p:spPr bwMode="auto">
          <a:xfrm>
            <a:off x="1835696" y="-171400"/>
            <a:ext cx="7200652" cy="2376264"/>
          </a:xfrm>
          <a:prstGeom prst="rect">
            <a:avLst/>
          </a:prstGeom>
          <a:noFill/>
          <a:ln w="9525">
            <a:noFill/>
            <a:miter lim="800000"/>
            <a:headEnd/>
            <a:tailEnd/>
          </a:ln>
        </p:spPr>
      </p:pic>
      <p:sp>
        <p:nvSpPr>
          <p:cNvPr id="3" name="مستطيل 2"/>
          <p:cNvSpPr>
            <a:spLocks noChangeArrowheads="1"/>
          </p:cNvSpPr>
          <p:nvPr/>
        </p:nvSpPr>
        <p:spPr bwMode="auto">
          <a:xfrm>
            <a:off x="2267744" y="469121"/>
            <a:ext cx="6373564" cy="1015663"/>
          </a:xfrm>
          <a:prstGeom prst="rect">
            <a:avLst/>
          </a:prstGeom>
          <a:noFill/>
          <a:ln w="9525">
            <a:noFill/>
            <a:miter lim="800000"/>
            <a:headEnd/>
            <a:tailEnd/>
          </a:ln>
        </p:spPr>
        <p:txBody>
          <a:bodyPr wrap="square">
            <a:spAutoFit/>
          </a:bodyPr>
          <a:lstStyle/>
          <a:p>
            <a:pPr algn="ctr"/>
            <a:r>
              <a:rPr lang="ar-EG" sz="6000" b="1" dirty="0" smtClean="0">
                <a:solidFill>
                  <a:schemeClr val="bg1"/>
                </a:solidFill>
              </a:rPr>
              <a:t>الصياغة الأولى للخبر</a:t>
            </a:r>
            <a:endParaRPr lang="en-US" sz="6000" dirty="0">
              <a:solidFill>
                <a:schemeClr val="bg1"/>
              </a:solidFill>
            </a:endParaRPr>
          </a:p>
        </p:txBody>
      </p:sp>
      <p:grpSp>
        <p:nvGrpSpPr>
          <p:cNvPr id="4" name="Group 2"/>
          <p:cNvGrpSpPr>
            <a:grpSpLocks/>
          </p:cNvGrpSpPr>
          <p:nvPr/>
        </p:nvGrpSpPr>
        <p:grpSpPr bwMode="auto">
          <a:xfrm>
            <a:off x="251520" y="2420888"/>
            <a:ext cx="8568952" cy="4248472"/>
            <a:chOff x="493822" y="1714488"/>
            <a:chExt cx="7156224" cy="2643206"/>
          </a:xfrm>
        </p:grpSpPr>
        <p:grpSp>
          <p:nvGrpSpPr>
            <p:cNvPr id="5" name="Group 6"/>
            <p:cNvGrpSpPr>
              <a:grpSpLocks/>
            </p:cNvGrpSpPr>
            <p:nvPr/>
          </p:nvGrpSpPr>
          <p:grpSpPr bwMode="auto">
            <a:xfrm>
              <a:off x="493822" y="1714488"/>
              <a:ext cx="7156224" cy="2643206"/>
              <a:chOff x="1004758" y="1714488"/>
              <a:chExt cx="6634415" cy="2643206"/>
            </a:xfrm>
          </p:grpSpPr>
          <p:sp>
            <p:nvSpPr>
              <p:cNvPr id="7" name="Plaque 5"/>
              <p:cNvSpPr/>
              <p:nvPr/>
            </p:nvSpPr>
            <p:spPr>
              <a:xfrm>
                <a:off x="1004758" y="1894707"/>
                <a:ext cx="6634415" cy="2282769"/>
              </a:xfrm>
              <a:prstGeom prst="frame">
                <a:avLst>
                  <a:gd name="adj1" fmla="val 6738"/>
                </a:avLst>
              </a:prstGeom>
              <a:gradFill flip="none" rotWithShape="1">
                <a:gsLst>
                  <a:gs pos="0">
                    <a:srgbClr val="000000"/>
                  </a:gs>
                  <a:gs pos="39999">
                    <a:srgbClr val="0A128C"/>
                  </a:gs>
                  <a:gs pos="70000">
                    <a:srgbClr val="181CC7"/>
                  </a:gs>
                  <a:gs pos="88000">
                    <a:srgbClr val="7005D4"/>
                  </a:gs>
                  <a:gs pos="100000">
                    <a:srgbClr val="8C3D91"/>
                  </a:gs>
                </a:gsLst>
                <a:lin ang="2700000" scaled="0"/>
                <a:tileRect/>
              </a:gradFill>
              <a:ln w="57150">
                <a:gradFill>
                  <a:gsLst>
                    <a:gs pos="0">
                      <a:srgbClr val="FBEAC7"/>
                    </a:gs>
                    <a:gs pos="17999">
                      <a:srgbClr val="FEE7F2"/>
                    </a:gs>
                    <a:gs pos="36000">
                      <a:srgbClr val="FAC77D"/>
                    </a:gs>
                    <a:gs pos="61000">
                      <a:srgbClr val="FBA97D"/>
                    </a:gs>
                    <a:gs pos="82001">
                      <a:srgbClr val="FBD49C"/>
                    </a:gs>
                    <a:gs pos="100000">
                      <a:srgbClr val="FEE7F2"/>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fontAlgn="auto">
                  <a:spcBef>
                    <a:spcPts val="0"/>
                  </a:spcBef>
                  <a:spcAft>
                    <a:spcPts val="0"/>
                  </a:spcAft>
                  <a:defRPr/>
                </a:pPr>
                <a:endParaRPr lang="ar-EG"/>
              </a:p>
            </p:txBody>
          </p:sp>
          <p:sp>
            <p:nvSpPr>
              <p:cNvPr id="8" name="Flowchart: Off-page Connector 6"/>
              <p:cNvSpPr/>
              <p:nvPr/>
            </p:nvSpPr>
            <p:spPr>
              <a:xfrm>
                <a:off x="1419409" y="1714488"/>
                <a:ext cx="5858274" cy="2643206"/>
              </a:xfrm>
              <a:prstGeom prst="rect">
                <a:avLst/>
              </a:prstGeom>
              <a:solidFill>
                <a:schemeClr val="bg1"/>
              </a:solidFill>
              <a:ln w="571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fontAlgn="auto">
                  <a:spcBef>
                    <a:spcPts val="0"/>
                  </a:spcBef>
                  <a:spcAft>
                    <a:spcPts val="0"/>
                  </a:spcAft>
                  <a:defRPr/>
                </a:pPr>
                <a:endParaRPr lang="ar-EG"/>
              </a:p>
            </p:txBody>
          </p:sp>
        </p:grpSp>
        <p:sp>
          <p:nvSpPr>
            <p:cNvPr id="6" name="مستطيل 227"/>
            <p:cNvSpPr>
              <a:spLocks noChangeArrowheads="1"/>
            </p:cNvSpPr>
            <p:nvPr/>
          </p:nvSpPr>
          <p:spPr bwMode="auto">
            <a:xfrm>
              <a:off x="1285852" y="1950543"/>
              <a:ext cx="5616049" cy="363820"/>
            </a:xfrm>
            <a:prstGeom prst="rect">
              <a:avLst/>
            </a:prstGeom>
            <a:noFill/>
            <a:ln w="9525">
              <a:noFill/>
              <a:miter lim="800000"/>
              <a:headEnd/>
              <a:tailEnd/>
            </a:ln>
          </p:spPr>
          <p:txBody>
            <a:bodyPr>
              <a:spAutoFit/>
            </a:bodyPr>
            <a:lstStyle/>
            <a:p>
              <a:pPr algn="r"/>
              <a:endParaRPr lang="ar-SA" sz="3200">
                <a:latin typeface="Calibri" pitchFamily="34" charset="0"/>
              </a:endParaRPr>
            </a:p>
          </p:txBody>
        </p:sp>
      </p:grpSp>
      <p:sp>
        <p:nvSpPr>
          <p:cNvPr id="9" name="TextBox 1"/>
          <p:cNvSpPr txBox="1">
            <a:spLocks noChangeArrowheads="1"/>
          </p:cNvSpPr>
          <p:nvPr/>
        </p:nvSpPr>
        <p:spPr bwMode="auto">
          <a:xfrm>
            <a:off x="899592" y="2996952"/>
            <a:ext cx="7118176" cy="3170099"/>
          </a:xfrm>
          <a:prstGeom prst="rect">
            <a:avLst/>
          </a:prstGeom>
          <a:noFill/>
          <a:ln w="9525">
            <a:noFill/>
            <a:miter lim="800000"/>
            <a:headEnd/>
            <a:tailEnd/>
          </a:ln>
        </p:spPr>
        <p:txBody>
          <a:bodyPr wrap="square">
            <a:spAutoFit/>
          </a:bodyPr>
          <a:lstStyle/>
          <a:p>
            <a:pPr algn="r" rtl="1"/>
            <a:r>
              <a:rPr lang="ar-EG" sz="4000" b="1" dirty="0" smtClean="0"/>
              <a:t>أغارت طائرات القوات الجوية </a:t>
            </a:r>
            <a:r>
              <a:rPr lang="ar-EG" sz="4000" b="1" dirty="0" err="1" smtClean="0"/>
              <a:t>لدولة </a:t>
            </a:r>
            <a:r>
              <a:rPr lang="ar-EG" sz="4000" b="1" dirty="0" smtClean="0"/>
              <a:t>(أ) صباح اليوم على موقعين </a:t>
            </a:r>
            <a:r>
              <a:rPr lang="ar-EG" sz="4000" b="1" dirty="0" err="1" smtClean="0"/>
              <a:t>لجبهة ....</a:t>
            </a:r>
            <a:r>
              <a:rPr lang="ar-EG" sz="4000" b="1" dirty="0" smtClean="0"/>
              <a:t> في </a:t>
            </a:r>
            <a:r>
              <a:rPr lang="ar-EG" sz="4000" b="1" dirty="0" err="1" smtClean="0"/>
              <a:t>دولة </a:t>
            </a:r>
            <a:r>
              <a:rPr lang="ar-EG" sz="4000" b="1" dirty="0" smtClean="0"/>
              <a:t>(ب) وأسفرت الغارات عن مقتل خمسة مقاتلين وتدمير آليتين وعسكريتين، واستمرت الغارات قرابة نصف ساعة.</a:t>
            </a:r>
            <a:endParaRPr lang="en-US" sz="4000" dirty="0"/>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92" decel="100000"/>
                                        <p:tgtEl>
                                          <p:spTgt spid="2"/>
                                        </p:tgtEl>
                                      </p:cBhvr>
                                    </p:animEffect>
                                    <p:animScale>
                                      <p:cBhvr>
                                        <p:cTn id="8" dur="192" decel="100000"/>
                                        <p:tgtEl>
                                          <p:spTgt spid="2"/>
                                        </p:tgtEl>
                                      </p:cBhvr>
                                      <p:from x="10000" y="10000"/>
                                      <p:to x="200000" y="450000"/>
                                    </p:animScale>
                                    <p:animScale>
                                      <p:cBhvr>
                                        <p:cTn id="9" dur="308" accel="100000" fill="hold">
                                          <p:stCondLst>
                                            <p:cond delay="192"/>
                                          </p:stCondLst>
                                        </p:cTn>
                                        <p:tgtEl>
                                          <p:spTgt spid="2"/>
                                        </p:tgtEl>
                                      </p:cBhvr>
                                      <p:from x="200000" y="450000"/>
                                      <p:to x="100000" y="100000"/>
                                    </p:animScale>
                                    <p:set>
                                      <p:cBhvr>
                                        <p:cTn id="10" dur="192" fill="hold"/>
                                        <p:tgtEl>
                                          <p:spTgt spid="2"/>
                                        </p:tgtEl>
                                        <p:attrNameLst>
                                          <p:attrName>ppt_x</p:attrName>
                                        </p:attrNameLst>
                                      </p:cBhvr>
                                      <p:to>
                                        <p:strVal val="(0.5)"/>
                                      </p:to>
                                    </p:set>
                                    <p:anim from="(0.5)" to="(#ppt_x)" calcmode="lin" valueType="num">
                                      <p:cBhvr>
                                        <p:cTn id="11" dur="308" accel="100000" fill="hold">
                                          <p:stCondLst>
                                            <p:cond delay="192"/>
                                          </p:stCondLst>
                                        </p:cTn>
                                        <p:tgtEl>
                                          <p:spTgt spid="2"/>
                                        </p:tgtEl>
                                        <p:attrNameLst>
                                          <p:attrName>ppt_x</p:attrName>
                                        </p:attrNameLst>
                                      </p:cBhvr>
                                    </p:anim>
                                    <p:set>
                                      <p:cBhvr>
                                        <p:cTn id="12" dur="192" fill="hold"/>
                                        <p:tgtEl>
                                          <p:spTgt spid="2"/>
                                        </p:tgtEl>
                                        <p:attrNameLst>
                                          <p:attrName>ppt_y</p:attrName>
                                        </p:attrNameLst>
                                      </p:cBhvr>
                                      <p:to>
                                        <p:strVal val="(#ppt_y+0.4)"/>
                                      </p:to>
                                    </p:set>
                                    <p:anim from="(#ppt_y+0.4)" to="(#ppt_y)" calcmode="lin" valueType="num">
                                      <p:cBhvr>
                                        <p:cTn id="13" dur="308" accel="100000" fill="hold">
                                          <p:stCondLst>
                                            <p:cond delay="192"/>
                                          </p:stCondLst>
                                        </p:cTn>
                                        <p:tgtEl>
                                          <p:spTgt spid="2"/>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مقص.wav"/>
                                        </p:tgtEl>
                                      </p:cMediaNode>
                                    </p:audio>
                                  </p:subTnLst>
                                </p:cTn>
                              </p:par>
                              <p:par>
                                <p:cTn id="14" presetID="5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92" decel="100000"/>
                                        <p:tgtEl>
                                          <p:spTgt spid="3"/>
                                        </p:tgtEl>
                                      </p:cBhvr>
                                    </p:animEffect>
                                    <p:animScale>
                                      <p:cBhvr>
                                        <p:cTn id="17" dur="192" decel="100000"/>
                                        <p:tgtEl>
                                          <p:spTgt spid="3"/>
                                        </p:tgtEl>
                                      </p:cBhvr>
                                      <p:from x="10000" y="10000"/>
                                      <p:to x="200000" y="450000"/>
                                    </p:animScale>
                                    <p:animScale>
                                      <p:cBhvr>
                                        <p:cTn id="18" dur="308" accel="100000" fill="hold">
                                          <p:stCondLst>
                                            <p:cond delay="192"/>
                                          </p:stCondLst>
                                        </p:cTn>
                                        <p:tgtEl>
                                          <p:spTgt spid="3"/>
                                        </p:tgtEl>
                                      </p:cBhvr>
                                      <p:from x="200000" y="450000"/>
                                      <p:to x="100000" y="100000"/>
                                    </p:animScale>
                                    <p:set>
                                      <p:cBhvr>
                                        <p:cTn id="19" dur="192" fill="hold"/>
                                        <p:tgtEl>
                                          <p:spTgt spid="3"/>
                                        </p:tgtEl>
                                        <p:attrNameLst>
                                          <p:attrName>ppt_x</p:attrName>
                                        </p:attrNameLst>
                                      </p:cBhvr>
                                      <p:to>
                                        <p:strVal val="(0.5)"/>
                                      </p:to>
                                    </p:set>
                                    <p:anim from="(0.5)" to="(#ppt_x)" calcmode="lin" valueType="num">
                                      <p:cBhvr>
                                        <p:cTn id="20" dur="308" accel="100000" fill="hold">
                                          <p:stCondLst>
                                            <p:cond delay="192"/>
                                          </p:stCondLst>
                                        </p:cTn>
                                        <p:tgtEl>
                                          <p:spTgt spid="3"/>
                                        </p:tgtEl>
                                        <p:attrNameLst>
                                          <p:attrName>ppt_x</p:attrName>
                                        </p:attrNameLst>
                                      </p:cBhvr>
                                    </p:anim>
                                    <p:set>
                                      <p:cBhvr>
                                        <p:cTn id="21" dur="192" fill="hold"/>
                                        <p:tgtEl>
                                          <p:spTgt spid="3"/>
                                        </p:tgtEl>
                                        <p:attrNameLst>
                                          <p:attrName>ppt_y</p:attrName>
                                        </p:attrNameLst>
                                      </p:cBhvr>
                                      <p:to>
                                        <p:strVal val="(#ppt_y+0.4)"/>
                                      </p:to>
                                    </p:set>
                                    <p:anim from="(#ppt_y+0.4)" to="(#ppt_y)" calcmode="lin" valueType="num">
                                      <p:cBhvr>
                                        <p:cTn id="22" dur="308" accel="100000" fill="hold">
                                          <p:stCondLst>
                                            <p:cond delay="192"/>
                                          </p:stCondLst>
                                        </p:cTn>
                                        <p:tgtEl>
                                          <p:spTgt spid="3"/>
                                        </p:tgtEl>
                                        <p:attrNameLst>
                                          <p:attrName>ppt_y</p:attrName>
                                        </p:attrNameLst>
                                      </p:cBhvr>
                                    </p:anim>
                                  </p:childTnLst>
                                  <p:subTnLst>
                                    <p:audio>
                                      <p:cMediaNode>
                                        <p:cTn display="0" masterRel="sameClick">
                                          <p:stCondLst>
                                            <p:cond evt="begin" delay="0">
                                              <p:tn val="14"/>
                                            </p:cond>
                                          </p:stCondLst>
                                          <p:endCondLst>
                                            <p:cond evt="onStopAudio" delay="0">
                                              <p:tgtEl>
                                                <p:sldTgt/>
                                              </p:tgtEl>
                                            </p:cond>
                                          </p:endCondLst>
                                        </p:cTn>
                                        <p:tgtEl>
                                          <p:sndTgt r:embed="rId3" name="مقص.wav"/>
                                        </p:tgtEl>
                                      </p:cMediaNode>
                                    </p:audio>
                                  </p:subTnLst>
                                </p:cTn>
                              </p:par>
                            </p:childTnLst>
                          </p:cTn>
                        </p:par>
                      </p:childTnLst>
                    </p:cTn>
                  </p:par>
                  <p:par>
                    <p:cTn id="23" fill="hold">
                      <p:stCondLst>
                        <p:cond delay="indefinite"/>
                      </p:stCondLst>
                      <p:childTnLst>
                        <p:par>
                          <p:cTn id="24" fill="hold">
                            <p:stCondLst>
                              <p:cond delay="0"/>
                            </p:stCondLst>
                            <p:childTnLst>
                              <p:par>
                                <p:cTn id="25" presetID="48" presetClass="entr" presetSubtype="0" accel="5000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Effect transition="in" filter="fade">
                                      <p:cBhvr>
                                        <p:cTn id="30" dur="10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wind.wav"/>
                                        </p:tgtEl>
                                      </p:cMediaNode>
                                    </p:audio>
                                  </p:subTnLst>
                                </p:cTn>
                              </p:par>
                              <p:par>
                                <p:cTn id="31" presetID="48" presetClass="entr" presetSubtype="0" accel="5000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9"/>
                                        </p:tgtEl>
                                        <p:attrNameLst>
                                          <p:attrName>ppt_y</p:attrName>
                                        </p:attrNameLst>
                                      </p:cBhvr>
                                      <p:tavLst>
                                        <p:tav tm="0">
                                          <p:val>
                                            <p:strVal val="#ppt_y"/>
                                          </p:val>
                                        </p:tav>
                                        <p:tav tm="100000">
                                          <p:val>
                                            <p:strVal val="#ppt_y"/>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099366509.png"/>
          <p:cNvPicPr>
            <a:picLocks noChangeAspect="1"/>
          </p:cNvPicPr>
          <p:nvPr/>
        </p:nvPicPr>
        <p:blipFill>
          <a:blip r:embed="rId5" cstate="print"/>
          <a:srcRect/>
          <a:stretch>
            <a:fillRect/>
          </a:stretch>
        </p:blipFill>
        <p:spPr bwMode="auto">
          <a:xfrm>
            <a:off x="1619672" y="-315415"/>
            <a:ext cx="7919864" cy="2448272"/>
          </a:xfrm>
          <a:prstGeom prst="rect">
            <a:avLst/>
          </a:prstGeom>
          <a:noFill/>
          <a:ln w="9525">
            <a:noFill/>
            <a:miter lim="800000"/>
            <a:headEnd/>
            <a:tailEnd/>
          </a:ln>
        </p:spPr>
      </p:pic>
      <p:sp>
        <p:nvSpPr>
          <p:cNvPr id="3" name="مستطيل 2"/>
          <p:cNvSpPr>
            <a:spLocks noChangeArrowheads="1"/>
          </p:cNvSpPr>
          <p:nvPr/>
        </p:nvSpPr>
        <p:spPr bwMode="auto">
          <a:xfrm>
            <a:off x="2633322" y="397113"/>
            <a:ext cx="5755102" cy="1015663"/>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ar-EG"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الصياغة الأخرى للخبر</a:t>
            </a:r>
            <a:endPar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itchFamily="34" charset="0"/>
              <a:cs typeface="+mn-cs"/>
            </a:endParaRPr>
          </a:p>
        </p:txBody>
      </p:sp>
      <p:pic>
        <p:nvPicPr>
          <p:cNvPr id="4" name="صورة 3" descr="ScallopedRectangle3.gif"/>
          <p:cNvPicPr>
            <a:picLocks noChangeAspect="1"/>
          </p:cNvPicPr>
          <p:nvPr/>
        </p:nvPicPr>
        <p:blipFill>
          <a:blip r:embed="rId6" cstate="print">
            <a:lum contrast="42000"/>
          </a:blip>
          <a:srcRect/>
          <a:stretch>
            <a:fillRect/>
          </a:stretch>
        </p:blipFill>
        <p:spPr bwMode="auto">
          <a:xfrm>
            <a:off x="304800" y="2132856"/>
            <a:ext cx="8610600" cy="4653136"/>
          </a:xfrm>
          <a:prstGeom prst="rect">
            <a:avLst/>
          </a:prstGeom>
          <a:noFill/>
          <a:ln w="9525">
            <a:noFill/>
            <a:miter lim="800000"/>
            <a:headEnd/>
            <a:tailEnd/>
          </a:ln>
        </p:spPr>
      </p:pic>
      <p:sp>
        <p:nvSpPr>
          <p:cNvPr id="5" name="مستطيل 4"/>
          <p:cNvSpPr>
            <a:spLocks noChangeArrowheads="1"/>
          </p:cNvSpPr>
          <p:nvPr/>
        </p:nvSpPr>
        <p:spPr bwMode="auto">
          <a:xfrm>
            <a:off x="725760" y="2492896"/>
            <a:ext cx="7734672" cy="3970318"/>
          </a:xfrm>
          <a:prstGeom prst="rect">
            <a:avLst/>
          </a:prstGeom>
          <a:noFill/>
          <a:ln w="9525">
            <a:noFill/>
            <a:miter lim="800000"/>
            <a:headEnd/>
            <a:tailEnd/>
          </a:ln>
        </p:spPr>
        <p:txBody>
          <a:bodyPr wrap="square">
            <a:spAutoFit/>
          </a:bodyPr>
          <a:lstStyle/>
          <a:p>
            <a:pPr algn="r" rtl="1"/>
            <a:r>
              <a:rPr lang="ar-EG" sz="3600" b="1" dirty="0" smtClean="0"/>
              <a:t>أغارت طائرات القوات الجوية </a:t>
            </a:r>
            <a:r>
              <a:rPr lang="ar-EG" sz="3600" b="1" dirty="0" err="1" smtClean="0"/>
              <a:t>لدولة </a:t>
            </a:r>
            <a:r>
              <a:rPr lang="ar-EG" sz="3600" b="1" dirty="0" smtClean="0"/>
              <a:t>(أ) صباح اليوم على مواقع عديدة </a:t>
            </a:r>
            <a:r>
              <a:rPr lang="ar-EG" sz="3600" b="1" dirty="0" err="1" smtClean="0"/>
              <a:t>لجبهة ....</a:t>
            </a:r>
            <a:r>
              <a:rPr lang="ar-EG" sz="3600" b="1" dirty="0" smtClean="0"/>
              <a:t> في </a:t>
            </a:r>
            <a:r>
              <a:rPr lang="ar-EG" sz="3600" b="1" dirty="0" err="1" smtClean="0"/>
              <a:t>دولة </a:t>
            </a:r>
            <a:r>
              <a:rPr lang="ar-EG" sz="3600" b="1" dirty="0" smtClean="0"/>
              <a:t>(ب) وأسفرت الغارات عن مقتل عشرات من المقاتلين وتدمير جميع الآليات العسكرية في مواقع المقاتلين المنتشرة على الحدود، ونقل شهود عيان أن الغارات ابتدأت منذ الصباح الباكر واستمرت إلى قرابة الظهر.</a:t>
            </a:r>
            <a:endParaRPr lang="en-US" sz="3600" dirty="0"/>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7.wav"/>
                                        </p:tgtEl>
                                      </p:cMediaNode>
                                    </p:audio>
                                  </p:subTnLst>
                                </p:cTn>
                              </p:par>
                              <p:par>
                                <p:cTn id="10" presetID="29"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7.wav"/>
                                        </p:tgtEl>
                                      </p:cMediaNode>
                                    </p:audio>
                                  </p:subTnLst>
                                </p:cTn>
                              </p:par>
                            </p:childTnLst>
                          </p:cTn>
                        </p:par>
                      </p:childTnLst>
                    </p:cTn>
                  </p:par>
                  <p:par>
                    <p:cTn id="15" fill="hold">
                      <p:stCondLst>
                        <p:cond delay="indefinite"/>
                      </p:stCondLst>
                      <p:childTnLst>
                        <p:par>
                          <p:cTn id="16" fill="hold">
                            <p:stCondLst>
                              <p:cond delay="0"/>
                            </p:stCondLst>
                            <p:childTnLst>
                              <p:par>
                                <p:cTn id="17" presetID="58" presetClass="entr" presetSubtype="0" accel="10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2.5"/>
                                          </p:val>
                                        </p:tav>
                                        <p:tav tm="100000">
                                          <p:val>
                                            <p:strVal val="#ppt_w"/>
                                          </p:val>
                                        </p:tav>
                                      </p:tavLst>
                                    </p:anim>
                                    <p:anim calcmode="lin" valueType="num">
                                      <p:cBhvr>
                                        <p:cTn id="20" dur="500" fill="hold"/>
                                        <p:tgtEl>
                                          <p:spTgt spid="4"/>
                                        </p:tgtEl>
                                        <p:attrNameLst>
                                          <p:attrName>ppt_h</p:attrName>
                                        </p:attrNameLst>
                                      </p:cBhvr>
                                      <p:tavLst>
                                        <p:tav tm="0">
                                          <p:val>
                                            <p:strVal val="#ppt_h*0.01"/>
                                          </p:val>
                                        </p:tav>
                                        <p:tav tm="100000">
                                          <p:val>
                                            <p:strVal val="#ppt_h"/>
                                          </p:val>
                                        </p:tav>
                                      </p:tavLst>
                                    </p:anim>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h+1"/>
                                          </p:val>
                                        </p:tav>
                                        <p:tav tm="100000">
                                          <p:val>
                                            <p:strVal val="#ppt_y"/>
                                          </p:val>
                                        </p:tav>
                                      </p:tavLst>
                                    </p:anim>
                                    <p:animEffect transition="in" filter="fade">
                                      <p:cBhvr>
                                        <p:cTn id="23"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0541 - floop sound.wav"/>
                                        </p:tgtEl>
                                      </p:cMediaNode>
                                    </p:audio>
                                  </p:subTnLst>
                                </p:cTn>
                              </p:par>
                              <p:par>
                                <p:cTn id="24" presetID="58" presetClass="entr" presetSubtype="0" accel="10000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2.5"/>
                                          </p:val>
                                        </p:tav>
                                        <p:tav tm="100000">
                                          <p:val>
                                            <p:strVal val="#ppt_w"/>
                                          </p:val>
                                        </p:tav>
                                      </p:tavLst>
                                    </p:anim>
                                    <p:anim calcmode="lin" valueType="num">
                                      <p:cBhvr>
                                        <p:cTn id="27" dur="500" fill="hold"/>
                                        <p:tgtEl>
                                          <p:spTgt spid="5"/>
                                        </p:tgtEl>
                                        <p:attrNameLst>
                                          <p:attrName>ppt_h</p:attrName>
                                        </p:attrNameLst>
                                      </p:cBhvr>
                                      <p:tavLst>
                                        <p:tav tm="0">
                                          <p:val>
                                            <p:strVal val="#ppt_h*0.01"/>
                                          </p:val>
                                        </p:tav>
                                        <p:tav tm="100000">
                                          <p:val>
                                            <p:strVal val="#ppt_h"/>
                                          </p:val>
                                        </p:tav>
                                      </p:tavLst>
                                    </p:anim>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h+1"/>
                                          </p:val>
                                        </p:tav>
                                        <p:tav tm="100000">
                                          <p:val>
                                            <p:strVal val="#ppt_y"/>
                                          </p:val>
                                        </p:tav>
                                      </p:tavLst>
                                    </p:anim>
                                    <p:animEffect transition="in" filter="fade">
                                      <p:cBhvr>
                                        <p:cTn id="30" dur="500"/>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4" name="0541 - floo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260648"/>
          <a:ext cx="9144000" cy="6192690"/>
        </p:xfrm>
        <a:graphic>
          <a:graphicData uri="http://schemas.openxmlformats.org/drawingml/2006/table">
            <a:tbl>
              <a:tblPr firstRow="1" bandRow="1">
                <a:tableStyleId>{5C22544A-7EE6-4342-B048-85BDC9FD1C3A}</a:tableStyleId>
              </a:tblPr>
              <a:tblGrid>
                <a:gridCol w="4572000"/>
                <a:gridCol w="4572000"/>
              </a:tblGrid>
              <a:tr h="1032115">
                <a:tc>
                  <a:txBody>
                    <a:bodyPr/>
                    <a:lstStyle/>
                    <a:p>
                      <a:endParaRPr lang="en-US" dirty="0"/>
                    </a:p>
                  </a:txBody>
                  <a:tcPr>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endParaRPr lang="en-US" dirty="0"/>
                    </a:p>
                  </a:txBody>
                  <a:tcPr>
                    <a:lnB w="12700" cap="flat" cmpd="sng" algn="ctr">
                      <a:solidFill>
                        <a:schemeClr val="tx1"/>
                      </a:solidFill>
                      <a:prstDash val="solid"/>
                      <a:round/>
                      <a:headEnd type="none" w="med" len="med"/>
                      <a:tailEnd type="none" w="med" len="med"/>
                    </a:lnB>
                    <a:solidFill>
                      <a:schemeClr val="accent6">
                        <a:lumMod val="50000"/>
                      </a:schemeClr>
                    </a:solidFill>
                  </a:tcPr>
                </a:tc>
              </a:tr>
              <a:tr h="103211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3211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3211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3211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3211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مستطيل 2"/>
          <p:cNvSpPr/>
          <p:nvPr/>
        </p:nvSpPr>
        <p:spPr>
          <a:xfrm>
            <a:off x="4788024" y="260648"/>
            <a:ext cx="3969688" cy="1077218"/>
          </a:xfrm>
          <a:prstGeom prst="rect">
            <a:avLst/>
          </a:prstGeom>
        </p:spPr>
        <p:txBody>
          <a:bodyPr wrap="square">
            <a:spAutoFit/>
          </a:bodyPr>
          <a:lstStyle/>
          <a:p>
            <a:pPr algn="ctr" rtl="1"/>
            <a:r>
              <a:rPr lang="ar-EG" sz="3200" b="1" dirty="0" smtClean="0">
                <a:solidFill>
                  <a:schemeClr val="bg1"/>
                </a:solidFill>
              </a:rPr>
              <a:t>عبارات التضليل في صياغة الخبر الأخرى</a:t>
            </a:r>
            <a:endParaRPr lang="en-US" sz="3200" dirty="0">
              <a:solidFill>
                <a:schemeClr val="bg1"/>
              </a:solidFill>
            </a:endParaRPr>
          </a:p>
        </p:txBody>
      </p:sp>
      <p:sp>
        <p:nvSpPr>
          <p:cNvPr id="4" name="مستطيل 3"/>
          <p:cNvSpPr/>
          <p:nvPr/>
        </p:nvSpPr>
        <p:spPr>
          <a:xfrm>
            <a:off x="818336" y="404664"/>
            <a:ext cx="2673544" cy="584775"/>
          </a:xfrm>
          <a:prstGeom prst="rect">
            <a:avLst/>
          </a:prstGeom>
        </p:spPr>
        <p:txBody>
          <a:bodyPr wrap="square">
            <a:spAutoFit/>
          </a:bodyPr>
          <a:lstStyle/>
          <a:p>
            <a:pPr algn="ctr" rtl="1"/>
            <a:r>
              <a:rPr lang="ar-EG" sz="3200" b="1" dirty="0" smtClean="0">
                <a:solidFill>
                  <a:schemeClr val="bg1"/>
                </a:solidFill>
              </a:rPr>
              <a:t>التوضيح</a:t>
            </a:r>
            <a:endParaRPr lang="en-US" sz="3200" dirty="0">
              <a:solidFill>
                <a:schemeClr val="bg1"/>
              </a:solidFill>
            </a:endParaRPr>
          </a:p>
        </p:txBody>
      </p:sp>
      <p:sp>
        <p:nvSpPr>
          <p:cNvPr id="5" name="Rectangle 1"/>
          <p:cNvSpPr>
            <a:spLocks noChangeArrowheads="1"/>
          </p:cNvSpPr>
          <p:nvPr/>
        </p:nvSpPr>
        <p:spPr bwMode="auto">
          <a:xfrm>
            <a:off x="4103440" y="1484784"/>
            <a:ext cx="5040560" cy="646331"/>
          </a:xfrm>
          <a:prstGeom prst="rect">
            <a:avLst/>
          </a:prstGeom>
          <a:noFill/>
          <a:ln w="9525">
            <a:noFill/>
            <a:miter lim="800000"/>
            <a:headEnd/>
            <a:tailEnd/>
          </a:ln>
        </p:spPr>
        <p:txBody>
          <a:bodyPr wrap="square" anchor="ctr">
            <a:spAutoFit/>
          </a:bodyPr>
          <a:lstStyle/>
          <a:p>
            <a:pPr algn="ctr" rtl="1"/>
            <a:r>
              <a:rPr lang="ar-SA" sz="3600" b="1" dirty="0" smtClean="0">
                <a:solidFill>
                  <a:srgbClr val="FF0000"/>
                </a:solidFill>
              </a:rPr>
              <a:t>مواقع عديدة</a:t>
            </a:r>
            <a:endParaRPr lang="en-US" sz="3600" b="1" dirty="0">
              <a:solidFill>
                <a:srgbClr val="FF0000"/>
              </a:solidFill>
            </a:endParaRPr>
          </a:p>
        </p:txBody>
      </p:sp>
      <p:sp>
        <p:nvSpPr>
          <p:cNvPr id="6" name="Rectangle 1"/>
          <p:cNvSpPr>
            <a:spLocks noChangeArrowheads="1"/>
          </p:cNvSpPr>
          <p:nvPr/>
        </p:nvSpPr>
        <p:spPr bwMode="auto">
          <a:xfrm>
            <a:off x="0" y="1484784"/>
            <a:ext cx="5040560" cy="646331"/>
          </a:xfrm>
          <a:prstGeom prst="rect">
            <a:avLst/>
          </a:prstGeom>
          <a:noFill/>
          <a:ln w="9525">
            <a:noFill/>
            <a:miter lim="800000"/>
            <a:headEnd/>
            <a:tailEnd/>
          </a:ln>
        </p:spPr>
        <p:txBody>
          <a:bodyPr wrap="square" anchor="ctr">
            <a:spAutoFit/>
          </a:bodyPr>
          <a:lstStyle/>
          <a:p>
            <a:pPr algn="ctr" rtl="1"/>
            <a:r>
              <a:rPr lang="ar-SA" sz="3600" b="1" dirty="0" smtClean="0">
                <a:solidFill>
                  <a:srgbClr val="0000FF"/>
                </a:solidFill>
              </a:rPr>
              <a:t>موقعين</a:t>
            </a:r>
            <a:endParaRPr lang="en-US" sz="3600" b="1" dirty="0">
              <a:solidFill>
                <a:srgbClr val="0000FF"/>
              </a:solidFill>
            </a:endParaRPr>
          </a:p>
        </p:txBody>
      </p:sp>
      <p:sp>
        <p:nvSpPr>
          <p:cNvPr id="7" name="Rectangle 1"/>
          <p:cNvSpPr>
            <a:spLocks noChangeArrowheads="1"/>
          </p:cNvSpPr>
          <p:nvPr/>
        </p:nvSpPr>
        <p:spPr bwMode="auto">
          <a:xfrm>
            <a:off x="4138936" y="2494637"/>
            <a:ext cx="5040560" cy="646331"/>
          </a:xfrm>
          <a:prstGeom prst="rect">
            <a:avLst/>
          </a:prstGeom>
          <a:noFill/>
          <a:ln w="9525">
            <a:noFill/>
            <a:miter lim="800000"/>
            <a:headEnd/>
            <a:tailEnd/>
          </a:ln>
        </p:spPr>
        <p:txBody>
          <a:bodyPr wrap="square" anchor="ctr">
            <a:spAutoFit/>
          </a:bodyPr>
          <a:lstStyle/>
          <a:p>
            <a:pPr algn="ctr" rtl="1"/>
            <a:r>
              <a:rPr lang="ar-SA" sz="3600" b="1" dirty="0" smtClean="0">
                <a:solidFill>
                  <a:srgbClr val="FF0000"/>
                </a:solidFill>
              </a:rPr>
              <a:t>عشرات</a:t>
            </a:r>
            <a:endParaRPr lang="en-US" sz="3600" b="1" dirty="0">
              <a:solidFill>
                <a:srgbClr val="FF0000"/>
              </a:solidFill>
            </a:endParaRPr>
          </a:p>
        </p:txBody>
      </p:sp>
      <p:sp>
        <p:nvSpPr>
          <p:cNvPr id="8" name="Rectangle 1"/>
          <p:cNvSpPr>
            <a:spLocks noChangeArrowheads="1"/>
          </p:cNvSpPr>
          <p:nvPr/>
        </p:nvSpPr>
        <p:spPr bwMode="auto">
          <a:xfrm>
            <a:off x="35496" y="2494637"/>
            <a:ext cx="5040560" cy="646331"/>
          </a:xfrm>
          <a:prstGeom prst="rect">
            <a:avLst/>
          </a:prstGeom>
          <a:noFill/>
          <a:ln w="9525">
            <a:noFill/>
            <a:miter lim="800000"/>
            <a:headEnd/>
            <a:tailEnd/>
          </a:ln>
        </p:spPr>
        <p:txBody>
          <a:bodyPr wrap="square" anchor="ctr">
            <a:spAutoFit/>
          </a:bodyPr>
          <a:lstStyle/>
          <a:p>
            <a:pPr algn="ctr" rtl="1"/>
            <a:r>
              <a:rPr lang="ar-SA" sz="3600" b="1" dirty="0" smtClean="0">
                <a:solidFill>
                  <a:srgbClr val="0000FF"/>
                </a:solidFill>
              </a:rPr>
              <a:t>خمسة</a:t>
            </a:r>
            <a:endParaRPr lang="en-US" sz="3600" b="1" dirty="0">
              <a:solidFill>
                <a:srgbClr val="0000FF"/>
              </a:solidFill>
            </a:endParaRPr>
          </a:p>
        </p:txBody>
      </p:sp>
      <p:sp>
        <p:nvSpPr>
          <p:cNvPr id="9" name="Rectangle 1"/>
          <p:cNvSpPr>
            <a:spLocks noChangeArrowheads="1"/>
          </p:cNvSpPr>
          <p:nvPr/>
        </p:nvSpPr>
        <p:spPr bwMode="auto">
          <a:xfrm>
            <a:off x="4066928" y="3574757"/>
            <a:ext cx="5040560" cy="646331"/>
          </a:xfrm>
          <a:prstGeom prst="rect">
            <a:avLst/>
          </a:prstGeom>
          <a:noFill/>
          <a:ln w="9525">
            <a:noFill/>
            <a:miter lim="800000"/>
            <a:headEnd/>
            <a:tailEnd/>
          </a:ln>
        </p:spPr>
        <p:txBody>
          <a:bodyPr wrap="square" anchor="ctr">
            <a:spAutoFit/>
          </a:bodyPr>
          <a:lstStyle/>
          <a:p>
            <a:pPr algn="ctr" rtl="1"/>
            <a:r>
              <a:rPr lang="ar-SA" sz="3600" b="1" dirty="0" smtClean="0">
                <a:solidFill>
                  <a:srgbClr val="FF0000"/>
                </a:solidFill>
              </a:rPr>
              <a:t>جميع الآليات</a:t>
            </a:r>
            <a:endParaRPr lang="en-US" sz="3600" b="1" dirty="0">
              <a:solidFill>
                <a:srgbClr val="FF0000"/>
              </a:solidFill>
            </a:endParaRPr>
          </a:p>
        </p:txBody>
      </p:sp>
      <p:sp>
        <p:nvSpPr>
          <p:cNvPr id="10" name="Rectangle 1"/>
          <p:cNvSpPr>
            <a:spLocks noChangeArrowheads="1"/>
          </p:cNvSpPr>
          <p:nvPr/>
        </p:nvSpPr>
        <p:spPr bwMode="auto">
          <a:xfrm>
            <a:off x="-36512" y="3574757"/>
            <a:ext cx="5040560" cy="646331"/>
          </a:xfrm>
          <a:prstGeom prst="rect">
            <a:avLst/>
          </a:prstGeom>
          <a:noFill/>
          <a:ln w="9525">
            <a:noFill/>
            <a:miter lim="800000"/>
            <a:headEnd/>
            <a:tailEnd/>
          </a:ln>
        </p:spPr>
        <p:txBody>
          <a:bodyPr wrap="square" anchor="ctr">
            <a:spAutoFit/>
          </a:bodyPr>
          <a:lstStyle/>
          <a:p>
            <a:pPr algn="ctr" rtl="1"/>
            <a:r>
              <a:rPr lang="ar-SA" sz="3600" b="1" dirty="0" err="1" smtClean="0">
                <a:solidFill>
                  <a:srgbClr val="0000FF"/>
                </a:solidFill>
              </a:rPr>
              <a:t>أليتين</a:t>
            </a:r>
            <a:endParaRPr lang="en-US" sz="3600" b="1" dirty="0">
              <a:solidFill>
                <a:srgbClr val="0000FF"/>
              </a:solidFill>
            </a:endParaRPr>
          </a:p>
        </p:txBody>
      </p:sp>
      <p:sp>
        <p:nvSpPr>
          <p:cNvPr id="11" name="Rectangle 1"/>
          <p:cNvSpPr>
            <a:spLocks noChangeArrowheads="1"/>
          </p:cNvSpPr>
          <p:nvPr/>
        </p:nvSpPr>
        <p:spPr bwMode="auto">
          <a:xfrm>
            <a:off x="4066928" y="4582869"/>
            <a:ext cx="5040560" cy="646331"/>
          </a:xfrm>
          <a:prstGeom prst="rect">
            <a:avLst/>
          </a:prstGeom>
          <a:noFill/>
          <a:ln w="9525">
            <a:noFill/>
            <a:miter lim="800000"/>
            <a:headEnd/>
            <a:tailEnd/>
          </a:ln>
        </p:spPr>
        <p:txBody>
          <a:bodyPr wrap="square" anchor="ctr">
            <a:spAutoFit/>
          </a:bodyPr>
          <a:lstStyle/>
          <a:p>
            <a:pPr algn="ctr" rtl="1"/>
            <a:r>
              <a:rPr lang="ar-SA" sz="3600" b="1" dirty="0" smtClean="0">
                <a:solidFill>
                  <a:srgbClr val="FF0000"/>
                </a:solidFill>
              </a:rPr>
              <a:t>نقل شهود عيان</a:t>
            </a:r>
            <a:endParaRPr lang="en-US" sz="3600" b="1" dirty="0">
              <a:solidFill>
                <a:srgbClr val="FF0000"/>
              </a:solidFill>
            </a:endParaRPr>
          </a:p>
        </p:txBody>
      </p:sp>
      <p:sp>
        <p:nvSpPr>
          <p:cNvPr id="12" name="Rectangle 1"/>
          <p:cNvSpPr>
            <a:spLocks noChangeArrowheads="1"/>
          </p:cNvSpPr>
          <p:nvPr/>
        </p:nvSpPr>
        <p:spPr bwMode="auto">
          <a:xfrm>
            <a:off x="-36512" y="4582869"/>
            <a:ext cx="5040560" cy="646331"/>
          </a:xfrm>
          <a:prstGeom prst="rect">
            <a:avLst/>
          </a:prstGeom>
          <a:noFill/>
          <a:ln w="9525">
            <a:noFill/>
            <a:miter lim="800000"/>
            <a:headEnd/>
            <a:tailEnd/>
          </a:ln>
        </p:spPr>
        <p:txBody>
          <a:bodyPr wrap="square" anchor="ctr">
            <a:spAutoFit/>
          </a:bodyPr>
          <a:lstStyle/>
          <a:p>
            <a:pPr algn="ctr" rtl="1"/>
            <a:r>
              <a:rPr lang="ar-SA" sz="3600" b="1" dirty="0" smtClean="0">
                <a:solidFill>
                  <a:srgbClr val="0000FF"/>
                </a:solidFill>
              </a:rPr>
              <a:t>ـــــــــــــــــــــــــ</a:t>
            </a:r>
            <a:endParaRPr lang="en-US" sz="3600" b="1" dirty="0">
              <a:solidFill>
                <a:srgbClr val="0000FF"/>
              </a:solidFill>
            </a:endParaRPr>
          </a:p>
        </p:txBody>
      </p:sp>
      <p:sp>
        <p:nvSpPr>
          <p:cNvPr id="13" name="Rectangle 1"/>
          <p:cNvSpPr>
            <a:spLocks noChangeArrowheads="1"/>
          </p:cNvSpPr>
          <p:nvPr/>
        </p:nvSpPr>
        <p:spPr bwMode="auto">
          <a:xfrm>
            <a:off x="4066928" y="5590981"/>
            <a:ext cx="5040560" cy="646331"/>
          </a:xfrm>
          <a:prstGeom prst="rect">
            <a:avLst/>
          </a:prstGeom>
          <a:noFill/>
          <a:ln w="9525">
            <a:noFill/>
            <a:miter lim="800000"/>
            <a:headEnd/>
            <a:tailEnd/>
          </a:ln>
        </p:spPr>
        <p:txBody>
          <a:bodyPr wrap="square" anchor="ctr">
            <a:spAutoFit/>
          </a:bodyPr>
          <a:lstStyle/>
          <a:p>
            <a:pPr algn="ctr" rtl="1"/>
            <a:r>
              <a:rPr lang="ar-SA" sz="3600" b="1" dirty="0" smtClean="0">
                <a:solidFill>
                  <a:srgbClr val="FF0000"/>
                </a:solidFill>
              </a:rPr>
              <a:t>استمرت إلى قرابة الظهر</a:t>
            </a:r>
            <a:endParaRPr lang="en-US" sz="3600" b="1" dirty="0">
              <a:solidFill>
                <a:srgbClr val="FF0000"/>
              </a:solidFill>
            </a:endParaRPr>
          </a:p>
        </p:txBody>
      </p:sp>
      <p:sp>
        <p:nvSpPr>
          <p:cNvPr id="14" name="Rectangle 1"/>
          <p:cNvSpPr>
            <a:spLocks noChangeArrowheads="1"/>
          </p:cNvSpPr>
          <p:nvPr/>
        </p:nvSpPr>
        <p:spPr bwMode="auto">
          <a:xfrm>
            <a:off x="-36512" y="5590981"/>
            <a:ext cx="5040560" cy="646331"/>
          </a:xfrm>
          <a:prstGeom prst="rect">
            <a:avLst/>
          </a:prstGeom>
          <a:noFill/>
          <a:ln w="9525">
            <a:noFill/>
            <a:miter lim="800000"/>
            <a:headEnd/>
            <a:tailEnd/>
          </a:ln>
        </p:spPr>
        <p:txBody>
          <a:bodyPr wrap="square" anchor="ctr">
            <a:spAutoFit/>
          </a:bodyPr>
          <a:lstStyle/>
          <a:p>
            <a:pPr algn="ctr" rtl="1"/>
            <a:r>
              <a:rPr lang="ar-SA" sz="3600" b="1" dirty="0" smtClean="0">
                <a:solidFill>
                  <a:srgbClr val="0000FF"/>
                </a:solidFill>
              </a:rPr>
              <a:t>نصف ساعة</a:t>
            </a:r>
            <a:endParaRPr lang="en-US" sz="3600" b="1" dirty="0">
              <a:solidFill>
                <a:srgbClr val="0000FF"/>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08 - نملة.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0008 - نملة.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0008 - نملة.wav"/>
                                        </p:tgtEl>
                                      </p:cMediaNode>
                                    </p:audio>
                                  </p:sub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2"/>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2"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4" name="chimes.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subTnLst>
                                    <p:audio>
                                      <p:cMediaNode>
                                        <p:cTn display="0" masterRel="sameClick">
                                          <p:stCondLst>
                                            <p:cond evt="begin" delay="0">
                                              <p:tn val="35"/>
                                            </p:cond>
                                          </p:stCondLst>
                                          <p:endCondLst>
                                            <p:cond evt="onStopAudio" delay="0">
                                              <p:tgtEl>
                                                <p:sldTgt/>
                                              </p:tgtEl>
                                            </p:cond>
                                          </p:endCondLst>
                                        </p:cTn>
                                        <p:tgtEl>
                                          <p:sndTgt r:embed="rId5"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ppt_x</p:attrName>
                                        </p:attrNameLst>
                                      </p:cBhvr>
                                      <p:tavLst>
                                        <p:tav tm="0">
                                          <p:val>
                                            <p:strVal val="#ppt_x-.2"/>
                                          </p:val>
                                        </p:tav>
                                        <p:tav tm="100000">
                                          <p:val>
                                            <p:strVal val="#ppt_x"/>
                                          </p:val>
                                        </p:tav>
                                      </p:tavLst>
                                    </p:anim>
                                    <p:anim calcmode="lin" valueType="num">
                                      <p:cBhvr>
                                        <p:cTn id="43"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4" dur="500"/>
                                        <p:tgtEl>
                                          <p:spTgt spid="9"/>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ox(in)">
                                      <p:cBhvr>
                                        <p:cTn id="49" dur="500"/>
                                        <p:tgtEl>
                                          <p:spTgt spid="10"/>
                                        </p:tgtEl>
                                      </p:cBhvr>
                                    </p:animEffect>
                                  </p:childTnLst>
                                  <p:subTnLst>
                                    <p:audio>
                                      <p:cMediaNode>
                                        <p:cTn display="0" masterRel="sameClick">
                                          <p:stCondLst>
                                            <p:cond evt="begin" delay="0">
                                              <p:tn val="47"/>
                                            </p:cond>
                                          </p:stCondLst>
                                          <p:endCondLst>
                                            <p:cond evt="onStopAudio" delay="0">
                                              <p:tgtEl>
                                                <p:sldTgt/>
                                              </p:tgtEl>
                                            </p:cond>
                                          </p:endCondLst>
                                        </p:cTn>
                                        <p:tgtEl>
                                          <p:sndTgt r:embed="rId5" name="camera.wav"/>
                                        </p:tgtEl>
                                      </p:cMediaNode>
                                    </p:audio>
                                  </p:sub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ppt_x-.2"/>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6" dur="500"/>
                                        <p:tgtEl>
                                          <p:spTgt spid="11"/>
                                        </p:tgtEl>
                                      </p:cBhvr>
                                    </p:animEffect>
                                  </p:childTnLst>
                                  <p:subTnLst>
                                    <p:audio>
                                      <p:cMediaNode>
                                        <p:cTn display="0" masterRel="sameClick">
                                          <p:stCondLst>
                                            <p:cond evt="begin" delay="0">
                                              <p:tn val="52"/>
                                            </p:cond>
                                          </p:stCondLst>
                                          <p:endCondLst>
                                            <p:cond evt="onStopAudio" delay="0">
                                              <p:tgtEl>
                                                <p:sldTgt/>
                                              </p:tgtEl>
                                            </p:cond>
                                          </p:endCondLst>
                                        </p:cTn>
                                        <p:tgtEl>
                                          <p:sndTgt r:embed="rId4" name="chimes.wav"/>
                                        </p:tgtEl>
                                      </p:cMediaNode>
                                    </p:audio>
                                  </p:sub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ox(in)">
                                      <p:cBhvr>
                                        <p:cTn id="61" dur="500"/>
                                        <p:tgtEl>
                                          <p:spTgt spid="12"/>
                                        </p:tgtEl>
                                      </p:cBhvr>
                                    </p:animEffect>
                                  </p:childTnLst>
                                  <p:subTnLst>
                                    <p:audio>
                                      <p:cMediaNode>
                                        <p:cTn display="0" masterRel="sameClick">
                                          <p:stCondLst>
                                            <p:cond evt="begin" delay="0">
                                              <p:tn val="59"/>
                                            </p:cond>
                                          </p:stCondLst>
                                          <p:endCondLst>
                                            <p:cond evt="onStopAudio" delay="0">
                                              <p:tgtEl>
                                                <p:sldTgt/>
                                              </p:tgtEl>
                                            </p:cond>
                                          </p:endCondLst>
                                        </p:cTn>
                                        <p:tgtEl>
                                          <p:sndTgt r:embed="rId5" name="camera.wav"/>
                                        </p:tgtEl>
                                      </p:cMediaNode>
                                    </p:audio>
                                  </p:sub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ppt_x</p:attrName>
                                        </p:attrNameLst>
                                      </p:cBhvr>
                                      <p:tavLst>
                                        <p:tav tm="0">
                                          <p:val>
                                            <p:strVal val="#ppt_x-.2"/>
                                          </p:val>
                                        </p:tav>
                                        <p:tav tm="100000">
                                          <p:val>
                                            <p:strVal val="#ppt_x"/>
                                          </p:val>
                                        </p:tav>
                                      </p:tavLst>
                                    </p:anim>
                                    <p:anim calcmode="lin" valueType="num">
                                      <p:cBhvr>
                                        <p:cTn id="67"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8" dur="500"/>
                                        <p:tgtEl>
                                          <p:spTgt spid="13"/>
                                        </p:tgtEl>
                                      </p:cBhvr>
                                    </p:animEffect>
                                  </p:childTnLst>
                                  <p:subTnLst>
                                    <p:audio>
                                      <p:cMediaNode>
                                        <p:cTn display="0" masterRel="sameClick">
                                          <p:stCondLst>
                                            <p:cond evt="begin" delay="0">
                                              <p:tn val="64"/>
                                            </p:cond>
                                          </p:stCondLst>
                                          <p:endCondLst>
                                            <p:cond evt="onStopAudio" delay="0">
                                              <p:tgtEl>
                                                <p:sldTgt/>
                                              </p:tgtEl>
                                            </p:cond>
                                          </p:endCondLst>
                                        </p:cTn>
                                        <p:tgtEl>
                                          <p:sndTgt r:embed="rId4" name="chimes.wav"/>
                                        </p:tgtEl>
                                      </p:cMediaNode>
                                    </p:audio>
                                  </p:sub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box(in)">
                                      <p:cBhvr>
                                        <p:cTn id="73" dur="500"/>
                                        <p:tgtEl>
                                          <p:spTgt spid="14"/>
                                        </p:tgtEl>
                                      </p:cBhvr>
                                    </p:animEffect>
                                  </p:childTnLst>
                                  <p:subTnLst>
                                    <p:audio>
                                      <p:cMediaNode>
                                        <p:cTn display="0" masterRel="sameClick">
                                          <p:stCondLst>
                                            <p:cond evt="begin" delay="0">
                                              <p:tn val="71"/>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a:grpSpLocks/>
          </p:cNvGrpSpPr>
          <p:nvPr/>
        </p:nvGrpSpPr>
        <p:grpSpPr bwMode="auto">
          <a:xfrm>
            <a:off x="900113" y="1196975"/>
            <a:ext cx="7775575" cy="4392613"/>
            <a:chOff x="7202293" y="-177021"/>
            <a:chExt cx="829938" cy="2823561"/>
          </a:xfrm>
        </p:grpSpPr>
        <p:sp>
          <p:nvSpPr>
            <p:cNvPr id="3" name="مستطيل مستدير الزوايا 2"/>
            <p:cNvSpPr/>
            <p:nvPr/>
          </p:nvSpPr>
          <p:spPr>
            <a:xfrm>
              <a:off x="7350218" y="499532"/>
              <a:ext cx="609491" cy="14306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صورة 1" descr="CBd-62.png"/>
            <p:cNvPicPr>
              <a:picLocks noChangeAspect="1"/>
            </p:cNvPicPr>
            <p:nvPr/>
          </p:nvPicPr>
          <p:blipFill>
            <a:blip r:embed="rId4" cstate="print"/>
            <a:stretch>
              <a:fillRect/>
            </a:stretch>
          </p:blipFill>
          <p:spPr bwMode="auto">
            <a:xfrm>
              <a:off x="7202293" y="-177021"/>
              <a:ext cx="829938" cy="2823561"/>
            </a:xfrm>
            <a:prstGeom prst="roundRect">
              <a:avLst/>
            </a:prstGeom>
            <a:noFill/>
            <a:ln w="9525">
              <a:noFill/>
              <a:miter lim="800000"/>
              <a:headEnd/>
              <a:tailEnd/>
            </a:ln>
          </p:spPr>
        </p:pic>
      </p:grpSp>
      <p:sp>
        <p:nvSpPr>
          <p:cNvPr id="5" name="مستطيل 4"/>
          <p:cNvSpPr>
            <a:spLocks noChangeArrowheads="1"/>
          </p:cNvSpPr>
          <p:nvPr/>
        </p:nvSpPr>
        <p:spPr bwMode="auto">
          <a:xfrm>
            <a:off x="1691680" y="2132856"/>
            <a:ext cx="6264696" cy="2308324"/>
          </a:xfrm>
          <a:prstGeom prst="rect">
            <a:avLst/>
          </a:prstGeom>
          <a:noFill/>
          <a:ln w="9525">
            <a:noFill/>
            <a:miter lim="800000"/>
            <a:headEnd/>
            <a:tailEnd/>
          </a:ln>
        </p:spPr>
        <p:txBody>
          <a:bodyPr>
            <a:spAutoFit/>
          </a:bodyPr>
          <a:lstStyle/>
          <a:p>
            <a:pPr lvl="0" algn="ctr" rtl="1"/>
            <a:r>
              <a:rPr lang="ar-EG" sz="4800" b="1" dirty="0" smtClean="0"/>
              <a:t>3- قد تتضمن بعض المقالات الصحفية نوعاً من أنواع التضليل للقراء التي مرت بك.</a:t>
            </a:r>
            <a:endParaRPr lang="en-US" sz="4800" dirty="0"/>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939 - pop.wav"/>
                                        </p:tgtEl>
                                      </p:cMediaNode>
                                    </p:audio>
                                  </p:subTnLst>
                                </p:cTn>
                              </p:par>
                              <p:par>
                                <p:cTn id="11" presetID="3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0939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555.gif"/>
          <p:cNvPicPr>
            <a:picLocks noChangeAspect="1"/>
          </p:cNvPicPr>
          <p:nvPr/>
        </p:nvPicPr>
        <p:blipFill>
          <a:blip r:embed="rId4" cstate="print">
            <a:duotone>
              <a:prstClr val="black"/>
              <a:schemeClr val="accent2">
                <a:tint val="45000"/>
                <a:satMod val="400000"/>
              </a:schemeClr>
            </a:duotone>
            <a:lum bright="-46000" contrast="76000"/>
          </a:blip>
          <a:stretch>
            <a:fillRect/>
          </a:stretch>
        </p:blipFill>
        <p:spPr bwMode="auto">
          <a:xfrm>
            <a:off x="393939" y="908720"/>
            <a:ext cx="8498541" cy="5256584"/>
          </a:xfrm>
          <a:prstGeom prst="rect">
            <a:avLst/>
          </a:prstGeom>
          <a:noFill/>
          <a:ln w="9525">
            <a:noFill/>
            <a:miter lim="800000"/>
            <a:headEnd/>
            <a:tailEnd/>
          </a:ln>
        </p:spPr>
      </p:pic>
      <p:sp>
        <p:nvSpPr>
          <p:cNvPr id="3" name="مستطيل 2"/>
          <p:cNvSpPr>
            <a:spLocks noChangeArrowheads="1"/>
          </p:cNvSpPr>
          <p:nvPr/>
        </p:nvSpPr>
        <p:spPr bwMode="auto">
          <a:xfrm>
            <a:off x="1331640" y="1556792"/>
            <a:ext cx="6624736" cy="3785652"/>
          </a:xfrm>
          <a:prstGeom prst="rect">
            <a:avLst/>
          </a:prstGeom>
          <a:noFill/>
          <a:ln w="9525">
            <a:noFill/>
            <a:miter lim="800000"/>
            <a:headEnd/>
            <a:tailEnd/>
          </a:ln>
        </p:spPr>
        <p:txBody>
          <a:bodyPr wrap="square">
            <a:spAutoFit/>
          </a:bodyPr>
          <a:lstStyle/>
          <a:p>
            <a:pPr algn="ctr" rtl="1"/>
            <a:r>
              <a:rPr lang="ar-EG" sz="4800" b="1" dirty="0" smtClean="0">
                <a:solidFill>
                  <a:schemeClr val="bg1"/>
                </a:solidFill>
              </a:rPr>
              <a:t>اقرأ النص التالي بصياغته الأولى، ثم بصياغته الأخرى، ثم وضح في الجدول الذي يليه كيف اشتملت الفقرة الثانية على تضليل القراء</a:t>
            </a:r>
            <a:r>
              <a:rPr lang="ar-SA" sz="4800" b="1" dirty="0" err="1" smtClean="0">
                <a:solidFill>
                  <a:schemeClr val="bg1"/>
                </a:solidFill>
              </a:rPr>
              <a:t>:</a:t>
            </a:r>
            <a:endParaRPr lang="en-US" sz="4800" dirty="0">
              <a:solidFill>
                <a:schemeClr val="bg1"/>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68 - arcade game miss.wav"/>
                                        </p:tgtEl>
                                      </p:cMediaNode>
                                    </p:audio>
                                  </p:sub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0068 - arcade game mi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a:grpSpLocks/>
          </p:cNvGrpSpPr>
          <p:nvPr/>
        </p:nvGrpSpPr>
        <p:grpSpPr bwMode="auto">
          <a:xfrm>
            <a:off x="1188640" y="188640"/>
            <a:ext cx="9144000" cy="1944216"/>
            <a:chOff x="5259626" y="-2861418"/>
            <a:chExt cx="5632241" cy="3423264"/>
          </a:xfrm>
        </p:grpSpPr>
        <p:sp>
          <p:nvSpPr>
            <p:cNvPr id="3" name="شكل بيضاوي 2"/>
            <p:cNvSpPr/>
            <p:nvPr/>
          </p:nvSpPr>
          <p:spPr>
            <a:xfrm>
              <a:off x="6405630" y="-2037217"/>
              <a:ext cx="4486237" cy="25022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صورة 1" descr="a54521de7b.png"/>
            <p:cNvPicPr>
              <a:picLocks noChangeAspect="1"/>
            </p:cNvPicPr>
            <p:nvPr/>
          </p:nvPicPr>
          <p:blipFill>
            <a:blip r:embed="rId5" cstate="print"/>
            <a:srcRect/>
            <a:stretch>
              <a:fillRect/>
            </a:stretch>
          </p:blipFill>
          <p:spPr bwMode="auto">
            <a:xfrm>
              <a:off x="5259626" y="-2861418"/>
              <a:ext cx="4945078" cy="3423264"/>
            </a:xfrm>
            <a:prstGeom prst="rect">
              <a:avLst/>
            </a:prstGeom>
            <a:noFill/>
            <a:ln w="9525">
              <a:noFill/>
              <a:miter lim="800000"/>
              <a:headEnd/>
              <a:tailEnd/>
            </a:ln>
          </p:spPr>
        </p:pic>
      </p:grpSp>
      <p:sp>
        <p:nvSpPr>
          <p:cNvPr id="5" name="مستطيل 4"/>
          <p:cNvSpPr>
            <a:spLocks noChangeArrowheads="1"/>
          </p:cNvSpPr>
          <p:nvPr/>
        </p:nvSpPr>
        <p:spPr bwMode="auto">
          <a:xfrm>
            <a:off x="1584175" y="705470"/>
            <a:ext cx="6813376" cy="92333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ar-EG" sz="5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الصياغة الأولى للفقرة</a:t>
            </a:r>
            <a:endParaRPr lang="en-US" sz="54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mn-cs"/>
            </a:endParaRPr>
          </a:p>
        </p:txBody>
      </p:sp>
      <p:grpSp>
        <p:nvGrpSpPr>
          <p:cNvPr id="8" name="مجموعة 9"/>
          <p:cNvGrpSpPr>
            <a:grpSpLocks/>
          </p:cNvGrpSpPr>
          <p:nvPr/>
        </p:nvGrpSpPr>
        <p:grpSpPr bwMode="auto">
          <a:xfrm>
            <a:off x="251520" y="2232248"/>
            <a:ext cx="8642350" cy="4509120"/>
            <a:chOff x="756190" y="238492"/>
            <a:chExt cx="7918168" cy="5982203"/>
          </a:xfrm>
        </p:grpSpPr>
        <p:sp>
          <p:nvSpPr>
            <p:cNvPr id="9" name="مستطيل مستدير الزوايا 8"/>
            <p:cNvSpPr/>
            <p:nvPr/>
          </p:nvSpPr>
          <p:spPr>
            <a:xfrm>
              <a:off x="971452" y="548719"/>
              <a:ext cx="7396012" cy="56151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pic>
          <p:nvPicPr>
            <p:cNvPr id="10" name="صورة 1" descr="011AR060-0.jpg"/>
            <p:cNvPicPr>
              <a:picLocks noChangeAspect="1"/>
            </p:cNvPicPr>
            <p:nvPr/>
          </p:nvPicPr>
          <p:blipFill>
            <a:blip r:embed="rId6" cstate="print">
              <a:clrChange>
                <a:clrFrom>
                  <a:srgbClr val="EFEEEE"/>
                </a:clrFrom>
                <a:clrTo>
                  <a:srgbClr val="EFEEEE">
                    <a:alpha val="0"/>
                  </a:srgbClr>
                </a:clrTo>
              </a:clrChange>
              <a:duotone>
                <a:prstClr val="black"/>
                <a:schemeClr val="accent4">
                  <a:tint val="45000"/>
                  <a:satMod val="400000"/>
                </a:schemeClr>
              </a:duotone>
              <a:lum bright="12000" contrast="70000"/>
            </a:blip>
            <a:stretch>
              <a:fillRect/>
            </a:stretch>
          </p:blipFill>
          <p:spPr bwMode="auto">
            <a:xfrm>
              <a:off x="756190" y="238492"/>
              <a:ext cx="7918168" cy="5982203"/>
            </a:xfrm>
            <a:prstGeom prst="roundRect">
              <a:avLst/>
            </a:prstGeom>
            <a:noFill/>
            <a:ln w="9525">
              <a:noFill/>
              <a:miter lim="800000"/>
              <a:headEnd/>
              <a:tailEnd/>
            </a:ln>
          </p:spPr>
        </p:pic>
      </p:grpSp>
      <p:sp>
        <p:nvSpPr>
          <p:cNvPr id="11" name="Rectangle 1"/>
          <p:cNvSpPr>
            <a:spLocks noChangeArrowheads="1"/>
          </p:cNvSpPr>
          <p:nvPr/>
        </p:nvSpPr>
        <p:spPr bwMode="auto">
          <a:xfrm>
            <a:off x="899592" y="2555026"/>
            <a:ext cx="7272808" cy="3970318"/>
          </a:xfrm>
          <a:prstGeom prst="rect">
            <a:avLst/>
          </a:prstGeom>
          <a:noFill/>
          <a:ln w="9525">
            <a:noFill/>
            <a:miter lim="800000"/>
            <a:headEnd/>
            <a:tailEnd/>
          </a:ln>
        </p:spPr>
        <p:txBody>
          <a:bodyPr wrap="square" anchor="ctr">
            <a:spAutoFit/>
          </a:bodyPr>
          <a:lstStyle/>
          <a:p>
            <a:pPr algn="ctr" rtl="1"/>
            <a:r>
              <a:rPr lang="ar-EG" sz="3600" b="1" dirty="0" smtClean="0"/>
              <a:t>أجريت دراسة علمية لمعرفة توجهات الطلاب السعوديين في المدارس الثانوية نحو استخدام الحاسب الآلي طبقت على عينة مكونة من 120 طالياً في مدرسة الاستقامة </a:t>
            </a:r>
            <a:r>
              <a:rPr lang="ar-EG" sz="3600" b="1" dirty="0" err="1" smtClean="0"/>
              <a:t>الثانوية.</a:t>
            </a:r>
            <a:r>
              <a:rPr lang="ar-EG" sz="3600" b="1" dirty="0" smtClean="0"/>
              <a:t> وأوضحت نتائج الدراسة أن 35% من عينة </a:t>
            </a:r>
            <a:r>
              <a:rPr lang="ar-EG" sz="3600" b="1" dirty="0" err="1" smtClean="0"/>
              <a:t>الدراسة </a:t>
            </a:r>
            <a:r>
              <a:rPr lang="ar-EG" sz="3600" b="1" dirty="0" smtClean="0"/>
              <a:t>(42 طالبا) لا يستخدمون الحاسب الآلي في المدرسة على الإطلاق.</a:t>
            </a:r>
            <a:endParaRPr lang="en-US" sz="3600" dirty="0"/>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08 - نملة.wav"/>
                                        </p:tgtEl>
                                      </p:cMediaNode>
                                    </p:audio>
                                  </p:sub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3" name="0008 - نملة.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subTnLst>
                                    <p:audio>
                                      <p:cMediaNode>
                                        <p:cTn display="0" masterRel="sameClick">
                                          <p:stCondLst>
                                            <p:cond evt="begin" delay="0">
                                              <p:tn val="16"/>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a:grpSpLocks/>
          </p:cNvGrpSpPr>
          <p:nvPr/>
        </p:nvGrpSpPr>
        <p:grpSpPr bwMode="auto">
          <a:xfrm>
            <a:off x="1188640" y="188640"/>
            <a:ext cx="9144000" cy="1944216"/>
            <a:chOff x="5259626" y="-2861418"/>
            <a:chExt cx="5632241" cy="3423264"/>
          </a:xfrm>
        </p:grpSpPr>
        <p:sp>
          <p:nvSpPr>
            <p:cNvPr id="3" name="شكل بيضاوي 2"/>
            <p:cNvSpPr/>
            <p:nvPr/>
          </p:nvSpPr>
          <p:spPr>
            <a:xfrm>
              <a:off x="6405630" y="-2037217"/>
              <a:ext cx="4486237" cy="25022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صورة 1" descr="a54521de7b.png"/>
            <p:cNvPicPr>
              <a:picLocks noChangeAspect="1"/>
            </p:cNvPicPr>
            <p:nvPr/>
          </p:nvPicPr>
          <p:blipFill>
            <a:blip r:embed="rId5" cstate="print"/>
            <a:srcRect/>
            <a:stretch>
              <a:fillRect/>
            </a:stretch>
          </p:blipFill>
          <p:spPr bwMode="auto">
            <a:xfrm>
              <a:off x="5259626" y="-2861418"/>
              <a:ext cx="4945078" cy="3423264"/>
            </a:xfrm>
            <a:prstGeom prst="rect">
              <a:avLst/>
            </a:prstGeom>
            <a:noFill/>
            <a:ln w="9525">
              <a:noFill/>
              <a:miter lim="800000"/>
              <a:headEnd/>
              <a:tailEnd/>
            </a:ln>
          </p:spPr>
        </p:pic>
      </p:grpSp>
      <p:sp>
        <p:nvSpPr>
          <p:cNvPr id="5" name="مستطيل 4"/>
          <p:cNvSpPr>
            <a:spLocks noChangeArrowheads="1"/>
          </p:cNvSpPr>
          <p:nvPr/>
        </p:nvSpPr>
        <p:spPr bwMode="auto">
          <a:xfrm>
            <a:off x="1584175" y="705470"/>
            <a:ext cx="6813376" cy="92333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ar-EG" sz="5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الصياغة الأخرى للفقرة</a:t>
            </a:r>
            <a:endParaRPr lang="en-US" sz="54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mn-cs"/>
            </a:endParaRPr>
          </a:p>
        </p:txBody>
      </p:sp>
      <p:grpSp>
        <p:nvGrpSpPr>
          <p:cNvPr id="6" name="مجموعة 9"/>
          <p:cNvGrpSpPr>
            <a:grpSpLocks/>
          </p:cNvGrpSpPr>
          <p:nvPr/>
        </p:nvGrpSpPr>
        <p:grpSpPr bwMode="auto">
          <a:xfrm>
            <a:off x="251520" y="2232248"/>
            <a:ext cx="8642350" cy="4509120"/>
            <a:chOff x="756190" y="238492"/>
            <a:chExt cx="7918168" cy="5982203"/>
          </a:xfrm>
        </p:grpSpPr>
        <p:sp>
          <p:nvSpPr>
            <p:cNvPr id="9" name="مستطيل مستدير الزوايا 8"/>
            <p:cNvSpPr/>
            <p:nvPr/>
          </p:nvSpPr>
          <p:spPr>
            <a:xfrm>
              <a:off x="971452" y="548719"/>
              <a:ext cx="7396012" cy="56151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pic>
          <p:nvPicPr>
            <p:cNvPr id="10" name="صورة 1" descr="011AR060-0.jpg"/>
            <p:cNvPicPr>
              <a:picLocks noChangeAspect="1"/>
            </p:cNvPicPr>
            <p:nvPr/>
          </p:nvPicPr>
          <p:blipFill>
            <a:blip r:embed="rId6" cstate="print">
              <a:clrChange>
                <a:clrFrom>
                  <a:srgbClr val="EFEEEE"/>
                </a:clrFrom>
                <a:clrTo>
                  <a:srgbClr val="EFEEEE">
                    <a:alpha val="0"/>
                  </a:srgbClr>
                </a:clrTo>
              </a:clrChange>
              <a:duotone>
                <a:prstClr val="black"/>
                <a:schemeClr val="accent4">
                  <a:tint val="45000"/>
                  <a:satMod val="400000"/>
                </a:schemeClr>
              </a:duotone>
              <a:lum bright="12000" contrast="70000"/>
            </a:blip>
            <a:stretch>
              <a:fillRect/>
            </a:stretch>
          </p:blipFill>
          <p:spPr bwMode="auto">
            <a:xfrm>
              <a:off x="756190" y="238492"/>
              <a:ext cx="7918168" cy="5982203"/>
            </a:xfrm>
            <a:prstGeom prst="roundRect">
              <a:avLst/>
            </a:prstGeom>
            <a:noFill/>
            <a:ln w="9525">
              <a:noFill/>
              <a:miter lim="800000"/>
              <a:headEnd/>
              <a:tailEnd/>
            </a:ln>
          </p:spPr>
        </p:pic>
      </p:grpSp>
      <p:sp>
        <p:nvSpPr>
          <p:cNvPr id="11" name="Rectangle 1"/>
          <p:cNvSpPr>
            <a:spLocks noChangeArrowheads="1"/>
          </p:cNvSpPr>
          <p:nvPr/>
        </p:nvSpPr>
        <p:spPr bwMode="auto">
          <a:xfrm>
            <a:off x="899592" y="2555026"/>
            <a:ext cx="7272808" cy="3970318"/>
          </a:xfrm>
          <a:prstGeom prst="rect">
            <a:avLst/>
          </a:prstGeom>
          <a:noFill/>
          <a:ln w="9525">
            <a:noFill/>
            <a:miter lim="800000"/>
            <a:headEnd/>
            <a:tailEnd/>
          </a:ln>
        </p:spPr>
        <p:txBody>
          <a:bodyPr wrap="square" anchor="ctr">
            <a:spAutoFit/>
          </a:bodyPr>
          <a:lstStyle/>
          <a:p>
            <a:pPr algn="ctr" rtl="1"/>
            <a:r>
              <a:rPr lang="ar-EG" sz="3600" b="1" dirty="0" smtClean="0"/>
              <a:t>أجريت دراسة علمية لمعرفة توجهات الطلاب السعوديين نحو استخدام الحاسب الآلي في المدارس طبقت على عينة كبيرة من طلاب المرحلة الثانوية في مدارس التعليم </a:t>
            </a:r>
            <a:r>
              <a:rPr lang="ar-EG" sz="3600" b="1" dirty="0" err="1" smtClean="0"/>
              <a:t>العام.</a:t>
            </a:r>
            <a:r>
              <a:rPr lang="ar-EG" sz="3600" b="1" dirty="0" smtClean="0"/>
              <a:t> وأوضحت نتائج الدراسة أن 35% من طلاب المرحلة</a:t>
            </a:r>
            <a:r>
              <a:rPr lang="ar-SA" sz="3600" b="1" dirty="0" smtClean="0"/>
              <a:t> </a:t>
            </a:r>
            <a:r>
              <a:rPr lang="ar-EG" sz="3600" b="1" dirty="0" smtClean="0"/>
              <a:t>الثانوية بالمملكة لا يستخدمون الحاسب الآلي في المدرسة على الإطلاق.</a:t>
            </a:r>
            <a:endParaRPr lang="en-US" sz="3600" dirty="0"/>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08 - نملة.wav"/>
                                        </p:tgtEl>
                                      </p:cMediaNode>
                                    </p:audio>
                                  </p:sub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3" name="0008 - نملة.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subTnLst>
                                    <p:audio>
                                      <p:cMediaNode>
                                        <p:cTn display="0" masterRel="sameClick">
                                          <p:stCondLst>
                                            <p:cond evt="begin" delay="0">
                                              <p:tn val="16"/>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a:grpSpLocks/>
          </p:cNvGrpSpPr>
          <p:nvPr/>
        </p:nvGrpSpPr>
        <p:grpSpPr bwMode="auto">
          <a:xfrm rot="21315320">
            <a:off x="899434" y="1139068"/>
            <a:ext cx="7467690" cy="3787774"/>
            <a:chOff x="1903737" y="3141567"/>
            <a:chExt cx="5129540" cy="3312376"/>
          </a:xfrm>
        </p:grpSpPr>
        <p:sp>
          <p:nvSpPr>
            <p:cNvPr id="3" name="مستطيل 2"/>
            <p:cNvSpPr/>
            <p:nvPr/>
          </p:nvSpPr>
          <p:spPr>
            <a:xfrm rot="21195953">
              <a:off x="2475549" y="3500194"/>
              <a:ext cx="4377160" cy="24848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01" name="صورة 1" descr="26d59c7e.png"/>
            <p:cNvPicPr>
              <a:picLocks noChangeAspect="1"/>
            </p:cNvPicPr>
            <p:nvPr/>
          </p:nvPicPr>
          <p:blipFill>
            <a:blip r:embed="rId4" cstate="print"/>
            <a:stretch>
              <a:fillRect/>
            </a:stretch>
          </p:blipFill>
          <p:spPr bwMode="auto">
            <a:xfrm>
              <a:off x="1903737" y="3141567"/>
              <a:ext cx="5129540" cy="3312376"/>
            </a:xfrm>
            <a:prstGeom prst="rect">
              <a:avLst/>
            </a:prstGeom>
            <a:noFill/>
            <a:ln w="9525">
              <a:noFill/>
              <a:miter lim="800000"/>
              <a:headEnd/>
              <a:tailEnd/>
            </a:ln>
          </p:spPr>
        </p:pic>
      </p:grpSp>
      <p:sp>
        <p:nvSpPr>
          <p:cNvPr id="2049" name="Rectangle 1"/>
          <p:cNvSpPr>
            <a:spLocks noChangeArrowheads="1"/>
          </p:cNvSpPr>
          <p:nvPr/>
        </p:nvSpPr>
        <p:spPr bwMode="auto">
          <a:xfrm rot="21001051">
            <a:off x="2186370" y="2503279"/>
            <a:ext cx="5544615" cy="1200329"/>
          </a:xfrm>
          <a:prstGeom prst="rect">
            <a:avLst/>
          </a:prstGeom>
          <a:noFill/>
          <a:ln w="9525">
            <a:noFill/>
            <a:miter lim="800000"/>
            <a:headEnd/>
            <a:tailEnd/>
          </a:ln>
        </p:spPr>
        <p:txBody>
          <a:bodyPr wrap="square" anchor="ctr">
            <a:spAutoFit/>
          </a:bodyPr>
          <a:lstStyle/>
          <a:p>
            <a:pPr algn="ctr" rtl="1"/>
            <a:r>
              <a:rPr lang="ar-EG"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القراءة الإعلامية</a:t>
            </a:r>
            <a:endParaRPr lang="ar-EG"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طب.wav"/>
                                        </p:tgtEl>
                                      </p:cMediaNode>
                                    </p:audio>
                                  </p:subTnLst>
                                </p:cTn>
                              </p:par>
                              <p:par>
                                <p:cTn id="11" presetID="31" presetClass="entr" presetSubtype="0" fill="hold" grpId="0" nodeType="withEffect">
                                  <p:stCondLst>
                                    <p:cond delay="0"/>
                                  </p:stCondLst>
                                  <p:childTnLst>
                                    <p:set>
                                      <p:cBhvr>
                                        <p:cTn id="12" dur="1" fill="hold">
                                          <p:stCondLst>
                                            <p:cond delay="0"/>
                                          </p:stCondLst>
                                        </p:cTn>
                                        <p:tgtEl>
                                          <p:spTgt spid="2049"/>
                                        </p:tgtEl>
                                        <p:attrNameLst>
                                          <p:attrName>style.visibility</p:attrName>
                                        </p:attrNameLst>
                                      </p:cBhvr>
                                      <p:to>
                                        <p:strVal val="visible"/>
                                      </p:to>
                                    </p:set>
                                    <p:anim calcmode="lin" valueType="num">
                                      <p:cBhvr>
                                        <p:cTn id="13" dur="500" fill="hold"/>
                                        <p:tgtEl>
                                          <p:spTgt spid="2049"/>
                                        </p:tgtEl>
                                        <p:attrNameLst>
                                          <p:attrName>ppt_w</p:attrName>
                                        </p:attrNameLst>
                                      </p:cBhvr>
                                      <p:tavLst>
                                        <p:tav tm="0">
                                          <p:val>
                                            <p:fltVal val="0"/>
                                          </p:val>
                                        </p:tav>
                                        <p:tav tm="100000">
                                          <p:val>
                                            <p:strVal val="#ppt_w"/>
                                          </p:val>
                                        </p:tav>
                                      </p:tavLst>
                                    </p:anim>
                                    <p:anim calcmode="lin" valueType="num">
                                      <p:cBhvr>
                                        <p:cTn id="14" dur="500" fill="hold"/>
                                        <p:tgtEl>
                                          <p:spTgt spid="2049"/>
                                        </p:tgtEl>
                                        <p:attrNameLst>
                                          <p:attrName>ppt_h</p:attrName>
                                        </p:attrNameLst>
                                      </p:cBhvr>
                                      <p:tavLst>
                                        <p:tav tm="0">
                                          <p:val>
                                            <p:fltVal val="0"/>
                                          </p:val>
                                        </p:tav>
                                        <p:tav tm="100000">
                                          <p:val>
                                            <p:strVal val="#ppt_h"/>
                                          </p:val>
                                        </p:tav>
                                      </p:tavLst>
                                    </p:anim>
                                    <p:anim calcmode="lin" valueType="num">
                                      <p:cBhvr>
                                        <p:cTn id="15" dur="500" fill="hold"/>
                                        <p:tgtEl>
                                          <p:spTgt spid="2049"/>
                                        </p:tgtEl>
                                        <p:attrNameLst>
                                          <p:attrName>style.rotation</p:attrName>
                                        </p:attrNameLst>
                                      </p:cBhvr>
                                      <p:tavLst>
                                        <p:tav tm="0">
                                          <p:val>
                                            <p:fltVal val="90"/>
                                          </p:val>
                                        </p:tav>
                                        <p:tav tm="100000">
                                          <p:val>
                                            <p:fltVal val="0"/>
                                          </p:val>
                                        </p:tav>
                                      </p:tavLst>
                                    </p:anim>
                                    <p:animEffect transition="in" filter="fade">
                                      <p:cBhvr>
                                        <p:cTn id="16" dur="500"/>
                                        <p:tgtEl>
                                          <p:spTgt spid="2049"/>
                                        </p:tgtEl>
                                      </p:cBhvr>
                                    </p:animEffect>
                                  </p:childTnLst>
                                  <p:subTnLst>
                                    <p:audio>
                                      <p:cMediaNode>
                                        <p:cTn display="0" masterRel="sameClick">
                                          <p:stCondLst>
                                            <p:cond evt="begin" delay="0">
                                              <p:tn val="11"/>
                                            </p:cond>
                                          </p:stCondLst>
                                          <p:endCondLst>
                                            <p:cond evt="onStopAudio" delay="0">
                                              <p:tgtEl>
                                                <p:sldTgt/>
                                              </p:tgtEl>
                                            </p:cond>
                                          </p:endCondLst>
                                        </p:cTn>
                                        <p:tgtEl>
                                          <p:sndTgt r:embed="rId3" name="طب.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260648"/>
          <a:ext cx="9144000" cy="6358000"/>
        </p:xfrm>
        <a:graphic>
          <a:graphicData uri="http://schemas.openxmlformats.org/drawingml/2006/table">
            <a:tbl>
              <a:tblPr firstRow="1" bandRow="1">
                <a:tableStyleId>{5C22544A-7EE6-4342-B048-85BDC9FD1C3A}</a:tableStyleId>
              </a:tblPr>
              <a:tblGrid>
                <a:gridCol w="4572000"/>
                <a:gridCol w="4572000"/>
              </a:tblGrid>
              <a:tr h="1080120">
                <a:tc>
                  <a:txBody>
                    <a:bodyPr/>
                    <a:lstStyle/>
                    <a:p>
                      <a:endParaRPr lang="en-US" dirty="0"/>
                    </a:p>
                  </a:txBody>
                  <a:tcPr>
                    <a:lnB w="12700" cap="flat" cmpd="sng" algn="ctr">
                      <a:solidFill>
                        <a:schemeClr val="tx1"/>
                      </a:solidFill>
                      <a:prstDash val="solid"/>
                      <a:round/>
                      <a:headEnd type="none" w="med" len="med"/>
                      <a:tailEnd type="none" w="med" len="med"/>
                    </a:lnB>
                    <a:solidFill>
                      <a:srgbClr val="002060"/>
                    </a:solidFill>
                  </a:tcPr>
                </a:tc>
                <a:tc>
                  <a:txBody>
                    <a:bodyPr/>
                    <a:lstStyle/>
                    <a:p>
                      <a:endParaRPr lang="en-US" dirty="0"/>
                    </a:p>
                  </a:txBody>
                  <a:tcPr>
                    <a:lnB w="12700" cap="flat" cmpd="sng" algn="ctr">
                      <a:solidFill>
                        <a:schemeClr val="tx1"/>
                      </a:solidFill>
                      <a:prstDash val="solid"/>
                      <a:round/>
                      <a:headEnd type="none" w="med" len="med"/>
                      <a:tailEnd type="none" w="med" len="med"/>
                    </a:lnB>
                    <a:solidFill>
                      <a:srgbClr val="002060"/>
                    </a:solidFill>
                  </a:tcPr>
                </a:tc>
              </a:tr>
              <a:tr h="131947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1947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1947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1947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مستطيل 2"/>
          <p:cNvSpPr/>
          <p:nvPr/>
        </p:nvSpPr>
        <p:spPr>
          <a:xfrm>
            <a:off x="4788024" y="260648"/>
            <a:ext cx="3969688" cy="1077218"/>
          </a:xfrm>
          <a:prstGeom prst="rect">
            <a:avLst/>
          </a:prstGeom>
        </p:spPr>
        <p:txBody>
          <a:bodyPr wrap="square">
            <a:spAutoFit/>
          </a:bodyPr>
          <a:lstStyle/>
          <a:p>
            <a:pPr algn="ctr" rtl="1"/>
            <a:r>
              <a:rPr lang="ar-EG" sz="3200" b="1" dirty="0" smtClean="0">
                <a:solidFill>
                  <a:schemeClr val="bg1"/>
                </a:solidFill>
              </a:rPr>
              <a:t>عبارات التضليل في صياغة الفقرة الأخرى</a:t>
            </a:r>
            <a:endParaRPr lang="en-US" sz="3200" dirty="0">
              <a:solidFill>
                <a:schemeClr val="bg1"/>
              </a:solidFill>
            </a:endParaRPr>
          </a:p>
        </p:txBody>
      </p:sp>
      <p:sp>
        <p:nvSpPr>
          <p:cNvPr id="4" name="مستطيل 3"/>
          <p:cNvSpPr/>
          <p:nvPr/>
        </p:nvSpPr>
        <p:spPr>
          <a:xfrm>
            <a:off x="818336" y="404664"/>
            <a:ext cx="2673544" cy="584775"/>
          </a:xfrm>
          <a:prstGeom prst="rect">
            <a:avLst/>
          </a:prstGeom>
        </p:spPr>
        <p:txBody>
          <a:bodyPr wrap="square">
            <a:spAutoFit/>
          </a:bodyPr>
          <a:lstStyle/>
          <a:p>
            <a:pPr algn="ctr" rtl="1"/>
            <a:r>
              <a:rPr lang="ar-EG" sz="3200" b="1" dirty="0" smtClean="0">
                <a:solidFill>
                  <a:schemeClr val="bg1"/>
                </a:solidFill>
              </a:rPr>
              <a:t>التوضيح</a:t>
            </a:r>
            <a:endParaRPr lang="en-US" sz="3200" dirty="0">
              <a:solidFill>
                <a:schemeClr val="bg1"/>
              </a:solidFill>
            </a:endParaRPr>
          </a:p>
        </p:txBody>
      </p:sp>
      <p:sp>
        <p:nvSpPr>
          <p:cNvPr id="5" name="Rectangle 1"/>
          <p:cNvSpPr>
            <a:spLocks noChangeArrowheads="1"/>
          </p:cNvSpPr>
          <p:nvPr/>
        </p:nvSpPr>
        <p:spPr bwMode="auto">
          <a:xfrm>
            <a:off x="4066928" y="1630541"/>
            <a:ext cx="5040560" cy="646331"/>
          </a:xfrm>
          <a:prstGeom prst="rect">
            <a:avLst/>
          </a:prstGeom>
          <a:noFill/>
          <a:ln w="9525">
            <a:noFill/>
            <a:miter lim="800000"/>
            <a:headEnd/>
            <a:tailEnd/>
          </a:ln>
        </p:spPr>
        <p:txBody>
          <a:bodyPr wrap="square" anchor="ctr">
            <a:spAutoFit/>
          </a:bodyPr>
          <a:lstStyle/>
          <a:p>
            <a:pPr algn="ctr" rtl="1"/>
            <a:r>
              <a:rPr lang="ar-SA" sz="3600" b="1" dirty="0" smtClean="0">
                <a:solidFill>
                  <a:srgbClr val="FF0000"/>
                </a:solidFill>
              </a:rPr>
              <a:t>في المدارس</a:t>
            </a:r>
            <a:endParaRPr lang="en-US" sz="3600" b="1" dirty="0">
              <a:solidFill>
                <a:srgbClr val="FF0000"/>
              </a:solidFill>
            </a:endParaRPr>
          </a:p>
        </p:txBody>
      </p:sp>
      <p:sp>
        <p:nvSpPr>
          <p:cNvPr id="6" name="Rectangle 1"/>
          <p:cNvSpPr>
            <a:spLocks noChangeArrowheads="1"/>
          </p:cNvSpPr>
          <p:nvPr/>
        </p:nvSpPr>
        <p:spPr bwMode="auto">
          <a:xfrm>
            <a:off x="-36512" y="1630541"/>
            <a:ext cx="5040560" cy="646331"/>
          </a:xfrm>
          <a:prstGeom prst="rect">
            <a:avLst/>
          </a:prstGeom>
          <a:noFill/>
          <a:ln w="9525">
            <a:noFill/>
            <a:miter lim="800000"/>
            <a:headEnd/>
            <a:tailEnd/>
          </a:ln>
        </p:spPr>
        <p:txBody>
          <a:bodyPr wrap="square" anchor="ctr">
            <a:spAutoFit/>
          </a:bodyPr>
          <a:lstStyle/>
          <a:p>
            <a:pPr algn="ctr" rtl="1"/>
            <a:r>
              <a:rPr lang="ar-SA" sz="3600" b="1" dirty="0" smtClean="0">
                <a:solidFill>
                  <a:srgbClr val="0000FF"/>
                </a:solidFill>
              </a:rPr>
              <a:t>مدرسة الاستقامة</a:t>
            </a:r>
            <a:endParaRPr lang="en-US" sz="3600" b="1" dirty="0">
              <a:solidFill>
                <a:srgbClr val="0000FF"/>
              </a:solidFill>
            </a:endParaRPr>
          </a:p>
        </p:txBody>
      </p:sp>
      <p:sp>
        <p:nvSpPr>
          <p:cNvPr id="7" name="Rectangle 1"/>
          <p:cNvSpPr>
            <a:spLocks noChangeArrowheads="1"/>
          </p:cNvSpPr>
          <p:nvPr/>
        </p:nvSpPr>
        <p:spPr bwMode="auto">
          <a:xfrm>
            <a:off x="4066928" y="2998693"/>
            <a:ext cx="5040560" cy="646331"/>
          </a:xfrm>
          <a:prstGeom prst="rect">
            <a:avLst/>
          </a:prstGeom>
          <a:noFill/>
          <a:ln w="9525">
            <a:noFill/>
            <a:miter lim="800000"/>
            <a:headEnd/>
            <a:tailEnd/>
          </a:ln>
        </p:spPr>
        <p:txBody>
          <a:bodyPr wrap="square" anchor="ctr">
            <a:spAutoFit/>
          </a:bodyPr>
          <a:lstStyle/>
          <a:p>
            <a:pPr algn="ctr" rtl="1"/>
            <a:r>
              <a:rPr lang="ar-SA" sz="3600" b="1" dirty="0" smtClean="0">
                <a:solidFill>
                  <a:srgbClr val="FF0000"/>
                </a:solidFill>
              </a:rPr>
              <a:t>عينة كبيرة من الطلاب</a:t>
            </a:r>
            <a:endParaRPr lang="en-US" sz="3600" b="1" dirty="0">
              <a:solidFill>
                <a:srgbClr val="FF0000"/>
              </a:solidFill>
            </a:endParaRPr>
          </a:p>
        </p:txBody>
      </p:sp>
      <p:sp>
        <p:nvSpPr>
          <p:cNvPr id="8" name="Rectangle 1"/>
          <p:cNvSpPr>
            <a:spLocks noChangeArrowheads="1"/>
          </p:cNvSpPr>
          <p:nvPr/>
        </p:nvSpPr>
        <p:spPr bwMode="auto">
          <a:xfrm>
            <a:off x="-36512" y="2998693"/>
            <a:ext cx="5040560" cy="646331"/>
          </a:xfrm>
          <a:prstGeom prst="rect">
            <a:avLst/>
          </a:prstGeom>
          <a:noFill/>
          <a:ln w="9525">
            <a:noFill/>
            <a:miter lim="800000"/>
            <a:headEnd/>
            <a:tailEnd/>
          </a:ln>
        </p:spPr>
        <p:txBody>
          <a:bodyPr wrap="square" anchor="ctr">
            <a:spAutoFit/>
          </a:bodyPr>
          <a:lstStyle/>
          <a:p>
            <a:pPr algn="ctr" rtl="1"/>
            <a:r>
              <a:rPr lang="ar-SA" sz="3600" b="1" dirty="0" smtClean="0">
                <a:solidFill>
                  <a:srgbClr val="0000FF"/>
                </a:solidFill>
              </a:rPr>
              <a:t>عينة مكونة من 120 طالباً</a:t>
            </a:r>
            <a:endParaRPr lang="en-US" sz="3600" b="1" dirty="0">
              <a:solidFill>
                <a:srgbClr val="0000FF"/>
              </a:solidFill>
            </a:endParaRPr>
          </a:p>
        </p:txBody>
      </p:sp>
      <p:sp>
        <p:nvSpPr>
          <p:cNvPr id="9" name="Rectangle 1"/>
          <p:cNvSpPr>
            <a:spLocks noChangeArrowheads="1"/>
          </p:cNvSpPr>
          <p:nvPr/>
        </p:nvSpPr>
        <p:spPr bwMode="auto">
          <a:xfrm>
            <a:off x="4066928" y="4089846"/>
            <a:ext cx="5040560" cy="1200329"/>
          </a:xfrm>
          <a:prstGeom prst="rect">
            <a:avLst/>
          </a:prstGeom>
          <a:noFill/>
          <a:ln w="9525">
            <a:noFill/>
            <a:miter lim="800000"/>
            <a:headEnd/>
            <a:tailEnd/>
          </a:ln>
        </p:spPr>
        <p:txBody>
          <a:bodyPr wrap="square" anchor="ctr">
            <a:spAutoFit/>
          </a:bodyPr>
          <a:lstStyle/>
          <a:p>
            <a:pPr algn="ctr" rtl="1"/>
            <a:r>
              <a:rPr lang="ar-SA" sz="3600" b="1" dirty="0" smtClean="0">
                <a:solidFill>
                  <a:srgbClr val="FF0000"/>
                </a:solidFill>
              </a:rPr>
              <a:t>35% من طلاب المرحلة الثانوية بالمملكة</a:t>
            </a:r>
            <a:endParaRPr lang="en-US" sz="3600" b="1" dirty="0">
              <a:solidFill>
                <a:srgbClr val="FF0000"/>
              </a:solidFill>
            </a:endParaRPr>
          </a:p>
        </p:txBody>
      </p:sp>
      <p:sp>
        <p:nvSpPr>
          <p:cNvPr id="10" name="Rectangle 1"/>
          <p:cNvSpPr>
            <a:spLocks noChangeArrowheads="1"/>
          </p:cNvSpPr>
          <p:nvPr/>
        </p:nvSpPr>
        <p:spPr bwMode="auto">
          <a:xfrm>
            <a:off x="323528" y="4005064"/>
            <a:ext cx="3888432" cy="1200329"/>
          </a:xfrm>
          <a:prstGeom prst="rect">
            <a:avLst/>
          </a:prstGeom>
          <a:noFill/>
          <a:ln w="9525">
            <a:noFill/>
            <a:miter lim="800000"/>
            <a:headEnd/>
            <a:tailEnd/>
          </a:ln>
        </p:spPr>
        <p:txBody>
          <a:bodyPr wrap="square" anchor="ctr">
            <a:spAutoFit/>
          </a:bodyPr>
          <a:lstStyle/>
          <a:p>
            <a:pPr algn="ctr" rtl="1"/>
            <a:r>
              <a:rPr lang="ar-SA" sz="3600" b="1" dirty="0" smtClean="0">
                <a:solidFill>
                  <a:srgbClr val="0000FF"/>
                </a:solidFill>
              </a:rPr>
              <a:t>35% من عينة الدراسة أي 42 طالباً</a:t>
            </a:r>
            <a:endParaRPr lang="en-US" sz="3600" b="1" dirty="0">
              <a:solidFill>
                <a:srgbClr val="0000FF"/>
              </a:solidFill>
            </a:endParaRPr>
          </a:p>
        </p:txBody>
      </p:sp>
      <p:sp>
        <p:nvSpPr>
          <p:cNvPr id="11" name="Rectangle 1"/>
          <p:cNvSpPr>
            <a:spLocks noChangeArrowheads="1"/>
          </p:cNvSpPr>
          <p:nvPr/>
        </p:nvSpPr>
        <p:spPr bwMode="auto">
          <a:xfrm>
            <a:off x="4066928" y="5662989"/>
            <a:ext cx="5040560" cy="646331"/>
          </a:xfrm>
          <a:prstGeom prst="rect">
            <a:avLst/>
          </a:prstGeom>
          <a:noFill/>
          <a:ln w="9525">
            <a:noFill/>
            <a:miter lim="800000"/>
            <a:headEnd/>
            <a:tailEnd/>
          </a:ln>
        </p:spPr>
        <p:txBody>
          <a:bodyPr wrap="square" anchor="ctr">
            <a:spAutoFit/>
          </a:bodyPr>
          <a:lstStyle/>
          <a:p>
            <a:pPr algn="ctr" rtl="1"/>
            <a:r>
              <a:rPr lang="ar-SA" sz="3600" b="1" dirty="0" smtClean="0">
                <a:solidFill>
                  <a:srgbClr val="FF0000"/>
                </a:solidFill>
              </a:rPr>
              <a:t>في مدارس التعليم العام</a:t>
            </a:r>
            <a:endParaRPr lang="en-US" sz="3600" b="1" dirty="0">
              <a:solidFill>
                <a:srgbClr val="FF0000"/>
              </a:solidFill>
            </a:endParaRPr>
          </a:p>
        </p:txBody>
      </p:sp>
      <p:sp>
        <p:nvSpPr>
          <p:cNvPr id="12" name="Rectangle 1"/>
          <p:cNvSpPr>
            <a:spLocks noChangeArrowheads="1"/>
          </p:cNvSpPr>
          <p:nvPr/>
        </p:nvSpPr>
        <p:spPr bwMode="auto">
          <a:xfrm>
            <a:off x="-36512" y="5662989"/>
            <a:ext cx="5040560" cy="646331"/>
          </a:xfrm>
          <a:prstGeom prst="rect">
            <a:avLst/>
          </a:prstGeom>
          <a:noFill/>
          <a:ln w="9525">
            <a:noFill/>
            <a:miter lim="800000"/>
            <a:headEnd/>
            <a:tailEnd/>
          </a:ln>
        </p:spPr>
        <p:txBody>
          <a:bodyPr wrap="square" anchor="ctr">
            <a:spAutoFit/>
          </a:bodyPr>
          <a:lstStyle/>
          <a:p>
            <a:pPr algn="ctr" rtl="1"/>
            <a:r>
              <a:rPr lang="ar-SA" sz="3600" b="1" dirty="0" smtClean="0">
                <a:solidFill>
                  <a:srgbClr val="0000FF"/>
                </a:solidFill>
              </a:rPr>
              <a:t>ــــــــــــــــــــ</a:t>
            </a:r>
            <a:endParaRPr lang="en-US" sz="3600" b="1" dirty="0">
              <a:solidFill>
                <a:srgbClr val="0000FF"/>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wind.wav"/>
                                        </p:tgtEl>
                                      </p:cMediaNode>
                                    </p:audio>
                                  </p:sub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2"/>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2"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4" name="chimes.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subTnLst>
                                    <p:audio>
                                      <p:cMediaNode>
                                        <p:cTn display="0" masterRel="sameClick">
                                          <p:stCondLst>
                                            <p:cond evt="begin" delay="0">
                                              <p:tn val="35"/>
                                            </p:cond>
                                          </p:stCondLst>
                                          <p:endCondLst>
                                            <p:cond evt="onStopAudio" delay="0">
                                              <p:tgtEl>
                                                <p:sldTgt/>
                                              </p:tgtEl>
                                            </p:cond>
                                          </p:endCondLst>
                                        </p:cTn>
                                        <p:tgtEl>
                                          <p:sndTgt r:embed="rId5"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ppt_x</p:attrName>
                                        </p:attrNameLst>
                                      </p:cBhvr>
                                      <p:tavLst>
                                        <p:tav tm="0">
                                          <p:val>
                                            <p:strVal val="#ppt_x-.2"/>
                                          </p:val>
                                        </p:tav>
                                        <p:tav tm="100000">
                                          <p:val>
                                            <p:strVal val="#ppt_x"/>
                                          </p:val>
                                        </p:tav>
                                      </p:tavLst>
                                    </p:anim>
                                    <p:anim calcmode="lin" valueType="num">
                                      <p:cBhvr>
                                        <p:cTn id="43"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4" dur="500"/>
                                        <p:tgtEl>
                                          <p:spTgt spid="9"/>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ox(in)">
                                      <p:cBhvr>
                                        <p:cTn id="49" dur="500"/>
                                        <p:tgtEl>
                                          <p:spTgt spid="10"/>
                                        </p:tgtEl>
                                      </p:cBhvr>
                                    </p:animEffect>
                                  </p:childTnLst>
                                  <p:subTnLst>
                                    <p:audio>
                                      <p:cMediaNode>
                                        <p:cTn display="0" masterRel="sameClick">
                                          <p:stCondLst>
                                            <p:cond evt="begin" delay="0">
                                              <p:tn val="47"/>
                                            </p:cond>
                                          </p:stCondLst>
                                          <p:endCondLst>
                                            <p:cond evt="onStopAudio" delay="0">
                                              <p:tgtEl>
                                                <p:sldTgt/>
                                              </p:tgtEl>
                                            </p:cond>
                                          </p:endCondLst>
                                        </p:cTn>
                                        <p:tgtEl>
                                          <p:sndTgt r:embed="rId5" name="camera.wav"/>
                                        </p:tgtEl>
                                      </p:cMediaNode>
                                    </p:audio>
                                  </p:sub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ppt_x-.2"/>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6" dur="500"/>
                                        <p:tgtEl>
                                          <p:spTgt spid="11"/>
                                        </p:tgtEl>
                                      </p:cBhvr>
                                    </p:animEffect>
                                  </p:childTnLst>
                                  <p:subTnLst>
                                    <p:audio>
                                      <p:cMediaNode>
                                        <p:cTn display="0" masterRel="sameClick">
                                          <p:stCondLst>
                                            <p:cond evt="begin" delay="0">
                                              <p:tn val="52"/>
                                            </p:cond>
                                          </p:stCondLst>
                                          <p:endCondLst>
                                            <p:cond evt="onStopAudio" delay="0">
                                              <p:tgtEl>
                                                <p:sldTgt/>
                                              </p:tgtEl>
                                            </p:cond>
                                          </p:endCondLst>
                                        </p:cTn>
                                        <p:tgtEl>
                                          <p:sndTgt r:embed="rId4" name="chimes.wav"/>
                                        </p:tgtEl>
                                      </p:cMediaNode>
                                    </p:audio>
                                  </p:sub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ox(in)">
                                      <p:cBhvr>
                                        <p:cTn id="61" dur="500"/>
                                        <p:tgtEl>
                                          <p:spTgt spid="12"/>
                                        </p:tgtEl>
                                      </p:cBhvr>
                                    </p:animEffect>
                                  </p:childTnLst>
                                  <p:subTnLst>
                                    <p:audio>
                                      <p:cMediaNode>
                                        <p:cTn display="0" masterRel="sameClick">
                                          <p:stCondLst>
                                            <p:cond evt="begin" delay="0">
                                              <p:tn val="59"/>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button-23968_640.png"/>
          <p:cNvPicPr>
            <a:picLocks noChangeAspect="1"/>
          </p:cNvPicPr>
          <p:nvPr/>
        </p:nvPicPr>
        <p:blipFill>
          <a:blip r:embed="rId4" cstate="print"/>
          <a:srcRect/>
          <a:stretch>
            <a:fillRect/>
          </a:stretch>
        </p:blipFill>
        <p:spPr bwMode="auto">
          <a:xfrm>
            <a:off x="467544" y="1340768"/>
            <a:ext cx="8280400" cy="3888432"/>
          </a:xfrm>
          <a:prstGeom prst="rect">
            <a:avLst/>
          </a:prstGeom>
          <a:noFill/>
          <a:ln w="9525">
            <a:noFill/>
            <a:miter lim="800000"/>
            <a:headEnd/>
            <a:tailEnd/>
          </a:ln>
        </p:spPr>
      </p:pic>
      <p:sp>
        <p:nvSpPr>
          <p:cNvPr id="5" name="Rectangle 1"/>
          <p:cNvSpPr>
            <a:spLocks noChangeArrowheads="1"/>
          </p:cNvSpPr>
          <p:nvPr/>
        </p:nvSpPr>
        <p:spPr bwMode="auto">
          <a:xfrm>
            <a:off x="1763688" y="1772816"/>
            <a:ext cx="6409382" cy="2800767"/>
          </a:xfrm>
          <a:prstGeom prst="rect">
            <a:avLst/>
          </a:prstGeom>
          <a:noFill/>
          <a:ln w="9525">
            <a:noFill/>
            <a:miter lim="800000"/>
            <a:headEnd/>
            <a:tailEnd/>
          </a:ln>
        </p:spPr>
        <p:txBody>
          <a:bodyPr wrap="square" anchor="ctr">
            <a:spAutoFit/>
          </a:bodyPr>
          <a:lstStyle/>
          <a:p>
            <a:pPr lvl="0" algn="ctr" rtl="1"/>
            <a:r>
              <a:rPr lang="ar-EG" sz="4400" b="1" dirty="0" smtClean="0">
                <a:solidFill>
                  <a:srgbClr val="660066"/>
                </a:solidFill>
              </a:rPr>
              <a:t>4- عد إلى كتاب المادة العلمية واقرأ </a:t>
            </a:r>
            <a:r>
              <a:rPr lang="ar-EG" sz="4400" b="1" dirty="0" err="1" smtClean="0">
                <a:solidFill>
                  <a:srgbClr val="660066"/>
                </a:solidFill>
              </a:rPr>
              <a:t>مقال </a:t>
            </a:r>
            <a:r>
              <a:rPr lang="ar-EG" sz="4400" b="1" dirty="0" smtClean="0">
                <a:solidFill>
                  <a:srgbClr val="660066"/>
                </a:solidFill>
              </a:rPr>
              <a:t>"صناعة التضليل الإعلامي" للكاتب بدر </a:t>
            </a:r>
            <a:r>
              <a:rPr lang="ar-EG" sz="4400" b="1" dirty="0" err="1" smtClean="0">
                <a:solidFill>
                  <a:srgbClr val="660066"/>
                </a:solidFill>
              </a:rPr>
              <a:t>الإبراهيم</a:t>
            </a:r>
            <a:r>
              <a:rPr lang="ar-EG" sz="4400" b="1" dirty="0" smtClean="0">
                <a:solidFill>
                  <a:srgbClr val="660066"/>
                </a:solidFill>
              </a:rPr>
              <a:t>، ثم أجب عن الأسئلة التالية:</a:t>
            </a:r>
            <a:endParaRPr lang="en-US" sz="4400" dirty="0">
              <a:solidFill>
                <a:srgbClr val="660066"/>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ooterSmallBg.png"/>
          <p:cNvPicPr>
            <a:picLocks noChangeAspect="1"/>
          </p:cNvPicPr>
          <p:nvPr/>
        </p:nvPicPr>
        <p:blipFill>
          <a:blip r:embed="rId5" cstate="print"/>
          <a:srcRect/>
          <a:stretch>
            <a:fillRect/>
          </a:stretch>
        </p:blipFill>
        <p:spPr bwMode="auto">
          <a:xfrm>
            <a:off x="179512" y="107776"/>
            <a:ext cx="8784976" cy="6705600"/>
          </a:xfrm>
          <a:prstGeom prst="rect">
            <a:avLst/>
          </a:prstGeom>
          <a:solidFill>
            <a:schemeClr val="bg1"/>
          </a:solidFill>
          <a:ln w="9525">
            <a:noFill/>
            <a:miter lim="800000"/>
            <a:headEnd/>
            <a:tailEnd/>
          </a:ln>
        </p:spPr>
      </p:pic>
      <p:sp>
        <p:nvSpPr>
          <p:cNvPr id="3" name="مستطيل 2"/>
          <p:cNvSpPr>
            <a:spLocks noChangeArrowheads="1"/>
          </p:cNvSpPr>
          <p:nvPr/>
        </p:nvSpPr>
        <p:spPr bwMode="auto">
          <a:xfrm>
            <a:off x="1187624" y="764704"/>
            <a:ext cx="6324600" cy="1323439"/>
          </a:xfrm>
          <a:prstGeom prst="rect">
            <a:avLst/>
          </a:prstGeom>
          <a:noFill/>
          <a:ln w="9525">
            <a:noFill/>
            <a:miter lim="800000"/>
            <a:headEnd/>
            <a:tailEnd/>
          </a:ln>
        </p:spPr>
        <p:txBody>
          <a:bodyPr>
            <a:spAutoFit/>
          </a:bodyPr>
          <a:lstStyle/>
          <a:p>
            <a:pPr lvl="0" algn="ctr" rtl="1"/>
            <a:r>
              <a:rPr lang="ar-EG" sz="4000" b="1" dirty="0" smtClean="0"/>
              <a:t>أ- ما الذي جعل التلاعب بالمعلومة وتزييف الحقائق سهلاً هذه الأيام؟</a:t>
            </a:r>
            <a:endParaRPr lang="en-US" sz="4000" dirty="0"/>
          </a:p>
        </p:txBody>
      </p:sp>
      <p:sp>
        <p:nvSpPr>
          <p:cNvPr id="4" name="Rectangle 1"/>
          <p:cNvSpPr>
            <a:spLocks noChangeArrowheads="1"/>
          </p:cNvSpPr>
          <p:nvPr/>
        </p:nvSpPr>
        <p:spPr bwMode="auto">
          <a:xfrm>
            <a:off x="971600" y="3068960"/>
            <a:ext cx="7056784" cy="1938992"/>
          </a:xfrm>
          <a:prstGeom prst="rect">
            <a:avLst/>
          </a:prstGeom>
          <a:noFill/>
          <a:ln w="9525">
            <a:noFill/>
            <a:miter lim="800000"/>
            <a:headEnd/>
            <a:tailEnd/>
          </a:ln>
        </p:spPr>
        <p:txBody>
          <a:bodyPr wrap="square" anchor="ctr">
            <a:spAutoFit/>
          </a:bodyPr>
          <a:lstStyle/>
          <a:p>
            <a:pPr algn="ctr" rtl="1"/>
            <a:r>
              <a:rPr lang="ar-SA" sz="4000" b="1" dirty="0" smtClean="0">
                <a:solidFill>
                  <a:srgbClr val="0000FF"/>
                </a:solidFill>
              </a:rPr>
              <a:t>بسبب توفر التقنيات الحديثة من أدوات تساعد على فبركة الأخبار والصور ونشرها على نطاق </a:t>
            </a:r>
            <a:r>
              <a:rPr lang="ar-SA" sz="4000" b="1" dirty="0" err="1" smtClean="0">
                <a:solidFill>
                  <a:srgbClr val="0000FF"/>
                </a:solidFill>
              </a:rPr>
              <a:t>واسع.</a:t>
            </a:r>
            <a:r>
              <a:rPr lang="ar-SA" sz="4000" b="1" dirty="0" smtClean="0">
                <a:solidFill>
                  <a:srgbClr val="0000FF"/>
                </a:solidFill>
              </a:rPr>
              <a:t> </a:t>
            </a:r>
            <a:endParaRPr lang="en-US" sz="4000" dirty="0">
              <a:solidFill>
                <a:srgbClr val="0000FF"/>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981 - rupp rupp sound.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981 - rupp rupp sound.wav"/>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ooterSmallBg.png"/>
          <p:cNvPicPr>
            <a:picLocks noChangeAspect="1"/>
          </p:cNvPicPr>
          <p:nvPr/>
        </p:nvPicPr>
        <p:blipFill>
          <a:blip r:embed="rId5" cstate="print"/>
          <a:srcRect/>
          <a:stretch>
            <a:fillRect/>
          </a:stretch>
        </p:blipFill>
        <p:spPr bwMode="auto">
          <a:xfrm>
            <a:off x="179512" y="107776"/>
            <a:ext cx="8784976" cy="6705600"/>
          </a:xfrm>
          <a:prstGeom prst="rect">
            <a:avLst/>
          </a:prstGeom>
          <a:solidFill>
            <a:schemeClr val="bg1"/>
          </a:solidFill>
          <a:ln w="9525">
            <a:noFill/>
            <a:miter lim="800000"/>
            <a:headEnd/>
            <a:tailEnd/>
          </a:ln>
        </p:spPr>
      </p:pic>
      <p:sp>
        <p:nvSpPr>
          <p:cNvPr id="3" name="مستطيل 2"/>
          <p:cNvSpPr>
            <a:spLocks noChangeArrowheads="1"/>
          </p:cNvSpPr>
          <p:nvPr/>
        </p:nvSpPr>
        <p:spPr bwMode="auto">
          <a:xfrm>
            <a:off x="755576" y="764704"/>
            <a:ext cx="7560840" cy="1323439"/>
          </a:xfrm>
          <a:prstGeom prst="rect">
            <a:avLst/>
          </a:prstGeom>
          <a:noFill/>
          <a:ln w="9525">
            <a:noFill/>
            <a:miter lim="800000"/>
            <a:headEnd/>
            <a:tailEnd/>
          </a:ln>
        </p:spPr>
        <p:txBody>
          <a:bodyPr wrap="square">
            <a:spAutoFit/>
          </a:bodyPr>
          <a:lstStyle/>
          <a:p>
            <a:pPr lvl="0" algn="ctr" rtl="1"/>
            <a:r>
              <a:rPr lang="ar-EG" sz="4000" b="1" dirty="0" smtClean="0"/>
              <a:t>ب- ما غرض بعض وسائل الإعلام من فبركة الأخبار والصور، ونشر المعلومات الكاذبة؟</a:t>
            </a:r>
            <a:endParaRPr lang="en-US" sz="4000" dirty="0"/>
          </a:p>
        </p:txBody>
      </p:sp>
      <p:sp>
        <p:nvSpPr>
          <p:cNvPr id="4" name="Rectangle 1"/>
          <p:cNvSpPr>
            <a:spLocks noChangeArrowheads="1"/>
          </p:cNvSpPr>
          <p:nvPr/>
        </p:nvSpPr>
        <p:spPr bwMode="auto">
          <a:xfrm>
            <a:off x="1259632" y="2708920"/>
            <a:ext cx="6408712" cy="3170099"/>
          </a:xfrm>
          <a:prstGeom prst="rect">
            <a:avLst/>
          </a:prstGeom>
          <a:noFill/>
          <a:ln w="9525">
            <a:noFill/>
            <a:miter lim="800000"/>
            <a:headEnd/>
            <a:tailEnd/>
          </a:ln>
        </p:spPr>
        <p:txBody>
          <a:bodyPr wrap="square" anchor="ctr">
            <a:spAutoFit/>
          </a:bodyPr>
          <a:lstStyle/>
          <a:p>
            <a:pPr algn="ctr" rtl="1"/>
            <a:r>
              <a:rPr lang="ar-SA" sz="4000" b="1" dirty="0" smtClean="0">
                <a:solidFill>
                  <a:srgbClr val="0000FF"/>
                </a:solidFill>
              </a:rPr>
              <a:t>لاستقطاب الجمهور للخيار السياسي الذي يتبناه ممولي وسائل الإعلام فهذه الآلة الإعلامية أصبحت سلاح يستخدم في تشكيل الرأي العام وفق أجندة </a:t>
            </a:r>
            <a:r>
              <a:rPr lang="ar-SA" sz="4000" b="1" dirty="0" err="1" smtClean="0">
                <a:solidFill>
                  <a:srgbClr val="0000FF"/>
                </a:solidFill>
              </a:rPr>
              <a:t>محددة.</a:t>
            </a:r>
            <a:r>
              <a:rPr lang="ar-SA" sz="4000" b="1" dirty="0" smtClean="0">
                <a:solidFill>
                  <a:srgbClr val="0000FF"/>
                </a:solidFill>
              </a:rPr>
              <a:t> </a:t>
            </a:r>
            <a:endParaRPr lang="en-US" sz="4000" dirty="0">
              <a:solidFill>
                <a:srgbClr val="0000FF"/>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981 - rupp rupp sound.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981 - rupp rupp sound.wav"/>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ooterSmallBg.png"/>
          <p:cNvPicPr>
            <a:picLocks noChangeAspect="1"/>
          </p:cNvPicPr>
          <p:nvPr/>
        </p:nvPicPr>
        <p:blipFill>
          <a:blip r:embed="rId5" cstate="print"/>
          <a:srcRect/>
          <a:stretch>
            <a:fillRect/>
          </a:stretch>
        </p:blipFill>
        <p:spPr bwMode="auto">
          <a:xfrm>
            <a:off x="179512" y="107776"/>
            <a:ext cx="8784976" cy="6705600"/>
          </a:xfrm>
          <a:prstGeom prst="rect">
            <a:avLst/>
          </a:prstGeom>
          <a:solidFill>
            <a:schemeClr val="bg1"/>
          </a:solidFill>
          <a:ln w="9525">
            <a:noFill/>
            <a:miter lim="800000"/>
            <a:headEnd/>
            <a:tailEnd/>
          </a:ln>
        </p:spPr>
      </p:pic>
      <p:sp>
        <p:nvSpPr>
          <p:cNvPr id="3" name="مستطيل 2"/>
          <p:cNvSpPr>
            <a:spLocks noChangeArrowheads="1"/>
          </p:cNvSpPr>
          <p:nvPr/>
        </p:nvSpPr>
        <p:spPr bwMode="auto">
          <a:xfrm>
            <a:off x="755576" y="764704"/>
            <a:ext cx="7560840" cy="1323439"/>
          </a:xfrm>
          <a:prstGeom prst="rect">
            <a:avLst/>
          </a:prstGeom>
          <a:noFill/>
          <a:ln w="9525">
            <a:noFill/>
            <a:miter lim="800000"/>
            <a:headEnd/>
            <a:tailEnd/>
          </a:ln>
        </p:spPr>
        <p:txBody>
          <a:bodyPr wrap="square">
            <a:spAutoFit/>
          </a:bodyPr>
          <a:lstStyle/>
          <a:p>
            <a:pPr lvl="0" algn="r" rtl="1"/>
            <a:r>
              <a:rPr lang="ar-EG" sz="4000" b="1" dirty="0" smtClean="0"/>
              <a:t>ج- ما الذي يقوم بترويج الخبر المكذوب في بعض القنوات والصحف؟</a:t>
            </a:r>
            <a:endParaRPr lang="en-US" sz="4000" dirty="0"/>
          </a:p>
        </p:txBody>
      </p:sp>
      <p:sp>
        <p:nvSpPr>
          <p:cNvPr id="4" name="Rectangle 1"/>
          <p:cNvSpPr>
            <a:spLocks noChangeArrowheads="1"/>
          </p:cNvSpPr>
          <p:nvPr/>
        </p:nvSpPr>
        <p:spPr bwMode="auto">
          <a:xfrm>
            <a:off x="1763688" y="3429000"/>
            <a:ext cx="5544616" cy="1323439"/>
          </a:xfrm>
          <a:prstGeom prst="rect">
            <a:avLst/>
          </a:prstGeom>
          <a:noFill/>
          <a:ln w="9525">
            <a:noFill/>
            <a:miter lim="800000"/>
            <a:headEnd/>
            <a:tailEnd/>
          </a:ln>
        </p:spPr>
        <p:txBody>
          <a:bodyPr wrap="square" anchor="ctr">
            <a:spAutoFit/>
          </a:bodyPr>
          <a:lstStyle/>
          <a:p>
            <a:pPr algn="ctr" rtl="1"/>
            <a:r>
              <a:rPr lang="ar-SA" sz="4000" b="1" dirty="0" smtClean="0">
                <a:solidFill>
                  <a:srgbClr val="0000FF"/>
                </a:solidFill>
              </a:rPr>
              <a:t>مجموعة ممولة من الموظفين في هذه القنوات.</a:t>
            </a:r>
            <a:endParaRPr lang="en-US" sz="4000" dirty="0">
              <a:solidFill>
                <a:srgbClr val="0000FF"/>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981 - rupp rupp sound.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981 - rupp rupp sound.wav"/>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ooterSmallBg.png"/>
          <p:cNvPicPr>
            <a:picLocks noChangeAspect="1"/>
          </p:cNvPicPr>
          <p:nvPr/>
        </p:nvPicPr>
        <p:blipFill>
          <a:blip r:embed="rId6" cstate="print"/>
          <a:srcRect/>
          <a:stretch>
            <a:fillRect/>
          </a:stretch>
        </p:blipFill>
        <p:spPr bwMode="auto">
          <a:xfrm>
            <a:off x="179512" y="107776"/>
            <a:ext cx="8784976" cy="6705600"/>
          </a:xfrm>
          <a:prstGeom prst="rect">
            <a:avLst/>
          </a:prstGeom>
          <a:solidFill>
            <a:schemeClr val="bg1"/>
          </a:solidFill>
          <a:ln w="9525">
            <a:noFill/>
            <a:miter lim="800000"/>
            <a:headEnd/>
            <a:tailEnd/>
          </a:ln>
        </p:spPr>
      </p:pic>
      <p:sp>
        <p:nvSpPr>
          <p:cNvPr id="3" name="مستطيل 2"/>
          <p:cNvSpPr>
            <a:spLocks noChangeArrowheads="1"/>
          </p:cNvSpPr>
          <p:nvPr/>
        </p:nvSpPr>
        <p:spPr bwMode="auto">
          <a:xfrm>
            <a:off x="755576" y="764704"/>
            <a:ext cx="7560840" cy="1200329"/>
          </a:xfrm>
          <a:prstGeom prst="rect">
            <a:avLst/>
          </a:prstGeom>
          <a:noFill/>
          <a:ln w="9525">
            <a:noFill/>
            <a:miter lim="800000"/>
            <a:headEnd/>
            <a:tailEnd/>
          </a:ln>
        </p:spPr>
        <p:txBody>
          <a:bodyPr wrap="square">
            <a:spAutoFit/>
          </a:bodyPr>
          <a:lstStyle/>
          <a:p>
            <a:pPr algn="r" rtl="1"/>
            <a:r>
              <a:rPr lang="ar-EG" sz="3600" b="1" dirty="0" smtClean="0"/>
              <a:t>د- من أساليب التضليل الإعلامي اسلوب </a:t>
            </a:r>
            <a:r>
              <a:rPr lang="ar-EG" sz="3600" b="1" dirty="0" err="1" smtClean="0"/>
              <a:t>الإغراق.</a:t>
            </a:r>
            <a:r>
              <a:rPr lang="ar-EG" sz="3600" b="1" dirty="0" smtClean="0"/>
              <a:t> اكتب في الفراغ التالي تعريفاً له ومثالاً عليه:</a:t>
            </a:r>
            <a:endParaRPr lang="en-US" sz="3600" dirty="0" smtClean="0"/>
          </a:p>
        </p:txBody>
      </p:sp>
      <p:sp>
        <p:nvSpPr>
          <p:cNvPr id="5" name="مستطيل 4"/>
          <p:cNvSpPr>
            <a:spLocks noChangeArrowheads="1"/>
          </p:cNvSpPr>
          <p:nvPr/>
        </p:nvSpPr>
        <p:spPr bwMode="auto">
          <a:xfrm>
            <a:off x="899592" y="2204864"/>
            <a:ext cx="7344544" cy="646331"/>
          </a:xfrm>
          <a:prstGeom prst="rect">
            <a:avLst/>
          </a:prstGeom>
          <a:noFill/>
          <a:ln w="9525">
            <a:noFill/>
            <a:miter lim="800000"/>
            <a:headEnd/>
            <a:tailEnd/>
          </a:ln>
        </p:spPr>
        <p:txBody>
          <a:bodyPr wrap="square">
            <a:spAutoFit/>
          </a:bodyPr>
          <a:lstStyle/>
          <a:p>
            <a:pPr algn="r" rtl="1"/>
            <a:r>
              <a:rPr lang="ar-EG" sz="3600" b="1" dirty="0" smtClean="0"/>
              <a:t>أسلوب الإغراق هو:</a:t>
            </a:r>
            <a:endParaRPr lang="en-US" sz="3200" dirty="0"/>
          </a:p>
        </p:txBody>
      </p:sp>
      <p:sp>
        <p:nvSpPr>
          <p:cNvPr id="6" name="Rectangle 1"/>
          <p:cNvSpPr>
            <a:spLocks noChangeArrowheads="1"/>
          </p:cNvSpPr>
          <p:nvPr/>
        </p:nvSpPr>
        <p:spPr bwMode="auto">
          <a:xfrm>
            <a:off x="971600" y="3171166"/>
            <a:ext cx="7488832" cy="2554545"/>
          </a:xfrm>
          <a:prstGeom prst="rect">
            <a:avLst/>
          </a:prstGeom>
          <a:noFill/>
          <a:ln w="9525">
            <a:noFill/>
            <a:miter lim="800000"/>
            <a:headEnd/>
            <a:tailEnd/>
          </a:ln>
        </p:spPr>
        <p:txBody>
          <a:bodyPr wrap="square" anchor="ctr">
            <a:spAutoFit/>
          </a:bodyPr>
          <a:lstStyle/>
          <a:p>
            <a:pPr algn="ctr" rtl="1"/>
            <a:r>
              <a:rPr lang="ar-SA" sz="4000" b="1" dirty="0" smtClean="0">
                <a:solidFill>
                  <a:srgbClr val="C00000"/>
                </a:solidFill>
              </a:rPr>
              <a:t>الضخ المتواصل للأخبار والمعلومات التي تخدم الممولين مع التركيز على عبارات وكلمات معينة يضمن الحشد والتعبئة لشرائح واسعة من المتابعين </a:t>
            </a:r>
            <a:r>
              <a:rPr lang="ar-SA" sz="4000" b="1" dirty="0" err="1" smtClean="0">
                <a:solidFill>
                  <a:srgbClr val="C00000"/>
                </a:solidFill>
              </a:rPr>
              <a:t>خاصة.</a:t>
            </a:r>
            <a:r>
              <a:rPr lang="ar-SA" sz="4000" b="1" dirty="0" smtClean="0">
                <a:solidFill>
                  <a:srgbClr val="C00000"/>
                </a:solidFill>
              </a:rPr>
              <a:t> </a:t>
            </a:r>
            <a:endParaRPr lang="en-US" sz="4000" dirty="0" smtClean="0">
              <a:solidFill>
                <a:srgbClr val="C00000"/>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981 - rupp rupp sound.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981 - rupp rupp sound.wav"/>
                                        </p:tgtEl>
                                      </p:cMediaNode>
                                    </p:audio>
                                  </p:sub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from="(-#ppt_w/2)" to="(#ppt_x)" calcmode="lin" valueType="num">
                                      <p:cBhvr>
                                        <p:cTn id="19" dur="600" fill="hold">
                                          <p:stCondLst>
                                            <p:cond delay="0"/>
                                          </p:stCondLst>
                                        </p:cTn>
                                        <p:tgtEl>
                                          <p:spTgt spid="5">
                                            <p:txEl>
                                              <p:pRg st="0" end="0"/>
                                            </p:txEl>
                                          </p:spTgt>
                                        </p:tgtEl>
                                        <p:attrNameLst>
                                          <p:attrName>ppt_x</p:attrName>
                                        </p:attrNameLst>
                                      </p:cBhvr>
                                    </p:anim>
                                    <p:anim from="0" to="-1.0" calcmode="lin" valueType="num">
                                      <p:cBhvr>
                                        <p:cTn id="20" dur="200" decel="50000" autoRev="1" fill="hold">
                                          <p:stCondLst>
                                            <p:cond delay="600"/>
                                          </p:stCondLst>
                                        </p:cTn>
                                        <p:tgtEl>
                                          <p:spTgt spid="5">
                                            <p:txEl>
                                              <p:pRg st="0" end="0"/>
                                            </p:txEl>
                                          </p:spTgt>
                                        </p:tgtEl>
                                        <p:attrNameLst>
                                          <p:attrName>xshear</p:attrName>
                                        </p:attrNameLst>
                                      </p:cBhvr>
                                    </p:anim>
                                    <p:animScale>
                                      <p:cBhvr>
                                        <p:cTn id="21" dur="200" decel="100000" autoRev="1" fill="hold">
                                          <p:stCondLst>
                                            <p:cond delay="600"/>
                                          </p:stCondLst>
                                        </p:cTn>
                                        <p:tgtEl>
                                          <p:spTgt spid="5">
                                            <p:txEl>
                                              <p:pRg st="0" end="0"/>
                                            </p:txEl>
                                          </p:spTgt>
                                        </p:tgtEl>
                                      </p:cBhvr>
                                      <p:from x="100000" y="100000"/>
                                      <p:to x="80000" y="100000"/>
                                    </p:animScale>
                                    <p:anim by="(#ppt_h/3+#ppt_w*0.1)" calcmode="lin" valueType="num">
                                      <p:cBhvr additive="sum">
                                        <p:cTn id="22" dur="200" decel="100000" autoRev="1" fill="hold">
                                          <p:stCondLst>
                                            <p:cond delay="600"/>
                                          </p:stCondLst>
                                        </p:cTn>
                                        <p:tgtEl>
                                          <p:spTgt spid="5">
                                            <p:txEl>
                                              <p:pRg st="0" end="0"/>
                                            </p:txEl>
                                          </p:spTgt>
                                        </p:tgtEl>
                                        <p:attrNameLst>
                                          <p:attrName>ppt_x</p:attrName>
                                        </p:attrNameLst>
                                      </p:cBhvr>
                                    </p:anim>
                                  </p:childTnLst>
                                  <p:subTnLst>
                                    <p:audio>
                                      <p:cMediaNode>
                                        <p:cTn display="0" masterRel="sameClick">
                                          <p:stCondLst>
                                            <p:cond evt="begin" delay="0">
                                              <p:tn val="17"/>
                                            </p:cond>
                                          </p:stCondLst>
                                          <p:endCondLst>
                                            <p:cond evt="onStopAudio" delay="0">
                                              <p:tgtEl>
                                                <p:sldTgt/>
                                              </p:tgtEl>
                                            </p:cond>
                                          </p:endCondLst>
                                        </p:cTn>
                                        <p:tgtEl>
                                          <p:sndTgt r:embed="rId4" name="coin.wav"/>
                                        </p:tgtEl>
                                      </p:cMediaNode>
                                    </p:audio>
                                  </p:sub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ppt_x</p:attrName>
                                        </p:attrNameLst>
                                      </p:cBhvr>
                                      <p:tavLst>
                                        <p:tav tm="0">
                                          <p:val>
                                            <p:strVal val="#ppt_x-.2"/>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500"/>
                                        <p:tgtEl>
                                          <p:spTgt spid="6"/>
                                        </p:tgtEl>
                                      </p:cBhvr>
                                    </p:animEffect>
                                  </p:childTnLst>
                                  <p:subTnLst>
                                    <p:audio>
                                      <p:cMediaNode>
                                        <p:cTn display="0" masterRel="sameClick">
                                          <p:stCondLst>
                                            <p:cond evt="begin" delay="0">
                                              <p:tn val="25"/>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bldLvl="2"/>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ooterSmallBg.png"/>
          <p:cNvPicPr>
            <a:picLocks noChangeAspect="1"/>
          </p:cNvPicPr>
          <p:nvPr/>
        </p:nvPicPr>
        <p:blipFill>
          <a:blip r:embed="rId5" cstate="print"/>
          <a:srcRect/>
          <a:stretch>
            <a:fillRect/>
          </a:stretch>
        </p:blipFill>
        <p:spPr bwMode="auto">
          <a:xfrm>
            <a:off x="179512" y="107776"/>
            <a:ext cx="8784976" cy="6705600"/>
          </a:xfrm>
          <a:prstGeom prst="rect">
            <a:avLst/>
          </a:prstGeom>
          <a:solidFill>
            <a:schemeClr val="bg1"/>
          </a:solidFill>
          <a:ln w="9525">
            <a:noFill/>
            <a:miter lim="800000"/>
            <a:headEnd/>
            <a:tailEnd/>
          </a:ln>
        </p:spPr>
      </p:pic>
      <p:sp>
        <p:nvSpPr>
          <p:cNvPr id="3" name="مستطيل 2"/>
          <p:cNvSpPr>
            <a:spLocks noChangeArrowheads="1"/>
          </p:cNvSpPr>
          <p:nvPr/>
        </p:nvSpPr>
        <p:spPr bwMode="auto">
          <a:xfrm>
            <a:off x="755576" y="764704"/>
            <a:ext cx="7560840" cy="1200329"/>
          </a:xfrm>
          <a:prstGeom prst="rect">
            <a:avLst/>
          </a:prstGeom>
          <a:noFill/>
          <a:ln w="9525">
            <a:noFill/>
            <a:miter lim="800000"/>
            <a:headEnd/>
            <a:tailEnd/>
          </a:ln>
        </p:spPr>
        <p:txBody>
          <a:bodyPr wrap="square">
            <a:spAutoFit/>
          </a:bodyPr>
          <a:lstStyle/>
          <a:p>
            <a:pPr algn="r" rtl="1"/>
            <a:r>
              <a:rPr lang="ar-EG" sz="3600" b="1" dirty="0" smtClean="0"/>
              <a:t>د- من أساليب التضليل الإعلامي اسلوب </a:t>
            </a:r>
            <a:r>
              <a:rPr lang="ar-EG" sz="3600" b="1" dirty="0" err="1" smtClean="0"/>
              <a:t>الإغراق.</a:t>
            </a:r>
            <a:r>
              <a:rPr lang="ar-EG" sz="3600" b="1" dirty="0" smtClean="0"/>
              <a:t> اكتب في الفراغ التالي تعريفاً له ومثالاً عليه:</a:t>
            </a:r>
            <a:endParaRPr lang="en-US" sz="3600" dirty="0" smtClean="0"/>
          </a:p>
        </p:txBody>
      </p:sp>
      <p:sp>
        <p:nvSpPr>
          <p:cNvPr id="5" name="مستطيل 4"/>
          <p:cNvSpPr>
            <a:spLocks noChangeArrowheads="1"/>
          </p:cNvSpPr>
          <p:nvPr/>
        </p:nvSpPr>
        <p:spPr bwMode="auto">
          <a:xfrm>
            <a:off x="899592" y="2204864"/>
            <a:ext cx="7344544" cy="646331"/>
          </a:xfrm>
          <a:prstGeom prst="rect">
            <a:avLst/>
          </a:prstGeom>
          <a:noFill/>
          <a:ln w="9525">
            <a:noFill/>
            <a:miter lim="800000"/>
            <a:headEnd/>
            <a:tailEnd/>
          </a:ln>
        </p:spPr>
        <p:txBody>
          <a:bodyPr wrap="square">
            <a:spAutoFit/>
          </a:bodyPr>
          <a:lstStyle/>
          <a:p>
            <a:pPr algn="r" rtl="1"/>
            <a:r>
              <a:rPr lang="ar-EG" sz="3600" b="1" dirty="0" smtClean="0"/>
              <a:t>مثاله:</a:t>
            </a:r>
            <a:endParaRPr lang="en-US" sz="3200" dirty="0"/>
          </a:p>
        </p:txBody>
      </p:sp>
      <p:sp>
        <p:nvSpPr>
          <p:cNvPr id="6" name="Rectangle 1"/>
          <p:cNvSpPr>
            <a:spLocks noChangeArrowheads="1"/>
          </p:cNvSpPr>
          <p:nvPr/>
        </p:nvSpPr>
        <p:spPr bwMode="auto">
          <a:xfrm>
            <a:off x="1475656" y="3284984"/>
            <a:ext cx="6480720" cy="2554545"/>
          </a:xfrm>
          <a:prstGeom prst="rect">
            <a:avLst/>
          </a:prstGeom>
          <a:noFill/>
          <a:ln w="9525">
            <a:noFill/>
            <a:miter lim="800000"/>
            <a:headEnd/>
            <a:tailEnd/>
          </a:ln>
        </p:spPr>
        <p:txBody>
          <a:bodyPr wrap="square" anchor="ctr">
            <a:spAutoFit/>
          </a:bodyPr>
          <a:lstStyle/>
          <a:p>
            <a:pPr algn="ctr" rtl="1"/>
            <a:r>
              <a:rPr lang="ar-SA" sz="4000" b="1" dirty="0" smtClean="0">
                <a:solidFill>
                  <a:srgbClr val="C00000"/>
                </a:solidFill>
              </a:rPr>
              <a:t>أخبار كثيرة عن مناطق الصراع والحروب وتحليل ناشطين ومراقبين مجهولين هم جزء من الصراع ليسوا </a:t>
            </a:r>
            <a:r>
              <a:rPr lang="ar-SA" sz="4000" b="1" dirty="0" err="1" smtClean="0">
                <a:solidFill>
                  <a:srgbClr val="C00000"/>
                </a:solidFill>
              </a:rPr>
              <a:t>حياديين.</a:t>
            </a:r>
            <a:r>
              <a:rPr lang="ar-SA" sz="4000" b="1" dirty="0" smtClean="0">
                <a:solidFill>
                  <a:srgbClr val="C00000"/>
                </a:solidFill>
              </a:rPr>
              <a:t> </a:t>
            </a:r>
            <a:endParaRPr lang="en-US" sz="4000" dirty="0">
              <a:solidFill>
                <a:srgbClr val="C00000"/>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ooterSmallBg.png"/>
          <p:cNvPicPr>
            <a:picLocks noChangeAspect="1"/>
          </p:cNvPicPr>
          <p:nvPr/>
        </p:nvPicPr>
        <p:blipFill>
          <a:blip r:embed="rId5" cstate="print"/>
          <a:srcRect/>
          <a:stretch>
            <a:fillRect/>
          </a:stretch>
        </p:blipFill>
        <p:spPr bwMode="auto">
          <a:xfrm>
            <a:off x="179512" y="107776"/>
            <a:ext cx="8784976" cy="6705600"/>
          </a:xfrm>
          <a:prstGeom prst="rect">
            <a:avLst/>
          </a:prstGeom>
          <a:solidFill>
            <a:schemeClr val="bg1"/>
          </a:solidFill>
          <a:ln w="9525">
            <a:noFill/>
            <a:miter lim="800000"/>
            <a:headEnd/>
            <a:tailEnd/>
          </a:ln>
        </p:spPr>
      </p:pic>
      <p:sp>
        <p:nvSpPr>
          <p:cNvPr id="3" name="مستطيل 2"/>
          <p:cNvSpPr>
            <a:spLocks noChangeArrowheads="1"/>
          </p:cNvSpPr>
          <p:nvPr/>
        </p:nvSpPr>
        <p:spPr bwMode="auto">
          <a:xfrm>
            <a:off x="755576" y="764704"/>
            <a:ext cx="7560840" cy="1323439"/>
          </a:xfrm>
          <a:prstGeom prst="rect">
            <a:avLst/>
          </a:prstGeom>
          <a:noFill/>
          <a:ln w="9525">
            <a:noFill/>
            <a:miter lim="800000"/>
            <a:headEnd/>
            <a:tailEnd/>
          </a:ln>
        </p:spPr>
        <p:txBody>
          <a:bodyPr wrap="square">
            <a:spAutoFit/>
          </a:bodyPr>
          <a:lstStyle/>
          <a:p>
            <a:pPr algn="r" rtl="1"/>
            <a:r>
              <a:rPr lang="ar-EG" sz="4000" b="1" dirty="0" smtClean="0"/>
              <a:t>هـ- ما هدف وسائل الإعلام من استخدام اسلوب الإغراق؟</a:t>
            </a:r>
            <a:endParaRPr lang="en-US" sz="4000" dirty="0"/>
          </a:p>
        </p:txBody>
      </p:sp>
      <p:sp>
        <p:nvSpPr>
          <p:cNvPr id="4" name="Rectangle 1"/>
          <p:cNvSpPr>
            <a:spLocks noChangeArrowheads="1"/>
          </p:cNvSpPr>
          <p:nvPr/>
        </p:nvSpPr>
        <p:spPr bwMode="auto">
          <a:xfrm>
            <a:off x="2483768" y="3068960"/>
            <a:ext cx="4680520" cy="1323439"/>
          </a:xfrm>
          <a:prstGeom prst="rect">
            <a:avLst/>
          </a:prstGeom>
          <a:noFill/>
          <a:ln w="9525">
            <a:noFill/>
            <a:miter lim="800000"/>
            <a:headEnd/>
            <a:tailEnd/>
          </a:ln>
        </p:spPr>
        <p:txBody>
          <a:bodyPr wrap="square" anchor="ctr">
            <a:spAutoFit/>
          </a:bodyPr>
          <a:lstStyle/>
          <a:p>
            <a:pPr algn="ctr" rtl="1"/>
            <a:r>
              <a:rPr lang="ar-SA" sz="4000" b="1" dirty="0" smtClean="0">
                <a:solidFill>
                  <a:srgbClr val="C00000"/>
                </a:solidFill>
              </a:rPr>
              <a:t>لضمان الحشد والتعبئة لشرائح واسعة من التابعين.</a:t>
            </a:r>
            <a:endParaRPr lang="en-US" sz="4000" dirty="0">
              <a:solidFill>
                <a:srgbClr val="C00000"/>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981 - rupp rupp sound.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981 - rupp rupp sound.wav"/>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ooterSmallBg.png"/>
          <p:cNvPicPr>
            <a:picLocks noChangeAspect="1"/>
          </p:cNvPicPr>
          <p:nvPr/>
        </p:nvPicPr>
        <p:blipFill>
          <a:blip r:embed="rId5" cstate="print"/>
          <a:srcRect/>
          <a:stretch>
            <a:fillRect/>
          </a:stretch>
        </p:blipFill>
        <p:spPr bwMode="auto">
          <a:xfrm>
            <a:off x="179512" y="107776"/>
            <a:ext cx="8784976" cy="6705600"/>
          </a:xfrm>
          <a:prstGeom prst="rect">
            <a:avLst/>
          </a:prstGeom>
          <a:solidFill>
            <a:schemeClr val="bg1"/>
          </a:solidFill>
          <a:ln w="9525">
            <a:noFill/>
            <a:miter lim="800000"/>
            <a:headEnd/>
            <a:tailEnd/>
          </a:ln>
        </p:spPr>
      </p:pic>
      <p:sp>
        <p:nvSpPr>
          <p:cNvPr id="3" name="مستطيل 2"/>
          <p:cNvSpPr>
            <a:spLocks noChangeArrowheads="1"/>
          </p:cNvSpPr>
          <p:nvPr/>
        </p:nvSpPr>
        <p:spPr bwMode="auto">
          <a:xfrm>
            <a:off x="755576" y="764704"/>
            <a:ext cx="7560840" cy="1323439"/>
          </a:xfrm>
          <a:prstGeom prst="rect">
            <a:avLst/>
          </a:prstGeom>
          <a:noFill/>
          <a:ln w="9525">
            <a:noFill/>
            <a:miter lim="800000"/>
            <a:headEnd/>
            <a:tailEnd/>
          </a:ln>
        </p:spPr>
        <p:txBody>
          <a:bodyPr wrap="square">
            <a:spAutoFit/>
          </a:bodyPr>
          <a:lstStyle/>
          <a:p>
            <a:pPr algn="r" rtl="1"/>
            <a:r>
              <a:rPr lang="ar-EG" sz="4000" b="1" dirty="0" smtClean="0"/>
              <a:t>و- من أساليب التضليل فبركة الصور والمقاطع </a:t>
            </a:r>
            <a:r>
              <a:rPr lang="ar-EG" sz="4000" b="1" dirty="0" err="1" smtClean="0"/>
              <a:t>المصوَّرة.</a:t>
            </a:r>
            <a:r>
              <a:rPr lang="ar-EG" sz="4000" b="1" dirty="0" smtClean="0"/>
              <a:t> كيف يتم ذلك؟</a:t>
            </a:r>
            <a:endParaRPr lang="en-US" sz="4000" dirty="0"/>
          </a:p>
        </p:txBody>
      </p:sp>
      <p:sp>
        <p:nvSpPr>
          <p:cNvPr id="4" name="Rectangle 1"/>
          <p:cNvSpPr>
            <a:spLocks noChangeArrowheads="1"/>
          </p:cNvSpPr>
          <p:nvPr/>
        </p:nvSpPr>
        <p:spPr bwMode="auto">
          <a:xfrm>
            <a:off x="1331640" y="2636912"/>
            <a:ext cx="6120680" cy="3170099"/>
          </a:xfrm>
          <a:prstGeom prst="rect">
            <a:avLst/>
          </a:prstGeom>
          <a:noFill/>
          <a:ln w="9525">
            <a:noFill/>
            <a:miter lim="800000"/>
            <a:headEnd/>
            <a:tailEnd/>
          </a:ln>
        </p:spPr>
        <p:txBody>
          <a:bodyPr wrap="square" anchor="ctr">
            <a:spAutoFit/>
          </a:bodyPr>
          <a:lstStyle/>
          <a:p>
            <a:pPr algn="ctr" rtl="1"/>
            <a:r>
              <a:rPr lang="ar-SA" sz="4000" b="1" dirty="0" smtClean="0">
                <a:solidFill>
                  <a:srgbClr val="C00000"/>
                </a:solidFill>
              </a:rPr>
              <a:t>باستخدام أدوات التقنية الحديثة في فبركة الصور فتنطلي على المشاهدين خدع بصرية تستنفرهم هذه الصورة لمعاناة إنسانية ويشار لسبب مجموعات معينة </a:t>
            </a:r>
            <a:r>
              <a:rPr lang="ar-SA" sz="4000" b="1" dirty="0" err="1" smtClean="0">
                <a:solidFill>
                  <a:srgbClr val="C00000"/>
                </a:solidFill>
              </a:rPr>
              <a:t>لها.</a:t>
            </a:r>
            <a:r>
              <a:rPr lang="ar-SA" sz="4000" b="1" dirty="0" smtClean="0">
                <a:solidFill>
                  <a:srgbClr val="C00000"/>
                </a:solidFill>
              </a:rPr>
              <a:t> </a:t>
            </a:r>
            <a:endParaRPr lang="en-US" sz="4000" dirty="0">
              <a:solidFill>
                <a:srgbClr val="C00000"/>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981 - rupp rupp sound.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981 - rupp rupp sound.wav"/>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ooterSmallBg.png"/>
          <p:cNvPicPr>
            <a:picLocks noChangeAspect="1"/>
          </p:cNvPicPr>
          <p:nvPr/>
        </p:nvPicPr>
        <p:blipFill>
          <a:blip r:embed="rId5" cstate="print"/>
          <a:srcRect/>
          <a:stretch>
            <a:fillRect/>
          </a:stretch>
        </p:blipFill>
        <p:spPr bwMode="auto">
          <a:xfrm>
            <a:off x="179512" y="107776"/>
            <a:ext cx="8784976" cy="6705600"/>
          </a:xfrm>
          <a:prstGeom prst="rect">
            <a:avLst/>
          </a:prstGeom>
          <a:solidFill>
            <a:schemeClr val="bg1"/>
          </a:solidFill>
          <a:ln w="9525">
            <a:noFill/>
            <a:miter lim="800000"/>
            <a:headEnd/>
            <a:tailEnd/>
          </a:ln>
        </p:spPr>
      </p:pic>
      <p:sp>
        <p:nvSpPr>
          <p:cNvPr id="3" name="مستطيل 2"/>
          <p:cNvSpPr>
            <a:spLocks noChangeArrowheads="1"/>
          </p:cNvSpPr>
          <p:nvPr/>
        </p:nvSpPr>
        <p:spPr bwMode="auto">
          <a:xfrm>
            <a:off x="755576" y="764704"/>
            <a:ext cx="7560840" cy="1323439"/>
          </a:xfrm>
          <a:prstGeom prst="rect">
            <a:avLst/>
          </a:prstGeom>
          <a:noFill/>
          <a:ln w="9525">
            <a:noFill/>
            <a:miter lim="800000"/>
            <a:headEnd/>
            <a:tailEnd/>
          </a:ln>
        </p:spPr>
        <p:txBody>
          <a:bodyPr wrap="square">
            <a:spAutoFit/>
          </a:bodyPr>
          <a:lstStyle/>
          <a:p>
            <a:pPr algn="r" rtl="1"/>
            <a:r>
              <a:rPr lang="ar-EG" sz="4000" b="1" dirty="0" smtClean="0"/>
              <a:t>ز- ما أثر فبركة الصور والمقاطع المصوَّرة على المشاهد؟</a:t>
            </a:r>
            <a:endParaRPr lang="en-US" sz="4000" dirty="0"/>
          </a:p>
        </p:txBody>
      </p:sp>
      <p:sp>
        <p:nvSpPr>
          <p:cNvPr id="4" name="Rectangle 1"/>
          <p:cNvSpPr>
            <a:spLocks noChangeArrowheads="1"/>
          </p:cNvSpPr>
          <p:nvPr/>
        </p:nvSpPr>
        <p:spPr bwMode="auto">
          <a:xfrm>
            <a:off x="1835696" y="3080575"/>
            <a:ext cx="5616624" cy="1938992"/>
          </a:xfrm>
          <a:prstGeom prst="rect">
            <a:avLst/>
          </a:prstGeom>
          <a:noFill/>
          <a:ln w="9525">
            <a:noFill/>
            <a:miter lim="800000"/>
            <a:headEnd/>
            <a:tailEnd/>
          </a:ln>
        </p:spPr>
        <p:txBody>
          <a:bodyPr wrap="square" anchor="ctr">
            <a:spAutoFit/>
          </a:bodyPr>
          <a:lstStyle/>
          <a:p>
            <a:pPr algn="ctr" rtl="1"/>
            <a:r>
              <a:rPr lang="ar-SA" sz="4000" b="1" dirty="0" smtClean="0">
                <a:solidFill>
                  <a:srgbClr val="C00000"/>
                </a:solidFill>
              </a:rPr>
              <a:t>تسعير الفتن داخل المجتمعات وزرع الكراهية لتحقيق غابات </a:t>
            </a:r>
            <a:r>
              <a:rPr lang="ar-SA" sz="4000" b="1" dirty="0" err="1" smtClean="0">
                <a:solidFill>
                  <a:srgbClr val="C00000"/>
                </a:solidFill>
              </a:rPr>
              <a:t>سياسية.</a:t>
            </a:r>
            <a:r>
              <a:rPr lang="ar-SA" sz="4000" b="1" dirty="0" smtClean="0">
                <a:solidFill>
                  <a:srgbClr val="C00000"/>
                </a:solidFill>
              </a:rPr>
              <a:t> </a:t>
            </a:r>
            <a:endParaRPr lang="en-US" sz="4000" b="1" dirty="0">
              <a:solidFill>
                <a:srgbClr val="C00000"/>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981 - rupp rupp sound.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981 - rupp rupp sound.wav"/>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37134" y="806115"/>
            <a:ext cx="4674268" cy="4620128"/>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21298818">
            <a:off x="2930254" y="2775102"/>
            <a:ext cx="3265638" cy="923330"/>
          </a:xfrm>
          <a:prstGeom prst="rect">
            <a:avLst/>
          </a:prstGeom>
        </p:spPr>
        <p:txBody>
          <a:bodyPr wrap="none">
            <a:spAutoFit/>
          </a:bodyPr>
          <a:lstStyle/>
          <a:p>
            <a:pPr algn="r" rtl="1"/>
            <a:r>
              <a:rPr lang="ar-EG" sz="5400" b="1" dirty="0" smtClean="0">
                <a:effectLst/>
                <a:latin typeface="Calibri" panose="020F0502020204030204" pitchFamily="34" charset="0"/>
                <a:ea typeface="Calibri" panose="020F0502020204030204" pitchFamily="34" charset="0"/>
                <a:cs typeface="Times New Roman" panose="02020603050405020304" pitchFamily="18" charset="0"/>
              </a:rPr>
              <a:t>نشاطات التعلّم</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031476209"/>
      </p:ext>
    </p:extLst>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398 - da-yoing.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ooterSmallBg.png"/>
          <p:cNvPicPr>
            <a:picLocks noChangeAspect="1"/>
          </p:cNvPicPr>
          <p:nvPr/>
        </p:nvPicPr>
        <p:blipFill>
          <a:blip r:embed="rId5" cstate="print"/>
          <a:srcRect/>
          <a:stretch>
            <a:fillRect/>
          </a:stretch>
        </p:blipFill>
        <p:spPr bwMode="auto">
          <a:xfrm>
            <a:off x="179512" y="107776"/>
            <a:ext cx="8784976" cy="6705600"/>
          </a:xfrm>
          <a:prstGeom prst="rect">
            <a:avLst/>
          </a:prstGeom>
          <a:solidFill>
            <a:schemeClr val="bg1"/>
          </a:solidFill>
          <a:ln w="9525">
            <a:noFill/>
            <a:miter lim="800000"/>
            <a:headEnd/>
            <a:tailEnd/>
          </a:ln>
        </p:spPr>
      </p:pic>
      <p:sp>
        <p:nvSpPr>
          <p:cNvPr id="3" name="مستطيل 2"/>
          <p:cNvSpPr>
            <a:spLocks noChangeArrowheads="1"/>
          </p:cNvSpPr>
          <p:nvPr/>
        </p:nvSpPr>
        <p:spPr bwMode="auto">
          <a:xfrm>
            <a:off x="755576" y="764704"/>
            <a:ext cx="7560840" cy="1323439"/>
          </a:xfrm>
          <a:prstGeom prst="rect">
            <a:avLst/>
          </a:prstGeom>
          <a:noFill/>
          <a:ln w="9525">
            <a:noFill/>
            <a:miter lim="800000"/>
            <a:headEnd/>
            <a:tailEnd/>
          </a:ln>
        </p:spPr>
        <p:txBody>
          <a:bodyPr wrap="square">
            <a:spAutoFit/>
          </a:bodyPr>
          <a:lstStyle/>
          <a:p>
            <a:pPr lvl="0" algn="r" rtl="1"/>
            <a:r>
              <a:rPr lang="ar-EG" sz="4000" b="1" dirty="0" smtClean="0"/>
              <a:t>ح- كيف يمكننا أن نتأكد من صحة المعلومات والأخبار المنتشرة في الفضاء الإلكتروني؟</a:t>
            </a:r>
            <a:endParaRPr lang="en-US" sz="4000" dirty="0" smtClean="0"/>
          </a:p>
        </p:txBody>
      </p:sp>
      <p:sp>
        <p:nvSpPr>
          <p:cNvPr id="4" name="Rectangle 1"/>
          <p:cNvSpPr>
            <a:spLocks noChangeArrowheads="1"/>
          </p:cNvSpPr>
          <p:nvPr/>
        </p:nvSpPr>
        <p:spPr bwMode="auto">
          <a:xfrm>
            <a:off x="1043608" y="2924944"/>
            <a:ext cx="7056784" cy="3416320"/>
          </a:xfrm>
          <a:prstGeom prst="rect">
            <a:avLst/>
          </a:prstGeom>
          <a:noFill/>
          <a:ln w="9525">
            <a:noFill/>
            <a:miter lim="800000"/>
            <a:headEnd/>
            <a:tailEnd/>
          </a:ln>
        </p:spPr>
        <p:txBody>
          <a:bodyPr wrap="square" anchor="ctr">
            <a:spAutoFit/>
          </a:bodyPr>
          <a:lstStyle/>
          <a:p>
            <a:pPr lvl="0" algn="r" rtl="1">
              <a:buFont typeface="Wingdings" pitchFamily="2" charset="2"/>
              <a:buChar char="q"/>
            </a:pPr>
            <a:r>
              <a:rPr lang="ar-SA" sz="3600" b="1" dirty="0" smtClean="0">
                <a:solidFill>
                  <a:srgbClr val="C00000"/>
                </a:solidFill>
              </a:rPr>
              <a:t>التحقق من مصادرها.</a:t>
            </a:r>
            <a:endParaRPr lang="en-US" sz="3600" dirty="0" smtClean="0">
              <a:solidFill>
                <a:srgbClr val="C00000"/>
              </a:solidFill>
            </a:endParaRPr>
          </a:p>
          <a:p>
            <a:pPr lvl="0" algn="r" rtl="1">
              <a:buFont typeface="Wingdings" pitchFamily="2" charset="2"/>
              <a:buChar char="q"/>
            </a:pPr>
            <a:r>
              <a:rPr lang="ar-SA" sz="3600" b="1" dirty="0" smtClean="0">
                <a:solidFill>
                  <a:srgbClr val="C00000"/>
                </a:solidFill>
              </a:rPr>
              <a:t>تتبع الجهد الممولة لوسائل الإعلام التي تبثها وخاصة بعض المواقع الإلكترونية غير المعروفة حرصاً على الحقيقة ورفضاً لاستثمار بعض الجهات في بث معلومات تثير الفتنة بين </a:t>
            </a:r>
            <a:r>
              <a:rPr lang="ar-SA" sz="3600" b="1" dirty="0" err="1" smtClean="0">
                <a:solidFill>
                  <a:srgbClr val="C00000"/>
                </a:solidFill>
              </a:rPr>
              <a:t>الناس.</a:t>
            </a:r>
            <a:r>
              <a:rPr lang="ar-SA" sz="3600" b="1" dirty="0" smtClean="0">
                <a:solidFill>
                  <a:srgbClr val="C00000"/>
                </a:solidFill>
              </a:rPr>
              <a:t> </a:t>
            </a:r>
            <a:endParaRPr lang="en-US" sz="3600" dirty="0">
              <a:solidFill>
                <a:srgbClr val="C00000"/>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981 - rupp rupp sound.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981 - rupp rupp sound.wav"/>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0" dur="5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500"/>
                                        <p:tgtEl>
                                          <p:spTgt spid="4">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p:cTn id="26"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7" dur="5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500"/>
                                        <p:tgtEl>
                                          <p:spTgt spid="4">
                                            <p:txEl>
                                              <p:pRg st="1" end="1"/>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rame0806.png"/>
          <p:cNvPicPr>
            <a:picLocks noChangeAspect="1"/>
          </p:cNvPicPr>
          <p:nvPr/>
        </p:nvPicPr>
        <p:blipFill>
          <a:blip r:embed="rId4" cstate="print"/>
          <a:stretch>
            <a:fillRect/>
          </a:stretch>
        </p:blipFill>
        <p:spPr>
          <a:xfrm>
            <a:off x="-252536" y="980728"/>
            <a:ext cx="9073008" cy="46805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1"/>
          <p:cNvSpPr>
            <a:spLocks noChangeArrowheads="1"/>
          </p:cNvSpPr>
          <p:nvPr/>
        </p:nvSpPr>
        <p:spPr bwMode="auto">
          <a:xfrm>
            <a:off x="1259632" y="1484784"/>
            <a:ext cx="6336704" cy="3477875"/>
          </a:xfrm>
          <a:prstGeom prst="rect">
            <a:avLst/>
          </a:prstGeom>
          <a:noFill/>
          <a:ln w="9525">
            <a:noFill/>
            <a:miter lim="800000"/>
            <a:headEnd/>
            <a:tailEnd/>
          </a:ln>
        </p:spPr>
        <p:txBody>
          <a:bodyPr wrap="square" anchor="ctr">
            <a:spAutoFit/>
          </a:bodyPr>
          <a:lstStyle/>
          <a:p>
            <a:pPr lvl="0" algn="ctr" rtl="1"/>
            <a:r>
              <a:rPr lang="ar-EG" sz="4400" b="1" dirty="0" smtClean="0">
                <a:solidFill>
                  <a:srgbClr val="0000FF"/>
                </a:solidFill>
              </a:rPr>
              <a:t>1- اقرأ الخبر الصحيح التالي ثم اكتب في الجدول الذي يليه كيف يمكن أن يحدث التضليل في صياغته بحسب أنواع التضليل، كما في المثال الأول</a:t>
            </a:r>
            <a:endParaRPr lang="en-US" sz="4400" dirty="0">
              <a:solidFill>
                <a:srgbClr val="0000FF"/>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indows XP Recycle.wav"/>
                                        </p:tgtEl>
                                      </p:cMediaNode>
                                    </p:audio>
                                  </p:subTnLst>
                                </p:cTn>
                              </p:par>
                              <p:par>
                                <p:cTn id="8" presetID="2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Windows XP Recyc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35496" y="404664"/>
            <a:ext cx="9108504" cy="5904656"/>
            <a:chOff x="6072198" y="521952"/>
            <a:chExt cx="2769337" cy="3615533"/>
          </a:xfrm>
        </p:grpSpPr>
        <p:sp>
          <p:nvSpPr>
            <p:cNvPr id="3" name="Rounded Rectangle 5"/>
            <p:cNvSpPr/>
            <p:nvPr/>
          </p:nvSpPr>
          <p:spPr>
            <a:xfrm>
              <a:off x="6215074" y="714356"/>
              <a:ext cx="2500330" cy="3286148"/>
            </a:xfrm>
            <a:prstGeom prst="roundRect">
              <a:avLst>
                <a:gd name="adj" fmla="val 9810"/>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4" name="Picture 6" descr="00131.WMF"/>
            <p:cNvPicPr>
              <a:picLocks noChangeAspect="1"/>
            </p:cNvPicPr>
            <p:nvPr/>
          </p:nvPicPr>
          <p:blipFill>
            <a:blip r:embed="rId4" cstate="print">
              <a:duotone>
                <a:prstClr val="black"/>
                <a:schemeClr val="accent2">
                  <a:tint val="45000"/>
                  <a:satMod val="400000"/>
                </a:schemeClr>
              </a:duotone>
              <a:lum bright="-10000" contrast="86000"/>
            </a:blip>
            <a:srcRect/>
            <a:stretch>
              <a:fillRect/>
            </a:stretch>
          </p:blipFill>
          <p:spPr bwMode="auto">
            <a:xfrm>
              <a:off x="6072198" y="521952"/>
              <a:ext cx="2769337" cy="3615533"/>
            </a:xfrm>
            <a:prstGeom prst="rect">
              <a:avLst/>
            </a:prstGeom>
            <a:noFill/>
            <a:ln w="9525">
              <a:noFill/>
              <a:miter lim="800000"/>
              <a:headEnd/>
              <a:tailEnd/>
            </a:ln>
          </p:spPr>
        </p:pic>
      </p:grpSp>
      <p:sp>
        <p:nvSpPr>
          <p:cNvPr id="5" name="مستطيل 4"/>
          <p:cNvSpPr>
            <a:spLocks noChangeArrowheads="1"/>
          </p:cNvSpPr>
          <p:nvPr/>
        </p:nvSpPr>
        <p:spPr bwMode="auto">
          <a:xfrm>
            <a:off x="1115616" y="1412776"/>
            <a:ext cx="6972300" cy="3785652"/>
          </a:xfrm>
          <a:prstGeom prst="rect">
            <a:avLst/>
          </a:prstGeom>
          <a:noFill/>
          <a:ln w="9525">
            <a:noFill/>
            <a:miter lim="800000"/>
            <a:headEnd/>
            <a:tailEnd/>
          </a:ln>
        </p:spPr>
        <p:txBody>
          <a:bodyPr>
            <a:spAutoFit/>
          </a:bodyPr>
          <a:lstStyle/>
          <a:p>
            <a:pPr algn="r" rtl="1"/>
            <a:r>
              <a:rPr lang="ar-EG" sz="4000" b="1" dirty="0" smtClean="0"/>
              <a:t>قفزت جامعة الملك فهد للبترول والمعادن إلى المركز 13 في ترتيب جامعات العالم وفقا لعدد براءات الاختراع المسجّلة بمكتب براءات الاختراع الأمريكي حسب إحصائيات موقع </a:t>
            </a:r>
            <a:r>
              <a:rPr lang="en-US" sz="4000" b="1" dirty="0" smtClean="0"/>
              <a:t>IFI CIAIMS</a:t>
            </a:r>
            <a:r>
              <a:rPr lang="ar-EG" sz="4000" b="1" dirty="0" smtClean="0"/>
              <a:t> </a:t>
            </a:r>
            <a:r>
              <a:rPr lang="ar-EG" sz="4000" b="1" dirty="0" err="1" smtClean="0"/>
              <a:t>لبراءات</a:t>
            </a:r>
            <a:r>
              <a:rPr lang="ar-EG" sz="4000" b="1" dirty="0" smtClean="0"/>
              <a:t> اختراع الجامعات العالمية.</a:t>
            </a:r>
            <a:endParaRPr lang="en-US" sz="4000" dirty="0"/>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1021 - shoo-ah sound.wav"/>
                                        </p:tgtEl>
                                      </p:cMediaNode>
                                    </p:audio>
                                  </p:sub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3" name="1021 - shoo-a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35496" y="404664"/>
            <a:ext cx="9108504" cy="5904656"/>
            <a:chOff x="6072198" y="521952"/>
            <a:chExt cx="2769337" cy="3615533"/>
          </a:xfrm>
        </p:grpSpPr>
        <p:sp>
          <p:nvSpPr>
            <p:cNvPr id="3" name="Rounded Rectangle 5"/>
            <p:cNvSpPr/>
            <p:nvPr/>
          </p:nvSpPr>
          <p:spPr>
            <a:xfrm>
              <a:off x="6215074" y="714356"/>
              <a:ext cx="2500330" cy="3286148"/>
            </a:xfrm>
            <a:prstGeom prst="roundRect">
              <a:avLst>
                <a:gd name="adj" fmla="val 9810"/>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4" name="Picture 6" descr="00131.WMF"/>
            <p:cNvPicPr>
              <a:picLocks noChangeAspect="1"/>
            </p:cNvPicPr>
            <p:nvPr/>
          </p:nvPicPr>
          <p:blipFill>
            <a:blip r:embed="rId4" cstate="print">
              <a:duotone>
                <a:prstClr val="black"/>
                <a:schemeClr val="accent2">
                  <a:tint val="45000"/>
                  <a:satMod val="400000"/>
                </a:schemeClr>
              </a:duotone>
              <a:lum bright="-10000" contrast="86000"/>
            </a:blip>
            <a:srcRect/>
            <a:stretch>
              <a:fillRect/>
            </a:stretch>
          </p:blipFill>
          <p:spPr bwMode="auto">
            <a:xfrm>
              <a:off x="6072198" y="521952"/>
              <a:ext cx="2769337" cy="3615533"/>
            </a:xfrm>
            <a:prstGeom prst="rect">
              <a:avLst/>
            </a:prstGeom>
            <a:noFill/>
            <a:ln w="9525">
              <a:noFill/>
              <a:miter lim="800000"/>
              <a:headEnd/>
              <a:tailEnd/>
            </a:ln>
          </p:spPr>
        </p:pic>
      </p:grpSp>
      <p:sp>
        <p:nvSpPr>
          <p:cNvPr id="5" name="مستطيل 4"/>
          <p:cNvSpPr>
            <a:spLocks noChangeArrowheads="1"/>
          </p:cNvSpPr>
          <p:nvPr/>
        </p:nvSpPr>
        <p:spPr bwMode="auto">
          <a:xfrm>
            <a:off x="755576" y="860514"/>
            <a:ext cx="7560840" cy="5016758"/>
          </a:xfrm>
          <a:prstGeom prst="rect">
            <a:avLst/>
          </a:prstGeom>
          <a:noFill/>
          <a:ln w="9525">
            <a:noFill/>
            <a:miter lim="800000"/>
            <a:headEnd/>
            <a:tailEnd/>
          </a:ln>
        </p:spPr>
        <p:txBody>
          <a:bodyPr wrap="square">
            <a:spAutoFit/>
          </a:bodyPr>
          <a:lstStyle/>
          <a:p>
            <a:pPr algn="r" rtl="1"/>
            <a:r>
              <a:rPr lang="ar-EG" sz="4000" b="1" dirty="0" smtClean="0"/>
              <a:t>وحسب الموقع المتخصص في تزويد الصناعات العالمية بتقارير سنوية عن براءات الاختراع، فإن جامعة الملك فهد سجلت 115 براءة اختراع في العام 2015 بزيادة تبلغ 29 براءة اختراع عن العام 2014 الذي سجلت فيه الجامعة 86 براءة اختراع، وبالتالي قفزت الجامعة من المركز 22 في 2014 إلى المركز 13 عالمياً في 2015.</a:t>
            </a:r>
            <a:endParaRPr lang="en-US" sz="4000" dirty="0"/>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1021 - shoo-ah sound.wav"/>
                                        </p:tgtEl>
                                      </p:cMediaNode>
                                    </p:audio>
                                  </p:sub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3" name="1021 - shoo-a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35496" y="404664"/>
            <a:ext cx="9108504" cy="5904656"/>
            <a:chOff x="6072198" y="521952"/>
            <a:chExt cx="2769337" cy="3615533"/>
          </a:xfrm>
        </p:grpSpPr>
        <p:sp>
          <p:nvSpPr>
            <p:cNvPr id="3" name="Rounded Rectangle 5"/>
            <p:cNvSpPr/>
            <p:nvPr/>
          </p:nvSpPr>
          <p:spPr>
            <a:xfrm>
              <a:off x="6215074" y="714356"/>
              <a:ext cx="2500330" cy="3286148"/>
            </a:xfrm>
            <a:prstGeom prst="roundRect">
              <a:avLst>
                <a:gd name="adj" fmla="val 9810"/>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4" name="Picture 6" descr="00131.WMF"/>
            <p:cNvPicPr>
              <a:picLocks noChangeAspect="1"/>
            </p:cNvPicPr>
            <p:nvPr/>
          </p:nvPicPr>
          <p:blipFill>
            <a:blip r:embed="rId4" cstate="print">
              <a:duotone>
                <a:prstClr val="black"/>
                <a:schemeClr val="accent2">
                  <a:tint val="45000"/>
                  <a:satMod val="400000"/>
                </a:schemeClr>
              </a:duotone>
              <a:lum bright="-10000" contrast="86000"/>
            </a:blip>
            <a:srcRect/>
            <a:stretch>
              <a:fillRect/>
            </a:stretch>
          </p:blipFill>
          <p:spPr bwMode="auto">
            <a:xfrm>
              <a:off x="6072198" y="521952"/>
              <a:ext cx="2769337" cy="3615533"/>
            </a:xfrm>
            <a:prstGeom prst="rect">
              <a:avLst/>
            </a:prstGeom>
            <a:noFill/>
            <a:ln w="9525">
              <a:noFill/>
              <a:miter lim="800000"/>
              <a:headEnd/>
              <a:tailEnd/>
            </a:ln>
          </p:spPr>
        </p:pic>
      </p:grpSp>
      <p:sp>
        <p:nvSpPr>
          <p:cNvPr id="5" name="مستطيل 4"/>
          <p:cNvSpPr>
            <a:spLocks noChangeArrowheads="1"/>
          </p:cNvSpPr>
          <p:nvPr/>
        </p:nvSpPr>
        <p:spPr bwMode="auto">
          <a:xfrm>
            <a:off x="755576" y="980728"/>
            <a:ext cx="7560840" cy="3170099"/>
          </a:xfrm>
          <a:prstGeom prst="rect">
            <a:avLst/>
          </a:prstGeom>
          <a:noFill/>
          <a:ln w="9525">
            <a:noFill/>
            <a:miter lim="800000"/>
            <a:headEnd/>
            <a:tailEnd/>
          </a:ln>
        </p:spPr>
        <p:txBody>
          <a:bodyPr wrap="square">
            <a:spAutoFit/>
          </a:bodyPr>
          <a:lstStyle/>
          <a:p>
            <a:pPr algn="r" rtl="1"/>
            <a:r>
              <a:rPr lang="ar-EG" sz="4000" b="1" dirty="0" smtClean="0"/>
              <a:t>كما تصدرت جامعة الملك </a:t>
            </a:r>
            <a:r>
              <a:rPr lang="ar-EG" sz="4000" b="1" dirty="0" err="1" smtClean="0"/>
              <a:t>فهد </a:t>
            </a:r>
            <a:r>
              <a:rPr lang="ar-EG" sz="4000" b="1" dirty="0" smtClean="0"/>
              <a:t>– حسب </a:t>
            </a:r>
            <a:r>
              <a:rPr lang="ar-EG" sz="4000" b="1" dirty="0" err="1" smtClean="0"/>
              <a:t>الموقع </a:t>
            </a:r>
            <a:r>
              <a:rPr lang="ar-EG" sz="4000" b="1" dirty="0" smtClean="0"/>
              <a:t>– جامعات الشرق الأوسط وأفريقيا، وأتت في المركز الثالث في قارة آسيا بعد جامعة </a:t>
            </a:r>
            <a:r>
              <a:rPr lang="ar-EG" sz="4000" b="1" dirty="0" err="1" smtClean="0"/>
              <a:t>تسينغوا</a:t>
            </a:r>
            <a:r>
              <a:rPr lang="ar-EG" sz="4000" b="1" dirty="0" smtClean="0"/>
              <a:t> الصينية والمعهد الكوري المتقدم للعلوم والتقنية.</a:t>
            </a:r>
            <a:endParaRPr lang="en-US" sz="4000" dirty="0"/>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1021 - shoo-ah sound.wav"/>
                                        </p:tgtEl>
                                      </p:cMediaNode>
                                    </p:audio>
                                  </p:sub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3" name="1021 - shoo-a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44624"/>
          <a:ext cx="9144000" cy="6696744"/>
        </p:xfrm>
        <a:graphic>
          <a:graphicData uri="http://schemas.openxmlformats.org/drawingml/2006/table">
            <a:tbl>
              <a:tblPr firstRow="1" bandRow="1">
                <a:tableStyleId>{5C22544A-7EE6-4342-B048-85BDC9FD1C3A}</a:tableStyleId>
              </a:tblPr>
              <a:tblGrid>
                <a:gridCol w="5868144"/>
                <a:gridCol w="3275856"/>
              </a:tblGrid>
              <a:tr h="936104">
                <a:tc>
                  <a:txBody>
                    <a:bodyPr/>
                    <a:lstStyle/>
                    <a:p>
                      <a:endParaRPr lang="en-US" sz="1400" dirty="0"/>
                    </a:p>
                  </a:txBody>
                  <a:tcPr>
                    <a:lnB w="12700" cap="flat" cmpd="sng" algn="ctr">
                      <a:solidFill>
                        <a:schemeClr val="tx1"/>
                      </a:solidFill>
                      <a:prstDash val="solid"/>
                      <a:round/>
                      <a:headEnd type="none" w="med" len="med"/>
                      <a:tailEnd type="none" w="med" len="med"/>
                    </a:lnB>
                    <a:solidFill>
                      <a:srgbClr val="7030A0"/>
                    </a:solidFill>
                  </a:tcPr>
                </a:tc>
                <a:tc>
                  <a:txBody>
                    <a:bodyPr/>
                    <a:lstStyle/>
                    <a:p>
                      <a:endParaRPr lang="en-US" sz="1400" dirty="0"/>
                    </a:p>
                  </a:txBody>
                  <a:tcPr>
                    <a:lnB w="12700" cap="flat" cmpd="sng" algn="ctr">
                      <a:solidFill>
                        <a:schemeClr val="tx1"/>
                      </a:solidFill>
                      <a:prstDash val="solid"/>
                      <a:round/>
                      <a:headEnd type="none" w="med" len="med"/>
                      <a:tailEnd type="none" w="med" len="med"/>
                    </a:lnB>
                    <a:solidFill>
                      <a:srgbClr val="7030A0"/>
                    </a:solidFill>
                  </a:tcPr>
                </a:tc>
              </a:tr>
              <a:tr h="5760640">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مستطيل 2"/>
          <p:cNvSpPr/>
          <p:nvPr/>
        </p:nvSpPr>
        <p:spPr>
          <a:xfrm>
            <a:off x="5878387" y="188640"/>
            <a:ext cx="3086101" cy="584775"/>
          </a:xfrm>
          <a:prstGeom prst="rect">
            <a:avLst/>
          </a:prstGeom>
        </p:spPr>
        <p:txBody>
          <a:bodyPr wrap="none">
            <a:spAutoFit/>
          </a:bodyPr>
          <a:lstStyle/>
          <a:p>
            <a:pPr algn="ctr" rtl="1"/>
            <a:r>
              <a:rPr lang="ar-EG" sz="3200" b="1" dirty="0" smtClean="0">
                <a:solidFill>
                  <a:schemeClr val="bg1"/>
                </a:solidFill>
              </a:rPr>
              <a:t>نوع التضليل الإعلامي</a:t>
            </a:r>
            <a:endParaRPr lang="en-US" sz="3200" dirty="0">
              <a:solidFill>
                <a:schemeClr val="bg1"/>
              </a:solidFill>
            </a:endParaRPr>
          </a:p>
        </p:txBody>
      </p:sp>
      <p:sp>
        <p:nvSpPr>
          <p:cNvPr id="4" name="مستطيل 3"/>
          <p:cNvSpPr/>
          <p:nvPr/>
        </p:nvSpPr>
        <p:spPr>
          <a:xfrm>
            <a:off x="1732225" y="188640"/>
            <a:ext cx="1327607" cy="584775"/>
          </a:xfrm>
          <a:prstGeom prst="rect">
            <a:avLst/>
          </a:prstGeom>
        </p:spPr>
        <p:txBody>
          <a:bodyPr wrap="none">
            <a:spAutoFit/>
          </a:bodyPr>
          <a:lstStyle/>
          <a:p>
            <a:pPr algn="r" rtl="1"/>
            <a:r>
              <a:rPr lang="ar-EG" sz="3200" b="1" dirty="0" smtClean="0">
                <a:solidFill>
                  <a:schemeClr val="bg1"/>
                </a:solidFill>
              </a:rPr>
              <a:t>التوضيح</a:t>
            </a:r>
            <a:endParaRPr lang="en-US" sz="3200" dirty="0">
              <a:solidFill>
                <a:schemeClr val="bg1"/>
              </a:solidFill>
            </a:endParaRPr>
          </a:p>
        </p:txBody>
      </p:sp>
      <p:sp>
        <p:nvSpPr>
          <p:cNvPr id="5" name="مستطيل 4"/>
          <p:cNvSpPr/>
          <p:nvPr/>
        </p:nvSpPr>
        <p:spPr>
          <a:xfrm>
            <a:off x="5832648" y="2636912"/>
            <a:ext cx="3347864" cy="646331"/>
          </a:xfrm>
          <a:prstGeom prst="rect">
            <a:avLst/>
          </a:prstGeom>
        </p:spPr>
        <p:txBody>
          <a:bodyPr wrap="square">
            <a:spAutoFit/>
          </a:bodyPr>
          <a:lstStyle/>
          <a:p>
            <a:pPr algn="ctr" rtl="1"/>
            <a:r>
              <a:rPr lang="ar-EG" sz="3600" b="1" dirty="0" smtClean="0"/>
              <a:t>الحذف أو التجاهل</a:t>
            </a:r>
            <a:endParaRPr lang="en-US" sz="3600" dirty="0" smtClean="0"/>
          </a:p>
        </p:txBody>
      </p:sp>
      <p:sp>
        <p:nvSpPr>
          <p:cNvPr id="6" name="مستطيل 5"/>
          <p:cNvSpPr/>
          <p:nvPr/>
        </p:nvSpPr>
        <p:spPr>
          <a:xfrm>
            <a:off x="35496" y="1262365"/>
            <a:ext cx="5760640" cy="5262979"/>
          </a:xfrm>
          <a:prstGeom prst="rect">
            <a:avLst/>
          </a:prstGeom>
        </p:spPr>
        <p:txBody>
          <a:bodyPr wrap="square">
            <a:spAutoFit/>
          </a:bodyPr>
          <a:lstStyle/>
          <a:p>
            <a:pPr algn="r" rtl="1"/>
            <a:r>
              <a:rPr lang="ar-EG" sz="2800" b="1" dirty="0" smtClean="0"/>
              <a:t>قفزت جامعة الملك فهد للبترول والمعادن إلى مركز متقدم في ترتيب جامعات العالم أفضل مما كانت عليه في العام الماضي وفقا لعدد براءات الاختراع المسجّلة بمكتب براءات الاختراع الأمريكي حسب إحصائيات أحد المواقع.</a:t>
            </a:r>
            <a:endParaRPr lang="en-US" sz="2800" dirty="0" smtClean="0"/>
          </a:p>
          <a:p>
            <a:pPr algn="r" rtl="1"/>
            <a:r>
              <a:rPr lang="ar-EG" sz="2800" b="1" dirty="0" smtClean="0"/>
              <a:t>وسجلت الجامعة ما يزيد عن 100 براءة اختراع في العام 2015 وبالتالي قفزت الجامعة من المركز 22 في 2014 إلى مركز أفضل في 2015.</a:t>
            </a:r>
            <a:endParaRPr lang="en-US" sz="2800" dirty="0" smtClean="0"/>
          </a:p>
          <a:p>
            <a:pPr algn="r"/>
            <a:r>
              <a:rPr lang="ar-EG" sz="2800" b="1" dirty="0" smtClean="0"/>
              <a:t>كما أتت في المركز الثالث في قارة آسيا بعد جامعة </a:t>
            </a:r>
            <a:r>
              <a:rPr lang="ar-EG" sz="2800" b="1" dirty="0" err="1" smtClean="0"/>
              <a:t>تسينغوا</a:t>
            </a:r>
            <a:r>
              <a:rPr lang="ar-EG" sz="2800" b="1" dirty="0" smtClean="0"/>
              <a:t> الصينية والمعهد الكوري المتقدم للعلوم والتقنية.</a:t>
            </a:r>
            <a:endParaRPr lang="en-US" sz="2800" dirty="0" smtClean="0"/>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11" presetID="39" presetClass="entr" presetSubtype="0" ac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par>
                                <p:cTn id="17" presetID="39" presetClass="entr" presetSubtype="0" ac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Scale>
                                      <p:cBhvr>
                                        <p:cTn id="2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
                                        </p:tgtEl>
                                        <p:attrNameLst>
                                          <p:attrName>ppt_x</p:attrName>
                                          <p:attrName>ppt_y</p:attrName>
                                        </p:attrNameLst>
                                      </p:cBhvr>
                                    </p:animMotion>
                                    <p:animEffect transition="in" filter="fade">
                                      <p:cBhvr>
                                        <p:cTn id="29" dur="10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4" name="1034 - single violin note.wav"/>
                                        </p:tgtEl>
                                      </p:cMediaNode>
                                    </p:audio>
                                  </p:sub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44624"/>
          <a:ext cx="9144000" cy="6696744"/>
        </p:xfrm>
        <a:graphic>
          <a:graphicData uri="http://schemas.openxmlformats.org/drawingml/2006/table">
            <a:tbl>
              <a:tblPr firstRow="1" bandRow="1">
                <a:tableStyleId>{5C22544A-7EE6-4342-B048-85BDC9FD1C3A}</a:tableStyleId>
              </a:tblPr>
              <a:tblGrid>
                <a:gridCol w="5868144"/>
                <a:gridCol w="3275856"/>
              </a:tblGrid>
              <a:tr h="936104">
                <a:tc>
                  <a:txBody>
                    <a:bodyPr/>
                    <a:lstStyle/>
                    <a:p>
                      <a:endParaRPr lang="en-US" sz="1400" dirty="0"/>
                    </a:p>
                  </a:txBody>
                  <a:tcPr>
                    <a:lnB w="12700" cap="flat" cmpd="sng" algn="ctr">
                      <a:solidFill>
                        <a:schemeClr val="tx1"/>
                      </a:solidFill>
                      <a:prstDash val="solid"/>
                      <a:round/>
                      <a:headEnd type="none" w="med" len="med"/>
                      <a:tailEnd type="none" w="med" len="med"/>
                    </a:lnB>
                    <a:solidFill>
                      <a:srgbClr val="7030A0"/>
                    </a:solidFill>
                  </a:tcPr>
                </a:tc>
                <a:tc>
                  <a:txBody>
                    <a:bodyPr/>
                    <a:lstStyle/>
                    <a:p>
                      <a:endParaRPr lang="en-US" sz="1400" dirty="0"/>
                    </a:p>
                  </a:txBody>
                  <a:tcPr>
                    <a:lnB w="12700" cap="flat" cmpd="sng" algn="ctr">
                      <a:solidFill>
                        <a:schemeClr val="tx1"/>
                      </a:solidFill>
                      <a:prstDash val="solid"/>
                      <a:round/>
                      <a:headEnd type="none" w="med" len="med"/>
                      <a:tailEnd type="none" w="med" len="med"/>
                    </a:lnB>
                    <a:solidFill>
                      <a:srgbClr val="7030A0"/>
                    </a:solidFill>
                  </a:tcPr>
                </a:tc>
              </a:tr>
              <a:tr h="5760640">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مستطيل 2"/>
          <p:cNvSpPr/>
          <p:nvPr/>
        </p:nvSpPr>
        <p:spPr>
          <a:xfrm>
            <a:off x="5878387" y="188640"/>
            <a:ext cx="3086101" cy="584775"/>
          </a:xfrm>
          <a:prstGeom prst="rect">
            <a:avLst/>
          </a:prstGeom>
        </p:spPr>
        <p:txBody>
          <a:bodyPr wrap="none">
            <a:spAutoFit/>
          </a:bodyPr>
          <a:lstStyle/>
          <a:p>
            <a:pPr algn="ctr" rtl="1"/>
            <a:r>
              <a:rPr lang="ar-EG" sz="3200" b="1" dirty="0" smtClean="0">
                <a:solidFill>
                  <a:schemeClr val="bg1"/>
                </a:solidFill>
              </a:rPr>
              <a:t>نوع التضليل الإعلامي</a:t>
            </a:r>
            <a:endParaRPr lang="en-US" sz="3200" dirty="0">
              <a:solidFill>
                <a:schemeClr val="bg1"/>
              </a:solidFill>
            </a:endParaRPr>
          </a:p>
        </p:txBody>
      </p:sp>
      <p:sp>
        <p:nvSpPr>
          <p:cNvPr id="4" name="مستطيل 3"/>
          <p:cNvSpPr/>
          <p:nvPr/>
        </p:nvSpPr>
        <p:spPr>
          <a:xfrm>
            <a:off x="1732225" y="188640"/>
            <a:ext cx="1327607" cy="584775"/>
          </a:xfrm>
          <a:prstGeom prst="rect">
            <a:avLst/>
          </a:prstGeom>
        </p:spPr>
        <p:txBody>
          <a:bodyPr wrap="none">
            <a:spAutoFit/>
          </a:bodyPr>
          <a:lstStyle/>
          <a:p>
            <a:pPr algn="r" rtl="1"/>
            <a:r>
              <a:rPr lang="ar-EG" sz="3200" b="1" dirty="0" smtClean="0">
                <a:solidFill>
                  <a:schemeClr val="bg1"/>
                </a:solidFill>
              </a:rPr>
              <a:t>التوضيح</a:t>
            </a:r>
            <a:endParaRPr lang="en-US" sz="3200" dirty="0">
              <a:solidFill>
                <a:schemeClr val="bg1"/>
              </a:solidFill>
            </a:endParaRPr>
          </a:p>
        </p:txBody>
      </p:sp>
      <p:sp>
        <p:nvSpPr>
          <p:cNvPr id="5" name="مستطيل 4"/>
          <p:cNvSpPr/>
          <p:nvPr/>
        </p:nvSpPr>
        <p:spPr>
          <a:xfrm>
            <a:off x="6300192" y="3140968"/>
            <a:ext cx="2339752" cy="646331"/>
          </a:xfrm>
          <a:prstGeom prst="rect">
            <a:avLst/>
          </a:prstGeom>
        </p:spPr>
        <p:txBody>
          <a:bodyPr wrap="square">
            <a:spAutoFit/>
          </a:bodyPr>
          <a:lstStyle/>
          <a:p>
            <a:pPr algn="ctr" rtl="1"/>
            <a:r>
              <a:rPr lang="ar-EG" sz="3600" b="1" dirty="0" smtClean="0"/>
              <a:t>الكذب</a:t>
            </a:r>
            <a:endParaRPr lang="en-US" sz="3600" dirty="0" smtClean="0"/>
          </a:p>
        </p:txBody>
      </p:sp>
      <p:sp>
        <p:nvSpPr>
          <p:cNvPr id="6" name="Rectangle 1"/>
          <p:cNvSpPr>
            <a:spLocks noChangeArrowheads="1"/>
          </p:cNvSpPr>
          <p:nvPr/>
        </p:nvSpPr>
        <p:spPr bwMode="auto">
          <a:xfrm>
            <a:off x="683568" y="2420888"/>
            <a:ext cx="4248472" cy="2308324"/>
          </a:xfrm>
          <a:prstGeom prst="rect">
            <a:avLst/>
          </a:prstGeom>
          <a:noFill/>
          <a:ln w="9525">
            <a:noFill/>
            <a:miter lim="800000"/>
            <a:headEnd/>
            <a:tailEnd/>
          </a:ln>
        </p:spPr>
        <p:txBody>
          <a:bodyPr wrap="square" anchor="ctr">
            <a:spAutoFit/>
          </a:bodyPr>
          <a:lstStyle/>
          <a:p>
            <a:pPr algn="ctr" rtl="1"/>
            <a:r>
              <a:rPr lang="ar-SA" sz="3600" b="1" dirty="0" smtClean="0">
                <a:solidFill>
                  <a:srgbClr val="FF0000"/>
                </a:solidFill>
              </a:rPr>
              <a:t>سجلت الجامعة أكثر من 114 اختراع وتصدرت جامعة الملك فهد جامعات آسيا وأفريقيا</a:t>
            </a:r>
            <a:endParaRPr lang="en-US" sz="3600" b="1" dirty="0">
              <a:solidFill>
                <a:srgbClr val="FF0000"/>
              </a:solidFill>
            </a:endParaRPr>
          </a:p>
        </p:txBody>
      </p:sp>
    </p:spTree>
  </p:cSld>
  <p:clrMapOvr>
    <a:masterClrMapping/>
  </p:clrMapOvr>
  <p:transition>
    <p:wheel spokes="1"/>
    <p:sndAc>
      <p:stSnd>
        <p:snd r:embed="rId2" name="cached_button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1034 - single violin note.wav"/>
                                        </p:tgtEl>
                                      </p:cMediaNode>
                                    </p:audio>
                                  </p:sub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500"/>
                                        <p:tgtEl>
                                          <p:spTgt spid="6"/>
                                        </p:tgtEl>
                                      </p:cBhvr>
                                    </p:animEffec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935</Words>
  <Application>Microsoft Office PowerPoint</Application>
  <PresentationFormat>عرض على الشاشة (3:4)‏</PresentationFormat>
  <Paragraphs>82</Paragraphs>
  <Slides>30</Slides>
  <Notes>0</Notes>
  <HiddenSlides>0</HiddenSlides>
  <MMClips>0</MMClips>
  <ScaleCrop>false</ScaleCrop>
  <HeadingPairs>
    <vt:vector size="4" baseType="variant">
      <vt:variant>
        <vt:lpstr>سمة</vt:lpstr>
      </vt:variant>
      <vt:variant>
        <vt:i4>1</vt:i4>
      </vt:variant>
      <vt:variant>
        <vt:lpstr>عناوين الشرائح</vt:lpstr>
      </vt:variant>
      <vt:variant>
        <vt:i4>30</vt:i4>
      </vt:variant>
    </vt:vector>
  </HeadingPairs>
  <TitlesOfParts>
    <vt:vector size="3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القراءة والتواصل اللغوي 3- كتاب االتطبيقات - المستوى الخامس النظام الفصلي للتعليم الثانوي المسار الأدبي ومدارس تحفيظ القرآن الكريم - الوحدة الاولى </dc:title>
  <dc:subject>1- نشاطات التعلّم</dc:subject>
  <dc:creator>أ/ بندر الحازمي</dc:creator>
  <cp:keywords>حقيبة انجاز المعلم والمعلمة</cp:keywords>
  <cp:lastModifiedBy>secretools world</cp:lastModifiedBy>
  <cp:revision>22</cp:revision>
  <dcterms:created xsi:type="dcterms:W3CDTF">2016-08-29T20:40:23Z</dcterms:created>
  <dcterms:modified xsi:type="dcterms:W3CDTF">2016-09-27T08:02:30Z</dcterms:modified>
</cp:coreProperties>
</file>