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 id="261" r:id="rId3"/>
    <p:sldId id="273" r:id="rId4"/>
    <p:sldId id="274" r:id="rId5"/>
    <p:sldId id="262" r:id="rId6"/>
    <p:sldId id="263" r:id="rId7"/>
    <p:sldId id="264" r:id="rId8"/>
    <p:sldId id="275" r:id="rId9"/>
    <p:sldId id="276" r:id="rId10"/>
    <p:sldId id="270" r:id="rId11"/>
    <p:sldId id="265" r:id="rId12"/>
    <p:sldId id="266" r:id="rId13"/>
    <p:sldId id="267" r:id="rId14"/>
    <p:sldId id="271" r:id="rId15"/>
    <p:sldId id="272" r:id="rId16"/>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7B42"/>
    <a:srgbClr val="006666"/>
    <a:srgbClr val="07907C"/>
    <a:srgbClr val="414A8A"/>
    <a:srgbClr val="F18F15"/>
    <a:srgbClr val="548235"/>
    <a:srgbClr val="52A535"/>
    <a:srgbClr val="2C833D"/>
    <a:srgbClr val="7DD1A4"/>
    <a:srgbClr val="FEF6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نمط متوسط 2 - تميي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505E3EF-67EA-436B-97B2-0124C06EBD24}" styleName="نمط متوسط 4 - تميي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نمط متوسط 4 - تميي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0920" autoAdjust="0"/>
    <p:restoredTop sz="94660"/>
  </p:normalViewPr>
  <p:slideViewPr>
    <p:cSldViewPr snapToGrid="0">
      <p:cViewPr>
        <p:scale>
          <a:sx n="100" d="100"/>
          <a:sy n="100" d="100"/>
        </p:scale>
        <p:origin x="-1699" y="739"/>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viewProps" Target="viewProps.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presProps" Target="presProps.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tableStyles" Target="tableStyle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slide" Target="slides/slide14.xml" /><Relationship Id="rId10" Type="http://schemas.openxmlformats.org/officeDocument/2006/relationships/slide" Target="slides/slide9.xml" /><Relationship Id="rId19" Type="http://schemas.openxmlformats.org/officeDocument/2006/relationships/theme" Target="theme/theme1.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A5D6AC8-6D8B-487D-BF08-859A8C865F7A}" type="datetimeFigureOut">
              <a:rPr lang="ar-SA" smtClean="0"/>
              <a:t>10/03/1445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3E84267-A436-4FBD-AF8D-074887CC3E57}" type="slidenum">
              <a:rPr lang="ar-SA" smtClean="0"/>
              <a:t>‹#›</a:t>
            </a:fld>
            <a:endParaRPr lang="ar-SA"/>
          </a:p>
        </p:txBody>
      </p:sp>
    </p:spTree>
    <p:extLst>
      <p:ext uri="{BB962C8B-B14F-4D97-AF65-F5344CB8AC3E}">
        <p14:creationId xmlns:p14="http://schemas.microsoft.com/office/powerpoint/2010/main" val="3879368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5D6AC8-6D8B-487D-BF08-859A8C865F7A}" type="datetimeFigureOut">
              <a:rPr lang="ar-SA" smtClean="0"/>
              <a:t>10/03/1445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3E84267-A436-4FBD-AF8D-074887CC3E57}" type="slidenum">
              <a:rPr lang="ar-SA" smtClean="0"/>
              <a:t>‹#›</a:t>
            </a:fld>
            <a:endParaRPr lang="ar-SA"/>
          </a:p>
        </p:txBody>
      </p:sp>
    </p:spTree>
    <p:extLst>
      <p:ext uri="{BB962C8B-B14F-4D97-AF65-F5344CB8AC3E}">
        <p14:creationId xmlns:p14="http://schemas.microsoft.com/office/powerpoint/2010/main" val="1527503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5D6AC8-6D8B-487D-BF08-859A8C865F7A}" type="datetimeFigureOut">
              <a:rPr lang="ar-SA" smtClean="0"/>
              <a:t>10/03/1445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3E84267-A436-4FBD-AF8D-074887CC3E57}" type="slidenum">
              <a:rPr lang="ar-SA" smtClean="0"/>
              <a:t>‹#›</a:t>
            </a:fld>
            <a:endParaRPr lang="ar-SA"/>
          </a:p>
        </p:txBody>
      </p:sp>
    </p:spTree>
    <p:extLst>
      <p:ext uri="{BB962C8B-B14F-4D97-AF65-F5344CB8AC3E}">
        <p14:creationId xmlns:p14="http://schemas.microsoft.com/office/powerpoint/2010/main" val="3559100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5D6AC8-6D8B-487D-BF08-859A8C865F7A}" type="datetimeFigureOut">
              <a:rPr lang="ar-SA" smtClean="0"/>
              <a:t>10/03/1445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3E84267-A436-4FBD-AF8D-074887CC3E57}" type="slidenum">
              <a:rPr lang="ar-SA" smtClean="0"/>
              <a:t>‹#›</a:t>
            </a:fld>
            <a:endParaRPr lang="ar-SA"/>
          </a:p>
        </p:txBody>
      </p:sp>
    </p:spTree>
    <p:extLst>
      <p:ext uri="{BB962C8B-B14F-4D97-AF65-F5344CB8AC3E}">
        <p14:creationId xmlns:p14="http://schemas.microsoft.com/office/powerpoint/2010/main" val="3784774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A5D6AC8-6D8B-487D-BF08-859A8C865F7A}" type="datetimeFigureOut">
              <a:rPr lang="ar-SA" smtClean="0"/>
              <a:t>10/03/1445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3E84267-A436-4FBD-AF8D-074887CC3E57}" type="slidenum">
              <a:rPr lang="ar-SA" smtClean="0"/>
              <a:t>‹#›</a:t>
            </a:fld>
            <a:endParaRPr lang="ar-SA"/>
          </a:p>
        </p:txBody>
      </p:sp>
    </p:spTree>
    <p:extLst>
      <p:ext uri="{BB962C8B-B14F-4D97-AF65-F5344CB8AC3E}">
        <p14:creationId xmlns:p14="http://schemas.microsoft.com/office/powerpoint/2010/main" val="2014623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A5D6AC8-6D8B-487D-BF08-859A8C865F7A}" type="datetimeFigureOut">
              <a:rPr lang="ar-SA" smtClean="0"/>
              <a:t>10/03/1445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3E84267-A436-4FBD-AF8D-074887CC3E57}" type="slidenum">
              <a:rPr lang="ar-SA" smtClean="0"/>
              <a:t>‹#›</a:t>
            </a:fld>
            <a:endParaRPr lang="ar-SA"/>
          </a:p>
        </p:txBody>
      </p:sp>
    </p:spTree>
    <p:extLst>
      <p:ext uri="{BB962C8B-B14F-4D97-AF65-F5344CB8AC3E}">
        <p14:creationId xmlns:p14="http://schemas.microsoft.com/office/powerpoint/2010/main" val="1501746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A5D6AC8-6D8B-487D-BF08-859A8C865F7A}" type="datetimeFigureOut">
              <a:rPr lang="ar-SA" smtClean="0"/>
              <a:t>10/03/1445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C3E84267-A436-4FBD-AF8D-074887CC3E57}" type="slidenum">
              <a:rPr lang="ar-SA" smtClean="0"/>
              <a:t>‹#›</a:t>
            </a:fld>
            <a:endParaRPr lang="ar-SA"/>
          </a:p>
        </p:txBody>
      </p:sp>
    </p:spTree>
    <p:extLst>
      <p:ext uri="{BB962C8B-B14F-4D97-AF65-F5344CB8AC3E}">
        <p14:creationId xmlns:p14="http://schemas.microsoft.com/office/powerpoint/2010/main" val="2570154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A5D6AC8-6D8B-487D-BF08-859A8C865F7A}" type="datetimeFigureOut">
              <a:rPr lang="ar-SA" smtClean="0"/>
              <a:t>10/03/1445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C3E84267-A436-4FBD-AF8D-074887CC3E57}" type="slidenum">
              <a:rPr lang="ar-SA" smtClean="0"/>
              <a:t>‹#›</a:t>
            </a:fld>
            <a:endParaRPr lang="ar-SA"/>
          </a:p>
        </p:txBody>
      </p:sp>
    </p:spTree>
    <p:extLst>
      <p:ext uri="{BB962C8B-B14F-4D97-AF65-F5344CB8AC3E}">
        <p14:creationId xmlns:p14="http://schemas.microsoft.com/office/powerpoint/2010/main" val="3312671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5D6AC8-6D8B-487D-BF08-859A8C865F7A}" type="datetimeFigureOut">
              <a:rPr lang="ar-SA" smtClean="0"/>
              <a:t>10/03/1445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C3E84267-A436-4FBD-AF8D-074887CC3E57}" type="slidenum">
              <a:rPr lang="ar-SA" smtClean="0"/>
              <a:t>‹#›</a:t>
            </a:fld>
            <a:endParaRPr lang="ar-SA"/>
          </a:p>
        </p:txBody>
      </p:sp>
    </p:spTree>
    <p:extLst>
      <p:ext uri="{BB962C8B-B14F-4D97-AF65-F5344CB8AC3E}">
        <p14:creationId xmlns:p14="http://schemas.microsoft.com/office/powerpoint/2010/main" val="1708602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A5D6AC8-6D8B-487D-BF08-859A8C865F7A}" type="datetimeFigureOut">
              <a:rPr lang="ar-SA" smtClean="0"/>
              <a:t>10/03/1445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3E84267-A436-4FBD-AF8D-074887CC3E57}" type="slidenum">
              <a:rPr lang="ar-SA" smtClean="0"/>
              <a:t>‹#›</a:t>
            </a:fld>
            <a:endParaRPr lang="ar-SA"/>
          </a:p>
        </p:txBody>
      </p:sp>
    </p:spTree>
    <p:extLst>
      <p:ext uri="{BB962C8B-B14F-4D97-AF65-F5344CB8AC3E}">
        <p14:creationId xmlns:p14="http://schemas.microsoft.com/office/powerpoint/2010/main" val="1072324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A5D6AC8-6D8B-487D-BF08-859A8C865F7A}" type="datetimeFigureOut">
              <a:rPr lang="ar-SA" smtClean="0"/>
              <a:t>10/03/1445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3E84267-A436-4FBD-AF8D-074887CC3E57}" type="slidenum">
              <a:rPr lang="ar-SA" smtClean="0"/>
              <a:t>‹#›</a:t>
            </a:fld>
            <a:endParaRPr lang="ar-SA"/>
          </a:p>
        </p:txBody>
      </p:sp>
    </p:spTree>
    <p:extLst>
      <p:ext uri="{BB962C8B-B14F-4D97-AF65-F5344CB8AC3E}">
        <p14:creationId xmlns:p14="http://schemas.microsoft.com/office/powerpoint/2010/main" val="167017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image" Target="../media/image1.jpg"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A5D6AC8-6D8B-487D-BF08-859A8C865F7A}" type="datetimeFigureOut">
              <a:rPr lang="ar-SA" smtClean="0"/>
              <a:t>10/03/1445</a:t>
            </a:fld>
            <a:endParaRPr lang="ar-SA"/>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C3E84267-A436-4FBD-AF8D-074887CC3E57}" type="slidenum">
              <a:rPr lang="ar-SA" smtClean="0"/>
              <a:t>‹#›</a:t>
            </a:fld>
            <a:endParaRPr lang="ar-SA"/>
          </a:p>
        </p:txBody>
      </p:sp>
    </p:spTree>
    <p:extLst>
      <p:ext uri="{BB962C8B-B14F-4D97-AF65-F5344CB8AC3E}">
        <p14:creationId xmlns:p14="http://schemas.microsoft.com/office/powerpoint/2010/main" val="319640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svg" /><Relationship Id="rId2" Type="http://schemas.openxmlformats.org/officeDocument/2006/relationships/image" Target="../media/image2.png" /><Relationship Id="rId1" Type="http://schemas.openxmlformats.org/officeDocument/2006/relationships/slideLayout" Target="../slideLayouts/slideLayout1.xml" /><Relationship Id="rId5" Type="http://schemas.openxmlformats.org/officeDocument/2006/relationships/image" Target="../media/image5.png" /><Relationship Id="rId4" Type="http://schemas.openxmlformats.org/officeDocument/2006/relationships/image" Target="../media/image4.png" /></Relationships>
</file>

<file path=ppt/slides/_rels/slide10.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Relationship Id="rId3" Type="http://schemas.openxmlformats.org/officeDocument/2006/relationships/image" Target="../media/image6.png" /><Relationship Id="rId2" Type="http://schemas.openxmlformats.org/officeDocument/2006/relationships/image" Target="../media/image5.png"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Relationship Id="rId3" Type="http://schemas.openxmlformats.org/officeDocument/2006/relationships/image" Target="../media/image6.png" /><Relationship Id="rId2" Type="http://schemas.openxmlformats.org/officeDocument/2006/relationships/image" Target="../media/image5.png"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4">
            <a:extLst>
              <a:ext uri="{FF2B5EF4-FFF2-40B4-BE49-F238E27FC236}">
                <a16:creationId xmlns:a16="http://schemas.microsoft.com/office/drawing/2014/main" id="{E1F0BED3-3D47-4796-ADBF-CC802EA0473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flipH="1">
            <a:off x="4940371" y="2132475"/>
            <a:ext cx="1283824" cy="1586786"/>
          </a:xfrm>
          <a:prstGeom prst="rect">
            <a:avLst/>
          </a:prstGeom>
        </p:spPr>
      </p:pic>
      <p:pic>
        <p:nvPicPr>
          <p:cNvPr id="47" name="Picture 4">
            <a:extLst>
              <a:ext uri="{FF2B5EF4-FFF2-40B4-BE49-F238E27FC236}">
                <a16:creationId xmlns:a16="http://schemas.microsoft.com/office/drawing/2014/main" id="{BD2A3318-E386-491E-9136-CF486E97F0B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708459" y="2098109"/>
            <a:ext cx="1445975" cy="1787202"/>
          </a:xfrm>
          <a:prstGeom prst="rect">
            <a:avLst/>
          </a:prstGeom>
        </p:spPr>
      </p:pic>
      <p:sp>
        <p:nvSpPr>
          <p:cNvPr id="11" name="مستطيل: زوايا مستديرة 10">
            <a:extLst>
              <a:ext uri="{FF2B5EF4-FFF2-40B4-BE49-F238E27FC236}">
                <a16:creationId xmlns:a16="http://schemas.microsoft.com/office/drawing/2014/main" id="{0E5947D7-937E-4B1C-9634-798114CDAAC2}"/>
              </a:ext>
            </a:extLst>
          </p:cNvPr>
          <p:cNvSpPr/>
          <p:nvPr/>
        </p:nvSpPr>
        <p:spPr>
          <a:xfrm>
            <a:off x="839244" y="3761091"/>
            <a:ext cx="5285984" cy="2354893"/>
          </a:xfrm>
          <a:prstGeom prst="roundRect">
            <a:avLst/>
          </a:prstGeom>
          <a:solidFill>
            <a:schemeClr val="bg1"/>
          </a:solidFill>
          <a:ln w="28575">
            <a:solidFill>
              <a:srgbClr val="C00000"/>
            </a:solidFill>
            <a:prstDash val="dash"/>
          </a:ln>
        </p:spPr>
        <p:style>
          <a:lnRef idx="1">
            <a:schemeClr val="accent4"/>
          </a:lnRef>
          <a:fillRef idx="2">
            <a:schemeClr val="accent4"/>
          </a:fillRef>
          <a:effectRef idx="1">
            <a:schemeClr val="accent4"/>
          </a:effectRef>
          <a:fontRef idx="minor">
            <a:schemeClr val="dk1"/>
          </a:fontRef>
        </p:style>
        <p:txBody>
          <a:bodyPr rtlCol="1" anchor="ctr"/>
          <a:lstStyle/>
          <a:p>
            <a:pPr algn="ctr">
              <a:lnSpc>
                <a:spcPct val="150000"/>
              </a:lnSpc>
            </a:pPr>
            <a:r>
              <a:rPr lang="ar-SA" sz="2800" b="1" dirty="0">
                <a:solidFill>
                  <a:srgbClr val="07907C"/>
                </a:solidFill>
                <a:effectLst>
                  <a:outerShdw blurRad="38100" dist="38100" dir="2700000" algn="tl">
                    <a:srgbClr val="000000">
                      <a:alpha val="43137"/>
                    </a:srgbClr>
                  </a:outerShdw>
                </a:effectLst>
                <a:latin typeface="GE SS Two Light" panose="020A0503020102020204" pitchFamily="18" charset="-78"/>
                <a:ea typeface="GE SS Two Light" panose="020A0503020102020204" pitchFamily="18" charset="-78"/>
                <a:cs typeface="+mj-cs"/>
              </a:rPr>
              <a:t>خطة وتقرير</a:t>
            </a:r>
          </a:p>
          <a:p>
            <a:pPr algn="ctr">
              <a:lnSpc>
                <a:spcPct val="150000"/>
              </a:lnSpc>
            </a:pPr>
            <a:r>
              <a:rPr lang="ar-SA" sz="2800" b="1" dirty="0">
                <a:solidFill>
                  <a:srgbClr val="F18F15"/>
                </a:solidFill>
                <a:effectLst>
                  <a:outerShdw blurRad="38100" dist="38100" dir="2700000" algn="tl">
                    <a:srgbClr val="000000">
                      <a:alpha val="43137"/>
                    </a:srgbClr>
                  </a:outerShdw>
                </a:effectLst>
                <a:latin typeface="GE SS Two Light" panose="020A0503020102020204" pitchFamily="18" charset="-78"/>
                <a:ea typeface="GE SS Two Light" panose="020A0503020102020204" pitchFamily="18" charset="-78"/>
                <a:cs typeface="+mj-cs"/>
              </a:rPr>
              <a:t>  الاحتفال باليوم الوطني 93</a:t>
            </a:r>
          </a:p>
          <a:p>
            <a:pPr algn="ctr">
              <a:lnSpc>
                <a:spcPct val="150000"/>
              </a:lnSpc>
            </a:pPr>
            <a:r>
              <a:rPr lang="ar-SA" sz="2800" b="1" dirty="0">
                <a:solidFill>
                  <a:srgbClr val="414A8A"/>
                </a:solidFill>
                <a:effectLst>
                  <a:outerShdw blurRad="38100" dist="38100" dir="2700000" algn="tl">
                    <a:srgbClr val="000000">
                      <a:alpha val="43137"/>
                    </a:srgbClr>
                  </a:outerShdw>
                </a:effectLst>
                <a:latin typeface="GE SS Two Light" panose="020A0503020102020204" pitchFamily="18" charset="-78"/>
                <a:ea typeface="GE SS Two Light" panose="020A0503020102020204" pitchFamily="18" charset="-78"/>
                <a:cs typeface="+mj-cs"/>
              </a:rPr>
              <a:t>تحت شعار (   نحلم ونحقق )  </a:t>
            </a: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76179" y="2271463"/>
            <a:ext cx="1797484" cy="1440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descr="C:\Users\مالك\Desktop\شعار وزارة التعليم.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4403" y="143246"/>
            <a:ext cx="1008112" cy="912614"/>
          </a:xfrm>
          <a:prstGeom prst="rect">
            <a:avLst/>
          </a:prstGeom>
          <a:noFill/>
          <a:extLst>
            <a:ext uri="{909E8E84-426E-40DD-AFC4-6F175D3DCCD1}">
              <a14:hiddenFill xmlns:a14="http://schemas.microsoft.com/office/drawing/2010/main">
                <a:solidFill>
                  <a:srgbClr val="FFFFFF"/>
                </a:solidFill>
              </a14:hiddenFill>
            </a:ext>
          </a:extLst>
        </p:spPr>
      </p:pic>
      <p:sp>
        <p:nvSpPr>
          <p:cNvPr id="9" name="مستطيل 8"/>
          <p:cNvSpPr/>
          <p:nvPr/>
        </p:nvSpPr>
        <p:spPr>
          <a:xfrm>
            <a:off x="1536654" y="431695"/>
            <a:ext cx="3670675" cy="1496109"/>
          </a:xfrm>
          <a:prstGeom prst="rect">
            <a:avLst/>
          </a:prstGeom>
          <a:noFill/>
          <a:ln>
            <a:noFill/>
          </a:ln>
        </p:spPr>
        <p:style>
          <a:lnRef idx="2">
            <a:schemeClr val="accent2"/>
          </a:lnRef>
          <a:fillRef idx="1">
            <a:schemeClr val="lt1"/>
          </a:fillRef>
          <a:effectRef idx="0">
            <a:schemeClr val="accent2"/>
          </a:effectRef>
          <a:fontRef idx="minor">
            <a:schemeClr val="dk1"/>
          </a:fontRef>
        </p:style>
        <p:txBody>
          <a:bodyPr lIns="91434" tIns="45718" rIns="91434" bIns="45718" rtlCol="1" anchor="ctr"/>
          <a:lstStyle/>
          <a:p>
            <a:pPr algn="ctr"/>
            <a:r>
              <a:rPr lang="ar-SA" b="1" dirty="0">
                <a:solidFill>
                  <a:schemeClr val="tx1"/>
                </a:solidFill>
                <a:cs typeface="+mj-cs"/>
              </a:rPr>
              <a:t>المملكة العربية السعودية</a:t>
            </a:r>
            <a:endParaRPr lang="en-US" b="1" dirty="0">
              <a:solidFill>
                <a:schemeClr val="tx1"/>
              </a:solidFill>
              <a:cs typeface="+mj-cs"/>
            </a:endParaRPr>
          </a:p>
          <a:p>
            <a:pPr algn="ctr"/>
            <a:r>
              <a:rPr lang="ar-SA" b="1" dirty="0">
                <a:solidFill>
                  <a:schemeClr val="tx1"/>
                </a:solidFill>
                <a:cs typeface="+mj-cs"/>
              </a:rPr>
              <a:t>وزارة التعليم</a:t>
            </a:r>
            <a:endParaRPr lang="en-US" b="1" dirty="0">
              <a:solidFill>
                <a:schemeClr val="tx1"/>
              </a:solidFill>
              <a:cs typeface="+mj-cs"/>
            </a:endParaRPr>
          </a:p>
          <a:p>
            <a:pPr algn="ctr"/>
            <a:r>
              <a:rPr lang="ar-SA" b="1" dirty="0">
                <a:solidFill>
                  <a:schemeClr val="tx1"/>
                </a:solidFill>
                <a:cs typeface="+mj-cs"/>
              </a:rPr>
              <a:t>الادارة العامة للتعليم بمنطقة ..............</a:t>
            </a:r>
            <a:endParaRPr lang="en-US" b="1" dirty="0">
              <a:solidFill>
                <a:schemeClr val="tx1"/>
              </a:solidFill>
              <a:cs typeface="+mj-cs"/>
            </a:endParaRPr>
          </a:p>
          <a:p>
            <a:pPr algn="ctr"/>
            <a:r>
              <a:rPr lang="ar-SA" b="1" dirty="0">
                <a:solidFill>
                  <a:schemeClr val="tx1"/>
                </a:solidFill>
                <a:cs typeface="+mj-cs"/>
              </a:rPr>
              <a:t>مدرسة /...................</a:t>
            </a:r>
            <a:endParaRPr lang="en-US" b="1" dirty="0">
              <a:solidFill>
                <a:schemeClr val="tx1"/>
              </a:solidFill>
              <a:cs typeface="+mj-cs"/>
            </a:endParaRPr>
          </a:p>
        </p:txBody>
      </p:sp>
      <p:sp>
        <p:nvSpPr>
          <p:cNvPr id="12" name="مستطيل 11"/>
          <p:cNvSpPr/>
          <p:nvPr/>
        </p:nvSpPr>
        <p:spPr>
          <a:xfrm>
            <a:off x="4373663" y="6453541"/>
            <a:ext cx="2556495" cy="1075719"/>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a:solidFill>
                  <a:schemeClr val="accent5">
                    <a:lumMod val="50000"/>
                  </a:schemeClr>
                </a:solidFill>
                <a:latin typeface="Hacen Tunisia" pitchFamily="2" charset="-78"/>
                <a:cs typeface="+mj-cs"/>
              </a:rPr>
              <a:t>رائد النشاط</a:t>
            </a:r>
          </a:p>
          <a:p>
            <a:pPr algn="ctr"/>
            <a:r>
              <a:rPr lang="ar-SA" sz="2800" b="1" dirty="0">
                <a:solidFill>
                  <a:schemeClr val="accent5">
                    <a:lumMod val="50000"/>
                  </a:schemeClr>
                </a:solidFill>
                <a:latin typeface="Hacen Tunisia" pitchFamily="2" charset="-78"/>
                <a:cs typeface="+mj-cs"/>
              </a:rPr>
              <a:t>........................</a:t>
            </a:r>
          </a:p>
        </p:txBody>
      </p:sp>
      <p:sp>
        <p:nvSpPr>
          <p:cNvPr id="13" name="مستطيل 12"/>
          <p:cNvSpPr/>
          <p:nvPr/>
        </p:nvSpPr>
        <p:spPr>
          <a:xfrm>
            <a:off x="258407" y="6453541"/>
            <a:ext cx="2556495" cy="1075719"/>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a:solidFill>
                  <a:schemeClr val="accent5">
                    <a:lumMod val="50000"/>
                  </a:schemeClr>
                </a:solidFill>
                <a:latin typeface="Hacen Tunisia" pitchFamily="2" charset="-78"/>
                <a:cs typeface="+mj-cs"/>
              </a:rPr>
              <a:t>مدير المدرسة</a:t>
            </a:r>
          </a:p>
          <a:p>
            <a:pPr algn="ctr"/>
            <a:r>
              <a:rPr lang="ar-SA" sz="2800" b="1" dirty="0">
                <a:solidFill>
                  <a:schemeClr val="accent5">
                    <a:lumMod val="50000"/>
                  </a:schemeClr>
                </a:solidFill>
                <a:latin typeface="Hacen Tunisia" pitchFamily="2" charset="-78"/>
                <a:cs typeface="+mj-cs"/>
              </a:rPr>
              <a:t>........................</a:t>
            </a:r>
          </a:p>
        </p:txBody>
      </p:sp>
    </p:spTree>
    <p:extLst>
      <p:ext uri="{BB962C8B-B14F-4D97-AF65-F5344CB8AC3E}">
        <p14:creationId xmlns:p14="http://schemas.microsoft.com/office/powerpoint/2010/main" val="26464627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ربع نص 8">
            <a:extLst>
              <a:ext uri="{FF2B5EF4-FFF2-40B4-BE49-F238E27FC236}">
                <a16:creationId xmlns:a16="http://schemas.microsoft.com/office/drawing/2014/main" id="{C575CCBF-88C3-420B-9A47-7B3D1C62598A}"/>
              </a:ext>
            </a:extLst>
          </p:cNvPr>
          <p:cNvSpPr txBox="1"/>
          <p:nvPr/>
        </p:nvSpPr>
        <p:spPr>
          <a:xfrm>
            <a:off x="214025" y="1562428"/>
            <a:ext cx="6257925" cy="1167114"/>
          </a:xfrm>
          <a:prstGeom prst="rect">
            <a:avLst/>
          </a:prstGeom>
          <a:noFill/>
        </p:spPr>
        <p:txBody>
          <a:bodyPr wrap="square" rtlCol="1">
            <a:spAutoFit/>
          </a:bodyPr>
          <a:lstStyle/>
          <a:p>
            <a:pPr algn="ctr">
              <a:lnSpc>
                <a:spcPct val="150000"/>
              </a:lnSpc>
            </a:pPr>
            <a:endParaRPr lang="ar-SA" sz="1200" dirty="0">
              <a:solidFill>
                <a:srgbClr val="333333"/>
              </a:solidFill>
              <a:latin typeface="GE SS Two Light" panose="020A0503020102020204" pitchFamily="18" charset="-78"/>
              <a:ea typeface="GE SS Two Light" panose="020A0503020102020204" pitchFamily="18" charset="-78"/>
              <a:cs typeface="GE SS Two Light" panose="020A0503020102020204" pitchFamily="18" charset="-78"/>
            </a:endParaRPr>
          </a:p>
          <a:p>
            <a:pPr algn="ctr">
              <a:lnSpc>
                <a:spcPct val="150000"/>
              </a:lnSpc>
            </a:pPr>
            <a:r>
              <a:rPr lang="ar-SA" sz="2400" b="1" dirty="0">
                <a:solidFill>
                  <a:srgbClr val="FF0000"/>
                </a:solidFill>
                <a:latin typeface="GE SS Two Light" panose="020A0503020102020204" pitchFamily="18" charset="-78"/>
                <a:ea typeface="GE SS Two Light" panose="020A0503020102020204" pitchFamily="18" charset="-78"/>
                <a:cs typeface="+mj-cs"/>
              </a:rPr>
              <a:t>اللجنة التنفيذية للاحتفال باليوم الوطني  </a:t>
            </a:r>
          </a:p>
          <a:p>
            <a:pPr algn="ctr" rtl="1">
              <a:lnSpc>
                <a:spcPct val="150000"/>
              </a:lnSpc>
              <a:buClr>
                <a:schemeClr val="accent6">
                  <a:lumMod val="75000"/>
                </a:schemeClr>
              </a:buClr>
            </a:pPr>
            <a:endParaRPr lang="ar-SA" sz="1200" dirty="0">
              <a:solidFill>
                <a:srgbClr val="333333"/>
              </a:solidFill>
              <a:latin typeface="GE SS Two Light" panose="020A0503020102020204" pitchFamily="18" charset="-78"/>
              <a:ea typeface="GE SS Two Light" panose="020A0503020102020204" pitchFamily="18" charset="-78"/>
              <a:cs typeface="GE SS Two Light" panose="020A0503020102020204" pitchFamily="18" charset="-78"/>
            </a:endParaRPr>
          </a:p>
        </p:txBody>
      </p:sp>
      <p:graphicFrame>
        <p:nvGraphicFramePr>
          <p:cNvPr id="8" name="جدول 2">
            <a:extLst>
              <a:ext uri="{FF2B5EF4-FFF2-40B4-BE49-F238E27FC236}">
                <a16:creationId xmlns:a16="http://schemas.microsoft.com/office/drawing/2014/main" id="{EC43A550-9CEF-49BB-9CD4-3E357C134BBF}"/>
              </a:ext>
            </a:extLst>
          </p:cNvPr>
          <p:cNvGraphicFramePr>
            <a:graphicFrameLocks noGrp="1"/>
          </p:cNvGraphicFramePr>
          <p:nvPr>
            <p:extLst>
              <p:ext uri="{D42A27DB-BD31-4B8C-83A1-F6EECF244321}">
                <p14:modId xmlns:p14="http://schemas.microsoft.com/office/powerpoint/2010/main" val="3161316394"/>
              </p:ext>
            </p:extLst>
          </p:nvPr>
        </p:nvGraphicFramePr>
        <p:xfrm>
          <a:off x="175365" y="2505205"/>
          <a:ext cx="6483395" cy="4842335"/>
        </p:xfrm>
        <a:graphic>
          <a:graphicData uri="http://schemas.openxmlformats.org/drawingml/2006/table">
            <a:tbl>
              <a:tblPr rtl="1" firstRow="1" bandRow="1">
                <a:tableStyleId>{69CF1AB2-1976-4502-BF36-3FF5EA218861}</a:tableStyleId>
              </a:tblPr>
              <a:tblGrid>
                <a:gridCol w="451040">
                  <a:extLst>
                    <a:ext uri="{9D8B030D-6E8A-4147-A177-3AD203B41FA5}">
                      <a16:colId xmlns:a16="http://schemas.microsoft.com/office/drawing/2014/main" val="523704676"/>
                    </a:ext>
                  </a:extLst>
                </a:gridCol>
                <a:gridCol w="1894903">
                  <a:extLst>
                    <a:ext uri="{9D8B030D-6E8A-4147-A177-3AD203B41FA5}">
                      <a16:colId xmlns:a16="http://schemas.microsoft.com/office/drawing/2014/main" val="1687461906"/>
                    </a:ext>
                  </a:extLst>
                </a:gridCol>
                <a:gridCol w="1364988">
                  <a:extLst>
                    <a:ext uri="{9D8B030D-6E8A-4147-A177-3AD203B41FA5}">
                      <a16:colId xmlns:a16="http://schemas.microsoft.com/office/drawing/2014/main" val="2908136028"/>
                    </a:ext>
                  </a:extLst>
                </a:gridCol>
                <a:gridCol w="956748">
                  <a:extLst>
                    <a:ext uri="{9D8B030D-6E8A-4147-A177-3AD203B41FA5}">
                      <a16:colId xmlns:a16="http://schemas.microsoft.com/office/drawing/2014/main" val="2614088147"/>
                    </a:ext>
                  </a:extLst>
                </a:gridCol>
                <a:gridCol w="1815716">
                  <a:extLst>
                    <a:ext uri="{9D8B030D-6E8A-4147-A177-3AD203B41FA5}">
                      <a16:colId xmlns:a16="http://schemas.microsoft.com/office/drawing/2014/main" val="2030510800"/>
                    </a:ext>
                  </a:extLst>
                </a:gridCol>
              </a:tblGrid>
              <a:tr h="649076">
                <a:tc>
                  <a:txBody>
                    <a:bodyPr/>
                    <a:lstStyle/>
                    <a:p>
                      <a:pPr algn="ctr" rtl="1"/>
                      <a:r>
                        <a:rPr lang="ar-SA" sz="1400" b="1" dirty="0">
                          <a:latin typeface="GE SS Two Light" panose="020A0503020102020204" pitchFamily="18" charset="-78"/>
                          <a:ea typeface="GE SS Two Light" panose="020A0503020102020204" pitchFamily="18" charset="-78"/>
                          <a:cs typeface="+mj-cs"/>
                        </a:rPr>
                        <a:t>م</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18F15"/>
                    </a:solidFill>
                  </a:tcPr>
                </a:tc>
                <a:tc>
                  <a:txBody>
                    <a:bodyPr/>
                    <a:lstStyle/>
                    <a:p>
                      <a:pPr algn="ctr" rtl="1"/>
                      <a:endParaRPr lang="ar-SA" sz="1400" b="1" dirty="0">
                        <a:latin typeface="GE SS Two Light" panose="020A0503020102020204" pitchFamily="18" charset="-78"/>
                        <a:ea typeface="GE SS Two Light" panose="020A0503020102020204" pitchFamily="18" charset="-78"/>
                        <a:cs typeface="+mj-cs"/>
                      </a:endParaRPr>
                    </a:p>
                    <a:p>
                      <a:pPr algn="ctr" rtl="1"/>
                      <a:r>
                        <a:rPr lang="ar-SA" sz="1400" b="1" dirty="0">
                          <a:latin typeface="GE SS Two Light" panose="020A0503020102020204" pitchFamily="18" charset="-78"/>
                          <a:ea typeface="GE SS Two Light" panose="020A0503020102020204" pitchFamily="18" charset="-78"/>
                          <a:cs typeface="+mj-cs"/>
                        </a:rPr>
                        <a:t>الإجراء</a:t>
                      </a:r>
                    </a:p>
                    <a:p>
                      <a:pPr algn="ctr" rtl="1"/>
                      <a:endParaRPr lang="ar-SA" sz="1400" b="1" dirty="0">
                        <a:latin typeface="GE SS Two Light" panose="020A0503020102020204" pitchFamily="18" charset="-78"/>
                        <a:ea typeface="GE SS Two Light" panose="020A0503020102020204" pitchFamily="18" charset="-78"/>
                        <a:cs typeface="+mj-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rtl="1"/>
                      <a:r>
                        <a:rPr lang="ar-SA" sz="1400" b="1" dirty="0">
                          <a:latin typeface="GE SS Two Light" panose="020A0503020102020204" pitchFamily="18" charset="-78"/>
                          <a:ea typeface="GE SS Two Light" panose="020A0503020102020204" pitchFamily="18" charset="-78"/>
                          <a:cs typeface="+mj-cs"/>
                        </a:rPr>
                        <a:t>الفئة المستهدفة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07907C"/>
                    </a:solidFill>
                  </a:tcPr>
                </a:tc>
                <a:tc>
                  <a:txBody>
                    <a:bodyPr/>
                    <a:lstStyle/>
                    <a:p>
                      <a:pPr algn="ctr" rtl="1"/>
                      <a:r>
                        <a:rPr lang="ar-SA" sz="1400" b="1" dirty="0">
                          <a:latin typeface="GE SS Two Light" panose="020A0503020102020204" pitchFamily="18" charset="-78"/>
                          <a:ea typeface="GE SS Two Light" panose="020A0503020102020204" pitchFamily="18" charset="-78"/>
                          <a:cs typeface="+mj-cs"/>
                        </a:rPr>
                        <a:t>الفئة المنفذة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rtl="1"/>
                      <a:r>
                        <a:rPr lang="ar-SA" sz="1400" b="1" dirty="0">
                          <a:latin typeface="GE SS Two Light" panose="020A0503020102020204" pitchFamily="18" charset="-78"/>
                          <a:ea typeface="GE SS Two Light" panose="020A0503020102020204" pitchFamily="18" charset="-78"/>
                          <a:cs typeface="+mj-cs"/>
                        </a:rPr>
                        <a:t>آلية </a:t>
                      </a:r>
                    </a:p>
                    <a:p>
                      <a:pPr algn="ctr" rtl="1"/>
                      <a:r>
                        <a:rPr lang="ar-SA" sz="1400" b="1" dirty="0">
                          <a:latin typeface="GE SS Two Light" panose="020A0503020102020204" pitchFamily="18" charset="-78"/>
                          <a:ea typeface="GE SS Two Light" panose="020A0503020102020204" pitchFamily="18" charset="-78"/>
                          <a:cs typeface="+mj-cs"/>
                        </a:rPr>
                        <a:t>التنفيذ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extLst>
                  <a:ext uri="{0D108BD9-81ED-4DB2-BD59-A6C34878D82A}">
                    <a16:rowId xmlns:a16="http://schemas.microsoft.com/office/drawing/2014/main" val="674571570"/>
                  </a:ext>
                </a:extLst>
              </a:tr>
              <a:tr h="1027704">
                <a:tc>
                  <a:txBody>
                    <a:bodyPr/>
                    <a:lstStyle/>
                    <a:p>
                      <a:pPr algn="ctr" rtl="1"/>
                      <a:r>
                        <a:rPr lang="ar-SA" sz="1400" b="1" dirty="0">
                          <a:latin typeface="GE SS Two Light" panose="020A0503020102020204" pitchFamily="18" charset="-78"/>
                          <a:ea typeface="GE SS Two Light" panose="020A0503020102020204" pitchFamily="18" charset="-78"/>
                          <a:cs typeface="+mj-cs"/>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rtl="1"/>
                      <a:r>
                        <a:rPr lang="ar-SA" sz="1400" b="1" dirty="0">
                          <a:latin typeface="GE SS Two Light" panose="020A0503020102020204" pitchFamily="18" charset="-78"/>
                          <a:ea typeface="GE SS Two Light" panose="020A0503020102020204" pitchFamily="18" charset="-78"/>
                          <a:cs typeface="+mj-cs"/>
                        </a:rPr>
                        <a:t>تكوين لجنة البرنامج</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rtl="1"/>
                      <a:r>
                        <a:rPr lang="ar-SA" sz="1400" b="1" dirty="0">
                          <a:latin typeface="GE SS Two Light" panose="020A0503020102020204" pitchFamily="18" charset="-78"/>
                          <a:ea typeface="GE SS Two Light" panose="020A0503020102020204" pitchFamily="18" charset="-78"/>
                          <a:cs typeface="+mj-cs"/>
                        </a:rPr>
                        <a:t>معلمين المدرسة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marL="0" marR="0" lvl="0" indent="0" algn="ctr" defTabSz="685800" rtl="1" eaLnBrk="1" fontAlgn="auto" latinLnBrk="0" hangingPunct="1">
                        <a:lnSpc>
                          <a:spcPct val="100000"/>
                        </a:lnSpc>
                        <a:spcBef>
                          <a:spcPts val="0"/>
                        </a:spcBef>
                        <a:spcAft>
                          <a:spcPts val="0"/>
                        </a:spcAft>
                        <a:buClrTx/>
                        <a:buSzTx/>
                        <a:buFontTx/>
                        <a:buNone/>
                        <a:tabLst/>
                        <a:defRPr/>
                      </a:pPr>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مدير المدرسة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rtl="1"/>
                      <a:r>
                        <a:rPr lang="ar-SA" sz="1400" b="1" dirty="0">
                          <a:latin typeface="GE SS Two Light" panose="020A0503020102020204" pitchFamily="18" charset="-78"/>
                          <a:ea typeface="GE SS Two Light" panose="020A0503020102020204" pitchFamily="18" charset="-78"/>
                          <a:cs typeface="+mj-cs"/>
                        </a:rPr>
                        <a:t>تكوين لجنة البرنامج المقرر ، اختيار أعضاء اللجنة ، توزيع المهام</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175528669"/>
                  </a:ext>
                </a:extLst>
              </a:tr>
              <a:tr h="1027704">
                <a:tc>
                  <a:txBody>
                    <a:bodyPr/>
                    <a:lstStyle/>
                    <a:p>
                      <a:pPr algn="ctr" rtl="1"/>
                      <a:r>
                        <a:rPr lang="ar-SA" sz="1400" b="1" dirty="0">
                          <a:latin typeface="GE SS Two Light" panose="020A0503020102020204" pitchFamily="18" charset="-78"/>
                          <a:ea typeface="GE SS Two Light" panose="020A0503020102020204" pitchFamily="18" charset="-78"/>
                          <a:cs typeface="+mj-cs"/>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الإعلان عن انطلاق  بدأ الاحتفال باليوم الوطني </a:t>
                      </a:r>
                    </a:p>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والمسابقة  ودعوة للمشاركة في الاحتفال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طلاب</a:t>
                      </a:r>
                    </a:p>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أولياء أمور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رائد النشاط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تصميم للإعلان والمسابقة </a:t>
                      </a:r>
                    </a:p>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ونشره في المدرسة وحسابات التواصل الاجتماعي للمدرسة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2419587"/>
                  </a:ext>
                </a:extLst>
              </a:tr>
              <a:tr h="1217017">
                <a:tc>
                  <a:txBody>
                    <a:bodyPr/>
                    <a:lstStyle/>
                    <a:p>
                      <a:pPr algn="ctr" rtl="1"/>
                      <a:r>
                        <a:rPr lang="ar-SA" sz="1400" b="1" dirty="0">
                          <a:latin typeface="GE SS Two Light" panose="020A0503020102020204" pitchFamily="18" charset="-78"/>
                          <a:ea typeface="GE SS Two Light" panose="020A0503020102020204" pitchFamily="18" charset="-78"/>
                          <a:cs typeface="+mj-cs"/>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rtl="1"/>
                      <a:r>
                        <a:rPr lang="ar-SA" sz="1400" b="1" kern="1200" dirty="0">
                          <a:solidFill>
                            <a:schemeClr val="dk1"/>
                          </a:solidFill>
                          <a:effectLst/>
                          <a:latin typeface="GE SS Two Light" panose="020A0503020102020204" pitchFamily="18" charset="-78"/>
                          <a:ea typeface="GE SS Two Light" panose="020A0503020102020204" pitchFamily="18" charset="-78"/>
                          <a:cs typeface="+mj-cs"/>
                        </a:rPr>
                        <a:t>التعريف باليوم الوطني وهويته 93  </a:t>
                      </a:r>
                    </a:p>
                    <a:p>
                      <a:pPr algn="ctr" rtl="1"/>
                      <a:r>
                        <a:rPr lang="ar-SA" sz="1400" b="1" kern="1200" dirty="0">
                          <a:solidFill>
                            <a:schemeClr val="dk1"/>
                          </a:solidFill>
                          <a:effectLst/>
                          <a:latin typeface="GE SS Two Light" panose="020A0503020102020204" pitchFamily="18" charset="-78"/>
                          <a:ea typeface="GE SS Two Light" panose="020A0503020102020204" pitchFamily="18" charset="-78"/>
                          <a:cs typeface="+mj-cs"/>
                        </a:rPr>
                        <a:t>والتعريف بالملك المؤسس وتسليط الضوء على أبرز  الملامح البطولية له </a:t>
                      </a:r>
                      <a:endParaRPr lang="ar-SA" sz="1400" b="1" dirty="0">
                        <a:solidFill>
                          <a:schemeClr val="bg2">
                            <a:lumMod val="10000"/>
                          </a:schemeClr>
                        </a:solidFill>
                        <a:latin typeface="GE SS Two Light" panose="020A0503020102020204" pitchFamily="18" charset="-78"/>
                        <a:ea typeface="GE SS Two Light" panose="020A0503020102020204" pitchFamily="18" charset="-78"/>
                        <a:cs typeface="+mj-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marL="0" marR="0" lvl="0" indent="0" algn="ctr" defTabSz="685800" rtl="1" eaLnBrk="1" fontAlgn="auto" latinLnBrk="0" hangingPunct="1">
                        <a:lnSpc>
                          <a:spcPct val="100000"/>
                        </a:lnSpc>
                        <a:spcBef>
                          <a:spcPts val="0"/>
                        </a:spcBef>
                        <a:spcAft>
                          <a:spcPts val="0"/>
                        </a:spcAft>
                        <a:buClrTx/>
                        <a:buSzTx/>
                        <a:buFontTx/>
                        <a:buNone/>
                        <a:tabLst/>
                        <a:defRPr/>
                      </a:pPr>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طلاب</a:t>
                      </a:r>
                    </a:p>
                    <a:p>
                      <a:pPr algn="ctr" rtl="1"/>
                      <a:endParaRPr lang="ar-SA" sz="1400" b="1" dirty="0">
                        <a:solidFill>
                          <a:schemeClr val="bg2">
                            <a:lumMod val="10000"/>
                          </a:schemeClr>
                        </a:solidFill>
                        <a:latin typeface="GE SS Two Light" panose="020A0503020102020204" pitchFamily="18" charset="-78"/>
                        <a:ea typeface="GE SS Two Light" panose="020A0503020102020204" pitchFamily="18" charset="-78"/>
                        <a:cs typeface="+mj-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رائد النشاط </a:t>
                      </a:r>
                    </a:p>
                    <a:p>
                      <a:pPr algn="ctr" rtl="1"/>
                      <a:endParaRPr lang="ar-SA" sz="1400" b="1" dirty="0">
                        <a:solidFill>
                          <a:schemeClr val="bg2">
                            <a:lumMod val="10000"/>
                          </a:schemeClr>
                        </a:solidFill>
                        <a:latin typeface="GE SS Two Light" panose="020A0503020102020204" pitchFamily="18" charset="-78"/>
                        <a:ea typeface="GE SS Two Light" panose="020A0503020102020204" pitchFamily="18" charset="-78"/>
                        <a:cs typeface="+mj-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بروشور انفوجرافيك</a:t>
                      </a:r>
                    </a:p>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عروض مرئية</a:t>
                      </a:r>
                    </a:p>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 إذاعة مدرسية</a:t>
                      </a:r>
                    </a:p>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عرض  بوربوينت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248327220"/>
                  </a:ext>
                </a:extLst>
              </a:tr>
              <a:tr h="838390">
                <a:tc>
                  <a:txBody>
                    <a:bodyPr/>
                    <a:lstStyle/>
                    <a:p>
                      <a:pPr algn="ctr" rtl="1"/>
                      <a:r>
                        <a:rPr lang="ar-SA" sz="1400" b="1" dirty="0">
                          <a:latin typeface="GE SS Two Light" panose="020A0503020102020204" pitchFamily="18" charset="-78"/>
                          <a:ea typeface="GE SS Two Light" panose="020A0503020102020204" pitchFamily="18" charset="-78"/>
                          <a:cs typeface="+mj-cs"/>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غرس روح الانتماء الوطني في نفوس الطلاب  </a:t>
                      </a:r>
                    </a:p>
                    <a:p>
                      <a:pPr algn="ctr" rtl="1"/>
                      <a:endParaRPr lang="ar-SA" sz="1400" b="1" dirty="0">
                        <a:solidFill>
                          <a:schemeClr val="bg2">
                            <a:lumMod val="10000"/>
                          </a:schemeClr>
                        </a:solidFill>
                        <a:latin typeface="GE SS Two Light" panose="020A0503020102020204" pitchFamily="18" charset="-78"/>
                        <a:ea typeface="GE SS Two Light" panose="020A0503020102020204" pitchFamily="18" charset="-78"/>
                        <a:cs typeface="+mj-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طلاب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رائد النشاط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بروشور انفوجرافيك</a:t>
                      </a:r>
                    </a:p>
                    <a:p>
                      <a:pPr algn="ctr" rtl="1"/>
                      <a:endParaRPr lang="ar-SA" sz="1400" b="1" dirty="0">
                        <a:solidFill>
                          <a:schemeClr val="bg2">
                            <a:lumMod val="10000"/>
                          </a:schemeClr>
                        </a:solidFill>
                        <a:latin typeface="GE SS Two Light" panose="020A0503020102020204" pitchFamily="18" charset="-78"/>
                        <a:ea typeface="GE SS Two Light" panose="020A0503020102020204" pitchFamily="18" charset="-78"/>
                        <a:cs typeface="+mj-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62067204"/>
                  </a:ext>
                </a:extLst>
              </a:tr>
            </a:tbl>
          </a:graphicData>
        </a:graphic>
      </p:graphicFrame>
      <p:pic>
        <p:nvPicPr>
          <p:cNvPr id="4" name="Picture 3" descr="C:\Users\مالك\Desktop\شعار وزارة التعليم.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4403" y="143246"/>
            <a:ext cx="1008112" cy="912614"/>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1687561" y="520679"/>
            <a:ext cx="3670675" cy="1496109"/>
          </a:xfrm>
          <a:prstGeom prst="rect">
            <a:avLst/>
          </a:prstGeom>
          <a:noFill/>
          <a:ln>
            <a:noFill/>
          </a:ln>
        </p:spPr>
        <p:style>
          <a:lnRef idx="2">
            <a:schemeClr val="accent2"/>
          </a:lnRef>
          <a:fillRef idx="1">
            <a:schemeClr val="lt1"/>
          </a:fillRef>
          <a:effectRef idx="0">
            <a:schemeClr val="accent2"/>
          </a:effectRef>
          <a:fontRef idx="minor">
            <a:schemeClr val="dk1"/>
          </a:fontRef>
        </p:style>
        <p:txBody>
          <a:bodyPr lIns="91434" tIns="45718" rIns="91434" bIns="45718" rtlCol="1" anchor="ctr"/>
          <a:lstStyle/>
          <a:p>
            <a:pPr algn="ctr"/>
            <a:r>
              <a:rPr lang="ar-SA" b="1" dirty="0">
                <a:solidFill>
                  <a:schemeClr val="tx1"/>
                </a:solidFill>
                <a:cs typeface="+mj-cs"/>
              </a:rPr>
              <a:t>المملكة العربية السعودية</a:t>
            </a:r>
            <a:endParaRPr lang="en-US" b="1" dirty="0">
              <a:solidFill>
                <a:schemeClr val="tx1"/>
              </a:solidFill>
              <a:cs typeface="+mj-cs"/>
            </a:endParaRPr>
          </a:p>
          <a:p>
            <a:pPr algn="ctr"/>
            <a:r>
              <a:rPr lang="ar-SA" b="1" dirty="0">
                <a:solidFill>
                  <a:schemeClr val="tx1"/>
                </a:solidFill>
                <a:cs typeface="+mj-cs"/>
              </a:rPr>
              <a:t>وزارة التعليم</a:t>
            </a:r>
            <a:endParaRPr lang="en-US" b="1" dirty="0">
              <a:solidFill>
                <a:schemeClr val="tx1"/>
              </a:solidFill>
              <a:cs typeface="+mj-cs"/>
            </a:endParaRPr>
          </a:p>
          <a:p>
            <a:pPr algn="ctr"/>
            <a:r>
              <a:rPr lang="ar-SA" b="1" dirty="0">
                <a:solidFill>
                  <a:schemeClr val="tx1"/>
                </a:solidFill>
                <a:cs typeface="+mj-cs"/>
              </a:rPr>
              <a:t>الادارة العامة للتعليم بمنطقة ..............</a:t>
            </a:r>
            <a:endParaRPr lang="en-US" b="1" dirty="0">
              <a:solidFill>
                <a:schemeClr val="tx1"/>
              </a:solidFill>
              <a:cs typeface="+mj-cs"/>
            </a:endParaRPr>
          </a:p>
          <a:p>
            <a:pPr algn="ctr"/>
            <a:r>
              <a:rPr lang="ar-SA" b="1" dirty="0">
                <a:solidFill>
                  <a:schemeClr val="tx1"/>
                </a:solidFill>
                <a:cs typeface="+mj-cs"/>
              </a:rPr>
              <a:t>مدرسة /...................</a:t>
            </a:r>
            <a:endParaRPr lang="en-US" b="1" dirty="0">
              <a:solidFill>
                <a:schemeClr val="tx1"/>
              </a:solidFill>
              <a:cs typeface="+mj-cs"/>
            </a:endParaRPr>
          </a:p>
        </p:txBody>
      </p:sp>
    </p:spTree>
    <p:extLst>
      <p:ext uri="{BB962C8B-B14F-4D97-AF65-F5344CB8AC3E}">
        <p14:creationId xmlns:p14="http://schemas.microsoft.com/office/powerpoint/2010/main" val="515653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ربع نص 8">
            <a:extLst>
              <a:ext uri="{FF2B5EF4-FFF2-40B4-BE49-F238E27FC236}">
                <a16:creationId xmlns:a16="http://schemas.microsoft.com/office/drawing/2014/main" id="{C575CCBF-88C3-420B-9A47-7B3D1C62598A}"/>
              </a:ext>
            </a:extLst>
          </p:cNvPr>
          <p:cNvSpPr txBox="1"/>
          <p:nvPr/>
        </p:nvSpPr>
        <p:spPr>
          <a:xfrm>
            <a:off x="338202" y="1580775"/>
            <a:ext cx="6257925" cy="1259447"/>
          </a:xfrm>
          <a:prstGeom prst="rect">
            <a:avLst/>
          </a:prstGeom>
          <a:noFill/>
        </p:spPr>
        <p:txBody>
          <a:bodyPr wrap="square" rtlCol="1">
            <a:spAutoFit/>
          </a:bodyPr>
          <a:lstStyle/>
          <a:p>
            <a:pPr algn="ctr">
              <a:lnSpc>
                <a:spcPct val="150000"/>
              </a:lnSpc>
            </a:pPr>
            <a:endParaRPr lang="ar-SA" sz="1200" dirty="0">
              <a:solidFill>
                <a:srgbClr val="333333"/>
              </a:solidFill>
              <a:latin typeface="GE SS Two Light" panose="020A0503020102020204" pitchFamily="18" charset="-78"/>
              <a:ea typeface="GE SS Two Light" panose="020A0503020102020204" pitchFamily="18" charset="-78"/>
              <a:cs typeface="GE SS Two Light" panose="020A0503020102020204" pitchFamily="18" charset="-78"/>
            </a:endParaRPr>
          </a:p>
          <a:p>
            <a:pPr lvl="0" algn="ctr">
              <a:lnSpc>
                <a:spcPct val="150000"/>
              </a:lnSpc>
            </a:pPr>
            <a:r>
              <a:rPr lang="ar-SA" sz="2800" b="1" dirty="0">
                <a:solidFill>
                  <a:srgbClr val="FF0000"/>
                </a:solidFill>
                <a:latin typeface="GE SS Two Light" panose="020A0503020102020204" pitchFamily="18" charset="-78"/>
                <a:ea typeface="GE SS Two Light" panose="020A0503020102020204" pitchFamily="18" charset="-78"/>
                <a:cs typeface="Times New Roman"/>
              </a:rPr>
              <a:t>اللجنة التنفيذية للاحتفال باليوم الوطني  </a:t>
            </a:r>
          </a:p>
          <a:p>
            <a:pPr algn="ctr" rtl="1">
              <a:lnSpc>
                <a:spcPct val="150000"/>
              </a:lnSpc>
              <a:buClr>
                <a:schemeClr val="accent6">
                  <a:lumMod val="75000"/>
                </a:schemeClr>
              </a:buClr>
            </a:pPr>
            <a:endParaRPr lang="ar-SA" sz="1200" dirty="0">
              <a:solidFill>
                <a:srgbClr val="333333"/>
              </a:solidFill>
              <a:latin typeface="GE SS Two Light" panose="020A0503020102020204" pitchFamily="18" charset="-78"/>
              <a:ea typeface="GE SS Two Light" panose="020A0503020102020204" pitchFamily="18" charset="-78"/>
              <a:cs typeface="GE SS Two Light" panose="020A0503020102020204" pitchFamily="18" charset="-78"/>
            </a:endParaRPr>
          </a:p>
        </p:txBody>
      </p:sp>
      <p:graphicFrame>
        <p:nvGraphicFramePr>
          <p:cNvPr id="8" name="جدول 2">
            <a:extLst>
              <a:ext uri="{FF2B5EF4-FFF2-40B4-BE49-F238E27FC236}">
                <a16:creationId xmlns:a16="http://schemas.microsoft.com/office/drawing/2014/main" id="{EC43A550-9CEF-49BB-9CD4-3E357C134BBF}"/>
              </a:ext>
            </a:extLst>
          </p:cNvPr>
          <p:cNvGraphicFramePr>
            <a:graphicFrameLocks noGrp="1"/>
          </p:cNvGraphicFramePr>
          <p:nvPr>
            <p:extLst>
              <p:ext uri="{D42A27DB-BD31-4B8C-83A1-F6EECF244321}">
                <p14:modId xmlns:p14="http://schemas.microsoft.com/office/powerpoint/2010/main" val="913719045"/>
              </p:ext>
            </p:extLst>
          </p:nvPr>
        </p:nvGraphicFramePr>
        <p:xfrm>
          <a:off x="338202" y="2840222"/>
          <a:ext cx="6404889" cy="3827874"/>
        </p:xfrm>
        <a:graphic>
          <a:graphicData uri="http://schemas.openxmlformats.org/drawingml/2006/table">
            <a:tbl>
              <a:tblPr rtl="1" firstRow="1" bandRow="1">
                <a:tableStyleId>{69CF1AB2-1976-4502-BF36-3FF5EA218861}</a:tableStyleId>
              </a:tblPr>
              <a:tblGrid>
                <a:gridCol w="445578">
                  <a:extLst>
                    <a:ext uri="{9D8B030D-6E8A-4147-A177-3AD203B41FA5}">
                      <a16:colId xmlns:a16="http://schemas.microsoft.com/office/drawing/2014/main" val="523704676"/>
                    </a:ext>
                  </a:extLst>
                </a:gridCol>
                <a:gridCol w="1871958">
                  <a:extLst>
                    <a:ext uri="{9D8B030D-6E8A-4147-A177-3AD203B41FA5}">
                      <a16:colId xmlns:a16="http://schemas.microsoft.com/office/drawing/2014/main" val="1687461906"/>
                    </a:ext>
                  </a:extLst>
                </a:gridCol>
                <a:gridCol w="1348460">
                  <a:extLst>
                    <a:ext uri="{9D8B030D-6E8A-4147-A177-3AD203B41FA5}">
                      <a16:colId xmlns:a16="http://schemas.microsoft.com/office/drawing/2014/main" val="2908136028"/>
                    </a:ext>
                  </a:extLst>
                </a:gridCol>
                <a:gridCol w="945163">
                  <a:extLst>
                    <a:ext uri="{9D8B030D-6E8A-4147-A177-3AD203B41FA5}">
                      <a16:colId xmlns:a16="http://schemas.microsoft.com/office/drawing/2014/main" val="2614088147"/>
                    </a:ext>
                  </a:extLst>
                </a:gridCol>
                <a:gridCol w="1793730">
                  <a:extLst>
                    <a:ext uri="{9D8B030D-6E8A-4147-A177-3AD203B41FA5}">
                      <a16:colId xmlns:a16="http://schemas.microsoft.com/office/drawing/2014/main" val="2030510800"/>
                    </a:ext>
                  </a:extLst>
                </a:gridCol>
              </a:tblGrid>
              <a:tr h="662645">
                <a:tc>
                  <a:txBody>
                    <a:bodyPr/>
                    <a:lstStyle/>
                    <a:p>
                      <a:pPr algn="ctr" rtl="1"/>
                      <a:r>
                        <a:rPr lang="ar-SA" sz="1400" b="1" dirty="0">
                          <a:latin typeface="GE SS Two Light" panose="020A0503020102020204" pitchFamily="18" charset="-78"/>
                          <a:ea typeface="GE SS Two Light" panose="020A0503020102020204" pitchFamily="18" charset="-78"/>
                          <a:cs typeface="+mj-cs"/>
                        </a:rPr>
                        <a:t>م</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18F15"/>
                    </a:solidFill>
                  </a:tcPr>
                </a:tc>
                <a:tc>
                  <a:txBody>
                    <a:bodyPr/>
                    <a:lstStyle/>
                    <a:p>
                      <a:pPr algn="ctr" rtl="1"/>
                      <a:endParaRPr lang="ar-SA" sz="1400" b="1" dirty="0">
                        <a:latin typeface="GE SS Two Light" panose="020A0503020102020204" pitchFamily="18" charset="-78"/>
                        <a:ea typeface="GE SS Two Light" panose="020A0503020102020204" pitchFamily="18" charset="-78"/>
                        <a:cs typeface="+mj-cs"/>
                      </a:endParaRPr>
                    </a:p>
                    <a:p>
                      <a:pPr algn="ctr" rtl="1"/>
                      <a:r>
                        <a:rPr lang="ar-SA" sz="1400" b="1" dirty="0">
                          <a:latin typeface="GE SS Two Light" panose="020A0503020102020204" pitchFamily="18" charset="-78"/>
                          <a:ea typeface="GE SS Two Light" panose="020A0503020102020204" pitchFamily="18" charset="-78"/>
                          <a:cs typeface="+mj-cs"/>
                        </a:rPr>
                        <a:t>الإجراء</a:t>
                      </a:r>
                    </a:p>
                    <a:p>
                      <a:pPr algn="ctr" rtl="1"/>
                      <a:endParaRPr lang="ar-SA" sz="1400" b="1" dirty="0">
                        <a:latin typeface="GE SS Two Light" panose="020A0503020102020204" pitchFamily="18" charset="-78"/>
                        <a:ea typeface="GE SS Two Light" panose="020A0503020102020204" pitchFamily="18" charset="-78"/>
                        <a:cs typeface="+mj-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rtl="1"/>
                      <a:r>
                        <a:rPr lang="ar-SA" sz="1400" b="1" dirty="0">
                          <a:latin typeface="GE SS Two Light" panose="020A0503020102020204" pitchFamily="18" charset="-78"/>
                          <a:ea typeface="GE SS Two Light" panose="020A0503020102020204" pitchFamily="18" charset="-78"/>
                          <a:cs typeface="+mj-cs"/>
                        </a:rPr>
                        <a:t>الفئة المستهدفة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07907C"/>
                    </a:solidFill>
                  </a:tcPr>
                </a:tc>
                <a:tc>
                  <a:txBody>
                    <a:bodyPr/>
                    <a:lstStyle/>
                    <a:p>
                      <a:pPr algn="ctr" rtl="1"/>
                      <a:r>
                        <a:rPr lang="ar-SA" sz="1400" b="1" dirty="0">
                          <a:latin typeface="GE SS Two Light" panose="020A0503020102020204" pitchFamily="18" charset="-78"/>
                          <a:ea typeface="GE SS Two Light" panose="020A0503020102020204" pitchFamily="18" charset="-78"/>
                          <a:cs typeface="+mj-cs"/>
                        </a:rPr>
                        <a:t>الفئة المنفذة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rtl="1"/>
                      <a:r>
                        <a:rPr lang="ar-SA" sz="1400" b="1" dirty="0">
                          <a:latin typeface="GE SS Two Light" panose="020A0503020102020204" pitchFamily="18" charset="-78"/>
                          <a:ea typeface="GE SS Two Light" panose="020A0503020102020204" pitchFamily="18" charset="-78"/>
                          <a:cs typeface="+mj-cs"/>
                        </a:rPr>
                        <a:t>آلية </a:t>
                      </a:r>
                    </a:p>
                    <a:p>
                      <a:pPr algn="ctr" rtl="1"/>
                      <a:r>
                        <a:rPr lang="ar-SA" sz="1400" b="1" dirty="0">
                          <a:latin typeface="GE SS Two Light" panose="020A0503020102020204" pitchFamily="18" charset="-78"/>
                          <a:ea typeface="GE SS Two Light" panose="020A0503020102020204" pitchFamily="18" charset="-78"/>
                          <a:cs typeface="+mj-cs"/>
                        </a:rPr>
                        <a:t>التنفيذ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extLst>
                  <a:ext uri="{0D108BD9-81ED-4DB2-BD59-A6C34878D82A}">
                    <a16:rowId xmlns:a16="http://schemas.microsoft.com/office/drawing/2014/main" val="674571570"/>
                  </a:ext>
                </a:extLst>
              </a:tr>
              <a:tr h="662645">
                <a:tc>
                  <a:txBody>
                    <a:bodyPr/>
                    <a:lstStyle/>
                    <a:p>
                      <a:pPr algn="ctr" rtl="1"/>
                      <a:r>
                        <a:rPr lang="ar-SA" sz="1400" b="1" dirty="0">
                          <a:latin typeface="GE SS Two Light" panose="020A0503020102020204" pitchFamily="18" charset="-78"/>
                          <a:ea typeface="GE SS Two Light" panose="020A0503020102020204" pitchFamily="18" charset="-78"/>
                          <a:cs typeface="+mj-cs"/>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rtl="1"/>
                      <a:r>
                        <a:rPr lang="ar-SA" sz="1400" b="1" dirty="0">
                          <a:solidFill>
                            <a:schemeClr val="tx1">
                              <a:lumMod val="85000"/>
                              <a:lumOff val="15000"/>
                            </a:schemeClr>
                          </a:solidFill>
                          <a:latin typeface="GE SS Two Light" panose="020A0503020102020204" pitchFamily="18" charset="-78"/>
                          <a:ea typeface="GE SS Two Light" panose="020A0503020102020204" pitchFamily="18" charset="-78"/>
                          <a:cs typeface="+mj-cs"/>
                        </a:rPr>
                        <a:t>التعريف بإنجازات المملكة العربية السعودية </a:t>
                      </a:r>
                    </a:p>
                    <a:p>
                      <a:pPr algn="ctr" rtl="1"/>
                      <a:endParaRPr lang="ar-SA" sz="1400" b="1" dirty="0">
                        <a:solidFill>
                          <a:schemeClr val="tx1">
                            <a:lumMod val="85000"/>
                            <a:lumOff val="15000"/>
                          </a:schemeClr>
                        </a:solidFill>
                        <a:latin typeface="GE SS Two Light" panose="020A0503020102020204" pitchFamily="18" charset="-78"/>
                        <a:ea typeface="GE SS Two Light" panose="020A0503020102020204" pitchFamily="18" charset="-78"/>
                        <a:cs typeface="+mj-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طلاب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رائد النشاط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عرض</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806331655"/>
                  </a:ext>
                </a:extLst>
              </a:tr>
              <a:tr h="851972">
                <a:tc>
                  <a:txBody>
                    <a:bodyPr/>
                    <a:lstStyle/>
                    <a:p>
                      <a:pPr algn="ctr" rtl="1"/>
                      <a:endParaRPr lang="ar-SA" sz="1400" b="1" dirty="0">
                        <a:latin typeface="GE SS Two Light" panose="020A0503020102020204" pitchFamily="18" charset="-78"/>
                        <a:ea typeface="GE SS Two Light" panose="020A0503020102020204" pitchFamily="18" charset="-78"/>
                        <a:cs typeface="+mj-cs"/>
                      </a:endParaRPr>
                    </a:p>
                    <a:p>
                      <a:pPr algn="ctr" rtl="1"/>
                      <a:endParaRPr lang="ar-SA" sz="1400" b="1" dirty="0">
                        <a:latin typeface="GE SS Two Light" panose="020A0503020102020204" pitchFamily="18" charset="-78"/>
                        <a:ea typeface="GE SS Two Light" panose="020A0503020102020204" pitchFamily="18" charset="-78"/>
                        <a:cs typeface="+mj-cs"/>
                      </a:endParaRPr>
                    </a:p>
                    <a:p>
                      <a:pPr algn="ctr" rtl="1"/>
                      <a:r>
                        <a:rPr lang="ar-SA" sz="1400" b="1" dirty="0">
                          <a:latin typeface="GE SS Two Light" panose="020A0503020102020204" pitchFamily="18" charset="-78"/>
                          <a:ea typeface="GE SS Two Light" panose="020A0503020102020204" pitchFamily="18" charset="-78"/>
                          <a:cs typeface="+mj-cs"/>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marL="0" marR="0" lvl="0" indent="0" algn="ctr" defTabSz="685800" rtl="1" eaLnBrk="1" fontAlgn="auto" latinLnBrk="0" hangingPunct="1">
                        <a:lnSpc>
                          <a:spcPct val="100000"/>
                        </a:lnSpc>
                        <a:spcBef>
                          <a:spcPts val="0"/>
                        </a:spcBef>
                        <a:spcAft>
                          <a:spcPts val="0"/>
                        </a:spcAft>
                        <a:buClrTx/>
                        <a:buSzTx/>
                        <a:buFontTx/>
                        <a:buNone/>
                        <a:tabLst/>
                        <a:defRPr/>
                      </a:pPr>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 مشاركة  الطلاب بمشاعرهم الوطنية ورسائل شكر للملك وولي العهد ولحماة الوطن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طلاب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رائد النشاط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بروشورات</a:t>
                      </a:r>
                    </a:p>
                    <a:p>
                      <a:pPr marL="0" marR="0" lvl="0" indent="0" algn="ctr" defTabSz="685800" rtl="1" eaLnBrk="1" fontAlgn="auto" latinLnBrk="0" hangingPunct="1">
                        <a:lnSpc>
                          <a:spcPct val="100000"/>
                        </a:lnSpc>
                        <a:spcBef>
                          <a:spcPts val="0"/>
                        </a:spcBef>
                        <a:spcAft>
                          <a:spcPts val="0"/>
                        </a:spcAft>
                        <a:buClrTx/>
                        <a:buSzTx/>
                        <a:buFontTx/>
                        <a:buNone/>
                        <a:tabLst/>
                        <a:defRPr/>
                      </a:pPr>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انفوجرافيك + عرض بوربوينت </a:t>
                      </a:r>
                    </a:p>
                    <a:p>
                      <a:pPr marL="0" marR="0" lvl="0" indent="0" algn="ctr" defTabSz="685800" rtl="1" eaLnBrk="1" fontAlgn="auto" latinLnBrk="0" hangingPunct="1">
                        <a:lnSpc>
                          <a:spcPct val="100000"/>
                        </a:lnSpc>
                        <a:spcBef>
                          <a:spcPts val="0"/>
                        </a:spcBef>
                        <a:spcAft>
                          <a:spcPts val="0"/>
                        </a:spcAft>
                        <a:buClrTx/>
                        <a:buSzTx/>
                        <a:buFontTx/>
                        <a:buNone/>
                        <a:tabLst/>
                        <a:defRPr/>
                      </a:pPr>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لوحات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1744081826"/>
                  </a:ext>
                </a:extLst>
              </a:tr>
              <a:tr h="1419954">
                <a:tc>
                  <a:txBody>
                    <a:bodyPr/>
                    <a:lstStyle/>
                    <a:p>
                      <a:pPr algn="ctr" rtl="1"/>
                      <a:endParaRPr lang="ar-SA" sz="1400" b="1" dirty="0">
                        <a:latin typeface="GE SS Two Light" panose="020A0503020102020204" pitchFamily="18" charset="-78"/>
                        <a:ea typeface="GE SS Two Light" panose="020A0503020102020204" pitchFamily="18" charset="-78"/>
                        <a:cs typeface="+mj-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endParaRPr lang="ar-SA" sz="1400" b="1" dirty="0">
                        <a:solidFill>
                          <a:schemeClr val="bg2">
                            <a:lumMod val="10000"/>
                          </a:schemeClr>
                        </a:solidFill>
                        <a:latin typeface="GE SS Two Light" panose="020A0503020102020204" pitchFamily="18" charset="-78"/>
                        <a:ea typeface="GE SS Two Light" panose="020A0503020102020204" pitchFamily="18" charset="-78"/>
                        <a:cs typeface="+mj-cs"/>
                      </a:endParaRPr>
                    </a:p>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الإعلان عن مسابقة </a:t>
                      </a:r>
                    </a:p>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عاشقينك يا وطن </a:t>
                      </a:r>
                    </a:p>
                    <a:p>
                      <a:pPr algn="ctr" rtl="1"/>
                      <a:endParaRPr lang="ar-SA" sz="1400" b="1" dirty="0">
                        <a:solidFill>
                          <a:schemeClr val="bg2">
                            <a:lumMod val="10000"/>
                          </a:schemeClr>
                        </a:solidFill>
                        <a:latin typeface="GE SS Two Light" panose="020A0503020102020204" pitchFamily="18" charset="-78"/>
                        <a:ea typeface="GE SS Two Light" panose="020A0503020102020204" pitchFamily="18" charset="-78"/>
                        <a:cs typeface="+mj-cs"/>
                      </a:endParaRPr>
                    </a:p>
                    <a:p>
                      <a:pPr algn="ctr" rtl="1"/>
                      <a:endParaRPr lang="ar-SA" sz="1400" b="1" dirty="0">
                        <a:solidFill>
                          <a:schemeClr val="bg2">
                            <a:lumMod val="10000"/>
                          </a:schemeClr>
                        </a:solidFill>
                        <a:latin typeface="GE SS Two Light" panose="020A0503020102020204" pitchFamily="18" charset="-78"/>
                        <a:ea typeface="GE SS Two Light" panose="020A0503020102020204" pitchFamily="18" charset="-78"/>
                        <a:cs typeface="+mj-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طلاب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رائد النشاط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ar-SA" sz="1400" b="1" dirty="0">
                          <a:solidFill>
                            <a:schemeClr val="bg2">
                              <a:lumMod val="10000"/>
                            </a:schemeClr>
                          </a:solidFill>
                          <a:latin typeface="GE SS Two Light" panose="020A0503020102020204" pitchFamily="18" charset="-78"/>
                          <a:ea typeface="GE SS Two Light" panose="020A0503020102020204" pitchFamily="18" charset="-78"/>
                          <a:cs typeface="+mj-cs"/>
                        </a:rPr>
                        <a:t>نشر إعلان  عبر مواقع التواصل الاجتماعي للمدرسة وداخل المدرسة للمشاركة فيها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49249988"/>
                  </a:ext>
                </a:extLst>
              </a:tr>
            </a:tbl>
          </a:graphicData>
        </a:graphic>
      </p:graphicFrame>
      <p:pic>
        <p:nvPicPr>
          <p:cNvPr id="4" name="Picture 3" descr="C:\Users\مالك\Desktop\شعار وزارة التعليم.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4403" y="143246"/>
            <a:ext cx="1008112" cy="912614"/>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1687561" y="520679"/>
            <a:ext cx="3670675" cy="1496109"/>
          </a:xfrm>
          <a:prstGeom prst="rect">
            <a:avLst/>
          </a:prstGeom>
          <a:noFill/>
          <a:ln>
            <a:noFill/>
          </a:ln>
        </p:spPr>
        <p:style>
          <a:lnRef idx="2">
            <a:schemeClr val="accent2"/>
          </a:lnRef>
          <a:fillRef idx="1">
            <a:schemeClr val="lt1"/>
          </a:fillRef>
          <a:effectRef idx="0">
            <a:schemeClr val="accent2"/>
          </a:effectRef>
          <a:fontRef idx="minor">
            <a:schemeClr val="dk1"/>
          </a:fontRef>
        </p:style>
        <p:txBody>
          <a:bodyPr lIns="91434" tIns="45718" rIns="91434" bIns="45718" rtlCol="1" anchor="ctr"/>
          <a:lstStyle/>
          <a:p>
            <a:pPr algn="ctr"/>
            <a:r>
              <a:rPr lang="ar-SA" b="1" dirty="0">
                <a:solidFill>
                  <a:schemeClr val="tx1"/>
                </a:solidFill>
                <a:cs typeface="+mj-cs"/>
              </a:rPr>
              <a:t>المملكة العربية السعودية</a:t>
            </a:r>
            <a:endParaRPr lang="en-US" b="1" dirty="0">
              <a:solidFill>
                <a:schemeClr val="tx1"/>
              </a:solidFill>
              <a:cs typeface="+mj-cs"/>
            </a:endParaRPr>
          </a:p>
          <a:p>
            <a:pPr algn="ctr"/>
            <a:r>
              <a:rPr lang="ar-SA" b="1" dirty="0">
                <a:solidFill>
                  <a:schemeClr val="tx1"/>
                </a:solidFill>
                <a:cs typeface="+mj-cs"/>
              </a:rPr>
              <a:t>وزارة التعليم</a:t>
            </a:r>
            <a:endParaRPr lang="en-US" b="1" dirty="0">
              <a:solidFill>
                <a:schemeClr val="tx1"/>
              </a:solidFill>
              <a:cs typeface="+mj-cs"/>
            </a:endParaRPr>
          </a:p>
          <a:p>
            <a:pPr algn="ctr"/>
            <a:r>
              <a:rPr lang="ar-SA" b="1" dirty="0">
                <a:solidFill>
                  <a:schemeClr val="tx1"/>
                </a:solidFill>
                <a:cs typeface="+mj-cs"/>
              </a:rPr>
              <a:t>الادارة العامة للتعليم بمنطقة ..............</a:t>
            </a:r>
            <a:endParaRPr lang="en-US" b="1" dirty="0">
              <a:solidFill>
                <a:schemeClr val="tx1"/>
              </a:solidFill>
              <a:cs typeface="+mj-cs"/>
            </a:endParaRPr>
          </a:p>
          <a:p>
            <a:pPr algn="ctr"/>
            <a:r>
              <a:rPr lang="ar-SA" b="1" dirty="0">
                <a:solidFill>
                  <a:schemeClr val="tx1"/>
                </a:solidFill>
                <a:cs typeface="+mj-cs"/>
              </a:rPr>
              <a:t>مدرسة /...................</a:t>
            </a:r>
            <a:endParaRPr lang="en-US" b="1" dirty="0">
              <a:solidFill>
                <a:schemeClr val="tx1"/>
              </a:solidFill>
              <a:cs typeface="+mj-cs"/>
            </a:endParaRPr>
          </a:p>
        </p:txBody>
      </p:sp>
    </p:spTree>
    <p:extLst>
      <p:ext uri="{BB962C8B-B14F-4D97-AF65-F5344CB8AC3E}">
        <p14:creationId xmlns:p14="http://schemas.microsoft.com/office/powerpoint/2010/main" val="4451331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زوايا مستديرة 7">
            <a:extLst>
              <a:ext uri="{FF2B5EF4-FFF2-40B4-BE49-F238E27FC236}">
                <a16:creationId xmlns:a16="http://schemas.microsoft.com/office/drawing/2014/main" id="{539BD6EB-7391-42AD-A174-D73EAB8D211E}"/>
              </a:ext>
            </a:extLst>
          </p:cNvPr>
          <p:cNvSpPr/>
          <p:nvPr/>
        </p:nvSpPr>
        <p:spPr>
          <a:xfrm>
            <a:off x="709471" y="1972456"/>
            <a:ext cx="5392405" cy="509551"/>
          </a:xfrm>
          <a:prstGeom prst="roundRect">
            <a:avLst/>
          </a:prstGeom>
          <a:solidFill>
            <a:srgbClr val="006666"/>
          </a:solidFill>
          <a:ln w="28575">
            <a:prstDash val="dash"/>
          </a:ln>
          <a:effectLst>
            <a:glow rad="101600">
              <a:schemeClr val="accent6">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400" b="1" dirty="0">
                <a:solidFill>
                  <a:schemeClr val="bg1"/>
                </a:solidFill>
                <a:latin typeface="GE SS Two Light" panose="020A0503020102020204" pitchFamily="18" charset="-78"/>
                <a:ea typeface="GE SS Two Light" panose="020A0503020102020204" pitchFamily="18" charset="-78"/>
                <a:cs typeface="+mj-cs"/>
              </a:rPr>
              <a:t>تقرير ختامي اليوم الوطني 93</a:t>
            </a:r>
            <a:endParaRPr lang="en-US" sz="2400" b="1" i="0" dirty="0">
              <a:solidFill>
                <a:schemeClr val="bg1"/>
              </a:solidFill>
              <a:effectLst/>
              <a:latin typeface="GE SS Two Light" panose="020A0503020102020204" pitchFamily="18" charset="-78"/>
              <a:ea typeface="GE SS Two Light" panose="020A0503020102020204" pitchFamily="18" charset="-78"/>
              <a:cs typeface="+mj-cs"/>
            </a:endParaRPr>
          </a:p>
        </p:txBody>
      </p:sp>
      <p:sp>
        <p:nvSpPr>
          <p:cNvPr id="9" name="مربع نص 8">
            <a:extLst>
              <a:ext uri="{FF2B5EF4-FFF2-40B4-BE49-F238E27FC236}">
                <a16:creationId xmlns:a16="http://schemas.microsoft.com/office/drawing/2014/main" id="{436C42F9-B985-4843-ABF1-F16E7A12CF8F}"/>
              </a:ext>
            </a:extLst>
          </p:cNvPr>
          <p:cNvSpPr txBox="1"/>
          <p:nvPr/>
        </p:nvSpPr>
        <p:spPr>
          <a:xfrm>
            <a:off x="297812" y="2716225"/>
            <a:ext cx="6215721" cy="4801314"/>
          </a:xfrm>
          <a:prstGeom prst="rect">
            <a:avLst/>
          </a:prstGeom>
          <a:noFill/>
        </p:spPr>
        <p:txBody>
          <a:bodyPr wrap="square">
            <a:spAutoFit/>
          </a:bodyPr>
          <a:lstStyle/>
          <a:p>
            <a:pPr algn="r"/>
            <a:r>
              <a:rPr lang="ar-SA" b="1" dirty="0">
                <a:solidFill>
                  <a:srgbClr val="414A8A"/>
                </a:solidFill>
                <a:latin typeface="GE SS Two Light" panose="020A0503020102020204" pitchFamily="18" charset="-78"/>
                <a:ea typeface="GE SS Two Light" panose="020A0503020102020204" pitchFamily="18" charset="-78"/>
                <a:cs typeface="+mj-cs"/>
              </a:rPr>
              <a:t>أسلوب التنفيذ</a:t>
            </a:r>
          </a:p>
          <a:p>
            <a:pPr algn="r" rtl="1">
              <a:buClr>
                <a:srgbClr val="52A535"/>
              </a:buClr>
            </a:pPr>
            <a:r>
              <a:rPr lang="ar-SA" b="1" dirty="0">
                <a:latin typeface="GE SS Two Light" panose="020A0503020102020204" pitchFamily="18" charset="-78"/>
                <a:ea typeface="GE SS Two Light" panose="020A0503020102020204" pitchFamily="18" charset="-78"/>
                <a:cs typeface="+mj-cs"/>
              </a:rPr>
              <a:t>1- نشر إعلان انطلاق الاحتفال باليوم الوطني 93 ودعوة لمشاركة الطلاب وأسرهم بهذه المناسبة</a:t>
            </a:r>
          </a:p>
          <a:p>
            <a:pPr algn="r" rtl="1">
              <a:buClr>
                <a:srgbClr val="52A535"/>
              </a:buClr>
            </a:pPr>
            <a:r>
              <a:rPr lang="ar-SA" b="1" dirty="0">
                <a:latin typeface="GE SS Two Light" panose="020A0503020102020204" pitchFamily="18" charset="-78"/>
                <a:ea typeface="GE SS Two Light" panose="020A0503020102020204" pitchFamily="18" charset="-78"/>
                <a:cs typeface="+mj-cs"/>
              </a:rPr>
              <a:t>2-الإعلان عن مسابقة ( عاشقينك يا وطن ) </a:t>
            </a:r>
          </a:p>
          <a:p>
            <a:pPr algn="r" rtl="1">
              <a:buClr>
                <a:srgbClr val="52A535"/>
              </a:buClr>
            </a:pPr>
            <a:r>
              <a:rPr lang="ar-SA" b="1" dirty="0">
                <a:latin typeface="GE SS Two Light" panose="020A0503020102020204" pitchFamily="18" charset="-78"/>
                <a:ea typeface="GE SS Two Light" panose="020A0503020102020204" pitchFamily="18" charset="-78"/>
                <a:cs typeface="+mj-cs"/>
              </a:rPr>
              <a:t>3-القاء إذاعة مدرسية عن الوطن والمؤسس الملك عبدالعزيز رحمه الله</a:t>
            </a:r>
          </a:p>
          <a:p>
            <a:pPr algn="r" rtl="1">
              <a:buClr>
                <a:srgbClr val="52A535"/>
              </a:buClr>
            </a:pPr>
            <a:r>
              <a:rPr lang="ar-SA" b="1" dirty="0">
                <a:latin typeface="GE SS Two Light" panose="020A0503020102020204" pitchFamily="18" charset="-78"/>
                <a:ea typeface="GE SS Two Light" panose="020A0503020102020204" pitchFamily="18" charset="-78"/>
                <a:cs typeface="+mj-cs"/>
              </a:rPr>
              <a:t>4- تقديم عروض بعنوان :</a:t>
            </a:r>
          </a:p>
          <a:p>
            <a:pPr algn="r" rtl="1">
              <a:buClr>
                <a:srgbClr val="52A535"/>
              </a:buClr>
            </a:pPr>
            <a:r>
              <a:rPr lang="ar-SA" b="1" dirty="0">
                <a:latin typeface="GE SS Two Light" panose="020A0503020102020204" pitchFamily="18" charset="-78"/>
                <a:ea typeface="GE SS Two Light" panose="020A0503020102020204" pitchFamily="18" charset="-78"/>
                <a:cs typeface="+mj-cs"/>
              </a:rPr>
              <a:t>أ ـ تصميم تهاني متحركة  وثابته </a:t>
            </a:r>
          </a:p>
          <a:p>
            <a:pPr algn="r" rtl="1">
              <a:buClr>
                <a:srgbClr val="52A535"/>
              </a:buClr>
            </a:pPr>
            <a:r>
              <a:rPr lang="ar-SA" b="1" dirty="0">
                <a:latin typeface="GE SS Two Light" panose="020A0503020102020204" pitchFamily="18" charset="-78"/>
                <a:ea typeface="GE SS Two Light" panose="020A0503020102020204" pitchFamily="18" charset="-78"/>
                <a:cs typeface="+mj-cs"/>
              </a:rPr>
              <a:t>ب ـ انجازات المملكة العربية السعودية </a:t>
            </a:r>
          </a:p>
          <a:p>
            <a:pPr algn="r" rtl="1">
              <a:buClr>
                <a:srgbClr val="52A535"/>
              </a:buClr>
            </a:pPr>
            <a:r>
              <a:rPr lang="ar-SA" b="1" dirty="0">
                <a:latin typeface="GE SS Two Light" panose="020A0503020102020204" pitchFamily="18" charset="-78"/>
                <a:ea typeface="GE SS Two Light" panose="020A0503020102020204" pitchFamily="18" charset="-78"/>
                <a:cs typeface="+mj-cs"/>
              </a:rPr>
              <a:t>ج ـ اليوم الوطني  93 نحلم ونحقق</a:t>
            </a:r>
          </a:p>
          <a:p>
            <a:pPr algn="r" rtl="1">
              <a:buClr>
                <a:srgbClr val="52A535"/>
              </a:buClr>
            </a:pPr>
            <a:r>
              <a:rPr lang="ar-SA" b="1" dirty="0">
                <a:latin typeface="GE SS Two Light" panose="020A0503020102020204" pitchFamily="18" charset="-78"/>
                <a:ea typeface="GE SS Two Light" panose="020A0503020102020204" pitchFamily="18" charset="-78"/>
                <a:cs typeface="+mj-cs"/>
              </a:rPr>
              <a:t>5-عرض فقرات وطنية منوعة  للطلاب  من خلال عرض بوربوينت </a:t>
            </a:r>
          </a:p>
          <a:p>
            <a:pPr algn="r" rtl="1">
              <a:buClr>
                <a:srgbClr val="52A535"/>
              </a:buClr>
            </a:pPr>
            <a:r>
              <a:rPr lang="ar-SA" b="1" dirty="0">
                <a:latin typeface="GE SS Two Light" panose="020A0503020102020204" pitchFamily="18" charset="-78"/>
                <a:ea typeface="GE SS Two Light" panose="020A0503020102020204" pitchFamily="18" charset="-78"/>
                <a:cs typeface="+mj-cs"/>
              </a:rPr>
              <a:t>5-عرض لوح للطلاب  للتعبير عن مشاعرهم </a:t>
            </a:r>
          </a:p>
          <a:p>
            <a:pPr algn="r" rtl="1">
              <a:buClr>
                <a:srgbClr val="52A535"/>
              </a:buClr>
            </a:pPr>
            <a:r>
              <a:rPr lang="ar-SA" b="1" dirty="0">
                <a:latin typeface="GE SS Two Light" panose="020A0503020102020204" pitchFamily="18" charset="-78"/>
                <a:ea typeface="GE SS Two Light" panose="020A0503020102020204" pitchFamily="18" charset="-78"/>
                <a:cs typeface="+mj-cs"/>
              </a:rPr>
              <a:t>6- رساله إلى جنود الوطن والتعريف بواجب الشهداء  </a:t>
            </a:r>
          </a:p>
          <a:p>
            <a:pPr algn="r" rtl="1">
              <a:buClr>
                <a:srgbClr val="52A535"/>
              </a:buClr>
            </a:pPr>
            <a:r>
              <a:rPr lang="ar-SA" b="1" dirty="0">
                <a:latin typeface="GE SS Two Light" panose="020A0503020102020204" pitchFamily="18" charset="-78"/>
                <a:ea typeface="GE SS Two Light" panose="020A0503020102020204" pitchFamily="18" charset="-78"/>
                <a:cs typeface="+mj-cs"/>
              </a:rPr>
              <a:t>7- توزيع  </a:t>
            </a:r>
            <a:r>
              <a:rPr lang="ar-SA" b="1" dirty="0" err="1">
                <a:latin typeface="GE SS Two Light" panose="020A0503020102020204" pitchFamily="18" charset="-78"/>
                <a:ea typeface="GE SS Two Light" panose="020A0503020102020204" pitchFamily="18" charset="-78"/>
                <a:cs typeface="+mj-cs"/>
              </a:rPr>
              <a:t>بروشورات</a:t>
            </a:r>
            <a:r>
              <a:rPr lang="ar-SA" b="1" dirty="0">
                <a:latin typeface="GE SS Two Light" panose="020A0503020102020204" pitchFamily="18" charset="-78"/>
                <a:ea typeface="GE SS Two Light" panose="020A0503020102020204" pitchFamily="18" charset="-78"/>
                <a:cs typeface="+mj-cs"/>
              </a:rPr>
              <a:t>  ونشرات عن دور الملك المؤسس والانتماء الوطني  ونعمة الأمن والأمان </a:t>
            </a:r>
          </a:p>
          <a:p>
            <a:pPr algn="r" rtl="1">
              <a:buClr>
                <a:srgbClr val="52A535"/>
              </a:buClr>
            </a:pPr>
            <a:r>
              <a:rPr lang="ar-SA" b="1" dirty="0">
                <a:latin typeface="GE SS Two Light" panose="020A0503020102020204" pitchFamily="18" charset="-78"/>
                <a:ea typeface="GE SS Two Light" panose="020A0503020102020204" pitchFamily="18" charset="-78"/>
                <a:cs typeface="+mj-cs"/>
              </a:rPr>
              <a:t>8- توزيع أجمل الهدايا  على الجميع تحمل هوية اليوم الوطني 93</a:t>
            </a:r>
          </a:p>
          <a:p>
            <a:pPr algn="r" rtl="1">
              <a:buClr>
                <a:srgbClr val="52A535"/>
              </a:buClr>
            </a:pPr>
            <a:r>
              <a:rPr lang="ar-SA" b="1" dirty="0">
                <a:latin typeface="GE SS Two Light" panose="020A0503020102020204" pitchFamily="18" charset="-78"/>
                <a:ea typeface="GE SS Two Light" panose="020A0503020102020204" pitchFamily="18" charset="-78"/>
                <a:cs typeface="+mj-cs"/>
              </a:rPr>
              <a:t>9- رسومات ومقالات ولوح </a:t>
            </a:r>
          </a:p>
          <a:p>
            <a:pPr algn="r" rtl="1">
              <a:buClr>
                <a:srgbClr val="52A535"/>
              </a:buClr>
            </a:pPr>
            <a:r>
              <a:rPr lang="ar-SA" b="1" dirty="0">
                <a:latin typeface="GE SS Two Light" panose="020A0503020102020204" pitchFamily="18" charset="-78"/>
                <a:ea typeface="GE SS Two Light" panose="020A0503020102020204" pitchFamily="18" charset="-78"/>
                <a:cs typeface="+mj-cs"/>
              </a:rPr>
              <a:t>10- </a:t>
            </a:r>
            <a:r>
              <a:rPr lang="ar-SA" b="1">
                <a:latin typeface="GE SS Two Light" panose="020A0503020102020204" pitchFamily="18" charset="-78"/>
                <a:ea typeface="GE SS Two Light" panose="020A0503020102020204" pitchFamily="18" charset="-78"/>
                <a:cs typeface="+mj-cs"/>
              </a:rPr>
              <a:t>تكريم المشاركين </a:t>
            </a:r>
            <a:endParaRPr lang="ar-SA" b="1" dirty="0">
              <a:latin typeface="GE SS Two Light" panose="020A0503020102020204" pitchFamily="18" charset="-78"/>
              <a:ea typeface="GE SS Two Light" panose="020A0503020102020204" pitchFamily="18" charset="-78"/>
              <a:cs typeface="+mj-cs"/>
            </a:endParaRPr>
          </a:p>
        </p:txBody>
      </p:sp>
      <p:pic>
        <p:nvPicPr>
          <p:cNvPr id="4" name="Picture 3" descr="C:\Users\مالك\Desktop\شعار وزارة التعليم.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4403" y="143246"/>
            <a:ext cx="1008112" cy="912614"/>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1687561" y="520679"/>
            <a:ext cx="3670675" cy="1496109"/>
          </a:xfrm>
          <a:prstGeom prst="rect">
            <a:avLst/>
          </a:prstGeom>
          <a:noFill/>
          <a:ln>
            <a:noFill/>
          </a:ln>
        </p:spPr>
        <p:style>
          <a:lnRef idx="2">
            <a:schemeClr val="accent2"/>
          </a:lnRef>
          <a:fillRef idx="1">
            <a:schemeClr val="lt1"/>
          </a:fillRef>
          <a:effectRef idx="0">
            <a:schemeClr val="accent2"/>
          </a:effectRef>
          <a:fontRef idx="minor">
            <a:schemeClr val="dk1"/>
          </a:fontRef>
        </p:style>
        <p:txBody>
          <a:bodyPr lIns="91434" tIns="45718" rIns="91434" bIns="45718" rtlCol="1" anchor="ctr"/>
          <a:lstStyle/>
          <a:p>
            <a:pPr algn="ctr"/>
            <a:r>
              <a:rPr lang="ar-SA" b="1" dirty="0">
                <a:solidFill>
                  <a:schemeClr val="tx1"/>
                </a:solidFill>
                <a:cs typeface="+mj-cs"/>
              </a:rPr>
              <a:t>المملكة العربية السعودية</a:t>
            </a:r>
            <a:endParaRPr lang="en-US" b="1" dirty="0">
              <a:solidFill>
                <a:schemeClr val="tx1"/>
              </a:solidFill>
              <a:cs typeface="+mj-cs"/>
            </a:endParaRPr>
          </a:p>
          <a:p>
            <a:pPr algn="ctr"/>
            <a:r>
              <a:rPr lang="ar-SA" b="1" dirty="0">
                <a:solidFill>
                  <a:schemeClr val="tx1"/>
                </a:solidFill>
                <a:cs typeface="+mj-cs"/>
              </a:rPr>
              <a:t>وزارة التعليم</a:t>
            </a:r>
            <a:endParaRPr lang="en-US" b="1" dirty="0">
              <a:solidFill>
                <a:schemeClr val="tx1"/>
              </a:solidFill>
              <a:cs typeface="+mj-cs"/>
            </a:endParaRPr>
          </a:p>
          <a:p>
            <a:pPr algn="ctr"/>
            <a:r>
              <a:rPr lang="ar-SA" b="1" dirty="0">
                <a:solidFill>
                  <a:schemeClr val="tx1"/>
                </a:solidFill>
                <a:cs typeface="+mj-cs"/>
              </a:rPr>
              <a:t>الادارة العامة للتعليم بمنطقة ..............</a:t>
            </a:r>
            <a:endParaRPr lang="en-US" b="1" dirty="0">
              <a:solidFill>
                <a:schemeClr val="tx1"/>
              </a:solidFill>
              <a:cs typeface="+mj-cs"/>
            </a:endParaRPr>
          </a:p>
          <a:p>
            <a:pPr algn="ctr"/>
            <a:r>
              <a:rPr lang="ar-SA" b="1" dirty="0">
                <a:solidFill>
                  <a:schemeClr val="tx1"/>
                </a:solidFill>
                <a:cs typeface="+mj-cs"/>
              </a:rPr>
              <a:t>مدرسة /...................</a:t>
            </a:r>
            <a:endParaRPr lang="en-US" b="1" dirty="0">
              <a:solidFill>
                <a:schemeClr val="tx1"/>
              </a:solidFill>
              <a:cs typeface="+mj-cs"/>
            </a:endParaRPr>
          </a:p>
        </p:txBody>
      </p:sp>
    </p:spTree>
    <p:extLst>
      <p:ext uri="{BB962C8B-B14F-4D97-AF65-F5344CB8AC3E}">
        <p14:creationId xmlns:p14="http://schemas.microsoft.com/office/powerpoint/2010/main" val="38040385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زوايا مستديرة 7">
            <a:extLst>
              <a:ext uri="{FF2B5EF4-FFF2-40B4-BE49-F238E27FC236}">
                <a16:creationId xmlns:a16="http://schemas.microsoft.com/office/drawing/2014/main" id="{539BD6EB-7391-42AD-A174-D73EAB8D211E}"/>
              </a:ext>
            </a:extLst>
          </p:cNvPr>
          <p:cNvSpPr/>
          <p:nvPr/>
        </p:nvSpPr>
        <p:spPr>
          <a:xfrm>
            <a:off x="708459" y="2019000"/>
            <a:ext cx="5392405" cy="529296"/>
          </a:xfrm>
          <a:prstGeom prst="roundRect">
            <a:avLst/>
          </a:prstGeom>
          <a:solidFill>
            <a:schemeClr val="bg1"/>
          </a:solidFill>
          <a:ln w="28575">
            <a:prstDash val="dash"/>
          </a:ln>
          <a:effectLst>
            <a:glow rad="101600">
              <a:schemeClr val="accent6">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4000" b="1" dirty="0">
                <a:solidFill>
                  <a:srgbClr val="FF0000"/>
                </a:solidFill>
                <a:latin typeface="GE SS Two Light" panose="020A0503020102020204" pitchFamily="18" charset="-78"/>
                <a:ea typeface="GE SS Two Light" panose="020A0503020102020204" pitchFamily="18" charset="-78"/>
                <a:cs typeface="+mj-cs"/>
              </a:rPr>
              <a:t>شواهد </a:t>
            </a:r>
            <a:endParaRPr lang="en-US" sz="4000" b="1" i="0" dirty="0">
              <a:solidFill>
                <a:srgbClr val="FF0000"/>
              </a:solidFill>
              <a:effectLst/>
              <a:latin typeface="GE SS Two Light" panose="020A0503020102020204" pitchFamily="18" charset="-78"/>
              <a:ea typeface="GE SS Two Light" panose="020A0503020102020204" pitchFamily="18" charset="-78"/>
              <a:cs typeface="+mj-cs"/>
            </a:endParaRPr>
          </a:p>
        </p:txBody>
      </p:sp>
      <p:sp>
        <p:nvSpPr>
          <p:cNvPr id="11" name="مستطيل: زوايا مستديرة 10">
            <a:extLst>
              <a:ext uri="{FF2B5EF4-FFF2-40B4-BE49-F238E27FC236}">
                <a16:creationId xmlns:a16="http://schemas.microsoft.com/office/drawing/2014/main" id="{9F17914E-23E1-429A-BC66-B705F9982779}"/>
              </a:ext>
            </a:extLst>
          </p:cNvPr>
          <p:cNvSpPr/>
          <p:nvPr/>
        </p:nvSpPr>
        <p:spPr>
          <a:xfrm>
            <a:off x="3638837" y="2753712"/>
            <a:ext cx="2862172" cy="2205923"/>
          </a:xfrm>
          <a:prstGeom prst="roundRect">
            <a:avLst/>
          </a:prstGeom>
          <a:solidFill>
            <a:schemeClr val="bg1"/>
          </a:solidFill>
          <a:ln w="28575">
            <a:prstDash val="dash"/>
          </a:ln>
          <a:effectLst>
            <a:glow rad="101600">
              <a:schemeClr val="accent6">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1">
            <a:schemeClr val="accent6"/>
          </a:lnRef>
          <a:fillRef idx="2">
            <a:schemeClr val="accent6"/>
          </a:fillRef>
          <a:effectRef idx="1">
            <a:schemeClr val="accent6"/>
          </a:effectRef>
          <a:fontRef idx="minor">
            <a:schemeClr val="dk1"/>
          </a:fontRef>
        </p:style>
        <p:txBody>
          <a:bodyPr rtlCol="1" anchor="ctr"/>
          <a:lstStyle/>
          <a:p>
            <a:pPr algn="ctr"/>
            <a:endParaRPr lang="en-US" sz="6000" b="0" i="0" dirty="0">
              <a:solidFill>
                <a:schemeClr val="accent6">
                  <a:lumMod val="50000"/>
                </a:schemeClr>
              </a:solidFill>
              <a:effectLst/>
              <a:latin typeface="GE SS Two Light" panose="020A0503020102020204" pitchFamily="18" charset="-78"/>
              <a:ea typeface="GE SS Two Light" panose="020A0503020102020204" pitchFamily="18" charset="-78"/>
              <a:cs typeface="GE SS Two Light" panose="020A0503020102020204" pitchFamily="18" charset="-78"/>
            </a:endParaRPr>
          </a:p>
        </p:txBody>
      </p:sp>
      <p:sp>
        <p:nvSpPr>
          <p:cNvPr id="14" name="مستطيل: زوايا مستديرة 10">
            <a:extLst>
              <a:ext uri="{FF2B5EF4-FFF2-40B4-BE49-F238E27FC236}">
                <a16:creationId xmlns:a16="http://schemas.microsoft.com/office/drawing/2014/main" id="{9F17914E-23E1-429A-BC66-B705F9982779}"/>
              </a:ext>
            </a:extLst>
          </p:cNvPr>
          <p:cNvSpPr/>
          <p:nvPr/>
        </p:nvSpPr>
        <p:spPr>
          <a:xfrm>
            <a:off x="416515" y="2817014"/>
            <a:ext cx="2862172" cy="2205923"/>
          </a:xfrm>
          <a:prstGeom prst="roundRect">
            <a:avLst/>
          </a:prstGeom>
          <a:solidFill>
            <a:schemeClr val="bg1"/>
          </a:solidFill>
          <a:ln w="28575">
            <a:prstDash val="dash"/>
          </a:ln>
          <a:effectLst>
            <a:glow rad="101600">
              <a:schemeClr val="accent6">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1">
            <a:schemeClr val="accent6"/>
          </a:lnRef>
          <a:fillRef idx="2">
            <a:schemeClr val="accent6"/>
          </a:fillRef>
          <a:effectRef idx="1">
            <a:schemeClr val="accent6"/>
          </a:effectRef>
          <a:fontRef idx="minor">
            <a:schemeClr val="dk1"/>
          </a:fontRef>
        </p:style>
        <p:txBody>
          <a:bodyPr rtlCol="1" anchor="ctr"/>
          <a:lstStyle/>
          <a:p>
            <a:pPr algn="ctr"/>
            <a:endParaRPr lang="en-US" sz="6000" b="0" i="0" dirty="0">
              <a:solidFill>
                <a:schemeClr val="accent6">
                  <a:lumMod val="50000"/>
                </a:schemeClr>
              </a:solidFill>
              <a:effectLst/>
              <a:latin typeface="GE SS Two Light" panose="020A0503020102020204" pitchFamily="18" charset="-78"/>
              <a:ea typeface="GE SS Two Light" panose="020A0503020102020204" pitchFamily="18" charset="-78"/>
              <a:cs typeface="GE SS Two Light" panose="020A0503020102020204" pitchFamily="18" charset="-78"/>
            </a:endParaRPr>
          </a:p>
        </p:txBody>
      </p:sp>
      <p:sp>
        <p:nvSpPr>
          <p:cNvPr id="17" name="مستطيل: زوايا مستديرة 10">
            <a:extLst>
              <a:ext uri="{FF2B5EF4-FFF2-40B4-BE49-F238E27FC236}">
                <a16:creationId xmlns:a16="http://schemas.microsoft.com/office/drawing/2014/main" id="{9F17914E-23E1-429A-BC66-B705F9982779}"/>
              </a:ext>
            </a:extLst>
          </p:cNvPr>
          <p:cNvSpPr/>
          <p:nvPr/>
        </p:nvSpPr>
        <p:spPr>
          <a:xfrm>
            <a:off x="3638837" y="5209485"/>
            <a:ext cx="2862172" cy="2205923"/>
          </a:xfrm>
          <a:prstGeom prst="roundRect">
            <a:avLst/>
          </a:prstGeom>
          <a:solidFill>
            <a:schemeClr val="bg1"/>
          </a:solidFill>
          <a:ln w="28575">
            <a:prstDash val="dash"/>
          </a:ln>
          <a:effectLst>
            <a:glow rad="101600">
              <a:schemeClr val="accent6">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1">
            <a:schemeClr val="accent6"/>
          </a:lnRef>
          <a:fillRef idx="2">
            <a:schemeClr val="accent6"/>
          </a:fillRef>
          <a:effectRef idx="1">
            <a:schemeClr val="accent6"/>
          </a:effectRef>
          <a:fontRef idx="minor">
            <a:schemeClr val="dk1"/>
          </a:fontRef>
        </p:style>
        <p:txBody>
          <a:bodyPr rtlCol="1" anchor="ctr"/>
          <a:lstStyle/>
          <a:p>
            <a:pPr algn="ctr"/>
            <a:endParaRPr lang="en-US" sz="6000" b="0" i="0" dirty="0">
              <a:solidFill>
                <a:schemeClr val="accent6">
                  <a:lumMod val="50000"/>
                </a:schemeClr>
              </a:solidFill>
              <a:effectLst/>
              <a:latin typeface="GE SS Two Light" panose="020A0503020102020204" pitchFamily="18" charset="-78"/>
              <a:ea typeface="GE SS Two Light" panose="020A0503020102020204" pitchFamily="18" charset="-78"/>
              <a:cs typeface="GE SS Two Light" panose="020A0503020102020204" pitchFamily="18" charset="-78"/>
            </a:endParaRPr>
          </a:p>
        </p:txBody>
      </p:sp>
      <p:sp>
        <p:nvSpPr>
          <p:cNvPr id="18" name="مستطيل: زوايا مستديرة 10">
            <a:extLst>
              <a:ext uri="{FF2B5EF4-FFF2-40B4-BE49-F238E27FC236}">
                <a16:creationId xmlns:a16="http://schemas.microsoft.com/office/drawing/2014/main" id="{9F17914E-23E1-429A-BC66-B705F9982779}"/>
              </a:ext>
            </a:extLst>
          </p:cNvPr>
          <p:cNvSpPr/>
          <p:nvPr/>
        </p:nvSpPr>
        <p:spPr>
          <a:xfrm>
            <a:off x="416515" y="5209485"/>
            <a:ext cx="2862172" cy="2205923"/>
          </a:xfrm>
          <a:prstGeom prst="roundRect">
            <a:avLst/>
          </a:prstGeom>
          <a:solidFill>
            <a:schemeClr val="bg1"/>
          </a:solidFill>
          <a:ln w="28575">
            <a:prstDash val="dash"/>
          </a:ln>
          <a:effectLst>
            <a:glow rad="101600">
              <a:schemeClr val="accent6">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1">
            <a:schemeClr val="accent6"/>
          </a:lnRef>
          <a:fillRef idx="2">
            <a:schemeClr val="accent6"/>
          </a:fillRef>
          <a:effectRef idx="1">
            <a:schemeClr val="accent6"/>
          </a:effectRef>
          <a:fontRef idx="minor">
            <a:schemeClr val="dk1"/>
          </a:fontRef>
        </p:style>
        <p:txBody>
          <a:bodyPr rtlCol="1" anchor="ctr"/>
          <a:lstStyle/>
          <a:p>
            <a:pPr algn="ctr"/>
            <a:endParaRPr lang="en-US" sz="6000" b="0" i="0" dirty="0">
              <a:solidFill>
                <a:schemeClr val="accent6">
                  <a:lumMod val="50000"/>
                </a:schemeClr>
              </a:solidFill>
              <a:effectLst/>
              <a:latin typeface="GE SS Two Light" panose="020A0503020102020204" pitchFamily="18" charset="-78"/>
              <a:ea typeface="GE SS Two Light" panose="020A0503020102020204" pitchFamily="18" charset="-78"/>
              <a:cs typeface="GE SS Two Light" panose="020A0503020102020204" pitchFamily="18" charset="-78"/>
            </a:endParaRPr>
          </a:p>
        </p:txBody>
      </p:sp>
      <p:pic>
        <p:nvPicPr>
          <p:cNvPr id="19" name="Picture 3" descr="C:\Users\مالك\Desktop\شعار وزارة التعليم.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4403" y="143246"/>
            <a:ext cx="1008112" cy="912614"/>
          </a:xfrm>
          <a:prstGeom prst="rect">
            <a:avLst/>
          </a:prstGeom>
          <a:noFill/>
          <a:extLst>
            <a:ext uri="{909E8E84-426E-40DD-AFC4-6F175D3DCCD1}">
              <a14:hiddenFill xmlns:a14="http://schemas.microsoft.com/office/drawing/2010/main">
                <a:solidFill>
                  <a:srgbClr val="FFFFFF"/>
                </a:solidFill>
              </a14:hiddenFill>
            </a:ext>
          </a:extLst>
        </p:spPr>
      </p:pic>
      <p:sp>
        <p:nvSpPr>
          <p:cNvPr id="20" name="مستطيل 19"/>
          <p:cNvSpPr/>
          <p:nvPr/>
        </p:nvSpPr>
        <p:spPr>
          <a:xfrm>
            <a:off x="1443349" y="522891"/>
            <a:ext cx="3670675" cy="1496109"/>
          </a:xfrm>
          <a:prstGeom prst="rect">
            <a:avLst/>
          </a:prstGeom>
          <a:noFill/>
          <a:ln>
            <a:noFill/>
          </a:ln>
        </p:spPr>
        <p:style>
          <a:lnRef idx="2">
            <a:schemeClr val="accent2"/>
          </a:lnRef>
          <a:fillRef idx="1">
            <a:schemeClr val="lt1"/>
          </a:fillRef>
          <a:effectRef idx="0">
            <a:schemeClr val="accent2"/>
          </a:effectRef>
          <a:fontRef idx="minor">
            <a:schemeClr val="dk1"/>
          </a:fontRef>
        </p:style>
        <p:txBody>
          <a:bodyPr lIns="91434" tIns="45718" rIns="91434" bIns="45718" rtlCol="1" anchor="ctr"/>
          <a:lstStyle/>
          <a:p>
            <a:pPr algn="ctr"/>
            <a:r>
              <a:rPr lang="ar-SA" b="1" dirty="0">
                <a:solidFill>
                  <a:schemeClr val="tx1"/>
                </a:solidFill>
                <a:cs typeface="+mj-cs"/>
              </a:rPr>
              <a:t>المملكة العربية السعودية</a:t>
            </a:r>
            <a:endParaRPr lang="en-US" b="1" dirty="0">
              <a:solidFill>
                <a:schemeClr val="tx1"/>
              </a:solidFill>
              <a:cs typeface="+mj-cs"/>
            </a:endParaRPr>
          </a:p>
          <a:p>
            <a:pPr algn="ctr"/>
            <a:r>
              <a:rPr lang="ar-SA" b="1" dirty="0">
                <a:solidFill>
                  <a:schemeClr val="tx1"/>
                </a:solidFill>
                <a:cs typeface="+mj-cs"/>
              </a:rPr>
              <a:t>وزارة التعليم</a:t>
            </a:r>
            <a:endParaRPr lang="en-US" b="1" dirty="0">
              <a:solidFill>
                <a:schemeClr val="tx1"/>
              </a:solidFill>
              <a:cs typeface="+mj-cs"/>
            </a:endParaRPr>
          </a:p>
          <a:p>
            <a:pPr algn="ctr"/>
            <a:r>
              <a:rPr lang="ar-SA" b="1" dirty="0">
                <a:solidFill>
                  <a:schemeClr val="tx1"/>
                </a:solidFill>
                <a:cs typeface="+mj-cs"/>
              </a:rPr>
              <a:t>الادارة العامة للتعليم بمنطقة ..............</a:t>
            </a:r>
            <a:endParaRPr lang="en-US" b="1" dirty="0">
              <a:solidFill>
                <a:schemeClr val="tx1"/>
              </a:solidFill>
              <a:cs typeface="+mj-cs"/>
            </a:endParaRPr>
          </a:p>
          <a:p>
            <a:pPr algn="ctr"/>
            <a:r>
              <a:rPr lang="ar-SA" b="1" dirty="0">
                <a:solidFill>
                  <a:schemeClr val="tx1"/>
                </a:solidFill>
                <a:cs typeface="+mj-cs"/>
              </a:rPr>
              <a:t>مدرسة /...................</a:t>
            </a:r>
            <a:endParaRPr lang="en-US" b="1" dirty="0">
              <a:solidFill>
                <a:schemeClr val="tx1"/>
              </a:solidFill>
              <a:cs typeface="+mj-cs"/>
            </a:endParaRPr>
          </a:p>
        </p:txBody>
      </p:sp>
    </p:spTree>
    <p:extLst>
      <p:ext uri="{BB962C8B-B14F-4D97-AF65-F5344CB8AC3E}">
        <p14:creationId xmlns:p14="http://schemas.microsoft.com/office/powerpoint/2010/main" val="17554818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زوايا مستديرة 7">
            <a:extLst>
              <a:ext uri="{FF2B5EF4-FFF2-40B4-BE49-F238E27FC236}">
                <a16:creationId xmlns:a16="http://schemas.microsoft.com/office/drawing/2014/main" id="{539BD6EB-7391-42AD-A174-D73EAB8D211E}"/>
              </a:ext>
            </a:extLst>
          </p:cNvPr>
          <p:cNvSpPr/>
          <p:nvPr/>
        </p:nvSpPr>
        <p:spPr>
          <a:xfrm>
            <a:off x="708459" y="2019000"/>
            <a:ext cx="5392405" cy="529296"/>
          </a:xfrm>
          <a:prstGeom prst="roundRect">
            <a:avLst/>
          </a:prstGeom>
          <a:solidFill>
            <a:schemeClr val="bg1"/>
          </a:solidFill>
          <a:ln w="28575">
            <a:prstDash val="dash"/>
          </a:ln>
          <a:effectLst>
            <a:glow rad="101600">
              <a:schemeClr val="accent6">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4000" b="1" dirty="0">
                <a:solidFill>
                  <a:srgbClr val="FF0000"/>
                </a:solidFill>
                <a:latin typeface="GE SS Two Light" panose="020A0503020102020204" pitchFamily="18" charset="-78"/>
                <a:ea typeface="GE SS Two Light" panose="020A0503020102020204" pitchFamily="18" charset="-78"/>
                <a:cs typeface="+mj-cs"/>
              </a:rPr>
              <a:t>شواهد </a:t>
            </a:r>
            <a:endParaRPr lang="en-US" sz="4000" b="1" i="0" dirty="0">
              <a:solidFill>
                <a:srgbClr val="FF0000"/>
              </a:solidFill>
              <a:effectLst/>
              <a:latin typeface="GE SS Two Light" panose="020A0503020102020204" pitchFamily="18" charset="-78"/>
              <a:ea typeface="GE SS Two Light" panose="020A0503020102020204" pitchFamily="18" charset="-78"/>
              <a:cs typeface="+mj-cs"/>
            </a:endParaRPr>
          </a:p>
        </p:txBody>
      </p:sp>
      <p:sp>
        <p:nvSpPr>
          <p:cNvPr id="11" name="مستطيل: زوايا مستديرة 10">
            <a:extLst>
              <a:ext uri="{FF2B5EF4-FFF2-40B4-BE49-F238E27FC236}">
                <a16:creationId xmlns:a16="http://schemas.microsoft.com/office/drawing/2014/main" id="{9F17914E-23E1-429A-BC66-B705F9982779}"/>
              </a:ext>
            </a:extLst>
          </p:cNvPr>
          <p:cNvSpPr/>
          <p:nvPr/>
        </p:nvSpPr>
        <p:spPr>
          <a:xfrm>
            <a:off x="3638837" y="2753712"/>
            <a:ext cx="2862172" cy="2205923"/>
          </a:xfrm>
          <a:prstGeom prst="roundRect">
            <a:avLst/>
          </a:prstGeom>
          <a:solidFill>
            <a:schemeClr val="bg1"/>
          </a:solidFill>
          <a:ln w="28575">
            <a:prstDash val="dash"/>
          </a:ln>
          <a:effectLst>
            <a:glow rad="101600">
              <a:schemeClr val="accent6">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1">
            <a:schemeClr val="accent6"/>
          </a:lnRef>
          <a:fillRef idx="2">
            <a:schemeClr val="accent6"/>
          </a:fillRef>
          <a:effectRef idx="1">
            <a:schemeClr val="accent6"/>
          </a:effectRef>
          <a:fontRef idx="minor">
            <a:schemeClr val="dk1"/>
          </a:fontRef>
        </p:style>
        <p:txBody>
          <a:bodyPr rtlCol="1" anchor="ctr"/>
          <a:lstStyle/>
          <a:p>
            <a:pPr algn="ctr"/>
            <a:endParaRPr lang="en-US" sz="6000" b="0" i="0" dirty="0">
              <a:solidFill>
                <a:schemeClr val="accent6">
                  <a:lumMod val="50000"/>
                </a:schemeClr>
              </a:solidFill>
              <a:effectLst/>
              <a:latin typeface="GE SS Two Light" panose="020A0503020102020204" pitchFamily="18" charset="-78"/>
              <a:ea typeface="GE SS Two Light" panose="020A0503020102020204" pitchFamily="18" charset="-78"/>
              <a:cs typeface="GE SS Two Light" panose="020A0503020102020204" pitchFamily="18" charset="-78"/>
            </a:endParaRPr>
          </a:p>
        </p:txBody>
      </p:sp>
      <p:sp>
        <p:nvSpPr>
          <p:cNvPr id="14" name="مستطيل: زوايا مستديرة 10">
            <a:extLst>
              <a:ext uri="{FF2B5EF4-FFF2-40B4-BE49-F238E27FC236}">
                <a16:creationId xmlns:a16="http://schemas.microsoft.com/office/drawing/2014/main" id="{9F17914E-23E1-429A-BC66-B705F9982779}"/>
              </a:ext>
            </a:extLst>
          </p:cNvPr>
          <p:cNvSpPr/>
          <p:nvPr/>
        </p:nvSpPr>
        <p:spPr>
          <a:xfrm>
            <a:off x="416515" y="2817014"/>
            <a:ext cx="2862172" cy="2205923"/>
          </a:xfrm>
          <a:prstGeom prst="roundRect">
            <a:avLst/>
          </a:prstGeom>
          <a:solidFill>
            <a:schemeClr val="bg1"/>
          </a:solidFill>
          <a:ln w="28575">
            <a:prstDash val="dash"/>
          </a:ln>
          <a:effectLst>
            <a:glow rad="101600">
              <a:schemeClr val="accent6">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1">
            <a:schemeClr val="accent6"/>
          </a:lnRef>
          <a:fillRef idx="2">
            <a:schemeClr val="accent6"/>
          </a:fillRef>
          <a:effectRef idx="1">
            <a:schemeClr val="accent6"/>
          </a:effectRef>
          <a:fontRef idx="minor">
            <a:schemeClr val="dk1"/>
          </a:fontRef>
        </p:style>
        <p:txBody>
          <a:bodyPr rtlCol="1" anchor="ctr"/>
          <a:lstStyle/>
          <a:p>
            <a:pPr algn="ctr"/>
            <a:endParaRPr lang="en-US" sz="6000" b="0" i="0" dirty="0">
              <a:solidFill>
                <a:schemeClr val="accent6">
                  <a:lumMod val="50000"/>
                </a:schemeClr>
              </a:solidFill>
              <a:effectLst/>
              <a:latin typeface="GE SS Two Light" panose="020A0503020102020204" pitchFamily="18" charset="-78"/>
              <a:ea typeface="GE SS Two Light" panose="020A0503020102020204" pitchFamily="18" charset="-78"/>
              <a:cs typeface="GE SS Two Light" panose="020A0503020102020204" pitchFamily="18" charset="-78"/>
            </a:endParaRPr>
          </a:p>
        </p:txBody>
      </p:sp>
      <p:sp>
        <p:nvSpPr>
          <p:cNvPr id="17" name="مستطيل: زوايا مستديرة 10">
            <a:extLst>
              <a:ext uri="{FF2B5EF4-FFF2-40B4-BE49-F238E27FC236}">
                <a16:creationId xmlns:a16="http://schemas.microsoft.com/office/drawing/2014/main" id="{9F17914E-23E1-429A-BC66-B705F9982779}"/>
              </a:ext>
            </a:extLst>
          </p:cNvPr>
          <p:cNvSpPr/>
          <p:nvPr/>
        </p:nvSpPr>
        <p:spPr>
          <a:xfrm>
            <a:off x="3638837" y="5209485"/>
            <a:ext cx="2862172" cy="2205923"/>
          </a:xfrm>
          <a:prstGeom prst="roundRect">
            <a:avLst/>
          </a:prstGeom>
          <a:solidFill>
            <a:schemeClr val="bg1"/>
          </a:solidFill>
          <a:ln w="28575">
            <a:prstDash val="dash"/>
          </a:ln>
          <a:effectLst>
            <a:glow rad="101600">
              <a:schemeClr val="accent6">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1">
            <a:schemeClr val="accent6"/>
          </a:lnRef>
          <a:fillRef idx="2">
            <a:schemeClr val="accent6"/>
          </a:fillRef>
          <a:effectRef idx="1">
            <a:schemeClr val="accent6"/>
          </a:effectRef>
          <a:fontRef idx="minor">
            <a:schemeClr val="dk1"/>
          </a:fontRef>
        </p:style>
        <p:txBody>
          <a:bodyPr rtlCol="1" anchor="ctr"/>
          <a:lstStyle/>
          <a:p>
            <a:pPr algn="ctr"/>
            <a:endParaRPr lang="en-US" sz="6000" b="0" i="0" dirty="0">
              <a:solidFill>
                <a:schemeClr val="accent6">
                  <a:lumMod val="50000"/>
                </a:schemeClr>
              </a:solidFill>
              <a:effectLst/>
              <a:latin typeface="GE SS Two Light" panose="020A0503020102020204" pitchFamily="18" charset="-78"/>
              <a:ea typeface="GE SS Two Light" panose="020A0503020102020204" pitchFamily="18" charset="-78"/>
              <a:cs typeface="GE SS Two Light" panose="020A0503020102020204" pitchFamily="18" charset="-78"/>
            </a:endParaRPr>
          </a:p>
        </p:txBody>
      </p:sp>
      <p:sp>
        <p:nvSpPr>
          <p:cNvPr id="18" name="مستطيل: زوايا مستديرة 10">
            <a:extLst>
              <a:ext uri="{FF2B5EF4-FFF2-40B4-BE49-F238E27FC236}">
                <a16:creationId xmlns:a16="http://schemas.microsoft.com/office/drawing/2014/main" id="{9F17914E-23E1-429A-BC66-B705F9982779}"/>
              </a:ext>
            </a:extLst>
          </p:cNvPr>
          <p:cNvSpPr/>
          <p:nvPr/>
        </p:nvSpPr>
        <p:spPr>
          <a:xfrm>
            <a:off x="416515" y="5209485"/>
            <a:ext cx="2862172" cy="2205923"/>
          </a:xfrm>
          <a:prstGeom prst="roundRect">
            <a:avLst/>
          </a:prstGeom>
          <a:solidFill>
            <a:schemeClr val="bg1"/>
          </a:solidFill>
          <a:ln w="28575">
            <a:prstDash val="dash"/>
          </a:ln>
          <a:effectLst>
            <a:glow rad="101600">
              <a:schemeClr val="accent6">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1">
            <a:schemeClr val="accent6"/>
          </a:lnRef>
          <a:fillRef idx="2">
            <a:schemeClr val="accent6"/>
          </a:fillRef>
          <a:effectRef idx="1">
            <a:schemeClr val="accent6"/>
          </a:effectRef>
          <a:fontRef idx="minor">
            <a:schemeClr val="dk1"/>
          </a:fontRef>
        </p:style>
        <p:txBody>
          <a:bodyPr rtlCol="1" anchor="ctr"/>
          <a:lstStyle/>
          <a:p>
            <a:pPr algn="ctr"/>
            <a:endParaRPr lang="en-US" sz="6000" b="0" i="0" dirty="0">
              <a:solidFill>
                <a:schemeClr val="accent6">
                  <a:lumMod val="50000"/>
                </a:schemeClr>
              </a:solidFill>
              <a:effectLst/>
              <a:latin typeface="GE SS Two Light" panose="020A0503020102020204" pitchFamily="18" charset="-78"/>
              <a:ea typeface="GE SS Two Light" panose="020A0503020102020204" pitchFamily="18" charset="-78"/>
              <a:cs typeface="GE SS Two Light" panose="020A0503020102020204" pitchFamily="18" charset="-78"/>
            </a:endParaRPr>
          </a:p>
        </p:txBody>
      </p:sp>
      <p:pic>
        <p:nvPicPr>
          <p:cNvPr id="19" name="Picture 3" descr="C:\Users\مالك\Desktop\شعار وزارة التعليم.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4403" y="143246"/>
            <a:ext cx="1008112" cy="912614"/>
          </a:xfrm>
          <a:prstGeom prst="rect">
            <a:avLst/>
          </a:prstGeom>
          <a:noFill/>
          <a:extLst>
            <a:ext uri="{909E8E84-426E-40DD-AFC4-6F175D3DCCD1}">
              <a14:hiddenFill xmlns:a14="http://schemas.microsoft.com/office/drawing/2010/main">
                <a:solidFill>
                  <a:srgbClr val="FFFFFF"/>
                </a:solidFill>
              </a14:hiddenFill>
            </a:ext>
          </a:extLst>
        </p:spPr>
      </p:pic>
      <p:sp>
        <p:nvSpPr>
          <p:cNvPr id="20" name="مستطيل 19"/>
          <p:cNvSpPr/>
          <p:nvPr/>
        </p:nvSpPr>
        <p:spPr>
          <a:xfrm>
            <a:off x="1443349" y="522891"/>
            <a:ext cx="3670675" cy="1496109"/>
          </a:xfrm>
          <a:prstGeom prst="rect">
            <a:avLst/>
          </a:prstGeom>
          <a:noFill/>
          <a:ln>
            <a:noFill/>
          </a:ln>
        </p:spPr>
        <p:style>
          <a:lnRef idx="2">
            <a:schemeClr val="accent2"/>
          </a:lnRef>
          <a:fillRef idx="1">
            <a:schemeClr val="lt1"/>
          </a:fillRef>
          <a:effectRef idx="0">
            <a:schemeClr val="accent2"/>
          </a:effectRef>
          <a:fontRef idx="minor">
            <a:schemeClr val="dk1"/>
          </a:fontRef>
        </p:style>
        <p:txBody>
          <a:bodyPr lIns="91434" tIns="45718" rIns="91434" bIns="45718" rtlCol="1" anchor="ctr"/>
          <a:lstStyle/>
          <a:p>
            <a:pPr algn="ctr"/>
            <a:r>
              <a:rPr lang="ar-SA" b="1" dirty="0">
                <a:solidFill>
                  <a:schemeClr val="tx1"/>
                </a:solidFill>
                <a:cs typeface="+mj-cs"/>
              </a:rPr>
              <a:t>المملكة العربية السعودية</a:t>
            </a:r>
            <a:endParaRPr lang="en-US" b="1" dirty="0">
              <a:solidFill>
                <a:schemeClr val="tx1"/>
              </a:solidFill>
              <a:cs typeface="+mj-cs"/>
            </a:endParaRPr>
          </a:p>
          <a:p>
            <a:pPr algn="ctr"/>
            <a:r>
              <a:rPr lang="ar-SA" b="1" dirty="0">
                <a:solidFill>
                  <a:schemeClr val="tx1"/>
                </a:solidFill>
                <a:cs typeface="+mj-cs"/>
              </a:rPr>
              <a:t>وزارة التعليم</a:t>
            </a:r>
            <a:endParaRPr lang="en-US" b="1" dirty="0">
              <a:solidFill>
                <a:schemeClr val="tx1"/>
              </a:solidFill>
              <a:cs typeface="+mj-cs"/>
            </a:endParaRPr>
          </a:p>
          <a:p>
            <a:pPr algn="ctr"/>
            <a:r>
              <a:rPr lang="ar-SA" b="1" dirty="0">
                <a:solidFill>
                  <a:schemeClr val="tx1"/>
                </a:solidFill>
                <a:cs typeface="+mj-cs"/>
              </a:rPr>
              <a:t>الادارة العامة للتعليم بمنطقة ..............</a:t>
            </a:r>
            <a:endParaRPr lang="en-US" b="1" dirty="0">
              <a:solidFill>
                <a:schemeClr val="tx1"/>
              </a:solidFill>
              <a:cs typeface="+mj-cs"/>
            </a:endParaRPr>
          </a:p>
          <a:p>
            <a:pPr algn="ctr"/>
            <a:r>
              <a:rPr lang="ar-SA" b="1" dirty="0">
                <a:solidFill>
                  <a:schemeClr val="tx1"/>
                </a:solidFill>
                <a:cs typeface="+mj-cs"/>
              </a:rPr>
              <a:t>مدرسة /...................</a:t>
            </a:r>
            <a:endParaRPr lang="en-US" b="1" dirty="0">
              <a:solidFill>
                <a:schemeClr val="tx1"/>
              </a:solidFill>
              <a:cs typeface="+mj-cs"/>
            </a:endParaRPr>
          </a:p>
        </p:txBody>
      </p:sp>
    </p:spTree>
    <p:extLst>
      <p:ext uri="{BB962C8B-B14F-4D97-AF65-F5344CB8AC3E}">
        <p14:creationId xmlns:p14="http://schemas.microsoft.com/office/powerpoint/2010/main" val="22565207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زوايا مستديرة 7">
            <a:extLst>
              <a:ext uri="{FF2B5EF4-FFF2-40B4-BE49-F238E27FC236}">
                <a16:creationId xmlns:a16="http://schemas.microsoft.com/office/drawing/2014/main" id="{539BD6EB-7391-42AD-A174-D73EAB8D211E}"/>
              </a:ext>
            </a:extLst>
          </p:cNvPr>
          <p:cNvSpPr/>
          <p:nvPr/>
        </p:nvSpPr>
        <p:spPr>
          <a:xfrm>
            <a:off x="708459" y="2019000"/>
            <a:ext cx="5392405" cy="529296"/>
          </a:xfrm>
          <a:prstGeom prst="roundRect">
            <a:avLst/>
          </a:prstGeom>
          <a:solidFill>
            <a:schemeClr val="bg1"/>
          </a:solidFill>
          <a:ln w="28575">
            <a:prstDash val="dash"/>
          </a:ln>
          <a:effectLst>
            <a:glow rad="101600">
              <a:schemeClr val="accent6">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4000" b="1" dirty="0">
                <a:solidFill>
                  <a:srgbClr val="FF0000"/>
                </a:solidFill>
                <a:latin typeface="GE SS Two Light" panose="020A0503020102020204" pitchFamily="18" charset="-78"/>
                <a:ea typeface="GE SS Two Light" panose="020A0503020102020204" pitchFamily="18" charset="-78"/>
                <a:cs typeface="+mj-cs"/>
              </a:rPr>
              <a:t>شواهد </a:t>
            </a:r>
            <a:endParaRPr lang="en-US" sz="4000" b="1" i="0" dirty="0">
              <a:solidFill>
                <a:srgbClr val="FF0000"/>
              </a:solidFill>
              <a:effectLst/>
              <a:latin typeface="GE SS Two Light" panose="020A0503020102020204" pitchFamily="18" charset="-78"/>
              <a:ea typeface="GE SS Two Light" panose="020A0503020102020204" pitchFamily="18" charset="-78"/>
              <a:cs typeface="+mj-cs"/>
            </a:endParaRPr>
          </a:p>
        </p:txBody>
      </p:sp>
      <p:sp>
        <p:nvSpPr>
          <p:cNvPr id="11" name="مستطيل: زوايا مستديرة 10">
            <a:extLst>
              <a:ext uri="{FF2B5EF4-FFF2-40B4-BE49-F238E27FC236}">
                <a16:creationId xmlns:a16="http://schemas.microsoft.com/office/drawing/2014/main" id="{9F17914E-23E1-429A-BC66-B705F9982779}"/>
              </a:ext>
            </a:extLst>
          </p:cNvPr>
          <p:cNvSpPr/>
          <p:nvPr/>
        </p:nvSpPr>
        <p:spPr>
          <a:xfrm>
            <a:off x="3638837" y="2753712"/>
            <a:ext cx="2862172" cy="2205923"/>
          </a:xfrm>
          <a:prstGeom prst="roundRect">
            <a:avLst/>
          </a:prstGeom>
          <a:solidFill>
            <a:schemeClr val="bg1"/>
          </a:solidFill>
          <a:ln w="28575">
            <a:prstDash val="dash"/>
          </a:ln>
          <a:effectLst>
            <a:glow rad="101600">
              <a:schemeClr val="accent6">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1">
            <a:schemeClr val="accent6"/>
          </a:lnRef>
          <a:fillRef idx="2">
            <a:schemeClr val="accent6"/>
          </a:fillRef>
          <a:effectRef idx="1">
            <a:schemeClr val="accent6"/>
          </a:effectRef>
          <a:fontRef idx="minor">
            <a:schemeClr val="dk1"/>
          </a:fontRef>
        </p:style>
        <p:txBody>
          <a:bodyPr rtlCol="1" anchor="ctr"/>
          <a:lstStyle/>
          <a:p>
            <a:pPr algn="ctr"/>
            <a:endParaRPr lang="en-US" sz="6000" b="0" i="0" dirty="0">
              <a:solidFill>
                <a:schemeClr val="accent6">
                  <a:lumMod val="50000"/>
                </a:schemeClr>
              </a:solidFill>
              <a:effectLst/>
              <a:latin typeface="GE SS Two Light" panose="020A0503020102020204" pitchFamily="18" charset="-78"/>
              <a:ea typeface="GE SS Two Light" panose="020A0503020102020204" pitchFamily="18" charset="-78"/>
              <a:cs typeface="GE SS Two Light" panose="020A0503020102020204" pitchFamily="18" charset="-78"/>
            </a:endParaRPr>
          </a:p>
        </p:txBody>
      </p:sp>
      <p:sp>
        <p:nvSpPr>
          <p:cNvPr id="14" name="مستطيل: زوايا مستديرة 10">
            <a:extLst>
              <a:ext uri="{FF2B5EF4-FFF2-40B4-BE49-F238E27FC236}">
                <a16:creationId xmlns:a16="http://schemas.microsoft.com/office/drawing/2014/main" id="{9F17914E-23E1-429A-BC66-B705F9982779}"/>
              </a:ext>
            </a:extLst>
          </p:cNvPr>
          <p:cNvSpPr/>
          <p:nvPr/>
        </p:nvSpPr>
        <p:spPr>
          <a:xfrm>
            <a:off x="416515" y="2817014"/>
            <a:ext cx="2862172" cy="2205923"/>
          </a:xfrm>
          <a:prstGeom prst="roundRect">
            <a:avLst/>
          </a:prstGeom>
          <a:solidFill>
            <a:schemeClr val="bg1"/>
          </a:solidFill>
          <a:ln w="28575">
            <a:prstDash val="dash"/>
          </a:ln>
          <a:effectLst>
            <a:glow rad="101600">
              <a:schemeClr val="accent6">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1">
            <a:schemeClr val="accent6"/>
          </a:lnRef>
          <a:fillRef idx="2">
            <a:schemeClr val="accent6"/>
          </a:fillRef>
          <a:effectRef idx="1">
            <a:schemeClr val="accent6"/>
          </a:effectRef>
          <a:fontRef idx="minor">
            <a:schemeClr val="dk1"/>
          </a:fontRef>
        </p:style>
        <p:txBody>
          <a:bodyPr rtlCol="1" anchor="ctr"/>
          <a:lstStyle/>
          <a:p>
            <a:pPr algn="ctr"/>
            <a:endParaRPr lang="en-US" sz="6000" b="0" i="0" dirty="0">
              <a:solidFill>
                <a:schemeClr val="accent6">
                  <a:lumMod val="50000"/>
                </a:schemeClr>
              </a:solidFill>
              <a:effectLst/>
              <a:latin typeface="GE SS Two Light" panose="020A0503020102020204" pitchFamily="18" charset="-78"/>
              <a:ea typeface="GE SS Two Light" panose="020A0503020102020204" pitchFamily="18" charset="-78"/>
              <a:cs typeface="GE SS Two Light" panose="020A0503020102020204" pitchFamily="18" charset="-78"/>
            </a:endParaRPr>
          </a:p>
        </p:txBody>
      </p:sp>
      <p:sp>
        <p:nvSpPr>
          <p:cNvPr id="17" name="مستطيل: زوايا مستديرة 10">
            <a:extLst>
              <a:ext uri="{FF2B5EF4-FFF2-40B4-BE49-F238E27FC236}">
                <a16:creationId xmlns:a16="http://schemas.microsoft.com/office/drawing/2014/main" id="{9F17914E-23E1-429A-BC66-B705F9982779}"/>
              </a:ext>
            </a:extLst>
          </p:cNvPr>
          <p:cNvSpPr/>
          <p:nvPr/>
        </p:nvSpPr>
        <p:spPr>
          <a:xfrm>
            <a:off x="3638837" y="5209485"/>
            <a:ext cx="2862172" cy="2205923"/>
          </a:xfrm>
          <a:prstGeom prst="roundRect">
            <a:avLst/>
          </a:prstGeom>
          <a:solidFill>
            <a:schemeClr val="bg1"/>
          </a:solidFill>
          <a:ln w="28575">
            <a:prstDash val="dash"/>
          </a:ln>
          <a:effectLst>
            <a:glow rad="101600">
              <a:schemeClr val="accent6">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1">
            <a:schemeClr val="accent6"/>
          </a:lnRef>
          <a:fillRef idx="2">
            <a:schemeClr val="accent6"/>
          </a:fillRef>
          <a:effectRef idx="1">
            <a:schemeClr val="accent6"/>
          </a:effectRef>
          <a:fontRef idx="minor">
            <a:schemeClr val="dk1"/>
          </a:fontRef>
        </p:style>
        <p:txBody>
          <a:bodyPr rtlCol="1" anchor="ctr"/>
          <a:lstStyle/>
          <a:p>
            <a:pPr algn="ctr"/>
            <a:endParaRPr lang="en-US" sz="6000" b="0" i="0" dirty="0">
              <a:solidFill>
                <a:schemeClr val="accent6">
                  <a:lumMod val="50000"/>
                </a:schemeClr>
              </a:solidFill>
              <a:effectLst/>
              <a:latin typeface="GE SS Two Light" panose="020A0503020102020204" pitchFamily="18" charset="-78"/>
              <a:ea typeface="GE SS Two Light" panose="020A0503020102020204" pitchFamily="18" charset="-78"/>
              <a:cs typeface="GE SS Two Light" panose="020A0503020102020204" pitchFamily="18" charset="-78"/>
            </a:endParaRPr>
          </a:p>
        </p:txBody>
      </p:sp>
      <p:sp>
        <p:nvSpPr>
          <p:cNvPr id="18" name="مستطيل: زوايا مستديرة 10">
            <a:extLst>
              <a:ext uri="{FF2B5EF4-FFF2-40B4-BE49-F238E27FC236}">
                <a16:creationId xmlns:a16="http://schemas.microsoft.com/office/drawing/2014/main" id="{9F17914E-23E1-429A-BC66-B705F9982779}"/>
              </a:ext>
            </a:extLst>
          </p:cNvPr>
          <p:cNvSpPr/>
          <p:nvPr/>
        </p:nvSpPr>
        <p:spPr>
          <a:xfrm>
            <a:off x="416515" y="5209485"/>
            <a:ext cx="2862172" cy="2205923"/>
          </a:xfrm>
          <a:prstGeom prst="roundRect">
            <a:avLst/>
          </a:prstGeom>
          <a:solidFill>
            <a:schemeClr val="bg1"/>
          </a:solidFill>
          <a:ln w="28575">
            <a:prstDash val="dash"/>
          </a:ln>
          <a:effectLst>
            <a:glow rad="101600">
              <a:schemeClr val="accent6">
                <a:satMod val="175000"/>
                <a:alpha val="40000"/>
              </a:schemeClr>
            </a:glow>
            <a:outerShdw blurRad="50800" dist="38100" dir="5400000" algn="t" rotWithShape="0">
              <a:prstClr val="black">
                <a:alpha val="40000"/>
              </a:prstClr>
            </a:outerShdw>
            <a:reflection blurRad="6350" stA="52000" endA="300" endPos="35000" dir="5400000" sy="-100000" algn="bl" rotWithShape="0"/>
          </a:effectLst>
        </p:spPr>
        <p:style>
          <a:lnRef idx="1">
            <a:schemeClr val="accent6"/>
          </a:lnRef>
          <a:fillRef idx="2">
            <a:schemeClr val="accent6"/>
          </a:fillRef>
          <a:effectRef idx="1">
            <a:schemeClr val="accent6"/>
          </a:effectRef>
          <a:fontRef idx="minor">
            <a:schemeClr val="dk1"/>
          </a:fontRef>
        </p:style>
        <p:txBody>
          <a:bodyPr rtlCol="1" anchor="ctr"/>
          <a:lstStyle/>
          <a:p>
            <a:pPr algn="ctr"/>
            <a:endParaRPr lang="en-US" sz="6000" b="0" i="0" dirty="0">
              <a:solidFill>
                <a:schemeClr val="accent6">
                  <a:lumMod val="50000"/>
                </a:schemeClr>
              </a:solidFill>
              <a:effectLst/>
              <a:latin typeface="GE SS Two Light" panose="020A0503020102020204" pitchFamily="18" charset="-78"/>
              <a:ea typeface="GE SS Two Light" panose="020A0503020102020204" pitchFamily="18" charset="-78"/>
              <a:cs typeface="GE SS Two Light" panose="020A0503020102020204" pitchFamily="18" charset="-78"/>
            </a:endParaRPr>
          </a:p>
        </p:txBody>
      </p:sp>
      <p:pic>
        <p:nvPicPr>
          <p:cNvPr id="19" name="Picture 3" descr="C:\Users\مالك\Desktop\شعار وزارة التعليم.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4403" y="143246"/>
            <a:ext cx="1008112" cy="912614"/>
          </a:xfrm>
          <a:prstGeom prst="rect">
            <a:avLst/>
          </a:prstGeom>
          <a:noFill/>
          <a:extLst>
            <a:ext uri="{909E8E84-426E-40DD-AFC4-6F175D3DCCD1}">
              <a14:hiddenFill xmlns:a14="http://schemas.microsoft.com/office/drawing/2010/main">
                <a:solidFill>
                  <a:srgbClr val="FFFFFF"/>
                </a:solidFill>
              </a14:hiddenFill>
            </a:ext>
          </a:extLst>
        </p:spPr>
      </p:pic>
      <p:sp>
        <p:nvSpPr>
          <p:cNvPr id="20" name="مستطيل 19"/>
          <p:cNvSpPr/>
          <p:nvPr/>
        </p:nvSpPr>
        <p:spPr>
          <a:xfrm>
            <a:off x="1443349" y="522891"/>
            <a:ext cx="3670675" cy="1496109"/>
          </a:xfrm>
          <a:prstGeom prst="rect">
            <a:avLst/>
          </a:prstGeom>
          <a:noFill/>
          <a:ln>
            <a:noFill/>
          </a:ln>
        </p:spPr>
        <p:style>
          <a:lnRef idx="2">
            <a:schemeClr val="accent2"/>
          </a:lnRef>
          <a:fillRef idx="1">
            <a:schemeClr val="lt1"/>
          </a:fillRef>
          <a:effectRef idx="0">
            <a:schemeClr val="accent2"/>
          </a:effectRef>
          <a:fontRef idx="minor">
            <a:schemeClr val="dk1"/>
          </a:fontRef>
        </p:style>
        <p:txBody>
          <a:bodyPr lIns="91434" tIns="45718" rIns="91434" bIns="45718" rtlCol="1" anchor="ctr"/>
          <a:lstStyle/>
          <a:p>
            <a:pPr algn="ctr"/>
            <a:r>
              <a:rPr lang="ar-SA" b="1" dirty="0">
                <a:solidFill>
                  <a:schemeClr val="tx1"/>
                </a:solidFill>
                <a:cs typeface="+mj-cs"/>
              </a:rPr>
              <a:t>المملكة العربية السعودية</a:t>
            </a:r>
            <a:endParaRPr lang="en-US" b="1" dirty="0">
              <a:solidFill>
                <a:schemeClr val="tx1"/>
              </a:solidFill>
              <a:cs typeface="+mj-cs"/>
            </a:endParaRPr>
          </a:p>
          <a:p>
            <a:pPr algn="ctr"/>
            <a:r>
              <a:rPr lang="ar-SA" b="1" dirty="0">
                <a:solidFill>
                  <a:schemeClr val="tx1"/>
                </a:solidFill>
                <a:cs typeface="+mj-cs"/>
              </a:rPr>
              <a:t>وزارة التعليم</a:t>
            </a:r>
            <a:endParaRPr lang="en-US" b="1" dirty="0">
              <a:solidFill>
                <a:schemeClr val="tx1"/>
              </a:solidFill>
              <a:cs typeface="+mj-cs"/>
            </a:endParaRPr>
          </a:p>
          <a:p>
            <a:pPr algn="ctr"/>
            <a:r>
              <a:rPr lang="ar-SA" b="1" dirty="0">
                <a:solidFill>
                  <a:schemeClr val="tx1"/>
                </a:solidFill>
                <a:cs typeface="+mj-cs"/>
              </a:rPr>
              <a:t>الادارة العامة للتعليم بمنطقة ..............</a:t>
            </a:r>
            <a:endParaRPr lang="en-US" b="1" dirty="0">
              <a:solidFill>
                <a:schemeClr val="tx1"/>
              </a:solidFill>
              <a:cs typeface="+mj-cs"/>
            </a:endParaRPr>
          </a:p>
          <a:p>
            <a:pPr algn="ctr"/>
            <a:r>
              <a:rPr lang="ar-SA" b="1" dirty="0">
                <a:solidFill>
                  <a:schemeClr val="tx1"/>
                </a:solidFill>
                <a:cs typeface="+mj-cs"/>
              </a:rPr>
              <a:t>مدرسة /...................</a:t>
            </a:r>
            <a:endParaRPr lang="en-US" b="1" dirty="0">
              <a:solidFill>
                <a:schemeClr val="tx1"/>
              </a:solidFill>
              <a:cs typeface="+mj-cs"/>
            </a:endParaRPr>
          </a:p>
        </p:txBody>
      </p:sp>
    </p:spTree>
    <p:extLst>
      <p:ext uri="{BB962C8B-B14F-4D97-AF65-F5344CB8AC3E}">
        <p14:creationId xmlns:p14="http://schemas.microsoft.com/office/powerpoint/2010/main" val="1231500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زوايا مستديرة 6">
            <a:extLst>
              <a:ext uri="{FF2B5EF4-FFF2-40B4-BE49-F238E27FC236}">
                <a16:creationId xmlns:a16="http://schemas.microsoft.com/office/drawing/2014/main" id="{B0111B7D-A683-47FB-ABDE-74AA27F06B71}"/>
              </a:ext>
            </a:extLst>
          </p:cNvPr>
          <p:cNvSpPr/>
          <p:nvPr/>
        </p:nvSpPr>
        <p:spPr>
          <a:xfrm>
            <a:off x="440965" y="2839525"/>
            <a:ext cx="6135197" cy="4338943"/>
          </a:xfrm>
          <a:prstGeom prst="roundRect">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1" anchor="ctr"/>
          <a:lstStyle/>
          <a:p>
            <a:pPr algn="r">
              <a:lnSpc>
                <a:spcPct val="150000"/>
              </a:lnSpc>
            </a:pPr>
            <a:r>
              <a:rPr lang="ar-SA" sz="2000" b="1" i="0" dirty="0">
                <a:solidFill>
                  <a:srgbClr val="002060"/>
                </a:solidFill>
                <a:effectLst/>
                <a:latin typeface="GE SS Two Light" panose="020A0503020102020204" pitchFamily="18" charset="-78"/>
                <a:ea typeface="GE SS Two Light" panose="020A0503020102020204" pitchFamily="18" charset="-78"/>
                <a:cs typeface="+mj-cs"/>
              </a:rPr>
              <a:t>على غرار دول العالم التي تحتفل بأيام مميزة تعبر عن مسيرتها ونضالها وإنجازات شعبها وقياداتها، فإن المملكة العربية السعودية تحتفل في يومها الوطني الخاص والذي يعبر عن أحد أجمل الأيام التي مرت بها أرض السعودية حيث تجمع أبناء شعبها تحت راية واحدة متناسين اختلافاتهم وخلافاتهم حريصين على هذا الوطن وناظرين صوب المستقبل المشرق الذي ستتوفر فيه حياة كريمة طيبة لأبنائهم وأحفادهم حتى وصل الأمر لنا، لنكون على عهدهم ثابتين محافظين على بلادنا الغالية في قلوبنا وأرواحنا ووجدانياتنا ما حيينا.</a:t>
            </a:r>
            <a:endParaRPr lang="ar-SA" sz="2000" b="1" dirty="0">
              <a:solidFill>
                <a:srgbClr val="002060"/>
              </a:solidFill>
              <a:latin typeface="GE SS Two Light" panose="020A0503020102020204" pitchFamily="18" charset="-78"/>
              <a:ea typeface="GE SS Two Light" panose="020A0503020102020204" pitchFamily="18" charset="-78"/>
              <a:cs typeface="+mj-cs"/>
            </a:endParaRPr>
          </a:p>
        </p:txBody>
      </p:sp>
      <p:sp>
        <p:nvSpPr>
          <p:cNvPr id="8" name="مستطيل: زوايا مستديرة 7">
            <a:extLst>
              <a:ext uri="{FF2B5EF4-FFF2-40B4-BE49-F238E27FC236}">
                <a16:creationId xmlns:a16="http://schemas.microsoft.com/office/drawing/2014/main" id="{539BD6EB-7391-42AD-A174-D73EAB8D211E}"/>
              </a:ext>
            </a:extLst>
          </p:cNvPr>
          <p:cNvSpPr/>
          <p:nvPr/>
        </p:nvSpPr>
        <p:spPr>
          <a:xfrm>
            <a:off x="1212515" y="2023503"/>
            <a:ext cx="4620768" cy="670335"/>
          </a:xfrm>
          <a:prstGeom prst="roundRect">
            <a:avLst/>
          </a:prstGeom>
          <a:solidFill>
            <a:srgbClr val="F18F15"/>
          </a:solidFill>
          <a:ln w="28575">
            <a:prstDash val="dash"/>
          </a:ln>
          <a:effectLst>
            <a:outerShdw blurRad="50800" dist="38100" dir="5400000" algn="t" rotWithShape="0">
              <a:prstClr val="black">
                <a:alpha val="40000"/>
              </a:prstClr>
            </a:outerShdw>
            <a:reflection blurRad="6350" stA="50000" endA="300" endPos="55000" dir="5400000" sy="-100000" algn="bl" rotWithShape="0"/>
          </a:effectLst>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4000" dirty="0">
                <a:solidFill>
                  <a:schemeClr val="bg1"/>
                </a:solidFill>
                <a:latin typeface="GE SS Two Light" panose="020A0503020102020204" pitchFamily="18" charset="-78"/>
                <a:ea typeface="GE SS Two Light" panose="020A0503020102020204" pitchFamily="18" charset="-78"/>
                <a:cs typeface="GE SS Two Light" panose="020A0503020102020204" pitchFamily="18" charset="-78"/>
              </a:rPr>
              <a:t>مقدمة </a:t>
            </a:r>
            <a:endParaRPr lang="en-US" sz="4000" b="0" i="0" dirty="0">
              <a:solidFill>
                <a:schemeClr val="bg1"/>
              </a:solidFill>
              <a:effectLst/>
              <a:latin typeface="GE SS Two Light" panose="020A0503020102020204" pitchFamily="18" charset="-78"/>
              <a:ea typeface="GE SS Two Light" panose="020A0503020102020204" pitchFamily="18" charset="-78"/>
              <a:cs typeface="GE SS Two Light" panose="020A0503020102020204" pitchFamily="18" charset="-78"/>
            </a:endParaRPr>
          </a:p>
        </p:txBody>
      </p:sp>
      <p:pic>
        <p:nvPicPr>
          <p:cNvPr id="5" name="Picture 3" descr="C:\Users\مالك\Desktop\شعار وزارة التعليم.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4403" y="143246"/>
            <a:ext cx="1008112" cy="912614"/>
          </a:xfrm>
          <a:prstGeom prst="rect">
            <a:avLst/>
          </a:prstGeom>
          <a:noFill/>
          <a:extLst>
            <a:ext uri="{909E8E84-426E-40DD-AFC4-6F175D3DCCD1}">
              <a14:hiddenFill xmlns:a14="http://schemas.microsoft.com/office/drawing/2010/main">
                <a:solidFill>
                  <a:srgbClr val="FFFFFF"/>
                </a:solidFill>
              </a14:hiddenFill>
            </a:ext>
          </a:extLst>
        </p:spPr>
      </p:pic>
      <p:sp>
        <p:nvSpPr>
          <p:cNvPr id="6" name="مستطيل 5"/>
          <p:cNvSpPr/>
          <p:nvPr/>
        </p:nvSpPr>
        <p:spPr>
          <a:xfrm>
            <a:off x="1687561" y="520679"/>
            <a:ext cx="3670675" cy="1496109"/>
          </a:xfrm>
          <a:prstGeom prst="rect">
            <a:avLst/>
          </a:prstGeom>
          <a:noFill/>
          <a:ln>
            <a:noFill/>
          </a:ln>
        </p:spPr>
        <p:style>
          <a:lnRef idx="2">
            <a:schemeClr val="accent2"/>
          </a:lnRef>
          <a:fillRef idx="1">
            <a:schemeClr val="lt1"/>
          </a:fillRef>
          <a:effectRef idx="0">
            <a:schemeClr val="accent2"/>
          </a:effectRef>
          <a:fontRef idx="minor">
            <a:schemeClr val="dk1"/>
          </a:fontRef>
        </p:style>
        <p:txBody>
          <a:bodyPr lIns="91434" tIns="45718" rIns="91434" bIns="45718" rtlCol="1" anchor="ctr"/>
          <a:lstStyle/>
          <a:p>
            <a:pPr algn="ctr"/>
            <a:r>
              <a:rPr lang="ar-SA" b="1" dirty="0">
                <a:solidFill>
                  <a:schemeClr val="tx1"/>
                </a:solidFill>
                <a:cs typeface="+mj-cs"/>
              </a:rPr>
              <a:t>المملكة العربية السعودية</a:t>
            </a:r>
            <a:endParaRPr lang="en-US" b="1" dirty="0">
              <a:solidFill>
                <a:schemeClr val="tx1"/>
              </a:solidFill>
              <a:cs typeface="+mj-cs"/>
            </a:endParaRPr>
          </a:p>
          <a:p>
            <a:pPr algn="ctr"/>
            <a:r>
              <a:rPr lang="ar-SA" b="1" dirty="0">
                <a:solidFill>
                  <a:schemeClr val="tx1"/>
                </a:solidFill>
                <a:cs typeface="+mj-cs"/>
              </a:rPr>
              <a:t>وزارة التعليم</a:t>
            </a:r>
            <a:endParaRPr lang="en-US" b="1" dirty="0">
              <a:solidFill>
                <a:schemeClr val="tx1"/>
              </a:solidFill>
              <a:cs typeface="+mj-cs"/>
            </a:endParaRPr>
          </a:p>
          <a:p>
            <a:pPr algn="ctr"/>
            <a:r>
              <a:rPr lang="ar-SA" b="1" dirty="0">
                <a:solidFill>
                  <a:schemeClr val="tx1"/>
                </a:solidFill>
                <a:cs typeface="+mj-cs"/>
              </a:rPr>
              <a:t>الادارة العامة للتعليم بمنطقة ..............</a:t>
            </a:r>
            <a:endParaRPr lang="en-US" b="1" dirty="0">
              <a:solidFill>
                <a:schemeClr val="tx1"/>
              </a:solidFill>
              <a:cs typeface="+mj-cs"/>
            </a:endParaRPr>
          </a:p>
          <a:p>
            <a:pPr algn="ctr"/>
            <a:r>
              <a:rPr lang="ar-SA" b="1" dirty="0">
                <a:solidFill>
                  <a:schemeClr val="tx1"/>
                </a:solidFill>
                <a:cs typeface="+mj-cs"/>
              </a:rPr>
              <a:t>مدرسة /...................</a:t>
            </a:r>
            <a:endParaRPr lang="en-US" b="1" dirty="0">
              <a:solidFill>
                <a:schemeClr val="tx1"/>
              </a:solidFill>
              <a:cs typeface="+mj-cs"/>
            </a:endParaRPr>
          </a:p>
        </p:txBody>
      </p:sp>
    </p:spTree>
    <p:extLst>
      <p:ext uri="{BB962C8B-B14F-4D97-AF65-F5344CB8AC3E}">
        <p14:creationId xmlns:p14="http://schemas.microsoft.com/office/powerpoint/2010/main" val="1404373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زوايا مستديرة 6">
            <a:extLst>
              <a:ext uri="{FF2B5EF4-FFF2-40B4-BE49-F238E27FC236}">
                <a16:creationId xmlns:a16="http://schemas.microsoft.com/office/drawing/2014/main" id="{B0111B7D-A683-47FB-ABDE-74AA27F06B71}"/>
              </a:ext>
            </a:extLst>
          </p:cNvPr>
          <p:cNvSpPr/>
          <p:nvPr/>
        </p:nvSpPr>
        <p:spPr>
          <a:xfrm>
            <a:off x="380004" y="2847145"/>
            <a:ext cx="6135197" cy="4338943"/>
          </a:xfrm>
          <a:prstGeom prst="roundRect">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1" anchor="ctr"/>
          <a:lstStyle/>
          <a:p>
            <a:pPr algn="r">
              <a:lnSpc>
                <a:spcPct val="150000"/>
              </a:lnSpc>
            </a:pPr>
            <a:r>
              <a:rPr lang="ar-SA" b="1" dirty="0">
                <a:solidFill>
                  <a:srgbClr val="002060"/>
                </a:solidFill>
                <a:latin typeface="GE SS Two Light" panose="020A0503020102020204" pitchFamily="18" charset="-78"/>
                <a:ea typeface="GE SS Two Light" panose="020A0503020102020204" pitchFamily="18" charset="-78"/>
                <a:cs typeface="+mj-cs"/>
              </a:rPr>
              <a:t>تحتفل المملكة العربية السعودية بيومها الوطني في اليوم الأول من الميزان الموافق 23\ سبتمبر (ايلول) من كل عام و ذلك في</a:t>
            </a:r>
          </a:p>
          <a:p>
            <a:pPr algn="r">
              <a:lnSpc>
                <a:spcPct val="150000"/>
              </a:lnSpc>
            </a:pPr>
            <a:r>
              <a:rPr lang="ar-SA" b="1" dirty="0">
                <a:solidFill>
                  <a:srgbClr val="002060"/>
                </a:solidFill>
                <a:latin typeface="GE SS Two Light" panose="020A0503020102020204" pitchFamily="18" charset="-78"/>
                <a:ea typeface="GE SS Two Light" panose="020A0503020102020204" pitchFamily="18" charset="-78"/>
                <a:cs typeface="+mj-cs"/>
              </a:rPr>
              <a:t>ذكرى توحيد المملكة وتأسيسها . ففي مثل هذا اليوم سجل التاريخ مولد المملكة العربية السعودية بعد ملحمة البطولة التي</a:t>
            </a:r>
          </a:p>
          <a:p>
            <a:pPr algn="r">
              <a:lnSpc>
                <a:spcPct val="150000"/>
              </a:lnSpc>
            </a:pPr>
            <a:r>
              <a:rPr lang="ar-SA" b="1" dirty="0">
                <a:solidFill>
                  <a:srgbClr val="002060"/>
                </a:solidFill>
                <a:latin typeface="GE SS Two Light" panose="020A0503020102020204" pitchFamily="18" charset="-78"/>
                <a:ea typeface="GE SS Two Light" panose="020A0503020102020204" pitchFamily="18" charset="-78"/>
                <a:cs typeface="+mj-cs"/>
              </a:rPr>
              <a:t>قادها المؤسس الملك عبدالعزيز  بن عبد الرحمن آل سعود يرحمه الله </a:t>
            </a:r>
            <a:endParaRPr lang="ar-SA" sz="2000" b="1" dirty="0">
              <a:solidFill>
                <a:srgbClr val="002060"/>
              </a:solidFill>
              <a:latin typeface="GE SS Two Light" panose="020A0503020102020204" pitchFamily="18" charset="-78"/>
              <a:ea typeface="GE SS Two Light" panose="020A0503020102020204" pitchFamily="18" charset="-78"/>
              <a:cs typeface="+mj-cs"/>
            </a:endParaRPr>
          </a:p>
          <a:p>
            <a:pPr algn="ctr">
              <a:lnSpc>
                <a:spcPct val="150000"/>
              </a:lnSpc>
            </a:pPr>
            <a:r>
              <a:rPr lang="ar-SA" sz="2000" b="1" dirty="0">
                <a:solidFill>
                  <a:srgbClr val="002060"/>
                </a:solidFill>
                <a:latin typeface="GE SS Two Light" panose="020A0503020102020204" pitchFamily="18" charset="-78"/>
                <a:ea typeface="GE SS Two Light" panose="020A0503020102020204" pitchFamily="18" charset="-78"/>
                <a:cs typeface="+mj-cs"/>
              </a:rPr>
              <a:t>الـشـعــــار</a:t>
            </a:r>
          </a:p>
          <a:p>
            <a:pPr algn="r">
              <a:lnSpc>
                <a:spcPct val="150000"/>
              </a:lnSpc>
            </a:pPr>
            <a:endParaRPr lang="ar-SA" sz="2000" b="1" dirty="0">
              <a:solidFill>
                <a:srgbClr val="002060"/>
              </a:solidFill>
              <a:latin typeface="GE SS Two Light" panose="020A0503020102020204" pitchFamily="18" charset="-78"/>
              <a:ea typeface="GE SS Two Light" panose="020A0503020102020204" pitchFamily="18" charset="-78"/>
              <a:cs typeface="+mj-cs"/>
            </a:endParaRPr>
          </a:p>
          <a:p>
            <a:pPr algn="r">
              <a:lnSpc>
                <a:spcPct val="150000"/>
              </a:lnSpc>
            </a:pPr>
            <a:endParaRPr lang="ar-SA" sz="2000" b="1" dirty="0">
              <a:solidFill>
                <a:srgbClr val="002060"/>
              </a:solidFill>
              <a:latin typeface="GE SS Two Light" panose="020A0503020102020204" pitchFamily="18" charset="-78"/>
              <a:ea typeface="GE SS Two Light" panose="020A0503020102020204" pitchFamily="18" charset="-78"/>
              <a:cs typeface="+mj-cs"/>
            </a:endParaRPr>
          </a:p>
          <a:p>
            <a:pPr algn="r">
              <a:lnSpc>
                <a:spcPct val="150000"/>
              </a:lnSpc>
            </a:pPr>
            <a:r>
              <a:rPr lang="ar-SA" sz="2000" b="1" dirty="0">
                <a:solidFill>
                  <a:srgbClr val="002060"/>
                </a:solidFill>
                <a:latin typeface="GE SS Two Light" panose="020A0503020102020204" pitchFamily="18" charset="-78"/>
                <a:ea typeface="GE SS Two Light" panose="020A0503020102020204" pitchFamily="18" charset="-78"/>
                <a:cs typeface="+mj-cs"/>
              </a:rPr>
              <a:t> </a:t>
            </a:r>
          </a:p>
        </p:txBody>
      </p:sp>
      <p:sp>
        <p:nvSpPr>
          <p:cNvPr id="8" name="مستطيل: زوايا مستديرة 7">
            <a:extLst>
              <a:ext uri="{FF2B5EF4-FFF2-40B4-BE49-F238E27FC236}">
                <a16:creationId xmlns:a16="http://schemas.microsoft.com/office/drawing/2014/main" id="{539BD6EB-7391-42AD-A174-D73EAB8D211E}"/>
              </a:ext>
            </a:extLst>
          </p:cNvPr>
          <p:cNvSpPr/>
          <p:nvPr/>
        </p:nvSpPr>
        <p:spPr>
          <a:xfrm>
            <a:off x="1212515" y="2023503"/>
            <a:ext cx="4620768" cy="670335"/>
          </a:xfrm>
          <a:prstGeom prst="roundRect">
            <a:avLst/>
          </a:prstGeom>
          <a:solidFill>
            <a:srgbClr val="F18F15"/>
          </a:solidFill>
          <a:ln w="28575">
            <a:prstDash val="dash"/>
          </a:ln>
          <a:effectLst>
            <a:outerShdw blurRad="50800" dist="38100" dir="5400000" algn="t" rotWithShape="0">
              <a:prstClr val="black">
                <a:alpha val="40000"/>
              </a:prstClr>
            </a:outerShdw>
            <a:reflection blurRad="6350" stA="50000" endA="300" endPos="55000" dir="5400000" sy="-100000" algn="bl" rotWithShape="0"/>
          </a:effectLst>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4000" dirty="0">
                <a:solidFill>
                  <a:schemeClr val="bg1"/>
                </a:solidFill>
                <a:latin typeface="GE SS Two Light" panose="020A0503020102020204" pitchFamily="18" charset="-78"/>
                <a:ea typeface="GE SS Two Light" panose="020A0503020102020204" pitchFamily="18" charset="-78"/>
                <a:cs typeface="GE SS Two Light" panose="020A0503020102020204" pitchFamily="18" charset="-78"/>
              </a:rPr>
              <a:t>مقدمة </a:t>
            </a:r>
            <a:endParaRPr lang="en-US" sz="4000" b="0" i="0" dirty="0">
              <a:solidFill>
                <a:schemeClr val="bg1"/>
              </a:solidFill>
              <a:effectLst/>
              <a:latin typeface="GE SS Two Light" panose="020A0503020102020204" pitchFamily="18" charset="-78"/>
              <a:ea typeface="GE SS Two Light" panose="020A0503020102020204" pitchFamily="18" charset="-78"/>
              <a:cs typeface="GE SS Two Light" panose="020A0503020102020204" pitchFamily="18" charset="-78"/>
            </a:endParaRPr>
          </a:p>
        </p:txBody>
      </p:sp>
      <p:pic>
        <p:nvPicPr>
          <p:cNvPr id="5" name="Picture 3" descr="C:\Users\مالك\Desktop\شعار وزارة التعليم.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4403" y="143246"/>
            <a:ext cx="1008112" cy="912614"/>
          </a:xfrm>
          <a:prstGeom prst="rect">
            <a:avLst/>
          </a:prstGeom>
          <a:noFill/>
          <a:extLst>
            <a:ext uri="{909E8E84-426E-40DD-AFC4-6F175D3DCCD1}">
              <a14:hiddenFill xmlns:a14="http://schemas.microsoft.com/office/drawing/2010/main">
                <a:solidFill>
                  <a:srgbClr val="FFFFFF"/>
                </a:solidFill>
              </a14:hiddenFill>
            </a:ext>
          </a:extLst>
        </p:spPr>
      </p:pic>
      <p:sp>
        <p:nvSpPr>
          <p:cNvPr id="6" name="مستطيل 5"/>
          <p:cNvSpPr/>
          <p:nvPr/>
        </p:nvSpPr>
        <p:spPr>
          <a:xfrm>
            <a:off x="1687561" y="520679"/>
            <a:ext cx="3670675" cy="1496109"/>
          </a:xfrm>
          <a:prstGeom prst="rect">
            <a:avLst/>
          </a:prstGeom>
          <a:noFill/>
          <a:ln>
            <a:noFill/>
          </a:ln>
        </p:spPr>
        <p:style>
          <a:lnRef idx="2">
            <a:schemeClr val="accent2"/>
          </a:lnRef>
          <a:fillRef idx="1">
            <a:schemeClr val="lt1"/>
          </a:fillRef>
          <a:effectRef idx="0">
            <a:schemeClr val="accent2"/>
          </a:effectRef>
          <a:fontRef idx="minor">
            <a:schemeClr val="dk1"/>
          </a:fontRef>
        </p:style>
        <p:txBody>
          <a:bodyPr lIns="91434" tIns="45718" rIns="91434" bIns="45718" rtlCol="1" anchor="ctr"/>
          <a:lstStyle/>
          <a:p>
            <a:pPr algn="ctr"/>
            <a:r>
              <a:rPr lang="ar-SA" b="1" dirty="0">
                <a:solidFill>
                  <a:schemeClr val="tx1"/>
                </a:solidFill>
                <a:cs typeface="+mj-cs"/>
              </a:rPr>
              <a:t>المملكة العربية السعودية</a:t>
            </a:r>
            <a:endParaRPr lang="en-US" b="1" dirty="0">
              <a:solidFill>
                <a:schemeClr val="tx1"/>
              </a:solidFill>
              <a:cs typeface="+mj-cs"/>
            </a:endParaRPr>
          </a:p>
          <a:p>
            <a:pPr algn="ctr"/>
            <a:r>
              <a:rPr lang="ar-SA" b="1" dirty="0">
                <a:solidFill>
                  <a:schemeClr val="tx1"/>
                </a:solidFill>
                <a:cs typeface="+mj-cs"/>
              </a:rPr>
              <a:t>وزارة التعليم</a:t>
            </a:r>
            <a:endParaRPr lang="en-US" b="1" dirty="0">
              <a:solidFill>
                <a:schemeClr val="tx1"/>
              </a:solidFill>
              <a:cs typeface="+mj-cs"/>
            </a:endParaRPr>
          </a:p>
          <a:p>
            <a:pPr algn="ctr"/>
            <a:r>
              <a:rPr lang="ar-SA" b="1" dirty="0">
                <a:solidFill>
                  <a:schemeClr val="tx1"/>
                </a:solidFill>
                <a:cs typeface="+mj-cs"/>
              </a:rPr>
              <a:t>الادارة العامة للتعليم بمنطقة ..............</a:t>
            </a:r>
            <a:endParaRPr lang="en-US" b="1" dirty="0">
              <a:solidFill>
                <a:schemeClr val="tx1"/>
              </a:solidFill>
              <a:cs typeface="+mj-cs"/>
            </a:endParaRPr>
          </a:p>
          <a:p>
            <a:pPr algn="ctr"/>
            <a:r>
              <a:rPr lang="ar-SA" b="1" dirty="0">
                <a:solidFill>
                  <a:schemeClr val="tx1"/>
                </a:solidFill>
                <a:cs typeface="+mj-cs"/>
              </a:rPr>
              <a:t>مدرسة /...................</a:t>
            </a:r>
            <a:endParaRPr lang="en-US" b="1" dirty="0">
              <a:solidFill>
                <a:schemeClr val="tx1"/>
              </a:solidFill>
              <a:cs typeface="+mj-cs"/>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4138" y="5602190"/>
            <a:ext cx="1426928" cy="1350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354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زوايا مستديرة 6">
            <a:extLst>
              <a:ext uri="{FF2B5EF4-FFF2-40B4-BE49-F238E27FC236}">
                <a16:creationId xmlns:a16="http://schemas.microsoft.com/office/drawing/2014/main" id="{B0111B7D-A683-47FB-ABDE-74AA27F06B71}"/>
              </a:ext>
            </a:extLst>
          </p:cNvPr>
          <p:cNvSpPr/>
          <p:nvPr/>
        </p:nvSpPr>
        <p:spPr>
          <a:xfrm>
            <a:off x="380004" y="2847145"/>
            <a:ext cx="6135197" cy="4338943"/>
          </a:xfrm>
          <a:prstGeom prst="roundRect">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1" anchor="ctr"/>
          <a:lstStyle/>
          <a:p>
            <a:pPr algn="r">
              <a:lnSpc>
                <a:spcPct val="150000"/>
              </a:lnSpc>
            </a:pPr>
            <a:r>
              <a:rPr lang="ar-SA" b="1" dirty="0">
                <a:solidFill>
                  <a:srgbClr val="002060"/>
                </a:solidFill>
                <a:latin typeface="GE SS Two Light" panose="020A0503020102020204" pitchFamily="18" charset="-78"/>
                <a:ea typeface="GE SS Two Light" panose="020A0503020102020204" pitchFamily="18" charset="-78"/>
                <a:cs typeface="+mj-cs"/>
              </a:rPr>
              <a:t>تعزيز قيم الانتماء و الولاء للدين ثم المليك والوطن لدى أبنائنا الطلاب </a:t>
            </a:r>
            <a:endParaRPr lang="en-US" b="1" dirty="0">
              <a:solidFill>
                <a:srgbClr val="002060"/>
              </a:solidFill>
              <a:latin typeface="GE SS Two Light" panose="020A0503020102020204" pitchFamily="18" charset="-78"/>
              <a:ea typeface="GE SS Two Light" panose="020A0503020102020204" pitchFamily="18" charset="-78"/>
              <a:cs typeface="+mj-cs"/>
            </a:endParaRPr>
          </a:p>
          <a:p>
            <a:pPr algn="r">
              <a:lnSpc>
                <a:spcPct val="150000"/>
              </a:lnSpc>
            </a:pPr>
            <a:r>
              <a:rPr lang="ar-SA" b="1" dirty="0">
                <a:solidFill>
                  <a:srgbClr val="002060"/>
                </a:solidFill>
                <a:latin typeface="GE SS Two Light" panose="020A0503020102020204" pitchFamily="18" charset="-78"/>
                <a:ea typeface="GE SS Two Light" panose="020A0503020102020204" pitchFamily="18" charset="-78"/>
                <a:cs typeface="+mj-cs"/>
              </a:rPr>
              <a:t>والطالبات وجميع منسوبي ومنسوبات التعليم .</a:t>
            </a:r>
          </a:p>
          <a:p>
            <a:pPr algn="ctr" rtl="1">
              <a:lnSpc>
                <a:spcPct val="150000"/>
              </a:lnSpc>
              <a:spcAft>
                <a:spcPts val="0"/>
              </a:spcAft>
            </a:pPr>
            <a:endParaRPr lang="ar-SA" dirty="0">
              <a:solidFill>
                <a:srgbClr val="00B050"/>
              </a:solidFill>
              <a:ea typeface="Calibri"/>
              <a:cs typeface="PT Bold Heading"/>
            </a:endParaRPr>
          </a:p>
          <a:p>
            <a:pPr algn="ctr" rtl="1">
              <a:lnSpc>
                <a:spcPct val="150000"/>
              </a:lnSpc>
              <a:spcAft>
                <a:spcPts val="0"/>
              </a:spcAft>
            </a:pPr>
            <a:r>
              <a:rPr lang="ar-SA" sz="3200" dirty="0">
                <a:solidFill>
                  <a:srgbClr val="006666"/>
                </a:solidFill>
                <a:ea typeface="Calibri"/>
                <a:cs typeface="PT Bold Heading"/>
              </a:rPr>
              <a:t>الـشـعــار </a:t>
            </a:r>
            <a:endParaRPr lang="en-US" sz="3200" b="1" dirty="0">
              <a:solidFill>
                <a:srgbClr val="006666"/>
              </a:solidFill>
              <a:latin typeface="GE SS Two Light" panose="020A0503020102020204" pitchFamily="18" charset="-78"/>
              <a:ea typeface="GE SS Two Light" panose="020A0503020102020204" pitchFamily="18" charset="-78"/>
              <a:cs typeface="+mj-cs"/>
            </a:endParaRPr>
          </a:p>
          <a:p>
            <a:pPr algn="r">
              <a:lnSpc>
                <a:spcPct val="150000"/>
              </a:lnSpc>
            </a:pPr>
            <a:r>
              <a:rPr lang="ar-SA" b="1" dirty="0">
                <a:solidFill>
                  <a:srgbClr val="002060"/>
                </a:solidFill>
                <a:latin typeface="GE SS Two Light" panose="020A0503020102020204" pitchFamily="18" charset="-78"/>
                <a:ea typeface="GE SS Two Light" panose="020A0503020102020204" pitchFamily="18" charset="-78"/>
                <a:cs typeface="+mj-cs"/>
              </a:rPr>
              <a:t> </a:t>
            </a:r>
            <a:endParaRPr lang="ar-SA" sz="2000" b="1" dirty="0">
              <a:solidFill>
                <a:srgbClr val="002060"/>
              </a:solidFill>
              <a:latin typeface="GE SS Two Light" panose="020A0503020102020204" pitchFamily="18" charset="-78"/>
              <a:ea typeface="GE SS Two Light" panose="020A0503020102020204" pitchFamily="18" charset="-78"/>
              <a:cs typeface="+mj-cs"/>
            </a:endParaRPr>
          </a:p>
          <a:p>
            <a:pPr algn="r">
              <a:lnSpc>
                <a:spcPct val="150000"/>
              </a:lnSpc>
            </a:pPr>
            <a:endParaRPr lang="ar-SA" sz="2000" b="1" dirty="0">
              <a:solidFill>
                <a:srgbClr val="002060"/>
              </a:solidFill>
              <a:latin typeface="GE SS Two Light" panose="020A0503020102020204" pitchFamily="18" charset="-78"/>
              <a:ea typeface="GE SS Two Light" panose="020A0503020102020204" pitchFamily="18" charset="-78"/>
              <a:cs typeface="+mj-cs"/>
            </a:endParaRPr>
          </a:p>
          <a:p>
            <a:pPr algn="r">
              <a:lnSpc>
                <a:spcPct val="150000"/>
              </a:lnSpc>
            </a:pPr>
            <a:endParaRPr lang="ar-SA" sz="2000" b="1" dirty="0">
              <a:solidFill>
                <a:srgbClr val="002060"/>
              </a:solidFill>
              <a:latin typeface="GE SS Two Light" panose="020A0503020102020204" pitchFamily="18" charset="-78"/>
              <a:ea typeface="GE SS Two Light" panose="020A0503020102020204" pitchFamily="18" charset="-78"/>
              <a:cs typeface="+mj-cs"/>
            </a:endParaRPr>
          </a:p>
          <a:p>
            <a:pPr algn="r">
              <a:lnSpc>
                <a:spcPct val="150000"/>
              </a:lnSpc>
            </a:pPr>
            <a:r>
              <a:rPr lang="ar-SA" sz="2000" b="1" dirty="0">
                <a:solidFill>
                  <a:srgbClr val="002060"/>
                </a:solidFill>
                <a:latin typeface="GE SS Two Light" panose="020A0503020102020204" pitchFamily="18" charset="-78"/>
                <a:ea typeface="GE SS Two Light" panose="020A0503020102020204" pitchFamily="18" charset="-78"/>
                <a:cs typeface="+mj-cs"/>
              </a:rPr>
              <a:t> </a:t>
            </a:r>
          </a:p>
        </p:txBody>
      </p:sp>
      <p:sp>
        <p:nvSpPr>
          <p:cNvPr id="8" name="مستطيل: زوايا مستديرة 7">
            <a:extLst>
              <a:ext uri="{FF2B5EF4-FFF2-40B4-BE49-F238E27FC236}">
                <a16:creationId xmlns:a16="http://schemas.microsoft.com/office/drawing/2014/main" id="{539BD6EB-7391-42AD-A174-D73EAB8D211E}"/>
              </a:ext>
            </a:extLst>
          </p:cNvPr>
          <p:cNvSpPr/>
          <p:nvPr/>
        </p:nvSpPr>
        <p:spPr>
          <a:xfrm>
            <a:off x="1212515" y="2023503"/>
            <a:ext cx="4620768" cy="670335"/>
          </a:xfrm>
          <a:prstGeom prst="roundRect">
            <a:avLst/>
          </a:prstGeom>
          <a:solidFill>
            <a:srgbClr val="F18F15"/>
          </a:solidFill>
          <a:ln w="28575">
            <a:prstDash val="dash"/>
          </a:ln>
          <a:effectLst>
            <a:outerShdw blurRad="50800" dist="38100" dir="5400000" algn="t" rotWithShape="0">
              <a:prstClr val="black">
                <a:alpha val="40000"/>
              </a:prstClr>
            </a:outerShdw>
            <a:reflection blurRad="6350" stA="50000" endA="300" endPos="55000" dir="5400000" sy="-100000" algn="bl" rotWithShape="0"/>
          </a:effectLst>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4000" dirty="0">
                <a:solidFill>
                  <a:schemeClr val="bg1"/>
                </a:solidFill>
                <a:latin typeface="GE SS Two Light" panose="020A0503020102020204" pitchFamily="18" charset="-78"/>
                <a:ea typeface="GE SS Two Light" panose="020A0503020102020204" pitchFamily="18" charset="-78"/>
                <a:cs typeface="GE SS Two Light" panose="020A0503020102020204" pitchFamily="18" charset="-78"/>
              </a:rPr>
              <a:t>الهدف العام</a:t>
            </a:r>
          </a:p>
        </p:txBody>
      </p:sp>
      <p:pic>
        <p:nvPicPr>
          <p:cNvPr id="5" name="Picture 3" descr="C:\Users\مالك\Desktop\شعار وزارة التعليم.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4403" y="143246"/>
            <a:ext cx="1008112" cy="912614"/>
          </a:xfrm>
          <a:prstGeom prst="rect">
            <a:avLst/>
          </a:prstGeom>
          <a:noFill/>
          <a:extLst>
            <a:ext uri="{909E8E84-426E-40DD-AFC4-6F175D3DCCD1}">
              <a14:hiddenFill xmlns:a14="http://schemas.microsoft.com/office/drawing/2010/main">
                <a:solidFill>
                  <a:srgbClr val="FFFFFF"/>
                </a:solidFill>
              </a14:hiddenFill>
            </a:ext>
          </a:extLst>
        </p:spPr>
      </p:pic>
      <p:sp>
        <p:nvSpPr>
          <p:cNvPr id="6" name="مستطيل 5"/>
          <p:cNvSpPr/>
          <p:nvPr/>
        </p:nvSpPr>
        <p:spPr>
          <a:xfrm>
            <a:off x="1687561" y="520679"/>
            <a:ext cx="3670675" cy="1496109"/>
          </a:xfrm>
          <a:prstGeom prst="rect">
            <a:avLst/>
          </a:prstGeom>
          <a:noFill/>
          <a:ln>
            <a:noFill/>
          </a:ln>
        </p:spPr>
        <p:style>
          <a:lnRef idx="2">
            <a:schemeClr val="accent2"/>
          </a:lnRef>
          <a:fillRef idx="1">
            <a:schemeClr val="lt1"/>
          </a:fillRef>
          <a:effectRef idx="0">
            <a:schemeClr val="accent2"/>
          </a:effectRef>
          <a:fontRef idx="minor">
            <a:schemeClr val="dk1"/>
          </a:fontRef>
        </p:style>
        <p:txBody>
          <a:bodyPr lIns="91434" tIns="45718" rIns="91434" bIns="45718" rtlCol="1" anchor="ctr"/>
          <a:lstStyle/>
          <a:p>
            <a:pPr algn="ctr"/>
            <a:r>
              <a:rPr lang="ar-SA" b="1" dirty="0">
                <a:solidFill>
                  <a:schemeClr val="tx1"/>
                </a:solidFill>
                <a:cs typeface="+mj-cs"/>
              </a:rPr>
              <a:t>المملكة العربية السعودية</a:t>
            </a:r>
            <a:endParaRPr lang="en-US" b="1" dirty="0">
              <a:solidFill>
                <a:schemeClr val="tx1"/>
              </a:solidFill>
              <a:cs typeface="+mj-cs"/>
            </a:endParaRPr>
          </a:p>
          <a:p>
            <a:pPr algn="ctr"/>
            <a:r>
              <a:rPr lang="ar-SA" b="1" dirty="0">
                <a:solidFill>
                  <a:schemeClr val="tx1"/>
                </a:solidFill>
                <a:cs typeface="+mj-cs"/>
              </a:rPr>
              <a:t>وزارة التعليم</a:t>
            </a:r>
            <a:endParaRPr lang="en-US" b="1" dirty="0">
              <a:solidFill>
                <a:schemeClr val="tx1"/>
              </a:solidFill>
              <a:cs typeface="+mj-cs"/>
            </a:endParaRPr>
          </a:p>
          <a:p>
            <a:pPr algn="ctr"/>
            <a:r>
              <a:rPr lang="ar-SA" b="1" dirty="0">
                <a:solidFill>
                  <a:schemeClr val="tx1"/>
                </a:solidFill>
                <a:cs typeface="+mj-cs"/>
              </a:rPr>
              <a:t>الادارة العامة للتعليم بمنطقة ..............</a:t>
            </a:r>
            <a:endParaRPr lang="en-US" b="1" dirty="0">
              <a:solidFill>
                <a:schemeClr val="tx1"/>
              </a:solidFill>
              <a:cs typeface="+mj-cs"/>
            </a:endParaRPr>
          </a:p>
          <a:p>
            <a:pPr algn="ctr"/>
            <a:r>
              <a:rPr lang="ar-SA" b="1" dirty="0">
                <a:solidFill>
                  <a:schemeClr val="tx1"/>
                </a:solidFill>
                <a:cs typeface="+mj-cs"/>
              </a:rPr>
              <a:t>مدرسة /...................</a:t>
            </a:r>
            <a:endParaRPr lang="en-US" b="1" dirty="0">
              <a:solidFill>
                <a:schemeClr val="tx1"/>
              </a:solidFill>
              <a:cs typeface="+mj-cs"/>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2496" y="5085195"/>
            <a:ext cx="2080806" cy="196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6241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زوايا مستديرة 6">
            <a:extLst>
              <a:ext uri="{FF2B5EF4-FFF2-40B4-BE49-F238E27FC236}">
                <a16:creationId xmlns:a16="http://schemas.microsoft.com/office/drawing/2014/main" id="{D1EBF47D-42E5-4AEA-BC77-6EC1B1804805}"/>
              </a:ext>
            </a:extLst>
          </p:cNvPr>
          <p:cNvSpPr/>
          <p:nvPr/>
        </p:nvSpPr>
        <p:spPr>
          <a:xfrm>
            <a:off x="408436" y="3431861"/>
            <a:ext cx="2987040" cy="1670304"/>
          </a:xfrm>
          <a:prstGeom prst="roundRect">
            <a:avLst/>
          </a:prstGeom>
          <a:ln w="28575">
            <a:solidFill>
              <a:srgbClr val="C00000"/>
            </a:solidFill>
            <a:prstDash val="dash"/>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1" anchor="ctr"/>
          <a:lstStyle/>
          <a:p>
            <a:pPr algn="ctr"/>
            <a:r>
              <a:rPr lang="ar-SA" sz="1600" b="1" dirty="0">
                <a:solidFill>
                  <a:srgbClr val="333333"/>
                </a:solidFill>
                <a:latin typeface="GE SS Two Light" panose="020A0503020102020204" pitchFamily="18" charset="-78"/>
                <a:ea typeface="GE SS Two Light" panose="020A0503020102020204" pitchFamily="18" charset="-78"/>
                <a:cs typeface="+mj-cs"/>
              </a:rPr>
              <a:t>تعريف الأجيال الجديدة الشابة على مختلف الإنجازات العظيمة التي حدثت في الوطن السعودي والتي توجت في اليوم الوطني بتوحيد المملكة والإعلان عن قيامها.</a:t>
            </a:r>
          </a:p>
        </p:txBody>
      </p:sp>
      <p:sp>
        <p:nvSpPr>
          <p:cNvPr id="37" name="مستطيل: زوايا مستديرة 36">
            <a:extLst>
              <a:ext uri="{FF2B5EF4-FFF2-40B4-BE49-F238E27FC236}">
                <a16:creationId xmlns:a16="http://schemas.microsoft.com/office/drawing/2014/main" id="{C0A31D76-06DC-4313-AD9C-85C069DAFFC5}"/>
              </a:ext>
            </a:extLst>
          </p:cNvPr>
          <p:cNvSpPr/>
          <p:nvPr/>
        </p:nvSpPr>
        <p:spPr>
          <a:xfrm>
            <a:off x="408436" y="5393733"/>
            <a:ext cx="2987040" cy="1670304"/>
          </a:xfrm>
          <a:prstGeom prst="roundRect">
            <a:avLst/>
          </a:prstGeom>
          <a:ln w="28575">
            <a:solidFill>
              <a:srgbClr val="C00000"/>
            </a:solidFill>
            <a:prstDash val="dash"/>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1600" b="1" dirty="0">
              <a:solidFill>
                <a:srgbClr val="333333"/>
              </a:solidFill>
              <a:latin typeface="GE SS Two Light" panose="020A0503020102020204" pitchFamily="18" charset="-78"/>
              <a:ea typeface="GE SS Two Light" panose="020A0503020102020204" pitchFamily="18" charset="-78"/>
              <a:cs typeface="+mj-cs"/>
            </a:endParaRPr>
          </a:p>
          <a:p>
            <a:pPr algn="ctr" rtl="1">
              <a:buClr>
                <a:schemeClr val="accent6">
                  <a:lumMod val="75000"/>
                </a:schemeClr>
              </a:buClr>
            </a:pPr>
            <a:r>
              <a:rPr lang="ar-SA" b="1" dirty="0">
                <a:solidFill>
                  <a:srgbClr val="333333"/>
                </a:solidFill>
                <a:latin typeface="GE SS Two Light" panose="020A0503020102020204" pitchFamily="18" charset="-78"/>
                <a:ea typeface="GE SS Two Light" panose="020A0503020102020204" pitchFamily="18" charset="-78"/>
                <a:cs typeface="+mj-cs"/>
              </a:rPr>
              <a:t>غرس بذار حب الوطن وما يدور حوله من قيم ومبادئ وطنية في نفوس المواطنين السعوديين.</a:t>
            </a:r>
          </a:p>
        </p:txBody>
      </p:sp>
      <p:sp>
        <p:nvSpPr>
          <p:cNvPr id="41" name="مستطيل: زوايا مستديرة 40">
            <a:extLst>
              <a:ext uri="{FF2B5EF4-FFF2-40B4-BE49-F238E27FC236}">
                <a16:creationId xmlns:a16="http://schemas.microsoft.com/office/drawing/2014/main" id="{B08A6EF6-9CFD-443D-A77C-F05865083365}"/>
              </a:ext>
            </a:extLst>
          </p:cNvPr>
          <p:cNvSpPr/>
          <p:nvPr/>
        </p:nvSpPr>
        <p:spPr>
          <a:xfrm>
            <a:off x="3539996" y="5401080"/>
            <a:ext cx="2987040" cy="1670304"/>
          </a:xfrm>
          <a:prstGeom prst="roundRect">
            <a:avLst/>
          </a:prstGeom>
          <a:ln w="28575">
            <a:solidFill>
              <a:srgbClr val="C00000"/>
            </a:solidFill>
            <a:prstDash val="dash"/>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1" anchor="ctr"/>
          <a:lstStyle/>
          <a:p>
            <a:pPr algn="ctr" rtl="1">
              <a:buClr>
                <a:schemeClr val="accent6">
                  <a:lumMod val="75000"/>
                </a:schemeClr>
              </a:buClr>
            </a:pPr>
            <a:r>
              <a:rPr lang="ar-SA" sz="1600" b="1" dirty="0">
                <a:solidFill>
                  <a:srgbClr val="333333"/>
                </a:solidFill>
                <a:latin typeface="GE SS Two Light" panose="020A0503020102020204" pitchFamily="18" charset="-78"/>
                <a:ea typeface="GE SS Two Light" panose="020A0503020102020204" pitchFamily="18" charset="-78"/>
                <a:cs typeface="+mj-cs"/>
              </a:rPr>
              <a:t>مباهاة الشعب السعودي للعالم كله بوطنهم العظيم والتفاخر به وباستقلاله وتميزه ووجوده ضمن مصاف الدول الكبرى.</a:t>
            </a:r>
          </a:p>
        </p:txBody>
      </p:sp>
      <p:sp>
        <p:nvSpPr>
          <p:cNvPr id="44" name="مستطيل: زوايا مستديرة 43">
            <a:extLst>
              <a:ext uri="{FF2B5EF4-FFF2-40B4-BE49-F238E27FC236}">
                <a16:creationId xmlns:a16="http://schemas.microsoft.com/office/drawing/2014/main" id="{75247A79-5BE6-41CC-BA86-559C017FB7D9}"/>
              </a:ext>
            </a:extLst>
          </p:cNvPr>
          <p:cNvSpPr/>
          <p:nvPr/>
        </p:nvSpPr>
        <p:spPr>
          <a:xfrm>
            <a:off x="3539996" y="3468166"/>
            <a:ext cx="2987040" cy="1670304"/>
          </a:xfrm>
          <a:prstGeom prst="roundRect">
            <a:avLst/>
          </a:prstGeom>
          <a:ln w="28575">
            <a:solidFill>
              <a:srgbClr val="C00000"/>
            </a:solidFill>
            <a:prstDash val="dash"/>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1" anchor="ctr"/>
          <a:lstStyle/>
          <a:p>
            <a:pPr algn="ctr"/>
            <a:r>
              <a:rPr lang="ar-SA" sz="1600" b="1" dirty="0">
                <a:solidFill>
                  <a:srgbClr val="333333"/>
                </a:solidFill>
                <a:latin typeface="GE SS Two Light" panose="020A0503020102020204" pitchFamily="18" charset="-78"/>
                <a:ea typeface="GE SS Two Light" panose="020A0503020102020204" pitchFamily="18" charset="-78"/>
                <a:cs typeface="+mj-cs"/>
              </a:rPr>
              <a:t>إشعار الآخرين من الشعوب بمدى أهمية الوحدة الوطنية السعودية وما تحمله في نفوس الشعب السعودي من قيم ومبادئ وآمال عظيمة</a:t>
            </a:r>
            <a:r>
              <a:rPr lang="ar-SA" sz="1400" b="1" dirty="0">
                <a:solidFill>
                  <a:srgbClr val="333333"/>
                </a:solidFill>
                <a:latin typeface="GE SS Two Light" panose="020A0503020102020204" pitchFamily="18" charset="-78"/>
                <a:ea typeface="GE SS Two Light" panose="020A0503020102020204" pitchFamily="18" charset="-78"/>
                <a:cs typeface="+mj-cs"/>
              </a:rPr>
              <a:t>.</a:t>
            </a:r>
            <a:endParaRPr lang="ar-SA" sz="800" b="1" dirty="0">
              <a:latin typeface="GE SS Two Light" panose="020A0503020102020204" pitchFamily="18" charset="-78"/>
              <a:ea typeface="GE SS Two Light" panose="020A0503020102020204" pitchFamily="18" charset="-78"/>
              <a:cs typeface="+mj-cs"/>
            </a:endParaRPr>
          </a:p>
        </p:txBody>
      </p:sp>
      <p:sp>
        <p:nvSpPr>
          <p:cNvPr id="49" name="مستطيل: زوايا مستديرة 48">
            <a:extLst>
              <a:ext uri="{FF2B5EF4-FFF2-40B4-BE49-F238E27FC236}">
                <a16:creationId xmlns:a16="http://schemas.microsoft.com/office/drawing/2014/main" id="{3FA844EC-D87F-4477-81C6-F281DFBDD8CA}"/>
              </a:ext>
            </a:extLst>
          </p:cNvPr>
          <p:cNvSpPr/>
          <p:nvPr/>
        </p:nvSpPr>
        <p:spPr>
          <a:xfrm>
            <a:off x="945327" y="2375147"/>
            <a:ext cx="4900298" cy="614272"/>
          </a:xfrm>
          <a:prstGeom prst="roundRect">
            <a:avLst/>
          </a:prstGeom>
          <a:solidFill>
            <a:srgbClr val="414A8A"/>
          </a:solidFill>
          <a:ln w="28575">
            <a:prstDash val="dash"/>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a:solidFill>
                  <a:schemeClr val="bg1"/>
                </a:solidFill>
                <a:latin typeface="GE SS Two Light" panose="020A0503020102020204" pitchFamily="18" charset="-78"/>
                <a:ea typeface="GE SS Two Light" panose="020A0503020102020204" pitchFamily="18" charset="-78"/>
                <a:cs typeface="+mj-cs"/>
              </a:rPr>
              <a:t>اهمية الاحتفال باليوم الوطني </a:t>
            </a:r>
          </a:p>
        </p:txBody>
      </p:sp>
      <p:pic>
        <p:nvPicPr>
          <p:cNvPr id="9" name="Picture 3" descr="C:\Users\مالك\Desktop\شعار وزارة التعليم.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4403" y="143246"/>
            <a:ext cx="1008112" cy="912614"/>
          </a:xfrm>
          <a:prstGeom prst="rect">
            <a:avLst/>
          </a:prstGeom>
          <a:noFill/>
          <a:extLst>
            <a:ext uri="{909E8E84-426E-40DD-AFC4-6F175D3DCCD1}">
              <a14:hiddenFill xmlns:a14="http://schemas.microsoft.com/office/drawing/2010/main">
                <a:solidFill>
                  <a:srgbClr val="FFFFFF"/>
                </a:solidFill>
              </a14:hiddenFill>
            </a:ext>
          </a:extLst>
        </p:spPr>
      </p:pic>
      <p:sp>
        <p:nvSpPr>
          <p:cNvPr id="10" name="مستطيل 9"/>
          <p:cNvSpPr/>
          <p:nvPr/>
        </p:nvSpPr>
        <p:spPr>
          <a:xfrm>
            <a:off x="1687561" y="520679"/>
            <a:ext cx="3670675" cy="1496109"/>
          </a:xfrm>
          <a:prstGeom prst="rect">
            <a:avLst/>
          </a:prstGeom>
          <a:noFill/>
          <a:ln>
            <a:noFill/>
          </a:ln>
        </p:spPr>
        <p:style>
          <a:lnRef idx="2">
            <a:schemeClr val="accent2"/>
          </a:lnRef>
          <a:fillRef idx="1">
            <a:schemeClr val="lt1"/>
          </a:fillRef>
          <a:effectRef idx="0">
            <a:schemeClr val="accent2"/>
          </a:effectRef>
          <a:fontRef idx="minor">
            <a:schemeClr val="dk1"/>
          </a:fontRef>
        </p:style>
        <p:txBody>
          <a:bodyPr lIns="91434" tIns="45718" rIns="91434" bIns="45718" rtlCol="1" anchor="ctr"/>
          <a:lstStyle/>
          <a:p>
            <a:pPr algn="ctr"/>
            <a:r>
              <a:rPr lang="ar-SA" b="1" dirty="0">
                <a:solidFill>
                  <a:schemeClr val="tx1"/>
                </a:solidFill>
                <a:cs typeface="+mj-cs"/>
              </a:rPr>
              <a:t>المملكة العربية السعودية</a:t>
            </a:r>
            <a:endParaRPr lang="en-US" b="1" dirty="0">
              <a:solidFill>
                <a:schemeClr val="tx1"/>
              </a:solidFill>
              <a:cs typeface="+mj-cs"/>
            </a:endParaRPr>
          </a:p>
          <a:p>
            <a:pPr algn="ctr"/>
            <a:r>
              <a:rPr lang="ar-SA" b="1" dirty="0">
                <a:solidFill>
                  <a:schemeClr val="tx1"/>
                </a:solidFill>
                <a:cs typeface="+mj-cs"/>
              </a:rPr>
              <a:t>وزارة التعليم</a:t>
            </a:r>
            <a:endParaRPr lang="en-US" b="1" dirty="0">
              <a:solidFill>
                <a:schemeClr val="tx1"/>
              </a:solidFill>
              <a:cs typeface="+mj-cs"/>
            </a:endParaRPr>
          </a:p>
          <a:p>
            <a:pPr algn="ctr"/>
            <a:r>
              <a:rPr lang="ar-SA" b="1" dirty="0">
                <a:solidFill>
                  <a:schemeClr val="tx1"/>
                </a:solidFill>
                <a:cs typeface="+mj-cs"/>
              </a:rPr>
              <a:t>الادارة العامة للتعليم بمنطقة ..............</a:t>
            </a:r>
            <a:endParaRPr lang="en-US" b="1" dirty="0">
              <a:solidFill>
                <a:schemeClr val="tx1"/>
              </a:solidFill>
              <a:cs typeface="+mj-cs"/>
            </a:endParaRPr>
          </a:p>
          <a:p>
            <a:pPr algn="ctr"/>
            <a:r>
              <a:rPr lang="ar-SA" b="1" dirty="0">
                <a:solidFill>
                  <a:schemeClr val="tx1"/>
                </a:solidFill>
                <a:cs typeface="+mj-cs"/>
              </a:rPr>
              <a:t>مدرسة /...................</a:t>
            </a:r>
            <a:endParaRPr lang="en-US" b="1" dirty="0">
              <a:solidFill>
                <a:schemeClr val="tx1"/>
              </a:solidFill>
              <a:cs typeface="+mj-cs"/>
            </a:endParaRPr>
          </a:p>
        </p:txBody>
      </p:sp>
    </p:spTree>
    <p:extLst>
      <p:ext uri="{BB962C8B-B14F-4D97-AF65-F5344CB8AC3E}">
        <p14:creationId xmlns:p14="http://schemas.microsoft.com/office/powerpoint/2010/main" val="3904910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مستطيل: زوايا مستديرة 35">
            <a:extLst>
              <a:ext uri="{FF2B5EF4-FFF2-40B4-BE49-F238E27FC236}">
                <a16:creationId xmlns:a16="http://schemas.microsoft.com/office/drawing/2014/main" id="{99478285-D60E-4176-9EBD-1465F4C8B9BC}"/>
              </a:ext>
            </a:extLst>
          </p:cNvPr>
          <p:cNvSpPr/>
          <p:nvPr/>
        </p:nvSpPr>
        <p:spPr>
          <a:xfrm>
            <a:off x="359227" y="3072049"/>
            <a:ext cx="2563058" cy="598077"/>
          </a:xfrm>
          <a:prstGeom prst="roundRect">
            <a:avLst/>
          </a:prstGeom>
          <a:ln w="28575">
            <a:solidFill>
              <a:srgbClr val="F18F15"/>
            </a:solidFill>
            <a:prstDash val="dash"/>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1" anchor="ctr"/>
          <a:lstStyle/>
          <a:p>
            <a:pPr algn="ctr" rtl="1">
              <a:buClr>
                <a:schemeClr val="accent6">
                  <a:lumMod val="75000"/>
                </a:schemeClr>
              </a:buClr>
            </a:pPr>
            <a:r>
              <a:rPr lang="ar-SA" sz="1300" b="1" dirty="0">
                <a:solidFill>
                  <a:srgbClr val="333333"/>
                </a:solidFill>
                <a:latin typeface="GE SS Two Light" panose="020A0503020102020204" pitchFamily="18" charset="-78"/>
                <a:ea typeface="GE SS Two Light" panose="020A0503020102020204" pitchFamily="18" charset="-78"/>
                <a:cs typeface="+mj-cs"/>
              </a:rPr>
              <a:t>إحياء ذكرى توحيد المملكة العربية السعودية وإعلان قيامها تحت حكم الملك عبد العزيز آل سعود في عام 1932م.</a:t>
            </a:r>
          </a:p>
        </p:txBody>
      </p:sp>
      <p:sp>
        <p:nvSpPr>
          <p:cNvPr id="37" name="مستطيل: زوايا مستديرة 36">
            <a:extLst>
              <a:ext uri="{FF2B5EF4-FFF2-40B4-BE49-F238E27FC236}">
                <a16:creationId xmlns:a16="http://schemas.microsoft.com/office/drawing/2014/main" id="{C01F0191-118A-45F1-A55B-0C4E12BA9354}"/>
              </a:ext>
            </a:extLst>
          </p:cNvPr>
          <p:cNvSpPr/>
          <p:nvPr/>
        </p:nvSpPr>
        <p:spPr>
          <a:xfrm>
            <a:off x="3886566" y="3116935"/>
            <a:ext cx="2563058" cy="553191"/>
          </a:xfrm>
          <a:prstGeom prst="roundRect">
            <a:avLst/>
          </a:prstGeom>
          <a:ln w="28575">
            <a:solidFill>
              <a:srgbClr val="F18F15"/>
            </a:solidFill>
            <a:prstDash val="dash"/>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1" anchor="ctr"/>
          <a:lstStyle/>
          <a:p>
            <a:pPr algn="ctr" rtl="1">
              <a:buClr>
                <a:schemeClr val="accent6">
                  <a:lumMod val="75000"/>
                </a:schemeClr>
              </a:buClr>
            </a:pPr>
            <a:r>
              <a:rPr lang="ar-SA" sz="1300" b="1" dirty="0">
                <a:solidFill>
                  <a:srgbClr val="333333"/>
                </a:solidFill>
                <a:latin typeface="GE SS Two Light" panose="020A0503020102020204" pitchFamily="18" charset="-78"/>
                <a:ea typeface="GE SS Two Light" panose="020A0503020102020204" pitchFamily="18" charset="-78"/>
                <a:cs typeface="+mj-cs"/>
              </a:rPr>
              <a:t>إحياء روح الوحدة بين جميع أطياف الشعب في المملكة العربية السعودية.</a:t>
            </a:r>
          </a:p>
        </p:txBody>
      </p:sp>
      <p:sp>
        <p:nvSpPr>
          <p:cNvPr id="41" name="مستطيل: زوايا مستديرة 40">
            <a:extLst>
              <a:ext uri="{FF2B5EF4-FFF2-40B4-BE49-F238E27FC236}">
                <a16:creationId xmlns:a16="http://schemas.microsoft.com/office/drawing/2014/main" id="{6644BA62-F033-44D6-8681-A66693017068}"/>
              </a:ext>
            </a:extLst>
          </p:cNvPr>
          <p:cNvSpPr/>
          <p:nvPr/>
        </p:nvSpPr>
        <p:spPr>
          <a:xfrm>
            <a:off x="3886566" y="3823649"/>
            <a:ext cx="2563058" cy="843140"/>
          </a:xfrm>
          <a:prstGeom prst="roundRect">
            <a:avLst/>
          </a:prstGeom>
          <a:ln w="28575">
            <a:solidFill>
              <a:srgbClr val="F18F15"/>
            </a:solidFill>
            <a:prstDash val="dash"/>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1" anchor="ctr"/>
          <a:lstStyle/>
          <a:p>
            <a:pPr algn="ctr"/>
            <a:r>
              <a:rPr lang="ar-SA" sz="1200" b="1" dirty="0">
                <a:solidFill>
                  <a:srgbClr val="333333"/>
                </a:solidFill>
                <a:latin typeface="GE SS Two Light" panose="020A0503020102020204" pitchFamily="18" charset="-78"/>
                <a:ea typeface="GE SS Two Light" panose="020A0503020102020204" pitchFamily="18" charset="-78"/>
                <a:cs typeface="+mj-cs"/>
              </a:rPr>
              <a:t>الاعتزاز بالدين الحنيف وتعزيز قيم الانتماء الوطني و غرس روح المواطنة الصالحة لدى ابناء الوطن .</a:t>
            </a:r>
          </a:p>
          <a:p>
            <a:pPr algn="ctr"/>
            <a:endParaRPr lang="ar-SA" sz="1200" b="1" dirty="0">
              <a:solidFill>
                <a:srgbClr val="333333"/>
              </a:solidFill>
              <a:latin typeface="GE SS Two Light" panose="020A0503020102020204" pitchFamily="18" charset="-78"/>
              <a:ea typeface="GE SS Two Light" panose="020A0503020102020204" pitchFamily="18" charset="-78"/>
              <a:cs typeface="+mj-cs"/>
            </a:endParaRPr>
          </a:p>
        </p:txBody>
      </p:sp>
      <p:sp>
        <p:nvSpPr>
          <p:cNvPr id="43" name="مستطيل: زوايا مستديرة 42">
            <a:extLst>
              <a:ext uri="{FF2B5EF4-FFF2-40B4-BE49-F238E27FC236}">
                <a16:creationId xmlns:a16="http://schemas.microsoft.com/office/drawing/2014/main" id="{904B9887-485B-40CC-9C1E-DDF1D3318D85}"/>
              </a:ext>
            </a:extLst>
          </p:cNvPr>
          <p:cNvSpPr/>
          <p:nvPr/>
        </p:nvSpPr>
        <p:spPr>
          <a:xfrm>
            <a:off x="321649" y="3886279"/>
            <a:ext cx="2563058" cy="675567"/>
          </a:xfrm>
          <a:prstGeom prst="roundRect">
            <a:avLst/>
          </a:prstGeom>
          <a:ln w="28575">
            <a:solidFill>
              <a:srgbClr val="F18F15"/>
            </a:solidFill>
            <a:prstDash val="dash"/>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1" anchor="ctr"/>
          <a:lstStyle/>
          <a:p>
            <a:pPr algn="ctr" rtl="1">
              <a:buClr>
                <a:schemeClr val="accent6">
                  <a:lumMod val="75000"/>
                </a:schemeClr>
              </a:buClr>
            </a:pPr>
            <a:r>
              <a:rPr lang="ar-SA" sz="1300" b="1" dirty="0">
                <a:solidFill>
                  <a:srgbClr val="333333"/>
                </a:solidFill>
                <a:latin typeface="GE SS Two Light" panose="020A0503020102020204" pitchFamily="18" charset="-78"/>
                <a:ea typeface="GE SS Two Light" panose="020A0503020102020204" pitchFamily="18" charset="-78"/>
                <a:cs typeface="+mj-cs"/>
              </a:rPr>
              <a:t>توضيح الدور العظيم الذي قام به موحد هذه البلاد جلالة الملك عبدالعزيز رحمة الله  في جمع الشمل وتوحيد هذه الكيان .</a:t>
            </a:r>
          </a:p>
        </p:txBody>
      </p:sp>
      <p:sp>
        <p:nvSpPr>
          <p:cNvPr id="44" name="مستطيل: زوايا مستديرة 43">
            <a:extLst>
              <a:ext uri="{FF2B5EF4-FFF2-40B4-BE49-F238E27FC236}">
                <a16:creationId xmlns:a16="http://schemas.microsoft.com/office/drawing/2014/main" id="{392DAF65-116A-4CBC-959E-700291851E93}"/>
              </a:ext>
            </a:extLst>
          </p:cNvPr>
          <p:cNvSpPr/>
          <p:nvPr/>
        </p:nvSpPr>
        <p:spPr>
          <a:xfrm>
            <a:off x="3886566" y="4842154"/>
            <a:ext cx="2563058" cy="875596"/>
          </a:xfrm>
          <a:prstGeom prst="roundRect">
            <a:avLst/>
          </a:prstGeom>
          <a:ln w="28575">
            <a:solidFill>
              <a:srgbClr val="F18F15"/>
            </a:solidFill>
            <a:prstDash val="dash"/>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1" anchor="ctr"/>
          <a:lstStyle/>
          <a:p>
            <a:pPr algn="ctr" rtl="1">
              <a:buClr>
                <a:schemeClr val="accent6">
                  <a:lumMod val="75000"/>
                </a:schemeClr>
              </a:buClr>
            </a:pPr>
            <a:r>
              <a:rPr lang="ar-SA" sz="1300" b="1" dirty="0">
                <a:solidFill>
                  <a:srgbClr val="333333"/>
                </a:solidFill>
                <a:latin typeface="GE SS Two Light" panose="020A0503020102020204" pitchFamily="18" charset="-78"/>
                <a:ea typeface="GE SS Two Light" panose="020A0503020102020204" pitchFamily="18" charset="-78"/>
                <a:cs typeface="+mj-cs"/>
              </a:rPr>
              <a:t>تجسيد مشاعر الحب والولاء لخادم  الحرمين الشريفين وسمو ولي العهد الأمين ـ حفظهما الله </a:t>
            </a:r>
          </a:p>
        </p:txBody>
      </p:sp>
      <p:sp>
        <p:nvSpPr>
          <p:cNvPr id="45" name="مستطيل: زوايا مستديرة 44">
            <a:extLst>
              <a:ext uri="{FF2B5EF4-FFF2-40B4-BE49-F238E27FC236}">
                <a16:creationId xmlns:a16="http://schemas.microsoft.com/office/drawing/2014/main" id="{749C4C50-F765-48C9-A57B-8D99975146A2}"/>
              </a:ext>
            </a:extLst>
          </p:cNvPr>
          <p:cNvSpPr/>
          <p:nvPr/>
        </p:nvSpPr>
        <p:spPr>
          <a:xfrm>
            <a:off x="359227" y="4749053"/>
            <a:ext cx="2563058" cy="875596"/>
          </a:xfrm>
          <a:prstGeom prst="roundRect">
            <a:avLst/>
          </a:prstGeom>
          <a:ln w="28575">
            <a:solidFill>
              <a:srgbClr val="F18F15"/>
            </a:solidFill>
            <a:prstDash val="dash"/>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1" anchor="ctr"/>
          <a:lstStyle/>
          <a:p>
            <a:pPr algn="ctr" rtl="1">
              <a:buClr>
                <a:schemeClr val="accent6">
                  <a:lumMod val="75000"/>
                </a:schemeClr>
              </a:buClr>
            </a:pPr>
            <a:r>
              <a:rPr lang="ar-SA" sz="1300" b="1" dirty="0">
                <a:solidFill>
                  <a:srgbClr val="333333"/>
                </a:solidFill>
                <a:latin typeface="GE SS Two Light" panose="020A0503020102020204" pitchFamily="18" charset="-78"/>
                <a:ea typeface="GE SS Two Light" panose="020A0503020102020204" pitchFamily="18" charset="-78"/>
                <a:cs typeface="+mj-cs"/>
              </a:rPr>
              <a:t>تعزيز قيم المواطنة الصالحة </a:t>
            </a:r>
          </a:p>
        </p:txBody>
      </p:sp>
      <p:sp>
        <p:nvSpPr>
          <p:cNvPr id="46" name="مستطيل: زوايا مستديرة 45">
            <a:extLst>
              <a:ext uri="{FF2B5EF4-FFF2-40B4-BE49-F238E27FC236}">
                <a16:creationId xmlns:a16="http://schemas.microsoft.com/office/drawing/2014/main" id="{CBC72846-2D4C-443A-8D61-2E42744AC05D}"/>
              </a:ext>
            </a:extLst>
          </p:cNvPr>
          <p:cNvSpPr/>
          <p:nvPr/>
        </p:nvSpPr>
        <p:spPr>
          <a:xfrm>
            <a:off x="904540" y="6874843"/>
            <a:ext cx="5080967" cy="614329"/>
          </a:xfrm>
          <a:prstGeom prst="roundRect">
            <a:avLst/>
          </a:prstGeom>
          <a:ln w="28575">
            <a:solidFill>
              <a:srgbClr val="F18F15"/>
            </a:solidFill>
            <a:prstDash val="dash"/>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1" anchor="ctr"/>
          <a:lstStyle/>
          <a:p>
            <a:pPr algn="ctr" rtl="1">
              <a:buClr>
                <a:schemeClr val="accent6">
                  <a:lumMod val="75000"/>
                </a:schemeClr>
              </a:buClr>
            </a:pPr>
            <a:r>
              <a:rPr lang="ar-SA" sz="1300" b="1" dirty="0">
                <a:solidFill>
                  <a:srgbClr val="333333"/>
                </a:solidFill>
                <a:latin typeface="GE SS Two Light" panose="020A0503020102020204" pitchFamily="18" charset="-78"/>
                <a:ea typeface="GE SS Two Light" panose="020A0503020102020204" pitchFamily="18" charset="-78"/>
                <a:cs typeface="+mj-cs"/>
              </a:rPr>
              <a:t>حث الطلاب  على الشكر والحمد لله على ما نعيشه في هذا الوطن من نعمة الأمن والأمان ورغد العيش والمحافظة على هذه النعم بشكر الله أولاً ثم  المحافظة على الوطن وتنمية منجزاته التاريخية </a:t>
            </a:r>
          </a:p>
        </p:txBody>
      </p:sp>
      <p:sp>
        <p:nvSpPr>
          <p:cNvPr id="47" name="مستطيل: زوايا مستديرة 46">
            <a:extLst>
              <a:ext uri="{FF2B5EF4-FFF2-40B4-BE49-F238E27FC236}">
                <a16:creationId xmlns:a16="http://schemas.microsoft.com/office/drawing/2014/main" id="{2B282CD9-B82D-4B76-BC39-EE9E51D1A673}"/>
              </a:ext>
            </a:extLst>
          </p:cNvPr>
          <p:cNvSpPr/>
          <p:nvPr/>
        </p:nvSpPr>
        <p:spPr>
          <a:xfrm>
            <a:off x="426845" y="5826284"/>
            <a:ext cx="2563058" cy="862616"/>
          </a:xfrm>
          <a:prstGeom prst="roundRect">
            <a:avLst/>
          </a:prstGeom>
          <a:ln w="28575">
            <a:solidFill>
              <a:srgbClr val="F18F15"/>
            </a:solidFill>
            <a:prstDash val="dash"/>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1" anchor="ctr"/>
          <a:lstStyle/>
          <a:p>
            <a:pPr algn="ctr" rtl="1">
              <a:buClr>
                <a:schemeClr val="accent6">
                  <a:lumMod val="75000"/>
                </a:schemeClr>
              </a:buClr>
            </a:pPr>
            <a:r>
              <a:rPr lang="ar-SA" sz="1300" b="1" dirty="0">
                <a:solidFill>
                  <a:srgbClr val="333333"/>
                </a:solidFill>
                <a:latin typeface="GE SS Two Light" panose="020A0503020102020204" pitchFamily="18" charset="-78"/>
                <a:ea typeface="GE SS Two Light" panose="020A0503020102020204" pitchFamily="18" charset="-78"/>
                <a:cs typeface="+mj-cs"/>
              </a:rPr>
              <a:t>تقدير نعمة الأمن والأمان واللحمة الوطنية والاعتزاز بدور الآباء والأمهات والأجداد في بناء الوطن </a:t>
            </a:r>
          </a:p>
        </p:txBody>
      </p:sp>
      <p:sp>
        <p:nvSpPr>
          <p:cNvPr id="48" name="مستطيل: زوايا مستديرة 47">
            <a:extLst>
              <a:ext uri="{FF2B5EF4-FFF2-40B4-BE49-F238E27FC236}">
                <a16:creationId xmlns:a16="http://schemas.microsoft.com/office/drawing/2014/main" id="{B09A1259-B95D-4A78-93CE-4148E29D932B}"/>
              </a:ext>
            </a:extLst>
          </p:cNvPr>
          <p:cNvSpPr/>
          <p:nvPr/>
        </p:nvSpPr>
        <p:spPr>
          <a:xfrm>
            <a:off x="3886566" y="5896320"/>
            <a:ext cx="2563058" cy="792579"/>
          </a:xfrm>
          <a:prstGeom prst="roundRect">
            <a:avLst/>
          </a:prstGeom>
          <a:ln w="28575">
            <a:solidFill>
              <a:srgbClr val="F18F15"/>
            </a:solidFill>
            <a:prstDash val="dash"/>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1" anchor="ctr"/>
          <a:lstStyle/>
          <a:p>
            <a:pPr algn="ctr" rtl="1">
              <a:buClr>
                <a:schemeClr val="accent6">
                  <a:lumMod val="75000"/>
                </a:schemeClr>
              </a:buClr>
            </a:pPr>
            <a:r>
              <a:rPr lang="ar-SA" sz="1300" b="1" dirty="0">
                <a:solidFill>
                  <a:schemeClr val="tx1"/>
                </a:solidFill>
                <a:latin typeface="GE SS Two Light" panose="020A0503020102020204" pitchFamily="18" charset="-78"/>
                <a:ea typeface="GE SS Two Light" panose="020A0503020102020204" pitchFamily="18" charset="-78"/>
                <a:cs typeface="+mj-cs"/>
              </a:rPr>
              <a:t>التذكير دائمًا بمكانة المملكة العربية السعودية التي امتلكتها منذ توحيدها، والتي أصبحت من أهم الدول على مستوى العالم.</a:t>
            </a:r>
          </a:p>
        </p:txBody>
      </p:sp>
      <p:sp>
        <p:nvSpPr>
          <p:cNvPr id="49" name="مستطيل: زوايا مستديرة 48">
            <a:extLst>
              <a:ext uri="{FF2B5EF4-FFF2-40B4-BE49-F238E27FC236}">
                <a16:creationId xmlns:a16="http://schemas.microsoft.com/office/drawing/2014/main" id="{1838B339-BC9B-4D22-AE2D-20127FE0EC52}"/>
              </a:ext>
            </a:extLst>
          </p:cNvPr>
          <p:cNvSpPr/>
          <p:nvPr/>
        </p:nvSpPr>
        <p:spPr>
          <a:xfrm>
            <a:off x="852020" y="2016788"/>
            <a:ext cx="4900298" cy="338397"/>
          </a:xfrm>
          <a:prstGeom prst="roundRect">
            <a:avLst/>
          </a:prstGeom>
          <a:solidFill>
            <a:srgbClr val="07907C"/>
          </a:solidFill>
          <a:ln w="28575">
            <a:prstDash val="dash"/>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a:solidFill>
                  <a:schemeClr val="bg1"/>
                </a:solidFill>
                <a:latin typeface="GE SS Two Light" panose="020A0503020102020204" pitchFamily="18" charset="-78"/>
                <a:ea typeface="GE SS Two Light" panose="020A0503020102020204" pitchFamily="18" charset="-78"/>
                <a:cs typeface="+mj-cs"/>
              </a:rPr>
              <a:t>اهداف الاحتفال اليوم الوطني</a:t>
            </a:r>
          </a:p>
        </p:txBody>
      </p:sp>
      <p:sp>
        <p:nvSpPr>
          <p:cNvPr id="2" name="مستطيل: زوايا مستديرة 1">
            <a:extLst>
              <a:ext uri="{FF2B5EF4-FFF2-40B4-BE49-F238E27FC236}">
                <a16:creationId xmlns:a16="http://schemas.microsoft.com/office/drawing/2014/main" id="{1A5680EB-F8EA-6858-5B4A-4276E0C6E30C}"/>
              </a:ext>
            </a:extLst>
          </p:cNvPr>
          <p:cNvSpPr/>
          <p:nvPr/>
        </p:nvSpPr>
        <p:spPr>
          <a:xfrm>
            <a:off x="204404" y="2463243"/>
            <a:ext cx="6424996" cy="424737"/>
          </a:xfrm>
          <a:prstGeom prst="roundRect">
            <a:avLst/>
          </a:prstGeom>
          <a:solidFill>
            <a:srgbClr val="006666"/>
          </a:solidFill>
          <a:ln w="28575">
            <a:prstDash val="dash"/>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1" anchor="ctr"/>
          <a:lstStyle/>
          <a:p>
            <a:pPr algn="ctr"/>
            <a:r>
              <a:rPr lang="ar-SA" b="1" dirty="0">
                <a:solidFill>
                  <a:schemeClr val="bg1"/>
                </a:solidFill>
                <a:latin typeface="GE SS Two Light" panose="020A0503020102020204" pitchFamily="18" charset="-78"/>
                <a:ea typeface="GE SS Two Light" panose="020A0503020102020204" pitchFamily="18" charset="-78"/>
                <a:cs typeface="+mj-cs"/>
              </a:rPr>
              <a:t>تعزيز قيم الانتماء والولاء للدين ثم للملك والوطن لدى الطلاب  وجميع منسوبي التعليم</a:t>
            </a:r>
          </a:p>
        </p:txBody>
      </p:sp>
      <p:pic>
        <p:nvPicPr>
          <p:cNvPr id="13" name="Picture 3" descr="C:\Users\مالك\Desktop\شعار وزارة التعليم.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4403" y="143246"/>
            <a:ext cx="1008112" cy="912614"/>
          </a:xfrm>
          <a:prstGeom prst="rect">
            <a:avLst/>
          </a:prstGeom>
          <a:noFill/>
          <a:extLst>
            <a:ext uri="{909E8E84-426E-40DD-AFC4-6F175D3DCCD1}">
              <a14:hiddenFill xmlns:a14="http://schemas.microsoft.com/office/drawing/2010/main">
                <a:solidFill>
                  <a:srgbClr val="FFFFFF"/>
                </a:solidFill>
              </a14:hiddenFill>
            </a:ext>
          </a:extLst>
        </p:spPr>
      </p:pic>
      <p:sp>
        <p:nvSpPr>
          <p:cNvPr id="14" name="مستطيل 13"/>
          <p:cNvSpPr/>
          <p:nvPr/>
        </p:nvSpPr>
        <p:spPr>
          <a:xfrm>
            <a:off x="1687561" y="520679"/>
            <a:ext cx="3670675" cy="1496109"/>
          </a:xfrm>
          <a:prstGeom prst="rect">
            <a:avLst/>
          </a:prstGeom>
          <a:noFill/>
          <a:ln>
            <a:noFill/>
          </a:ln>
        </p:spPr>
        <p:style>
          <a:lnRef idx="2">
            <a:schemeClr val="accent2"/>
          </a:lnRef>
          <a:fillRef idx="1">
            <a:schemeClr val="lt1"/>
          </a:fillRef>
          <a:effectRef idx="0">
            <a:schemeClr val="accent2"/>
          </a:effectRef>
          <a:fontRef idx="minor">
            <a:schemeClr val="dk1"/>
          </a:fontRef>
        </p:style>
        <p:txBody>
          <a:bodyPr lIns="91434" tIns="45718" rIns="91434" bIns="45718" rtlCol="1" anchor="ctr"/>
          <a:lstStyle/>
          <a:p>
            <a:pPr algn="ctr"/>
            <a:r>
              <a:rPr lang="ar-SA" b="1" dirty="0">
                <a:solidFill>
                  <a:schemeClr val="tx1"/>
                </a:solidFill>
                <a:cs typeface="+mj-cs"/>
              </a:rPr>
              <a:t>المملكة العربية السعودية</a:t>
            </a:r>
            <a:endParaRPr lang="en-US" b="1" dirty="0">
              <a:solidFill>
                <a:schemeClr val="tx1"/>
              </a:solidFill>
              <a:cs typeface="+mj-cs"/>
            </a:endParaRPr>
          </a:p>
          <a:p>
            <a:pPr algn="ctr"/>
            <a:r>
              <a:rPr lang="ar-SA" b="1" dirty="0">
                <a:solidFill>
                  <a:schemeClr val="tx1"/>
                </a:solidFill>
                <a:cs typeface="+mj-cs"/>
              </a:rPr>
              <a:t>وزارة التعليم</a:t>
            </a:r>
            <a:endParaRPr lang="en-US" b="1" dirty="0">
              <a:solidFill>
                <a:schemeClr val="tx1"/>
              </a:solidFill>
              <a:cs typeface="+mj-cs"/>
            </a:endParaRPr>
          </a:p>
          <a:p>
            <a:pPr algn="ctr"/>
            <a:r>
              <a:rPr lang="ar-SA" b="1" dirty="0">
                <a:solidFill>
                  <a:schemeClr val="tx1"/>
                </a:solidFill>
                <a:cs typeface="+mj-cs"/>
              </a:rPr>
              <a:t>الادارة العامة للتعليم بمنطقة ..............</a:t>
            </a:r>
            <a:endParaRPr lang="en-US" b="1" dirty="0">
              <a:solidFill>
                <a:schemeClr val="tx1"/>
              </a:solidFill>
              <a:cs typeface="+mj-cs"/>
            </a:endParaRPr>
          </a:p>
          <a:p>
            <a:pPr algn="ctr"/>
            <a:r>
              <a:rPr lang="ar-SA" b="1" dirty="0">
                <a:solidFill>
                  <a:schemeClr val="tx1"/>
                </a:solidFill>
                <a:cs typeface="+mj-cs"/>
              </a:rPr>
              <a:t>مدرسة /...................</a:t>
            </a:r>
            <a:endParaRPr lang="en-US" b="1" dirty="0">
              <a:solidFill>
                <a:schemeClr val="tx1"/>
              </a:solidFill>
              <a:cs typeface="+mj-cs"/>
            </a:endParaRPr>
          </a:p>
        </p:txBody>
      </p:sp>
    </p:spTree>
    <p:extLst>
      <p:ext uri="{BB962C8B-B14F-4D97-AF65-F5344CB8AC3E}">
        <p14:creationId xmlns:p14="http://schemas.microsoft.com/office/powerpoint/2010/main" val="22829849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ربع نص 8">
            <a:extLst>
              <a:ext uri="{FF2B5EF4-FFF2-40B4-BE49-F238E27FC236}">
                <a16:creationId xmlns:a16="http://schemas.microsoft.com/office/drawing/2014/main" id="{C575CCBF-88C3-420B-9A47-7B3D1C62598A}"/>
              </a:ext>
            </a:extLst>
          </p:cNvPr>
          <p:cNvSpPr txBox="1"/>
          <p:nvPr/>
        </p:nvSpPr>
        <p:spPr>
          <a:xfrm>
            <a:off x="0" y="252231"/>
            <a:ext cx="6257925" cy="623248"/>
          </a:xfrm>
          <a:prstGeom prst="rect">
            <a:avLst/>
          </a:prstGeom>
          <a:noFill/>
        </p:spPr>
        <p:txBody>
          <a:bodyPr wrap="square" rtlCol="1">
            <a:spAutoFit/>
          </a:bodyPr>
          <a:lstStyle/>
          <a:p>
            <a:pPr algn="ctr">
              <a:lnSpc>
                <a:spcPct val="150000"/>
              </a:lnSpc>
            </a:pPr>
            <a:endParaRPr lang="ar-SA" sz="1200" dirty="0">
              <a:solidFill>
                <a:srgbClr val="333333"/>
              </a:solidFill>
              <a:latin typeface="GE SS Two Light" panose="020A0503020102020204" pitchFamily="18" charset="-78"/>
              <a:ea typeface="GE SS Two Light" panose="020A0503020102020204" pitchFamily="18" charset="-78"/>
              <a:cs typeface="GE SS Two Light" panose="020A0503020102020204" pitchFamily="18" charset="-78"/>
            </a:endParaRPr>
          </a:p>
          <a:p>
            <a:pPr algn="ctr" rtl="1">
              <a:lnSpc>
                <a:spcPct val="150000"/>
              </a:lnSpc>
              <a:buClr>
                <a:schemeClr val="accent6">
                  <a:lumMod val="75000"/>
                </a:schemeClr>
              </a:buClr>
            </a:pPr>
            <a:endParaRPr lang="ar-SA" sz="1200" dirty="0">
              <a:solidFill>
                <a:srgbClr val="333333"/>
              </a:solidFill>
              <a:latin typeface="GE SS Two Light" panose="020A0503020102020204" pitchFamily="18" charset="-78"/>
              <a:ea typeface="GE SS Two Light" panose="020A0503020102020204" pitchFamily="18" charset="-78"/>
              <a:cs typeface="GE SS Two Light" panose="020A0503020102020204" pitchFamily="18" charset="-78"/>
            </a:endParaRPr>
          </a:p>
        </p:txBody>
      </p:sp>
      <p:sp>
        <p:nvSpPr>
          <p:cNvPr id="7" name="مربع نص 6">
            <a:extLst>
              <a:ext uri="{FF2B5EF4-FFF2-40B4-BE49-F238E27FC236}">
                <a16:creationId xmlns:a16="http://schemas.microsoft.com/office/drawing/2014/main" id="{03F5487C-BF96-476A-A4E1-16C647D41F3C}"/>
              </a:ext>
            </a:extLst>
          </p:cNvPr>
          <p:cNvSpPr txBox="1"/>
          <p:nvPr/>
        </p:nvSpPr>
        <p:spPr>
          <a:xfrm>
            <a:off x="342373" y="2257594"/>
            <a:ext cx="6173250" cy="4191981"/>
          </a:xfrm>
          <a:prstGeom prst="rect">
            <a:avLst/>
          </a:prstGeom>
          <a:noFill/>
        </p:spPr>
        <p:txBody>
          <a:bodyPr wrap="square">
            <a:spAutoFit/>
          </a:bodyPr>
          <a:lstStyle/>
          <a:p>
            <a:pPr algn="r">
              <a:lnSpc>
                <a:spcPct val="150000"/>
              </a:lnSpc>
            </a:pPr>
            <a:r>
              <a:rPr lang="ar-SA" sz="2000" b="1" dirty="0">
                <a:solidFill>
                  <a:schemeClr val="accent6">
                    <a:lumMod val="75000"/>
                  </a:schemeClr>
                </a:solidFill>
                <a:latin typeface="GE SS Two Light" panose="020A0503020102020204" pitchFamily="18" charset="-78"/>
                <a:ea typeface="GE SS Two Light" panose="020A0503020102020204" pitchFamily="18" charset="-78"/>
                <a:cs typeface="+mj-cs"/>
              </a:rPr>
              <a:t>جدول اللجنة :</a:t>
            </a:r>
          </a:p>
          <a:p>
            <a:pPr algn="r">
              <a:lnSpc>
                <a:spcPct val="150000"/>
              </a:lnSpc>
            </a:pPr>
            <a:r>
              <a:rPr lang="ar-SA" sz="2000" b="1" dirty="0">
                <a:latin typeface="GE SS Two Light" panose="020A0503020102020204" pitchFamily="18" charset="-78"/>
                <a:ea typeface="GE SS Two Light" panose="020A0503020102020204" pitchFamily="18" charset="-78"/>
                <a:cs typeface="+mj-cs"/>
              </a:rPr>
              <a:t>إعداد خطة الاحتفال باليوم الوطني </a:t>
            </a:r>
          </a:p>
          <a:p>
            <a:pPr algn="r">
              <a:lnSpc>
                <a:spcPct val="150000"/>
              </a:lnSpc>
            </a:pPr>
            <a:r>
              <a:rPr lang="ar-SA" sz="2000" b="1" dirty="0">
                <a:latin typeface="GE SS Two Light" panose="020A0503020102020204" pitchFamily="18" charset="-78"/>
                <a:ea typeface="GE SS Two Light" panose="020A0503020102020204" pitchFamily="18" charset="-78"/>
                <a:cs typeface="+mj-cs"/>
              </a:rPr>
              <a:t>2ـ توجيه جميع المعلمين لإبراز هوية اليوم الوطني 93 اثناء الحصة</a:t>
            </a:r>
          </a:p>
          <a:p>
            <a:pPr algn="r">
              <a:lnSpc>
                <a:spcPct val="150000"/>
              </a:lnSpc>
            </a:pPr>
            <a:r>
              <a:rPr lang="ar-SA" sz="2000" b="1" dirty="0">
                <a:latin typeface="GE SS Two Light" panose="020A0503020102020204" pitchFamily="18" charset="-78"/>
                <a:ea typeface="GE SS Two Light" panose="020A0503020102020204" pitchFamily="18" charset="-78"/>
                <a:cs typeface="+mj-cs"/>
              </a:rPr>
              <a:t>3ـ تجهيز اللوحات والبروشورات الخاصة باليوم الوطني</a:t>
            </a:r>
          </a:p>
          <a:p>
            <a:pPr algn="r">
              <a:lnSpc>
                <a:spcPct val="150000"/>
              </a:lnSpc>
            </a:pPr>
            <a:r>
              <a:rPr lang="ar-SA" sz="2000" b="1" dirty="0">
                <a:latin typeface="GE SS Two Light" panose="020A0503020102020204" pitchFamily="18" charset="-78"/>
                <a:ea typeface="GE SS Two Light" panose="020A0503020102020204" pitchFamily="18" charset="-78"/>
                <a:cs typeface="+mj-cs"/>
              </a:rPr>
              <a:t>4ـ تجهيز الإعلانات والمسابقات والتهاني والتوزيعات  الخاصة باليوم الوطني</a:t>
            </a:r>
          </a:p>
          <a:p>
            <a:pPr algn="r">
              <a:lnSpc>
                <a:spcPct val="150000"/>
              </a:lnSpc>
            </a:pPr>
            <a:r>
              <a:rPr lang="ar-SA" sz="2000" b="1" dirty="0">
                <a:latin typeface="GE SS Two Light" panose="020A0503020102020204" pitchFamily="18" charset="-78"/>
                <a:ea typeface="GE SS Two Light" panose="020A0503020102020204" pitchFamily="18" charset="-78"/>
                <a:cs typeface="+mj-cs"/>
              </a:rPr>
              <a:t>5ـ تجهيز العروض المرئية الوطنية</a:t>
            </a:r>
          </a:p>
          <a:p>
            <a:pPr algn="r">
              <a:lnSpc>
                <a:spcPct val="150000"/>
              </a:lnSpc>
            </a:pPr>
            <a:r>
              <a:rPr lang="ar-SA" sz="2000" b="1" dirty="0">
                <a:latin typeface="GE SS Two Light" panose="020A0503020102020204" pitchFamily="18" charset="-78"/>
                <a:ea typeface="GE SS Two Light" panose="020A0503020102020204" pitchFamily="18" charset="-78"/>
                <a:cs typeface="+mj-cs"/>
              </a:rPr>
              <a:t>6ـ تفعيل  وسائل التواصل الإجتماعي لإبراز مشاعر الولاء والانتماء لليوم الوطني</a:t>
            </a:r>
          </a:p>
        </p:txBody>
      </p:sp>
      <p:pic>
        <p:nvPicPr>
          <p:cNvPr id="6" name="Picture 3" descr="C:\Users\مالك\Desktop\شعار وزارة التعليم.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4403" y="143246"/>
            <a:ext cx="1008112" cy="912614"/>
          </a:xfrm>
          <a:prstGeom prst="rect">
            <a:avLst/>
          </a:prstGeom>
          <a:noFill/>
          <a:extLst>
            <a:ext uri="{909E8E84-426E-40DD-AFC4-6F175D3DCCD1}">
              <a14:hiddenFill xmlns:a14="http://schemas.microsoft.com/office/drawing/2010/main">
                <a:solidFill>
                  <a:srgbClr val="FFFFFF"/>
                </a:solidFill>
              </a14:hiddenFill>
            </a:ext>
          </a:extLst>
        </p:spPr>
      </p:pic>
      <p:sp>
        <p:nvSpPr>
          <p:cNvPr id="10" name="مستطيل 9"/>
          <p:cNvSpPr/>
          <p:nvPr/>
        </p:nvSpPr>
        <p:spPr>
          <a:xfrm>
            <a:off x="1687561" y="520679"/>
            <a:ext cx="3670675" cy="1496109"/>
          </a:xfrm>
          <a:prstGeom prst="rect">
            <a:avLst/>
          </a:prstGeom>
          <a:noFill/>
          <a:ln>
            <a:noFill/>
          </a:ln>
        </p:spPr>
        <p:style>
          <a:lnRef idx="2">
            <a:schemeClr val="accent2"/>
          </a:lnRef>
          <a:fillRef idx="1">
            <a:schemeClr val="lt1"/>
          </a:fillRef>
          <a:effectRef idx="0">
            <a:schemeClr val="accent2"/>
          </a:effectRef>
          <a:fontRef idx="minor">
            <a:schemeClr val="dk1"/>
          </a:fontRef>
        </p:style>
        <p:txBody>
          <a:bodyPr lIns="91434" tIns="45718" rIns="91434" bIns="45718" rtlCol="1" anchor="ctr"/>
          <a:lstStyle/>
          <a:p>
            <a:pPr algn="ctr"/>
            <a:r>
              <a:rPr lang="ar-SA" b="1" dirty="0">
                <a:solidFill>
                  <a:schemeClr val="tx1"/>
                </a:solidFill>
                <a:cs typeface="+mj-cs"/>
              </a:rPr>
              <a:t>المملكة العربية السعودية</a:t>
            </a:r>
            <a:endParaRPr lang="en-US" b="1" dirty="0">
              <a:solidFill>
                <a:schemeClr val="tx1"/>
              </a:solidFill>
              <a:cs typeface="+mj-cs"/>
            </a:endParaRPr>
          </a:p>
          <a:p>
            <a:pPr algn="ctr"/>
            <a:r>
              <a:rPr lang="ar-SA" b="1" dirty="0">
                <a:solidFill>
                  <a:schemeClr val="tx1"/>
                </a:solidFill>
                <a:cs typeface="+mj-cs"/>
              </a:rPr>
              <a:t>وزارة التعليم</a:t>
            </a:r>
            <a:endParaRPr lang="en-US" b="1" dirty="0">
              <a:solidFill>
                <a:schemeClr val="tx1"/>
              </a:solidFill>
              <a:cs typeface="+mj-cs"/>
            </a:endParaRPr>
          </a:p>
          <a:p>
            <a:pPr algn="ctr"/>
            <a:r>
              <a:rPr lang="ar-SA" b="1" dirty="0">
                <a:solidFill>
                  <a:schemeClr val="tx1"/>
                </a:solidFill>
                <a:cs typeface="+mj-cs"/>
              </a:rPr>
              <a:t>الادارة العامة للتعليم بمنطقة ..............</a:t>
            </a:r>
            <a:endParaRPr lang="en-US" b="1" dirty="0">
              <a:solidFill>
                <a:schemeClr val="tx1"/>
              </a:solidFill>
              <a:cs typeface="+mj-cs"/>
            </a:endParaRPr>
          </a:p>
          <a:p>
            <a:pPr algn="ctr"/>
            <a:r>
              <a:rPr lang="ar-SA" b="1" dirty="0">
                <a:solidFill>
                  <a:schemeClr val="tx1"/>
                </a:solidFill>
                <a:cs typeface="+mj-cs"/>
              </a:rPr>
              <a:t>مدرسة /...................</a:t>
            </a:r>
            <a:endParaRPr lang="en-US" b="1" dirty="0">
              <a:solidFill>
                <a:schemeClr val="tx1"/>
              </a:solidFill>
              <a:cs typeface="+mj-cs"/>
            </a:endParaRPr>
          </a:p>
        </p:txBody>
      </p:sp>
    </p:spTree>
    <p:extLst>
      <p:ext uri="{BB962C8B-B14F-4D97-AF65-F5344CB8AC3E}">
        <p14:creationId xmlns:p14="http://schemas.microsoft.com/office/powerpoint/2010/main" val="1869424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ربع نص 8">
            <a:extLst>
              <a:ext uri="{FF2B5EF4-FFF2-40B4-BE49-F238E27FC236}">
                <a16:creationId xmlns:a16="http://schemas.microsoft.com/office/drawing/2014/main" id="{C575CCBF-88C3-420B-9A47-7B3D1C62598A}"/>
              </a:ext>
            </a:extLst>
          </p:cNvPr>
          <p:cNvSpPr txBox="1"/>
          <p:nvPr/>
        </p:nvSpPr>
        <p:spPr>
          <a:xfrm>
            <a:off x="0" y="252231"/>
            <a:ext cx="6257925" cy="623248"/>
          </a:xfrm>
          <a:prstGeom prst="rect">
            <a:avLst/>
          </a:prstGeom>
          <a:noFill/>
        </p:spPr>
        <p:txBody>
          <a:bodyPr wrap="square" rtlCol="1">
            <a:spAutoFit/>
          </a:bodyPr>
          <a:lstStyle/>
          <a:p>
            <a:pPr algn="ctr">
              <a:lnSpc>
                <a:spcPct val="150000"/>
              </a:lnSpc>
            </a:pPr>
            <a:endParaRPr lang="ar-SA" sz="1200" dirty="0">
              <a:solidFill>
                <a:srgbClr val="333333"/>
              </a:solidFill>
              <a:latin typeface="GE SS Two Light" panose="020A0503020102020204" pitchFamily="18" charset="-78"/>
              <a:ea typeface="GE SS Two Light" panose="020A0503020102020204" pitchFamily="18" charset="-78"/>
              <a:cs typeface="GE SS Two Light" panose="020A0503020102020204" pitchFamily="18" charset="-78"/>
            </a:endParaRPr>
          </a:p>
          <a:p>
            <a:pPr algn="ctr" rtl="1">
              <a:lnSpc>
                <a:spcPct val="150000"/>
              </a:lnSpc>
              <a:buClr>
                <a:schemeClr val="accent6">
                  <a:lumMod val="75000"/>
                </a:schemeClr>
              </a:buClr>
            </a:pPr>
            <a:endParaRPr lang="ar-SA" sz="1200" dirty="0">
              <a:solidFill>
                <a:srgbClr val="333333"/>
              </a:solidFill>
              <a:latin typeface="GE SS Two Light" panose="020A0503020102020204" pitchFamily="18" charset="-78"/>
              <a:ea typeface="GE SS Two Light" panose="020A0503020102020204" pitchFamily="18" charset="-78"/>
              <a:cs typeface="GE SS Two Light" panose="020A0503020102020204" pitchFamily="18" charset="-78"/>
            </a:endParaRPr>
          </a:p>
        </p:txBody>
      </p:sp>
      <p:sp>
        <p:nvSpPr>
          <p:cNvPr id="7" name="مربع نص 6">
            <a:extLst>
              <a:ext uri="{FF2B5EF4-FFF2-40B4-BE49-F238E27FC236}">
                <a16:creationId xmlns:a16="http://schemas.microsoft.com/office/drawing/2014/main" id="{03F5487C-BF96-476A-A4E1-16C647D41F3C}"/>
              </a:ext>
            </a:extLst>
          </p:cNvPr>
          <p:cNvSpPr txBox="1"/>
          <p:nvPr/>
        </p:nvSpPr>
        <p:spPr>
          <a:xfrm>
            <a:off x="342373" y="2135674"/>
            <a:ext cx="6173250" cy="3877985"/>
          </a:xfrm>
          <a:prstGeom prst="rect">
            <a:avLst/>
          </a:prstGeom>
          <a:noFill/>
        </p:spPr>
        <p:txBody>
          <a:bodyPr wrap="square">
            <a:spAutoFit/>
          </a:bodyPr>
          <a:lstStyle/>
          <a:p>
            <a:pPr algn="r">
              <a:lnSpc>
                <a:spcPct val="150000"/>
              </a:lnSpc>
            </a:pPr>
            <a:r>
              <a:rPr lang="ar-SA" sz="2000" b="1" dirty="0">
                <a:solidFill>
                  <a:srgbClr val="FF0000"/>
                </a:solidFill>
                <a:latin typeface="GE SS Two Light" panose="020A0503020102020204" pitchFamily="18" charset="-78"/>
                <a:ea typeface="GE SS Two Light" panose="020A0503020102020204" pitchFamily="18" charset="-78"/>
                <a:cs typeface="+mj-cs"/>
              </a:rPr>
              <a:t>قرار إداري</a:t>
            </a:r>
          </a:p>
          <a:p>
            <a:pPr algn="ctr">
              <a:lnSpc>
                <a:spcPct val="150000"/>
              </a:lnSpc>
            </a:pPr>
            <a:r>
              <a:rPr lang="ar-SA" sz="1600" b="1" dirty="0">
                <a:solidFill>
                  <a:srgbClr val="FF0000"/>
                </a:solidFill>
                <a:latin typeface="GE SS Two Light" panose="020A0503020102020204" pitchFamily="18" charset="-78"/>
                <a:ea typeface="GE SS Two Light" panose="020A0503020102020204" pitchFamily="18" charset="-78"/>
                <a:cs typeface="+mj-cs"/>
              </a:rPr>
              <a:t>بشــأن:  اللجان التنفيذية على مستوى المدرسة للاحتفال باليوم الوطني 93 </a:t>
            </a:r>
          </a:p>
          <a:p>
            <a:pPr algn="ctr">
              <a:lnSpc>
                <a:spcPct val="150000"/>
              </a:lnSpc>
            </a:pPr>
            <a:r>
              <a:rPr lang="ar-SA" sz="1600" b="1" dirty="0">
                <a:latin typeface="GE SS Two Light" panose="020A0503020102020204" pitchFamily="18" charset="-78"/>
                <a:ea typeface="GE SS Two Light" panose="020A0503020102020204" pitchFamily="18" charset="-78"/>
                <a:cs typeface="+mj-cs"/>
              </a:rPr>
              <a:t>اليوم : ...............   التاريخ   :   00 /  00 /1445هـ                      </a:t>
            </a:r>
          </a:p>
          <a:p>
            <a:pPr algn="ctr">
              <a:lnSpc>
                <a:spcPct val="150000"/>
              </a:lnSpc>
            </a:pPr>
            <a:r>
              <a:rPr lang="ar-SA" sz="1600" b="1" dirty="0">
                <a:latin typeface="GE SS Two Light" panose="020A0503020102020204" pitchFamily="18" charset="-78"/>
                <a:ea typeface="GE SS Two Light" panose="020A0503020102020204" pitchFamily="18" charset="-78"/>
                <a:cs typeface="+mj-cs"/>
              </a:rPr>
              <a:t>استناد اً على الصلاحية رقم 20   والتي تـنص علـى : تكليـف العـاملين فـي المدرسـة بأيـة أعمـال تقتضـيها طبيعـة العمـل التعليمـي والتربـوي أثنـاء العـام الدراسـي، والـواردة فـي دليـل الصـلاحيات الممنوحـة لقائـد المدرسـة بـالقرار الـوزاري رقـم 37617168 </a:t>
            </a:r>
          </a:p>
          <a:p>
            <a:pPr algn="ctr">
              <a:lnSpc>
                <a:spcPct val="150000"/>
              </a:lnSpc>
            </a:pPr>
            <a:r>
              <a:rPr lang="ar-SA" sz="1600" b="1" dirty="0">
                <a:latin typeface="GE SS Two Light" panose="020A0503020102020204" pitchFamily="18" charset="-78"/>
                <a:ea typeface="GE SS Two Light" panose="020A0503020102020204" pitchFamily="18" charset="-78"/>
                <a:cs typeface="+mj-cs"/>
              </a:rPr>
              <a:t>وتـاريخ 1/ 4/ 1437هـ ،  </a:t>
            </a:r>
          </a:p>
          <a:p>
            <a:pPr algn="ctr">
              <a:lnSpc>
                <a:spcPct val="150000"/>
              </a:lnSpc>
            </a:pPr>
            <a:r>
              <a:rPr lang="ar-SA" sz="1600" b="1" dirty="0">
                <a:latin typeface="GE SS Two Light" panose="020A0503020102020204" pitchFamily="18" charset="-78"/>
                <a:ea typeface="GE SS Two Light" panose="020A0503020102020204" pitchFamily="18" charset="-78"/>
                <a:cs typeface="+mj-cs"/>
              </a:rPr>
              <a:t>فقد تقرر تشكيل اللجان التنفيذية على مستوى المدرسة للاحتفال باليوم الوطني93  </a:t>
            </a:r>
          </a:p>
          <a:p>
            <a:pPr algn="ctr">
              <a:lnSpc>
                <a:spcPct val="150000"/>
              </a:lnSpc>
            </a:pPr>
            <a:r>
              <a:rPr lang="ar-SA" sz="1600" b="1" dirty="0">
                <a:latin typeface="GE SS Two Light" panose="020A0503020102020204" pitchFamily="18" charset="-78"/>
                <a:ea typeface="GE SS Two Light" panose="020A0503020102020204" pitchFamily="18" charset="-78"/>
                <a:cs typeface="+mj-cs"/>
              </a:rPr>
              <a:t>للعام الدراسي 1445هـ</a:t>
            </a:r>
          </a:p>
          <a:p>
            <a:pPr algn="ctr">
              <a:lnSpc>
                <a:spcPct val="150000"/>
              </a:lnSpc>
            </a:pPr>
            <a:r>
              <a:rPr lang="ar-SA" sz="1600" b="1" dirty="0">
                <a:solidFill>
                  <a:srgbClr val="FF0000"/>
                </a:solidFill>
                <a:latin typeface="GE SS Two Light" panose="020A0503020102020204" pitchFamily="18" charset="-78"/>
                <a:ea typeface="GE SS Two Light" panose="020A0503020102020204" pitchFamily="18" charset="-78"/>
                <a:cs typeface="+mj-cs"/>
              </a:rPr>
              <a:t>مدير المدرسة / .......................</a:t>
            </a:r>
          </a:p>
        </p:txBody>
      </p:sp>
      <p:pic>
        <p:nvPicPr>
          <p:cNvPr id="6" name="Picture 3" descr="C:\Users\مالك\Desktop\شعار وزارة التعليم.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4403" y="143246"/>
            <a:ext cx="1008112" cy="912614"/>
          </a:xfrm>
          <a:prstGeom prst="rect">
            <a:avLst/>
          </a:prstGeom>
          <a:noFill/>
          <a:extLst>
            <a:ext uri="{909E8E84-426E-40DD-AFC4-6F175D3DCCD1}">
              <a14:hiddenFill xmlns:a14="http://schemas.microsoft.com/office/drawing/2010/main">
                <a:solidFill>
                  <a:srgbClr val="FFFFFF"/>
                </a:solidFill>
              </a14:hiddenFill>
            </a:ext>
          </a:extLst>
        </p:spPr>
      </p:pic>
      <p:sp>
        <p:nvSpPr>
          <p:cNvPr id="10" name="مستطيل 9"/>
          <p:cNvSpPr/>
          <p:nvPr/>
        </p:nvSpPr>
        <p:spPr>
          <a:xfrm>
            <a:off x="1687561" y="520679"/>
            <a:ext cx="3670675" cy="1496109"/>
          </a:xfrm>
          <a:prstGeom prst="rect">
            <a:avLst/>
          </a:prstGeom>
          <a:noFill/>
          <a:ln>
            <a:noFill/>
          </a:ln>
        </p:spPr>
        <p:style>
          <a:lnRef idx="2">
            <a:schemeClr val="accent2"/>
          </a:lnRef>
          <a:fillRef idx="1">
            <a:schemeClr val="lt1"/>
          </a:fillRef>
          <a:effectRef idx="0">
            <a:schemeClr val="accent2"/>
          </a:effectRef>
          <a:fontRef idx="minor">
            <a:schemeClr val="dk1"/>
          </a:fontRef>
        </p:style>
        <p:txBody>
          <a:bodyPr lIns="91434" tIns="45718" rIns="91434" bIns="45718" rtlCol="1" anchor="ctr"/>
          <a:lstStyle/>
          <a:p>
            <a:pPr algn="ctr"/>
            <a:r>
              <a:rPr lang="ar-SA" b="1" dirty="0">
                <a:solidFill>
                  <a:schemeClr val="tx1"/>
                </a:solidFill>
                <a:cs typeface="+mj-cs"/>
              </a:rPr>
              <a:t>المملكة العربية السعودية</a:t>
            </a:r>
            <a:endParaRPr lang="en-US" b="1" dirty="0">
              <a:solidFill>
                <a:schemeClr val="tx1"/>
              </a:solidFill>
              <a:cs typeface="+mj-cs"/>
            </a:endParaRPr>
          </a:p>
          <a:p>
            <a:pPr algn="ctr"/>
            <a:r>
              <a:rPr lang="ar-SA" b="1" dirty="0">
                <a:solidFill>
                  <a:schemeClr val="tx1"/>
                </a:solidFill>
                <a:cs typeface="+mj-cs"/>
              </a:rPr>
              <a:t>وزارة التعليم</a:t>
            </a:r>
            <a:endParaRPr lang="en-US" b="1" dirty="0">
              <a:solidFill>
                <a:schemeClr val="tx1"/>
              </a:solidFill>
              <a:cs typeface="+mj-cs"/>
            </a:endParaRPr>
          </a:p>
          <a:p>
            <a:pPr algn="ctr"/>
            <a:r>
              <a:rPr lang="ar-SA" b="1" dirty="0">
                <a:solidFill>
                  <a:schemeClr val="tx1"/>
                </a:solidFill>
                <a:cs typeface="+mj-cs"/>
              </a:rPr>
              <a:t>الادارة العامة للتعليم بمنطقة ..............</a:t>
            </a:r>
            <a:endParaRPr lang="en-US" b="1" dirty="0">
              <a:solidFill>
                <a:schemeClr val="tx1"/>
              </a:solidFill>
              <a:cs typeface="+mj-cs"/>
            </a:endParaRPr>
          </a:p>
          <a:p>
            <a:pPr algn="ctr"/>
            <a:r>
              <a:rPr lang="ar-SA" b="1" dirty="0">
                <a:solidFill>
                  <a:schemeClr val="tx1"/>
                </a:solidFill>
                <a:cs typeface="+mj-cs"/>
              </a:rPr>
              <a:t>مدرسة /...................</a:t>
            </a:r>
            <a:endParaRPr lang="en-US" b="1" dirty="0">
              <a:solidFill>
                <a:schemeClr val="tx1"/>
              </a:solidFill>
              <a:cs typeface="+mj-cs"/>
            </a:endParaRPr>
          </a:p>
        </p:txBody>
      </p:sp>
    </p:spTree>
    <p:extLst>
      <p:ext uri="{BB962C8B-B14F-4D97-AF65-F5344CB8AC3E}">
        <p14:creationId xmlns:p14="http://schemas.microsoft.com/office/powerpoint/2010/main" val="302236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ربع نص 8">
            <a:extLst>
              <a:ext uri="{FF2B5EF4-FFF2-40B4-BE49-F238E27FC236}">
                <a16:creationId xmlns:a16="http://schemas.microsoft.com/office/drawing/2014/main" id="{C575CCBF-88C3-420B-9A47-7B3D1C62598A}"/>
              </a:ext>
            </a:extLst>
          </p:cNvPr>
          <p:cNvSpPr txBox="1"/>
          <p:nvPr/>
        </p:nvSpPr>
        <p:spPr>
          <a:xfrm>
            <a:off x="0" y="252231"/>
            <a:ext cx="6257925" cy="623248"/>
          </a:xfrm>
          <a:prstGeom prst="rect">
            <a:avLst/>
          </a:prstGeom>
          <a:noFill/>
        </p:spPr>
        <p:txBody>
          <a:bodyPr wrap="square" rtlCol="1">
            <a:spAutoFit/>
          </a:bodyPr>
          <a:lstStyle/>
          <a:p>
            <a:pPr algn="ctr">
              <a:lnSpc>
                <a:spcPct val="150000"/>
              </a:lnSpc>
            </a:pPr>
            <a:endParaRPr lang="ar-SA" sz="1200" dirty="0">
              <a:solidFill>
                <a:srgbClr val="333333"/>
              </a:solidFill>
              <a:latin typeface="GE SS Two Light" panose="020A0503020102020204" pitchFamily="18" charset="-78"/>
              <a:ea typeface="GE SS Two Light" panose="020A0503020102020204" pitchFamily="18" charset="-78"/>
              <a:cs typeface="GE SS Two Light" panose="020A0503020102020204" pitchFamily="18" charset="-78"/>
            </a:endParaRPr>
          </a:p>
          <a:p>
            <a:pPr algn="ctr" rtl="1">
              <a:lnSpc>
                <a:spcPct val="150000"/>
              </a:lnSpc>
              <a:buClr>
                <a:schemeClr val="accent6">
                  <a:lumMod val="75000"/>
                </a:schemeClr>
              </a:buClr>
            </a:pPr>
            <a:endParaRPr lang="ar-SA" sz="1200" dirty="0">
              <a:solidFill>
                <a:srgbClr val="333333"/>
              </a:solidFill>
              <a:latin typeface="GE SS Two Light" panose="020A0503020102020204" pitchFamily="18" charset="-78"/>
              <a:ea typeface="GE SS Two Light" panose="020A0503020102020204" pitchFamily="18" charset="-78"/>
              <a:cs typeface="GE SS Two Light" panose="020A0503020102020204" pitchFamily="18" charset="-78"/>
            </a:endParaRPr>
          </a:p>
        </p:txBody>
      </p:sp>
      <p:pic>
        <p:nvPicPr>
          <p:cNvPr id="6" name="Picture 3" descr="C:\Users\مالك\Desktop\شعار وزارة التعليم.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4403" y="143246"/>
            <a:ext cx="1008112" cy="912614"/>
          </a:xfrm>
          <a:prstGeom prst="rect">
            <a:avLst/>
          </a:prstGeom>
          <a:noFill/>
          <a:extLst>
            <a:ext uri="{909E8E84-426E-40DD-AFC4-6F175D3DCCD1}">
              <a14:hiddenFill xmlns:a14="http://schemas.microsoft.com/office/drawing/2010/main">
                <a:solidFill>
                  <a:srgbClr val="FFFFFF"/>
                </a:solidFill>
              </a14:hiddenFill>
            </a:ext>
          </a:extLst>
        </p:spPr>
      </p:pic>
      <p:sp>
        <p:nvSpPr>
          <p:cNvPr id="10" name="مستطيل 9"/>
          <p:cNvSpPr/>
          <p:nvPr/>
        </p:nvSpPr>
        <p:spPr>
          <a:xfrm>
            <a:off x="1687561" y="520679"/>
            <a:ext cx="3670675" cy="1496109"/>
          </a:xfrm>
          <a:prstGeom prst="rect">
            <a:avLst/>
          </a:prstGeom>
          <a:noFill/>
          <a:ln>
            <a:noFill/>
          </a:ln>
        </p:spPr>
        <p:style>
          <a:lnRef idx="2">
            <a:schemeClr val="accent2"/>
          </a:lnRef>
          <a:fillRef idx="1">
            <a:schemeClr val="lt1"/>
          </a:fillRef>
          <a:effectRef idx="0">
            <a:schemeClr val="accent2"/>
          </a:effectRef>
          <a:fontRef idx="minor">
            <a:schemeClr val="dk1"/>
          </a:fontRef>
        </p:style>
        <p:txBody>
          <a:bodyPr lIns="91434" tIns="45718" rIns="91434" bIns="45718" rtlCol="1" anchor="ctr"/>
          <a:lstStyle/>
          <a:p>
            <a:pPr algn="ctr"/>
            <a:r>
              <a:rPr lang="ar-SA" b="1" dirty="0">
                <a:solidFill>
                  <a:schemeClr val="tx1"/>
                </a:solidFill>
                <a:cs typeface="+mj-cs"/>
              </a:rPr>
              <a:t>المملكة العربية السعودية</a:t>
            </a:r>
            <a:endParaRPr lang="en-US" b="1" dirty="0">
              <a:solidFill>
                <a:schemeClr val="tx1"/>
              </a:solidFill>
              <a:cs typeface="+mj-cs"/>
            </a:endParaRPr>
          </a:p>
          <a:p>
            <a:pPr algn="ctr"/>
            <a:r>
              <a:rPr lang="ar-SA" b="1" dirty="0">
                <a:solidFill>
                  <a:schemeClr val="tx1"/>
                </a:solidFill>
                <a:cs typeface="+mj-cs"/>
              </a:rPr>
              <a:t>وزارة التعليم</a:t>
            </a:r>
            <a:endParaRPr lang="en-US" b="1" dirty="0">
              <a:solidFill>
                <a:schemeClr val="tx1"/>
              </a:solidFill>
              <a:cs typeface="+mj-cs"/>
            </a:endParaRPr>
          </a:p>
          <a:p>
            <a:pPr algn="ctr"/>
            <a:r>
              <a:rPr lang="ar-SA" b="1" dirty="0">
                <a:solidFill>
                  <a:schemeClr val="tx1"/>
                </a:solidFill>
                <a:cs typeface="+mj-cs"/>
              </a:rPr>
              <a:t>الادارة العامة للتعليم بمنطقة ..............</a:t>
            </a:r>
            <a:endParaRPr lang="en-US" b="1" dirty="0">
              <a:solidFill>
                <a:schemeClr val="tx1"/>
              </a:solidFill>
              <a:cs typeface="+mj-cs"/>
            </a:endParaRPr>
          </a:p>
          <a:p>
            <a:pPr algn="ctr"/>
            <a:r>
              <a:rPr lang="ar-SA" b="1" dirty="0">
                <a:solidFill>
                  <a:schemeClr val="tx1"/>
                </a:solidFill>
                <a:cs typeface="+mj-cs"/>
              </a:rPr>
              <a:t>مدرسة /...................</a:t>
            </a:r>
            <a:endParaRPr lang="en-US" b="1" dirty="0">
              <a:solidFill>
                <a:schemeClr val="tx1"/>
              </a:solidFill>
              <a:cs typeface="+mj-cs"/>
            </a:endParaRPr>
          </a:p>
        </p:txBody>
      </p:sp>
      <p:graphicFrame>
        <p:nvGraphicFramePr>
          <p:cNvPr id="2" name="جدول 1"/>
          <p:cNvGraphicFramePr>
            <a:graphicFrameLocks noGrp="1"/>
          </p:cNvGraphicFramePr>
          <p:nvPr>
            <p:extLst>
              <p:ext uri="{D42A27DB-BD31-4B8C-83A1-F6EECF244321}">
                <p14:modId xmlns:p14="http://schemas.microsoft.com/office/powerpoint/2010/main" val="581979890"/>
              </p:ext>
            </p:extLst>
          </p:nvPr>
        </p:nvGraphicFramePr>
        <p:xfrm>
          <a:off x="494349" y="2721225"/>
          <a:ext cx="5915024" cy="4256325"/>
        </p:xfrm>
        <a:graphic>
          <a:graphicData uri="http://schemas.openxmlformats.org/drawingml/2006/table">
            <a:tbl>
              <a:tblPr rtl="1" firstRow="1" firstCol="1" bandRow="1"/>
              <a:tblGrid>
                <a:gridCol w="278180">
                  <a:extLst>
                    <a:ext uri="{9D8B030D-6E8A-4147-A177-3AD203B41FA5}">
                      <a16:colId xmlns:a16="http://schemas.microsoft.com/office/drawing/2014/main" val="20000"/>
                    </a:ext>
                  </a:extLst>
                </a:gridCol>
                <a:gridCol w="1672159">
                  <a:extLst>
                    <a:ext uri="{9D8B030D-6E8A-4147-A177-3AD203B41FA5}">
                      <a16:colId xmlns:a16="http://schemas.microsoft.com/office/drawing/2014/main" val="20001"/>
                    </a:ext>
                  </a:extLst>
                </a:gridCol>
                <a:gridCol w="1053023">
                  <a:extLst>
                    <a:ext uri="{9D8B030D-6E8A-4147-A177-3AD203B41FA5}">
                      <a16:colId xmlns:a16="http://schemas.microsoft.com/office/drawing/2014/main" val="20002"/>
                    </a:ext>
                  </a:extLst>
                </a:gridCol>
                <a:gridCol w="2911662">
                  <a:extLst>
                    <a:ext uri="{9D8B030D-6E8A-4147-A177-3AD203B41FA5}">
                      <a16:colId xmlns:a16="http://schemas.microsoft.com/office/drawing/2014/main" val="20003"/>
                    </a:ext>
                  </a:extLst>
                </a:gridCol>
              </a:tblGrid>
              <a:tr h="344033">
                <a:tc>
                  <a:txBody>
                    <a:bodyPr/>
                    <a:lstStyle/>
                    <a:p>
                      <a:pPr algn="ctr" rtl="1">
                        <a:lnSpc>
                          <a:spcPct val="107000"/>
                        </a:lnSpc>
                        <a:spcAft>
                          <a:spcPts val="800"/>
                        </a:spcAft>
                      </a:pPr>
                      <a:r>
                        <a:rPr lang="ar-SA" sz="1300" b="1" dirty="0">
                          <a:solidFill>
                            <a:schemeClr val="bg1"/>
                          </a:solidFill>
                          <a:effectLst/>
                          <a:latin typeface="Calibri"/>
                          <a:ea typeface="Calibri"/>
                          <a:cs typeface="Times New Roman"/>
                        </a:rPr>
                        <a:t>م</a:t>
                      </a:r>
                      <a:endParaRPr lang="en-US" sz="1100" dirty="0">
                        <a:solidFill>
                          <a:schemeClr val="bg1"/>
                        </a:solidFill>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solidFill>
                      <a:srgbClr val="287B42"/>
                    </a:solidFill>
                  </a:tcPr>
                </a:tc>
                <a:tc>
                  <a:txBody>
                    <a:bodyPr/>
                    <a:lstStyle/>
                    <a:p>
                      <a:pPr algn="ctr" rtl="1">
                        <a:lnSpc>
                          <a:spcPct val="107000"/>
                        </a:lnSpc>
                        <a:spcAft>
                          <a:spcPts val="800"/>
                        </a:spcAft>
                      </a:pPr>
                      <a:r>
                        <a:rPr lang="ar-SA" sz="1300" b="1" dirty="0">
                          <a:solidFill>
                            <a:schemeClr val="bg1"/>
                          </a:solidFill>
                          <a:effectLst/>
                          <a:latin typeface="Calibri"/>
                          <a:ea typeface="Calibri"/>
                          <a:cs typeface="Times New Roman"/>
                        </a:rPr>
                        <a:t>الاسم</a:t>
                      </a:r>
                      <a:endParaRPr lang="en-US" sz="1100" dirty="0">
                        <a:solidFill>
                          <a:schemeClr val="bg1"/>
                        </a:solidFill>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solidFill>
                      <a:srgbClr val="287B42"/>
                    </a:solidFill>
                  </a:tcPr>
                </a:tc>
                <a:tc>
                  <a:txBody>
                    <a:bodyPr/>
                    <a:lstStyle/>
                    <a:p>
                      <a:pPr algn="ctr" rtl="1">
                        <a:lnSpc>
                          <a:spcPct val="107000"/>
                        </a:lnSpc>
                        <a:spcAft>
                          <a:spcPts val="800"/>
                        </a:spcAft>
                      </a:pPr>
                      <a:r>
                        <a:rPr lang="ar-SA" sz="1300" b="1" dirty="0">
                          <a:solidFill>
                            <a:schemeClr val="bg1"/>
                          </a:solidFill>
                          <a:effectLst/>
                          <a:latin typeface="Calibri"/>
                          <a:ea typeface="Calibri"/>
                          <a:cs typeface="Times New Roman"/>
                        </a:rPr>
                        <a:t>المهمة</a:t>
                      </a:r>
                      <a:endParaRPr lang="en-US" sz="1100" dirty="0">
                        <a:solidFill>
                          <a:schemeClr val="bg1"/>
                        </a:solidFill>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solidFill>
                      <a:srgbClr val="287B42"/>
                    </a:solidFill>
                  </a:tcPr>
                </a:tc>
                <a:tc>
                  <a:txBody>
                    <a:bodyPr/>
                    <a:lstStyle/>
                    <a:p>
                      <a:pPr algn="ctr" rtl="1">
                        <a:lnSpc>
                          <a:spcPct val="107000"/>
                        </a:lnSpc>
                        <a:spcAft>
                          <a:spcPts val="800"/>
                        </a:spcAft>
                      </a:pPr>
                      <a:r>
                        <a:rPr lang="ar-SA" sz="1300" b="1" dirty="0">
                          <a:solidFill>
                            <a:schemeClr val="bg1"/>
                          </a:solidFill>
                          <a:effectLst/>
                          <a:latin typeface="Calibri"/>
                          <a:ea typeface="Calibri"/>
                          <a:cs typeface="Times New Roman"/>
                        </a:rPr>
                        <a:t>مهام اللجنة التنفيذية</a:t>
                      </a:r>
                      <a:endParaRPr lang="en-US" sz="1100" dirty="0">
                        <a:solidFill>
                          <a:schemeClr val="bg1"/>
                        </a:solidFill>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solidFill>
                      <a:srgbClr val="287B42"/>
                    </a:solidFill>
                  </a:tcPr>
                </a:tc>
                <a:extLst>
                  <a:ext uri="{0D108BD9-81ED-4DB2-BD59-A6C34878D82A}">
                    <a16:rowId xmlns:a16="http://schemas.microsoft.com/office/drawing/2014/main" val="10000"/>
                  </a:ext>
                </a:extLst>
              </a:tr>
              <a:tr h="616305">
                <a:tc>
                  <a:txBody>
                    <a:bodyPr/>
                    <a:lstStyle/>
                    <a:p>
                      <a:pPr algn="ctr" rtl="1">
                        <a:lnSpc>
                          <a:spcPct val="107000"/>
                        </a:lnSpc>
                        <a:spcAft>
                          <a:spcPts val="800"/>
                        </a:spcAft>
                      </a:pPr>
                      <a:r>
                        <a:rPr lang="ar-SA" sz="1300" b="1" dirty="0">
                          <a:solidFill>
                            <a:schemeClr val="bg1"/>
                          </a:solidFill>
                          <a:effectLst/>
                          <a:latin typeface="Calibri"/>
                          <a:ea typeface="Calibri"/>
                          <a:cs typeface="Times New Roman"/>
                        </a:rPr>
                        <a:t>1</a:t>
                      </a:r>
                      <a:endParaRPr lang="en-US" sz="1100" dirty="0">
                        <a:solidFill>
                          <a:schemeClr val="bg1"/>
                        </a:solidFill>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solidFill>
                      <a:srgbClr val="287B42"/>
                    </a:solidFill>
                  </a:tcPr>
                </a:tc>
                <a:tc>
                  <a:txBody>
                    <a:bodyPr/>
                    <a:lstStyle/>
                    <a:p>
                      <a:pPr algn="ctr" rtl="1">
                        <a:lnSpc>
                          <a:spcPct val="107000"/>
                        </a:lnSpc>
                        <a:spcAft>
                          <a:spcPts val="800"/>
                        </a:spcAft>
                      </a:pPr>
                      <a:r>
                        <a:rPr lang="ar-SA" sz="1300" b="1" dirty="0">
                          <a:effectLst/>
                          <a:latin typeface="Calibri"/>
                          <a:ea typeface="Calibri"/>
                          <a:cs typeface="Times New Roman"/>
                        </a:rPr>
                        <a:t> </a:t>
                      </a:r>
                      <a:endParaRPr lang="en-US" sz="1100" dirty="0">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lnSpc>
                          <a:spcPct val="107000"/>
                        </a:lnSpc>
                        <a:spcAft>
                          <a:spcPts val="800"/>
                        </a:spcAft>
                      </a:pPr>
                      <a:r>
                        <a:rPr lang="ar-SA" sz="1300" b="1" dirty="0">
                          <a:solidFill>
                            <a:schemeClr val="bg1"/>
                          </a:solidFill>
                          <a:effectLst/>
                          <a:latin typeface="Calibri"/>
                          <a:ea typeface="Calibri"/>
                          <a:cs typeface="Times New Roman"/>
                        </a:rPr>
                        <a:t>مدير المدرسة</a:t>
                      </a:r>
                      <a:endParaRPr lang="en-US" sz="1100" dirty="0">
                        <a:solidFill>
                          <a:schemeClr val="bg1"/>
                        </a:solidFill>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solidFill>
                      <a:srgbClr val="287B42"/>
                    </a:solidFill>
                  </a:tcPr>
                </a:tc>
                <a:tc>
                  <a:txBody>
                    <a:bodyPr/>
                    <a:lstStyle/>
                    <a:p>
                      <a:pPr algn="r" rtl="1">
                        <a:lnSpc>
                          <a:spcPct val="107000"/>
                        </a:lnSpc>
                        <a:spcAft>
                          <a:spcPts val="800"/>
                        </a:spcAft>
                      </a:pPr>
                      <a:r>
                        <a:rPr lang="ar-SA" sz="1300" b="1" dirty="0">
                          <a:effectLst/>
                          <a:latin typeface="Calibri"/>
                          <a:ea typeface="Calibri"/>
                          <a:cs typeface="Times New Roman"/>
                        </a:rPr>
                        <a:t>إعداد خطة الاحتفال والإشراف على التنفيذ والمتابعة مع التأكيد على الابتكار التجديد والتنوع والاستدامة للبرامج والفعاليات </a:t>
                      </a:r>
                      <a:endParaRPr lang="en-US" sz="1100" dirty="0">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16305">
                <a:tc>
                  <a:txBody>
                    <a:bodyPr/>
                    <a:lstStyle/>
                    <a:p>
                      <a:pPr algn="ctr" rtl="1">
                        <a:lnSpc>
                          <a:spcPct val="107000"/>
                        </a:lnSpc>
                        <a:spcAft>
                          <a:spcPts val="800"/>
                        </a:spcAft>
                      </a:pPr>
                      <a:r>
                        <a:rPr lang="ar-SA" sz="1300" b="1" dirty="0">
                          <a:solidFill>
                            <a:schemeClr val="bg1"/>
                          </a:solidFill>
                          <a:effectLst/>
                          <a:latin typeface="Calibri"/>
                          <a:ea typeface="Calibri"/>
                          <a:cs typeface="Times New Roman"/>
                        </a:rPr>
                        <a:t>2</a:t>
                      </a:r>
                      <a:endParaRPr lang="en-US" sz="1100" dirty="0">
                        <a:solidFill>
                          <a:schemeClr val="bg1"/>
                        </a:solidFill>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solidFill>
                      <a:srgbClr val="287B42"/>
                    </a:solidFill>
                  </a:tcPr>
                </a:tc>
                <a:tc>
                  <a:txBody>
                    <a:bodyPr/>
                    <a:lstStyle/>
                    <a:p>
                      <a:pPr algn="ctr" rtl="1">
                        <a:lnSpc>
                          <a:spcPct val="107000"/>
                        </a:lnSpc>
                        <a:spcAft>
                          <a:spcPts val="800"/>
                        </a:spcAft>
                      </a:pPr>
                      <a:r>
                        <a:rPr lang="ar-SA" sz="1300" b="1">
                          <a:effectLst/>
                          <a:latin typeface="Calibri"/>
                          <a:ea typeface="Calibri"/>
                          <a:cs typeface="Times New Roman"/>
                        </a:rPr>
                        <a:t> </a:t>
                      </a:r>
                      <a:endParaRPr lang="en-US" sz="1100">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lnSpc>
                          <a:spcPct val="107000"/>
                        </a:lnSpc>
                        <a:spcAft>
                          <a:spcPts val="800"/>
                        </a:spcAft>
                      </a:pPr>
                      <a:r>
                        <a:rPr lang="ar-SA" sz="1300" b="1" dirty="0">
                          <a:solidFill>
                            <a:schemeClr val="bg1"/>
                          </a:solidFill>
                          <a:effectLst/>
                          <a:latin typeface="Calibri"/>
                          <a:ea typeface="Calibri"/>
                          <a:cs typeface="Times New Roman"/>
                        </a:rPr>
                        <a:t>وكيل المدرسة</a:t>
                      </a:r>
                      <a:endParaRPr lang="en-US" sz="1100" dirty="0">
                        <a:solidFill>
                          <a:schemeClr val="bg1"/>
                        </a:solidFill>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solidFill>
                      <a:srgbClr val="287B42"/>
                    </a:solidFill>
                  </a:tcPr>
                </a:tc>
                <a:tc>
                  <a:txBody>
                    <a:bodyPr/>
                    <a:lstStyle/>
                    <a:p>
                      <a:pPr algn="r" rtl="1">
                        <a:lnSpc>
                          <a:spcPct val="107000"/>
                        </a:lnSpc>
                        <a:spcAft>
                          <a:spcPts val="800"/>
                        </a:spcAft>
                      </a:pPr>
                      <a:r>
                        <a:rPr lang="ar-SA" sz="1300" b="1" dirty="0">
                          <a:effectLst/>
                          <a:latin typeface="Calibri"/>
                          <a:ea typeface="Calibri"/>
                          <a:cs typeface="Times New Roman"/>
                        </a:rPr>
                        <a:t>تفعيل الانشطة والفعاليات من  يوم الاثنين الموافق</a:t>
                      </a:r>
                    </a:p>
                    <a:p>
                      <a:pPr algn="r" rtl="1">
                        <a:lnSpc>
                          <a:spcPct val="107000"/>
                        </a:lnSpc>
                        <a:spcAft>
                          <a:spcPts val="800"/>
                        </a:spcAft>
                      </a:pPr>
                      <a:r>
                        <a:rPr lang="ar-SA" sz="1300" b="1" dirty="0">
                          <a:effectLst/>
                          <a:latin typeface="Calibri"/>
                          <a:ea typeface="Calibri"/>
                          <a:cs typeface="Times New Roman"/>
                        </a:rPr>
                        <a:t>10/</a:t>
                      </a:r>
                      <a:r>
                        <a:rPr lang="ar-SA" sz="1300" b="1" baseline="0" dirty="0">
                          <a:effectLst/>
                          <a:latin typeface="Calibri"/>
                          <a:ea typeface="Calibri"/>
                          <a:cs typeface="Times New Roman"/>
                        </a:rPr>
                        <a:t> 3 الى يوم الخميس 13/ 3 / 1445هـ </a:t>
                      </a:r>
                      <a:endParaRPr lang="en-US" sz="1100" dirty="0">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10870">
                <a:tc>
                  <a:txBody>
                    <a:bodyPr/>
                    <a:lstStyle/>
                    <a:p>
                      <a:pPr algn="ctr" rtl="1">
                        <a:lnSpc>
                          <a:spcPct val="107000"/>
                        </a:lnSpc>
                        <a:spcAft>
                          <a:spcPts val="800"/>
                        </a:spcAft>
                      </a:pPr>
                      <a:r>
                        <a:rPr lang="ar-SA" sz="1300" b="1" dirty="0">
                          <a:solidFill>
                            <a:schemeClr val="bg1"/>
                          </a:solidFill>
                          <a:effectLst/>
                          <a:latin typeface="Calibri"/>
                          <a:ea typeface="Calibri"/>
                          <a:cs typeface="Times New Roman"/>
                        </a:rPr>
                        <a:t>3</a:t>
                      </a:r>
                      <a:endParaRPr lang="en-US" sz="1100" dirty="0">
                        <a:solidFill>
                          <a:schemeClr val="bg1"/>
                        </a:solidFill>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solidFill>
                      <a:srgbClr val="287B42"/>
                    </a:solidFill>
                  </a:tcPr>
                </a:tc>
                <a:tc>
                  <a:txBody>
                    <a:bodyPr/>
                    <a:lstStyle/>
                    <a:p>
                      <a:pPr algn="ctr" rtl="1">
                        <a:lnSpc>
                          <a:spcPct val="107000"/>
                        </a:lnSpc>
                        <a:spcAft>
                          <a:spcPts val="800"/>
                        </a:spcAft>
                      </a:pPr>
                      <a:r>
                        <a:rPr lang="ar-SA" sz="1300" b="1">
                          <a:effectLst/>
                          <a:latin typeface="Calibri"/>
                          <a:ea typeface="Calibri"/>
                          <a:cs typeface="Times New Roman"/>
                        </a:rPr>
                        <a:t> </a:t>
                      </a:r>
                      <a:endParaRPr lang="en-US" sz="1100">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lnSpc>
                          <a:spcPct val="107000"/>
                        </a:lnSpc>
                        <a:spcAft>
                          <a:spcPts val="800"/>
                        </a:spcAft>
                      </a:pPr>
                      <a:r>
                        <a:rPr lang="ar-SA" sz="1300" b="1" dirty="0">
                          <a:solidFill>
                            <a:schemeClr val="bg1"/>
                          </a:solidFill>
                          <a:effectLst/>
                          <a:latin typeface="Calibri"/>
                          <a:ea typeface="Calibri"/>
                          <a:cs typeface="Times New Roman"/>
                        </a:rPr>
                        <a:t>الموجه الطلابي</a:t>
                      </a:r>
                      <a:endParaRPr lang="en-US" sz="1100" dirty="0">
                        <a:solidFill>
                          <a:schemeClr val="bg1"/>
                        </a:solidFill>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solidFill>
                      <a:srgbClr val="287B42"/>
                    </a:solidFill>
                  </a:tcPr>
                </a:tc>
                <a:tc>
                  <a:txBody>
                    <a:bodyPr/>
                    <a:lstStyle/>
                    <a:p>
                      <a:pPr algn="r" rtl="1">
                        <a:lnSpc>
                          <a:spcPct val="107000"/>
                        </a:lnSpc>
                        <a:spcAft>
                          <a:spcPts val="800"/>
                        </a:spcAft>
                      </a:pPr>
                      <a:r>
                        <a:rPr lang="ar-SA" sz="1300" b="1" dirty="0">
                          <a:effectLst/>
                          <a:latin typeface="Calibri"/>
                          <a:ea typeface="Calibri"/>
                          <a:cs typeface="Times New Roman"/>
                        </a:rPr>
                        <a:t>توجيه جميع مجالات وبرامج النشاط لتعزيز قيم الانتماء والمواطنة </a:t>
                      </a:r>
                      <a:endParaRPr lang="en-US" sz="1100" dirty="0">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714776">
                <a:tc>
                  <a:txBody>
                    <a:bodyPr/>
                    <a:lstStyle/>
                    <a:p>
                      <a:pPr algn="ctr" rtl="1">
                        <a:lnSpc>
                          <a:spcPct val="107000"/>
                        </a:lnSpc>
                        <a:spcAft>
                          <a:spcPts val="800"/>
                        </a:spcAft>
                      </a:pPr>
                      <a:r>
                        <a:rPr lang="ar-SA" sz="1300" b="1" dirty="0">
                          <a:solidFill>
                            <a:schemeClr val="bg1"/>
                          </a:solidFill>
                          <a:effectLst/>
                          <a:latin typeface="Calibri"/>
                          <a:ea typeface="Calibri"/>
                          <a:cs typeface="Times New Roman"/>
                        </a:rPr>
                        <a:t>4</a:t>
                      </a:r>
                      <a:endParaRPr lang="en-US" sz="1100" dirty="0">
                        <a:solidFill>
                          <a:schemeClr val="bg1"/>
                        </a:solidFill>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solidFill>
                      <a:srgbClr val="287B42"/>
                    </a:solidFill>
                  </a:tcPr>
                </a:tc>
                <a:tc>
                  <a:txBody>
                    <a:bodyPr/>
                    <a:lstStyle/>
                    <a:p>
                      <a:pPr algn="ctr" rtl="1">
                        <a:lnSpc>
                          <a:spcPct val="107000"/>
                        </a:lnSpc>
                        <a:spcAft>
                          <a:spcPts val="800"/>
                        </a:spcAft>
                      </a:pPr>
                      <a:r>
                        <a:rPr lang="ar-SA" sz="1300" b="1">
                          <a:effectLst/>
                          <a:latin typeface="Calibri"/>
                          <a:ea typeface="Calibri"/>
                          <a:cs typeface="Times New Roman"/>
                        </a:rPr>
                        <a:t> </a:t>
                      </a:r>
                      <a:endParaRPr lang="en-US" sz="1100">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lnSpc>
                          <a:spcPct val="107000"/>
                        </a:lnSpc>
                        <a:spcAft>
                          <a:spcPts val="800"/>
                        </a:spcAft>
                      </a:pPr>
                      <a:r>
                        <a:rPr lang="ar-SA" sz="1300" b="1" dirty="0">
                          <a:solidFill>
                            <a:schemeClr val="bg1"/>
                          </a:solidFill>
                          <a:effectLst/>
                          <a:latin typeface="Calibri"/>
                          <a:ea typeface="Calibri"/>
                          <a:cs typeface="Times New Roman"/>
                        </a:rPr>
                        <a:t>رائد النشاط</a:t>
                      </a:r>
                      <a:endParaRPr lang="en-US" sz="1100" dirty="0">
                        <a:solidFill>
                          <a:schemeClr val="bg1"/>
                        </a:solidFill>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solidFill>
                      <a:srgbClr val="287B42"/>
                    </a:solidFill>
                  </a:tcPr>
                </a:tc>
                <a:tc>
                  <a:txBody>
                    <a:bodyPr/>
                    <a:lstStyle/>
                    <a:p>
                      <a:pPr algn="r" rtl="1">
                        <a:lnSpc>
                          <a:spcPct val="107000"/>
                        </a:lnSpc>
                        <a:spcAft>
                          <a:spcPts val="800"/>
                        </a:spcAft>
                      </a:pPr>
                      <a:r>
                        <a:rPr lang="ar-SA" sz="1300" b="1" dirty="0">
                          <a:effectLst/>
                          <a:latin typeface="Calibri"/>
                          <a:ea typeface="Calibri"/>
                          <a:cs typeface="Times New Roman"/>
                        </a:rPr>
                        <a:t>♦ حث الطلاب وتشجيعهم  للمشاركة في الفعالية </a:t>
                      </a:r>
                      <a:endParaRPr lang="en-US" sz="1100" dirty="0">
                        <a:effectLst/>
                        <a:latin typeface="Calibri"/>
                        <a:ea typeface="Calibri"/>
                        <a:cs typeface="Arial"/>
                      </a:endParaRPr>
                    </a:p>
                    <a:p>
                      <a:pPr algn="r" rtl="1">
                        <a:lnSpc>
                          <a:spcPct val="107000"/>
                        </a:lnSpc>
                        <a:spcAft>
                          <a:spcPts val="800"/>
                        </a:spcAft>
                      </a:pPr>
                      <a:r>
                        <a:rPr lang="ar-SA" sz="1300" b="1" dirty="0">
                          <a:effectLst/>
                          <a:latin typeface="Calibri"/>
                          <a:ea typeface="Calibri"/>
                          <a:cs typeface="Times New Roman"/>
                        </a:rPr>
                        <a:t>♦ توفير جميع الاحتياجات للمناشط  للطلاب الخاصة بهذه الاحتفالية في المدرسة </a:t>
                      </a:r>
                      <a:endParaRPr lang="en-US" sz="1100" dirty="0">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616305">
                <a:tc>
                  <a:txBody>
                    <a:bodyPr/>
                    <a:lstStyle/>
                    <a:p>
                      <a:pPr algn="ctr" rtl="1">
                        <a:lnSpc>
                          <a:spcPct val="107000"/>
                        </a:lnSpc>
                        <a:spcAft>
                          <a:spcPts val="800"/>
                        </a:spcAft>
                      </a:pPr>
                      <a:r>
                        <a:rPr lang="ar-SA" sz="1300" b="1" dirty="0">
                          <a:solidFill>
                            <a:schemeClr val="bg1"/>
                          </a:solidFill>
                          <a:effectLst/>
                          <a:latin typeface="Calibri"/>
                          <a:ea typeface="Calibri"/>
                          <a:cs typeface="Times New Roman"/>
                        </a:rPr>
                        <a:t>7</a:t>
                      </a:r>
                      <a:endParaRPr lang="en-US" sz="1100" dirty="0">
                        <a:solidFill>
                          <a:schemeClr val="bg1"/>
                        </a:solidFill>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solidFill>
                      <a:srgbClr val="287B42"/>
                    </a:solidFill>
                  </a:tcPr>
                </a:tc>
                <a:tc>
                  <a:txBody>
                    <a:bodyPr/>
                    <a:lstStyle/>
                    <a:p>
                      <a:pPr algn="ctr" rtl="1">
                        <a:lnSpc>
                          <a:spcPct val="107000"/>
                        </a:lnSpc>
                        <a:spcAft>
                          <a:spcPts val="800"/>
                        </a:spcAft>
                      </a:pPr>
                      <a:r>
                        <a:rPr lang="ar-SA" sz="1300" b="1">
                          <a:effectLst/>
                          <a:latin typeface="Calibri"/>
                          <a:ea typeface="Calibri"/>
                          <a:cs typeface="Times New Roman"/>
                        </a:rPr>
                        <a:t> </a:t>
                      </a:r>
                      <a:endParaRPr lang="en-US" sz="1100">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lnSpc>
                          <a:spcPct val="107000"/>
                        </a:lnSpc>
                        <a:spcAft>
                          <a:spcPts val="800"/>
                        </a:spcAft>
                      </a:pPr>
                      <a:r>
                        <a:rPr lang="ar-SA" sz="1300" b="1" dirty="0">
                          <a:solidFill>
                            <a:schemeClr val="bg1"/>
                          </a:solidFill>
                          <a:effectLst/>
                          <a:latin typeface="Calibri"/>
                          <a:ea typeface="Calibri"/>
                          <a:cs typeface="Times New Roman"/>
                        </a:rPr>
                        <a:t>المنسق الاعلامي</a:t>
                      </a:r>
                      <a:endParaRPr lang="en-US" sz="1100" dirty="0">
                        <a:solidFill>
                          <a:schemeClr val="bg1"/>
                        </a:solidFill>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solidFill>
                      <a:srgbClr val="287B42"/>
                    </a:solidFill>
                  </a:tcPr>
                </a:tc>
                <a:tc>
                  <a:txBody>
                    <a:bodyPr/>
                    <a:lstStyle/>
                    <a:p>
                      <a:pPr algn="r" rtl="1">
                        <a:lnSpc>
                          <a:spcPct val="107000"/>
                        </a:lnSpc>
                        <a:spcAft>
                          <a:spcPts val="800"/>
                        </a:spcAft>
                      </a:pPr>
                      <a:r>
                        <a:rPr lang="ar-SA" sz="1300" b="1" dirty="0">
                          <a:effectLst/>
                          <a:latin typeface="Calibri"/>
                          <a:ea typeface="Calibri"/>
                          <a:cs typeface="Times New Roman"/>
                        </a:rPr>
                        <a:t>استثمار وسائل التواصل الاجتماعي والإعلام الجديد في إبراز مشاعر الطلاب وأعمالهم الإبداعية للرأي العام المجتمعي </a:t>
                      </a:r>
                      <a:endParaRPr lang="en-US" sz="1100" dirty="0">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52351">
                <a:tc>
                  <a:txBody>
                    <a:bodyPr/>
                    <a:lstStyle/>
                    <a:p>
                      <a:pPr algn="ctr" rtl="1">
                        <a:lnSpc>
                          <a:spcPct val="107000"/>
                        </a:lnSpc>
                        <a:spcAft>
                          <a:spcPts val="800"/>
                        </a:spcAft>
                      </a:pPr>
                      <a:r>
                        <a:rPr lang="ar-SA" sz="1300" b="1" dirty="0">
                          <a:solidFill>
                            <a:schemeClr val="bg1"/>
                          </a:solidFill>
                          <a:effectLst/>
                          <a:latin typeface="Calibri"/>
                          <a:ea typeface="Calibri"/>
                          <a:cs typeface="Times New Roman"/>
                        </a:rPr>
                        <a:t>8</a:t>
                      </a:r>
                      <a:endParaRPr lang="en-US" sz="1100" dirty="0">
                        <a:solidFill>
                          <a:schemeClr val="bg1"/>
                        </a:solidFill>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solidFill>
                      <a:srgbClr val="287B42"/>
                    </a:solidFill>
                  </a:tcPr>
                </a:tc>
                <a:tc>
                  <a:txBody>
                    <a:bodyPr/>
                    <a:lstStyle/>
                    <a:p>
                      <a:pPr algn="ctr" rtl="1">
                        <a:lnSpc>
                          <a:spcPct val="107000"/>
                        </a:lnSpc>
                        <a:spcAft>
                          <a:spcPts val="800"/>
                        </a:spcAft>
                      </a:pPr>
                      <a:r>
                        <a:rPr lang="ar-SA" sz="1300" b="1">
                          <a:effectLst/>
                          <a:latin typeface="Calibri"/>
                          <a:ea typeface="Calibri"/>
                          <a:cs typeface="Times New Roman"/>
                        </a:rPr>
                        <a:t> </a:t>
                      </a:r>
                      <a:endParaRPr lang="en-US" sz="1100">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lnSpc>
                          <a:spcPct val="107000"/>
                        </a:lnSpc>
                        <a:spcAft>
                          <a:spcPts val="800"/>
                        </a:spcAft>
                      </a:pPr>
                      <a:r>
                        <a:rPr lang="ar-SA" sz="1300" b="1" dirty="0">
                          <a:solidFill>
                            <a:schemeClr val="bg1"/>
                          </a:solidFill>
                          <a:effectLst/>
                          <a:latin typeface="Calibri"/>
                          <a:ea typeface="Calibri"/>
                          <a:cs typeface="Times New Roman"/>
                        </a:rPr>
                        <a:t>مشرفي المجالات</a:t>
                      </a:r>
                      <a:endParaRPr lang="en-US" sz="1100" dirty="0">
                        <a:solidFill>
                          <a:schemeClr val="bg1"/>
                        </a:solidFill>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solidFill>
                      <a:srgbClr val="287B42"/>
                    </a:solidFill>
                  </a:tcPr>
                </a:tc>
                <a:tc>
                  <a:txBody>
                    <a:bodyPr/>
                    <a:lstStyle/>
                    <a:p>
                      <a:pPr algn="r" rtl="1">
                        <a:lnSpc>
                          <a:spcPct val="107000"/>
                        </a:lnSpc>
                        <a:spcAft>
                          <a:spcPts val="800"/>
                        </a:spcAft>
                      </a:pPr>
                      <a:r>
                        <a:rPr lang="ar-SA" sz="1300" b="1" dirty="0">
                          <a:effectLst/>
                          <a:latin typeface="Calibri"/>
                          <a:ea typeface="Calibri"/>
                          <a:cs typeface="Times New Roman"/>
                        </a:rPr>
                        <a:t>اشراك الاسرة في بعض الفعاليات المنفذة عبر المنصات المعتمدة ووسائل التواصل الاجتماعي </a:t>
                      </a:r>
                      <a:endParaRPr lang="en-US" sz="1100" dirty="0">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52351">
                <a:tc>
                  <a:txBody>
                    <a:bodyPr/>
                    <a:lstStyle/>
                    <a:p>
                      <a:pPr algn="ctr" rtl="1">
                        <a:lnSpc>
                          <a:spcPct val="107000"/>
                        </a:lnSpc>
                        <a:spcAft>
                          <a:spcPts val="800"/>
                        </a:spcAft>
                      </a:pPr>
                      <a:r>
                        <a:rPr lang="ar-SA" sz="1300" b="1" dirty="0">
                          <a:solidFill>
                            <a:schemeClr val="bg1"/>
                          </a:solidFill>
                          <a:effectLst/>
                          <a:latin typeface="Calibri"/>
                          <a:ea typeface="Calibri"/>
                          <a:cs typeface="Times New Roman"/>
                        </a:rPr>
                        <a:t>9</a:t>
                      </a:r>
                      <a:endParaRPr lang="en-US" sz="1100" dirty="0">
                        <a:solidFill>
                          <a:schemeClr val="bg1"/>
                        </a:solidFill>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solidFill>
                      <a:srgbClr val="287B42"/>
                    </a:solidFill>
                  </a:tcPr>
                </a:tc>
                <a:tc>
                  <a:txBody>
                    <a:bodyPr/>
                    <a:lstStyle/>
                    <a:p>
                      <a:pPr algn="ctr" rtl="1">
                        <a:lnSpc>
                          <a:spcPct val="107000"/>
                        </a:lnSpc>
                        <a:spcAft>
                          <a:spcPts val="800"/>
                        </a:spcAft>
                      </a:pPr>
                      <a:r>
                        <a:rPr lang="ar-SA" sz="1300" b="1">
                          <a:effectLst/>
                          <a:latin typeface="Calibri"/>
                          <a:ea typeface="Calibri"/>
                          <a:cs typeface="Times New Roman"/>
                        </a:rPr>
                        <a:t> </a:t>
                      </a:r>
                      <a:endParaRPr lang="en-US" sz="1100">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lnSpc>
                          <a:spcPct val="107000"/>
                        </a:lnSpc>
                        <a:spcAft>
                          <a:spcPts val="800"/>
                        </a:spcAft>
                      </a:pPr>
                      <a:r>
                        <a:rPr lang="ar-SA" sz="1300" b="1" dirty="0">
                          <a:solidFill>
                            <a:schemeClr val="bg1"/>
                          </a:solidFill>
                          <a:effectLst/>
                          <a:latin typeface="Calibri"/>
                          <a:ea typeface="Calibri"/>
                          <a:cs typeface="Times New Roman"/>
                        </a:rPr>
                        <a:t>رائد النشاط </a:t>
                      </a:r>
                      <a:endParaRPr lang="en-US" sz="1100" dirty="0">
                        <a:solidFill>
                          <a:schemeClr val="bg1"/>
                        </a:solidFill>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solidFill>
                      <a:srgbClr val="287B42"/>
                    </a:solidFill>
                  </a:tcPr>
                </a:tc>
                <a:tc>
                  <a:txBody>
                    <a:bodyPr/>
                    <a:lstStyle/>
                    <a:p>
                      <a:pPr algn="r" rtl="1">
                        <a:lnSpc>
                          <a:spcPct val="107000"/>
                        </a:lnSpc>
                        <a:spcAft>
                          <a:spcPts val="800"/>
                        </a:spcAft>
                      </a:pPr>
                      <a:r>
                        <a:rPr lang="ar-SA" sz="1300" b="1" dirty="0">
                          <a:effectLst/>
                          <a:latin typeface="Calibri"/>
                          <a:ea typeface="Calibri"/>
                          <a:cs typeface="Times New Roman"/>
                        </a:rPr>
                        <a:t>رفع التقرير الختامي لأنشطة وفعاليات المدرسة في هذه المناسبة</a:t>
                      </a:r>
                      <a:endParaRPr lang="en-US" sz="1100" dirty="0">
                        <a:effectLst/>
                        <a:latin typeface="Calibri"/>
                        <a:ea typeface="Calibri"/>
                        <a:cs typeface="Arial"/>
                      </a:endParaRPr>
                    </a:p>
                  </a:txBody>
                  <a:tcPr marL="66468" marR="66468"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
        <p:nvSpPr>
          <p:cNvPr id="8" name="مستطيل: زوايا مستديرة 7">
            <a:extLst>
              <a:ext uri="{FF2B5EF4-FFF2-40B4-BE49-F238E27FC236}">
                <a16:creationId xmlns:a16="http://schemas.microsoft.com/office/drawing/2014/main" id="{969D4829-63F5-436D-A31C-F4A0635ADA9D}"/>
              </a:ext>
            </a:extLst>
          </p:cNvPr>
          <p:cNvSpPr/>
          <p:nvPr/>
        </p:nvSpPr>
        <p:spPr>
          <a:xfrm>
            <a:off x="434815" y="2136764"/>
            <a:ext cx="6088573" cy="400696"/>
          </a:xfrm>
          <a:prstGeom prst="roundRect">
            <a:avLst/>
          </a:prstGeom>
          <a:solidFill>
            <a:srgbClr val="07907C"/>
          </a:solidFill>
          <a:ln w="28575">
            <a:prstDash val="dash"/>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a:solidFill>
                  <a:schemeClr val="bg1"/>
                </a:solidFill>
                <a:latin typeface="GE SS Two Light" panose="020A0503020102020204" pitchFamily="18" charset="-78"/>
                <a:ea typeface="GE SS Two Light" panose="020A0503020102020204" pitchFamily="18" charset="-78"/>
                <a:cs typeface="+mj-cs"/>
              </a:rPr>
              <a:t>اللجنة التنفيذية للاحتفال باليوم الوطني  </a:t>
            </a:r>
          </a:p>
        </p:txBody>
      </p:sp>
    </p:spTree>
    <p:extLst>
      <p:ext uri="{BB962C8B-B14F-4D97-AF65-F5344CB8AC3E}">
        <p14:creationId xmlns:p14="http://schemas.microsoft.com/office/powerpoint/2010/main" val="236367511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6270</TotalTime>
  <Words>1163</Words>
  <Application>Microsoft Office PowerPoint</Application>
  <PresentationFormat>A4 Paper (210x297 mm)‎</PresentationFormat>
  <Paragraphs>237</Paragraphs>
  <Slides>15</Slides>
  <Notes>0</Notes>
  <HiddenSlides>0</HiddenSlides>
  <MMClips>0</MMClips>
  <ScaleCrop>false</ScaleCrop>
  <HeadingPairs>
    <vt:vector size="4" baseType="variant">
      <vt:variant>
        <vt:lpstr>نسق</vt:lpstr>
      </vt:variant>
      <vt:variant>
        <vt:i4>1</vt:i4>
      </vt:variant>
      <vt:variant>
        <vt:lpstr>عناوين الشرائح</vt:lpstr>
      </vt:variant>
      <vt:variant>
        <vt:i4>15</vt:i4>
      </vt:variant>
    </vt:vector>
  </HeadingPairs>
  <TitlesOfParts>
    <vt:vector size="16" baseType="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عبدالله النويصر</cp:lastModifiedBy>
  <cp:revision>391</cp:revision>
  <dcterms:created xsi:type="dcterms:W3CDTF">2022-02-07T13:19:34Z</dcterms:created>
  <dcterms:modified xsi:type="dcterms:W3CDTF">2023-09-24T08:15:50Z</dcterms:modified>
</cp:coreProperties>
</file>