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3"/>
  </p:notesMasterIdLst>
  <p:sldIdLst>
    <p:sldId id="258" r:id="rId2"/>
    <p:sldId id="257" r:id="rId3"/>
    <p:sldId id="314" r:id="rId4"/>
    <p:sldId id="259" r:id="rId5"/>
    <p:sldId id="298" r:id="rId6"/>
    <p:sldId id="307" r:id="rId7"/>
    <p:sldId id="261" r:id="rId8"/>
    <p:sldId id="262" r:id="rId9"/>
    <p:sldId id="309" r:id="rId10"/>
    <p:sldId id="308" r:id="rId11"/>
    <p:sldId id="310" r:id="rId12"/>
    <p:sldId id="311" r:id="rId13"/>
    <p:sldId id="282" r:id="rId14"/>
    <p:sldId id="312" r:id="rId15"/>
    <p:sldId id="313" r:id="rId16"/>
    <p:sldId id="315" r:id="rId17"/>
    <p:sldId id="316" r:id="rId18"/>
    <p:sldId id="290" r:id="rId19"/>
    <p:sldId id="319" r:id="rId20"/>
    <p:sldId id="320" r:id="rId21"/>
    <p:sldId id="305" r:id="rId2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A0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نمط فاتح 2 - تميي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03447BB-5D67-496B-8E87-E561075AD55C}" styleName="نمط داكن 1 - تميي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نمط متوسط 3 - 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C861CA-A67F-4FFB-A004-3831D6213736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6D761AA-2541-42C0-A28E-DA7AF8E281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066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761AA-2541-42C0-A28E-DA7AF8E28102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902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1761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303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7214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282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414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946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961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95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9535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402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5861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1DA53-A829-4F25-AE2C-80368503366B}" type="datetimeFigureOut">
              <a:rPr lang="ar-SA" smtClean="0"/>
              <a:t>13/03/41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97B31-96B8-4E29-A065-F9E6E3E3A3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808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20554" y="6347093"/>
            <a:ext cx="446468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تنفيذ : المعلمة عائشة الحارثي / متوسطة الخيزران </a:t>
            </a:r>
            <a:endParaRPr lang="ar-SA" sz="2000" b="1" cap="none" spc="0" dirty="0">
              <a:ln w="1905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089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77072"/>
            <a:ext cx="5080000" cy="2209304"/>
          </a:xfrm>
          <a:prstGeom prst="rect">
            <a:avLst/>
          </a:prstGeom>
        </p:spPr>
      </p:pic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430408"/>
              </p:ext>
            </p:extLst>
          </p:nvPr>
        </p:nvGraphicFramePr>
        <p:xfrm>
          <a:off x="1524000" y="1397000"/>
          <a:ext cx="6096000" cy="1483360"/>
        </p:xfrm>
        <a:graphic>
          <a:graphicData uri="http://schemas.openxmlformats.org/drawingml/2006/table">
            <a:tbl>
              <a:tblPr rtl="1" firstRow="1" bandRow="1">
                <a:tableStyleId>{2A488322-F2BA-4B5B-9748-0D474271808F}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الكلمة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معناها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مرادفات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ضد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أولويات 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تخطيط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عاجل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1403648" y="260648"/>
            <a:ext cx="6168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استراتيجية الكلمة ومعناها </a:t>
            </a:r>
            <a:endParaRPr lang="ar-SA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764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403648" y="260648"/>
            <a:ext cx="6168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استراتيجية الكلمة ومعناها </a:t>
            </a:r>
            <a:endParaRPr lang="ar-SA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037453"/>
              </p:ext>
            </p:extLst>
          </p:nvPr>
        </p:nvGraphicFramePr>
        <p:xfrm>
          <a:off x="1524000" y="1397000"/>
          <a:ext cx="6096000" cy="1752600"/>
        </p:xfrm>
        <a:graphic>
          <a:graphicData uri="http://schemas.openxmlformats.org/drawingml/2006/table">
            <a:tbl>
              <a:tblPr rtl="1" firstRow="1" bandRow="1">
                <a:tableStyleId>{2A488322-F2BA-4B5B-9748-0D474271808F}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الكلمة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معناها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مرادفات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ضد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أولويات 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أهمّ من أيّ شيء آخر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أحقيَّة ، أسبقيَّة ، أفضليَّة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اخر , غير مهم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تخطيط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تصميم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رسم , تسطير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اهمال , تقصير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 smtClean="0">
                          <a:solidFill>
                            <a:schemeClr val="tx1"/>
                          </a:solidFill>
                        </a:rPr>
                        <a:t>عاجل</a:t>
                      </a:r>
                      <a:endParaRPr lang="ar-SA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سريع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حثيث, وشيك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 smtClean="0"/>
                        <a:t>بطيء, متأخر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45024"/>
            <a:ext cx="5078413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87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257128" y="2276872"/>
            <a:ext cx="17203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الأولويات</a:t>
            </a:r>
            <a:endParaRPr lang="ar-SA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743345" y="5013176"/>
            <a:ext cx="56573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ترتيب الأعمال والأنشطة وفق </a:t>
            </a:r>
            <a:endParaRPr lang="ar-SA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6" name="رابط كسهم مستقيم 5"/>
          <p:cNvCxnSpPr/>
          <p:nvPr/>
        </p:nvCxnSpPr>
        <p:spPr>
          <a:xfrm>
            <a:off x="6804248" y="5936506"/>
            <a:ext cx="0" cy="22879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933842"/>
            <a:ext cx="71278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5902735" y="6093296"/>
            <a:ext cx="19816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1) أهميتها</a:t>
            </a:r>
            <a:endParaRPr lang="ar-SA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33975" y="6228601"/>
            <a:ext cx="38779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2) الزمن المطلوب لتنفيذها </a:t>
            </a:r>
            <a:endParaRPr lang="ar-SA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589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009623" y="548680"/>
            <a:ext cx="354456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لتحديد الأولويات أساليب متنوعة </a:t>
            </a:r>
          </a:p>
          <a:p>
            <a:pPr algn="ctr"/>
            <a:r>
              <a:rPr lang="ar-SA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تعاوني مع مجموعتك وحددي أكبر</a:t>
            </a:r>
          </a:p>
          <a:p>
            <a:pPr algn="ctr"/>
            <a:r>
              <a:rPr lang="ar-SA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عدد من أساليب تحديد الألويات </a:t>
            </a:r>
            <a:endParaRPr lang="ar-SA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1530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64" y="253028"/>
            <a:ext cx="6449808" cy="5301208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764704"/>
            <a:ext cx="3024336" cy="1290856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895099"/>
            <a:ext cx="2312414" cy="162259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 rot="461494">
            <a:off x="1948578" y="1115596"/>
            <a:ext cx="33810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cap="none" spc="0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الخرائط الذهنية </a:t>
            </a:r>
            <a:endParaRPr lang="ar-SA" sz="4800" b="1" cap="none" spc="0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2958470" y="2303472"/>
            <a:ext cx="2789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cap="none" spc="0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تحليل </a:t>
            </a:r>
            <a:r>
              <a:rPr lang="ar-SA" sz="4800" b="1" cap="none" spc="0" dirty="0" err="1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سوات</a:t>
            </a:r>
            <a:r>
              <a:rPr lang="ar-SA" sz="4800" b="1" cap="none" spc="0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endParaRPr lang="ar-SA" sz="4800" b="1" cap="none" spc="0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 rot="21236428">
            <a:off x="2508472" y="3671174"/>
            <a:ext cx="33682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مربع تحديد الأولويات</a:t>
            </a:r>
            <a:endParaRPr lang="ar-SA" sz="3600" b="1" cap="none" spc="0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892" y="3573016"/>
            <a:ext cx="1907556" cy="1588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4534816" y="0"/>
            <a:ext cx="45736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أشهر أساليب تحديد الأولويات</a:t>
            </a:r>
            <a:endParaRPr lang="ar-SA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252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C7CFD2"/>
              </a:clrFrom>
              <a:clrTo>
                <a:srgbClr val="C7CFD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7" b="20506"/>
          <a:stretch/>
        </p:blipFill>
        <p:spPr>
          <a:xfrm>
            <a:off x="395536" y="4293096"/>
            <a:ext cx="8496944" cy="233172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722036" y="260648"/>
            <a:ext cx="5147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مربع تحديد الأولويات </a:t>
            </a:r>
            <a:endParaRPr lang="ar-SA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008" y="980728"/>
            <a:ext cx="6350000" cy="383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شكل بيضاوي 5"/>
          <p:cNvSpPr/>
          <p:nvPr/>
        </p:nvSpPr>
        <p:spPr>
          <a:xfrm>
            <a:off x="1463328" y="1641178"/>
            <a:ext cx="914400" cy="24358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17875" y="-621940"/>
            <a:ext cx="938213" cy="4118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274735" y="249873"/>
            <a:ext cx="2879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فسري معناه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177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4934903" y="2967335"/>
            <a:ext cx="273344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يجب العمل به الآن وعلى الفور</a:t>
            </a:r>
            <a:endParaRPr lang="ar-SA" sz="2000" b="1" cap="none" spc="0" dirty="0">
              <a:ln w="1905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755576" y="2924944"/>
            <a:ext cx="26484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يجب التركيز عليه في الجدول </a:t>
            </a:r>
          </a:p>
          <a:p>
            <a:pPr algn="ctr"/>
            <a:r>
              <a:rPr lang="ar-SA" sz="2000" b="1" cap="none" spc="0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وعمله في أقرب وقت</a:t>
            </a:r>
            <a:endParaRPr lang="ar-SA" sz="2000" b="1" cap="none" spc="0" dirty="0">
              <a:ln w="1905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047428" y="5373216"/>
            <a:ext cx="25843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يعمل بعد إنهاء الأمور المهمة</a:t>
            </a:r>
            <a:endParaRPr lang="ar-SA" sz="2000" b="1" cap="none" spc="0" dirty="0">
              <a:ln w="1905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78783" y="5372621"/>
            <a:ext cx="25106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لا يركز عليه , وإذا لم تلغيه </a:t>
            </a:r>
          </a:p>
          <a:p>
            <a:pPr algn="ctr"/>
            <a:r>
              <a:rPr lang="ar-SA" sz="2000" b="1" cap="none" spc="0" dirty="0" smtClean="0">
                <a:ln w="190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افعليه في وقت فراغك </a:t>
            </a:r>
            <a:endParaRPr lang="ar-SA" sz="2000" b="1" cap="none" spc="0" dirty="0">
              <a:ln w="1905">
                <a:solidFill>
                  <a:sysClr val="windowText" lastClr="000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326035" y="1340768"/>
            <a:ext cx="19511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مربع الأزمات</a:t>
            </a:r>
            <a:endParaRPr lang="ar-SA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5436959" y="4005064"/>
            <a:ext cx="180530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مربع الخداع</a:t>
            </a:r>
            <a:endParaRPr lang="ar-SA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1191367" y="4010367"/>
            <a:ext cx="18854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مربع الضياع</a:t>
            </a:r>
            <a:endParaRPr lang="ar-SA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029691" y="1493167"/>
            <a:ext cx="2100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مربع المستقبل</a:t>
            </a:r>
            <a:endParaRPr lang="ar-SA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0" y="0"/>
            <a:ext cx="9153088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4" name="مستطيل 13"/>
          <p:cNvSpPr/>
          <p:nvPr/>
        </p:nvSpPr>
        <p:spPr>
          <a:xfrm>
            <a:off x="1463115" y="10775"/>
            <a:ext cx="57791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برأيك أيهم أهم ؟ ولماذا ؟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010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119213" y="620688"/>
            <a:ext cx="679705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طالبتي .. يا أمل المستقبل , تعاوني مع مجموعتك المميزة</a:t>
            </a:r>
          </a:p>
          <a:p>
            <a:pPr algn="ctr"/>
            <a:r>
              <a:rPr lang="ar-SA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وصنفي ما يلي في مربع الأولويات</a:t>
            </a:r>
            <a:endParaRPr lang="ar-SA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905485" y="1607656"/>
            <a:ext cx="52245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المذاكرة للاختبار / تطوير مهاراتك / الرد على مكالمة صديقة </a:t>
            </a:r>
          </a:p>
          <a:p>
            <a:pPr algn="ctr"/>
            <a:r>
              <a:rPr lang="ar-SA" sz="2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تصفح الانترنت </a:t>
            </a:r>
            <a:endParaRPr lang="ar-SA" sz="20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869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650813" y="17354"/>
            <a:ext cx="18293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مهمة بحثية </a:t>
            </a:r>
            <a:endParaRPr lang="ar-SA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327005"/>
            <a:ext cx="292967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نشاط 2</a:t>
            </a:r>
            <a:endParaRPr lang="ar-SA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320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7704856" cy="53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01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115616" y="332656"/>
            <a:ext cx="2699792" cy="914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تعاوني مع مجموعتك وسجلي أهم عناصر الدرس السابق</a:t>
            </a:r>
            <a:endParaRPr lang="ar-S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5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791784" y="260648"/>
            <a:ext cx="39602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تعاني سعاد من تراكم الواجبات المدرسية عليها</a:t>
            </a:r>
          </a:p>
          <a:p>
            <a:pPr algn="ctr"/>
            <a:r>
              <a:rPr lang="ar-SA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وصعوبة تنظيم وقتها , ارشديها للطريقة المناسبة لإنهاء واجباتها في الوقت المحدد</a:t>
            </a:r>
            <a:endParaRPr lang="ar-SA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603126"/>
            <a:ext cx="3921777" cy="5066233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5361507" y="1916832"/>
            <a:ext cx="309892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cap="none" spc="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تسجيل المواعيد النهائية لتسليم الأعمال</a:t>
            </a:r>
            <a:endParaRPr lang="ar-SA" b="1" cap="none" spc="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76980" y="2915652"/>
            <a:ext cx="301717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تحديد الأعمال العاجلة والمهمة بوضع </a:t>
            </a:r>
          </a:p>
          <a:p>
            <a:pPr algn="ctr"/>
            <a:r>
              <a:rPr lang="ar-SA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ملصق عليها  أو غيره</a:t>
            </a:r>
            <a:endParaRPr lang="ar-SA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5679823" y="3923764"/>
            <a:ext cx="27671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cap="none" spc="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وضع ما يدل على الأعمال المنجزة </a:t>
            </a:r>
            <a:endParaRPr lang="ar-SA" b="1" cap="none" spc="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5967680" y="5003884"/>
            <a:ext cx="249619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cap="none" spc="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اختيار الوقت المناسب لكل عمل</a:t>
            </a:r>
            <a:endParaRPr lang="ar-SA" b="1" cap="none" spc="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004048" y="6021288"/>
            <a:ext cx="372890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cap="none" spc="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تخصيص وقت للراحة وعمل التمارين الرياضية </a:t>
            </a:r>
            <a:endParaRPr lang="ar-SA" b="1" cap="none" spc="0" dirty="0">
              <a:ln w="10541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BE7E4"/>
              </a:clrFrom>
              <a:clrTo>
                <a:srgbClr val="EBE7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40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7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06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433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17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290241" y="1340768"/>
            <a:ext cx="256352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اوجدي</a:t>
            </a:r>
          </a:p>
          <a:p>
            <a:pPr algn="ctr"/>
            <a:r>
              <a:rPr lang="ar-S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العلاقة بين</a:t>
            </a:r>
          </a:p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الصورتين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66874"/>
            <a:ext cx="2363738" cy="3922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207">
            <a:off x="463378" y="2249854"/>
            <a:ext cx="2339752" cy="396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52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44008" y="5733256"/>
            <a:ext cx="39853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أولويات التخطيط</a:t>
            </a:r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7790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212976"/>
            <a:ext cx="1868612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36952"/>
            <a:ext cx="1868612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25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360040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0"/>
            <a:ext cx="5580112" cy="70294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995936" y="1989564"/>
            <a:ext cx="4298776" cy="3887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يتوقع من الطالبة بنهاية الدرس أن :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تعرف معنى اولويات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أن توضح طريقة تحديد الأولويات من حيث الزمن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أن ترسم مربع تحديد الأولويات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أن تطبق على الجدول  أمثلة من حياتها اليومية 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أن تقترح  إرشادات مساعدة  على التخطيط</a:t>
            </a:r>
          </a:p>
          <a:p>
            <a:pPr marL="342900" indent="-342900" algn="ctr">
              <a:buAutoNum type="arabicParenR"/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</a:rPr>
              <a:t>تدرك أهمية التخطيط </a:t>
            </a:r>
          </a:p>
          <a:p>
            <a:pPr marL="342900" indent="-342900" algn="ctr">
              <a:buAutoNum type="arabicParenR"/>
            </a:pPr>
            <a:endParaRPr lang="ar-SA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ctr">
              <a:buAutoNum type="arabicParenR"/>
            </a:pPr>
            <a:endParaRPr lang="ar-SA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34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123728" y="1052736"/>
            <a:ext cx="14638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تصفحي الدرس</a:t>
            </a:r>
          </a:p>
          <a:p>
            <a:pPr algn="ctr"/>
            <a:r>
              <a:rPr lang="ar-SA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واستخرجي الكلمات</a:t>
            </a:r>
          </a:p>
          <a:p>
            <a:pPr algn="ctr"/>
            <a:r>
              <a:rPr lang="ar-SA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الغير مفهومة لك</a:t>
            </a:r>
            <a:endParaRPr lang="ar-SA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927946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289</Words>
  <Application>Microsoft Office PowerPoint</Application>
  <PresentationFormat>عرض على الشاشة (3:4)‏</PresentationFormat>
  <Paragraphs>80</Paragraphs>
  <Slides>21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acer</cp:lastModifiedBy>
  <cp:revision>87</cp:revision>
  <dcterms:created xsi:type="dcterms:W3CDTF">2019-10-30T14:15:05Z</dcterms:created>
  <dcterms:modified xsi:type="dcterms:W3CDTF">2019-11-10T20:44:58Z</dcterms:modified>
</cp:coreProperties>
</file>