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9" Type="http://schemas.openxmlformats.org/officeDocument/2006/relationships/slide" Target="slides/slide105.xml"/><Relationship Id="rId108" Type="http://schemas.openxmlformats.org/officeDocument/2006/relationships/slide" Target="slides/slide104.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9" Type="http://schemas.openxmlformats.org/officeDocument/2006/relationships/slide" Target="slides/slide115.xml"/><Relationship Id="rId15" Type="http://schemas.openxmlformats.org/officeDocument/2006/relationships/slide" Target="slides/slide11.xml"/><Relationship Id="rId110" Type="http://schemas.openxmlformats.org/officeDocument/2006/relationships/slide" Target="slides/slide106.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14" Type="http://schemas.openxmlformats.org/officeDocument/2006/relationships/slide" Target="slides/slide110.xml"/><Relationship Id="rId18" Type="http://schemas.openxmlformats.org/officeDocument/2006/relationships/slide" Target="slides/slide14.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1" type="body"/>
          </p:nvPr>
        </p:nvSpPr>
        <p:spPr>
          <a:xfrm>
            <a:off x="935037" y="4416425"/>
            <a:ext cx="5140324" cy="4183061"/>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 name="Shape 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 name="Shape 25"/>
        <p:cNvGrpSpPr/>
        <p:nvPr/>
      </p:nvGrpSpPr>
      <p:grpSpPr>
        <a:xfrm>
          <a:off x="0" y="0"/>
          <a:ext cx="0" cy="0"/>
          <a:chOff x="0" y="0"/>
          <a:chExt cx="0" cy="0"/>
        </a:xfrm>
      </p:grpSpPr>
      <p:sp>
        <p:nvSpPr>
          <p:cNvPr id="26" name="Shape 2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7" name="Shape 2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9" name="Shape 9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6" name="Shape 866"/>
        <p:cNvGrpSpPr/>
        <p:nvPr/>
      </p:nvGrpSpPr>
      <p:grpSpPr>
        <a:xfrm>
          <a:off x="0" y="0"/>
          <a:ext cx="0" cy="0"/>
          <a:chOff x="0" y="0"/>
          <a:chExt cx="0" cy="0"/>
        </a:xfrm>
      </p:grpSpPr>
      <p:sp>
        <p:nvSpPr>
          <p:cNvPr id="867" name="Shape 86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868" name="Shape 86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2" name="Shape 872"/>
        <p:cNvGrpSpPr/>
        <p:nvPr/>
      </p:nvGrpSpPr>
      <p:grpSpPr>
        <a:xfrm>
          <a:off x="0" y="0"/>
          <a:ext cx="0" cy="0"/>
          <a:chOff x="0" y="0"/>
          <a:chExt cx="0" cy="0"/>
        </a:xfrm>
      </p:grpSpPr>
      <p:sp>
        <p:nvSpPr>
          <p:cNvPr id="873" name="Shape 87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874" name="Shape 87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0" name="Shape 880"/>
        <p:cNvGrpSpPr/>
        <p:nvPr/>
      </p:nvGrpSpPr>
      <p:grpSpPr>
        <a:xfrm>
          <a:off x="0" y="0"/>
          <a:ext cx="0" cy="0"/>
          <a:chOff x="0" y="0"/>
          <a:chExt cx="0" cy="0"/>
        </a:xfrm>
      </p:grpSpPr>
      <p:sp>
        <p:nvSpPr>
          <p:cNvPr id="881" name="Shape 88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882" name="Shape 88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6" name="Shape 886"/>
        <p:cNvGrpSpPr/>
        <p:nvPr/>
      </p:nvGrpSpPr>
      <p:grpSpPr>
        <a:xfrm>
          <a:off x="0" y="0"/>
          <a:ext cx="0" cy="0"/>
          <a:chOff x="0" y="0"/>
          <a:chExt cx="0" cy="0"/>
        </a:xfrm>
      </p:grpSpPr>
      <p:sp>
        <p:nvSpPr>
          <p:cNvPr id="887" name="Shape 88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302 of Elementary Statistics, 10</a:t>
            </a:r>
            <a:r>
              <a:rPr b="0" baseline="30000" i="0" lang="en-US" sz="1800" u="none" cap="none" strike="noStrike"/>
              <a:t>th</a:t>
            </a:r>
            <a:r>
              <a:rPr b="0" i="0" lang="en-US" sz="1800" u="none" cap="none" strike="noStrike"/>
              <a:t> Edition</a:t>
            </a:r>
          </a:p>
        </p:txBody>
      </p:sp>
      <p:sp>
        <p:nvSpPr>
          <p:cNvPr id="888" name="Shape 88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2" name="Shape 892"/>
        <p:cNvGrpSpPr/>
        <p:nvPr/>
      </p:nvGrpSpPr>
      <p:grpSpPr>
        <a:xfrm>
          <a:off x="0" y="0"/>
          <a:ext cx="0" cy="0"/>
          <a:chOff x="0" y="0"/>
          <a:chExt cx="0" cy="0"/>
        </a:xfrm>
      </p:grpSpPr>
      <p:sp>
        <p:nvSpPr>
          <p:cNvPr id="893" name="Shape 89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894" name="Shape 89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8" name="Shape 898"/>
        <p:cNvGrpSpPr/>
        <p:nvPr/>
      </p:nvGrpSpPr>
      <p:grpSpPr>
        <a:xfrm>
          <a:off x="0" y="0"/>
          <a:ext cx="0" cy="0"/>
          <a:chOff x="0" y="0"/>
          <a:chExt cx="0" cy="0"/>
        </a:xfrm>
      </p:grpSpPr>
      <p:sp>
        <p:nvSpPr>
          <p:cNvPr id="899" name="Shape 89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900" name="Shape 90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4" name="Shape 904"/>
        <p:cNvGrpSpPr/>
        <p:nvPr/>
      </p:nvGrpSpPr>
      <p:grpSpPr>
        <a:xfrm>
          <a:off x="0" y="0"/>
          <a:ext cx="0" cy="0"/>
          <a:chOff x="0" y="0"/>
          <a:chExt cx="0" cy="0"/>
        </a:xfrm>
      </p:grpSpPr>
      <p:sp>
        <p:nvSpPr>
          <p:cNvPr id="905" name="Shape 90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906" name="Shape 90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0" name="Shape 910"/>
        <p:cNvGrpSpPr/>
        <p:nvPr/>
      </p:nvGrpSpPr>
      <p:grpSpPr>
        <a:xfrm>
          <a:off x="0" y="0"/>
          <a:ext cx="0" cy="0"/>
          <a:chOff x="0" y="0"/>
          <a:chExt cx="0" cy="0"/>
        </a:xfrm>
      </p:grpSpPr>
      <p:sp>
        <p:nvSpPr>
          <p:cNvPr id="911" name="Shape 91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12" name="Shape 91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7" name="Shape 917"/>
        <p:cNvGrpSpPr/>
        <p:nvPr/>
      </p:nvGrpSpPr>
      <p:grpSpPr>
        <a:xfrm>
          <a:off x="0" y="0"/>
          <a:ext cx="0" cy="0"/>
          <a:chOff x="0" y="0"/>
          <a:chExt cx="0" cy="0"/>
        </a:xfrm>
      </p:grpSpPr>
      <p:sp>
        <p:nvSpPr>
          <p:cNvPr id="918" name="Shape 91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19" name="Shape 91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4" name="Shape 924"/>
        <p:cNvGrpSpPr/>
        <p:nvPr/>
      </p:nvGrpSpPr>
      <p:grpSpPr>
        <a:xfrm>
          <a:off x="0" y="0"/>
          <a:ext cx="0" cy="0"/>
          <a:chOff x="0" y="0"/>
          <a:chExt cx="0" cy="0"/>
        </a:xfrm>
      </p:grpSpPr>
      <p:sp>
        <p:nvSpPr>
          <p:cNvPr id="925" name="Shape 92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26" name="Shape 92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05" name="Shape 10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1" name="Shape 931"/>
        <p:cNvGrpSpPr/>
        <p:nvPr/>
      </p:nvGrpSpPr>
      <p:grpSpPr>
        <a:xfrm>
          <a:off x="0" y="0"/>
          <a:ext cx="0" cy="0"/>
          <a:chOff x="0" y="0"/>
          <a:chExt cx="0" cy="0"/>
        </a:xfrm>
      </p:grpSpPr>
      <p:sp>
        <p:nvSpPr>
          <p:cNvPr id="932" name="Shape 93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33" name="Shape 93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7" name="Shape 937"/>
        <p:cNvGrpSpPr/>
        <p:nvPr/>
      </p:nvGrpSpPr>
      <p:grpSpPr>
        <a:xfrm>
          <a:off x="0" y="0"/>
          <a:ext cx="0" cy="0"/>
          <a:chOff x="0" y="0"/>
          <a:chExt cx="0" cy="0"/>
        </a:xfrm>
      </p:grpSpPr>
      <p:sp>
        <p:nvSpPr>
          <p:cNvPr id="938" name="Shape 93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39" name="Shape 93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3" name="Shape 943"/>
        <p:cNvGrpSpPr/>
        <p:nvPr/>
      </p:nvGrpSpPr>
      <p:grpSpPr>
        <a:xfrm>
          <a:off x="0" y="0"/>
          <a:ext cx="0" cy="0"/>
          <a:chOff x="0" y="0"/>
          <a:chExt cx="0" cy="0"/>
        </a:xfrm>
      </p:grpSpPr>
      <p:sp>
        <p:nvSpPr>
          <p:cNvPr id="944" name="Shape 94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45" name="Shape 94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9" name="Shape 949"/>
        <p:cNvGrpSpPr/>
        <p:nvPr/>
      </p:nvGrpSpPr>
      <p:grpSpPr>
        <a:xfrm>
          <a:off x="0" y="0"/>
          <a:ext cx="0" cy="0"/>
          <a:chOff x="0" y="0"/>
          <a:chExt cx="0" cy="0"/>
        </a:xfrm>
      </p:grpSpPr>
      <p:sp>
        <p:nvSpPr>
          <p:cNvPr id="950" name="Shape 95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51" name="Shape 95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5" name="Shape 955"/>
        <p:cNvGrpSpPr/>
        <p:nvPr/>
      </p:nvGrpSpPr>
      <p:grpSpPr>
        <a:xfrm>
          <a:off x="0" y="0"/>
          <a:ext cx="0" cy="0"/>
          <a:chOff x="0" y="0"/>
          <a:chExt cx="0" cy="0"/>
        </a:xfrm>
      </p:grpSpPr>
      <p:sp>
        <p:nvSpPr>
          <p:cNvPr id="956" name="Shape 95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57" name="Shape 95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2" name="Shape 962"/>
        <p:cNvGrpSpPr/>
        <p:nvPr/>
      </p:nvGrpSpPr>
      <p:grpSpPr>
        <a:xfrm>
          <a:off x="0" y="0"/>
          <a:ext cx="0" cy="0"/>
          <a:chOff x="0" y="0"/>
          <a:chExt cx="0" cy="0"/>
        </a:xfrm>
      </p:grpSpPr>
      <p:sp>
        <p:nvSpPr>
          <p:cNvPr id="963" name="Shape 96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64" name="Shape 96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13" name="Shape 11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20" name="Shape 12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26" name="Shape 12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32" name="Shape 13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40" name="Shape 14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48" name="Shape 14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54" name="Shape 15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60" name="Shape 16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 name="Shape 34"/>
        <p:cNvGrpSpPr/>
        <p:nvPr/>
      </p:nvGrpSpPr>
      <p:grpSpPr>
        <a:xfrm>
          <a:off x="0" y="0"/>
          <a:ext cx="0" cy="0"/>
          <a:chOff x="0" y="0"/>
          <a:chExt cx="0" cy="0"/>
        </a:xfrm>
      </p:grpSpPr>
      <p:sp>
        <p:nvSpPr>
          <p:cNvPr id="35" name="Shape 3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6" name="Shape 3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66" name="Shape 16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73" name="Shape 17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80" name="Shape 18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86" name="Shape 18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93" name="Shape 19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01" name="Shape 20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09" name="Shape 20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19" name="Shape 21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28" name="Shape 22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38" name="Shape 23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 name="Shape 40"/>
        <p:cNvGrpSpPr/>
        <p:nvPr/>
      </p:nvGrpSpPr>
      <p:grpSpPr>
        <a:xfrm>
          <a:off x="0" y="0"/>
          <a:ext cx="0" cy="0"/>
          <a:chOff x="0" y="0"/>
          <a:chExt cx="0" cy="0"/>
        </a:xfrm>
      </p:grpSpPr>
      <p:sp>
        <p:nvSpPr>
          <p:cNvPr id="41" name="Shape 4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2" name="Shape 4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48" name="Shape 24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54" name="Shape 25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60" name="Shape 26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70" name="Shape 27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82" name="Shape 28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90" name="Shape 29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98" name="Shape 29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06" name="Shape 30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12" name="Shape 31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8" name="Shape 318"/>
        <p:cNvGrpSpPr/>
        <p:nvPr/>
      </p:nvGrpSpPr>
      <p:grpSpPr>
        <a:xfrm>
          <a:off x="0" y="0"/>
          <a:ext cx="0" cy="0"/>
          <a:chOff x="0" y="0"/>
          <a:chExt cx="0" cy="0"/>
        </a:xfrm>
      </p:grpSpPr>
      <p:sp>
        <p:nvSpPr>
          <p:cNvPr id="319" name="Shape 31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20" name="Shape 32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 name="Shape 48"/>
        <p:cNvGrpSpPr/>
        <p:nvPr/>
      </p:nvGrpSpPr>
      <p:grpSpPr>
        <a:xfrm>
          <a:off x="0" y="0"/>
          <a:ext cx="0" cy="0"/>
          <a:chOff x="0" y="0"/>
          <a:chExt cx="0" cy="0"/>
        </a:xfrm>
      </p:grpSpPr>
      <p:sp>
        <p:nvSpPr>
          <p:cNvPr id="49" name="Shape 4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0" name="Shape 5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26" name="Shape 32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5" name="Shape 335"/>
        <p:cNvGrpSpPr/>
        <p:nvPr/>
      </p:nvGrpSpPr>
      <p:grpSpPr>
        <a:xfrm>
          <a:off x="0" y="0"/>
          <a:ext cx="0" cy="0"/>
          <a:chOff x="0" y="0"/>
          <a:chExt cx="0" cy="0"/>
        </a:xfrm>
      </p:grpSpPr>
      <p:sp>
        <p:nvSpPr>
          <p:cNvPr id="336" name="Shape 33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37" name="Shape 33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4" name="Shape 364"/>
        <p:cNvGrpSpPr/>
        <p:nvPr/>
      </p:nvGrpSpPr>
      <p:grpSpPr>
        <a:xfrm>
          <a:off x="0" y="0"/>
          <a:ext cx="0" cy="0"/>
          <a:chOff x="0" y="0"/>
          <a:chExt cx="0" cy="0"/>
        </a:xfrm>
      </p:grpSpPr>
      <p:sp>
        <p:nvSpPr>
          <p:cNvPr id="365" name="Shape 36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66" name="Shape 36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0" name="Shape 370"/>
        <p:cNvGrpSpPr/>
        <p:nvPr/>
      </p:nvGrpSpPr>
      <p:grpSpPr>
        <a:xfrm>
          <a:off x="0" y="0"/>
          <a:ext cx="0" cy="0"/>
          <a:chOff x="0" y="0"/>
          <a:chExt cx="0" cy="0"/>
        </a:xfrm>
      </p:grpSpPr>
      <p:sp>
        <p:nvSpPr>
          <p:cNvPr id="371" name="Shape 37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72" name="Shape 37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5" name="Shape 385"/>
        <p:cNvGrpSpPr/>
        <p:nvPr/>
      </p:nvGrpSpPr>
      <p:grpSpPr>
        <a:xfrm>
          <a:off x="0" y="0"/>
          <a:ext cx="0" cy="0"/>
          <a:chOff x="0" y="0"/>
          <a:chExt cx="0" cy="0"/>
        </a:xfrm>
      </p:grpSpPr>
      <p:sp>
        <p:nvSpPr>
          <p:cNvPr id="386" name="Shape 38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87" name="Shape 38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5" name="Shape 395"/>
        <p:cNvGrpSpPr/>
        <p:nvPr/>
      </p:nvGrpSpPr>
      <p:grpSpPr>
        <a:xfrm>
          <a:off x="0" y="0"/>
          <a:ext cx="0" cy="0"/>
          <a:chOff x="0" y="0"/>
          <a:chExt cx="0" cy="0"/>
        </a:xfrm>
      </p:grpSpPr>
      <p:sp>
        <p:nvSpPr>
          <p:cNvPr id="396" name="Shape 39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97" name="Shape 39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1" name="Shape 401"/>
        <p:cNvGrpSpPr/>
        <p:nvPr/>
      </p:nvGrpSpPr>
      <p:grpSpPr>
        <a:xfrm>
          <a:off x="0" y="0"/>
          <a:ext cx="0" cy="0"/>
          <a:chOff x="0" y="0"/>
          <a:chExt cx="0" cy="0"/>
        </a:xfrm>
      </p:grpSpPr>
      <p:sp>
        <p:nvSpPr>
          <p:cNvPr id="402" name="Shape 40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263 of Elementary Statistics, 10</a:t>
            </a:r>
            <a:r>
              <a:rPr b="0" baseline="30000" i="0" lang="en-US" sz="1800" u="none" cap="none" strike="noStrike"/>
              <a:t>th</a:t>
            </a:r>
            <a:r>
              <a:rPr b="0" i="0" lang="en-US" sz="1800" u="none" cap="none" strike="noStrike"/>
              <a:t> Edition</a:t>
            </a:r>
          </a:p>
        </p:txBody>
      </p:sp>
      <p:sp>
        <p:nvSpPr>
          <p:cNvPr id="403" name="Shape 40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7" name="Shape 407"/>
        <p:cNvGrpSpPr/>
        <p:nvPr/>
      </p:nvGrpSpPr>
      <p:grpSpPr>
        <a:xfrm>
          <a:off x="0" y="0"/>
          <a:ext cx="0" cy="0"/>
          <a:chOff x="0" y="0"/>
          <a:chExt cx="0" cy="0"/>
        </a:xfrm>
      </p:grpSpPr>
      <p:sp>
        <p:nvSpPr>
          <p:cNvPr id="408" name="Shape 40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09" name="Shape 40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4" name="Shape 414"/>
        <p:cNvGrpSpPr/>
        <p:nvPr/>
      </p:nvGrpSpPr>
      <p:grpSpPr>
        <a:xfrm>
          <a:off x="0" y="0"/>
          <a:ext cx="0" cy="0"/>
          <a:chOff x="0" y="0"/>
          <a:chExt cx="0" cy="0"/>
        </a:xfrm>
      </p:grpSpPr>
      <p:sp>
        <p:nvSpPr>
          <p:cNvPr id="415" name="Shape 41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16" name="Shape 41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1" name="Shape 421"/>
        <p:cNvGrpSpPr/>
        <p:nvPr/>
      </p:nvGrpSpPr>
      <p:grpSpPr>
        <a:xfrm>
          <a:off x="0" y="0"/>
          <a:ext cx="0" cy="0"/>
          <a:chOff x="0" y="0"/>
          <a:chExt cx="0" cy="0"/>
        </a:xfrm>
      </p:grpSpPr>
      <p:sp>
        <p:nvSpPr>
          <p:cNvPr id="422" name="Shape 42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23" name="Shape 42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60" name="Shape 6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8" name="Shape 428"/>
        <p:cNvGrpSpPr/>
        <p:nvPr/>
      </p:nvGrpSpPr>
      <p:grpSpPr>
        <a:xfrm>
          <a:off x="0" y="0"/>
          <a:ext cx="0" cy="0"/>
          <a:chOff x="0" y="0"/>
          <a:chExt cx="0" cy="0"/>
        </a:xfrm>
      </p:grpSpPr>
      <p:sp>
        <p:nvSpPr>
          <p:cNvPr id="429" name="Shape 429"/>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430" name="Shape 43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3" name="Shape 433"/>
        <p:cNvGrpSpPr/>
        <p:nvPr/>
      </p:nvGrpSpPr>
      <p:grpSpPr>
        <a:xfrm>
          <a:off x="0" y="0"/>
          <a:ext cx="0" cy="0"/>
          <a:chOff x="0" y="0"/>
          <a:chExt cx="0" cy="0"/>
        </a:xfrm>
      </p:grpSpPr>
      <p:sp>
        <p:nvSpPr>
          <p:cNvPr id="434" name="Shape 434"/>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435" name="Shape 43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1" name="Shape 441"/>
        <p:cNvGrpSpPr/>
        <p:nvPr/>
      </p:nvGrpSpPr>
      <p:grpSpPr>
        <a:xfrm>
          <a:off x="0" y="0"/>
          <a:ext cx="0" cy="0"/>
          <a:chOff x="0" y="0"/>
          <a:chExt cx="0" cy="0"/>
        </a:xfrm>
      </p:grpSpPr>
      <p:sp>
        <p:nvSpPr>
          <p:cNvPr id="442" name="Shape 442"/>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443" name="Shape 44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9" name="Shape 449"/>
        <p:cNvGrpSpPr/>
        <p:nvPr/>
      </p:nvGrpSpPr>
      <p:grpSpPr>
        <a:xfrm>
          <a:off x="0" y="0"/>
          <a:ext cx="0" cy="0"/>
          <a:chOff x="0" y="0"/>
          <a:chExt cx="0" cy="0"/>
        </a:xfrm>
      </p:grpSpPr>
      <p:sp>
        <p:nvSpPr>
          <p:cNvPr id="450" name="Shape 45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51" name="Shape 45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5" name="Shape 455"/>
        <p:cNvGrpSpPr/>
        <p:nvPr/>
      </p:nvGrpSpPr>
      <p:grpSpPr>
        <a:xfrm>
          <a:off x="0" y="0"/>
          <a:ext cx="0" cy="0"/>
          <a:chOff x="0" y="0"/>
          <a:chExt cx="0" cy="0"/>
        </a:xfrm>
      </p:grpSpPr>
      <p:sp>
        <p:nvSpPr>
          <p:cNvPr id="456" name="Shape 45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57" name="Shape 45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3" name="Shape 463"/>
        <p:cNvGrpSpPr/>
        <p:nvPr/>
      </p:nvGrpSpPr>
      <p:grpSpPr>
        <a:xfrm>
          <a:off x="0" y="0"/>
          <a:ext cx="0" cy="0"/>
          <a:chOff x="0" y="0"/>
          <a:chExt cx="0" cy="0"/>
        </a:xfrm>
      </p:grpSpPr>
      <p:sp>
        <p:nvSpPr>
          <p:cNvPr id="464" name="Shape 46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65" name="Shape 46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9" name="Shape 469"/>
        <p:cNvGrpSpPr/>
        <p:nvPr/>
      </p:nvGrpSpPr>
      <p:grpSpPr>
        <a:xfrm>
          <a:off x="0" y="0"/>
          <a:ext cx="0" cy="0"/>
          <a:chOff x="0" y="0"/>
          <a:chExt cx="0" cy="0"/>
        </a:xfrm>
      </p:grpSpPr>
      <p:sp>
        <p:nvSpPr>
          <p:cNvPr id="470" name="Shape 47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71" name="Shape 47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6" name="Shape 476"/>
        <p:cNvGrpSpPr/>
        <p:nvPr/>
      </p:nvGrpSpPr>
      <p:grpSpPr>
        <a:xfrm>
          <a:off x="0" y="0"/>
          <a:ext cx="0" cy="0"/>
          <a:chOff x="0" y="0"/>
          <a:chExt cx="0" cy="0"/>
        </a:xfrm>
      </p:grpSpPr>
      <p:sp>
        <p:nvSpPr>
          <p:cNvPr id="477" name="Shape 47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78" name="Shape 47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4" name="Shape 484"/>
        <p:cNvGrpSpPr/>
        <p:nvPr/>
      </p:nvGrpSpPr>
      <p:grpSpPr>
        <a:xfrm>
          <a:off x="0" y="0"/>
          <a:ext cx="0" cy="0"/>
          <a:chOff x="0" y="0"/>
          <a:chExt cx="0" cy="0"/>
        </a:xfrm>
      </p:grpSpPr>
      <p:sp>
        <p:nvSpPr>
          <p:cNvPr id="485" name="Shape 48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86" name="Shape 48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0" name="Shape 490"/>
        <p:cNvGrpSpPr/>
        <p:nvPr/>
      </p:nvGrpSpPr>
      <p:grpSpPr>
        <a:xfrm>
          <a:off x="0" y="0"/>
          <a:ext cx="0" cy="0"/>
          <a:chOff x="0" y="0"/>
          <a:chExt cx="0" cy="0"/>
        </a:xfrm>
      </p:grpSpPr>
      <p:sp>
        <p:nvSpPr>
          <p:cNvPr id="491" name="Shape 49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92" name="Shape 49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1" name="Shape 7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6" name="Shape 496"/>
        <p:cNvGrpSpPr/>
        <p:nvPr/>
      </p:nvGrpSpPr>
      <p:grpSpPr>
        <a:xfrm>
          <a:off x="0" y="0"/>
          <a:ext cx="0" cy="0"/>
          <a:chOff x="0" y="0"/>
          <a:chExt cx="0" cy="0"/>
        </a:xfrm>
      </p:grpSpPr>
      <p:sp>
        <p:nvSpPr>
          <p:cNvPr id="497" name="Shape 49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98" name="Shape 49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2" name="Shape 502"/>
        <p:cNvGrpSpPr/>
        <p:nvPr/>
      </p:nvGrpSpPr>
      <p:grpSpPr>
        <a:xfrm>
          <a:off x="0" y="0"/>
          <a:ext cx="0" cy="0"/>
          <a:chOff x="0" y="0"/>
          <a:chExt cx="0" cy="0"/>
        </a:xfrm>
      </p:grpSpPr>
      <p:sp>
        <p:nvSpPr>
          <p:cNvPr id="503" name="Shape 50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04" name="Shape 50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9" name="Shape 509"/>
        <p:cNvGrpSpPr/>
        <p:nvPr/>
      </p:nvGrpSpPr>
      <p:grpSpPr>
        <a:xfrm>
          <a:off x="0" y="0"/>
          <a:ext cx="0" cy="0"/>
          <a:chOff x="0" y="0"/>
          <a:chExt cx="0" cy="0"/>
        </a:xfrm>
      </p:grpSpPr>
      <p:sp>
        <p:nvSpPr>
          <p:cNvPr id="510" name="Shape 51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11" name="Shape 51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9" name="Shape 519"/>
        <p:cNvGrpSpPr/>
        <p:nvPr/>
      </p:nvGrpSpPr>
      <p:grpSpPr>
        <a:xfrm>
          <a:off x="0" y="0"/>
          <a:ext cx="0" cy="0"/>
          <a:chOff x="0" y="0"/>
          <a:chExt cx="0" cy="0"/>
        </a:xfrm>
      </p:grpSpPr>
      <p:sp>
        <p:nvSpPr>
          <p:cNvPr id="520" name="Shape 52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21" name="Shape 52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5" name="Shape 525"/>
        <p:cNvGrpSpPr/>
        <p:nvPr/>
      </p:nvGrpSpPr>
      <p:grpSpPr>
        <a:xfrm>
          <a:off x="0" y="0"/>
          <a:ext cx="0" cy="0"/>
          <a:chOff x="0" y="0"/>
          <a:chExt cx="0" cy="0"/>
        </a:xfrm>
      </p:grpSpPr>
      <p:sp>
        <p:nvSpPr>
          <p:cNvPr id="526" name="Shape 52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27" name="Shape 52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1" name="Shape 531"/>
        <p:cNvGrpSpPr/>
        <p:nvPr/>
      </p:nvGrpSpPr>
      <p:grpSpPr>
        <a:xfrm>
          <a:off x="0" y="0"/>
          <a:ext cx="0" cy="0"/>
          <a:chOff x="0" y="0"/>
          <a:chExt cx="0" cy="0"/>
        </a:xfrm>
      </p:grpSpPr>
      <p:sp>
        <p:nvSpPr>
          <p:cNvPr id="532" name="Shape 53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33" name="Shape 53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7" name="Shape 537"/>
        <p:cNvGrpSpPr/>
        <p:nvPr/>
      </p:nvGrpSpPr>
      <p:grpSpPr>
        <a:xfrm>
          <a:off x="0" y="0"/>
          <a:ext cx="0" cy="0"/>
          <a:chOff x="0" y="0"/>
          <a:chExt cx="0" cy="0"/>
        </a:xfrm>
      </p:grpSpPr>
      <p:sp>
        <p:nvSpPr>
          <p:cNvPr id="538" name="Shape 53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39" name="Shape 53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6" name="Shape 546"/>
        <p:cNvGrpSpPr/>
        <p:nvPr/>
      </p:nvGrpSpPr>
      <p:grpSpPr>
        <a:xfrm>
          <a:off x="0" y="0"/>
          <a:ext cx="0" cy="0"/>
          <a:chOff x="0" y="0"/>
          <a:chExt cx="0" cy="0"/>
        </a:xfrm>
      </p:grpSpPr>
      <p:sp>
        <p:nvSpPr>
          <p:cNvPr id="547" name="Shape 54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48" name="Shape 54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5" name="Shape 555"/>
        <p:cNvGrpSpPr/>
        <p:nvPr/>
      </p:nvGrpSpPr>
      <p:grpSpPr>
        <a:xfrm>
          <a:off x="0" y="0"/>
          <a:ext cx="0" cy="0"/>
          <a:chOff x="0" y="0"/>
          <a:chExt cx="0" cy="0"/>
        </a:xfrm>
      </p:grpSpPr>
      <p:sp>
        <p:nvSpPr>
          <p:cNvPr id="556" name="Shape 55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57" name="Shape 55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4" name="Shape 564"/>
        <p:cNvGrpSpPr/>
        <p:nvPr/>
      </p:nvGrpSpPr>
      <p:grpSpPr>
        <a:xfrm>
          <a:off x="0" y="0"/>
          <a:ext cx="0" cy="0"/>
          <a:chOff x="0" y="0"/>
          <a:chExt cx="0" cy="0"/>
        </a:xfrm>
      </p:grpSpPr>
      <p:sp>
        <p:nvSpPr>
          <p:cNvPr id="565" name="Shape 56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66" name="Shape 56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9" name="Shape 7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3" name="Shape 573"/>
        <p:cNvGrpSpPr/>
        <p:nvPr/>
      </p:nvGrpSpPr>
      <p:grpSpPr>
        <a:xfrm>
          <a:off x="0" y="0"/>
          <a:ext cx="0" cy="0"/>
          <a:chOff x="0" y="0"/>
          <a:chExt cx="0" cy="0"/>
        </a:xfrm>
      </p:grpSpPr>
      <p:sp>
        <p:nvSpPr>
          <p:cNvPr id="574" name="Shape 57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75" name="Shape 57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2" name="Shape 582"/>
        <p:cNvGrpSpPr/>
        <p:nvPr/>
      </p:nvGrpSpPr>
      <p:grpSpPr>
        <a:xfrm>
          <a:off x="0" y="0"/>
          <a:ext cx="0" cy="0"/>
          <a:chOff x="0" y="0"/>
          <a:chExt cx="0" cy="0"/>
        </a:xfrm>
      </p:grpSpPr>
      <p:sp>
        <p:nvSpPr>
          <p:cNvPr id="583" name="Shape 58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84" name="Shape 58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9" name="Shape 589"/>
        <p:cNvGrpSpPr/>
        <p:nvPr/>
      </p:nvGrpSpPr>
      <p:grpSpPr>
        <a:xfrm>
          <a:off x="0" y="0"/>
          <a:ext cx="0" cy="0"/>
          <a:chOff x="0" y="0"/>
          <a:chExt cx="0" cy="0"/>
        </a:xfrm>
      </p:grpSpPr>
      <p:sp>
        <p:nvSpPr>
          <p:cNvPr id="590" name="Shape 59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91" name="Shape 59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5" name="Shape 595"/>
        <p:cNvGrpSpPr/>
        <p:nvPr/>
      </p:nvGrpSpPr>
      <p:grpSpPr>
        <a:xfrm>
          <a:off x="0" y="0"/>
          <a:ext cx="0" cy="0"/>
          <a:chOff x="0" y="0"/>
          <a:chExt cx="0" cy="0"/>
        </a:xfrm>
      </p:grpSpPr>
      <p:sp>
        <p:nvSpPr>
          <p:cNvPr id="596" name="Shape 59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97" name="Shape 59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3" name="Shape 603"/>
        <p:cNvGrpSpPr/>
        <p:nvPr/>
      </p:nvGrpSpPr>
      <p:grpSpPr>
        <a:xfrm>
          <a:off x="0" y="0"/>
          <a:ext cx="0" cy="0"/>
          <a:chOff x="0" y="0"/>
          <a:chExt cx="0" cy="0"/>
        </a:xfrm>
      </p:grpSpPr>
      <p:sp>
        <p:nvSpPr>
          <p:cNvPr id="604" name="Shape 60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605" name="Shape 60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9" name="Shape 609"/>
        <p:cNvGrpSpPr/>
        <p:nvPr/>
      </p:nvGrpSpPr>
      <p:grpSpPr>
        <a:xfrm>
          <a:off x="0" y="0"/>
          <a:ext cx="0" cy="0"/>
          <a:chOff x="0" y="0"/>
          <a:chExt cx="0" cy="0"/>
        </a:xfrm>
      </p:grpSpPr>
      <p:sp>
        <p:nvSpPr>
          <p:cNvPr id="610" name="Shape 61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611" name="Shape 61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7" name="Shape 617"/>
        <p:cNvGrpSpPr/>
        <p:nvPr/>
      </p:nvGrpSpPr>
      <p:grpSpPr>
        <a:xfrm>
          <a:off x="0" y="0"/>
          <a:ext cx="0" cy="0"/>
          <a:chOff x="0" y="0"/>
          <a:chExt cx="0" cy="0"/>
        </a:xfrm>
      </p:grpSpPr>
      <p:sp>
        <p:nvSpPr>
          <p:cNvPr id="618" name="Shape 61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619" name="Shape 61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7" name="Shape 627"/>
        <p:cNvGrpSpPr/>
        <p:nvPr/>
      </p:nvGrpSpPr>
      <p:grpSpPr>
        <a:xfrm>
          <a:off x="0" y="0"/>
          <a:ext cx="0" cy="0"/>
          <a:chOff x="0" y="0"/>
          <a:chExt cx="0" cy="0"/>
        </a:xfrm>
      </p:grpSpPr>
      <p:sp>
        <p:nvSpPr>
          <p:cNvPr id="628" name="Shape 62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629" name="Shape 62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3" name="Shape 633"/>
        <p:cNvGrpSpPr/>
        <p:nvPr/>
      </p:nvGrpSpPr>
      <p:grpSpPr>
        <a:xfrm>
          <a:off x="0" y="0"/>
          <a:ext cx="0" cy="0"/>
          <a:chOff x="0" y="0"/>
          <a:chExt cx="0" cy="0"/>
        </a:xfrm>
      </p:grpSpPr>
      <p:sp>
        <p:nvSpPr>
          <p:cNvPr id="634" name="Shape 63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635" name="Shape 63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0" name="Shape 650"/>
        <p:cNvGrpSpPr/>
        <p:nvPr/>
      </p:nvGrpSpPr>
      <p:grpSpPr>
        <a:xfrm>
          <a:off x="0" y="0"/>
          <a:ext cx="0" cy="0"/>
          <a:chOff x="0" y="0"/>
          <a:chExt cx="0" cy="0"/>
        </a:xfrm>
      </p:grpSpPr>
      <p:sp>
        <p:nvSpPr>
          <p:cNvPr id="651" name="Shape 65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652" name="Shape 65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85" name="Shape 8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7" name="Shape 657"/>
        <p:cNvGrpSpPr/>
        <p:nvPr/>
      </p:nvGrpSpPr>
      <p:grpSpPr>
        <a:xfrm>
          <a:off x="0" y="0"/>
          <a:ext cx="0" cy="0"/>
          <a:chOff x="0" y="0"/>
          <a:chExt cx="0" cy="0"/>
        </a:xfrm>
      </p:grpSpPr>
      <p:sp>
        <p:nvSpPr>
          <p:cNvPr id="658" name="Shape 65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659" name="Shape 65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4" name="Shape 664"/>
        <p:cNvGrpSpPr/>
        <p:nvPr/>
      </p:nvGrpSpPr>
      <p:grpSpPr>
        <a:xfrm>
          <a:off x="0" y="0"/>
          <a:ext cx="0" cy="0"/>
          <a:chOff x="0" y="0"/>
          <a:chExt cx="0" cy="0"/>
        </a:xfrm>
      </p:grpSpPr>
      <p:sp>
        <p:nvSpPr>
          <p:cNvPr id="665" name="Shape 66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666" name="Shape 66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1" name="Shape 671"/>
        <p:cNvGrpSpPr/>
        <p:nvPr/>
      </p:nvGrpSpPr>
      <p:grpSpPr>
        <a:xfrm>
          <a:off x="0" y="0"/>
          <a:ext cx="0" cy="0"/>
          <a:chOff x="0" y="0"/>
          <a:chExt cx="0" cy="0"/>
        </a:xfrm>
      </p:grpSpPr>
      <p:sp>
        <p:nvSpPr>
          <p:cNvPr id="672" name="Shape 67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Result of example on p 282 of Elementary Statistics, 10</a:t>
            </a:r>
            <a:r>
              <a:rPr b="0" baseline="30000" i="0" lang="en-US" sz="1800" u="none" cap="none" strike="noStrike"/>
              <a:t>th</a:t>
            </a:r>
            <a:r>
              <a:rPr b="0" i="0" lang="en-US" sz="1800" u="none" cap="none" strike="noStrike"/>
              <a:t> Edition</a:t>
            </a:r>
          </a:p>
        </p:txBody>
      </p:sp>
      <p:sp>
        <p:nvSpPr>
          <p:cNvPr id="673" name="Shape 67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7" name="Shape 677"/>
        <p:cNvGrpSpPr/>
        <p:nvPr/>
      </p:nvGrpSpPr>
      <p:grpSpPr>
        <a:xfrm>
          <a:off x="0" y="0"/>
          <a:ext cx="0" cy="0"/>
          <a:chOff x="0" y="0"/>
          <a:chExt cx="0" cy="0"/>
        </a:xfrm>
      </p:grpSpPr>
      <p:sp>
        <p:nvSpPr>
          <p:cNvPr id="678" name="Shape 67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679" name="Shape 67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8" name="Shape 688"/>
        <p:cNvGrpSpPr/>
        <p:nvPr/>
      </p:nvGrpSpPr>
      <p:grpSpPr>
        <a:xfrm>
          <a:off x="0" y="0"/>
          <a:ext cx="0" cy="0"/>
          <a:chOff x="0" y="0"/>
          <a:chExt cx="0" cy="0"/>
        </a:xfrm>
      </p:grpSpPr>
      <p:sp>
        <p:nvSpPr>
          <p:cNvPr id="689" name="Shape 68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690" name="Shape 69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2" name="Shape 702"/>
        <p:cNvGrpSpPr/>
        <p:nvPr/>
      </p:nvGrpSpPr>
      <p:grpSpPr>
        <a:xfrm>
          <a:off x="0" y="0"/>
          <a:ext cx="0" cy="0"/>
          <a:chOff x="0" y="0"/>
          <a:chExt cx="0" cy="0"/>
        </a:xfrm>
      </p:grpSpPr>
      <p:sp>
        <p:nvSpPr>
          <p:cNvPr id="703" name="Shape 70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04" name="Shape 70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4" name="Shape 724"/>
        <p:cNvGrpSpPr/>
        <p:nvPr/>
      </p:nvGrpSpPr>
      <p:grpSpPr>
        <a:xfrm>
          <a:off x="0" y="0"/>
          <a:ext cx="0" cy="0"/>
          <a:chOff x="0" y="0"/>
          <a:chExt cx="0" cy="0"/>
        </a:xfrm>
      </p:grpSpPr>
      <p:sp>
        <p:nvSpPr>
          <p:cNvPr id="725" name="Shape 72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26" name="Shape 72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6" name="Shape 736"/>
        <p:cNvGrpSpPr/>
        <p:nvPr/>
      </p:nvGrpSpPr>
      <p:grpSpPr>
        <a:xfrm>
          <a:off x="0" y="0"/>
          <a:ext cx="0" cy="0"/>
          <a:chOff x="0" y="0"/>
          <a:chExt cx="0" cy="0"/>
        </a:xfrm>
      </p:grpSpPr>
      <p:sp>
        <p:nvSpPr>
          <p:cNvPr id="737" name="Shape 73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38" name="Shape 73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2" name="Shape 742"/>
        <p:cNvGrpSpPr/>
        <p:nvPr/>
      </p:nvGrpSpPr>
      <p:grpSpPr>
        <a:xfrm>
          <a:off x="0" y="0"/>
          <a:ext cx="0" cy="0"/>
          <a:chOff x="0" y="0"/>
          <a:chExt cx="0" cy="0"/>
        </a:xfrm>
      </p:grpSpPr>
      <p:sp>
        <p:nvSpPr>
          <p:cNvPr id="743" name="Shape 74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44" name="Shape 74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3" name="Shape 773"/>
        <p:cNvGrpSpPr/>
        <p:nvPr/>
      </p:nvGrpSpPr>
      <p:grpSpPr>
        <a:xfrm>
          <a:off x="0" y="0"/>
          <a:ext cx="0" cy="0"/>
          <a:chOff x="0" y="0"/>
          <a:chExt cx="0" cy="0"/>
        </a:xfrm>
      </p:grpSpPr>
      <p:sp>
        <p:nvSpPr>
          <p:cNvPr id="774" name="Shape 77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75" name="Shape 77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2" name="Shape 9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9" name="Shape 779"/>
        <p:cNvGrpSpPr/>
        <p:nvPr/>
      </p:nvGrpSpPr>
      <p:grpSpPr>
        <a:xfrm>
          <a:off x="0" y="0"/>
          <a:ext cx="0" cy="0"/>
          <a:chOff x="0" y="0"/>
          <a:chExt cx="0" cy="0"/>
        </a:xfrm>
      </p:grpSpPr>
      <p:sp>
        <p:nvSpPr>
          <p:cNvPr id="780" name="Shape 78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81" name="Shape 78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7" name="Shape 787"/>
        <p:cNvGrpSpPr/>
        <p:nvPr/>
      </p:nvGrpSpPr>
      <p:grpSpPr>
        <a:xfrm>
          <a:off x="0" y="0"/>
          <a:ext cx="0" cy="0"/>
          <a:chOff x="0" y="0"/>
          <a:chExt cx="0" cy="0"/>
        </a:xfrm>
      </p:grpSpPr>
      <p:sp>
        <p:nvSpPr>
          <p:cNvPr id="788" name="Shape 78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89" name="Shape 78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4" name="Shape 794"/>
        <p:cNvGrpSpPr/>
        <p:nvPr/>
      </p:nvGrpSpPr>
      <p:grpSpPr>
        <a:xfrm>
          <a:off x="0" y="0"/>
          <a:ext cx="0" cy="0"/>
          <a:chOff x="0" y="0"/>
          <a:chExt cx="0" cy="0"/>
        </a:xfrm>
      </p:grpSpPr>
      <p:sp>
        <p:nvSpPr>
          <p:cNvPr id="795" name="Shape 79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A review of necessary requirements for a binomial probability distribution. </a:t>
            </a:r>
          </a:p>
          <a:p>
            <a:pPr indent="0" lvl="0" marL="0" marR="0" rtl="0" algn="l">
              <a:spcBef>
                <a:spcPts val="0"/>
              </a:spcBef>
              <a:buSzPct val="25000"/>
              <a:buFont typeface="Arial"/>
              <a:buNone/>
            </a:pPr>
            <a:r>
              <a:rPr b="0" i="0" lang="en-US" sz="1800" u="none" cap="none" strike="noStrike"/>
              <a:t>page 214 of Elementary Statistics, 10</a:t>
            </a:r>
            <a:r>
              <a:rPr b="0" baseline="30000" i="0" lang="en-US" sz="1800" u="none" cap="none" strike="noStrike"/>
              <a:t>th</a:t>
            </a:r>
            <a:r>
              <a:rPr b="0" i="0" lang="en-US" sz="1800" u="none" cap="none" strike="noStrike"/>
              <a:t> Edition</a:t>
            </a:r>
          </a:p>
        </p:txBody>
      </p:sp>
      <p:sp>
        <p:nvSpPr>
          <p:cNvPr id="796" name="Shape 79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1" name="Shape 801"/>
        <p:cNvGrpSpPr/>
        <p:nvPr/>
      </p:nvGrpSpPr>
      <p:grpSpPr>
        <a:xfrm>
          <a:off x="0" y="0"/>
          <a:ext cx="0" cy="0"/>
          <a:chOff x="0" y="0"/>
          <a:chExt cx="0" cy="0"/>
        </a:xfrm>
      </p:grpSpPr>
      <p:sp>
        <p:nvSpPr>
          <p:cNvPr id="802" name="Shape 80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803" name="Shape 80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8" name="Shape 818"/>
        <p:cNvGrpSpPr/>
        <p:nvPr/>
      </p:nvGrpSpPr>
      <p:grpSpPr>
        <a:xfrm>
          <a:off x="0" y="0"/>
          <a:ext cx="0" cy="0"/>
          <a:chOff x="0" y="0"/>
          <a:chExt cx="0" cy="0"/>
        </a:xfrm>
      </p:grpSpPr>
      <p:sp>
        <p:nvSpPr>
          <p:cNvPr id="819" name="Shape 81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820" name="Shape 82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9" name="Shape 829"/>
        <p:cNvGrpSpPr/>
        <p:nvPr/>
      </p:nvGrpSpPr>
      <p:grpSpPr>
        <a:xfrm>
          <a:off x="0" y="0"/>
          <a:ext cx="0" cy="0"/>
          <a:chOff x="0" y="0"/>
          <a:chExt cx="0" cy="0"/>
        </a:xfrm>
      </p:grpSpPr>
      <p:sp>
        <p:nvSpPr>
          <p:cNvPr id="830" name="Shape 83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831" name="Shape 83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5" name="Shape 835"/>
        <p:cNvGrpSpPr/>
        <p:nvPr/>
      </p:nvGrpSpPr>
      <p:grpSpPr>
        <a:xfrm>
          <a:off x="0" y="0"/>
          <a:ext cx="0" cy="0"/>
          <a:chOff x="0" y="0"/>
          <a:chExt cx="0" cy="0"/>
        </a:xfrm>
      </p:grpSpPr>
      <p:sp>
        <p:nvSpPr>
          <p:cNvPr id="836" name="Shape 83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837" name="Shape 83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1" name="Shape 841"/>
        <p:cNvGrpSpPr/>
        <p:nvPr/>
      </p:nvGrpSpPr>
      <p:grpSpPr>
        <a:xfrm>
          <a:off x="0" y="0"/>
          <a:ext cx="0" cy="0"/>
          <a:chOff x="0" y="0"/>
          <a:chExt cx="0" cy="0"/>
        </a:xfrm>
      </p:grpSpPr>
      <p:sp>
        <p:nvSpPr>
          <p:cNvPr id="842" name="Shape 84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843" name="Shape 84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9" name="Shape 849"/>
        <p:cNvGrpSpPr/>
        <p:nvPr/>
      </p:nvGrpSpPr>
      <p:grpSpPr>
        <a:xfrm>
          <a:off x="0" y="0"/>
          <a:ext cx="0" cy="0"/>
          <a:chOff x="0" y="0"/>
          <a:chExt cx="0" cy="0"/>
        </a:xfrm>
      </p:grpSpPr>
      <p:sp>
        <p:nvSpPr>
          <p:cNvPr id="850" name="Shape 85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295 of Elementary Statistics, 10</a:t>
            </a:r>
            <a:r>
              <a:rPr b="0" baseline="30000" i="0" lang="en-US" sz="1800" u="none" cap="none" strike="noStrike"/>
              <a:t>th</a:t>
            </a:r>
            <a:r>
              <a:rPr b="0" i="0" lang="en-US" sz="1800" u="none" cap="none" strike="noStrike"/>
              <a:t> Edition</a:t>
            </a:r>
          </a:p>
        </p:txBody>
      </p:sp>
      <p:sp>
        <p:nvSpPr>
          <p:cNvPr id="851" name="Shape 85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5" name="Shape 855"/>
        <p:cNvGrpSpPr/>
        <p:nvPr/>
      </p:nvGrpSpPr>
      <p:grpSpPr>
        <a:xfrm>
          <a:off x="0" y="0"/>
          <a:ext cx="0" cy="0"/>
          <a:chOff x="0" y="0"/>
          <a:chExt cx="0" cy="0"/>
        </a:xfrm>
      </p:grpSpPr>
      <p:sp>
        <p:nvSpPr>
          <p:cNvPr id="856" name="Shape 85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857" name="Shape 85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lt1"/>
        </a:solidFill>
      </p:bgPr>
    </p:bg>
    <p:spTree>
      <p:nvGrpSpPr>
        <p:cNvPr id="16" name="Shape 16"/>
        <p:cNvGrpSpPr/>
        <p:nvPr/>
      </p:nvGrpSpPr>
      <p:grpSpPr>
        <a:xfrm>
          <a:off x="0" y="0"/>
          <a:ext cx="0" cy="0"/>
          <a:chOff x="0" y="0"/>
          <a:chExt cx="0" cy="0"/>
        </a:xfrm>
      </p:grpSpPr>
      <p:sp>
        <p:nvSpPr>
          <p:cNvPr id="17" name="Shape 17"/>
          <p:cNvSpPr txBox="1"/>
          <p:nvPr>
            <p:ph type="title"/>
          </p:nvPr>
        </p:nvSpPr>
        <p:spPr>
          <a:xfrm>
            <a:off x="747712" y="66675"/>
            <a:ext cx="7848599" cy="1143000"/>
          </a:xfrm>
          <a:prstGeom prst="rect">
            <a:avLst/>
          </a:prstGeom>
          <a:noFill/>
          <a:ln>
            <a:noFill/>
          </a:ln>
        </p:spPr>
        <p:txBody>
          <a:bodyPr anchorCtr="0" anchor="ctr" bIns="91425" lIns="91425" rIns="91425" tIns="91425"/>
          <a:lstStyle>
            <a:lvl1pPr indent="0" lvl="0" marL="0" rtl="0" algn="ctr">
              <a:lnSpc>
                <a:spcPct val="100000"/>
              </a:lnSpc>
              <a:spcBef>
                <a:spcPts val="0"/>
              </a:spcBef>
              <a:spcAft>
                <a:spcPts val="0"/>
              </a:spcAft>
              <a:defRPr/>
            </a:lvl1pPr>
            <a:lvl2pPr indent="0" lvl="1" marL="0" rtl="0" algn="ctr">
              <a:lnSpc>
                <a:spcPct val="100000"/>
              </a:lnSpc>
              <a:spcBef>
                <a:spcPts val="0"/>
              </a:spcBef>
              <a:spcAft>
                <a:spcPts val="0"/>
              </a:spcAft>
              <a:defRPr/>
            </a:lvl2pPr>
            <a:lvl3pPr indent="0" lvl="2" marL="0" rtl="0" algn="ctr">
              <a:lnSpc>
                <a:spcPct val="100000"/>
              </a:lnSpc>
              <a:spcBef>
                <a:spcPts val="0"/>
              </a:spcBef>
              <a:spcAft>
                <a:spcPts val="0"/>
              </a:spcAft>
              <a:defRPr/>
            </a:lvl3pPr>
            <a:lvl4pPr indent="0" lvl="3" marL="0" rtl="0" algn="ctr">
              <a:lnSpc>
                <a:spcPct val="100000"/>
              </a:lnSpc>
              <a:spcBef>
                <a:spcPts val="0"/>
              </a:spcBef>
              <a:spcAft>
                <a:spcPts val="0"/>
              </a:spcAft>
              <a:defRPr/>
            </a:lvl4pPr>
            <a:lvl5pPr indent="0" lvl="4" marL="0" rtl="0" algn="ctr">
              <a:lnSpc>
                <a:spcPct val="100000"/>
              </a:lnSpc>
              <a:spcBef>
                <a:spcPts val="0"/>
              </a:spcBef>
              <a:spcAft>
                <a:spcPts val="0"/>
              </a:spcAft>
              <a:defRPr/>
            </a:lvl5pPr>
            <a:lvl6pPr indent="0" lvl="5" marL="0" rtl="0" algn="ctr">
              <a:lnSpc>
                <a:spcPct val="100000"/>
              </a:lnSpc>
              <a:spcBef>
                <a:spcPts val="0"/>
              </a:spcBef>
              <a:spcAft>
                <a:spcPts val="0"/>
              </a:spcAft>
              <a:defRPr/>
            </a:lvl6pPr>
            <a:lvl7pPr indent="0" lvl="6" marL="0" rtl="0" algn="ctr">
              <a:lnSpc>
                <a:spcPct val="100000"/>
              </a:lnSpc>
              <a:spcBef>
                <a:spcPts val="0"/>
              </a:spcBef>
              <a:spcAft>
                <a:spcPts val="0"/>
              </a:spcAft>
              <a:defRPr/>
            </a:lvl7pPr>
            <a:lvl8pPr indent="0" lvl="7" marL="0" rtl="0" algn="ctr">
              <a:lnSpc>
                <a:spcPct val="100000"/>
              </a:lnSpc>
              <a:spcBef>
                <a:spcPts val="0"/>
              </a:spcBef>
              <a:spcAft>
                <a:spcPts val="0"/>
              </a:spcAft>
              <a:defRPr/>
            </a:lvl8pPr>
            <a:lvl9pPr indent="0" lvl="8" marL="0" rtl="0" algn="ctr">
              <a:lnSpc>
                <a:spcPct val="100000"/>
              </a:lnSpc>
              <a:spcBef>
                <a:spcPts val="0"/>
              </a:spcBef>
              <a:spcAft>
                <a:spcPts val="0"/>
              </a:spcAft>
              <a:defRPr/>
            </a:lvl9pPr>
          </a:lstStyle>
          <a:p/>
        </p:txBody>
      </p:sp>
      <p:sp>
        <p:nvSpPr>
          <p:cNvPr id="18" name="Shape 18"/>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65100" lvl="0" marL="342900" rtl="0" algn="l">
              <a:lnSpc>
                <a:spcPct val="100000"/>
              </a:lnSpc>
              <a:spcBef>
                <a:spcPts val="560"/>
              </a:spcBef>
              <a:spcAft>
                <a:spcPts val="0"/>
              </a:spcAft>
              <a:buClr>
                <a:srgbClr val="008000"/>
              </a:buClr>
              <a:buFont typeface="Arial"/>
              <a:buChar char="❖"/>
              <a:defRPr/>
            </a:lvl1pPr>
            <a:lvl2pPr indent="-107950" lvl="1" marL="742950" rtl="0" algn="l">
              <a:lnSpc>
                <a:spcPct val="100000"/>
              </a:lnSpc>
              <a:spcBef>
                <a:spcPts val="560"/>
              </a:spcBef>
              <a:spcAft>
                <a:spcPts val="0"/>
              </a:spcAft>
              <a:buClr>
                <a:schemeClr val="dk1"/>
              </a:buClr>
              <a:buFont typeface="Arial"/>
              <a:buChar char="–"/>
              <a:defRPr/>
            </a:lvl2pPr>
            <a:lvl3pPr indent="-76200" lvl="2" marL="1143000" rtl="0" algn="l">
              <a:lnSpc>
                <a:spcPct val="100000"/>
              </a:lnSpc>
              <a:spcBef>
                <a:spcPts val="480"/>
              </a:spcBef>
              <a:spcAft>
                <a:spcPts val="0"/>
              </a:spcAft>
              <a:buClr>
                <a:schemeClr val="dk1"/>
              </a:buClr>
              <a:buFont typeface="Arial"/>
              <a:buChar char="•"/>
              <a:defRPr/>
            </a:lvl3pPr>
            <a:lvl4pPr indent="-101600" lvl="3" marL="1600200" rtl="0" algn="l">
              <a:lnSpc>
                <a:spcPct val="100000"/>
              </a:lnSpc>
              <a:spcBef>
                <a:spcPts val="400"/>
              </a:spcBef>
              <a:spcAft>
                <a:spcPts val="0"/>
              </a:spcAft>
              <a:buClr>
                <a:schemeClr val="dk1"/>
              </a:buClr>
              <a:buFont typeface="Arial"/>
              <a:buChar char="–"/>
              <a:defRPr/>
            </a:lvl4pPr>
            <a:lvl5pPr indent="-101600" lvl="4" marL="2057400" rtl="0" algn="l">
              <a:lnSpc>
                <a:spcPct val="100000"/>
              </a:lnSpc>
              <a:spcBef>
                <a:spcPts val="400"/>
              </a:spcBef>
              <a:spcAft>
                <a:spcPts val="0"/>
              </a:spcAft>
              <a:buClr>
                <a:schemeClr val="dk1"/>
              </a:buClr>
              <a:buFont typeface="Arial"/>
              <a:buChar char="•"/>
              <a:defRPr/>
            </a:lvl5pPr>
            <a:lvl6pPr indent="-101600" lvl="5" marL="2514600" rtl="0" algn="l">
              <a:lnSpc>
                <a:spcPct val="100000"/>
              </a:lnSpc>
              <a:spcBef>
                <a:spcPts val="400"/>
              </a:spcBef>
              <a:spcAft>
                <a:spcPts val="0"/>
              </a:spcAft>
              <a:buClr>
                <a:schemeClr val="dk1"/>
              </a:buClr>
              <a:buFont typeface="Arial"/>
              <a:buChar char="•"/>
              <a:defRPr/>
            </a:lvl6pPr>
            <a:lvl7pPr indent="-101600" lvl="6" marL="3429000" rtl="0" algn="l">
              <a:lnSpc>
                <a:spcPct val="100000"/>
              </a:lnSpc>
              <a:spcBef>
                <a:spcPts val="400"/>
              </a:spcBef>
              <a:spcAft>
                <a:spcPts val="0"/>
              </a:spcAft>
              <a:buClr>
                <a:schemeClr val="dk1"/>
              </a:buClr>
              <a:buFont typeface="Arial"/>
              <a:buChar char="•"/>
              <a:defRPr/>
            </a:lvl7pPr>
            <a:lvl8pPr indent="-101600" lvl="7" marL="4800600" rtl="0" algn="l">
              <a:lnSpc>
                <a:spcPct val="100000"/>
              </a:lnSpc>
              <a:spcBef>
                <a:spcPts val="400"/>
              </a:spcBef>
              <a:spcAft>
                <a:spcPts val="0"/>
              </a:spcAft>
              <a:buClr>
                <a:schemeClr val="dk1"/>
              </a:buClr>
              <a:buFont typeface="Arial"/>
              <a:buChar char="•"/>
              <a:defRPr/>
            </a:lvl8pPr>
            <a:lvl9pPr indent="-101600" lvl="8" marL="6629400" rtl="0" algn="l">
              <a:lnSpc>
                <a:spcPct val="100000"/>
              </a:lnSpc>
              <a:spcBef>
                <a:spcPts val="400"/>
              </a:spcBef>
              <a:spcAft>
                <a:spcPts val="0"/>
              </a:spcAft>
              <a:buClr>
                <a:schemeClr val="dk1"/>
              </a:buClr>
              <a:buFont typeface="Arial"/>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bg>
      <p:bgPr>
        <a:solidFill>
          <a:schemeClr val="lt1"/>
        </a:solidFill>
      </p:bgPr>
    </p:bg>
    <p:spTree>
      <p:nvGrpSpPr>
        <p:cNvPr id="19" name="Shape 19"/>
        <p:cNvGrpSpPr/>
        <p:nvPr/>
      </p:nvGrpSpPr>
      <p:grpSpPr>
        <a:xfrm>
          <a:off x="0" y="0"/>
          <a:ext cx="0" cy="0"/>
          <a:chOff x="0" y="0"/>
          <a:chExt cx="0" cy="0"/>
        </a:xfrm>
      </p:grpSpPr>
      <p:sp>
        <p:nvSpPr>
          <p:cNvPr id="20" name="Shape 20"/>
          <p:cNvSpPr txBox="1"/>
          <p:nvPr>
            <p:ph type="title"/>
          </p:nvPr>
        </p:nvSpPr>
        <p:spPr>
          <a:xfrm>
            <a:off x="533400" y="228600"/>
            <a:ext cx="8001000" cy="1257299"/>
          </a:xfrm>
          <a:prstGeom prst="rect">
            <a:avLst/>
          </a:prstGeom>
          <a:noFill/>
          <a:ln>
            <a:noFill/>
          </a:ln>
        </p:spPr>
        <p:txBody>
          <a:bodyPr anchorCtr="0" anchor="ctr" bIns="91425" lIns="91425" rIns="91425" tIns="91425"/>
          <a:lstStyle>
            <a:lvl1pPr indent="0" lvl="0" marL="0" rtl="0" algn="ctr">
              <a:lnSpc>
                <a:spcPct val="100000"/>
              </a:lnSpc>
              <a:spcBef>
                <a:spcPts val="0"/>
              </a:spcBef>
              <a:spcAft>
                <a:spcPts val="0"/>
              </a:spcAft>
              <a:defRPr/>
            </a:lvl1pPr>
            <a:lvl2pPr indent="0" lvl="1" marL="0" rtl="0" algn="ctr">
              <a:lnSpc>
                <a:spcPct val="100000"/>
              </a:lnSpc>
              <a:spcBef>
                <a:spcPts val="0"/>
              </a:spcBef>
              <a:spcAft>
                <a:spcPts val="0"/>
              </a:spcAft>
              <a:defRPr/>
            </a:lvl2pPr>
            <a:lvl3pPr indent="0" lvl="2" marL="0" rtl="0" algn="ctr">
              <a:lnSpc>
                <a:spcPct val="100000"/>
              </a:lnSpc>
              <a:spcBef>
                <a:spcPts val="0"/>
              </a:spcBef>
              <a:spcAft>
                <a:spcPts val="0"/>
              </a:spcAft>
              <a:defRPr/>
            </a:lvl3pPr>
            <a:lvl4pPr indent="0" lvl="3" marL="0" rtl="0" algn="ctr">
              <a:lnSpc>
                <a:spcPct val="100000"/>
              </a:lnSpc>
              <a:spcBef>
                <a:spcPts val="0"/>
              </a:spcBef>
              <a:spcAft>
                <a:spcPts val="0"/>
              </a:spcAft>
              <a:defRPr/>
            </a:lvl4pPr>
            <a:lvl5pPr indent="0" lvl="4" marL="0" rtl="0" algn="ctr">
              <a:lnSpc>
                <a:spcPct val="100000"/>
              </a:lnSpc>
              <a:spcBef>
                <a:spcPts val="0"/>
              </a:spcBef>
              <a:spcAft>
                <a:spcPts val="0"/>
              </a:spcAft>
              <a:defRPr/>
            </a:lvl5pPr>
            <a:lvl6pPr indent="0" lvl="5" marL="0" rtl="0" algn="ctr">
              <a:lnSpc>
                <a:spcPct val="100000"/>
              </a:lnSpc>
              <a:spcBef>
                <a:spcPts val="0"/>
              </a:spcBef>
              <a:spcAft>
                <a:spcPts val="0"/>
              </a:spcAft>
              <a:defRPr/>
            </a:lvl6pPr>
            <a:lvl7pPr indent="0" lvl="6" marL="0" rtl="0" algn="ctr">
              <a:lnSpc>
                <a:spcPct val="100000"/>
              </a:lnSpc>
              <a:spcBef>
                <a:spcPts val="0"/>
              </a:spcBef>
              <a:spcAft>
                <a:spcPts val="0"/>
              </a:spcAft>
              <a:defRPr/>
            </a:lvl7pPr>
            <a:lvl8pPr indent="0" lvl="7" marL="0" rtl="0" algn="ctr">
              <a:lnSpc>
                <a:spcPct val="100000"/>
              </a:lnSpc>
              <a:spcBef>
                <a:spcPts val="0"/>
              </a:spcBef>
              <a:spcAft>
                <a:spcPts val="0"/>
              </a:spcAft>
              <a:defRPr/>
            </a:lvl8pPr>
            <a:lvl9pPr indent="0" lvl="8" marL="0" rtl="0" algn="ctr">
              <a:lnSpc>
                <a:spcPct val="100000"/>
              </a:lnSpc>
              <a:spcBef>
                <a:spcPts val="0"/>
              </a:spcBef>
              <a:spcAft>
                <a:spcPts val="0"/>
              </a:spcAft>
              <a:defRPr/>
            </a:lvl9pPr>
          </a:lstStyle>
          <a:p/>
        </p:txBody>
      </p:sp>
      <p:sp>
        <p:nvSpPr>
          <p:cNvPr id="21" name="Shape 21"/>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65100" lvl="0" marL="342900" rtl="0" algn="l">
              <a:lnSpc>
                <a:spcPct val="100000"/>
              </a:lnSpc>
              <a:spcBef>
                <a:spcPts val="560"/>
              </a:spcBef>
              <a:spcAft>
                <a:spcPts val="0"/>
              </a:spcAft>
              <a:buClr>
                <a:srgbClr val="008000"/>
              </a:buClr>
              <a:buFont typeface="Arial"/>
              <a:buChar char="❖"/>
              <a:defRPr/>
            </a:lvl1pPr>
            <a:lvl2pPr indent="-107950" lvl="1" marL="742950" rtl="0" algn="l">
              <a:lnSpc>
                <a:spcPct val="100000"/>
              </a:lnSpc>
              <a:spcBef>
                <a:spcPts val="560"/>
              </a:spcBef>
              <a:spcAft>
                <a:spcPts val="0"/>
              </a:spcAft>
              <a:buClr>
                <a:schemeClr val="dk1"/>
              </a:buClr>
              <a:buFont typeface="Arial"/>
              <a:buChar char="–"/>
              <a:defRPr/>
            </a:lvl2pPr>
            <a:lvl3pPr indent="-76200" lvl="2" marL="1143000" rtl="0" algn="l">
              <a:lnSpc>
                <a:spcPct val="100000"/>
              </a:lnSpc>
              <a:spcBef>
                <a:spcPts val="480"/>
              </a:spcBef>
              <a:spcAft>
                <a:spcPts val="0"/>
              </a:spcAft>
              <a:buClr>
                <a:schemeClr val="dk1"/>
              </a:buClr>
              <a:buFont typeface="Arial"/>
              <a:buChar char="•"/>
              <a:defRPr/>
            </a:lvl3pPr>
            <a:lvl4pPr indent="-101600" lvl="3" marL="1600200" rtl="0" algn="l">
              <a:lnSpc>
                <a:spcPct val="100000"/>
              </a:lnSpc>
              <a:spcBef>
                <a:spcPts val="400"/>
              </a:spcBef>
              <a:spcAft>
                <a:spcPts val="0"/>
              </a:spcAft>
              <a:buClr>
                <a:schemeClr val="dk1"/>
              </a:buClr>
              <a:buFont typeface="Arial"/>
              <a:buChar char="–"/>
              <a:defRPr/>
            </a:lvl4pPr>
            <a:lvl5pPr indent="-101600" lvl="4" marL="2057400" rtl="0" algn="l">
              <a:lnSpc>
                <a:spcPct val="100000"/>
              </a:lnSpc>
              <a:spcBef>
                <a:spcPts val="400"/>
              </a:spcBef>
              <a:spcAft>
                <a:spcPts val="0"/>
              </a:spcAft>
              <a:buClr>
                <a:schemeClr val="dk1"/>
              </a:buClr>
              <a:buFont typeface="Arial"/>
              <a:buChar char="•"/>
              <a:defRPr/>
            </a:lvl5pPr>
            <a:lvl6pPr indent="-101600" lvl="5" marL="2514600" rtl="0" algn="l">
              <a:lnSpc>
                <a:spcPct val="100000"/>
              </a:lnSpc>
              <a:spcBef>
                <a:spcPts val="400"/>
              </a:spcBef>
              <a:spcAft>
                <a:spcPts val="0"/>
              </a:spcAft>
              <a:buClr>
                <a:schemeClr val="dk1"/>
              </a:buClr>
              <a:buFont typeface="Arial"/>
              <a:buChar char="•"/>
              <a:defRPr/>
            </a:lvl6pPr>
            <a:lvl7pPr indent="-101600" lvl="6" marL="3429000" rtl="0" algn="l">
              <a:lnSpc>
                <a:spcPct val="100000"/>
              </a:lnSpc>
              <a:spcBef>
                <a:spcPts val="400"/>
              </a:spcBef>
              <a:spcAft>
                <a:spcPts val="0"/>
              </a:spcAft>
              <a:buClr>
                <a:schemeClr val="dk1"/>
              </a:buClr>
              <a:buFont typeface="Arial"/>
              <a:buChar char="•"/>
              <a:defRPr/>
            </a:lvl7pPr>
            <a:lvl8pPr indent="-101600" lvl="7" marL="4800600" rtl="0" algn="l">
              <a:lnSpc>
                <a:spcPct val="100000"/>
              </a:lnSpc>
              <a:spcBef>
                <a:spcPts val="400"/>
              </a:spcBef>
              <a:spcAft>
                <a:spcPts val="0"/>
              </a:spcAft>
              <a:buClr>
                <a:schemeClr val="dk1"/>
              </a:buClr>
              <a:buFont typeface="Arial"/>
              <a:buChar char="•"/>
              <a:defRPr/>
            </a:lvl8pPr>
            <a:lvl9pPr indent="-101600" lvl="8" marL="6629400" rtl="0" algn="l">
              <a:lnSpc>
                <a:spcPct val="100000"/>
              </a:lnSpc>
              <a:spcBef>
                <a:spcPts val="400"/>
              </a:spcBef>
              <a:spcAft>
                <a:spcPts val="0"/>
              </a:spcAft>
              <a:buClr>
                <a:schemeClr val="dk1"/>
              </a:buClr>
              <a:buFont typeface="Arial"/>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OverTx">
  <p:cSld name="OBJECT_OVER_TEXT">
    <p:bg>
      <p:bgPr>
        <a:solidFill>
          <a:schemeClr val="lt1"/>
        </a:solidFill>
      </p:bgPr>
    </p:bg>
    <p:spTree>
      <p:nvGrpSpPr>
        <p:cNvPr id="22" name="Shape 22"/>
        <p:cNvGrpSpPr/>
        <p:nvPr/>
      </p:nvGrpSpPr>
      <p:grpSpPr>
        <a:xfrm>
          <a:off x="0" y="0"/>
          <a:ext cx="0" cy="0"/>
          <a:chOff x="0" y="0"/>
          <a:chExt cx="0" cy="0"/>
        </a:xfrm>
      </p:grpSpPr>
      <p:sp>
        <p:nvSpPr>
          <p:cNvPr id="23" name="Shape 23"/>
          <p:cNvSpPr txBox="1"/>
          <p:nvPr>
            <p:ph type="title"/>
          </p:nvPr>
        </p:nvSpPr>
        <p:spPr>
          <a:xfrm>
            <a:off x="685800" y="88900"/>
            <a:ext cx="7772400" cy="965199"/>
          </a:xfrm>
          <a:prstGeom prst="rect">
            <a:avLst/>
          </a:prstGeom>
          <a:noFill/>
          <a:ln>
            <a:noFill/>
          </a:ln>
        </p:spPr>
        <p:txBody>
          <a:bodyPr anchorCtr="0" anchor="ctr" bIns="91425" lIns="91425" rIns="91425" tIns="91425"/>
          <a:lstStyle>
            <a:lvl1pPr indent="0" lvl="0" marL="0" rtl="0" algn="ctr">
              <a:lnSpc>
                <a:spcPct val="100000"/>
              </a:lnSpc>
              <a:spcBef>
                <a:spcPts val="0"/>
              </a:spcBef>
              <a:spcAft>
                <a:spcPts val="0"/>
              </a:spcAft>
              <a:defRPr/>
            </a:lvl1pPr>
            <a:lvl2pPr indent="0" lvl="1" marL="0" rtl="0" algn="ctr">
              <a:lnSpc>
                <a:spcPct val="100000"/>
              </a:lnSpc>
              <a:spcBef>
                <a:spcPts val="0"/>
              </a:spcBef>
              <a:spcAft>
                <a:spcPts val="0"/>
              </a:spcAft>
              <a:defRPr/>
            </a:lvl2pPr>
            <a:lvl3pPr indent="0" lvl="2" marL="0" rtl="0" algn="ctr">
              <a:lnSpc>
                <a:spcPct val="100000"/>
              </a:lnSpc>
              <a:spcBef>
                <a:spcPts val="0"/>
              </a:spcBef>
              <a:spcAft>
                <a:spcPts val="0"/>
              </a:spcAft>
              <a:defRPr/>
            </a:lvl3pPr>
            <a:lvl4pPr indent="0" lvl="3" marL="0" rtl="0" algn="ctr">
              <a:lnSpc>
                <a:spcPct val="100000"/>
              </a:lnSpc>
              <a:spcBef>
                <a:spcPts val="0"/>
              </a:spcBef>
              <a:spcAft>
                <a:spcPts val="0"/>
              </a:spcAft>
              <a:defRPr/>
            </a:lvl4pPr>
            <a:lvl5pPr indent="0" lvl="4" marL="0" rtl="0" algn="ctr">
              <a:lnSpc>
                <a:spcPct val="100000"/>
              </a:lnSpc>
              <a:spcBef>
                <a:spcPts val="0"/>
              </a:spcBef>
              <a:spcAft>
                <a:spcPts val="0"/>
              </a:spcAft>
              <a:defRPr/>
            </a:lvl5pPr>
            <a:lvl6pPr indent="0" lvl="5" marL="0" rtl="0" algn="ctr">
              <a:lnSpc>
                <a:spcPct val="100000"/>
              </a:lnSpc>
              <a:spcBef>
                <a:spcPts val="0"/>
              </a:spcBef>
              <a:spcAft>
                <a:spcPts val="0"/>
              </a:spcAft>
              <a:defRPr/>
            </a:lvl6pPr>
            <a:lvl7pPr indent="0" lvl="6" marL="0" rtl="0" algn="ctr">
              <a:lnSpc>
                <a:spcPct val="100000"/>
              </a:lnSpc>
              <a:spcBef>
                <a:spcPts val="0"/>
              </a:spcBef>
              <a:spcAft>
                <a:spcPts val="0"/>
              </a:spcAft>
              <a:defRPr/>
            </a:lvl7pPr>
            <a:lvl8pPr indent="0" lvl="7" marL="0" rtl="0" algn="ctr">
              <a:lnSpc>
                <a:spcPct val="100000"/>
              </a:lnSpc>
              <a:spcBef>
                <a:spcPts val="0"/>
              </a:spcBef>
              <a:spcAft>
                <a:spcPts val="0"/>
              </a:spcAft>
              <a:defRPr/>
            </a:lvl8pPr>
            <a:lvl9pPr indent="0" lvl="8" marL="0" rtl="0" algn="ctr">
              <a:lnSpc>
                <a:spcPct val="100000"/>
              </a:lnSpc>
              <a:spcBef>
                <a:spcPts val="0"/>
              </a:spcBef>
              <a:spcAft>
                <a:spcPts val="0"/>
              </a:spcAft>
              <a:defRPr/>
            </a:lvl9pPr>
          </a:lstStyle>
          <a:p/>
        </p:txBody>
      </p:sp>
      <p:sp>
        <p:nvSpPr>
          <p:cNvPr id="24" name="Shape 24"/>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65100" lvl="0" marL="342900" rtl="0" algn="l">
              <a:lnSpc>
                <a:spcPct val="100000"/>
              </a:lnSpc>
              <a:spcBef>
                <a:spcPts val="560"/>
              </a:spcBef>
              <a:spcAft>
                <a:spcPts val="0"/>
              </a:spcAft>
              <a:buClr>
                <a:srgbClr val="008000"/>
              </a:buClr>
              <a:buFont typeface="Arial"/>
              <a:buChar char="❖"/>
              <a:defRPr/>
            </a:lvl1pPr>
            <a:lvl2pPr indent="-107950" lvl="1" marL="742950" rtl="0" algn="l">
              <a:lnSpc>
                <a:spcPct val="100000"/>
              </a:lnSpc>
              <a:spcBef>
                <a:spcPts val="560"/>
              </a:spcBef>
              <a:spcAft>
                <a:spcPts val="0"/>
              </a:spcAft>
              <a:buClr>
                <a:schemeClr val="dk1"/>
              </a:buClr>
              <a:buFont typeface="Arial"/>
              <a:buChar char="–"/>
              <a:defRPr/>
            </a:lvl2pPr>
            <a:lvl3pPr indent="-76200" lvl="2" marL="1143000" rtl="0" algn="l">
              <a:lnSpc>
                <a:spcPct val="100000"/>
              </a:lnSpc>
              <a:spcBef>
                <a:spcPts val="480"/>
              </a:spcBef>
              <a:spcAft>
                <a:spcPts val="0"/>
              </a:spcAft>
              <a:buClr>
                <a:schemeClr val="dk1"/>
              </a:buClr>
              <a:buFont typeface="Arial"/>
              <a:buChar char="•"/>
              <a:defRPr/>
            </a:lvl3pPr>
            <a:lvl4pPr indent="-101600" lvl="3" marL="1600200" rtl="0" algn="l">
              <a:lnSpc>
                <a:spcPct val="100000"/>
              </a:lnSpc>
              <a:spcBef>
                <a:spcPts val="400"/>
              </a:spcBef>
              <a:spcAft>
                <a:spcPts val="0"/>
              </a:spcAft>
              <a:buClr>
                <a:schemeClr val="dk1"/>
              </a:buClr>
              <a:buFont typeface="Arial"/>
              <a:buChar char="–"/>
              <a:defRPr/>
            </a:lvl4pPr>
            <a:lvl5pPr indent="-101600" lvl="4" marL="2057400" rtl="0" algn="l">
              <a:lnSpc>
                <a:spcPct val="100000"/>
              </a:lnSpc>
              <a:spcBef>
                <a:spcPts val="400"/>
              </a:spcBef>
              <a:spcAft>
                <a:spcPts val="0"/>
              </a:spcAft>
              <a:buClr>
                <a:schemeClr val="dk1"/>
              </a:buClr>
              <a:buFont typeface="Arial"/>
              <a:buChar char="•"/>
              <a:defRPr/>
            </a:lvl5pPr>
            <a:lvl6pPr indent="-101600" lvl="5" marL="2514600" rtl="0" algn="l">
              <a:lnSpc>
                <a:spcPct val="100000"/>
              </a:lnSpc>
              <a:spcBef>
                <a:spcPts val="400"/>
              </a:spcBef>
              <a:spcAft>
                <a:spcPts val="0"/>
              </a:spcAft>
              <a:buClr>
                <a:schemeClr val="dk1"/>
              </a:buClr>
              <a:buFont typeface="Arial"/>
              <a:buChar char="•"/>
              <a:defRPr/>
            </a:lvl6pPr>
            <a:lvl7pPr indent="-101600" lvl="6" marL="3429000" rtl="0" algn="l">
              <a:lnSpc>
                <a:spcPct val="100000"/>
              </a:lnSpc>
              <a:spcBef>
                <a:spcPts val="400"/>
              </a:spcBef>
              <a:spcAft>
                <a:spcPts val="0"/>
              </a:spcAft>
              <a:buClr>
                <a:schemeClr val="dk1"/>
              </a:buClr>
              <a:buFont typeface="Arial"/>
              <a:buChar char="•"/>
              <a:defRPr/>
            </a:lvl7pPr>
            <a:lvl8pPr indent="-101600" lvl="7" marL="4800600" rtl="0" algn="l">
              <a:lnSpc>
                <a:spcPct val="100000"/>
              </a:lnSpc>
              <a:spcBef>
                <a:spcPts val="400"/>
              </a:spcBef>
              <a:spcAft>
                <a:spcPts val="0"/>
              </a:spcAft>
              <a:buClr>
                <a:schemeClr val="dk1"/>
              </a:buClr>
              <a:buFont typeface="Arial"/>
              <a:buChar char="•"/>
              <a:defRPr/>
            </a:lvl8pPr>
            <a:lvl9pPr indent="-101600" lvl="8" marL="6629400" rtl="0" algn="l">
              <a:lnSpc>
                <a:spcPct val="100000"/>
              </a:lnSpc>
              <a:spcBef>
                <a:spcPts val="400"/>
              </a:spcBef>
              <a:spcAft>
                <a:spcPts val="0"/>
              </a:spcAft>
              <a:buClr>
                <a:schemeClr val="dk1"/>
              </a:buClr>
              <a:buFont typeface="Arial"/>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p:nvPr/>
        </p:nvSpPr>
        <p:spPr>
          <a:xfrm>
            <a:off x="4479925" y="3108325"/>
            <a:ext cx="488949"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 name="Shape 7"/>
          <p:cNvSpPr/>
          <p:nvPr/>
        </p:nvSpPr>
        <p:spPr>
          <a:xfrm>
            <a:off x="4479925" y="3108325"/>
            <a:ext cx="488949"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 name="Shape 8"/>
          <p:cNvSpPr/>
          <p:nvPr/>
        </p:nvSpPr>
        <p:spPr>
          <a:xfrm>
            <a:off x="4191000" y="3098800"/>
            <a:ext cx="488949"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9" name="Shape 9"/>
          <p:cNvSpPr txBox="1"/>
          <p:nvPr>
            <p:ph type="title"/>
          </p:nvPr>
        </p:nvSpPr>
        <p:spPr>
          <a:xfrm>
            <a:off x="747712" y="66675"/>
            <a:ext cx="7848599"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defRPr/>
            </a:lvl1pPr>
            <a:lvl2pPr indent="0" lvl="1" marL="0" marR="0" rtl="0" algn="ctr">
              <a:lnSpc>
                <a:spcPct val="100000"/>
              </a:lnSpc>
              <a:spcBef>
                <a:spcPts val="0"/>
              </a:spcBef>
              <a:spcAft>
                <a:spcPts val="0"/>
              </a:spcAft>
              <a:defRPr/>
            </a:lvl2pPr>
            <a:lvl3pPr indent="0" lvl="2" marL="0" marR="0" rtl="0" algn="ctr">
              <a:lnSpc>
                <a:spcPct val="100000"/>
              </a:lnSpc>
              <a:spcBef>
                <a:spcPts val="0"/>
              </a:spcBef>
              <a:spcAft>
                <a:spcPts val="0"/>
              </a:spcAft>
              <a:defRPr/>
            </a:lvl3pPr>
            <a:lvl4pPr indent="0" lvl="3" marL="0" marR="0" rtl="0" algn="ctr">
              <a:lnSpc>
                <a:spcPct val="100000"/>
              </a:lnSpc>
              <a:spcBef>
                <a:spcPts val="0"/>
              </a:spcBef>
              <a:spcAft>
                <a:spcPts val="0"/>
              </a:spcAft>
              <a:defRPr/>
            </a:lvl4pPr>
            <a:lvl5pPr indent="0" lvl="4" marL="0" marR="0" rtl="0" algn="ctr">
              <a:lnSpc>
                <a:spcPct val="100000"/>
              </a:lnSpc>
              <a:spcBef>
                <a:spcPts val="0"/>
              </a:spcBef>
              <a:spcAft>
                <a:spcPts val="0"/>
              </a:spcAft>
              <a:defRPr/>
            </a:lvl5pPr>
            <a:lvl6pPr indent="0" lvl="5" marL="0" marR="0" rtl="0" algn="ctr">
              <a:lnSpc>
                <a:spcPct val="100000"/>
              </a:lnSpc>
              <a:spcBef>
                <a:spcPts val="0"/>
              </a:spcBef>
              <a:spcAft>
                <a:spcPts val="0"/>
              </a:spcAft>
              <a:defRPr/>
            </a:lvl6pPr>
            <a:lvl7pPr indent="0" lvl="6" marL="0" marR="0" rtl="0" algn="ctr">
              <a:lnSpc>
                <a:spcPct val="100000"/>
              </a:lnSpc>
              <a:spcBef>
                <a:spcPts val="0"/>
              </a:spcBef>
              <a:spcAft>
                <a:spcPts val="0"/>
              </a:spcAft>
              <a:defRPr/>
            </a:lvl7pPr>
            <a:lvl8pPr indent="0" lvl="7" marL="0" marR="0" rtl="0" algn="ctr">
              <a:lnSpc>
                <a:spcPct val="100000"/>
              </a:lnSpc>
              <a:spcBef>
                <a:spcPts val="0"/>
              </a:spcBef>
              <a:spcAft>
                <a:spcPts val="0"/>
              </a:spcAft>
              <a:defRPr/>
            </a:lvl8pPr>
            <a:lvl9pPr indent="0" lvl="8" marL="0" marR="0" rtl="0" algn="ctr">
              <a:lnSpc>
                <a:spcPct val="100000"/>
              </a:lnSpc>
              <a:spcBef>
                <a:spcPts val="0"/>
              </a:spcBef>
              <a:spcAft>
                <a:spcPts val="0"/>
              </a:spcAft>
              <a:defRPr/>
            </a:lvl9pPr>
          </a:lstStyle>
          <a:p/>
        </p:txBody>
      </p:sp>
      <p:sp>
        <p:nvSpPr>
          <p:cNvPr id="10" name="Shape 10"/>
          <p:cNvSpPr/>
          <p:nvPr/>
        </p:nvSpPr>
        <p:spPr>
          <a:xfrm>
            <a:off x="0" y="0"/>
            <a:ext cx="300036" cy="6873875"/>
          </a:xfrm>
          <a:prstGeom prst="rect">
            <a:avLst/>
          </a:prstGeom>
          <a:gradFill>
            <a:gsLst>
              <a:gs pos="0">
                <a:srgbClr val="1A5A00"/>
              </a:gs>
              <a:gs pos="100000">
                <a:srgbClr val="008000"/>
              </a:gs>
            </a:gsLst>
            <a:lin ang="54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1" name="Shape 11"/>
          <p:cNvSpPr txBox="1"/>
          <p:nvPr/>
        </p:nvSpPr>
        <p:spPr>
          <a:xfrm>
            <a:off x="668337" y="1871661"/>
            <a:ext cx="7823199" cy="11604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Times New Roman"/>
              <a:buNone/>
            </a:pPr>
            <a:r>
              <a:t/>
            </a:r>
            <a:endParaRPr b="1"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
        <p:nvSpPr>
          <p:cNvPr id="12" name="Shape 12"/>
          <p:cNvSpPr txBox="1"/>
          <p:nvPr/>
        </p:nvSpPr>
        <p:spPr>
          <a:xfrm>
            <a:off x="871537" y="1843086"/>
            <a:ext cx="7750174"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3" name="Shape 13"/>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65100" lvl="0" marL="342900" marR="0" rtl="0" algn="l">
              <a:lnSpc>
                <a:spcPct val="100000"/>
              </a:lnSpc>
              <a:spcBef>
                <a:spcPts val="560"/>
              </a:spcBef>
              <a:spcAft>
                <a:spcPts val="0"/>
              </a:spcAft>
              <a:buClr>
                <a:srgbClr val="008000"/>
              </a:buClr>
              <a:buFont typeface="Arial"/>
              <a:buChar char="❖"/>
              <a:defRPr/>
            </a:lvl1pPr>
            <a:lvl2pPr indent="-107950" lvl="1" marL="742950" marR="0" rtl="0" algn="l">
              <a:lnSpc>
                <a:spcPct val="100000"/>
              </a:lnSpc>
              <a:spcBef>
                <a:spcPts val="560"/>
              </a:spcBef>
              <a:spcAft>
                <a:spcPts val="0"/>
              </a:spcAft>
              <a:buClr>
                <a:schemeClr val="dk1"/>
              </a:buClr>
              <a:buFont typeface="Arial"/>
              <a:buChar char="–"/>
              <a:defRPr/>
            </a:lvl2pPr>
            <a:lvl3pPr indent="-76200" lvl="2" marL="1143000" marR="0" rtl="0" algn="l">
              <a:lnSpc>
                <a:spcPct val="100000"/>
              </a:lnSpc>
              <a:spcBef>
                <a:spcPts val="480"/>
              </a:spcBef>
              <a:spcAft>
                <a:spcPts val="0"/>
              </a:spcAft>
              <a:buClr>
                <a:schemeClr val="dk1"/>
              </a:buClr>
              <a:buFont typeface="Arial"/>
              <a:buChar char="•"/>
              <a:defRPr/>
            </a:lvl3pPr>
            <a:lvl4pPr indent="-101600" lvl="3" marL="1600200" marR="0" rtl="0" algn="l">
              <a:lnSpc>
                <a:spcPct val="100000"/>
              </a:lnSpc>
              <a:spcBef>
                <a:spcPts val="400"/>
              </a:spcBef>
              <a:spcAft>
                <a:spcPts val="0"/>
              </a:spcAft>
              <a:buClr>
                <a:schemeClr val="dk1"/>
              </a:buClr>
              <a:buFont typeface="Arial"/>
              <a:buChar char="–"/>
              <a:defRPr/>
            </a:lvl4pPr>
            <a:lvl5pPr indent="-101600" lvl="4" marL="2057400" marR="0" rtl="0" algn="l">
              <a:lnSpc>
                <a:spcPct val="100000"/>
              </a:lnSpc>
              <a:spcBef>
                <a:spcPts val="400"/>
              </a:spcBef>
              <a:spcAft>
                <a:spcPts val="0"/>
              </a:spcAft>
              <a:buClr>
                <a:schemeClr val="dk1"/>
              </a:buClr>
              <a:buFont typeface="Arial"/>
              <a:buChar char="•"/>
              <a:defRPr/>
            </a:lvl5pPr>
            <a:lvl6pPr indent="-101600" lvl="5" marL="2514600" marR="0" rtl="0" algn="l">
              <a:lnSpc>
                <a:spcPct val="100000"/>
              </a:lnSpc>
              <a:spcBef>
                <a:spcPts val="400"/>
              </a:spcBef>
              <a:spcAft>
                <a:spcPts val="0"/>
              </a:spcAft>
              <a:buClr>
                <a:schemeClr val="dk1"/>
              </a:buClr>
              <a:buFont typeface="Arial"/>
              <a:buChar char="•"/>
              <a:defRPr/>
            </a:lvl6pPr>
            <a:lvl7pPr indent="-101600" lvl="6" marL="3429000" marR="0" rtl="0" algn="l">
              <a:lnSpc>
                <a:spcPct val="100000"/>
              </a:lnSpc>
              <a:spcBef>
                <a:spcPts val="400"/>
              </a:spcBef>
              <a:spcAft>
                <a:spcPts val="0"/>
              </a:spcAft>
              <a:buClr>
                <a:schemeClr val="dk1"/>
              </a:buClr>
              <a:buFont typeface="Arial"/>
              <a:buChar char="•"/>
              <a:defRPr/>
            </a:lvl7pPr>
            <a:lvl8pPr indent="-101600" lvl="7" marL="4800600" marR="0" rtl="0" algn="l">
              <a:lnSpc>
                <a:spcPct val="100000"/>
              </a:lnSpc>
              <a:spcBef>
                <a:spcPts val="400"/>
              </a:spcBef>
              <a:spcAft>
                <a:spcPts val="0"/>
              </a:spcAft>
              <a:buClr>
                <a:schemeClr val="dk1"/>
              </a:buClr>
              <a:buFont typeface="Arial"/>
              <a:buChar char="•"/>
              <a:defRPr/>
            </a:lvl8pPr>
            <a:lvl9pPr indent="-101600" lvl="8" marL="6629400" marR="0" rtl="0" algn="l">
              <a:lnSpc>
                <a:spcPct val="100000"/>
              </a:lnSpc>
              <a:spcBef>
                <a:spcPts val="400"/>
              </a:spcBef>
              <a:spcAft>
                <a:spcPts val="0"/>
              </a:spcAft>
              <a:buClr>
                <a:schemeClr val="dk1"/>
              </a:buClr>
              <a:buFont typeface="Arial"/>
              <a:buChar char="•"/>
              <a:defRPr/>
            </a:lvl9pPr>
          </a:lstStyle>
          <a:p/>
        </p:txBody>
      </p:sp>
      <p:sp>
        <p:nvSpPr>
          <p:cNvPr id="14" name="Shape 14"/>
          <p:cNvSpPr txBox="1"/>
          <p:nvPr/>
        </p:nvSpPr>
        <p:spPr>
          <a:xfrm>
            <a:off x="7604125" y="6491287"/>
            <a:ext cx="1487486" cy="363536"/>
          </a:xfrm>
          <a:prstGeom prst="rect">
            <a:avLst/>
          </a:prstGeom>
          <a:noFill/>
          <a:ln>
            <a:noFill/>
          </a:ln>
        </p:spPr>
        <p:txBody>
          <a:bodyPr anchorCtr="0" anchor="t" bIns="44450" lIns="90475" rIns="90475" tIns="44450">
            <a:noAutofit/>
          </a:bodyPr>
          <a:lstStyle/>
          <a:p>
            <a:pPr indent="0" lvl="0" marL="0" marR="0" rtl="0" algn="r">
              <a:lnSpc>
                <a:spcPct val="100000"/>
              </a:lnSpc>
              <a:spcBef>
                <a:spcPts val="0"/>
              </a:spcBef>
              <a:spcAft>
                <a:spcPts val="0"/>
              </a:spcAft>
              <a:buClr>
                <a:schemeClr val="dk2"/>
              </a:buClr>
              <a:buSzPct val="25000"/>
              <a:buFont typeface="Times New Roman"/>
              <a:buNone/>
            </a:pPr>
            <a:r>
              <a:rPr b="1" i="0" lang="en-US" sz="1800" u="none" cap="none" strike="noStrike">
                <a:solidFill>
                  <a:schemeClr val="dk2"/>
                </a:solidFill>
                <a:latin typeface="Times New Roman"/>
                <a:ea typeface="Times New Roman"/>
                <a:cs typeface="Times New Roman"/>
                <a:sym typeface="Times New Roman"/>
              </a:rPr>
              <a:t>6.1 - *</a:t>
            </a:r>
          </a:p>
        </p:txBody>
      </p:sp>
      <p:sp>
        <p:nvSpPr>
          <p:cNvPr id="15" name="Shape 15"/>
          <p:cNvSpPr txBox="1"/>
          <p:nvPr/>
        </p:nvSpPr>
        <p:spPr>
          <a:xfrm>
            <a:off x="381000" y="6397625"/>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Font typeface="Times New Roman"/>
              <a:buNone/>
            </a:pPr>
            <a:r>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Times New Roman"/>
              <a:buNone/>
            </a:pPr>
            <a:r>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Copyright © 2010, 2007, 2004 Pearson Education, Inc. All Rights Reserved.</a:t>
            </a: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 Id="rId4" Type="http://schemas.openxmlformats.org/officeDocument/2006/relationships/image" Target="../media/image0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 Id="rId3" Type="http://schemas.openxmlformats.org/officeDocument/2006/relationships/image" Target="../media/image60.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xml"/><Relationship Id="rId3" Type="http://schemas.openxmlformats.org/officeDocument/2006/relationships/image" Target="../media/image61.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8.xml"/><Relationship Id="rId3" Type="http://schemas.openxmlformats.org/officeDocument/2006/relationships/image" Target="../media/image6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9.xml"/><Relationship Id="rId3" Type="http://schemas.openxmlformats.org/officeDocument/2006/relationships/image" Target="../media/image6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04.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4.xml"/><Relationship Id="rId3" Type="http://schemas.openxmlformats.org/officeDocument/2006/relationships/image" Target="../media/image64.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0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08.png"/><Relationship Id="rId4" Type="http://schemas.openxmlformats.org/officeDocument/2006/relationships/image" Target="../media/image09.png"/><Relationship Id="rId5"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0.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3.png"/><Relationship Id="rId4" Type="http://schemas.openxmlformats.org/officeDocument/2006/relationships/image" Target="../media/image0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8.png"/><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1.png"/><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4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4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4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4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4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4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4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4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5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5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50.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5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5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56.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55.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image" Target="../media/image57.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 Id="rId3" Type="http://schemas.openxmlformats.org/officeDocument/2006/relationships/image" Target="../media/image58.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 Id="rId3"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 name="Shape 28"/>
        <p:cNvGrpSpPr/>
        <p:nvPr/>
      </p:nvGrpSpPr>
      <p:grpSpPr>
        <a:xfrm>
          <a:off x="0" y="0"/>
          <a:ext cx="0" cy="0"/>
          <a:chOff x="0" y="0"/>
          <a:chExt cx="0" cy="0"/>
        </a:xfrm>
      </p:grpSpPr>
      <p:sp>
        <p:nvSpPr>
          <p:cNvPr id="29" name="Shape 29"/>
          <p:cNvSpPr txBox="1"/>
          <p:nvPr/>
        </p:nvSpPr>
        <p:spPr>
          <a:xfrm>
            <a:off x="0" y="0"/>
            <a:ext cx="9144000" cy="6858000"/>
          </a:xfrm>
          <a:prstGeom prst="rect">
            <a:avLst/>
          </a:prstGeom>
          <a:solidFill>
            <a:schemeClr val="dk1"/>
          </a:solidFill>
          <a:ln cap="rnd" cmpd="sng" w="1270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0" name="Shape 30"/>
          <p:cNvSpPr txBox="1"/>
          <p:nvPr/>
        </p:nvSpPr>
        <p:spPr>
          <a:xfrm>
            <a:off x="381000" y="381000"/>
            <a:ext cx="8077199" cy="641350"/>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F7D509"/>
              </a:buClr>
              <a:buSzPct val="25000"/>
              <a:buFont typeface="Arial"/>
              <a:buNone/>
            </a:pPr>
            <a:r>
              <a:rPr b="0" i="0" lang="en-US" sz="4000" u="none" cap="none" strike="noStrike">
                <a:solidFill>
                  <a:srgbClr val="F7D509"/>
                </a:solidFill>
                <a:latin typeface="Arial"/>
                <a:ea typeface="Arial"/>
                <a:cs typeface="Arial"/>
                <a:sym typeface="Arial"/>
              </a:rPr>
              <a:t>Lecture Slides </a:t>
            </a:r>
          </a:p>
        </p:txBody>
      </p:sp>
      <p:sp>
        <p:nvSpPr>
          <p:cNvPr id="31" name="Shape 31"/>
          <p:cNvSpPr txBox="1"/>
          <p:nvPr/>
        </p:nvSpPr>
        <p:spPr>
          <a:xfrm>
            <a:off x="4324350" y="1739900"/>
            <a:ext cx="4724400" cy="3673475"/>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F7D509"/>
              </a:buClr>
              <a:buSzPct val="25000"/>
              <a:buFont typeface="Arial"/>
              <a:buNone/>
            </a:pPr>
            <a:r>
              <a:rPr b="0" i="1" lang="en-US" sz="3600" u="none" cap="none" strike="noStrike">
                <a:solidFill>
                  <a:srgbClr val="F7D509"/>
                </a:solidFill>
                <a:latin typeface="Arial"/>
                <a:ea typeface="Arial"/>
                <a:cs typeface="Arial"/>
                <a:sym typeface="Arial"/>
              </a:rPr>
              <a:t>Elementary Statistics</a:t>
            </a:r>
            <a:r>
              <a:rPr b="0" i="0" lang="en-US" sz="3600" u="none" cap="none" strike="noStrike">
                <a:solidFill>
                  <a:schemeClr val="lt1"/>
                </a:solidFill>
                <a:latin typeface="Arial"/>
                <a:ea typeface="Arial"/>
                <a:cs typeface="Arial"/>
                <a:sym typeface="Arial"/>
              </a:rPr>
              <a:t> </a:t>
            </a:r>
            <a:br>
              <a:rPr b="0" i="0" lang="en-US" sz="3600" u="none" cap="none" strike="noStrike">
                <a:solidFill>
                  <a:schemeClr val="lt1"/>
                </a:solidFill>
                <a:latin typeface="Arial"/>
                <a:ea typeface="Arial"/>
                <a:cs typeface="Arial"/>
                <a:sym typeface="Arial"/>
              </a:rPr>
            </a:br>
            <a:r>
              <a:rPr b="0" i="0" lang="en-US" sz="3600" u="none" cap="none" strike="noStrike">
                <a:solidFill>
                  <a:schemeClr val="lt1"/>
                </a:solidFill>
                <a:latin typeface="Arial"/>
                <a:ea typeface="Arial"/>
                <a:cs typeface="Arial"/>
                <a:sym typeface="Arial"/>
              </a:rPr>
              <a:t>Eleventh Edition </a:t>
            </a:r>
          </a:p>
          <a:p>
            <a:pPr indent="0" lvl="0" marL="0" marR="0" rtl="0" algn="ctr">
              <a:lnSpc>
                <a:spcPct val="90000"/>
              </a:lnSpc>
              <a:spcBef>
                <a:spcPts val="1600"/>
              </a:spcBef>
              <a:spcAft>
                <a:spcPts val="0"/>
              </a:spcAft>
              <a:buClr>
                <a:schemeClr val="lt1"/>
              </a:buClr>
              <a:buSzPct val="25000"/>
              <a:buFont typeface="Arial"/>
              <a:buNone/>
            </a:pPr>
            <a:br>
              <a:rPr b="0" i="0" lang="en-US" sz="3200" u="none" cap="none" strike="noStrike">
                <a:solidFill>
                  <a:schemeClr val="lt1"/>
                </a:solidFill>
                <a:latin typeface="Arial"/>
                <a:ea typeface="Arial"/>
                <a:cs typeface="Arial"/>
                <a:sym typeface="Arial"/>
              </a:rPr>
            </a:br>
            <a:r>
              <a:rPr b="0" i="0" lang="en-US" sz="2600" u="none" cap="none" strike="noStrike">
                <a:solidFill>
                  <a:schemeClr val="lt1"/>
                </a:solidFill>
                <a:latin typeface="Arial"/>
                <a:ea typeface="Arial"/>
                <a:cs typeface="Arial"/>
                <a:sym typeface="Arial"/>
              </a:rPr>
              <a:t>and the Triola Statistics Series </a:t>
            </a:r>
            <a:br>
              <a:rPr b="0" i="0" lang="en-US" sz="2600" u="none" cap="none" strike="noStrike">
                <a:solidFill>
                  <a:schemeClr val="lt1"/>
                </a:solidFill>
                <a:latin typeface="Arial"/>
                <a:ea typeface="Arial"/>
                <a:cs typeface="Arial"/>
                <a:sym typeface="Arial"/>
              </a:rPr>
            </a:br>
          </a:p>
          <a:p>
            <a:pPr indent="0" lvl="0" marL="0" marR="0" rtl="0" algn="ctr">
              <a:lnSpc>
                <a:spcPct val="90000"/>
              </a:lnSpc>
              <a:spcBef>
                <a:spcPts val="1400"/>
              </a:spcBef>
              <a:spcAft>
                <a:spcPts val="0"/>
              </a:spcAft>
              <a:buClr>
                <a:schemeClr val="lt1"/>
              </a:buClr>
              <a:buSzPct val="25000"/>
              <a:buFont typeface="Arial"/>
              <a:buNone/>
            </a:pPr>
            <a:r>
              <a:rPr b="0" i="0" lang="en-US" sz="2800" u="none" cap="none" strike="noStrike">
                <a:solidFill>
                  <a:schemeClr val="lt1"/>
                </a:solidFill>
                <a:latin typeface="Arial"/>
                <a:ea typeface="Arial"/>
                <a:cs typeface="Arial"/>
                <a:sym typeface="Arial"/>
              </a:rPr>
              <a:t>by Mario F. Triola</a:t>
            </a:r>
          </a:p>
          <a:p>
            <a:pPr indent="0" lvl="0" marL="0" marR="0" rtl="0" algn="l">
              <a:lnSpc>
                <a:spcPct val="100000"/>
              </a:lnSpc>
              <a:spcBef>
                <a:spcPts val="0"/>
              </a:spcBef>
              <a:spcAft>
                <a:spcPts val="0"/>
              </a:spcAft>
              <a:buNone/>
            </a:pPr>
            <a:r>
              <a:t/>
            </a:r>
            <a:endParaRPr b="0" i="0" sz="2800" u="none" cap="none" strike="noStrike">
              <a:solidFill>
                <a:schemeClr val="lt1"/>
              </a:solidFill>
              <a:latin typeface="Arial"/>
              <a:ea typeface="Arial"/>
              <a:cs typeface="Arial"/>
              <a:sym typeface="Arial"/>
            </a:endParaRPr>
          </a:p>
        </p:txBody>
      </p:sp>
      <p:pic>
        <p:nvPicPr>
          <p:cNvPr id="32" name="Shape 32"/>
          <p:cNvPicPr preferRelativeResize="0"/>
          <p:nvPr/>
        </p:nvPicPr>
        <p:blipFill rotWithShape="1">
          <a:blip r:embed="rId3">
            <a:alphaModFix/>
          </a:blip>
          <a:srcRect b="0" l="0" r="0" t="0"/>
          <a:stretch/>
        </p:blipFill>
        <p:spPr>
          <a:xfrm>
            <a:off x="381000" y="1066800"/>
            <a:ext cx="3886200" cy="4572000"/>
          </a:xfrm>
          <a:prstGeom prst="rect">
            <a:avLst/>
          </a:prstGeom>
          <a:noFill/>
          <a:ln>
            <a:noFill/>
          </a:ln>
        </p:spPr>
      </p:pic>
      <p:pic>
        <p:nvPicPr>
          <p:cNvPr id="33" name="Shape 33"/>
          <p:cNvPicPr preferRelativeResize="0"/>
          <p:nvPr/>
        </p:nvPicPr>
        <p:blipFill rotWithShape="1">
          <a:blip r:embed="rId4">
            <a:alphaModFix/>
          </a:blip>
          <a:srcRect b="0" l="0" r="0" t="0"/>
          <a:stretch/>
        </p:blipFill>
        <p:spPr>
          <a:xfrm>
            <a:off x="1600200" y="6172200"/>
            <a:ext cx="1143000" cy="430212"/>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0" name="Shape 100"/>
        <p:cNvGrpSpPr/>
        <p:nvPr/>
      </p:nvGrpSpPr>
      <p:grpSpPr>
        <a:xfrm>
          <a:off x="0" y="0"/>
          <a:ext cx="0" cy="0"/>
          <a:chOff x="0" y="0"/>
          <a:chExt cx="0" cy="0"/>
        </a:xfrm>
      </p:grpSpPr>
      <p:sp>
        <p:nvSpPr>
          <p:cNvPr id="101" name="Shape 101"/>
          <p:cNvSpPr txBox="1"/>
          <p:nvPr>
            <p:ph idx="4294967295" type="ctrTitle"/>
          </p:nvPr>
        </p:nvSpPr>
        <p:spPr>
          <a:xfrm>
            <a:off x="935037" y="1808161"/>
            <a:ext cx="7667625" cy="289877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Because the total area under the density curve is equal to 1, </a:t>
            </a:r>
            <a:br>
              <a:rPr b="1" i="0" lang="en-US" sz="3600" u="none" cap="none" strike="noStrike">
                <a:solidFill>
                  <a:schemeClr val="dk1"/>
                </a:solidFill>
                <a:latin typeface="Arial"/>
                <a:ea typeface="Arial"/>
                <a:cs typeface="Arial"/>
                <a:sym typeface="Arial"/>
              </a:rPr>
            </a:br>
            <a:r>
              <a:rPr b="1" i="0" lang="en-US" sz="3600" u="none" cap="none" strike="noStrike">
                <a:solidFill>
                  <a:schemeClr val="dk1"/>
                </a:solidFill>
                <a:latin typeface="Arial"/>
                <a:ea typeface="Arial"/>
                <a:cs typeface="Arial"/>
                <a:sym typeface="Arial"/>
              </a:rPr>
              <a:t>there is a correspondence  between </a:t>
            </a:r>
            <a:r>
              <a:rPr b="1" i="1" lang="en-US" sz="3600" u="none" cap="none" strike="noStrike">
                <a:solidFill>
                  <a:schemeClr val="dk1"/>
                </a:solidFill>
                <a:latin typeface="Arial"/>
                <a:ea typeface="Arial"/>
                <a:cs typeface="Arial"/>
                <a:sym typeface="Arial"/>
              </a:rPr>
              <a:t>area</a:t>
            </a:r>
            <a:r>
              <a:rPr b="1" i="0" lang="en-US" sz="3600" u="none" cap="none" strike="noStrike">
                <a:solidFill>
                  <a:schemeClr val="dk1"/>
                </a:solidFill>
                <a:latin typeface="Arial"/>
                <a:ea typeface="Arial"/>
                <a:cs typeface="Arial"/>
                <a:sym typeface="Arial"/>
              </a:rPr>
              <a:t> and </a:t>
            </a:r>
            <a:r>
              <a:rPr b="1" i="1" lang="en-US" sz="3600" u="none" cap="none" strike="noStrike">
                <a:solidFill>
                  <a:schemeClr val="dk1"/>
                </a:solidFill>
                <a:latin typeface="Arial"/>
                <a:ea typeface="Arial"/>
                <a:cs typeface="Arial"/>
                <a:sym typeface="Arial"/>
              </a:rPr>
              <a:t>probability</a:t>
            </a:r>
            <a:r>
              <a:rPr b="1" i="0" lang="en-US" sz="3600" u="none" cap="none" strike="noStrike">
                <a:solidFill>
                  <a:srgbClr val="008000"/>
                </a:solidFill>
                <a:latin typeface="Arial"/>
                <a:ea typeface="Arial"/>
                <a:cs typeface="Arial"/>
                <a:sym typeface="Arial"/>
              </a:rPr>
              <a:t>.</a:t>
            </a:r>
          </a:p>
        </p:txBody>
      </p:sp>
      <p:sp>
        <p:nvSpPr>
          <p:cNvPr id="102" name="Shape 102"/>
          <p:cNvSpPr txBox="1"/>
          <p:nvPr/>
        </p:nvSpPr>
        <p:spPr>
          <a:xfrm>
            <a:off x="755650" y="198436"/>
            <a:ext cx="7639050" cy="715962"/>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Area and Probability  </a:t>
            </a:r>
          </a:p>
        </p:txBody>
      </p:sp>
    </p:spTree>
  </p:cSld>
  <p:clrMapOvr>
    <a:masterClrMapping/>
  </p:clrMapOvr>
  <p:transition spd="slow">
    <p:cut/>
  </p:transition>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69" name="Shape 869"/>
        <p:cNvGrpSpPr/>
        <p:nvPr/>
      </p:nvGrpSpPr>
      <p:grpSpPr>
        <a:xfrm>
          <a:off x="0" y="0"/>
          <a:ext cx="0" cy="0"/>
          <a:chOff x="0" y="0"/>
          <a:chExt cx="0" cy="0"/>
        </a:xfrm>
      </p:grpSpPr>
      <p:sp>
        <p:nvSpPr>
          <p:cNvPr id="870" name="Shape 870"/>
          <p:cNvSpPr txBox="1"/>
          <p:nvPr/>
        </p:nvSpPr>
        <p:spPr>
          <a:xfrm>
            <a:off x="1323975" y="254000"/>
            <a:ext cx="6524625"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871" name="Shape 871"/>
          <p:cNvSpPr txBox="1"/>
          <p:nvPr/>
        </p:nvSpPr>
        <p:spPr>
          <a:xfrm>
            <a:off x="554037" y="1974850"/>
            <a:ext cx="8162924" cy="3938586"/>
          </a:xfrm>
          <a:prstGeom prst="rect">
            <a:avLst/>
          </a:prstGeom>
          <a:noFill/>
          <a:ln>
            <a:noFill/>
          </a:ln>
        </p:spPr>
        <p:txBody>
          <a:bodyPr anchorCtr="0" anchor="t" bIns="45700" lIns="91425" rIns="91425" tIns="45700">
            <a:noAutofit/>
          </a:bodyPr>
          <a:lstStyle/>
          <a:p>
            <a:pPr indent="-452437" lvl="0" marL="452437"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have discussed:</a:t>
            </a:r>
          </a:p>
          <a:p>
            <a:pPr indent="-452437" lvl="0" marL="452437"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Approximating a binomial distribution with a normal distribution.</a:t>
            </a:r>
          </a:p>
          <a:p>
            <a:pPr indent="-452437" lvl="0" marL="452437"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Procedures for using a normal distribution to approximate a binomial distribution.</a:t>
            </a:r>
          </a:p>
          <a:p>
            <a:pPr indent="-452437" lvl="0" marL="452437"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Continuity corrections.</a:t>
            </a:r>
          </a:p>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75" name="Shape 875"/>
        <p:cNvGrpSpPr/>
        <p:nvPr/>
      </p:nvGrpSpPr>
      <p:grpSpPr>
        <a:xfrm>
          <a:off x="0" y="0"/>
          <a:ext cx="0" cy="0"/>
          <a:chOff x="0" y="0"/>
          <a:chExt cx="0" cy="0"/>
        </a:xfrm>
      </p:grpSpPr>
      <p:grpSp>
        <p:nvGrpSpPr>
          <p:cNvPr id="876" name="Shape 876"/>
          <p:cNvGrpSpPr/>
          <p:nvPr/>
        </p:nvGrpSpPr>
        <p:grpSpPr>
          <a:xfrm>
            <a:off x="0" y="0"/>
            <a:ext cx="9144000" cy="6858000"/>
            <a:chOff x="0" y="0"/>
            <a:chExt cx="9144000" cy="6858000"/>
          </a:xfrm>
        </p:grpSpPr>
        <p:sp>
          <p:nvSpPr>
            <p:cNvPr id="877" name="Shape 877"/>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878" name="Shape 878"/>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879" name="Shape 879"/>
          <p:cNvSpPr txBox="1"/>
          <p:nvPr/>
        </p:nvSpPr>
        <p:spPr>
          <a:xfrm>
            <a:off x="1311275" y="974725"/>
            <a:ext cx="6553200" cy="13081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6-7</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Assessing Normality</a:t>
            </a:r>
          </a:p>
        </p:txBody>
      </p:sp>
    </p:spTree>
  </p:cSld>
  <p:clrMapOvr>
    <a:masterClrMapping/>
  </p:clrMapOvr>
  <p:transition spd="slow">
    <p:cut/>
  </p:transition>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83" name="Shape 883"/>
        <p:cNvGrpSpPr/>
        <p:nvPr/>
      </p:nvGrpSpPr>
      <p:grpSpPr>
        <a:xfrm>
          <a:off x="0" y="0"/>
          <a:ext cx="0" cy="0"/>
          <a:chOff x="0" y="0"/>
          <a:chExt cx="0" cy="0"/>
        </a:xfrm>
      </p:grpSpPr>
      <p:sp>
        <p:nvSpPr>
          <p:cNvPr id="884" name="Shape 884"/>
          <p:cNvSpPr txBox="1"/>
          <p:nvPr/>
        </p:nvSpPr>
        <p:spPr>
          <a:xfrm>
            <a:off x="1311275" y="254000"/>
            <a:ext cx="6524625"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885" name="Shape 885"/>
          <p:cNvSpPr txBox="1"/>
          <p:nvPr/>
        </p:nvSpPr>
        <p:spPr>
          <a:xfrm>
            <a:off x="711200" y="1822450"/>
            <a:ext cx="8128000" cy="32956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This section presents criteria for determining whether the requirement of a normal distribution is satisfied.  </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criteria involve visual inspection of a histogram to see if it is roughly bell shaped, identifying any outliers, and constructing a graph called a </a:t>
            </a:r>
            <a:r>
              <a:rPr b="1" i="0" lang="en-US" sz="2800" u="none" cap="none" strike="noStrike">
                <a:solidFill>
                  <a:schemeClr val="hlink"/>
                </a:solidFill>
                <a:latin typeface="Arial"/>
                <a:ea typeface="Arial"/>
                <a:cs typeface="Arial"/>
                <a:sym typeface="Arial"/>
              </a:rPr>
              <a:t>normal quantile plot</a:t>
            </a:r>
            <a:r>
              <a:rPr b="1" i="0" lang="en-US" sz="28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89" name="Shape 889"/>
        <p:cNvGrpSpPr/>
        <p:nvPr/>
      </p:nvGrpSpPr>
      <p:grpSpPr>
        <a:xfrm>
          <a:off x="0" y="0"/>
          <a:ext cx="0" cy="0"/>
          <a:chOff x="0" y="0"/>
          <a:chExt cx="0" cy="0"/>
        </a:xfrm>
      </p:grpSpPr>
      <p:sp>
        <p:nvSpPr>
          <p:cNvPr id="890" name="Shape 890"/>
          <p:cNvSpPr txBox="1"/>
          <p:nvPr>
            <p:ph idx="4294967295" type="ctrTitle"/>
          </p:nvPr>
        </p:nvSpPr>
        <p:spPr>
          <a:xfrm>
            <a:off x="685800" y="165100"/>
            <a:ext cx="7772400" cy="81915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sp>
        <p:nvSpPr>
          <p:cNvPr id="891" name="Shape 891"/>
          <p:cNvSpPr txBox="1"/>
          <p:nvPr>
            <p:ph idx="4294967295" type="subTitle"/>
          </p:nvPr>
        </p:nvSpPr>
        <p:spPr>
          <a:xfrm>
            <a:off x="265112" y="1752600"/>
            <a:ext cx="8724899" cy="3875087"/>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rgbClr val="008000"/>
              </a:buClr>
              <a:buSzPct val="25000"/>
              <a:buFont typeface="Arial"/>
              <a:buNone/>
            </a:pPr>
            <a:r>
              <a:rPr b="1" i="0" lang="en-US" sz="3200" u="none" cap="none" strike="noStrike">
                <a:solidFill>
                  <a:schemeClr val="hlink"/>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A</a:t>
            </a:r>
            <a:r>
              <a:rPr b="1" i="0" lang="en-US" sz="3200" u="none" cap="none" strike="noStrike">
                <a:solidFill>
                  <a:schemeClr val="hlink"/>
                </a:solidFill>
                <a:latin typeface="Arial"/>
                <a:ea typeface="Arial"/>
                <a:cs typeface="Arial"/>
                <a:sym typeface="Arial"/>
              </a:rPr>
              <a:t> normal quantile plot </a:t>
            </a:r>
            <a:r>
              <a:rPr b="1" i="0" lang="en-US" sz="3200" u="none" cap="none" strike="noStrike">
                <a:solidFill>
                  <a:schemeClr val="dk1"/>
                </a:solidFill>
                <a:latin typeface="Arial"/>
                <a:ea typeface="Arial"/>
                <a:cs typeface="Arial"/>
                <a:sym typeface="Arial"/>
              </a:rPr>
              <a:t>(or</a:t>
            </a:r>
            <a:r>
              <a:rPr b="1" i="0" lang="en-US" sz="3200" u="none" cap="none" strike="noStrike">
                <a:solidFill>
                  <a:schemeClr val="hlink"/>
                </a:solidFill>
                <a:latin typeface="Arial"/>
                <a:ea typeface="Arial"/>
                <a:cs typeface="Arial"/>
                <a:sym typeface="Arial"/>
              </a:rPr>
              <a:t> normal probability plot</a:t>
            </a:r>
            <a:r>
              <a:rPr b="1" i="0" lang="en-US" sz="3200" u="none" cap="none" strike="noStrike">
                <a:solidFill>
                  <a:schemeClr val="dk1"/>
                </a:solidFill>
                <a:latin typeface="Arial"/>
                <a:ea typeface="Arial"/>
                <a:cs typeface="Arial"/>
                <a:sym typeface="Arial"/>
              </a:rPr>
              <a:t>) is a graph of points (</a:t>
            </a:r>
            <a:r>
              <a:rPr b="1" i="1" lang="en-US" sz="3200" u="none" cap="none" strike="noStrike">
                <a:solidFill>
                  <a:schemeClr val="dk1"/>
                </a:solidFill>
                <a:latin typeface="Arial"/>
                <a:ea typeface="Arial"/>
                <a:cs typeface="Arial"/>
                <a:sym typeface="Arial"/>
              </a:rPr>
              <a:t>x,y</a:t>
            </a:r>
            <a:r>
              <a:rPr b="1" i="0" lang="en-US" sz="3200" u="none" cap="none" strike="noStrike">
                <a:solidFill>
                  <a:schemeClr val="dk1"/>
                </a:solidFill>
                <a:latin typeface="Arial"/>
                <a:ea typeface="Arial"/>
                <a:cs typeface="Arial"/>
                <a:sym typeface="Arial"/>
              </a:rPr>
              <a:t>), where each </a:t>
            </a:r>
            <a:r>
              <a:rPr b="1" i="1" lang="en-US" sz="3200" u="none" cap="none" strike="noStrike">
                <a:solidFill>
                  <a:schemeClr val="dk1"/>
                </a:solidFill>
                <a:latin typeface="Arial"/>
                <a:ea typeface="Arial"/>
                <a:cs typeface="Arial"/>
                <a:sym typeface="Arial"/>
              </a:rPr>
              <a:t>x</a:t>
            </a:r>
            <a:r>
              <a:rPr b="1" i="0" lang="en-US" sz="3200" u="none" cap="none" strike="noStrike">
                <a:solidFill>
                  <a:schemeClr val="dk1"/>
                </a:solidFill>
                <a:latin typeface="Arial"/>
                <a:ea typeface="Arial"/>
                <a:cs typeface="Arial"/>
                <a:sym typeface="Arial"/>
              </a:rPr>
              <a:t> value is from the original set of sample data, and each </a:t>
            </a:r>
            <a:r>
              <a:rPr b="1" i="1" lang="en-US" sz="3200" u="none" cap="none" strike="noStrike">
                <a:solidFill>
                  <a:schemeClr val="dk1"/>
                </a:solidFill>
                <a:latin typeface="Arial"/>
                <a:ea typeface="Arial"/>
                <a:cs typeface="Arial"/>
                <a:sym typeface="Arial"/>
              </a:rPr>
              <a:t>y</a:t>
            </a:r>
            <a:r>
              <a:rPr b="1" i="0" lang="en-US" sz="3200" u="none" cap="none" strike="noStrike">
                <a:solidFill>
                  <a:schemeClr val="dk1"/>
                </a:solidFill>
                <a:latin typeface="Arial"/>
                <a:ea typeface="Arial"/>
                <a:cs typeface="Arial"/>
                <a:sym typeface="Arial"/>
              </a:rPr>
              <a:t> value is the corresponding </a:t>
            </a:r>
            <a:r>
              <a:rPr b="1" i="1" lang="en-US" sz="3200" u="none" cap="none" strike="noStrike">
                <a:solidFill>
                  <a:schemeClr val="dk1"/>
                </a:solidFill>
                <a:latin typeface="Arial"/>
                <a:ea typeface="Arial"/>
                <a:cs typeface="Arial"/>
                <a:sym typeface="Arial"/>
              </a:rPr>
              <a:t>z</a:t>
            </a:r>
            <a:r>
              <a:rPr b="1" i="0" lang="en-US" sz="3200" u="none" cap="none" strike="noStrike">
                <a:solidFill>
                  <a:schemeClr val="dk1"/>
                </a:solidFill>
                <a:latin typeface="Arial"/>
                <a:ea typeface="Arial"/>
                <a:cs typeface="Arial"/>
                <a:sym typeface="Arial"/>
              </a:rPr>
              <a:t> score that is a quantile value expected from the standard normal distribution. </a:t>
            </a:r>
          </a:p>
        </p:txBody>
      </p:sp>
    </p:spTree>
  </p:cSld>
  <p:clrMapOvr>
    <a:masterClrMapping/>
  </p:clrMapOvr>
  <p:transition spd="slow">
    <p:cut/>
  </p:transition>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95" name="Shape 895"/>
        <p:cNvGrpSpPr/>
        <p:nvPr/>
      </p:nvGrpSpPr>
      <p:grpSpPr>
        <a:xfrm>
          <a:off x="0" y="0"/>
          <a:ext cx="0" cy="0"/>
          <a:chOff x="0" y="0"/>
          <a:chExt cx="0" cy="0"/>
        </a:xfrm>
      </p:grpSpPr>
      <p:sp>
        <p:nvSpPr>
          <p:cNvPr id="896" name="Shape 896"/>
          <p:cNvSpPr txBox="1"/>
          <p:nvPr>
            <p:ph type="title"/>
          </p:nvPr>
        </p:nvSpPr>
        <p:spPr>
          <a:xfrm>
            <a:off x="292100" y="152400"/>
            <a:ext cx="8851899" cy="2284412"/>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Procedure for Determining Whether It Is Reasonable to Assume that Sample Data are From a Normally Distributed Population</a:t>
            </a:r>
          </a:p>
        </p:txBody>
      </p:sp>
      <p:sp>
        <p:nvSpPr>
          <p:cNvPr id="897" name="Shape 897"/>
          <p:cNvSpPr txBox="1"/>
          <p:nvPr>
            <p:ph idx="1" type="body"/>
          </p:nvPr>
        </p:nvSpPr>
        <p:spPr>
          <a:xfrm>
            <a:off x="476250" y="2593975"/>
            <a:ext cx="8381999" cy="4097337"/>
          </a:xfrm>
          <a:prstGeom prst="rect">
            <a:avLst/>
          </a:prstGeom>
          <a:noFill/>
          <a:ln>
            <a:noFill/>
          </a:ln>
        </p:spPr>
        <p:txBody>
          <a:bodyPr anchorCtr="0" anchor="t" bIns="44450" lIns="90475" rIns="90475" tIns="44450">
            <a:noAutofit/>
          </a:bodyPr>
          <a:lstStyle/>
          <a:p>
            <a:pPr indent="-342900" lvl="0" marL="342900" marR="0" rtl="0" algn="l">
              <a:lnSpc>
                <a:spcPct val="90000"/>
              </a:lnSpc>
              <a:spcBef>
                <a:spcPts val="0"/>
              </a:spcBef>
              <a:spcAft>
                <a:spcPts val="0"/>
              </a:spcAft>
              <a:buClr>
                <a:srgbClr val="008000"/>
              </a:buClr>
              <a:buSzPct val="25000"/>
              <a:buFont typeface="Arial"/>
              <a:buNone/>
            </a:pPr>
            <a:r>
              <a:rPr b="1" i="0" lang="en-US" sz="2700" u="none" cap="none" strike="noStrike">
                <a:solidFill>
                  <a:schemeClr val="dk1"/>
                </a:solidFill>
                <a:latin typeface="Arial"/>
                <a:ea typeface="Arial"/>
                <a:cs typeface="Arial"/>
                <a:sym typeface="Arial"/>
              </a:rPr>
              <a:t>1. </a:t>
            </a:r>
            <a:r>
              <a:rPr b="1" i="0" lang="en-US" sz="2700" u="none" cap="none" strike="noStrike">
                <a:solidFill>
                  <a:schemeClr val="hlink"/>
                </a:solidFill>
                <a:latin typeface="Arial"/>
                <a:ea typeface="Arial"/>
                <a:cs typeface="Arial"/>
                <a:sym typeface="Arial"/>
              </a:rPr>
              <a:t>Histogram</a:t>
            </a:r>
            <a:r>
              <a:rPr b="1" i="1" lang="en-US" sz="2700" u="none" cap="none" strike="noStrike">
                <a:solidFill>
                  <a:schemeClr val="hlink"/>
                </a:solidFill>
                <a:latin typeface="Arial"/>
                <a:ea typeface="Arial"/>
                <a:cs typeface="Arial"/>
                <a:sym typeface="Arial"/>
              </a:rPr>
              <a:t>:</a:t>
            </a:r>
            <a:r>
              <a:rPr b="1" i="0" lang="en-US" sz="2700" u="none" cap="none" strike="noStrike">
                <a:solidFill>
                  <a:schemeClr val="hlink"/>
                </a:solidFill>
                <a:latin typeface="Arial"/>
                <a:ea typeface="Arial"/>
                <a:cs typeface="Arial"/>
                <a:sym typeface="Arial"/>
              </a:rPr>
              <a:t> </a:t>
            </a:r>
            <a:r>
              <a:rPr b="1" i="0" lang="en-US" sz="2700" u="none" cap="none" strike="noStrike">
                <a:solidFill>
                  <a:schemeClr val="dk1"/>
                </a:solidFill>
                <a:latin typeface="Arial"/>
                <a:ea typeface="Arial"/>
                <a:cs typeface="Arial"/>
                <a:sym typeface="Arial"/>
              </a:rPr>
              <a:t>Construct a histogram.  Reject normality if the histogram departs dramatically from a bell shape. </a:t>
            </a:r>
          </a:p>
          <a:p>
            <a:pPr indent="-342900" lvl="0" marL="342900" marR="0" rtl="0" algn="l">
              <a:lnSpc>
                <a:spcPct val="90000"/>
              </a:lnSpc>
              <a:spcBef>
                <a:spcPts val="2025"/>
              </a:spcBef>
              <a:spcAft>
                <a:spcPts val="0"/>
              </a:spcAft>
              <a:buClr>
                <a:srgbClr val="008000"/>
              </a:buClr>
              <a:buSzPct val="25000"/>
              <a:buFont typeface="Arial"/>
              <a:buNone/>
            </a:pPr>
            <a:r>
              <a:rPr b="1" i="0" lang="en-US" sz="2700" u="none" cap="none" strike="noStrike">
                <a:solidFill>
                  <a:schemeClr val="dk1"/>
                </a:solidFill>
                <a:latin typeface="Arial"/>
                <a:ea typeface="Arial"/>
                <a:cs typeface="Arial"/>
                <a:sym typeface="Arial"/>
              </a:rPr>
              <a:t>2. </a:t>
            </a:r>
            <a:r>
              <a:rPr b="1" i="0" lang="en-US" sz="2700" u="none" cap="none" strike="noStrike">
                <a:solidFill>
                  <a:schemeClr val="hlink"/>
                </a:solidFill>
                <a:latin typeface="Arial"/>
                <a:ea typeface="Arial"/>
                <a:cs typeface="Arial"/>
                <a:sym typeface="Arial"/>
              </a:rPr>
              <a:t>Outliers</a:t>
            </a:r>
            <a:r>
              <a:rPr b="1" i="1" lang="en-US" sz="2700" u="none" cap="none" strike="noStrike">
                <a:solidFill>
                  <a:schemeClr val="hlink"/>
                </a:solidFill>
                <a:latin typeface="Arial"/>
                <a:ea typeface="Arial"/>
                <a:cs typeface="Arial"/>
                <a:sym typeface="Arial"/>
              </a:rPr>
              <a:t>:</a:t>
            </a:r>
            <a:r>
              <a:rPr b="1" i="0" lang="en-US" sz="2700" u="none" cap="none" strike="noStrike">
                <a:solidFill>
                  <a:schemeClr val="hlink"/>
                </a:solidFill>
                <a:latin typeface="Arial"/>
                <a:ea typeface="Arial"/>
                <a:cs typeface="Arial"/>
                <a:sym typeface="Arial"/>
              </a:rPr>
              <a:t> </a:t>
            </a:r>
            <a:r>
              <a:rPr b="1" i="0" lang="en-US" sz="2700" u="none" cap="none" strike="noStrike">
                <a:solidFill>
                  <a:schemeClr val="dk1"/>
                </a:solidFill>
                <a:latin typeface="Arial"/>
                <a:ea typeface="Arial"/>
                <a:cs typeface="Arial"/>
                <a:sym typeface="Arial"/>
              </a:rPr>
              <a:t>Identify outliers.  Reject normality if there is more than one outlier present.</a:t>
            </a:r>
          </a:p>
          <a:p>
            <a:pPr indent="-342900" lvl="0" marL="342900" marR="0" rtl="0" algn="l">
              <a:lnSpc>
                <a:spcPct val="90000"/>
              </a:lnSpc>
              <a:spcBef>
                <a:spcPts val="2025"/>
              </a:spcBef>
              <a:spcAft>
                <a:spcPts val="0"/>
              </a:spcAft>
              <a:buClr>
                <a:srgbClr val="008000"/>
              </a:buClr>
              <a:buSzPct val="25000"/>
              <a:buFont typeface="Arial"/>
              <a:buNone/>
            </a:pPr>
            <a:r>
              <a:rPr b="1" i="0" lang="en-US" sz="2700" u="none" cap="none" strike="noStrike">
                <a:solidFill>
                  <a:schemeClr val="dk1"/>
                </a:solidFill>
                <a:latin typeface="Arial"/>
                <a:ea typeface="Arial"/>
                <a:cs typeface="Arial"/>
                <a:sym typeface="Arial"/>
              </a:rPr>
              <a:t>3. </a:t>
            </a:r>
            <a:r>
              <a:rPr b="1" i="0" lang="en-US" sz="2700" u="none" cap="none" strike="noStrike">
                <a:solidFill>
                  <a:schemeClr val="hlink"/>
                </a:solidFill>
                <a:latin typeface="Arial"/>
                <a:ea typeface="Arial"/>
                <a:cs typeface="Arial"/>
                <a:sym typeface="Arial"/>
              </a:rPr>
              <a:t>Normal Quantile Plot: </a:t>
            </a:r>
            <a:r>
              <a:rPr b="1" i="0" lang="en-US" sz="2700" u="none" cap="none" strike="noStrike">
                <a:solidFill>
                  <a:schemeClr val="dk1"/>
                </a:solidFill>
                <a:latin typeface="Arial"/>
                <a:ea typeface="Arial"/>
                <a:cs typeface="Arial"/>
                <a:sym typeface="Arial"/>
              </a:rPr>
              <a:t>If the histogram is basically symmetric and there is at most one outlier, use technology to generate a </a:t>
            </a:r>
            <a:r>
              <a:rPr b="1" i="0" lang="en-US" sz="2700" u="none" cap="none" strike="noStrike">
                <a:solidFill>
                  <a:schemeClr val="hlink"/>
                </a:solidFill>
                <a:latin typeface="Arial"/>
                <a:ea typeface="Arial"/>
                <a:cs typeface="Arial"/>
                <a:sym typeface="Arial"/>
              </a:rPr>
              <a:t>normal quantile plot</a:t>
            </a:r>
            <a:r>
              <a:rPr b="1" i="0" lang="en-US" sz="2700" u="none" cap="none" strike="noStrike">
                <a:solidFill>
                  <a:schemeClr val="dk1"/>
                </a:solidFill>
                <a:latin typeface="Arial"/>
                <a:ea typeface="Arial"/>
                <a:cs typeface="Arial"/>
                <a:sym typeface="Arial"/>
              </a:rPr>
              <a:t>. </a:t>
            </a:r>
          </a:p>
        </p:txBody>
      </p:sp>
    </p:spTree>
  </p:cSld>
  <p:clrMapOvr>
    <a:masterClrMapping/>
  </p:clrMapOvr>
  <p:transition spd="slow">
    <p:cut/>
  </p:transition>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01" name="Shape 901"/>
        <p:cNvGrpSpPr/>
        <p:nvPr/>
      </p:nvGrpSpPr>
      <p:grpSpPr>
        <a:xfrm>
          <a:off x="0" y="0"/>
          <a:ext cx="0" cy="0"/>
          <a:chOff x="0" y="0"/>
          <a:chExt cx="0" cy="0"/>
        </a:xfrm>
      </p:grpSpPr>
      <p:sp>
        <p:nvSpPr>
          <p:cNvPr id="902" name="Shape 902"/>
          <p:cNvSpPr txBox="1"/>
          <p:nvPr>
            <p:ph type="title"/>
          </p:nvPr>
        </p:nvSpPr>
        <p:spPr>
          <a:xfrm>
            <a:off x="292100" y="152400"/>
            <a:ext cx="8851899" cy="2284412"/>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Procedure for Determining Whether It Is Reasonable to Assume that Sample Data are From a Normally Distributed Population</a:t>
            </a:r>
          </a:p>
        </p:txBody>
      </p:sp>
      <p:sp>
        <p:nvSpPr>
          <p:cNvPr id="903" name="Shape 903"/>
          <p:cNvSpPr txBox="1"/>
          <p:nvPr>
            <p:ph idx="1" type="body"/>
          </p:nvPr>
        </p:nvSpPr>
        <p:spPr>
          <a:xfrm>
            <a:off x="476250" y="2593975"/>
            <a:ext cx="8381999" cy="4097337"/>
          </a:xfrm>
          <a:prstGeom prst="rect">
            <a:avLst/>
          </a:prstGeom>
          <a:noFill/>
          <a:ln>
            <a:noFill/>
          </a:ln>
        </p:spPr>
        <p:txBody>
          <a:bodyPr anchorCtr="0" anchor="t" bIns="44450" lIns="90475" rIns="90475" tIns="44450">
            <a:noAutofit/>
          </a:bodyPr>
          <a:lstStyle/>
          <a:p>
            <a:pPr indent="-342900" lvl="0" marL="342900" marR="0" rtl="0" algn="l">
              <a:lnSpc>
                <a:spcPct val="90000"/>
              </a:lnSpc>
              <a:spcBef>
                <a:spcPts val="0"/>
              </a:spcBef>
              <a:spcAft>
                <a:spcPts val="0"/>
              </a:spcAft>
              <a:buClr>
                <a:srgbClr val="008000"/>
              </a:buClr>
              <a:buSzPct val="25000"/>
              <a:buFont typeface="Arial"/>
              <a:buNone/>
            </a:pPr>
            <a:r>
              <a:rPr b="1" i="0" lang="en-US" sz="2700" u="none" cap="none" strike="noStrike">
                <a:solidFill>
                  <a:schemeClr val="dk1"/>
                </a:solidFill>
                <a:latin typeface="Arial"/>
                <a:ea typeface="Arial"/>
                <a:cs typeface="Arial"/>
                <a:sym typeface="Arial"/>
              </a:rPr>
              <a:t>3. Continued</a:t>
            </a:r>
          </a:p>
          <a:p>
            <a:pPr indent="-342900" lvl="0" marL="342900" marR="0" rtl="0" algn="l">
              <a:lnSpc>
                <a:spcPct val="90000"/>
              </a:lnSpc>
              <a:spcBef>
                <a:spcPts val="2025"/>
              </a:spcBef>
              <a:spcAft>
                <a:spcPts val="0"/>
              </a:spcAft>
              <a:buClr>
                <a:srgbClr val="008000"/>
              </a:buClr>
              <a:buSzPct val="25000"/>
              <a:buFont typeface="Arial"/>
              <a:buNone/>
            </a:pPr>
            <a:r>
              <a:rPr b="1" i="0" lang="en-US" sz="2700" u="none" cap="none" strike="noStrike">
                <a:solidFill>
                  <a:schemeClr val="hlink"/>
                </a:solidFill>
                <a:latin typeface="Arial"/>
                <a:ea typeface="Arial"/>
                <a:cs typeface="Arial"/>
                <a:sym typeface="Arial"/>
              </a:rPr>
              <a:t>	</a:t>
            </a:r>
            <a:r>
              <a:rPr b="1" i="0" lang="en-US" sz="2700" u="none" cap="none" strike="noStrike">
                <a:solidFill>
                  <a:schemeClr val="dk1"/>
                </a:solidFill>
                <a:latin typeface="Arial"/>
                <a:ea typeface="Arial"/>
                <a:cs typeface="Arial"/>
                <a:sym typeface="Arial"/>
              </a:rPr>
              <a:t>Use the following criteria to determine whether or not the distribution is normal.</a:t>
            </a:r>
          </a:p>
          <a:p>
            <a:pPr indent="-342900" lvl="0" marL="342900" marR="0" rtl="0" algn="l">
              <a:lnSpc>
                <a:spcPct val="90000"/>
              </a:lnSpc>
              <a:spcBef>
                <a:spcPts val="2100"/>
              </a:spcBef>
              <a:spcAft>
                <a:spcPts val="0"/>
              </a:spcAft>
              <a:buClr>
                <a:srgbClr val="008000"/>
              </a:buClr>
              <a:buSzPct val="25000"/>
              <a:buFont typeface="Arial"/>
              <a:buNone/>
            </a:pPr>
            <a:r>
              <a:rPr b="1" i="0" lang="en-US" sz="2700" u="none" cap="none" strike="noStrike">
                <a:solidFill>
                  <a:schemeClr val="hlink"/>
                </a:solidFill>
                <a:latin typeface="Arial"/>
                <a:ea typeface="Arial"/>
                <a:cs typeface="Arial"/>
                <a:sym typeface="Arial"/>
              </a:rPr>
              <a:t>Normal Distribution: </a:t>
            </a:r>
            <a:r>
              <a:rPr b="1" i="0" lang="en-US" sz="2800" u="none" cap="none" strike="noStrike">
                <a:solidFill>
                  <a:schemeClr val="dk1"/>
                </a:solidFill>
                <a:latin typeface="Arial"/>
                <a:ea typeface="Arial"/>
                <a:cs typeface="Arial"/>
                <a:sym typeface="Arial"/>
              </a:rPr>
              <a:t>The population distribution is normal if the pattern of the points is reasonably close to a straight line and the points do not show some systematic pattern that is not a straight-line pattern. </a:t>
            </a:r>
          </a:p>
        </p:txBody>
      </p:sp>
    </p:spTree>
  </p:cSld>
  <p:clrMapOvr>
    <a:masterClrMapping/>
  </p:clrMapOvr>
  <p:transition spd="slow">
    <p:cut/>
  </p:transition>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07" name="Shape 907"/>
        <p:cNvGrpSpPr/>
        <p:nvPr/>
      </p:nvGrpSpPr>
      <p:grpSpPr>
        <a:xfrm>
          <a:off x="0" y="0"/>
          <a:ext cx="0" cy="0"/>
          <a:chOff x="0" y="0"/>
          <a:chExt cx="0" cy="0"/>
        </a:xfrm>
      </p:grpSpPr>
      <p:sp>
        <p:nvSpPr>
          <p:cNvPr id="908" name="Shape 908"/>
          <p:cNvSpPr txBox="1"/>
          <p:nvPr>
            <p:ph type="title"/>
          </p:nvPr>
        </p:nvSpPr>
        <p:spPr>
          <a:xfrm>
            <a:off x="292100" y="152400"/>
            <a:ext cx="8851899" cy="2284412"/>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Procedure for Determining Whether It Is Reasonable to Assume that Sample Data are From a Normally Distributed Population</a:t>
            </a:r>
          </a:p>
        </p:txBody>
      </p:sp>
      <p:sp>
        <p:nvSpPr>
          <p:cNvPr id="909" name="Shape 909"/>
          <p:cNvSpPr txBox="1"/>
          <p:nvPr>
            <p:ph idx="1" type="body"/>
          </p:nvPr>
        </p:nvSpPr>
        <p:spPr>
          <a:xfrm>
            <a:off x="476250" y="2593975"/>
            <a:ext cx="8381999" cy="4097337"/>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rgbClr val="008000"/>
              </a:buClr>
              <a:buSzPct val="25000"/>
              <a:buFont typeface="Arial"/>
              <a:buNone/>
            </a:pPr>
            <a:r>
              <a:rPr b="1" i="0" lang="en-US" sz="2400" u="none" cap="none" strike="noStrike">
                <a:solidFill>
                  <a:schemeClr val="dk1"/>
                </a:solidFill>
                <a:latin typeface="Arial"/>
                <a:ea typeface="Arial"/>
                <a:cs typeface="Arial"/>
                <a:sym typeface="Arial"/>
              </a:rPr>
              <a:t>3. Continued</a:t>
            </a:r>
          </a:p>
          <a:p>
            <a:pPr indent="-342900" lvl="0" marL="342900" marR="0" rtl="0" algn="l">
              <a:lnSpc>
                <a:spcPct val="100000"/>
              </a:lnSpc>
              <a:spcBef>
                <a:spcPts val="1800"/>
              </a:spcBef>
              <a:spcAft>
                <a:spcPts val="0"/>
              </a:spcAft>
              <a:buClr>
                <a:srgbClr val="008000"/>
              </a:buClr>
              <a:buSzPct val="25000"/>
              <a:buFont typeface="Arial"/>
              <a:buNone/>
            </a:pPr>
            <a:r>
              <a:rPr b="1" i="0" lang="en-US" sz="2400" u="none" cap="none" strike="noStrike">
                <a:solidFill>
                  <a:schemeClr val="hlink"/>
                </a:solidFill>
                <a:latin typeface="Arial"/>
                <a:ea typeface="Arial"/>
                <a:cs typeface="Arial"/>
                <a:sym typeface="Arial"/>
              </a:rPr>
              <a:t>Not a Normal Distribution: </a:t>
            </a:r>
            <a:r>
              <a:rPr b="1" i="0" lang="en-US" sz="2400" u="none" cap="none" strike="noStrike">
                <a:solidFill>
                  <a:schemeClr val="dk1"/>
                </a:solidFill>
                <a:latin typeface="Arial"/>
                <a:ea typeface="Arial"/>
                <a:cs typeface="Arial"/>
                <a:sym typeface="Arial"/>
              </a:rPr>
              <a:t>The population distribution is not normal if either or both of these two conditions applies: </a:t>
            </a:r>
          </a:p>
          <a:p>
            <a:pPr indent="-342900" lvl="0" marL="342900" marR="0" rtl="0" algn="l">
              <a:lnSpc>
                <a:spcPct val="100000"/>
              </a:lnSpc>
              <a:spcBef>
                <a:spcPts val="1800"/>
              </a:spcBef>
              <a:spcAft>
                <a:spcPts val="0"/>
              </a:spcAft>
              <a:buClr>
                <a:srgbClr val="008000"/>
              </a:buClr>
              <a:buSzPct val="100000"/>
              <a:buFont typeface="Arial"/>
              <a:buChar char="❖"/>
            </a:pPr>
            <a:r>
              <a:rPr b="1" i="0" lang="en-US" sz="2400" u="none" cap="none" strike="noStrike">
                <a:solidFill>
                  <a:schemeClr val="dk1"/>
                </a:solidFill>
                <a:latin typeface="Arial"/>
                <a:ea typeface="Arial"/>
                <a:cs typeface="Arial"/>
                <a:sym typeface="Arial"/>
              </a:rPr>
              <a:t>The points do not lie reasonably close to a straight line.</a:t>
            </a:r>
          </a:p>
          <a:p>
            <a:pPr indent="-342900" lvl="0" marL="342900" marR="0" rtl="0" algn="l">
              <a:lnSpc>
                <a:spcPct val="100000"/>
              </a:lnSpc>
              <a:spcBef>
                <a:spcPts val="1800"/>
              </a:spcBef>
              <a:spcAft>
                <a:spcPts val="0"/>
              </a:spcAft>
              <a:buClr>
                <a:srgbClr val="008000"/>
              </a:buClr>
              <a:buSzPct val="100000"/>
              <a:buFont typeface="Arial"/>
              <a:buChar char="❖"/>
            </a:pPr>
            <a:r>
              <a:rPr b="1" i="0" lang="en-US" sz="2400" u="none" cap="none" strike="noStrike">
                <a:solidFill>
                  <a:schemeClr val="dk1"/>
                </a:solidFill>
                <a:latin typeface="Arial"/>
                <a:ea typeface="Arial"/>
                <a:cs typeface="Arial"/>
                <a:sym typeface="Arial"/>
              </a:rPr>
              <a:t>The points show some systematic pattern that is not a straight-line pattern.</a:t>
            </a:r>
          </a:p>
        </p:txBody>
      </p:sp>
    </p:spTree>
  </p:cSld>
  <p:clrMapOvr>
    <a:masterClrMapping/>
  </p:clrMapOvr>
  <p:transition spd="slow">
    <p:cut/>
  </p:transition>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13" name="Shape 913"/>
        <p:cNvGrpSpPr/>
        <p:nvPr/>
      </p:nvGrpSpPr>
      <p:grpSpPr>
        <a:xfrm>
          <a:off x="0" y="0"/>
          <a:ext cx="0" cy="0"/>
          <a:chOff x="0" y="0"/>
          <a:chExt cx="0" cy="0"/>
        </a:xfrm>
      </p:grpSpPr>
      <p:sp>
        <p:nvSpPr>
          <p:cNvPr id="914" name="Shape 914"/>
          <p:cNvSpPr txBox="1"/>
          <p:nvPr>
            <p:ph type="title"/>
          </p:nvPr>
        </p:nvSpPr>
        <p:spPr>
          <a:xfrm>
            <a:off x="646112" y="104775"/>
            <a:ext cx="7848599" cy="9397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Example</a:t>
            </a:r>
          </a:p>
        </p:txBody>
      </p:sp>
      <p:sp>
        <p:nvSpPr>
          <p:cNvPr id="915" name="Shape 915"/>
          <p:cNvSpPr txBox="1"/>
          <p:nvPr/>
        </p:nvSpPr>
        <p:spPr>
          <a:xfrm>
            <a:off x="398462" y="4365625"/>
            <a:ext cx="8643937" cy="22828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Normal:</a:t>
            </a:r>
            <a:r>
              <a:rPr b="1" i="0" lang="en-US" sz="2400" u="none" cap="none" strike="noStrike">
                <a:solidFill>
                  <a:schemeClr val="dk1"/>
                </a:solidFill>
                <a:latin typeface="Arial"/>
                <a:ea typeface="Arial"/>
                <a:cs typeface="Arial"/>
                <a:sym typeface="Arial"/>
              </a:rPr>
              <a:t> Histogram of IQ scores is close to being bell-shaped, suggests that the IQ scores are from a normal distribution. The normal quantile plot shows points that are reasonably close to a straight-line pattern. It is safe to assume that these IQ scores are from a normally distributed population.</a:t>
            </a:r>
          </a:p>
        </p:txBody>
      </p:sp>
      <p:pic>
        <p:nvPicPr>
          <p:cNvPr id="916" name="Shape 916"/>
          <p:cNvPicPr preferRelativeResize="0"/>
          <p:nvPr/>
        </p:nvPicPr>
        <p:blipFill rotWithShape="1">
          <a:blip r:embed="rId3">
            <a:alphaModFix/>
          </a:blip>
          <a:srcRect b="0" l="0" r="0" t="0"/>
          <a:stretch/>
        </p:blipFill>
        <p:spPr>
          <a:xfrm>
            <a:off x="376237" y="990600"/>
            <a:ext cx="8685211" cy="3351212"/>
          </a:xfrm>
          <a:prstGeom prst="rect">
            <a:avLst/>
          </a:prstGeom>
          <a:noFill/>
          <a:ln>
            <a:noFill/>
          </a:ln>
        </p:spPr>
      </p:pic>
    </p:spTree>
  </p:cSld>
  <p:clrMapOvr>
    <a:masterClrMapping/>
  </p:clrMapOvr>
  <p:transition spd="slow">
    <p:cut/>
  </p:transition>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20" name="Shape 920"/>
        <p:cNvGrpSpPr/>
        <p:nvPr/>
      </p:nvGrpSpPr>
      <p:grpSpPr>
        <a:xfrm>
          <a:off x="0" y="0"/>
          <a:ext cx="0" cy="0"/>
          <a:chOff x="0" y="0"/>
          <a:chExt cx="0" cy="0"/>
        </a:xfrm>
      </p:grpSpPr>
      <p:sp>
        <p:nvSpPr>
          <p:cNvPr id="921" name="Shape 921"/>
          <p:cNvSpPr txBox="1"/>
          <p:nvPr>
            <p:ph type="title"/>
          </p:nvPr>
        </p:nvSpPr>
        <p:spPr>
          <a:xfrm>
            <a:off x="646112" y="104775"/>
            <a:ext cx="7848599" cy="9397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Example</a:t>
            </a:r>
          </a:p>
        </p:txBody>
      </p:sp>
      <p:sp>
        <p:nvSpPr>
          <p:cNvPr id="922" name="Shape 922"/>
          <p:cNvSpPr txBox="1"/>
          <p:nvPr/>
        </p:nvSpPr>
        <p:spPr>
          <a:xfrm>
            <a:off x="398462" y="4365625"/>
            <a:ext cx="8643937" cy="22828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Uniform:</a:t>
            </a:r>
            <a:r>
              <a:rPr b="1" i="0" lang="en-US" sz="2400" u="none" cap="none" strike="noStrike">
                <a:solidFill>
                  <a:schemeClr val="dk1"/>
                </a:solidFill>
                <a:latin typeface="Arial"/>
                <a:ea typeface="Arial"/>
                <a:cs typeface="Arial"/>
                <a:sym typeface="Arial"/>
              </a:rPr>
              <a:t> Histogram of data having a uniform distribution. The corresponding normal quantile plot suggests that the points are not normally distributed because the points show a systematic pattern that is not a straight-line pattern. These sample values are not from a population having a normal distribution.</a:t>
            </a:r>
          </a:p>
        </p:txBody>
      </p:sp>
      <p:pic>
        <p:nvPicPr>
          <p:cNvPr id="923" name="Shape 923"/>
          <p:cNvPicPr preferRelativeResize="0"/>
          <p:nvPr/>
        </p:nvPicPr>
        <p:blipFill rotWithShape="1">
          <a:blip r:embed="rId3">
            <a:alphaModFix/>
          </a:blip>
          <a:srcRect b="0" l="0" r="0" t="0"/>
          <a:stretch/>
        </p:blipFill>
        <p:spPr>
          <a:xfrm>
            <a:off x="333375" y="1023937"/>
            <a:ext cx="8772525" cy="3309937"/>
          </a:xfrm>
          <a:prstGeom prst="rect">
            <a:avLst/>
          </a:prstGeom>
          <a:noFill/>
          <a:ln>
            <a:noFill/>
          </a:ln>
        </p:spPr>
      </p:pic>
    </p:spTree>
  </p:cSld>
  <p:clrMapOvr>
    <a:masterClrMapping/>
  </p:clrMapOvr>
  <p:transition spd="slow">
    <p:cut/>
  </p:transition>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27" name="Shape 927"/>
        <p:cNvGrpSpPr/>
        <p:nvPr/>
      </p:nvGrpSpPr>
      <p:grpSpPr>
        <a:xfrm>
          <a:off x="0" y="0"/>
          <a:ext cx="0" cy="0"/>
          <a:chOff x="0" y="0"/>
          <a:chExt cx="0" cy="0"/>
        </a:xfrm>
      </p:grpSpPr>
      <p:sp>
        <p:nvSpPr>
          <p:cNvPr id="928" name="Shape 928"/>
          <p:cNvSpPr txBox="1"/>
          <p:nvPr>
            <p:ph type="title"/>
          </p:nvPr>
        </p:nvSpPr>
        <p:spPr>
          <a:xfrm>
            <a:off x="646112" y="104775"/>
            <a:ext cx="7848599" cy="9397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Example</a:t>
            </a:r>
          </a:p>
        </p:txBody>
      </p:sp>
      <p:sp>
        <p:nvSpPr>
          <p:cNvPr id="929" name="Shape 929"/>
          <p:cNvSpPr txBox="1"/>
          <p:nvPr/>
        </p:nvSpPr>
        <p:spPr>
          <a:xfrm>
            <a:off x="398462" y="4365625"/>
            <a:ext cx="8745537" cy="22828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Skewed:</a:t>
            </a:r>
            <a:r>
              <a:rPr b="1" i="0" lang="en-US" sz="2400" u="none" cap="none" strike="noStrike">
                <a:solidFill>
                  <a:schemeClr val="dk1"/>
                </a:solidFill>
                <a:latin typeface="Arial"/>
                <a:ea typeface="Arial"/>
                <a:cs typeface="Arial"/>
                <a:sym typeface="Arial"/>
              </a:rPr>
              <a:t> Histogram of the amounts of rainfall in Boston for every Monday during one year. The shape of the histogram is skewed, not bell-shaped. The corresponding normal quantile plot shows points that are not at all close to a straight-line pattern. These rainfall amounts are not from a population having a normal distribution.</a:t>
            </a:r>
            <a:r>
              <a:rPr b="0" i="0" lang="en-US" sz="2400" u="none" cap="none" strike="noStrike">
                <a:solidFill>
                  <a:schemeClr val="dk1"/>
                </a:solidFill>
                <a:latin typeface="Helvetica Neue"/>
                <a:ea typeface="Helvetica Neue"/>
                <a:cs typeface="Helvetica Neue"/>
                <a:sym typeface="Helvetica Neue"/>
              </a:rPr>
              <a:t> </a:t>
            </a:r>
          </a:p>
        </p:txBody>
      </p:sp>
      <p:pic>
        <p:nvPicPr>
          <p:cNvPr id="930" name="Shape 930"/>
          <p:cNvPicPr preferRelativeResize="0"/>
          <p:nvPr/>
        </p:nvPicPr>
        <p:blipFill rotWithShape="1">
          <a:blip r:embed="rId3">
            <a:alphaModFix/>
          </a:blip>
          <a:srcRect b="0" l="0" r="0" t="0"/>
          <a:stretch/>
        </p:blipFill>
        <p:spPr>
          <a:xfrm>
            <a:off x="369887" y="1157287"/>
            <a:ext cx="8697911" cy="320357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6" name="Shape 106"/>
        <p:cNvGrpSpPr/>
        <p:nvPr/>
      </p:nvGrpSpPr>
      <p:grpSpPr>
        <a:xfrm>
          <a:off x="0" y="0"/>
          <a:ext cx="0" cy="0"/>
          <a:chOff x="0" y="0"/>
          <a:chExt cx="0" cy="0"/>
        </a:xfrm>
      </p:grpSpPr>
      <p:sp>
        <p:nvSpPr>
          <p:cNvPr id="107" name="Shape 107"/>
          <p:cNvSpPr txBox="1"/>
          <p:nvPr/>
        </p:nvSpPr>
        <p:spPr>
          <a:xfrm>
            <a:off x="504825" y="203200"/>
            <a:ext cx="8448675" cy="6985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Using Area to Find Probability</a:t>
            </a:r>
          </a:p>
        </p:txBody>
      </p:sp>
      <p:pic>
        <p:nvPicPr>
          <p:cNvPr id="108" name="Shape 108"/>
          <p:cNvPicPr preferRelativeResize="0"/>
          <p:nvPr/>
        </p:nvPicPr>
        <p:blipFill rotWithShape="1">
          <a:blip r:embed="rId3">
            <a:alphaModFix/>
          </a:blip>
          <a:srcRect b="0" l="0" r="0" t="0"/>
          <a:stretch/>
        </p:blipFill>
        <p:spPr>
          <a:xfrm>
            <a:off x="554037" y="3006725"/>
            <a:ext cx="5200649" cy="3217861"/>
          </a:xfrm>
          <a:prstGeom prst="rect">
            <a:avLst/>
          </a:prstGeom>
          <a:noFill/>
          <a:ln>
            <a:noFill/>
          </a:ln>
        </p:spPr>
      </p:pic>
      <p:sp>
        <p:nvSpPr>
          <p:cNvPr id="109" name="Shape 109"/>
          <p:cNvSpPr txBox="1"/>
          <p:nvPr/>
        </p:nvSpPr>
        <p:spPr>
          <a:xfrm>
            <a:off x="598487" y="1150937"/>
            <a:ext cx="8224837" cy="1925637"/>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280"/>
              </a:spcAft>
              <a:buClr>
                <a:schemeClr val="dk1"/>
              </a:buClr>
              <a:buSzPct val="25000"/>
              <a:buFont typeface="Arial"/>
              <a:buNone/>
            </a:pPr>
            <a:r>
              <a:rPr b="1" i="0" lang="en-US" sz="2800" u="none" cap="none" strike="noStrike">
                <a:solidFill>
                  <a:schemeClr val="dk1"/>
                </a:solidFill>
                <a:latin typeface="Arial"/>
                <a:ea typeface="Arial"/>
                <a:cs typeface="Arial"/>
                <a:sym typeface="Arial"/>
              </a:rPr>
              <a:t>Given the uniform distribution illustrated, find the probability that a randomly selected voltage level is greater than 124.5 volts.</a:t>
            </a:r>
            <a:r>
              <a:rPr b="1" i="0" lang="en-US" sz="2800" u="none" cap="none" strike="noStrike">
                <a:solidFill>
                  <a:schemeClr val="dk1"/>
                </a:solidFill>
                <a:latin typeface="Helvetica Neue"/>
                <a:ea typeface="Helvetica Neue"/>
                <a:cs typeface="Helvetica Neue"/>
                <a:sym typeface="Helvetica Neue"/>
              </a:rPr>
              <a:t> </a:t>
            </a:r>
          </a:p>
        </p:txBody>
      </p:sp>
      <p:sp>
        <p:nvSpPr>
          <p:cNvPr id="110" name="Shape 110"/>
          <p:cNvSpPr txBox="1"/>
          <p:nvPr/>
        </p:nvSpPr>
        <p:spPr>
          <a:xfrm>
            <a:off x="5834062" y="2779711"/>
            <a:ext cx="3019424" cy="39354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Shaded area represents voltage levels greater than 124.5 volts. Correspondence between area and probability: 0.25.</a:t>
            </a:r>
          </a:p>
        </p:txBody>
      </p:sp>
    </p:spTree>
  </p:cSld>
  <p:clrMapOvr>
    <a:masterClrMapping/>
  </p:clrMapOvr>
  <p:transition spd="slow">
    <p:cut/>
  </p:transition>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34" name="Shape 934"/>
        <p:cNvGrpSpPr/>
        <p:nvPr/>
      </p:nvGrpSpPr>
      <p:grpSpPr>
        <a:xfrm>
          <a:off x="0" y="0"/>
          <a:ext cx="0" cy="0"/>
          <a:chOff x="0" y="0"/>
          <a:chExt cx="0" cy="0"/>
        </a:xfrm>
      </p:grpSpPr>
      <p:sp>
        <p:nvSpPr>
          <p:cNvPr id="935" name="Shape 935"/>
          <p:cNvSpPr txBox="1"/>
          <p:nvPr>
            <p:ph type="title"/>
          </p:nvPr>
        </p:nvSpPr>
        <p:spPr>
          <a:xfrm>
            <a:off x="646112" y="206375"/>
            <a:ext cx="7848599" cy="9397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Manual Construction of a Normal Quantile Plot</a:t>
            </a:r>
          </a:p>
        </p:txBody>
      </p:sp>
      <p:sp>
        <p:nvSpPr>
          <p:cNvPr id="936" name="Shape 936"/>
          <p:cNvSpPr txBox="1"/>
          <p:nvPr/>
        </p:nvSpPr>
        <p:spPr>
          <a:xfrm>
            <a:off x="508000" y="1411287"/>
            <a:ext cx="8477250" cy="4838700"/>
          </a:xfrm>
          <a:prstGeom prst="rect">
            <a:avLst/>
          </a:prstGeom>
          <a:noFill/>
          <a:ln>
            <a:noFill/>
          </a:ln>
        </p:spPr>
        <p:txBody>
          <a:bodyPr anchorCtr="0" anchor="t" bIns="45700" lIns="91425" rIns="91425" tIns="45700">
            <a:noAutofit/>
          </a:bodyPr>
          <a:lstStyle/>
          <a:p>
            <a:pPr indent="-1147762" lvl="0" marL="1147762"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Step 1. First sort the data by arranging the values in order from lowest to highest.</a:t>
            </a:r>
          </a:p>
          <a:p>
            <a:pPr indent="-1147762" lvl="0" marL="1147762" marR="0" rtl="0" algn="l">
              <a:lnSpc>
                <a:spcPct val="10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Step 2. With a sample of size </a:t>
            </a:r>
            <a:r>
              <a:rPr b="1" i="1" lang="en-US" sz="2400" u="none" cap="none" strike="noStrike">
                <a:solidFill>
                  <a:schemeClr val="dk1"/>
                </a:solidFill>
                <a:latin typeface="Arial"/>
                <a:ea typeface="Arial"/>
                <a:cs typeface="Arial"/>
                <a:sym typeface="Arial"/>
              </a:rPr>
              <a:t>n</a:t>
            </a:r>
            <a:r>
              <a:rPr b="1" i="0" lang="en-US" sz="2400" u="none" cap="none" strike="noStrike">
                <a:solidFill>
                  <a:schemeClr val="dk1"/>
                </a:solidFill>
                <a:latin typeface="Arial"/>
                <a:ea typeface="Arial"/>
                <a:cs typeface="Arial"/>
                <a:sym typeface="Arial"/>
              </a:rPr>
              <a:t>, each value represents a proportion of 1/</a:t>
            </a:r>
            <a:r>
              <a:rPr b="1" i="1" lang="en-US" sz="2400" u="none" cap="none" strike="noStrike">
                <a:solidFill>
                  <a:schemeClr val="dk1"/>
                </a:solidFill>
                <a:latin typeface="Arial"/>
                <a:ea typeface="Arial"/>
                <a:cs typeface="Arial"/>
                <a:sym typeface="Arial"/>
              </a:rPr>
              <a:t>n</a:t>
            </a:r>
            <a:r>
              <a:rPr b="1" i="0" lang="en-US" sz="2400" u="none" cap="none" strike="noStrike">
                <a:solidFill>
                  <a:schemeClr val="dk1"/>
                </a:solidFill>
                <a:latin typeface="Arial"/>
                <a:ea typeface="Arial"/>
                <a:cs typeface="Arial"/>
                <a:sym typeface="Arial"/>
              </a:rPr>
              <a:t> of the sample. Using the known sample size </a:t>
            </a:r>
            <a:r>
              <a:rPr b="1" i="1" lang="en-US" sz="2400" u="none" cap="none" strike="noStrike">
                <a:solidFill>
                  <a:schemeClr val="dk1"/>
                </a:solidFill>
                <a:latin typeface="Arial"/>
                <a:ea typeface="Arial"/>
                <a:cs typeface="Arial"/>
                <a:sym typeface="Arial"/>
              </a:rPr>
              <a:t>n</a:t>
            </a:r>
            <a:r>
              <a:rPr b="1" i="0" lang="en-US" sz="2400" u="none" cap="none" strike="noStrike">
                <a:solidFill>
                  <a:schemeClr val="dk1"/>
                </a:solidFill>
                <a:latin typeface="Arial"/>
                <a:ea typeface="Arial"/>
                <a:cs typeface="Arial"/>
                <a:sym typeface="Arial"/>
              </a:rPr>
              <a:t>, identify the areas of 1/2</a:t>
            </a:r>
            <a:r>
              <a:rPr b="1" i="1" lang="en-US" sz="2400" u="none" cap="none" strike="noStrike">
                <a:solidFill>
                  <a:schemeClr val="dk1"/>
                </a:solidFill>
                <a:latin typeface="Arial"/>
                <a:ea typeface="Arial"/>
                <a:cs typeface="Arial"/>
                <a:sym typeface="Arial"/>
              </a:rPr>
              <a:t>n</a:t>
            </a:r>
            <a:r>
              <a:rPr b="1" i="0" lang="en-US" sz="2400" u="none" cap="none" strike="noStrike">
                <a:solidFill>
                  <a:schemeClr val="dk1"/>
                </a:solidFill>
                <a:latin typeface="Arial"/>
                <a:ea typeface="Arial"/>
                <a:cs typeface="Arial"/>
                <a:sym typeface="Arial"/>
              </a:rPr>
              <a:t>, 3/2</a:t>
            </a:r>
            <a:r>
              <a:rPr b="1" i="1" lang="en-US" sz="2400" u="none" cap="none" strike="noStrike">
                <a:solidFill>
                  <a:schemeClr val="dk1"/>
                </a:solidFill>
                <a:latin typeface="Arial"/>
                <a:ea typeface="Arial"/>
                <a:cs typeface="Arial"/>
                <a:sym typeface="Arial"/>
              </a:rPr>
              <a:t>n</a:t>
            </a:r>
            <a:r>
              <a:rPr b="1" i="0" lang="en-US" sz="2400" u="none" cap="none" strike="noStrike">
                <a:solidFill>
                  <a:schemeClr val="dk1"/>
                </a:solidFill>
                <a:latin typeface="Arial"/>
                <a:ea typeface="Arial"/>
                <a:cs typeface="Arial"/>
                <a:sym typeface="Arial"/>
              </a:rPr>
              <a:t>, and so on. These are the cumulative areas to the left of the corresponding sample values.</a:t>
            </a:r>
          </a:p>
          <a:p>
            <a:pPr indent="-1147762" lvl="0" marL="1147762" marR="0" rtl="0" algn="l">
              <a:lnSpc>
                <a:spcPct val="10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Step 3. Use the standard normal distribution (Table A-2 or software or a calculator) to find the </a:t>
            </a:r>
            <a:r>
              <a:rPr b="1" i="1" lang="en-US" sz="2400" u="none" cap="none" strike="noStrike">
                <a:solidFill>
                  <a:schemeClr val="dk1"/>
                </a:solidFill>
                <a:latin typeface="Arial"/>
                <a:ea typeface="Arial"/>
                <a:cs typeface="Arial"/>
                <a:sym typeface="Arial"/>
              </a:rPr>
              <a:t>z</a:t>
            </a:r>
            <a:r>
              <a:rPr b="1" i="0" lang="en-US" sz="2400" u="none" cap="none" strike="noStrike">
                <a:solidFill>
                  <a:schemeClr val="dk1"/>
                </a:solidFill>
                <a:latin typeface="Arial"/>
                <a:ea typeface="Arial"/>
                <a:cs typeface="Arial"/>
                <a:sym typeface="Arial"/>
              </a:rPr>
              <a:t> scores corresponding to the cumulative left areas found in Step 2. (These are the </a:t>
            </a:r>
            <a:r>
              <a:rPr b="1" i="1" lang="en-US" sz="2400" u="none" cap="none" strike="noStrike">
                <a:solidFill>
                  <a:schemeClr val="dk1"/>
                </a:solidFill>
                <a:latin typeface="Arial"/>
                <a:ea typeface="Arial"/>
                <a:cs typeface="Arial"/>
                <a:sym typeface="Arial"/>
              </a:rPr>
              <a:t>z</a:t>
            </a:r>
            <a:r>
              <a:rPr b="1" i="0" lang="en-US" sz="2400" u="none" cap="none" strike="noStrike">
                <a:solidFill>
                  <a:schemeClr val="dk1"/>
                </a:solidFill>
                <a:latin typeface="Arial"/>
                <a:ea typeface="Arial"/>
                <a:cs typeface="Arial"/>
                <a:sym typeface="Arial"/>
              </a:rPr>
              <a:t> scores that are expected from a normally distributed sample.)</a:t>
            </a:r>
          </a:p>
        </p:txBody>
      </p:sp>
    </p:spTree>
  </p:cSld>
  <p:clrMapOvr>
    <a:masterClrMapping/>
  </p:clrMapOvr>
  <p:transition spd="slow">
    <p:cut/>
  </p:transition>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40" name="Shape 940"/>
        <p:cNvGrpSpPr/>
        <p:nvPr/>
      </p:nvGrpSpPr>
      <p:grpSpPr>
        <a:xfrm>
          <a:off x="0" y="0"/>
          <a:ext cx="0" cy="0"/>
          <a:chOff x="0" y="0"/>
          <a:chExt cx="0" cy="0"/>
        </a:xfrm>
      </p:grpSpPr>
      <p:sp>
        <p:nvSpPr>
          <p:cNvPr id="941" name="Shape 941"/>
          <p:cNvSpPr txBox="1"/>
          <p:nvPr>
            <p:ph type="title"/>
          </p:nvPr>
        </p:nvSpPr>
        <p:spPr>
          <a:xfrm>
            <a:off x="646112" y="206375"/>
            <a:ext cx="7848599" cy="9397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Manual Construction of a Normal Quantile Plot</a:t>
            </a:r>
          </a:p>
        </p:txBody>
      </p:sp>
      <p:sp>
        <p:nvSpPr>
          <p:cNvPr id="942" name="Shape 942"/>
          <p:cNvSpPr txBox="1"/>
          <p:nvPr/>
        </p:nvSpPr>
        <p:spPr>
          <a:xfrm>
            <a:off x="458787" y="1936750"/>
            <a:ext cx="8477250" cy="2465386"/>
          </a:xfrm>
          <a:prstGeom prst="rect">
            <a:avLst/>
          </a:prstGeom>
          <a:noFill/>
          <a:ln>
            <a:noFill/>
          </a:ln>
        </p:spPr>
        <p:txBody>
          <a:bodyPr anchorCtr="0" anchor="t" bIns="45700" lIns="91425" rIns="91425" tIns="45700">
            <a:noAutofit/>
          </a:bodyPr>
          <a:lstStyle/>
          <a:p>
            <a:pPr indent="-1147762" lvl="0" marL="1147762"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Step 4. Match the original sorted data values with their corresponding </a:t>
            </a:r>
            <a:r>
              <a:rPr b="1" i="1" lang="en-US" sz="2400" u="none" cap="none" strike="noStrike">
                <a:solidFill>
                  <a:schemeClr val="dk1"/>
                </a:solidFill>
                <a:latin typeface="Arial"/>
                <a:ea typeface="Arial"/>
                <a:cs typeface="Arial"/>
                <a:sym typeface="Arial"/>
              </a:rPr>
              <a:t>z</a:t>
            </a:r>
            <a:r>
              <a:rPr b="1" i="0" lang="en-US" sz="2400" u="none" cap="none" strike="noStrike">
                <a:solidFill>
                  <a:schemeClr val="dk1"/>
                </a:solidFill>
                <a:latin typeface="Arial"/>
                <a:ea typeface="Arial"/>
                <a:cs typeface="Arial"/>
                <a:sym typeface="Arial"/>
              </a:rPr>
              <a:t> scores found in Step 3, then plot the points (</a:t>
            </a:r>
            <a:r>
              <a:rPr b="1" i="1" lang="en-US" sz="2400" u="none" cap="none" strike="noStrike">
                <a:solidFill>
                  <a:schemeClr val="dk1"/>
                </a:solidFill>
                <a:latin typeface="Arial"/>
                <a:ea typeface="Arial"/>
                <a:cs typeface="Arial"/>
                <a:sym typeface="Arial"/>
              </a:rPr>
              <a:t>x</a:t>
            </a:r>
            <a:r>
              <a:rPr b="1" i="0" lang="en-US" sz="2400" u="none" cap="none" strike="noStrike">
                <a:solidFill>
                  <a:schemeClr val="dk1"/>
                </a:solidFill>
                <a:latin typeface="Arial"/>
                <a:ea typeface="Arial"/>
                <a:cs typeface="Arial"/>
                <a:sym typeface="Arial"/>
              </a:rPr>
              <a:t>, </a:t>
            </a:r>
            <a:r>
              <a:rPr b="1" i="1" lang="en-US" sz="2400" u="none" cap="none" strike="noStrike">
                <a:solidFill>
                  <a:schemeClr val="dk1"/>
                </a:solidFill>
                <a:latin typeface="Arial"/>
                <a:ea typeface="Arial"/>
                <a:cs typeface="Arial"/>
                <a:sym typeface="Arial"/>
              </a:rPr>
              <a:t>y</a:t>
            </a:r>
            <a:r>
              <a:rPr b="1" i="0" lang="en-US" sz="2400" u="none" cap="none" strike="noStrike">
                <a:solidFill>
                  <a:schemeClr val="dk1"/>
                </a:solidFill>
                <a:latin typeface="Arial"/>
                <a:ea typeface="Arial"/>
                <a:cs typeface="Arial"/>
                <a:sym typeface="Arial"/>
              </a:rPr>
              <a:t>), where each </a:t>
            </a:r>
            <a:r>
              <a:rPr b="1" i="1" lang="en-US" sz="2400" u="none" cap="none" strike="noStrike">
                <a:solidFill>
                  <a:schemeClr val="dk1"/>
                </a:solidFill>
                <a:latin typeface="Arial"/>
                <a:ea typeface="Arial"/>
                <a:cs typeface="Arial"/>
                <a:sym typeface="Arial"/>
              </a:rPr>
              <a:t>x</a:t>
            </a:r>
            <a:r>
              <a:rPr b="1" i="0" lang="en-US" sz="2400" u="none" cap="none" strike="noStrike">
                <a:solidFill>
                  <a:schemeClr val="dk1"/>
                </a:solidFill>
                <a:latin typeface="Arial"/>
                <a:ea typeface="Arial"/>
                <a:cs typeface="Arial"/>
                <a:sym typeface="Arial"/>
              </a:rPr>
              <a:t> is an original sample value and </a:t>
            </a:r>
            <a:r>
              <a:rPr b="1" i="1" lang="en-US" sz="2400" u="none" cap="none" strike="noStrike">
                <a:solidFill>
                  <a:schemeClr val="dk1"/>
                </a:solidFill>
                <a:latin typeface="Arial"/>
                <a:ea typeface="Arial"/>
                <a:cs typeface="Arial"/>
                <a:sym typeface="Arial"/>
              </a:rPr>
              <a:t>y</a:t>
            </a:r>
            <a:r>
              <a:rPr b="1" i="0" lang="en-US" sz="2400" u="none" cap="none" strike="noStrike">
                <a:solidFill>
                  <a:schemeClr val="dk1"/>
                </a:solidFill>
                <a:latin typeface="Arial"/>
                <a:ea typeface="Arial"/>
                <a:cs typeface="Arial"/>
                <a:sym typeface="Arial"/>
              </a:rPr>
              <a:t> is the corresponding </a:t>
            </a:r>
            <a:r>
              <a:rPr b="1" i="1" lang="en-US" sz="2400" u="none" cap="none" strike="noStrike">
                <a:solidFill>
                  <a:schemeClr val="dk1"/>
                </a:solidFill>
                <a:latin typeface="Arial"/>
                <a:ea typeface="Arial"/>
                <a:cs typeface="Arial"/>
                <a:sym typeface="Arial"/>
              </a:rPr>
              <a:t>z</a:t>
            </a:r>
            <a:r>
              <a:rPr b="1" i="0" lang="en-US" sz="2400" u="none" cap="none" strike="noStrike">
                <a:solidFill>
                  <a:schemeClr val="dk1"/>
                </a:solidFill>
                <a:latin typeface="Arial"/>
                <a:ea typeface="Arial"/>
                <a:cs typeface="Arial"/>
                <a:sym typeface="Arial"/>
              </a:rPr>
              <a:t> score.</a:t>
            </a:r>
          </a:p>
          <a:p>
            <a:pPr indent="-1147762" lvl="0" marL="1147762" marR="0" rtl="0" algn="l">
              <a:lnSpc>
                <a:spcPct val="10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Step 5. Examine the normal quantile plot and determine whether or not the distribution is normal.</a:t>
            </a:r>
          </a:p>
        </p:txBody>
      </p:sp>
    </p:spTree>
  </p:cSld>
  <p:clrMapOvr>
    <a:masterClrMapping/>
  </p:clrMapOvr>
  <p:transition spd="slow">
    <p:cut/>
  </p:transition>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46" name="Shape 946"/>
        <p:cNvGrpSpPr/>
        <p:nvPr/>
      </p:nvGrpSpPr>
      <p:grpSpPr>
        <a:xfrm>
          <a:off x="0" y="0"/>
          <a:ext cx="0" cy="0"/>
          <a:chOff x="0" y="0"/>
          <a:chExt cx="0" cy="0"/>
        </a:xfrm>
      </p:grpSpPr>
      <p:sp>
        <p:nvSpPr>
          <p:cNvPr id="947" name="Shape 947"/>
          <p:cNvSpPr txBox="1"/>
          <p:nvPr>
            <p:ph type="title"/>
          </p:nvPr>
        </p:nvSpPr>
        <p:spPr>
          <a:xfrm>
            <a:off x="646112" y="206375"/>
            <a:ext cx="7848599" cy="9397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Ryan-Joiner Test</a:t>
            </a:r>
          </a:p>
        </p:txBody>
      </p:sp>
      <p:sp>
        <p:nvSpPr>
          <p:cNvPr id="948" name="Shape 948"/>
          <p:cNvSpPr txBox="1"/>
          <p:nvPr/>
        </p:nvSpPr>
        <p:spPr>
          <a:xfrm>
            <a:off x="458787" y="1936750"/>
            <a:ext cx="8477250" cy="35083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Ryan-Joiner test is one of several formal tests of normality, each having their own advantages and disadvantages. STATDISK has a feature of Normality Assessment that displays a histogram, normal quantile plot, the number of potential outliers, and results from the Ryan-Joiner test. Information about the Ryan-Joiner test is readily available on the Internet.</a:t>
            </a:r>
          </a:p>
        </p:txBody>
      </p:sp>
    </p:spTree>
  </p:cSld>
  <p:clrMapOvr>
    <a:masterClrMapping/>
  </p:clrMapOvr>
  <p:transition spd="slow">
    <p:cut/>
  </p:transition>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52" name="Shape 952"/>
        <p:cNvGrpSpPr/>
        <p:nvPr/>
      </p:nvGrpSpPr>
      <p:grpSpPr>
        <a:xfrm>
          <a:off x="0" y="0"/>
          <a:ext cx="0" cy="0"/>
          <a:chOff x="0" y="0"/>
          <a:chExt cx="0" cy="0"/>
        </a:xfrm>
      </p:grpSpPr>
      <p:sp>
        <p:nvSpPr>
          <p:cNvPr id="953" name="Shape 953"/>
          <p:cNvSpPr txBox="1"/>
          <p:nvPr>
            <p:ph type="title"/>
          </p:nvPr>
        </p:nvSpPr>
        <p:spPr>
          <a:xfrm>
            <a:off x="646112" y="206375"/>
            <a:ext cx="7848599" cy="9397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Data Transformations</a:t>
            </a:r>
          </a:p>
        </p:txBody>
      </p:sp>
      <p:sp>
        <p:nvSpPr>
          <p:cNvPr id="954" name="Shape 954"/>
          <p:cNvSpPr txBox="1"/>
          <p:nvPr/>
        </p:nvSpPr>
        <p:spPr>
          <a:xfrm>
            <a:off x="573087" y="1546225"/>
            <a:ext cx="8331200" cy="35083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Many data sets have a distribution that is not normal, but we can transform the data so that the modified values have a normal distribution. One common transformation is to replace each value of x with log (</a:t>
            </a:r>
            <a:r>
              <a:rPr b="1" i="1" lang="en-US" sz="2800" u="none" cap="none" strike="noStrike">
                <a:solidFill>
                  <a:schemeClr val="dk1"/>
                </a:solidFill>
                <a:latin typeface="Arial"/>
                <a:ea typeface="Arial"/>
                <a:cs typeface="Arial"/>
                <a:sym typeface="Arial"/>
              </a:rPr>
              <a:t>x</a:t>
            </a:r>
            <a:r>
              <a:rPr b="1" i="0" lang="en-US" sz="2800" u="none" cap="none" strike="noStrike">
                <a:solidFill>
                  <a:schemeClr val="dk1"/>
                </a:solidFill>
                <a:latin typeface="Arial"/>
                <a:ea typeface="Arial"/>
                <a:cs typeface="Arial"/>
                <a:sym typeface="Arial"/>
              </a:rPr>
              <a:t> + 1). If the distribution of the log (</a:t>
            </a:r>
            <a:r>
              <a:rPr b="1" i="1" lang="en-US" sz="2800" u="none" cap="none" strike="noStrike">
                <a:solidFill>
                  <a:schemeClr val="dk1"/>
                </a:solidFill>
                <a:latin typeface="Arial"/>
                <a:ea typeface="Arial"/>
                <a:cs typeface="Arial"/>
                <a:sym typeface="Arial"/>
              </a:rPr>
              <a:t>x</a:t>
            </a:r>
            <a:r>
              <a:rPr b="1" i="0" lang="en-US" sz="2800" u="none" cap="none" strike="noStrike">
                <a:solidFill>
                  <a:schemeClr val="dk1"/>
                </a:solidFill>
                <a:latin typeface="Arial"/>
                <a:ea typeface="Arial"/>
                <a:cs typeface="Arial"/>
                <a:sym typeface="Arial"/>
              </a:rPr>
              <a:t> + 1) values is a normal distribution, the distribution of the x values is referred to as a lognormal distribution. </a:t>
            </a:r>
          </a:p>
        </p:txBody>
      </p:sp>
    </p:spTree>
  </p:cSld>
  <p:clrMapOvr>
    <a:masterClrMapping/>
  </p:clrMapOvr>
  <p:transition spd="slow">
    <p:cut/>
  </p:transition>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58" name="Shape 958"/>
        <p:cNvGrpSpPr/>
        <p:nvPr/>
      </p:nvGrpSpPr>
      <p:grpSpPr>
        <a:xfrm>
          <a:off x="0" y="0"/>
          <a:ext cx="0" cy="0"/>
          <a:chOff x="0" y="0"/>
          <a:chExt cx="0" cy="0"/>
        </a:xfrm>
      </p:grpSpPr>
      <p:sp>
        <p:nvSpPr>
          <p:cNvPr id="959" name="Shape 959"/>
          <p:cNvSpPr txBox="1"/>
          <p:nvPr>
            <p:ph type="title"/>
          </p:nvPr>
        </p:nvSpPr>
        <p:spPr>
          <a:xfrm>
            <a:off x="646112" y="206375"/>
            <a:ext cx="7848599" cy="9397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Other Data Transformations</a:t>
            </a:r>
          </a:p>
        </p:txBody>
      </p:sp>
      <p:sp>
        <p:nvSpPr>
          <p:cNvPr id="960" name="Shape 960"/>
          <p:cNvSpPr txBox="1"/>
          <p:nvPr/>
        </p:nvSpPr>
        <p:spPr>
          <a:xfrm>
            <a:off x="458787" y="1546225"/>
            <a:ext cx="8196262" cy="39354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addition to replacing each x value with the log (</a:t>
            </a:r>
            <a:r>
              <a:rPr b="1" i="1" lang="en-US" sz="2800" u="none" cap="none" strike="noStrike">
                <a:solidFill>
                  <a:schemeClr val="dk1"/>
                </a:solidFill>
                <a:latin typeface="Arial"/>
                <a:ea typeface="Arial"/>
                <a:cs typeface="Arial"/>
                <a:sym typeface="Arial"/>
              </a:rPr>
              <a:t>x</a:t>
            </a:r>
            <a:r>
              <a:rPr b="1" i="0" lang="en-US" sz="2800" u="none" cap="none" strike="noStrike">
                <a:solidFill>
                  <a:schemeClr val="dk1"/>
                </a:solidFill>
                <a:latin typeface="Arial"/>
                <a:ea typeface="Arial"/>
                <a:cs typeface="Arial"/>
                <a:sym typeface="Arial"/>
              </a:rPr>
              <a:t> + 1), there are other transformations, such as replacing each x value with       , or 1/</a:t>
            </a:r>
            <a:r>
              <a:rPr b="1" i="1" lang="en-US" sz="2800" u="none" cap="none" strike="noStrike">
                <a:solidFill>
                  <a:schemeClr val="dk1"/>
                </a:solidFill>
                <a:latin typeface="Arial"/>
                <a:ea typeface="Arial"/>
                <a:cs typeface="Arial"/>
                <a:sym typeface="Arial"/>
              </a:rPr>
              <a:t>x</a:t>
            </a:r>
            <a:r>
              <a:rPr b="1" i="0" lang="en-US" sz="2800" u="none" cap="none" strike="noStrike">
                <a:solidFill>
                  <a:schemeClr val="dk1"/>
                </a:solidFill>
                <a:latin typeface="Arial"/>
                <a:ea typeface="Arial"/>
                <a:cs typeface="Arial"/>
                <a:sym typeface="Arial"/>
              </a:rPr>
              <a:t>, or </a:t>
            </a:r>
            <a:r>
              <a:rPr b="1" i="1" lang="en-US" sz="2800" u="none" cap="none" strike="noStrike">
                <a:solidFill>
                  <a:schemeClr val="dk1"/>
                </a:solidFill>
                <a:latin typeface="Arial"/>
                <a:ea typeface="Arial"/>
                <a:cs typeface="Arial"/>
                <a:sym typeface="Arial"/>
              </a:rPr>
              <a:t>x</a:t>
            </a:r>
            <a:r>
              <a:rPr b="1" baseline="30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In addition to getting a required normal distribution when the original data values are not normally distributed, such transformations can be used to correct other deficiencies, such as a requirement (found in later chapters) that different data sets have the same variance.</a:t>
            </a:r>
          </a:p>
        </p:txBody>
      </p:sp>
      <p:pic>
        <p:nvPicPr>
          <p:cNvPr id="961" name="Shape 961"/>
          <p:cNvPicPr preferRelativeResize="0"/>
          <p:nvPr/>
        </p:nvPicPr>
        <p:blipFill rotWithShape="1">
          <a:blip r:embed="rId3">
            <a:alphaModFix/>
          </a:blip>
          <a:srcRect b="0" l="0" r="0" t="0"/>
          <a:stretch/>
        </p:blipFill>
        <p:spPr>
          <a:xfrm>
            <a:off x="6670675" y="2362200"/>
            <a:ext cx="508000" cy="495299"/>
          </a:xfrm>
          <a:prstGeom prst="rect">
            <a:avLst/>
          </a:prstGeom>
          <a:noFill/>
          <a:ln>
            <a:noFill/>
          </a:ln>
        </p:spPr>
      </p:pic>
    </p:spTree>
  </p:cSld>
  <p:clrMapOvr>
    <a:masterClrMapping/>
  </p:clrMapOvr>
  <p:transition spd="slow">
    <p:cut/>
  </p:transition>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65" name="Shape 965"/>
        <p:cNvGrpSpPr/>
        <p:nvPr/>
      </p:nvGrpSpPr>
      <p:grpSpPr>
        <a:xfrm>
          <a:off x="0" y="0"/>
          <a:ext cx="0" cy="0"/>
          <a:chOff x="0" y="0"/>
          <a:chExt cx="0" cy="0"/>
        </a:xfrm>
      </p:grpSpPr>
      <p:sp>
        <p:nvSpPr>
          <p:cNvPr id="966" name="Shape 966"/>
          <p:cNvSpPr txBox="1"/>
          <p:nvPr/>
        </p:nvSpPr>
        <p:spPr>
          <a:xfrm>
            <a:off x="1323975" y="254000"/>
            <a:ext cx="6524625"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967" name="Shape 967"/>
          <p:cNvSpPr txBox="1"/>
          <p:nvPr/>
        </p:nvSpPr>
        <p:spPr>
          <a:xfrm>
            <a:off x="549275" y="2049461"/>
            <a:ext cx="8162924" cy="2870200"/>
          </a:xfrm>
          <a:prstGeom prst="rect">
            <a:avLst/>
          </a:prstGeom>
          <a:noFill/>
          <a:ln>
            <a:noFill/>
          </a:ln>
        </p:spPr>
        <p:txBody>
          <a:bodyPr anchorCtr="0" anchor="t" bIns="45700" lIns="91425" rIns="91425" tIns="45700">
            <a:noAutofit/>
          </a:bodyPr>
          <a:lstStyle/>
          <a:p>
            <a:pPr indent="-452437" lvl="0" marL="452437"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have discussed:</a:t>
            </a:r>
          </a:p>
          <a:p>
            <a:pPr indent="-452437" lvl="0" marL="452437"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Normal quantile plot.</a:t>
            </a:r>
          </a:p>
          <a:p>
            <a:pPr indent="-452437" lvl="0" marL="452437"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Procedure to determine if data have a normal distribution.</a:t>
            </a:r>
          </a:p>
          <a:p>
            <a:pPr indent="-452437" lvl="0" marL="452437"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4" name="Shape 114"/>
        <p:cNvGrpSpPr/>
        <p:nvPr/>
      </p:nvGrpSpPr>
      <p:grpSpPr>
        <a:xfrm>
          <a:off x="0" y="0"/>
          <a:ext cx="0" cy="0"/>
          <a:chOff x="0" y="0"/>
          <a:chExt cx="0" cy="0"/>
        </a:xfrm>
      </p:grpSpPr>
      <p:sp>
        <p:nvSpPr>
          <p:cNvPr id="115" name="Shape 115"/>
          <p:cNvSpPr txBox="1"/>
          <p:nvPr>
            <p:ph type="title"/>
          </p:nvPr>
        </p:nvSpPr>
        <p:spPr>
          <a:xfrm>
            <a:off x="823912" y="241300"/>
            <a:ext cx="7772400" cy="62864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Standard Normal Distribution</a:t>
            </a:r>
          </a:p>
        </p:txBody>
      </p:sp>
      <p:sp>
        <p:nvSpPr>
          <p:cNvPr id="116" name="Shape 116"/>
          <p:cNvSpPr txBox="1"/>
          <p:nvPr/>
        </p:nvSpPr>
        <p:spPr>
          <a:xfrm>
            <a:off x="585787" y="1217612"/>
            <a:ext cx="8027986" cy="1800225"/>
          </a:xfrm>
          <a:prstGeom prst="rect">
            <a:avLst/>
          </a:prstGeom>
          <a:noFill/>
          <a:ln>
            <a:noFill/>
          </a:ln>
        </p:spPr>
        <p:txBody>
          <a:bodyPr anchorCtr="0" anchor="t" bIns="45700" lIns="91425" rIns="91425" tIns="45700">
            <a:noAutofit/>
          </a:bodyPr>
          <a:lstStyle/>
          <a:p>
            <a:pPr indent="-1587" lvl="0" marL="573087"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a:t>
            </a:r>
            <a:r>
              <a:rPr b="1" i="0" lang="en-US" sz="2800" u="none" cap="none" strike="noStrike">
                <a:solidFill>
                  <a:schemeClr val="hlink"/>
                </a:solidFill>
                <a:latin typeface="Arial"/>
                <a:ea typeface="Arial"/>
                <a:cs typeface="Arial"/>
                <a:sym typeface="Arial"/>
              </a:rPr>
              <a:t>standard normal distribution</a:t>
            </a:r>
            <a:r>
              <a:rPr b="1" i="0" lang="en-US" sz="2800" u="none" cap="none" strike="noStrike">
                <a:solidFill>
                  <a:schemeClr val="dk1"/>
                </a:solidFill>
                <a:latin typeface="Arial"/>
                <a:ea typeface="Arial"/>
                <a:cs typeface="Arial"/>
                <a:sym typeface="Arial"/>
              </a:rPr>
              <a:t> is a normal probability distribution with </a:t>
            </a:r>
            <a:r>
              <a:rPr b="1" i="1" lang="en-US" sz="2800" u="none" cap="none" strike="noStrike">
                <a:solidFill>
                  <a:schemeClr val="dk1"/>
                </a:solidFill>
                <a:latin typeface="Noto Symbol"/>
                <a:ea typeface="Noto Symbol"/>
                <a:cs typeface="Noto Symbol"/>
                <a:sym typeface="Noto Symbol"/>
              </a:rPr>
              <a:t>μ</a:t>
            </a:r>
            <a:r>
              <a:rPr b="1" i="0" lang="en-US" sz="2800" u="none" cap="none" strike="noStrike">
                <a:solidFill>
                  <a:schemeClr val="dk1"/>
                </a:solidFill>
                <a:latin typeface="Arial"/>
                <a:ea typeface="Arial"/>
                <a:cs typeface="Arial"/>
                <a:sym typeface="Arial"/>
              </a:rPr>
              <a:t> = 0 and </a:t>
            </a:r>
            <a:r>
              <a:rPr b="1" i="1"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Arial"/>
                <a:ea typeface="Arial"/>
                <a:cs typeface="Arial"/>
                <a:sym typeface="Arial"/>
              </a:rPr>
              <a:t> = 1. The total area under its density curve is equal to 1.</a:t>
            </a:r>
          </a:p>
        </p:txBody>
      </p:sp>
      <p:pic>
        <p:nvPicPr>
          <p:cNvPr id="117" name="Shape 117"/>
          <p:cNvPicPr preferRelativeResize="0"/>
          <p:nvPr/>
        </p:nvPicPr>
        <p:blipFill rotWithShape="1">
          <a:blip r:embed="rId3">
            <a:alphaModFix/>
          </a:blip>
          <a:srcRect b="0" l="0" r="0" t="0"/>
          <a:stretch/>
        </p:blipFill>
        <p:spPr>
          <a:xfrm>
            <a:off x="2028825" y="3649662"/>
            <a:ext cx="5105399" cy="2513012"/>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1" name="Shape 121"/>
        <p:cNvGrpSpPr/>
        <p:nvPr/>
      </p:nvGrpSpPr>
      <p:grpSpPr>
        <a:xfrm>
          <a:off x="0" y="0"/>
          <a:ext cx="0" cy="0"/>
          <a:chOff x="0" y="0"/>
          <a:chExt cx="0" cy="0"/>
        </a:xfrm>
      </p:grpSpPr>
      <p:sp>
        <p:nvSpPr>
          <p:cNvPr id="122" name="Shape 122"/>
          <p:cNvSpPr txBox="1"/>
          <p:nvPr>
            <p:ph type="title"/>
          </p:nvPr>
        </p:nvSpPr>
        <p:spPr>
          <a:xfrm>
            <a:off x="592137" y="149225"/>
            <a:ext cx="8120062" cy="1609725"/>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Finding Probabilities When Given  </a:t>
            </a:r>
            <a:r>
              <a:rPr b="1" i="1" lang="en-US" sz="4000" u="none" cap="none" strike="noStrike">
                <a:solidFill>
                  <a:srgbClr val="008000"/>
                </a:solidFill>
                <a:latin typeface="Arial"/>
                <a:ea typeface="Arial"/>
                <a:cs typeface="Arial"/>
                <a:sym typeface="Arial"/>
              </a:rPr>
              <a:t>z</a:t>
            </a:r>
            <a:r>
              <a:rPr b="1" i="0" lang="en-US" sz="4000" u="none" cap="none" strike="noStrike">
                <a:solidFill>
                  <a:srgbClr val="008000"/>
                </a:solidFill>
                <a:latin typeface="Arial"/>
                <a:ea typeface="Arial"/>
                <a:cs typeface="Arial"/>
                <a:sym typeface="Arial"/>
              </a:rPr>
              <a:t>-scores</a:t>
            </a:r>
          </a:p>
        </p:txBody>
      </p:sp>
      <p:sp>
        <p:nvSpPr>
          <p:cNvPr id="123" name="Shape 123"/>
          <p:cNvSpPr txBox="1"/>
          <p:nvPr>
            <p:ph idx="1" type="body"/>
          </p:nvPr>
        </p:nvSpPr>
        <p:spPr>
          <a:xfrm>
            <a:off x="484187" y="2171700"/>
            <a:ext cx="8202612" cy="3371850"/>
          </a:xfrm>
          <a:prstGeom prst="rect">
            <a:avLst/>
          </a:prstGeom>
          <a:noFill/>
          <a:ln>
            <a:noFill/>
          </a:ln>
        </p:spPr>
        <p:txBody>
          <a:bodyPr anchorCtr="0" anchor="t" bIns="44450" lIns="90475" rIns="90475" tIns="44450">
            <a:noAutofit/>
          </a:bodyPr>
          <a:lstStyle/>
          <a:p>
            <a:pPr indent="-568325" lvl="0" marL="568325" marR="0" rtl="0" algn="l">
              <a:lnSpc>
                <a:spcPct val="100000"/>
              </a:lnSpc>
              <a:spcBef>
                <a:spcPts val="0"/>
              </a:spcBef>
              <a:spcAft>
                <a:spcPts val="0"/>
              </a:spcAft>
              <a:buClr>
                <a:schemeClr val="accent2"/>
              </a:buClr>
              <a:buSzPct val="100000"/>
              <a:buFont typeface="Arial"/>
              <a:buChar char="❖"/>
            </a:pPr>
            <a:r>
              <a:rPr b="1" i="0" lang="en-US" sz="3600" u="none" cap="none" strike="noStrike">
                <a:solidFill>
                  <a:schemeClr val="dk1"/>
                </a:solidFill>
                <a:latin typeface="Arial"/>
                <a:ea typeface="Arial"/>
                <a:cs typeface="Arial"/>
                <a:sym typeface="Arial"/>
              </a:rPr>
              <a:t>Table A-2 (in Appendix A)</a:t>
            </a:r>
          </a:p>
          <a:p>
            <a:pPr indent="-568325" lvl="0" marL="568325" marR="0" rtl="0" algn="l">
              <a:lnSpc>
                <a:spcPct val="100000"/>
              </a:lnSpc>
              <a:spcBef>
                <a:spcPts val="2880"/>
              </a:spcBef>
              <a:spcAft>
                <a:spcPts val="0"/>
              </a:spcAft>
              <a:buClr>
                <a:schemeClr val="accent2"/>
              </a:buClr>
              <a:buSzPct val="100000"/>
              <a:buFont typeface="Arial"/>
              <a:buChar char="❖"/>
            </a:pPr>
            <a:r>
              <a:rPr b="1" i="0" lang="en-US" sz="3600" u="none" cap="none" strike="noStrike">
                <a:solidFill>
                  <a:schemeClr val="dk1"/>
                </a:solidFill>
                <a:latin typeface="Arial"/>
                <a:ea typeface="Arial"/>
                <a:cs typeface="Arial"/>
                <a:sym typeface="Arial"/>
              </a:rPr>
              <a:t>Formulas and Tables insert card</a:t>
            </a:r>
          </a:p>
          <a:p>
            <a:pPr indent="-568325" lvl="0" marL="568325" marR="0" rtl="0" algn="l">
              <a:lnSpc>
                <a:spcPct val="95000"/>
              </a:lnSpc>
              <a:spcBef>
                <a:spcPts val="2880"/>
              </a:spcBef>
              <a:spcAft>
                <a:spcPts val="1440"/>
              </a:spcAft>
              <a:buClr>
                <a:schemeClr val="accent2"/>
              </a:buClr>
              <a:buSzPct val="100000"/>
              <a:buFont typeface="Arial"/>
              <a:buChar char="❖"/>
            </a:pPr>
            <a:r>
              <a:rPr b="1" i="0" lang="en-US" sz="3600" u="none" cap="none" strike="noStrike">
                <a:solidFill>
                  <a:schemeClr val="dk1"/>
                </a:solidFill>
                <a:latin typeface="Arial"/>
                <a:ea typeface="Arial"/>
                <a:cs typeface="Arial"/>
                <a:sym typeface="Arial"/>
              </a:rPr>
              <a:t>Find areas for many different regions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7" name="Shape 127"/>
        <p:cNvGrpSpPr/>
        <p:nvPr/>
      </p:nvGrpSpPr>
      <p:grpSpPr>
        <a:xfrm>
          <a:off x="0" y="0"/>
          <a:ext cx="0" cy="0"/>
          <a:chOff x="0" y="0"/>
          <a:chExt cx="0" cy="0"/>
        </a:xfrm>
      </p:grpSpPr>
      <p:sp>
        <p:nvSpPr>
          <p:cNvPr id="128" name="Shape 128"/>
          <p:cNvSpPr txBox="1"/>
          <p:nvPr>
            <p:ph type="title"/>
          </p:nvPr>
        </p:nvSpPr>
        <p:spPr>
          <a:xfrm>
            <a:off x="747712" y="295275"/>
            <a:ext cx="7848599"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Finding Probabilities –             Other Methods</a:t>
            </a:r>
          </a:p>
        </p:txBody>
      </p:sp>
      <p:sp>
        <p:nvSpPr>
          <p:cNvPr id="129" name="Shape 129"/>
          <p:cNvSpPr txBox="1"/>
          <p:nvPr>
            <p:ph idx="1" type="body"/>
          </p:nvPr>
        </p:nvSpPr>
        <p:spPr>
          <a:xfrm>
            <a:off x="871537" y="1993900"/>
            <a:ext cx="7488236"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08000"/>
              </a:buClr>
              <a:buSzPct val="100000"/>
              <a:buFont typeface="Arial"/>
              <a:buChar char="❖"/>
            </a:pPr>
            <a:r>
              <a:rPr b="1" i="0" lang="en-US" sz="3200" u="none" cap="none" strike="noStrike">
                <a:solidFill>
                  <a:schemeClr val="dk1"/>
                </a:solidFill>
                <a:latin typeface="Arial"/>
                <a:ea typeface="Arial"/>
                <a:cs typeface="Arial"/>
                <a:sym typeface="Arial"/>
              </a:rPr>
              <a:t> STATDISK</a:t>
            </a:r>
          </a:p>
          <a:p>
            <a:pPr indent="-342900" lvl="0" marL="342900" marR="0" rtl="0" algn="l">
              <a:lnSpc>
                <a:spcPct val="100000"/>
              </a:lnSpc>
              <a:spcBef>
                <a:spcPts val="640"/>
              </a:spcBef>
              <a:spcAft>
                <a:spcPts val="0"/>
              </a:spcAft>
              <a:buClr>
                <a:srgbClr val="008000"/>
              </a:buClr>
              <a:buSzPct val="100000"/>
              <a:buFont typeface="Arial"/>
              <a:buChar char="❖"/>
            </a:pPr>
            <a:r>
              <a:rPr b="1" i="0" lang="en-US" sz="3200" u="none" cap="none" strike="noStrike">
                <a:solidFill>
                  <a:schemeClr val="dk1"/>
                </a:solidFill>
                <a:latin typeface="Arial"/>
                <a:ea typeface="Arial"/>
                <a:cs typeface="Arial"/>
                <a:sym typeface="Arial"/>
              </a:rPr>
              <a:t> Minitab</a:t>
            </a:r>
          </a:p>
          <a:p>
            <a:pPr indent="-342900" lvl="0" marL="342900" marR="0" rtl="0" algn="l">
              <a:lnSpc>
                <a:spcPct val="100000"/>
              </a:lnSpc>
              <a:spcBef>
                <a:spcPts val="640"/>
              </a:spcBef>
              <a:spcAft>
                <a:spcPts val="0"/>
              </a:spcAft>
              <a:buClr>
                <a:srgbClr val="008000"/>
              </a:buClr>
              <a:buSzPct val="100000"/>
              <a:buFont typeface="Arial"/>
              <a:buChar char="❖"/>
            </a:pPr>
            <a:r>
              <a:rPr b="1" i="0" lang="en-US" sz="3200" u="none" cap="none" strike="noStrike">
                <a:solidFill>
                  <a:schemeClr val="dk1"/>
                </a:solidFill>
                <a:latin typeface="Arial"/>
                <a:ea typeface="Arial"/>
                <a:cs typeface="Arial"/>
                <a:sym typeface="Arial"/>
              </a:rPr>
              <a:t> Excel</a:t>
            </a:r>
          </a:p>
          <a:p>
            <a:pPr indent="-342900" lvl="0" marL="342900" marR="0" rtl="0" algn="l">
              <a:lnSpc>
                <a:spcPct val="100000"/>
              </a:lnSpc>
              <a:spcBef>
                <a:spcPts val="640"/>
              </a:spcBef>
              <a:spcAft>
                <a:spcPts val="0"/>
              </a:spcAft>
              <a:buClr>
                <a:srgbClr val="008000"/>
              </a:buClr>
              <a:buSzPct val="100000"/>
              <a:buFont typeface="Arial"/>
              <a:buChar char="❖"/>
            </a:pPr>
            <a:r>
              <a:rPr b="1" i="0" lang="en-US" sz="3200" u="none" cap="none" strike="noStrike">
                <a:solidFill>
                  <a:schemeClr val="dk1"/>
                </a:solidFill>
                <a:latin typeface="Arial"/>
                <a:ea typeface="Arial"/>
                <a:cs typeface="Arial"/>
                <a:sym typeface="Arial"/>
              </a:rPr>
              <a:t> TI-83/84 Plus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3" name="Shape 133"/>
        <p:cNvGrpSpPr/>
        <p:nvPr/>
      </p:nvGrpSpPr>
      <p:grpSpPr>
        <a:xfrm>
          <a:off x="0" y="0"/>
          <a:ext cx="0" cy="0"/>
          <a:chOff x="0" y="0"/>
          <a:chExt cx="0" cy="0"/>
        </a:xfrm>
      </p:grpSpPr>
      <p:sp>
        <p:nvSpPr>
          <p:cNvPr id="134" name="Shape 134"/>
          <p:cNvSpPr txBox="1"/>
          <p:nvPr>
            <p:ph type="title"/>
          </p:nvPr>
        </p:nvSpPr>
        <p:spPr>
          <a:xfrm>
            <a:off x="747712" y="295275"/>
            <a:ext cx="7848599"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Methods for Finding Normal Distribution Areas</a:t>
            </a:r>
          </a:p>
        </p:txBody>
      </p:sp>
      <p:pic>
        <p:nvPicPr>
          <p:cNvPr id="135" name="Shape 135"/>
          <p:cNvPicPr preferRelativeResize="0"/>
          <p:nvPr/>
        </p:nvPicPr>
        <p:blipFill rotWithShape="1">
          <a:blip r:embed="rId3">
            <a:alphaModFix/>
          </a:blip>
          <a:srcRect b="0" l="0" r="0" t="0"/>
          <a:stretch/>
        </p:blipFill>
        <p:spPr>
          <a:xfrm>
            <a:off x="785812" y="1839911"/>
            <a:ext cx="3200399" cy="1981199"/>
          </a:xfrm>
          <a:prstGeom prst="rect">
            <a:avLst/>
          </a:prstGeom>
          <a:noFill/>
          <a:ln>
            <a:noFill/>
          </a:ln>
        </p:spPr>
      </p:pic>
      <p:pic>
        <p:nvPicPr>
          <p:cNvPr id="136" name="Shape 136"/>
          <p:cNvPicPr preferRelativeResize="0"/>
          <p:nvPr/>
        </p:nvPicPr>
        <p:blipFill rotWithShape="1">
          <a:blip r:embed="rId4">
            <a:alphaModFix/>
          </a:blip>
          <a:srcRect b="0" l="0" r="0" t="0"/>
          <a:stretch/>
        </p:blipFill>
        <p:spPr>
          <a:xfrm>
            <a:off x="944562" y="4100512"/>
            <a:ext cx="2540000" cy="2222500"/>
          </a:xfrm>
          <a:prstGeom prst="rect">
            <a:avLst/>
          </a:prstGeom>
          <a:noFill/>
          <a:ln>
            <a:noFill/>
          </a:ln>
        </p:spPr>
      </p:pic>
      <p:pic>
        <p:nvPicPr>
          <p:cNvPr id="137" name="Shape 137"/>
          <p:cNvPicPr preferRelativeResize="0"/>
          <p:nvPr/>
        </p:nvPicPr>
        <p:blipFill rotWithShape="1">
          <a:blip r:embed="rId5">
            <a:alphaModFix/>
          </a:blip>
          <a:srcRect b="0" l="0" r="0" t="0"/>
          <a:stretch/>
        </p:blipFill>
        <p:spPr>
          <a:xfrm>
            <a:off x="4686300" y="1514475"/>
            <a:ext cx="3898900" cy="497839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1" name="Shape 141"/>
        <p:cNvGrpSpPr/>
        <p:nvPr/>
      </p:nvGrpSpPr>
      <p:grpSpPr>
        <a:xfrm>
          <a:off x="0" y="0"/>
          <a:ext cx="0" cy="0"/>
          <a:chOff x="0" y="0"/>
          <a:chExt cx="0" cy="0"/>
        </a:xfrm>
      </p:grpSpPr>
      <p:sp>
        <p:nvSpPr>
          <p:cNvPr id="142" name="Shape 142"/>
          <p:cNvSpPr txBox="1"/>
          <p:nvPr>
            <p:ph type="title"/>
          </p:nvPr>
        </p:nvSpPr>
        <p:spPr>
          <a:xfrm>
            <a:off x="747712" y="295275"/>
            <a:ext cx="7848599"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Methods for Finding Normal Distribution Areas</a:t>
            </a:r>
          </a:p>
        </p:txBody>
      </p:sp>
      <p:pic>
        <p:nvPicPr>
          <p:cNvPr id="143" name="Shape 143"/>
          <p:cNvPicPr preferRelativeResize="0"/>
          <p:nvPr/>
        </p:nvPicPr>
        <p:blipFill rotWithShape="1">
          <a:blip r:embed="rId3">
            <a:alphaModFix/>
          </a:blip>
          <a:srcRect b="0" l="0" r="0" t="0"/>
          <a:stretch/>
        </p:blipFill>
        <p:spPr>
          <a:xfrm>
            <a:off x="862012" y="1890711"/>
            <a:ext cx="3073399" cy="1816099"/>
          </a:xfrm>
          <a:prstGeom prst="rect">
            <a:avLst/>
          </a:prstGeom>
          <a:noFill/>
          <a:ln>
            <a:noFill/>
          </a:ln>
        </p:spPr>
      </p:pic>
      <p:pic>
        <p:nvPicPr>
          <p:cNvPr id="144" name="Shape 144"/>
          <p:cNvPicPr preferRelativeResize="0"/>
          <p:nvPr/>
        </p:nvPicPr>
        <p:blipFill rotWithShape="1">
          <a:blip r:embed="rId4">
            <a:alphaModFix/>
          </a:blip>
          <a:srcRect b="0" l="0" r="0" t="0"/>
          <a:stretch/>
        </p:blipFill>
        <p:spPr>
          <a:xfrm>
            <a:off x="869950" y="4002087"/>
            <a:ext cx="2666999" cy="2222500"/>
          </a:xfrm>
          <a:prstGeom prst="rect">
            <a:avLst/>
          </a:prstGeom>
          <a:noFill/>
          <a:ln>
            <a:noFill/>
          </a:ln>
        </p:spPr>
      </p:pic>
      <p:pic>
        <p:nvPicPr>
          <p:cNvPr id="145" name="Shape 145"/>
          <p:cNvPicPr preferRelativeResize="0"/>
          <p:nvPr/>
        </p:nvPicPr>
        <p:blipFill rotWithShape="1">
          <a:blip r:embed="rId5">
            <a:alphaModFix/>
          </a:blip>
          <a:srcRect b="0" l="0" r="0" t="0"/>
          <a:stretch/>
        </p:blipFill>
        <p:spPr>
          <a:xfrm>
            <a:off x="4938712" y="2705100"/>
            <a:ext cx="3784600" cy="144780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9" name="Shape 149"/>
        <p:cNvGrpSpPr/>
        <p:nvPr/>
      </p:nvGrpSpPr>
      <p:grpSpPr>
        <a:xfrm>
          <a:off x="0" y="0"/>
          <a:ext cx="0" cy="0"/>
          <a:chOff x="0" y="0"/>
          <a:chExt cx="0" cy="0"/>
        </a:xfrm>
      </p:grpSpPr>
      <p:pic>
        <p:nvPicPr>
          <p:cNvPr id="150" name="Shape 150"/>
          <p:cNvPicPr preferRelativeResize="0"/>
          <p:nvPr/>
        </p:nvPicPr>
        <p:blipFill rotWithShape="1">
          <a:blip r:embed="rId3">
            <a:alphaModFix/>
          </a:blip>
          <a:srcRect b="0" l="0" r="0" t="0"/>
          <a:stretch/>
        </p:blipFill>
        <p:spPr>
          <a:xfrm>
            <a:off x="395287" y="981075"/>
            <a:ext cx="8189912" cy="5178425"/>
          </a:xfrm>
          <a:prstGeom prst="rect">
            <a:avLst/>
          </a:prstGeom>
          <a:noFill/>
          <a:ln>
            <a:noFill/>
          </a:ln>
        </p:spPr>
      </p:pic>
      <p:sp>
        <p:nvSpPr>
          <p:cNvPr id="151" name="Shape 151"/>
          <p:cNvSpPr txBox="1"/>
          <p:nvPr>
            <p:ph type="title"/>
          </p:nvPr>
        </p:nvSpPr>
        <p:spPr>
          <a:xfrm>
            <a:off x="563562" y="155575"/>
            <a:ext cx="8120062" cy="838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Table A-2</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5" name="Shape 155"/>
        <p:cNvGrpSpPr/>
        <p:nvPr/>
      </p:nvGrpSpPr>
      <p:grpSpPr>
        <a:xfrm>
          <a:off x="0" y="0"/>
          <a:ext cx="0" cy="0"/>
          <a:chOff x="0" y="0"/>
          <a:chExt cx="0" cy="0"/>
        </a:xfrm>
      </p:grpSpPr>
      <p:sp>
        <p:nvSpPr>
          <p:cNvPr id="156" name="Shape 156"/>
          <p:cNvSpPr txBox="1"/>
          <p:nvPr>
            <p:ph idx="1" type="body"/>
          </p:nvPr>
        </p:nvSpPr>
        <p:spPr>
          <a:xfrm>
            <a:off x="450850" y="1301750"/>
            <a:ext cx="8524874" cy="4356099"/>
          </a:xfrm>
          <a:prstGeom prst="rect">
            <a:avLst/>
          </a:prstGeom>
          <a:noFill/>
          <a:ln>
            <a:noFill/>
          </a:ln>
        </p:spPr>
        <p:txBody>
          <a:bodyPr anchorCtr="0" anchor="t" bIns="44450" lIns="90475" rIns="90475" tIns="44450">
            <a:noAutofit/>
          </a:bodyPr>
          <a:lstStyle/>
          <a:p>
            <a:pPr indent="-533400" lvl="0" marL="533400" marR="0" rtl="0" algn="l">
              <a:lnSpc>
                <a:spcPct val="90000"/>
              </a:lnSpc>
              <a:spcBef>
                <a:spcPts val="0"/>
              </a:spcBef>
              <a:spcAft>
                <a:spcPts val="0"/>
              </a:spcAft>
              <a:buClr>
                <a:srgbClr val="008000"/>
              </a:buClr>
              <a:buSzPct val="100000"/>
              <a:buFont typeface="Arial"/>
              <a:buAutoNum type="arabicPeriod"/>
            </a:pPr>
            <a:r>
              <a:rPr b="1" i="0" lang="en-US" sz="2800" u="none" cap="none" strike="noStrike">
                <a:solidFill>
                  <a:schemeClr val="dk1"/>
                </a:solidFill>
                <a:latin typeface="Arial"/>
                <a:ea typeface="Arial"/>
                <a:cs typeface="Arial"/>
                <a:sym typeface="Arial"/>
              </a:rPr>
              <a:t>It is designed only for the </a:t>
            </a:r>
            <a:r>
              <a:rPr b="1" i="1" lang="en-US" sz="2800" u="none" cap="none" strike="noStrike">
                <a:solidFill>
                  <a:schemeClr val="dk1"/>
                </a:solidFill>
                <a:latin typeface="Arial"/>
                <a:ea typeface="Arial"/>
                <a:cs typeface="Arial"/>
                <a:sym typeface="Arial"/>
              </a:rPr>
              <a:t>standard</a:t>
            </a:r>
            <a:r>
              <a:rPr b="1" i="0" lang="en-US" sz="2800" u="none" cap="none" strike="noStrike">
                <a:solidFill>
                  <a:schemeClr val="dk1"/>
                </a:solidFill>
                <a:latin typeface="Arial"/>
                <a:ea typeface="Arial"/>
                <a:cs typeface="Arial"/>
                <a:sym typeface="Arial"/>
              </a:rPr>
              <a:t> normal distribution, which has a mean of 0 and a standard deviation of 1.</a:t>
            </a:r>
          </a:p>
          <a:p>
            <a:pPr indent="-533400" lvl="0" marL="533400" marR="0" rtl="0" algn="l">
              <a:lnSpc>
                <a:spcPct val="90000"/>
              </a:lnSpc>
              <a:spcBef>
                <a:spcPts val="1680"/>
              </a:spcBef>
              <a:spcAft>
                <a:spcPts val="0"/>
              </a:spcAft>
              <a:buClr>
                <a:srgbClr val="008000"/>
              </a:buClr>
              <a:buSzPct val="100000"/>
              <a:buFont typeface="Arial"/>
              <a:buAutoNum type="arabicPeriod"/>
            </a:pPr>
            <a:r>
              <a:rPr b="1" i="0" lang="en-US" sz="2800" u="none" cap="none" strike="noStrike">
                <a:solidFill>
                  <a:schemeClr val="dk1"/>
                </a:solidFill>
                <a:latin typeface="Arial"/>
                <a:ea typeface="Arial"/>
                <a:cs typeface="Arial"/>
                <a:sym typeface="Arial"/>
              </a:rPr>
              <a:t>It is on two pages, with one page for </a:t>
            </a:r>
            <a:r>
              <a:rPr b="1" i="1" lang="en-US" sz="2800" u="none" cap="none" strike="noStrike">
                <a:solidFill>
                  <a:schemeClr val="dk1"/>
                </a:solidFill>
                <a:latin typeface="Arial"/>
                <a:ea typeface="Arial"/>
                <a:cs typeface="Arial"/>
                <a:sym typeface="Arial"/>
              </a:rPr>
              <a:t>negative</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z</a:t>
            </a:r>
            <a:r>
              <a:rPr b="1" i="0" lang="en-US" sz="2800" u="none" cap="none" strike="noStrike">
                <a:solidFill>
                  <a:schemeClr val="dk1"/>
                </a:solidFill>
                <a:latin typeface="Arial"/>
                <a:ea typeface="Arial"/>
                <a:cs typeface="Arial"/>
                <a:sym typeface="Arial"/>
              </a:rPr>
              <a:t>-scores and the other page for </a:t>
            </a:r>
            <a:r>
              <a:rPr b="1" i="1" lang="en-US" sz="2800" u="none" cap="none" strike="noStrike">
                <a:solidFill>
                  <a:schemeClr val="dk1"/>
                </a:solidFill>
                <a:latin typeface="Arial"/>
                <a:ea typeface="Arial"/>
                <a:cs typeface="Arial"/>
                <a:sym typeface="Arial"/>
              </a:rPr>
              <a:t>positive</a:t>
            </a:r>
            <a:br>
              <a:rPr b="1" i="0" lang="en-US" sz="2800" u="none" cap="none" strike="noStrike">
                <a:solidFill>
                  <a:schemeClr val="dk1"/>
                </a:solidFill>
                <a:latin typeface="Arial"/>
                <a:ea typeface="Arial"/>
                <a:cs typeface="Arial"/>
                <a:sym typeface="Arial"/>
              </a:rPr>
            </a:br>
            <a:r>
              <a:rPr b="1" i="1" lang="en-US" sz="2800" u="none" cap="none" strike="noStrike">
                <a:solidFill>
                  <a:schemeClr val="dk1"/>
                </a:solidFill>
                <a:latin typeface="Arial"/>
                <a:ea typeface="Arial"/>
                <a:cs typeface="Arial"/>
                <a:sym typeface="Arial"/>
              </a:rPr>
              <a:t>z</a:t>
            </a:r>
            <a:r>
              <a:rPr b="1" i="0" lang="en-US" sz="2800" u="none" cap="none" strike="noStrike">
                <a:solidFill>
                  <a:schemeClr val="dk1"/>
                </a:solidFill>
                <a:latin typeface="Arial"/>
                <a:ea typeface="Arial"/>
                <a:cs typeface="Arial"/>
                <a:sym typeface="Arial"/>
              </a:rPr>
              <a:t>-scores.</a:t>
            </a:r>
          </a:p>
          <a:p>
            <a:pPr indent="-533400" lvl="0" marL="533400" marR="0" rtl="0" algn="l">
              <a:lnSpc>
                <a:spcPct val="90000"/>
              </a:lnSpc>
              <a:spcBef>
                <a:spcPts val="1680"/>
              </a:spcBef>
              <a:spcAft>
                <a:spcPts val="840"/>
              </a:spcAft>
              <a:buClr>
                <a:srgbClr val="008000"/>
              </a:buClr>
              <a:buSzPct val="100000"/>
              <a:buFont typeface="Arial"/>
              <a:buAutoNum type="arabicPeriod"/>
            </a:pPr>
            <a:r>
              <a:rPr b="1" i="0" lang="en-US" sz="2800" u="none" cap="none" strike="noStrike">
                <a:solidFill>
                  <a:schemeClr val="dk1"/>
                </a:solidFill>
                <a:latin typeface="Arial"/>
                <a:ea typeface="Arial"/>
                <a:cs typeface="Arial"/>
                <a:sym typeface="Arial"/>
              </a:rPr>
              <a:t>Each value in the body of the table is a </a:t>
            </a:r>
            <a:r>
              <a:rPr b="1" i="1" lang="en-US" sz="2800" u="none" cap="none" strike="noStrike">
                <a:solidFill>
                  <a:schemeClr val="dk1"/>
                </a:solidFill>
                <a:latin typeface="Arial"/>
                <a:ea typeface="Arial"/>
                <a:cs typeface="Arial"/>
                <a:sym typeface="Arial"/>
              </a:rPr>
              <a:t>cumulative area from the left</a:t>
            </a:r>
            <a:r>
              <a:rPr b="1" i="0" lang="en-US" sz="2800" u="none" cap="none" strike="noStrike">
                <a:solidFill>
                  <a:schemeClr val="dk1"/>
                </a:solidFill>
                <a:latin typeface="Arial"/>
                <a:ea typeface="Arial"/>
                <a:cs typeface="Arial"/>
                <a:sym typeface="Arial"/>
              </a:rPr>
              <a:t> up to a vertical boundary above a specific </a:t>
            </a:r>
            <a:r>
              <a:rPr b="1" i="1" lang="en-US" sz="2800" u="none" cap="none" strike="noStrike">
                <a:solidFill>
                  <a:schemeClr val="dk1"/>
                </a:solidFill>
                <a:latin typeface="Arial"/>
                <a:ea typeface="Arial"/>
                <a:cs typeface="Arial"/>
                <a:sym typeface="Arial"/>
              </a:rPr>
              <a:t>z</a:t>
            </a:r>
            <a:r>
              <a:rPr b="1" i="0" lang="en-US" sz="2800" u="none" cap="none" strike="noStrike">
                <a:solidFill>
                  <a:schemeClr val="dk1"/>
                </a:solidFill>
                <a:latin typeface="Arial"/>
                <a:ea typeface="Arial"/>
                <a:cs typeface="Arial"/>
                <a:sym typeface="Arial"/>
              </a:rPr>
              <a:t>-score.</a:t>
            </a:r>
          </a:p>
        </p:txBody>
      </p:sp>
      <p:sp>
        <p:nvSpPr>
          <p:cNvPr id="157" name="Shape 157"/>
          <p:cNvSpPr txBox="1"/>
          <p:nvPr>
            <p:ph type="title"/>
          </p:nvPr>
        </p:nvSpPr>
        <p:spPr>
          <a:xfrm>
            <a:off x="525462" y="155575"/>
            <a:ext cx="8120062" cy="838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Using Table A-2</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1" name="Shape 161"/>
        <p:cNvGrpSpPr/>
        <p:nvPr/>
      </p:nvGrpSpPr>
      <p:grpSpPr>
        <a:xfrm>
          <a:off x="0" y="0"/>
          <a:ext cx="0" cy="0"/>
          <a:chOff x="0" y="0"/>
          <a:chExt cx="0" cy="0"/>
        </a:xfrm>
      </p:grpSpPr>
      <p:sp>
        <p:nvSpPr>
          <p:cNvPr id="162" name="Shape 162"/>
          <p:cNvSpPr txBox="1"/>
          <p:nvPr>
            <p:ph idx="1" type="body"/>
          </p:nvPr>
        </p:nvSpPr>
        <p:spPr>
          <a:xfrm>
            <a:off x="450850" y="1149350"/>
            <a:ext cx="8524874" cy="5502274"/>
          </a:xfrm>
          <a:prstGeom prst="rect">
            <a:avLst/>
          </a:prstGeom>
          <a:noFill/>
          <a:ln>
            <a:noFill/>
          </a:ln>
        </p:spPr>
        <p:txBody>
          <a:bodyPr anchorCtr="0" anchor="t" bIns="44450" lIns="90475" rIns="90475" tIns="44450">
            <a:noAutofit/>
          </a:bodyPr>
          <a:lstStyle/>
          <a:p>
            <a:pPr indent="-511175" lvl="0" marL="511175" marR="0" rtl="0" algn="l">
              <a:lnSpc>
                <a:spcPct val="100000"/>
              </a:lnSpc>
              <a:spcBef>
                <a:spcPts val="0"/>
              </a:spcBef>
              <a:spcAft>
                <a:spcPts val="0"/>
              </a:spcAft>
              <a:buClr>
                <a:srgbClr val="008000"/>
              </a:buClr>
              <a:buSzPct val="25000"/>
              <a:buFont typeface="Arial"/>
              <a:buNone/>
            </a:pPr>
            <a:r>
              <a:rPr b="1" i="0" lang="en-US" sz="2800" u="none" cap="none" strike="noStrike">
                <a:solidFill>
                  <a:srgbClr val="008000"/>
                </a:solidFill>
                <a:latin typeface="Arial"/>
                <a:ea typeface="Arial"/>
                <a:cs typeface="Arial"/>
                <a:sym typeface="Arial"/>
              </a:rPr>
              <a:t>4.	</a:t>
            </a:r>
            <a:r>
              <a:rPr b="1" i="0" lang="en-US" sz="2800" u="none" cap="none" strike="noStrike">
                <a:solidFill>
                  <a:schemeClr val="dk1"/>
                </a:solidFill>
                <a:latin typeface="Arial"/>
                <a:ea typeface="Arial"/>
                <a:cs typeface="Arial"/>
                <a:sym typeface="Arial"/>
              </a:rPr>
              <a:t>When working with a graph, avoid confusion between </a:t>
            </a:r>
            <a:r>
              <a:rPr b="1" i="1" lang="en-US" sz="2800" u="none" cap="none" strike="noStrike">
                <a:solidFill>
                  <a:schemeClr val="dk1"/>
                </a:solidFill>
                <a:latin typeface="Arial"/>
                <a:ea typeface="Arial"/>
                <a:cs typeface="Arial"/>
                <a:sym typeface="Arial"/>
              </a:rPr>
              <a:t>z</a:t>
            </a:r>
            <a:r>
              <a:rPr b="1" i="0" lang="en-US" sz="2800" u="none" cap="none" strike="noStrike">
                <a:solidFill>
                  <a:schemeClr val="dk1"/>
                </a:solidFill>
                <a:latin typeface="Arial"/>
                <a:ea typeface="Arial"/>
                <a:cs typeface="Arial"/>
                <a:sym typeface="Arial"/>
              </a:rPr>
              <a:t>-scores and areas.</a:t>
            </a:r>
          </a:p>
          <a:p>
            <a:pPr indent="-511175" lvl="0" marL="511175" marR="0" rtl="0" algn="l">
              <a:lnSpc>
                <a:spcPct val="100000"/>
              </a:lnSpc>
              <a:spcBef>
                <a:spcPts val="0"/>
              </a:spcBef>
              <a:spcAft>
                <a:spcPts val="0"/>
              </a:spcAft>
              <a:buClr>
                <a:srgbClr val="008000"/>
              </a:buClr>
              <a:buSzPct val="25000"/>
              <a:buFont typeface="Arial"/>
              <a:buNone/>
            </a:pPr>
            <a:r>
              <a:rPr b="1" i="1" lang="en-US" sz="2800" u="none" cap="none" strike="noStrike">
                <a:solidFill>
                  <a:srgbClr val="008000"/>
                </a:solidFill>
                <a:latin typeface="Arial"/>
                <a:ea typeface="Arial"/>
                <a:cs typeface="Arial"/>
                <a:sym typeface="Arial"/>
              </a:rPr>
              <a:t>	z </a:t>
            </a:r>
            <a:r>
              <a:rPr b="1" i="0" lang="en-US" sz="2800" u="none" cap="none" strike="noStrike">
                <a:solidFill>
                  <a:srgbClr val="008000"/>
                </a:solidFill>
                <a:latin typeface="Arial"/>
                <a:ea typeface="Arial"/>
                <a:cs typeface="Arial"/>
                <a:sym typeface="Arial"/>
              </a:rPr>
              <a:t>Score</a:t>
            </a:r>
          </a:p>
          <a:p>
            <a:pPr indent="-511175" lvl="0" marL="511175" marR="0" rtl="0" algn="l">
              <a:lnSpc>
                <a:spcPct val="100000"/>
              </a:lnSpc>
              <a:spcBef>
                <a:spcPts val="0"/>
              </a:spcBef>
              <a:spcAft>
                <a:spcPts val="0"/>
              </a:spcAft>
              <a:buClr>
                <a:srgbClr val="008000"/>
              </a:buClr>
              <a:buSzPct val="25000"/>
              <a:buFont typeface="Arial"/>
              <a:buNone/>
            </a:pPr>
            <a:r>
              <a:rPr b="1" i="0" lang="en-US" sz="2800" u="none" cap="none" strike="noStrike">
                <a:solidFill>
                  <a:schemeClr val="hlink"/>
                </a:solidFill>
                <a:latin typeface="Arial"/>
                <a:ea typeface="Arial"/>
                <a:cs typeface="Arial"/>
                <a:sym typeface="Arial"/>
              </a:rPr>
              <a:t>	Distance</a:t>
            </a:r>
            <a:r>
              <a:rPr b="1" i="0" lang="en-US" sz="2800" u="none" cap="none" strike="noStrike">
                <a:solidFill>
                  <a:schemeClr val="dk1"/>
                </a:solidFill>
                <a:latin typeface="Arial"/>
                <a:ea typeface="Arial"/>
                <a:cs typeface="Arial"/>
                <a:sym typeface="Arial"/>
              </a:rPr>
              <a:t> along horizontal scale of the standard normal distribution; refer to the </a:t>
            </a:r>
            <a:r>
              <a:rPr b="1" i="0" lang="en-US" sz="2800" u="sng" cap="none" strike="noStrike">
                <a:solidFill>
                  <a:schemeClr val="dk1"/>
                </a:solidFill>
                <a:latin typeface="Arial"/>
                <a:ea typeface="Arial"/>
                <a:cs typeface="Arial"/>
                <a:sym typeface="Arial"/>
              </a:rPr>
              <a:t>leftmost column and top row</a:t>
            </a:r>
            <a:r>
              <a:rPr b="1" i="0" lang="en-US" sz="2800" u="none" cap="none" strike="noStrike">
                <a:solidFill>
                  <a:schemeClr val="hlink"/>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of</a:t>
            </a:r>
            <a:r>
              <a:rPr b="1" i="0" lang="en-US" sz="2800" u="none" cap="none" strike="noStrike">
                <a:solidFill>
                  <a:schemeClr val="hlink"/>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Table A-2.</a:t>
            </a:r>
          </a:p>
          <a:p>
            <a:pPr indent="-511175" lvl="0" marL="511175" marR="0" rtl="0" algn="l">
              <a:lnSpc>
                <a:spcPct val="100000"/>
              </a:lnSpc>
              <a:spcBef>
                <a:spcPts val="0"/>
              </a:spcBef>
              <a:spcAft>
                <a:spcPts val="0"/>
              </a:spcAft>
              <a:buClr>
                <a:srgbClr val="008000"/>
              </a:buClr>
              <a:buSzPct val="25000"/>
              <a:buFont typeface="Arial"/>
              <a:buNone/>
            </a:pPr>
            <a:r>
              <a:t/>
            </a:r>
            <a:endParaRPr b="1" i="0" sz="1400" u="none" cap="none" strike="noStrike">
              <a:solidFill>
                <a:srgbClr val="008000"/>
              </a:solidFill>
              <a:latin typeface="Arial"/>
              <a:ea typeface="Arial"/>
              <a:cs typeface="Arial"/>
              <a:sym typeface="Arial"/>
            </a:endParaRPr>
          </a:p>
          <a:p>
            <a:pPr indent="-511175" lvl="0" marL="511175" marR="0" rtl="0" algn="l">
              <a:lnSpc>
                <a:spcPct val="100000"/>
              </a:lnSpc>
              <a:spcBef>
                <a:spcPts val="0"/>
              </a:spcBef>
              <a:spcAft>
                <a:spcPts val="0"/>
              </a:spcAft>
              <a:buClr>
                <a:srgbClr val="008000"/>
              </a:buClr>
              <a:buSzPct val="25000"/>
              <a:buFont typeface="Arial"/>
              <a:buNone/>
            </a:pPr>
            <a:r>
              <a:rPr b="1" i="0" lang="en-US" sz="2800" u="none" cap="none" strike="noStrike">
                <a:solidFill>
                  <a:srgbClr val="008000"/>
                </a:solidFill>
                <a:latin typeface="Arial"/>
                <a:ea typeface="Arial"/>
                <a:cs typeface="Arial"/>
                <a:sym typeface="Arial"/>
              </a:rPr>
              <a:t>	Area</a:t>
            </a:r>
          </a:p>
          <a:p>
            <a:pPr indent="-511175" lvl="0" marL="511175" marR="0" rtl="0" algn="l">
              <a:lnSpc>
                <a:spcPct val="100000"/>
              </a:lnSpc>
              <a:spcBef>
                <a:spcPts val="0"/>
              </a:spcBef>
              <a:spcAft>
                <a:spcPts val="0"/>
              </a:spcAft>
              <a:buClr>
                <a:srgbClr val="008000"/>
              </a:buClr>
              <a:buSzPct val="25000"/>
              <a:buFont typeface="Arial"/>
              <a:buNone/>
            </a:pPr>
            <a:r>
              <a:rPr b="1" i="0" lang="en-US" sz="2800" u="none" cap="none" strike="noStrike">
                <a:solidFill>
                  <a:schemeClr val="hlink"/>
                </a:solidFill>
                <a:latin typeface="Arial"/>
                <a:ea typeface="Arial"/>
                <a:cs typeface="Arial"/>
                <a:sym typeface="Arial"/>
              </a:rPr>
              <a:t>	Region</a:t>
            </a:r>
            <a:r>
              <a:rPr b="1" i="0" lang="en-US" sz="2800" u="none" cap="none" strike="noStrike">
                <a:solidFill>
                  <a:schemeClr val="dk1"/>
                </a:solidFill>
                <a:latin typeface="Arial"/>
                <a:ea typeface="Arial"/>
                <a:cs typeface="Arial"/>
                <a:sym typeface="Arial"/>
              </a:rPr>
              <a:t> under the curve;  refer to the values in the </a:t>
            </a:r>
            <a:r>
              <a:rPr b="1" i="0" lang="en-US" sz="2800" u="sng" cap="none" strike="noStrike">
                <a:solidFill>
                  <a:schemeClr val="dk1"/>
                </a:solidFill>
                <a:latin typeface="Arial"/>
                <a:ea typeface="Arial"/>
                <a:cs typeface="Arial"/>
                <a:sym typeface="Arial"/>
              </a:rPr>
              <a:t>body</a:t>
            </a:r>
            <a:r>
              <a:rPr b="1" i="0" lang="en-US" sz="2800" u="none" cap="none" strike="noStrike">
                <a:solidFill>
                  <a:schemeClr val="dk1"/>
                </a:solidFill>
                <a:latin typeface="Arial"/>
                <a:ea typeface="Arial"/>
                <a:cs typeface="Arial"/>
                <a:sym typeface="Arial"/>
              </a:rPr>
              <a:t> of Table A-2.</a:t>
            </a:r>
          </a:p>
          <a:p>
            <a:pPr indent="-511175" lvl="0" marL="511175" marR="0" rtl="0" algn="l">
              <a:lnSpc>
                <a:spcPct val="100000"/>
              </a:lnSpc>
              <a:spcBef>
                <a:spcPts val="0"/>
              </a:spcBef>
              <a:spcAft>
                <a:spcPts val="0"/>
              </a:spcAft>
              <a:buClr>
                <a:srgbClr val="008000"/>
              </a:buClr>
              <a:buSzPct val="25000"/>
              <a:buFont typeface="Arial"/>
              <a:buNone/>
            </a:pPr>
            <a:r>
              <a:t/>
            </a:r>
            <a:endParaRPr b="1" i="0" sz="2800" u="none" cap="none" strike="noStrike">
              <a:solidFill>
                <a:schemeClr val="dk1"/>
              </a:solidFill>
              <a:latin typeface="Arial"/>
              <a:ea typeface="Arial"/>
              <a:cs typeface="Arial"/>
              <a:sym typeface="Arial"/>
            </a:endParaRPr>
          </a:p>
          <a:p>
            <a:pPr indent="-511175" lvl="0" marL="511175" marR="0" rtl="0" algn="l">
              <a:lnSpc>
                <a:spcPct val="100000"/>
              </a:lnSpc>
              <a:spcBef>
                <a:spcPts val="0"/>
              </a:spcBef>
              <a:spcAft>
                <a:spcPts val="0"/>
              </a:spcAft>
              <a:buClr>
                <a:srgbClr val="008000"/>
              </a:buClr>
              <a:buSzPct val="25000"/>
              <a:buFont typeface="Arial"/>
              <a:buNone/>
            </a:pPr>
            <a:r>
              <a:rPr b="1" i="0" lang="en-US" sz="2800" u="none" cap="none" strike="noStrike">
                <a:solidFill>
                  <a:srgbClr val="008000"/>
                </a:solidFill>
                <a:latin typeface="Arial"/>
                <a:ea typeface="Arial"/>
                <a:cs typeface="Arial"/>
                <a:sym typeface="Arial"/>
              </a:rPr>
              <a:t>5.</a:t>
            </a:r>
            <a:r>
              <a:rPr b="1" i="0" lang="en-US" sz="2800" u="none" cap="none" strike="noStrike">
                <a:solidFill>
                  <a:schemeClr val="dk1"/>
                </a:solidFill>
                <a:latin typeface="Arial"/>
                <a:ea typeface="Arial"/>
                <a:cs typeface="Arial"/>
                <a:sym typeface="Arial"/>
              </a:rPr>
              <a:t>	The part of the z-score denoting hundredths is found across the top.</a:t>
            </a:r>
          </a:p>
        </p:txBody>
      </p:sp>
      <p:sp>
        <p:nvSpPr>
          <p:cNvPr id="163" name="Shape 163"/>
          <p:cNvSpPr txBox="1"/>
          <p:nvPr>
            <p:ph type="title"/>
          </p:nvPr>
        </p:nvSpPr>
        <p:spPr>
          <a:xfrm>
            <a:off x="525462" y="155575"/>
            <a:ext cx="8120062" cy="838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Using Table A-2</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7" name="Shape 37"/>
        <p:cNvGrpSpPr/>
        <p:nvPr/>
      </p:nvGrpSpPr>
      <p:grpSpPr>
        <a:xfrm>
          <a:off x="0" y="0"/>
          <a:ext cx="0" cy="0"/>
          <a:chOff x="0" y="0"/>
          <a:chExt cx="0" cy="0"/>
        </a:xfrm>
      </p:grpSpPr>
      <p:sp>
        <p:nvSpPr>
          <p:cNvPr id="38" name="Shape 38"/>
          <p:cNvSpPr txBox="1"/>
          <p:nvPr>
            <p:ph type="title"/>
          </p:nvPr>
        </p:nvSpPr>
        <p:spPr>
          <a:xfrm>
            <a:off x="533400" y="228600"/>
            <a:ext cx="8001000" cy="12572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chemeClr val="hlink"/>
              </a:buClr>
              <a:buSzPct val="25000"/>
              <a:buFont typeface="Arial"/>
              <a:buNone/>
            </a:pPr>
            <a:r>
              <a:rPr b="1" i="0" lang="en-US" sz="4000" u="none" cap="none" strike="noStrike">
                <a:solidFill>
                  <a:schemeClr val="hlink"/>
                </a:solidFill>
                <a:latin typeface="Arial"/>
                <a:ea typeface="Arial"/>
                <a:cs typeface="Arial"/>
                <a:sym typeface="Arial"/>
              </a:rPr>
              <a:t>Chapter 6</a:t>
            </a:r>
            <a:br>
              <a:rPr b="1" i="0" lang="en-US" sz="4000" u="none" cap="none" strike="noStrike">
                <a:solidFill>
                  <a:schemeClr val="hlink"/>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Normal Probability Distributions</a:t>
            </a:r>
          </a:p>
        </p:txBody>
      </p:sp>
      <p:sp>
        <p:nvSpPr>
          <p:cNvPr id="39" name="Shape 39"/>
          <p:cNvSpPr txBox="1"/>
          <p:nvPr/>
        </p:nvSpPr>
        <p:spPr>
          <a:xfrm>
            <a:off x="609600" y="1828800"/>
            <a:ext cx="8381999" cy="42910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6-1  Review and Preview</a:t>
            </a:r>
          </a:p>
          <a:p>
            <a:pPr indent="0" lvl="0" marL="0" marR="0" rtl="0" algn="l">
              <a:lnSpc>
                <a:spcPct val="10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6-2  The Standard Normal Distribution</a:t>
            </a:r>
          </a:p>
          <a:p>
            <a:pPr indent="0" lvl="0" marL="0" marR="0" rtl="0" algn="l">
              <a:lnSpc>
                <a:spcPct val="10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6-3  Applications of Normal Distributions</a:t>
            </a:r>
          </a:p>
          <a:p>
            <a:pPr indent="0" lvl="0" marL="0" marR="0" rtl="0" algn="l">
              <a:lnSpc>
                <a:spcPct val="10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6-4  Sampling Distributions and Estimators</a:t>
            </a:r>
          </a:p>
          <a:p>
            <a:pPr indent="0" lvl="0" marL="0" marR="0" rtl="0" algn="l">
              <a:lnSpc>
                <a:spcPct val="10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6-5  The Central Limit Theorem</a:t>
            </a:r>
          </a:p>
          <a:p>
            <a:pPr indent="0" lvl="0" marL="0" marR="0" rtl="0" algn="l">
              <a:lnSpc>
                <a:spcPct val="10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6-6  Normal as Approximation to Binomial</a:t>
            </a:r>
          </a:p>
          <a:p>
            <a:pPr indent="0" lvl="0" marL="0" marR="0" rtl="0" algn="l">
              <a:lnSpc>
                <a:spcPct val="10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6-7  Assessing Normality</a:t>
            </a:r>
          </a:p>
          <a:p>
            <a:pPr indent="0" lvl="0" marL="0" marR="0" rtl="0" algn="l">
              <a:lnSpc>
                <a:spcPct val="100000"/>
              </a:lnSpc>
              <a:spcBef>
                <a:spcPts val="0"/>
              </a:spcBef>
              <a:spcAft>
                <a:spcPts val="0"/>
              </a:spcAft>
              <a:buNone/>
            </a:pPr>
            <a:r>
              <a:t/>
            </a:r>
            <a:endParaRPr b="1" i="0" sz="2400" u="none" cap="none" strike="noStrike">
              <a:solidFill>
                <a:schemeClr val="hlink"/>
              </a:solidFill>
              <a:latin typeface="Arial"/>
              <a:ea typeface="Arial"/>
              <a:cs typeface="Arial"/>
              <a:sym typeface="Aria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7" name="Shape 167"/>
        <p:cNvGrpSpPr/>
        <p:nvPr/>
      </p:nvGrpSpPr>
      <p:grpSpPr>
        <a:xfrm>
          <a:off x="0" y="0"/>
          <a:ext cx="0" cy="0"/>
          <a:chOff x="0" y="0"/>
          <a:chExt cx="0" cy="0"/>
        </a:xfrm>
      </p:grpSpPr>
      <p:sp>
        <p:nvSpPr>
          <p:cNvPr id="168" name="Shape 168"/>
          <p:cNvSpPr txBox="1"/>
          <p:nvPr/>
        </p:nvSpPr>
        <p:spPr>
          <a:xfrm>
            <a:off x="2574925" y="4664075"/>
            <a:ext cx="1073150" cy="33972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69" name="Shape 169"/>
          <p:cNvSpPr txBox="1"/>
          <p:nvPr/>
        </p:nvSpPr>
        <p:spPr>
          <a:xfrm>
            <a:off x="419100" y="815975"/>
            <a:ext cx="8483599" cy="58864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Precision Scientific Instrument Company manufactures thermometers that are supposed to give readings of 0ºC at the freezing point of water. Tests on a large sample of these instruments reveal that at the freezing point of water, some thermometers give readings below 0º (denoted by negative numbers) and some give readings above 0º (denoted by positive numbers). Assume that the mean reading is 0ºC and the standard deviation of the readings is 1.00ºC. Also assume that the readings are normally distributed. If one thermometer is randomly selected, find the probability that, at the freezing point of water, the reading is less than 1.27º.</a:t>
            </a:r>
            <a:r>
              <a:rPr b="1" i="0" lang="en-US" sz="2800" u="none" cap="none" strike="noStrike">
                <a:solidFill>
                  <a:schemeClr val="dk1"/>
                </a:solidFill>
                <a:latin typeface="Helvetica Neue"/>
                <a:ea typeface="Helvetica Neue"/>
                <a:cs typeface="Helvetica Neue"/>
                <a:sym typeface="Helvetica Neue"/>
              </a:rPr>
              <a:t> </a:t>
            </a:r>
          </a:p>
        </p:txBody>
      </p:sp>
      <p:sp>
        <p:nvSpPr>
          <p:cNvPr id="170" name="Shape 170"/>
          <p:cNvSpPr txBox="1"/>
          <p:nvPr>
            <p:ph type="title"/>
          </p:nvPr>
        </p:nvSpPr>
        <p:spPr>
          <a:xfrm>
            <a:off x="658812" y="92075"/>
            <a:ext cx="7848599" cy="9271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Example - Thermometers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4" name="Shape 174"/>
        <p:cNvGrpSpPr/>
        <p:nvPr/>
      </p:nvGrpSpPr>
      <p:grpSpPr>
        <a:xfrm>
          <a:off x="0" y="0"/>
          <a:ext cx="0" cy="0"/>
          <a:chOff x="0" y="0"/>
          <a:chExt cx="0" cy="0"/>
        </a:xfrm>
      </p:grpSpPr>
      <p:sp>
        <p:nvSpPr>
          <p:cNvPr id="175" name="Shape 175"/>
          <p:cNvSpPr txBox="1"/>
          <p:nvPr/>
        </p:nvSpPr>
        <p:spPr>
          <a:xfrm>
            <a:off x="3355975" y="1698625"/>
            <a:ext cx="2325686" cy="4730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P(</a:t>
            </a:r>
            <a:r>
              <a:rPr b="1" i="1" lang="en-US" sz="2800" u="none" cap="none" strike="noStrike">
                <a:solidFill>
                  <a:schemeClr val="hlink"/>
                </a:solidFill>
                <a:latin typeface="Arial"/>
                <a:ea typeface="Arial"/>
                <a:cs typeface="Arial"/>
                <a:sym typeface="Arial"/>
              </a:rPr>
              <a:t>z</a:t>
            </a:r>
            <a:r>
              <a:rPr b="1" i="1" lang="en-US" sz="2800" u="none" cap="none" strike="noStrike">
                <a:solidFill>
                  <a:schemeClr val="hlink"/>
                </a:solidFill>
                <a:latin typeface="Times New Roman"/>
                <a:ea typeface="Times New Roman"/>
                <a:cs typeface="Times New Roman"/>
                <a:sym typeface="Times New Roman"/>
              </a:rPr>
              <a:t> </a:t>
            </a:r>
            <a:r>
              <a:rPr b="1" i="0" lang="en-US" sz="2800" u="none" cap="none" strike="noStrike">
                <a:solidFill>
                  <a:schemeClr val="hlink"/>
                </a:solidFill>
                <a:latin typeface="Arial"/>
                <a:ea typeface="Arial"/>
                <a:cs typeface="Arial"/>
                <a:sym typeface="Arial"/>
              </a:rPr>
              <a:t>&lt; 1.27) = </a:t>
            </a:r>
          </a:p>
        </p:txBody>
      </p:sp>
      <p:sp>
        <p:nvSpPr>
          <p:cNvPr id="176" name="Shape 176"/>
          <p:cNvSpPr txBox="1"/>
          <p:nvPr>
            <p:ph type="title"/>
          </p:nvPr>
        </p:nvSpPr>
        <p:spPr>
          <a:xfrm>
            <a:off x="646112" y="66675"/>
            <a:ext cx="7848599" cy="1016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Example - </a:t>
            </a:r>
            <a:r>
              <a:rPr b="1" i="0" lang="en-US" sz="2400" u="none" cap="none" strike="noStrike">
                <a:solidFill>
                  <a:srgbClr val="008000"/>
                </a:solidFill>
                <a:latin typeface="Arial"/>
                <a:ea typeface="Arial"/>
                <a:cs typeface="Arial"/>
                <a:sym typeface="Arial"/>
              </a:rPr>
              <a:t>(Continued)</a:t>
            </a:r>
          </a:p>
        </p:txBody>
      </p:sp>
      <p:pic>
        <p:nvPicPr>
          <p:cNvPr id="177" name="Shape 177"/>
          <p:cNvPicPr preferRelativeResize="0"/>
          <p:nvPr/>
        </p:nvPicPr>
        <p:blipFill rotWithShape="1">
          <a:blip r:embed="rId3">
            <a:alphaModFix/>
          </a:blip>
          <a:srcRect b="0" l="0" r="0" t="0"/>
          <a:stretch/>
        </p:blipFill>
        <p:spPr>
          <a:xfrm>
            <a:off x="765175" y="2571750"/>
            <a:ext cx="7734299" cy="32258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1" name="Shape 181"/>
        <p:cNvGrpSpPr/>
        <p:nvPr/>
      </p:nvGrpSpPr>
      <p:grpSpPr>
        <a:xfrm>
          <a:off x="0" y="0"/>
          <a:ext cx="0" cy="0"/>
          <a:chOff x="0" y="0"/>
          <a:chExt cx="0" cy="0"/>
        </a:xfrm>
      </p:grpSpPr>
      <p:sp>
        <p:nvSpPr>
          <p:cNvPr id="182" name="Shape 182"/>
          <p:cNvSpPr txBox="1"/>
          <p:nvPr>
            <p:ph type="title"/>
          </p:nvPr>
        </p:nvSpPr>
        <p:spPr>
          <a:xfrm>
            <a:off x="633412" y="66675"/>
            <a:ext cx="7848599" cy="9778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Look at Table A-2</a:t>
            </a:r>
          </a:p>
        </p:txBody>
      </p:sp>
      <p:pic>
        <p:nvPicPr>
          <p:cNvPr id="183" name="Shape 183"/>
          <p:cNvPicPr preferRelativeResize="0"/>
          <p:nvPr/>
        </p:nvPicPr>
        <p:blipFill rotWithShape="1">
          <a:blip r:embed="rId3">
            <a:alphaModFix/>
          </a:blip>
          <a:srcRect b="0" l="0" r="0" t="0"/>
          <a:stretch/>
        </p:blipFill>
        <p:spPr>
          <a:xfrm>
            <a:off x="381000" y="1157287"/>
            <a:ext cx="8686800" cy="4319587"/>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7" name="Shape 187"/>
        <p:cNvGrpSpPr/>
        <p:nvPr/>
      </p:nvGrpSpPr>
      <p:grpSpPr>
        <a:xfrm>
          <a:off x="0" y="0"/>
          <a:ext cx="0" cy="0"/>
          <a:chOff x="0" y="0"/>
          <a:chExt cx="0" cy="0"/>
        </a:xfrm>
      </p:grpSpPr>
      <p:sp>
        <p:nvSpPr>
          <p:cNvPr id="188" name="Shape 188"/>
          <p:cNvSpPr txBox="1"/>
          <p:nvPr/>
        </p:nvSpPr>
        <p:spPr>
          <a:xfrm>
            <a:off x="2774950" y="1812925"/>
            <a:ext cx="3511549" cy="4730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P (</a:t>
            </a:r>
            <a:r>
              <a:rPr b="1" i="1" lang="en-US" sz="2800" u="none" cap="none" strike="noStrike">
                <a:solidFill>
                  <a:schemeClr val="hlink"/>
                </a:solidFill>
                <a:latin typeface="Arial"/>
                <a:ea typeface="Arial"/>
                <a:cs typeface="Arial"/>
                <a:sym typeface="Arial"/>
              </a:rPr>
              <a:t>z</a:t>
            </a:r>
            <a:r>
              <a:rPr b="1" i="1" lang="en-US" sz="2800" u="none" cap="none" strike="noStrike">
                <a:solidFill>
                  <a:schemeClr val="hlink"/>
                </a:solidFill>
                <a:latin typeface="Times New Roman"/>
                <a:ea typeface="Times New Roman"/>
                <a:cs typeface="Times New Roman"/>
                <a:sym typeface="Times New Roman"/>
              </a:rPr>
              <a:t> </a:t>
            </a:r>
            <a:r>
              <a:rPr b="1" i="0" lang="en-US" sz="2800" u="none" cap="none" strike="noStrike">
                <a:solidFill>
                  <a:schemeClr val="hlink"/>
                </a:solidFill>
                <a:latin typeface="Arial"/>
                <a:ea typeface="Arial"/>
                <a:cs typeface="Arial"/>
                <a:sym typeface="Arial"/>
              </a:rPr>
              <a:t>&lt; 1.27) = 0.8980</a:t>
            </a:r>
          </a:p>
        </p:txBody>
      </p:sp>
      <p:sp>
        <p:nvSpPr>
          <p:cNvPr id="189" name="Shape 189"/>
          <p:cNvSpPr txBox="1"/>
          <p:nvPr>
            <p:ph type="title"/>
          </p:nvPr>
        </p:nvSpPr>
        <p:spPr>
          <a:xfrm>
            <a:off x="569912" y="92075"/>
            <a:ext cx="7848599" cy="9651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Example - cont</a:t>
            </a:r>
          </a:p>
        </p:txBody>
      </p:sp>
      <p:pic>
        <p:nvPicPr>
          <p:cNvPr id="190" name="Shape 190"/>
          <p:cNvPicPr preferRelativeResize="0"/>
          <p:nvPr/>
        </p:nvPicPr>
        <p:blipFill rotWithShape="1">
          <a:blip r:embed="rId3">
            <a:alphaModFix/>
          </a:blip>
          <a:srcRect b="0" l="0" r="0" t="0"/>
          <a:stretch/>
        </p:blipFill>
        <p:spPr>
          <a:xfrm>
            <a:off x="715962" y="3000375"/>
            <a:ext cx="7734299" cy="322580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4" name="Shape 194"/>
        <p:cNvGrpSpPr/>
        <p:nvPr/>
      </p:nvGrpSpPr>
      <p:grpSpPr>
        <a:xfrm>
          <a:off x="0" y="0"/>
          <a:ext cx="0" cy="0"/>
          <a:chOff x="0" y="0"/>
          <a:chExt cx="0" cy="0"/>
        </a:xfrm>
      </p:grpSpPr>
      <p:sp>
        <p:nvSpPr>
          <p:cNvPr id="195" name="Shape 195"/>
          <p:cNvSpPr txBox="1"/>
          <p:nvPr>
            <p:ph idx="1" type="body"/>
          </p:nvPr>
        </p:nvSpPr>
        <p:spPr>
          <a:xfrm>
            <a:off x="495300" y="4964112"/>
            <a:ext cx="8496299" cy="1430337"/>
          </a:xfrm>
          <a:prstGeom prst="rect">
            <a:avLst/>
          </a:prstGeom>
          <a:noFill/>
          <a:ln>
            <a:noFill/>
          </a:ln>
        </p:spPr>
        <p:txBody>
          <a:bodyPr anchorCtr="0" anchor="t" bIns="44450" lIns="90475" rIns="90475" tIns="44450">
            <a:noAutofit/>
          </a:bodyPr>
          <a:lstStyle/>
          <a:p>
            <a:pPr indent="-4762" lvl="0" marL="4762" marR="0" rtl="0" algn="l">
              <a:lnSpc>
                <a:spcPct val="90000"/>
              </a:lnSpc>
              <a:spcBef>
                <a:spcPts val="0"/>
              </a:spcBef>
              <a:spcAft>
                <a:spcPts val="0"/>
              </a:spcAft>
              <a:buClr>
                <a:srgbClr val="008000"/>
              </a:buClr>
              <a:buSzPct val="25000"/>
              <a:buFont typeface="Arial"/>
              <a:buNone/>
            </a:pPr>
            <a:r>
              <a:rPr b="1" i="0" lang="en-US" sz="3200" u="none" cap="none" strike="noStrike">
                <a:solidFill>
                  <a:srgbClr val="00279F"/>
                </a:solidFill>
                <a:latin typeface="Arial"/>
                <a:ea typeface="Arial"/>
                <a:cs typeface="Arial"/>
                <a:sym typeface="Arial"/>
              </a:rPr>
              <a:t>The </a:t>
            </a:r>
            <a:r>
              <a:rPr b="1" i="1" lang="en-US" sz="3200" u="none" cap="none" strike="noStrike">
                <a:solidFill>
                  <a:srgbClr val="00279F"/>
                </a:solidFill>
                <a:latin typeface="Arial"/>
                <a:ea typeface="Arial"/>
                <a:cs typeface="Arial"/>
                <a:sym typeface="Arial"/>
              </a:rPr>
              <a:t>probability</a:t>
            </a:r>
            <a:r>
              <a:rPr b="1" i="0" lang="en-US" sz="3200" u="none" cap="none" strike="noStrike">
                <a:solidFill>
                  <a:srgbClr val="00279F"/>
                </a:solidFill>
                <a:latin typeface="Arial"/>
                <a:ea typeface="Arial"/>
                <a:cs typeface="Arial"/>
                <a:sym typeface="Arial"/>
              </a:rPr>
              <a:t> of randomly selecting a thermometer with a reading less than 1.27º is 0.8980.</a:t>
            </a:r>
          </a:p>
        </p:txBody>
      </p:sp>
      <p:sp>
        <p:nvSpPr>
          <p:cNvPr id="196" name="Shape 196"/>
          <p:cNvSpPr txBox="1"/>
          <p:nvPr/>
        </p:nvSpPr>
        <p:spPr>
          <a:xfrm>
            <a:off x="2971800" y="1109662"/>
            <a:ext cx="3544886" cy="477837"/>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P (</a:t>
            </a:r>
            <a:r>
              <a:rPr b="1" i="1" lang="en-US" sz="2800" u="none" cap="none" strike="noStrike">
                <a:solidFill>
                  <a:schemeClr val="hlink"/>
                </a:solidFill>
                <a:latin typeface="Arial"/>
                <a:ea typeface="Arial"/>
                <a:cs typeface="Arial"/>
                <a:sym typeface="Arial"/>
              </a:rPr>
              <a:t>z</a:t>
            </a:r>
            <a:r>
              <a:rPr b="1" i="1" lang="en-US" sz="2800" u="none" cap="none" strike="noStrike">
                <a:solidFill>
                  <a:schemeClr val="hlink"/>
                </a:solidFill>
                <a:latin typeface="Times New Roman"/>
                <a:ea typeface="Times New Roman"/>
                <a:cs typeface="Times New Roman"/>
                <a:sym typeface="Times New Roman"/>
              </a:rPr>
              <a:t> </a:t>
            </a:r>
            <a:r>
              <a:rPr b="1" i="0" lang="en-US" sz="2800" u="none" cap="none" strike="noStrike">
                <a:solidFill>
                  <a:schemeClr val="hlink"/>
                </a:solidFill>
                <a:latin typeface="Arial"/>
                <a:ea typeface="Arial"/>
                <a:cs typeface="Arial"/>
                <a:sym typeface="Arial"/>
              </a:rPr>
              <a:t>&lt; 1.27) = 0.8980</a:t>
            </a:r>
          </a:p>
        </p:txBody>
      </p:sp>
      <p:sp>
        <p:nvSpPr>
          <p:cNvPr id="197" name="Shape 197"/>
          <p:cNvSpPr txBox="1"/>
          <p:nvPr>
            <p:ph type="title"/>
          </p:nvPr>
        </p:nvSpPr>
        <p:spPr>
          <a:xfrm>
            <a:off x="569912" y="92075"/>
            <a:ext cx="7848599" cy="9651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Example - cont</a:t>
            </a:r>
          </a:p>
        </p:txBody>
      </p:sp>
      <p:pic>
        <p:nvPicPr>
          <p:cNvPr id="198" name="Shape 198"/>
          <p:cNvPicPr preferRelativeResize="0"/>
          <p:nvPr/>
        </p:nvPicPr>
        <p:blipFill rotWithShape="1">
          <a:blip r:embed="rId3">
            <a:alphaModFix/>
          </a:blip>
          <a:srcRect b="0" l="0" r="0" t="0"/>
          <a:stretch/>
        </p:blipFill>
        <p:spPr>
          <a:xfrm>
            <a:off x="704850" y="1638300"/>
            <a:ext cx="7734299" cy="3225800"/>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2" name="Shape 202"/>
        <p:cNvGrpSpPr/>
        <p:nvPr/>
      </p:nvGrpSpPr>
      <p:grpSpPr>
        <a:xfrm>
          <a:off x="0" y="0"/>
          <a:ext cx="0" cy="0"/>
          <a:chOff x="0" y="0"/>
          <a:chExt cx="0" cy="0"/>
        </a:xfrm>
      </p:grpSpPr>
      <p:sp>
        <p:nvSpPr>
          <p:cNvPr id="203" name="Shape 203"/>
          <p:cNvSpPr txBox="1"/>
          <p:nvPr>
            <p:ph idx="1" type="body"/>
          </p:nvPr>
        </p:nvSpPr>
        <p:spPr>
          <a:xfrm>
            <a:off x="495300" y="5027612"/>
            <a:ext cx="8496299" cy="1209675"/>
          </a:xfrm>
          <a:prstGeom prst="rect">
            <a:avLst/>
          </a:prstGeom>
          <a:noFill/>
          <a:ln>
            <a:noFill/>
          </a:ln>
        </p:spPr>
        <p:txBody>
          <a:bodyPr anchorCtr="0" anchor="t" bIns="44450" lIns="90475" rIns="90475" tIns="44450">
            <a:noAutofit/>
          </a:bodyPr>
          <a:lstStyle/>
          <a:p>
            <a:pPr indent="-4762" lvl="0" marL="4762" marR="0" rtl="0" algn="l">
              <a:lnSpc>
                <a:spcPct val="90000"/>
              </a:lnSpc>
              <a:spcBef>
                <a:spcPts val="0"/>
              </a:spcBef>
              <a:spcAft>
                <a:spcPts val="0"/>
              </a:spcAft>
              <a:buClr>
                <a:srgbClr val="008000"/>
              </a:buClr>
              <a:buSzPct val="25000"/>
              <a:buFont typeface="Arial"/>
              <a:buNone/>
            </a:pPr>
            <a:r>
              <a:rPr b="1" i="0" lang="en-US" sz="3200" u="none" cap="none" strike="noStrike">
                <a:solidFill>
                  <a:srgbClr val="00279F"/>
                </a:solidFill>
                <a:latin typeface="Arial"/>
                <a:ea typeface="Arial"/>
                <a:cs typeface="Arial"/>
                <a:sym typeface="Arial"/>
              </a:rPr>
              <a:t>Or 89.80% will have readings below 1.27º.</a:t>
            </a:r>
          </a:p>
        </p:txBody>
      </p:sp>
      <p:sp>
        <p:nvSpPr>
          <p:cNvPr id="204" name="Shape 204"/>
          <p:cNvSpPr txBox="1"/>
          <p:nvPr/>
        </p:nvSpPr>
        <p:spPr>
          <a:xfrm>
            <a:off x="2971800" y="1109662"/>
            <a:ext cx="3544886" cy="477837"/>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P (</a:t>
            </a:r>
            <a:r>
              <a:rPr b="1" i="1" lang="en-US" sz="2800" u="none" cap="none" strike="noStrike">
                <a:solidFill>
                  <a:schemeClr val="hlink"/>
                </a:solidFill>
                <a:latin typeface="Arial"/>
                <a:ea typeface="Arial"/>
                <a:cs typeface="Arial"/>
                <a:sym typeface="Arial"/>
              </a:rPr>
              <a:t>z</a:t>
            </a:r>
            <a:r>
              <a:rPr b="1" i="1" lang="en-US" sz="2800" u="none" cap="none" strike="noStrike">
                <a:solidFill>
                  <a:schemeClr val="hlink"/>
                </a:solidFill>
                <a:latin typeface="Times New Roman"/>
                <a:ea typeface="Times New Roman"/>
                <a:cs typeface="Times New Roman"/>
                <a:sym typeface="Times New Roman"/>
              </a:rPr>
              <a:t> </a:t>
            </a:r>
            <a:r>
              <a:rPr b="1" i="0" lang="en-US" sz="2800" u="none" cap="none" strike="noStrike">
                <a:solidFill>
                  <a:schemeClr val="hlink"/>
                </a:solidFill>
                <a:latin typeface="Arial"/>
                <a:ea typeface="Arial"/>
                <a:cs typeface="Arial"/>
                <a:sym typeface="Arial"/>
              </a:rPr>
              <a:t>&lt; 1.27) = 0.8980</a:t>
            </a:r>
          </a:p>
        </p:txBody>
      </p:sp>
      <p:sp>
        <p:nvSpPr>
          <p:cNvPr id="205" name="Shape 205"/>
          <p:cNvSpPr txBox="1"/>
          <p:nvPr>
            <p:ph type="title"/>
          </p:nvPr>
        </p:nvSpPr>
        <p:spPr>
          <a:xfrm>
            <a:off x="569912" y="92075"/>
            <a:ext cx="7848599" cy="9651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Example - cont</a:t>
            </a:r>
          </a:p>
        </p:txBody>
      </p:sp>
      <p:pic>
        <p:nvPicPr>
          <p:cNvPr id="206" name="Shape 206"/>
          <p:cNvPicPr preferRelativeResize="0"/>
          <p:nvPr/>
        </p:nvPicPr>
        <p:blipFill rotWithShape="1">
          <a:blip r:embed="rId3">
            <a:alphaModFix/>
          </a:blip>
          <a:srcRect b="0" l="0" r="0" t="0"/>
          <a:stretch/>
        </p:blipFill>
        <p:spPr>
          <a:xfrm>
            <a:off x="704850" y="1638300"/>
            <a:ext cx="7734299" cy="3225800"/>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0" name="Shape 210"/>
        <p:cNvGrpSpPr/>
        <p:nvPr/>
      </p:nvGrpSpPr>
      <p:grpSpPr>
        <a:xfrm>
          <a:off x="0" y="0"/>
          <a:ext cx="0" cy="0"/>
          <a:chOff x="0" y="0"/>
          <a:chExt cx="0" cy="0"/>
        </a:xfrm>
      </p:grpSpPr>
      <p:sp>
        <p:nvSpPr>
          <p:cNvPr id="211" name="Shape 211"/>
          <p:cNvSpPr txBox="1"/>
          <p:nvPr>
            <p:ph type="title"/>
          </p:nvPr>
        </p:nvSpPr>
        <p:spPr>
          <a:xfrm>
            <a:off x="336550" y="808037"/>
            <a:ext cx="8693150" cy="2286000"/>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If thermometers have an average (mean) reading of 0 degrees and a standard deviation of 1 degree for freezing water, and if one thermometer is randomly selected, find the probability that it reads (at the freezing point of water) above </a:t>
            </a:r>
            <a:r>
              <a:rPr b="1" i="0" lang="en-US" sz="2600" u="none" cap="none" strike="noStrike">
                <a:solidFill>
                  <a:schemeClr val="hlink"/>
                </a:solidFill>
                <a:latin typeface="Arial"/>
                <a:ea typeface="Arial"/>
                <a:cs typeface="Arial"/>
                <a:sym typeface="Arial"/>
              </a:rPr>
              <a:t>–1.23</a:t>
            </a:r>
            <a:r>
              <a:rPr b="1" i="0" lang="en-US" sz="2600" u="none" cap="none" strike="noStrike">
                <a:solidFill>
                  <a:schemeClr val="dk1"/>
                </a:solidFill>
                <a:latin typeface="Arial"/>
                <a:ea typeface="Arial"/>
                <a:cs typeface="Arial"/>
                <a:sym typeface="Arial"/>
              </a:rPr>
              <a:t> degrees.  </a:t>
            </a:r>
            <a:r>
              <a:rPr b="1" i="0" lang="en-US" sz="2600" u="none" cap="none" strike="noStrike">
                <a:solidFill>
                  <a:srgbClr val="008000"/>
                </a:solidFill>
                <a:latin typeface="Arial"/>
                <a:ea typeface="Arial"/>
                <a:cs typeface="Arial"/>
                <a:sym typeface="Arial"/>
              </a:rPr>
              <a:t> </a:t>
            </a:r>
          </a:p>
        </p:txBody>
      </p:sp>
      <p:sp>
        <p:nvSpPr>
          <p:cNvPr id="212" name="Shape 212"/>
          <p:cNvSpPr txBox="1"/>
          <p:nvPr>
            <p:ph idx="1" type="body"/>
          </p:nvPr>
        </p:nvSpPr>
        <p:spPr>
          <a:xfrm>
            <a:off x="304800" y="5791200"/>
            <a:ext cx="8839199" cy="742949"/>
          </a:xfrm>
          <a:prstGeom prst="rect">
            <a:avLst/>
          </a:prstGeom>
          <a:noFill/>
          <a:ln>
            <a:noFill/>
          </a:ln>
        </p:spPr>
        <p:txBody>
          <a:bodyPr anchorCtr="0" anchor="t" bIns="44450" lIns="90475" rIns="90475" tIns="44450">
            <a:noAutofit/>
          </a:bodyPr>
          <a:lstStyle/>
          <a:p>
            <a:pPr indent="-4762" lvl="0" marL="4762" marR="0" rtl="0" algn="l">
              <a:lnSpc>
                <a:spcPct val="90000"/>
              </a:lnSpc>
              <a:spcBef>
                <a:spcPts val="0"/>
              </a:spcBef>
              <a:spcAft>
                <a:spcPts val="0"/>
              </a:spcAft>
              <a:buClr>
                <a:srgbClr val="008000"/>
              </a:buClr>
              <a:buSzPct val="25000"/>
              <a:buFont typeface="Arial"/>
              <a:buNone/>
            </a:pPr>
            <a:r>
              <a:rPr b="1" i="0" lang="en-US" sz="2800" u="none" cap="none" strike="noStrike">
                <a:solidFill>
                  <a:srgbClr val="00279F"/>
                </a:solidFill>
                <a:latin typeface="Arial"/>
                <a:ea typeface="Arial"/>
                <a:cs typeface="Arial"/>
                <a:sym typeface="Arial"/>
              </a:rPr>
              <a:t>Probability of randomly selecting a thermometer with a reading above –1.23º is 0.8907.</a:t>
            </a:r>
          </a:p>
        </p:txBody>
      </p:sp>
      <p:sp>
        <p:nvSpPr>
          <p:cNvPr id="213" name="Shape 213"/>
          <p:cNvSpPr txBox="1"/>
          <p:nvPr/>
        </p:nvSpPr>
        <p:spPr>
          <a:xfrm>
            <a:off x="2574925" y="4664075"/>
            <a:ext cx="1073150" cy="33972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14" name="Shape 214"/>
          <p:cNvSpPr txBox="1"/>
          <p:nvPr/>
        </p:nvSpPr>
        <p:spPr>
          <a:xfrm>
            <a:off x="2759075" y="2979736"/>
            <a:ext cx="3663950" cy="4730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P (</a:t>
            </a:r>
            <a:r>
              <a:rPr b="1" i="1" lang="en-US" sz="2800" u="none" cap="none" strike="noStrike">
                <a:solidFill>
                  <a:schemeClr val="hlink"/>
                </a:solidFill>
                <a:latin typeface="Arial"/>
                <a:ea typeface="Arial"/>
                <a:cs typeface="Arial"/>
                <a:sym typeface="Arial"/>
              </a:rPr>
              <a:t>z</a:t>
            </a:r>
            <a:r>
              <a:rPr b="1" i="1" lang="en-US" sz="2800" u="none" cap="none" strike="noStrike">
                <a:solidFill>
                  <a:schemeClr val="hlink"/>
                </a:solidFill>
                <a:latin typeface="Times New Roman"/>
                <a:ea typeface="Times New Roman"/>
                <a:cs typeface="Times New Roman"/>
                <a:sym typeface="Times New Roman"/>
              </a:rPr>
              <a:t> </a:t>
            </a:r>
            <a:r>
              <a:rPr b="1" i="0" lang="en-US" sz="2800" u="none" cap="none" strike="noStrike">
                <a:solidFill>
                  <a:schemeClr val="hlink"/>
                </a:solidFill>
                <a:latin typeface="Arial"/>
                <a:ea typeface="Arial"/>
                <a:cs typeface="Arial"/>
                <a:sym typeface="Arial"/>
              </a:rPr>
              <a:t>&gt; </a:t>
            </a:r>
            <a:r>
              <a:rPr b="1" i="0" lang="en-US" sz="2400" u="none" cap="none" strike="noStrike">
                <a:solidFill>
                  <a:schemeClr val="hlink"/>
                </a:solidFill>
                <a:latin typeface="Times New Roman"/>
                <a:ea typeface="Times New Roman"/>
                <a:cs typeface="Times New Roman"/>
                <a:sym typeface="Times New Roman"/>
              </a:rPr>
              <a:t>–</a:t>
            </a:r>
            <a:r>
              <a:rPr b="1" i="0" lang="en-US" sz="2800" u="none" cap="none" strike="noStrike">
                <a:solidFill>
                  <a:schemeClr val="hlink"/>
                </a:solidFill>
                <a:latin typeface="Arial"/>
                <a:ea typeface="Arial"/>
                <a:cs typeface="Arial"/>
                <a:sym typeface="Arial"/>
              </a:rPr>
              <a:t>1.23) = 0.8907</a:t>
            </a:r>
          </a:p>
        </p:txBody>
      </p:sp>
      <p:pic>
        <p:nvPicPr>
          <p:cNvPr id="215" name="Shape 215"/>
          <p:cNvPicPr preferRelativeResize="0"/>
          <p:nvPr/>
        </p:nvPicPr>
        <p:blipFill rotWithShape="1">
          <a:blip r:embed="rId3">
            <a:alphaModFix/>
          </a:blip>
          <a:srcRect b="0" l="0" r="0" t="0"/>
          <a:stretch/>
        </p:blipFill>
        <p:spPr>
          <a:xfrm>
            <a:off x="2043111" y="3541712"/>
            <a:ext cx="5033962" cy="2220911"/>
          </a:xfrm>
          <a:prstGeom prst="rect">
            <a:avLst/>
          </a:prstGeom>
          <a:noFill/>
          <a:ln>
            <a:noFill/>
          </a:ln>
        </p:spPr>
      </p:pic>
      <p:sp>
        <p:nvSpPr>
          <p:cNvPr id="216" name="Shape 216"/>
          <p:cNvSpPr txBox="1"/>
          <p:nvPr/>
        </p:nvSpPr>
        <p:spPr>
          <a:xfrm>
            <a:off x="566737" y="0"/>
            <a:ext cx="7848599"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Example - Thermometers Again</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0" name="Shape 220"/>
        <p:cNvGrpSpPr/>
        <p:nvPr/>
      </p:nvGrpSpPr>
      <p:grpSpPr>
        <a:xfrm>
          <a:off x="0" y="0"/>
          <a:ext cx="0" cy="0"/>
          <a:chOff x="0" y="0"/>
          <a:chExt cx="0" cy="0"/>
        </a:xfrm>
      </p:grpSpPr>
      <p:sp>
        <p:nvSpPr>
          <p:cNvPr id="221" name="Shape 221"/>
          <p:cNvSpPr txBox="1"/>
          <p:nvPr/>
        </p:nvSpPr>
        <p:spPr>
          <a:xfrm>
            <a:off x="2617786" y="3575050"/>
            <a:ext cx="1073150" cy="33972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22" name="Shape 222"/>
          <p:cNvSpPr txBox="1"/>
          <p:nvPr/>
        </p:nvSpPr>
        <p:spPr>
          <a:xfrm>
            <a:off x="2786061" y="1730375"/>
            <a:ext cx="3663950" cy="4730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P (</a:t>
            </a:r>
            <a:r>
              <a:rPr b="1" i="1" lang="en-US" sz="2800" u="none" cap="none" strike="noStrike">
                <a:solidFill>
                  <a:schemeClr val="hlink"/>
                </a:solidFill>
                <a:latin typeface="Arial"/>
                <a:ea typeface="Arial"/>
                <a:cs typeface="Arial"/>
                <a:sym typeface="Arial"/>
              </a:rPr>
              <a:t>z</a:t>
            </a:r>
            <a:r>
              <a:rPr b="1" i="1" lang="en-US" sz="2800" u="none" cap="none" strike="noStrike">
                <a:solidFill>
                  <a:schemeClr val="hlink"/>
                </a:solidFill>
                <a:latin typeface="Times New Roman"/>
                <a:ea typeface="Times New Roman"/>
                <a:cs typeface="Times New Roman"/>
                <a:sym typeface="Times New Roman"/>
              </a:rPr>
              <a:t> </a:t>
            </a:r>
            <a:r>
              <a:rPr b="1" i="0" lang="en-US" sz="2800" u="none" cap="none" strike="noStrike">
                <a:solidFill>
                  <a:schemeClr val="hlink"/>
                </a:solidFill>
                <a:latin typeface="Arial"/>
                <a:ea typeface="Arial"/>
                <a:cs typeface="Arial"/>
                <a:sym typeface="Arial"/>
              </a:rPr>
              <a:t>&gt; </a:t>
            </a:r>
            <a:r>
              <a:rPr b="1" i="0" lang="en-US" sz="2400" u="none" cap="none" strike="noStrike">
                <a:solidFill>
                  <a:schemeClr val="hlink"/>
                </a:solidFill>
                <a:latin typeface="Times New Roman"/>
                <a:ea typeface="Times New Roman"/>
                <a:cs typeface="Times New Roman"/>
                <a:sym typeface="Times New Roman"/>
              </a:rPr>
              <a:t>–</a:t>
            </a:r>
            <a:r>
              <a:rPr b="1" i="0" lang="en-US" sz="2800" u="none" cap="none" strike="noStrike">
                <a:solidFill>
                  <a:schemeClr val="hlink"/>
                </a:solidFill>
                <a:latin typeface="Arial"/>
                <a:ea typeface="Arial"/>
                <a:cs typeface="Arial"/>
                <a:sym typeface="Arial"/>
              </a:rPr>
              <a:t>1.23) = 0.8907</a:t>
            </a:r>
          </a:p>
        </p:txBody>
      </p:sp>
      <p:pic>
        <p:nvPicPr>
          <p:cNvPr id="223" name="Shape 223"/>
          <p:cNvPicPr preferRelativeResize="0"/>
          <p:nvPr/>
        </p:nvPicPr>
        <p:blipFill rotWithShape="1">
          <a:blip r:embed="rId3">
            <a:alphaModFix/>
          </a:blip>
          <a:srcRect b="0" l="0" r="0" t="0"/>
          <a:stretch/>
        </p:blipFill>
        <p:spPr>
          <a:xfrm>
            <a:off x="1973261" y="2646361"/>
            <a:ext cx="5033962" cy="2220911"/>
          </a:xfrm>
          <a:prstGeom prst="rect">
            <a:avLst/>
          </a:prstGeom>
          <a:noFill/>
          <a:ln>
            <a:noFill/>
          </a:ln>
        </p:spPr>
      </p:pic>
      <p:sp>
        <p:nvSpPr>
          <p:cNvPr id="224" name="Shape 224"/>
          <p:cNvSpPr txBox="1"/>
          <p:nvPr>
            <p:ph idx="1" type="body"/>
          </p:nvPr>
        </p:nvSpPr>
        <p:spPr>
          <a:xfrm>
            <a:off x="385762" y="5102225"/>
            <a:ext cx="8496299" cy="806450"/>
          </a:xfrm>
          <a:prstGeom prst="rect">
            <a:avLst/>
          </a:prstGeom>
          <a:noFill/>
          <a:ln>
            <a:noFill/>
          </a:ln>
        </p:spPr>
        <p:txBody>
          <a:bodyPr anchorCtr="0" anchor="t" bIns="44450" lIns="90475" rIns="90475" tIns="44450">
            <a:noAutofit/>
          </a:bodyPr>
          <a:lstStyle/>
          <a:p>
            <a:pPr indent="-6350" lvl="0" marL="285750" marR="0" rtl="0" algn="l">
              <a:lnSpc>
                <a:spcPct val="90000"/>
              </a:lnSpc>
              <a:spcBef>
                <a:spcPts val="0"/>
              </a:spcBef>
              <a:spcAft>
                <a:spcPts val="0"/>
              </a:spcAft>
              <a:buClr>
                <a:srgbClr val="008000"/>
              </a:buClr>
              <a:buSzPct val="25000"/>
              <a:buFont typeface="Arial"/>
              <a:buNone/>
            </a:pPr>
            <a:r>
              <a:rPr b="1" i="0" lang="en-US" sz="2800" u="none" cap="none" strike="noStrike">
                <a:solidFill>
                  <a:schemeClr val="dk2"/>
                </a:solidFill>
                <a:latin typeface="Arial"/>
                <a:ea typeface="Arial"/>
                <a:cs typeface="Arial"/>
                <a:sym typeface="Arial"/>
              </a:rPr>
              <a:t>89.07% of the thermometers have readings above </a:t>
            </a:r>
            <a:r>
              <a:rPr b="1" i="0" lang="en-US" sz="2800" u="none" cap="none" strike="noStrike">
                <a:solidFill>
                  <a:srgbClr val="00279F"/>
                </a:solidFill>
                <a:latin typeface="Arial"/>
                <a:ea typeface="Arial"/>
                <a:cs typeface="Arial"/>
                <a:sym typeface="Arial"/>
              </a:rPr>
              <a:t>–1.23</a:t>
            </a:r>
            <a:r>
              <a:rPr b="1" i="0" lang="en-US" sz="2800" u="none" cap="none" strike="noStrike">
                <a:solidFill>
                  <a:schemeClr val="dk2"/>
                </a:solidFill>
                <a:latin typeface="Arial"/>
                <a:ea typeface="Arial"/>
                <a:cs typeface="Arial"/>
                <a:sym typeface="Arial"/>
              </a:rPr>
              <a:t> degrees.</a:t>
            </a:r>
          </a:p>
        </p:txBody>
      </p:sp>
      <p:sp>
        <p:nvSpPr>
          <p:cNvPr id="225" name="Shape 225"/>
          <p:cNvSpPr txBox="1"/>
          <p:nvPr>
            <p:ph type="title"/>
          </p:nvPr>
        </p:nvSpPr>
        <p:spPr>
          <a:xfrm>
            <a:off x="569912" y="92075"/>
            <a:ext cx="7848599" cy="9524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Example - cont</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9" name="Shape 229"/>
        <p:cNvGrpSpPr/>
        <p:nvPr/>
      </p:nvGrpSpPr>
      <p:grpSpPr>
        <a:xfrm>
          <a:off x="0" y="0"/>
          <a:ext cx="0" cy="0"/>
          <a:chOff x="0" y="0"/>
          <a:chExt cx="0" cy="0"/>
        </a:xfrm>
      </p:grpSpPr>
      <p:pic>
        <p:nvPicPr>
          <p:cNvPr id="230" name="Shape 230"/>
          <p:cNvPicPr preferRelativeResize="0"/>
          <p:nvPr/>
        </p:nvPicPr>
        <p:blipFill rotWithShape="1">
          <a:blip r:embed="rId3">
            <a:alphaModFix/>
          </a:blip>
          <a:srcRect b="0" l="0" r="0" t="0"/>
          <a:stretch/>
        </p:blipFill>
        <p:spPr>
          <a:xfrm>
            <a:off x="762000" y="2190750"/>
            <a:ext cx="5181600" cy="3278186"/>
          </a:xfrm>
          <a:prstGeom prst="rect">
            <a:avLst/>
          </a:prstGeom>
          <a:noFill/>
          <a:ln>
            <a:noFill/>
          </a:ln>
        </p:spPr>
      </p:pic>
      <p:sp>
        <p:nvSpPr>
          <p:cNvPr id="231" name="Shape 231"/>
          <p:cNvSpPr txBox="1"/>
          <p:nvPr>
            <p:ph type="title"/>
          </p:nvPr>
        </p:nvSpPr>
        <p:spPr>
          <a:xfrm>
            <a:off x="361950" y="1011237"/>
            <a:ext cx="8616949" cy="1143000"/>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A</a:t>
            </a:r>
            <a:r>
              <a:rPr b="1" i="0" lang="en-US" sz="2400" u="none" cap="none" strike="noStrike">
                <a:solidFill>
                  <a:srgbClr val="008000"/>
                </a:solidFill>
                <a:latin typeface="Arial"/>
                <a:ea typeface="Arial"/>
                <a:cs typeface="Arial"/>
                <a:sym typeface="Arial"/>
              </a:rPr>
              <a:t> </a:t>
            </a:r>
            <a:r>
              <a:rPr b="1" i="0" lang="en-US" sz="2400" u="none" cap="none" strike="noStrike">
                <a:solidFill>
                  <a:schemeClr val="dk1"/>
                </a:solidFill>
                <a:latin typeface="Arial"/>
                <a:ea typeface="Arial"/>
                <a:cs typeface="Arial"/>
                <a:sym typeface="Arial"/>
              </a:rPr>
              <a:t>thermometer is randomly selected. Find the probability that it reads (at the freezing point of water) between </a:t>
            </a:r>
            <a:r>
              <a:rPr b="1" i="0" lang="en-US" sz="2400" u="none" cap="none" strike="noStrike">
                <a:solidFill>
                  <a:schemeClr val="hlink"/>
                </a:solidFill>
                <a:latin typeface="Arial"/>
                <a:ea typeface="Arial"/>
                <a:cs typeface="Arial"/>
                <a:sym typeface="Arial"/>
              </a:rPr>
              <a:t>–2.00</a:t>
            </a:r>
            <a:r>
              <a:rPr b="1" i="0" lang="en-US" sz="2400" u="none" cap="none" strike="noStrike">
                <a:solidFill>
                  <a:schemeClr val="dk1"/>
                </a:solidFill>
                <a:latin typeface="Arial"/>
                <a:ea typeface="Arial"/>
                <a:cs typeface="Arial"/>
                <a:sym typeface="Arial"/>
              </a:rPr>
              <a:t> and </a:t>
            </a:r>
            <a:r>
              <a:rPr b="1" i="0" lang="en-US" sz="2400" u="none" cap="none" strike="noStrike">
                <a:solidFill>
                  <a:schemeClr val="hlink"/>
                </a:solidFill>
                <a:latin typeface="Arial"/>
                <a:ea typeface="Arial"/>
                <a:cs typeface="Arial"/>
                <a:sym typeface="Arial"/>
              </a:rPr>
              <a:t>1.50</a:t>
            </a:r>
            <a:r>
              <a:rPr b="1" i="0" lang="en-US" sz="2400" u="none" cap="none" strike="noStrike">
                <a:solidFill>
                  <a:schemeClr val="dk1"/>
                </a:solidFill>
                <a:latin typeface="Arial"/>
                <a:ea typeface="Arial"/>
                <a:cs typeface="Arial"/>
                <a:sym typeface="Arial"/>
              </a:rPr>
              <a:t> degrees.  </a:t>
            </a:r>
            <a:r>
              <a:rPr b="1" i="0" lang="en-US" sz="2400" u="none" cap="none" strike="noStrike">
                <a:solidFill>
                  <a:srgbClr val="008000"/>
                </a:solidFill>
                <a:latin typeface="Arial"/>
                <a:ea typeface="Arial"/>
                <a:cs typeface="Arial"/>
                <a:sym typeface="Arial"/>
              </a:rPr>
              <a:t> </a:t>
            </a:r>
          </a:p>
        </p:txBody>
      </p:sp>
      <p:sp>
        <p:nvSpPr>
          <p:cNvPr id="232" name="Shape 232"/>
          <p:cNvSpPr txBox="1"/>
          <p:nvPr/>
        </p:nvSpPr>
        <p:spPr>
          <a:xfrm>
            <a:off x="2574925" y="4664075"/>
            <a:ext cx="1073150" cy="33972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33" name="Shape 233"/>
          <p:cNvSpPr txBox="1"/>
          <p:nvPr/>
        </p:nvSpPr>
        <p:spPr>
          <a:xfrm>
            <a:off x="5084762" y="2209800"/>
            <a:ext cx="3830636" cy="14033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P (</a:t>
            </a:r>
            <a:r>
              <a:rPr b="1" i="1" lang="en-US" sz="2400" u="none" cap="none" strike="noStrike">
                <a:solidFill>
                  <a:schemeClr val="hlink"/>
                </a:solidFill>
                <a:latin typeface="Arial"/>
                <a:ea typeface="Arial"/>
                <a:cs typeface="Arial"/>
                <a:sym typeface="Arial"/>
              </a:rPr>
              <a:t>z</a:t>
            </a:r>
            <a:r>
              <a:rPr b="1" i="1" lang="en-US" sz="2400" u="none" cap="none" strike="noStrike">
                <a:solidFill>
                  <a:schemeClr val="hlink"/>
                </a:solidFill>
                <a:latin typeface="Times New Roman"/>
                <a:ea typeface="Times New Roman"/>
                <a:cs typeface="Times New Roman"/>
                <a:sym typeface="Times New Roman"/>
              </a:rPr>
              <a:t> </a:t>
            </a:r>
            <a:r>
              <a:rPr b="1" i="0" lang="en-US" sz="2400" u="none" cap="none" strike="noStrike">
                <a:solidFill>
                  <a:schemeClr val="hlink"/>
                </a:solidFill>
                <a:latin typeface="Arial"/>
                <a:ea typeface="Arial"/>
                <a:cs typeface="Arial"/>
                <a:sym typeface="Arial"/>
              </a:rPr>
              <a:t>&lt; </a:t>
            </a:r>
            <a:r>
              <a:rPr b="1" i="0" lang="en-US" sz="2400" u="none" cap="none" strike="noStrike">
                <a:solidFill>
                  <a:schemeClr val="hlink"/>
                </a:solidFill>
                <a:latin typeface="Times New Roman"/>
                <a:ea typeface="Times New Roman"/>
                <a:cs typeface="Times New Roman"/>
                <a:sym typeface="Times New Roman"/>
              </a:rPr>
              <a:t>–</a:t>
            </a:r>
            <a:r>
              <a:rPr b="1" i="0" lang="en-US" sz="2400" u="none" cap="none" strike="noStrike">
                <a:solidFill>
                  <a:schemeClr val="hlink"/>
                </a:solidFill>
                <a:latin typeface="Arial"/>
                <a:ea typeface="Arial"/>
                <a:cs typeface="Arial"/>
                <a:sym typeface="Arial"/>
              </a:rPr>
              <a:t>2.00) = 0.0228</a:t>
            </a:r>
          </a:p>
          <a:p>
            <a:pPr indent="0" lvl="0" marL="0" marR="0" rtl="0" algn="l">
              <a:lnSpc>
                <a:spcPct val="9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P (</a:t>
            </a:r>
            <a:r>
              <a:rPr b="1" i="1" lang="en-US" sz="2400" u="none" cap="none" strike="noStrike">
                <a:solidFill>
                  <a:schemeClr val="hlink"/>
                </a:solidFill>
                <a:latin typeface="Arial"/>
                <a:ea typeface="Arial"/>
                <a:cs typeface="Arial"/>
                <a:sym typeface="Arial"/>
              </a:rPr>
              <a:t>z</a:t>
            </a:r>
            <a:r>
              <a:rPr b="1" i="1" lang="en-US" sz="2400" u="none" cap="none" strike="noStrike">
                <a:solidFill>
                  <a:schemeClr val="hlink"/>
                </a:solidFill>
                <a:latin typeface="Times New Roman"/>
                <a:ea typeface="Times New Roman"/>
                <a:cs typeface="Times New Roman"/>
                <a:sym typeface="Times New Roman"/>
              </a:rPr>
              <a:t> </a:t>
            </a:r>
            <a:r>
              <a:rPr b="1" i="0" lang="en-US" sz="2400" u="none" cap="none" strike="noStrike">
                <a:solidFill>
                  <a:schemeClr val="hlink"/>
                </a:solidFill>
                <a:latin typeface="Arial"/>
                <a:ea typeface="Arial"/>
                <a:cs typeface="Arial"/>
                <a:sym typeface="Arial"/>
              </a:rPr>
              <a:t>&lt; 1.50) = 0.9332</a:t>
            </a:r>
          </a:p>
          <a:p>
            <a:pPr indent="0" lvl="0" marL="0" marR="0" rtl="0" algn="l">
              <a:lnSpc>
                <a:spcPct val="9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P (</a:t>
            </a:r>
            <a:r>
              <a:rPr b="1" i="0" lang="en-US" sz="2400" u="none" cap="none" strike="noStrike">
                <a:solidFill>
                  <a:schemeClr val="hlink"/>
                </a:solidFill>
                <a:latin typeface="Times New Roman"/>
                <a:ea typeface="Times New Roman"/>
                <a:cs typeface="Times New Roman"/>
                <a:sym typeface="Times New Roman"/>
              </a:rPr>
              <a:t>–</a:t>
            </a:r>
            <a:r>
              <a:rPr b="1" i="0" lang="en-US" sz="2400" u="none" cap="none" strike="noStrike">
                <a:solidFill>
                  <a:schemeClr val="hlink"/>
                </a:solidFill>
                <a:latin typeface="Arial"/>
                <a:ea typeface="Arial"/>
                <a:cs typeface="Arial"/>
                <a:sym typeface="Arial"/>
              </a:rPr>
              <a:t>2.00 &lt; </a:t>
            </a:r>
            <a:r>
              <a:rPr b="1" i="1" lang="en-US" sz="2400" u="none" cap="none" strike="noStrike">
                <a:solidFill>
                  <a:schemeClr val="hlink"/>
                </a:solidFill>
                <a:latin typeface="Arial"/>
                <a:ea typeface="Arial"/>
                <a:cs typeface="Arial"/>
                <a:sym typeface="Arial"/>
              </a:rPr>
              <a:t>z</a:t>
            </a:r>
            <a:r>
              <a:rPr b="1" i="1" lang="en-US" sz="2400" u="none" cap="none" strike="noStrike">
                <a:solidFill>
                  <a:schemeClr val="hlink"/>
                </a:solidFill>
                <a:latin typeface="Times New Roman"/>
                <a:ea typeface="Times New Roman"/>
                <a:cs typeface="Times New Roman"/>
                <a:sym typeface="Times New Roman"/>
              </a:rPr>
              <a:t> </a:t>
            </a:r>
            <a:r>
              <a:rPr b="1" i="0" lang="en-US" sz="2400" u="none" cap="none" strike="noStrike">
                <a:solidFill>
                  <a:schemeClr val="hlink"/>
                </a:solidFill>
                <a:latin typeface="Arial"/>
                <a:ea typeface="Arial"/>
                <a:cs typeface="Arial"/>
                <a:sym typeface="Arial"/>
              </a:rPr>
              <a:t>&lt; 1.50) = </a:t>
            </a:r>
          </a:p>
          <a:p>
            <a:pPr indent="0" lvl="0" marL="0" marR="0" rtl="0" algn="l">
              <a:lnSpc>
                <a:spcPct val="9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0.9332 </a:t>
            </a:r>
            <a:r>
              <a:rPr b="1" i="0" lang="en-US" sz="2400" u="none" cap="none" strike="noStrike">
                <a:solidFill>
                  <a:schemeClr val="hlink"/>
                </a:solidFill>
                <a:latin typeface="Times New Roman"/>
                <a:ea typeface="Times New Roman"/>
                <a:cs typeface="Times New Roman"/>
                <a:sym typeface="Times New Roman"/>
              </a:rPr>
              <a:t>–</a:t>
            </a:r>
            <a:r>
              <a:rPr b="0" i="0" lang="en-US" sz="2400" u="none" cap="none" strike="noStrike">
                <a:solidFill>
                  <a:schemeClr val="hlink"/>
                </a:solidFill>
                <a:latin typeface="Times New Roman"/>
                <a:ea typeface="Times New Roman"/>
                <a:cs typeface="Times New Roman"/>
                <a:sym typeface="Times New Roman"/>
              </a:rPr>
              <a:t>  </a:t>
            </a:r>
            <a:r>
              <a:rPr b="1" i="0" lang="en-US" sz="2400" u="none" cap="none" strike="noStrike">
                <a:solidFill>
                  <a:schemeClr val="hlink"/>
                </a:solidFill>
                <a:latin typeface="Arial"/>
                <a:ea typeface="Arial"/>
                <a:cs typeface="Arial"/>
                <a:sym typeface="Arial"/>
              </a:rPr>
              <a:t>0.0228 = 0.9104</a:t>
            </a:r>
          </a:p>
        </p:txBody>
      </p:sp>
      <p:sp>
        <p:nvSpPr>
          <p:cNvPr id="234" name="Shape 234"/>
          <p:cNvSpPr txBox="1"/>
          <p:nvPr>
            <p:ph idx="1" type="body"/>
          </p:nvPr>
        </p:nvSpPr>
        <p:spPr>
          <a:xfrm>
            <a:off x="271462" y="5529262"/>
            <a:ext cx="8661400" cy="838199"/>
          </a:xfrm>
          <a:prstGeom prst="rect">
            <a:avLst/>
          </a:prstGeom>
          <a:noFill/>
          <a:ln>
            <a:noFill/>
          </a:ln>
        </p:spPr>
        <p:txBody>
          <a:bodyPr anchorCtr="0" anchor="t" bIns="44450" lIns="90475" rIns="90475" tIns="44450">
            <a:noAutofit/>
          </a:bodyPr>
          <a:lstStyle/>
          <a:p>
            <a:pPr indent="-285750" lvl="0" marL="285750" marR="0" rtl="0" algn="l">
              <a:lnSpc>
                <a:spcPct val="100000"/>
              </a:lnSpc>
              <a:spcBef>
                <a:spcPts val="0"/>
              </a:spcBef>
              <a:spcAft>
                <a:spcPts val="0"/>
              </a:spcAft>
              <a:buClr>
                <a:srgbClr val="008000"/>
              </a:buClr>
              <a:buSzPct val="25000"/>
              <a:buFont typeface="Arial"/>
              <a:buNone/>
            </a:pPr>
            <a:r>
              <a:rPr b="1" i="0" lang="en-US" sz="2400" u="none" cap="none" strike="noStrike">
                <a:solidFill>
                  <a:schemeClr val="dk2"/>
                </a:solidFill>
                <a:latin typeface="Arial"/>
                <a:ea typeface="Arial"/>
                <a:cs typeface="Arial"/>
                <a:sym typeface="Arial"/>
              </a:rPr>
              <a:t>	The probability that the chosen thermometer has a reading between </a:t>
            </a:r>
            <a:r>
              <a:rPr b="1" i="0" lang="en-US" sz="1400" u="none" cap="none" strike="noStrike">
                <a:solidFill>
                  <a:schemeClr val="dk2"/>
                </a:solidFill>
                <a:latin typeface="Arial"/>
                <a:ea typeface="Arial"/>
                <a:cs typeface="Arial"/>
                <a:sym typeface="Arial"/>
              </a:rPr>
              <a:t>–</a:t>
            </a:r>
            <a:r>
              <a:rPr b="1" i="0" lang="en-US" sz="2400" u="none" cap="none" strike="noStrike">
                <a:solidFill>
                  <a:schemeClr val="dk2"/>
                </a:solidFill>
                <a:latin typeface="Arial"/>
                <a:ea typeface="Arial"/>
                <a:cs typeface="Arial"/>
                <a:sym typeface="Arial"/>
              </a:rPr>
              <a:t> 2.00 and 1.50 degrees is 0.9104.</a:t>
            </a:r>
          </a:p>
        </p:txBody>
      </p:sp>
      <p:sp>
        <p:nvSpPr>
          <p:cNvPr id="235" name="Shape 235"/>
          <p:cNvSpPr txBox="1"/>
          <p:nvPr/>
        </p:nvSpPr>
        <p:spPr>
          <a:xfrm>
            <a:off x="595312" y="92075"/>
            <a:ext cx="7848599" cy="9651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Example - Thermometers III</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9" name="Shape 239"/>
        <p:cNvGrpSpPr/>
        <p:nvPr/>
      </p:nvGrpSpPr>
      <p:grpSpPr>
        <a:xfrm>
          <a:off x="0" y="0"/>
          <a:ext cx="0" cy="0"/>
          <a:chOff x="0" y="0"/>
          <a:chExt cx="0" cy="0"/>
        </a:xfrm>
      </p:grpSpPr>
      <p:pic>
        <p:nvPicPr>
          <p:cNvPr id="240" name="Shape 240"/>
          <p:cNvPicPr preferRelativeResize="0"/>
          <p:nvPr/>
        </p:nvPicPr>
        <p:blipFill rotWithShape="1">
          <a:blip r:embed="rId3">
            <a:alphaModFix/>
          </a:blip>
          <a:srcRect b="0" l="0" r="0" t="0"/>
          <a:stretch/>
        </p:blipFill>
        <p:spPr>
          <a:xfrm>
            <a:off x="762000" y="2190750"/>
            <a:ext cx="5181600" cy="3278186"/>
          </a:xfrm>
          <a:prstGeom prst="rect">
            <a:avLst/>
          </a:prstGeom>
          <a:noFill/>
          <a:ln>
            <a:noFill/>
          </a:ln>
        </p:spPr>
      </p:pic>
      <p:sp>
        <p:nvSpPr>
          <p:cNvPr id="241" name="Shape 241"/>
          <p:cNvSpPr txBox="1"/>
          <p:nvPr>
            <p:ph idx="1" type="body"/>
          </p:nvPr>
        </p:nvSpPr>
        <p:spPr>
          <a:xfrm>
            <a:off x="152400" y="5486400"/>
            <a:ext cx="8801100" cy="1187449"/>
          </a:xfrm>
          <a:prstGeom prst="rect">
            <a:avLst/>
          </a:prstGeom>
          <a:noFill/>
          <a:ln>
            <a:noFill/>
          </a:ln>
        </p:spPr>
        <p:txBody>
          <a:bodyPr anchorCtr="0" anchor="t" bIns="44450" lIns="90475" rIns="90475" tIns="44450">
            <a:noAutofit/>
          </a:bodyPr>
          <a:lstStyle/>
          <a:p>
            <a:pPr indent="-285750" lvl="0" marL="285750" marR="0" rtl="0" algn="l">
              <a:lnSpc>
                <a:spcPct val="90000"/>
              </a:lnSpc>
              <a:spcBef>
                <a:spcPts val="0"/>
              </a:spcBef>
              <a:spcAft>
                <a:spcPts val="0"/>
              </a:spcAft>
              <a:buClr>
                <a:srgbClr val="008000"/>
              </a:buClr>
              <a:buSzPct val="25000"/>
              <a:buFont typeface="Arial"/>
              <a:buNone/>
            </a:pPr>
            <a:r>
              <a:rPr b="1" i="0" lang="en-US" sz="2400" u="none" cap="none" strike="noStrike">
                <a:solidFill>
                  <a:schemeClr val="hlink"/>
                </a:solidFill>
                <a:latin typeface="Arial"/>
                <a:ea typeface="Arial"/>
                <a:cs typeface="Arial"/>
                <a:sym typeface="Arial"/>
              </a:rPr>
              <a:t>	</a:t>
            </a:r>
            <a:r>
              <a:rPr b="1" i="0" lang="en-US" sz="2400" u="none" cap="none" strike="noStrike">
                <a:solidFill>
                  <a:schemeClr val="dk2"/>
                </a:solidFill>
                <a:latin typeface="Arial"/>
                <a:ea typeface="Arial"/>
                <a:cs typeface="Arial"/>
                <a:sym typeface="Arial"/>
              </a:rPr>
              <a:t>If many thermometers are selected and tested at the freezing point of water, then 91.04% of them will read between –2.00 and 1.50 degrees.</a:t>
            </a:r>
          </a:p>
        </p:txBody>
      </p:sp>
      <p:sp>
        <p:nvSpPr>
          <p:cNvPr id="242" name="Shape 242"/>
          <p:cNvSpPr txBox="1"/>
          <p:nvPr/>
        </p:nvSpPr>
        <p:spPr>
          <a:xfrm>
            <a:off x="2574925" y="4664075"/>
            <a:ext cx="1073150" cy="33972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43" name="Shape 243"/>
          <p:cNvSpPr txBox="1"/>
          <p:nvPr/>
        </p:nvSpPr>
        <p:spPr>
          <a:xfrm>
            <a:off x="5084762" y="2209800"/>
            <a:ext cx="3830636" cy="14033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P (</a:t>
            </a:r>
            <a:r>
              <a:rPr b="1" i="1" lang="en-US" sz="2400" u="none" cap="none" strike="noStrike">
                <a:solidFill>
                  <a:schemeClr val="hlink"/>
                </a:solidFill>
                <a:latin typeface="Arial"/>
                <a:ea typeface="Arial"/>
                <a:cs typeface="Arial"/>
                <a:sym typeface="Arial"/>
              </a:rPr>
              <a:t>z</a:t>
            </a:r>
            <a:r>
              <a:rPr b="1" i="1" lang="en-US" sz="2400" u="none" cap="none" strike="noStrike">
                <a:solidFill>
                  <a:schemeClr val="hlink"/>
                </a:solidFill>
                <a:latin typeface="Times New Roman"/>
                <a:ea typeface="Times New Roman"/>
                <a:cs typeface="Times New Roman"/>
                <a:sym typeface="Times New Roman"/>
              </a:rPr>
              <a:t> </a:t>
            </a:r>
            <a:r>
              <a:rPr b="1" i="0" lang="en-US" sz="2400" u="none" cap="none" strike="noStrike">
                <a:solidFill>
                  <a:schemeClr val="hlink"/>
                </a:solidFill>
                <a:latin typeface="Arial"/>
                <a:ea typeface="Arial"/>
                <a:cs typeface="Arial"/>
                <a:sym typeface="Arial"/>
              </a:rPr>
              <a:t>&lt; </a:t>
            </a:r>
            <a:r>
              <a:rPr b="1" i="0" lang="en-US" sz="2400" u="none" cap="none" strike="noStrike">
                <a:solidFill>
                  <a:schemeClr val="hlink"/>
                </a:solidFill>
                <a:latin typeface="Times New Roman"/>
                <a:ea typeface="Times New Roman"/>
                <a:cs typeface="Times New Roman"/>
                <a:sym typeface="Times New Roman"/>
              </a:rPr>
              <a:t>–</a:t>
            </a:r>
            <a:r>
              <a:rPr b="1" i="0" lang="en-US" sz="2400" u="none" cap="none" strike="noStrike">
                <a:solidFill>
                  <a:schemeClr val="hlink"/>
                </a:solidFill>
                <a:latin typeface="Arial"/>
                <a:ea typeface="Arial"/>
                <a:cs typeface="Arial"/>
                <a:sym typeface="Arial"/>
              </a:rPr>
              <a:t>2.00) = 0.0228</a:t>
            </a:r>
          </a:p>
          <a:p>
            <a:pPr indent="0" lvl="0" marL="0" marR="0" rtl="0" algn="l">
              <a:lnSpc>
                <a:spcPct val="9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P (</a:t>
            </a:r>
            <a:r>
              <a:rPr b="1" i="1" lang="en-US" sz="2400" u="none" cap="none" strike="noStrike">
                <a:solidFill>
                  <a:schemeClr val="hlink"/>
                </a:solidFill>
                <a:latin typeface="Arial"/>
                <a:ea typeface="Arial"/>
                <a:cs typeface="Arial"/>
                <a:sym typeface="Arial"/>
              </a:rPr>
              <a:t>z</a:t>
            </a:r>
            <a:r>
              <a:rPr b="1" i="1" lang="en-US" sz="2400" u="none" cap="none" strike="noStrike">
                <a:solidFill>
                  <a:schemeClr val="hlink"/>
                </a:solidFill>
                <a:latin typeface="Times New Roman"/>
                <a:ea typeface="Times New Roman"/>
                <a:cs typeface="Times New Roman"/>
                <a:sym typeface="Times New Roman"/>
              </a:rPr>
              <a:t> </a:t>
            </a:r>
            <a:r>
              <a:rPr b="1" i="0" lang="en-US" sz="2400" u="none" cap="none" strike="noStrike">
                <a:solidFill>
                  <a:schemeClr val="hlink"/>
                </a:solidFill>
                <a:latin typeface="Arial"/>
                <a:ea typeface="Arial"/>
                <a:cs typeface="Arial"/>
                <a:sym typeface="Arial"/>
              </a:rPr>
              <a:t>&lt; 1.50) = 0.9332</a:t>
            </a:r>
          </a:p>
          <a:p>
            <a:pPr indent="0" lvl="0" marL="0" marR="0" rtl="0" algn="l">
              <a:lnSpc>
                <a:spcPct val="9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P (</a:t>
            </a:r>
            <a:r>
              <a:rPr b="1" i="0" lang="en-US" sz="2400" u="none" cap="none" strike="noStrike">
                <a:solidFill>
                  <a:schemeClr val="hlink"/>
                </a:solidFill>
                <a:latin typeface="Times New Roman"/>
                <a:ea typeface="Times New Roman"/>
                <a:cs typeface="Times New Roman"/>
                <a:sym typeface="Times New Roman"/>
              </a:rPr>
              <a:t>–</a:t>
            </a:r>
            <a:r>
              <a:rPr b="1" i="0" lang="en-US" sz="2400" u="none" cap="none" strike="noStrike">
                <a:solidFill>
                  <a:schemeClr val="hlink"/>
                </a:solidFill>
                <a:latin typeface="Arial"/>
                <a:ea typeface="Arial"/>
                <a:cs typeface="Arial"/>
                <a:sym typeface="Arial"/>
              </a:rPr>
              <a:t>2.00 &lt; </a:t>
            </a:r>
            <a:r>
              <a:rPr b="1" i="1" lang="en-US" sz="2400" u="none" cap="none" strike="noStrike">
                <a:solidFill>
                  <a:schemeClr val="hlink"/>
                </a:solidFill>
                <a:latin typeface="Arial"/>
                <a:ea typeface="Arial"/>
                <a:cs typeface="Arial"/>
                <a:sym typeface="Arial"/>
              </a:rPr>
              <a:t>z</a:t>
            </a:r>
            <a:r>
              <a:rPr b="1" i="1" lang="en-US" sz="2400" u="none" cap="none" strike="noStrike">
                <a:solidFill>
                  <a:schemeClr val="hlink"/>
                </a:solidFill>
                <a:latin typeface="Times New Roman"/>
                <a:ea typeface="Times New Roman"/>
                <a:cs typeface="Times New Roman"/>
                <a:sym typeface="Times New Roman"/>
              </a:rPr>
              <a:t> </a:t>
            </a:r>
            <a:r>
              <a:rPr b="1" i="0" lang="en-US" sz="2400" u="none" cap="none" strike="noStrike">
                <a:solidFill>
                  <a:schemeClr val="hlink"/>
                </a:solidFill>
                <a:latin typeface="Arial"/>
                <a:ea typeface="Arial"/>
                <a:cs typeface="Arial"/>
                <a:sym typeface="Arial"/>
              </a:rPr>
              <a:t>&lt; 1.50) = </a:t>
            </a:r>
          </a:p>
          <a:p>
            <a:pPr indent="0" lvl="0" marL="0" marR="0" rtl="0" algn="l">
              <a:lnSpc>
                <a:spcPct val="9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0.9332 </a:t>
            </a:r>
            <a:r>
              <a:rPr b="1" i="0" lang="en-US" sz="2400" u="none" cap="none" strike="noStrike">
                <a:solidFill>
                  <a:schemeClr val="hlink"/>
                </a:solidFill>
                <a:latin typeface="Times New Roman"/>
                <a:ea typeface="Times New Roman"/>
                <a:cs typeface="Times New Roman"/>
                <a:sym typeface="Times New Roman"/>
              </a:rPr>
              <a:t>–</a:t>
            </a:r>
            <a:r>
              <a:rPr b="0" i="0" lang="en-US" sz="2400" u="none" cap="none" strike="noStrike">
                <a:solidFill>
                  <a:schemeClr val="hlink"/>
                </a:solidFill>
                <a:latin typeface="Times New Roman"/>
                <a:ea typeface="Times New Roman"/>
                <a:cs typeface="Times New Roman"/>
                <a:sym typeface="Times New Roman"/>
              </a:rPr>
              <a:t>  </a:t>
            </a:r>
            <a:r>
              <a:rPr b="1" i="0" lang="en-US" sz="2400" u="none" cap="none" strike="noStrike">
                <a:solidFill>
                  <a:schemeClr val="hlink"/>
                </a:solidFill>
                <a:latin typeface="Arial"/>
                <a:ea typeface="Arial"/>
                <a:cs typeface="Arial"/>
                <a:sym typeface="Arial"/>
              </a:rPr>
              <a:t>0.0228 = 0.9104</a:t>
            </a:r>
          </a:p>
        </p:txBody>
      </p:sp>
      <p:sp>
        <p:nvSpPr>
          <p:cNvPr id="244" name="Shape 244"/>
          <p:cNvSpPr txBox="1"/>
          <p:nvPr/>
        </p:nvSpPr>
        <p:spPr>
          <a:xfrm>
            <a:off x="361950" y="1011237"/>
            <a:ext cx="8629649" cy="1143000"/>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A</a:t>
            </a:r>
            <a:r>
              <a:rPr b="1" i="0" lang="en-US" sz="2400" u="none" cap="none" strike="noStrike">
                <a:solidFill>
                  <a:srgbClr val="008000"/>
                </a:solidFill>
                <a:latin typeface="Arial"/>
                <a:ea typeface="Arial"/>
                <a:cs typeface="Arial"/>
                <a:sym typeface="Arial"/>
              </a:rPr>
              <a:t> </a:t>
            </a:r>
            <a:r>
              <a:rPr b="1" i="0" lang="en-US" sz="2400" u="none" cap="none" strike="noStrike">
                <a:solidFill>
                  <a:schemeClr val="dk1"/>
                </a:solidFill>
                <a:latin typeface="Arial"/>
                <a:ea typeface="Arial"/>
                <a:cs typeface="Arial"/>
                <a:sym typeface="Arial"/>
              </a:rPr>
              <a:t>thermometer is randomly selected. Find the probability that it reads (at the freezing point of water) between </a:t>
            </a:r>
            <a:r>
              <a:rPr b="1" i="0" lang="en-US" sz="2400" u="none" cap="none" strike="noStrike">
                <a:solidFill>
                  <a:schemeClr val="hlink"/>
                </a:solidFill>
                <a:latin typeface="Arial"/>
                <a:ea typeface="Arial"/>
                <a:cs typeface="Arial"/>
                <a:sym typeface="Arial"/>
              </a:rPr>
              <a:t>–2.00</a:t>
            </a:r>
            <a:r>
              <a:rPr b="1" i="0" lang="en-US" sz="2400" u="none" cap="none" strike="noStrike">
                <a:solidFill>
                  <a:schemeClr val="dk1"/>
                </a:solidFill>
                <a:latin typeface="Arial"/>
                <a:ea typeface="Arial"/>
                <a:cs typeface="Arial"/>
                <a:sym typeface="Arial"/>
              </a:rPr>
              <a:t> and </a:t>
            </a:r>
            <a:r>
              <a:rPr b="1" i="0" lang="en-US" sz="2400" u="none" cap="none" strike="noStrike">
                <a:solidFill>
                  <a:schemeClr val="hlink"/>
                </a:solidFill>
                <a:latin typeface="Arial"/>
                <a:ea typeface="Arial"/>
                <a:cs typeface="Arial"/>
                <a:sym typeface="Arial"/>
              </a:rPr>
              <a:t>1.50</a:t>
            </a:r>
            <a:r>
              <a:rPr b="1" i="0" lang="en-US" sz="2400" u="none" cap="none" strike="noStrike">
                <a:solidFill>
                  <a:schemeClr val="dk1"/>
                </a:solidFill>
                <a:latin typeface="Arial"/>
                <a:ea typeface="Arial"/>
                <a:cs typeface="Arial"/>
                <a:sym typeface="Arial"/>
              </a:rPr>
              <a:t> degrees.  </a:t>
            </a:r>
            <a:r>
              <a:rPr b="1" i="0" lang="en-US" sz="2400" u="none" cap="none" strike="noStrike">
                <a:solidFill>
                  <a:srgbClr val="008000"/>
                </a:solidFill>
                <a:latin typeface="Arial"/>
                <a:ea typeface="Arial"/>
                <a:cs typeface="Arial"/>
                <a:sym typeface="Arial"/>
              </a:rPr>
              <a:t> </a:t>
            </a:r>
          </a:p>
        </p:txBody>
      </p:sp>
      <p:sp>
        <p:nvSpPr>
          <p:cNvPr id="245" name="Shape 245"/>
          <p:cNvSpPr txBox="1"/>
          <p:nvPr>
            <p:ph type="title"/>
          </p:nvPr>
        </p:nvSpPr>
        <p:spPr>
          <a:xfrm>
            <a:off x="646112" y="193675"/>
            <a:ext cx="7848599" cy="75088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Example - cont</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3" name="Shape 43"/>
        <p:cNvGrpSpPr/>
        <p:nvPr/>
      </p:nvGrpSpPr>
      <p:grpSpPr>
        <a:xfrm>
          <a:off x="0" y="0"/>
          <a:ext cx="0" cy="0"/>
          <a:chOff x="0" y="0"/>
          <a:chExt cx="0" cy="0"/>
        </a:xfrm>
      </p:grpSpPr>
      <p:grpSp>
        <p:nvGrpSpPr>
          <p:cNvPr id="44" name="Shape 44"/>
          <p:cNvGrpSpPr/>
          <p:nvPr/>
        </p:nvGrpSpPr>
        <p:grpSpPr>
          <a:xfrm>
            <a:off x="0" y="0"/>
            <a:ext cx="9144000" cy="6858000"/>
            <a:chOff x="0" y="0"/>
            <a:chExt cx="9144000" cy="6858000"/>
          </a:xfrm>
        </p:grpSpPr>
        <p:sp>
          <p:nvSpPr>
            <p:cNvPr id="45" name="Shape 45"/>
            <p:cNvSpPr/>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46" name="Shape 46"/>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47" name="Shape 47"/>
          <p:cNvSpPr txBox="1"/>
          <p:nvPr/>
        </p:nvSpPr>
        <p:spPr>
          <a:xfrm>
            <a:off x="1295400" y="1066800"/>
            <a:ext cx="6553200" cy="13081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6-1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Review and Preview</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9" name="Shape 249"/>
        <p:cNvGrpSpPr/>
        <p:nvPr/>
      </p:nvGrpSpPr>
      <p:grpSpPr>
        <a:xfrm>
          <a:off x="0" y="0"/>
          <a:ext cx="0" cy="0"/>
          <a:chOff x="0" y="0"/>
          <a:chExt cx="0" cy="0"/>
        </a:xfrm>
      </p:grpSpPr>
      <p:sp>
        <p:nvSpPr>
          <p:cNvPr id="250" name="Shape 250"/>
          <p:cNvSpPr txBox="1"/>
          <p:nvPr>
            <p:ph idx="1" type="body"/>
          </p:nvPr>
        </p:nvSpPr>
        <p:spPr>
          <a:xfrm>
            <a:off x="238125" y="1377950"/>
            <a:ext cx="8829674" cy="4114800"/>
          </a:xfrm>
          <a:prstGeom prst="rect">
            <a:avLst/>
          </a:prstGeom>
          <a:noFill/>
          <a:ln>
            <a:noFill/>
          </a:ln>
        </p:spPr>
        <p:txBody>
          <a:bodyPr anchorCtr="0" anchor="t" bIns="44450" lIns="90475" rIns="90475" tIns="44450">
            <a:noAutofit/>
          </a:bodyPr>
          <a:lstStyle/>
          <a:p>
            <a:pPr indent="-342900" lvl="0" marL="342900" marR="0" rtl="0" algn="ctr">
              <a:lnSpc>
                <a:spcPct val="95000"/>
              </a:lnSpc>
              <a:spcBef>
                <a:spcPts val="0"/>
              </a:spcBef>
              <a:spcAft>
                <a:spcPts val="0"/>
              </a:spcAft>
              <a:buClr>
                <a:srgbClr val="008000"/>
              </a:buClr>
              <a:buSzPct val="25000"/>
              <a:buFont typeface="Arial"/>
              <a:buNone/>
            </a:pPr>
            <a:r>
              <a:rPr b="1" i="0" lang="en-US" sz="3600" u="none" cap="none" strike="noStrike">
                <a:solidFill>
                  <a:schemeClr val="hlink"/>
                </a:solidFill>
                <a:latin typeface="Arial"/>
                <a:ea typeface="Arial"/>
                <a:cs typeface="Arial"/>
                <a:sym typeface="Arial"/>
              </a:rPr>
              <a:t> </a:t>
            </a:r>
            <a:r>
              <a:rPr b="1" i="0" lang="en-US" sz="4000" u="none" cap="none" strike="noStrike">
                <a:solidFill>
                  <a:schemeClr val="hlink"/>
                </a:solidFill>
                <a:latin typeface="Arial"/>
                <a:ea typeface="Arial"/>
                <a:cs typeface="Arial"/>
                <a:sym typeface="Arial"/>
              </a:rPr>
              <a:t>P(</a:t>
            </a:r>
            <a:r>
              <a:rPr b="1" i="1" lang="en-US" sz="4000" u="none" cap="none" strike="noStrike">
                <a:solidFill>
                  <a:schemeClr val="hlink"/>
                </a:solidFill>
                <a:latin typeface="Arial"/>
                <a:ea typeface="Arial"/>
                <a:cs typeface="Arial"/>
                <a:sym typeface="Arial"/>
              </a:rPr>
              <a:t>a</a:t>
            </a:r>
            <a:r>
              <a:rPr b="1" i="0" lang="en-US" sz="4000" u="none" cap="none" strike="noStrike">
                <a:solidFill>
                  <a:schemeClr val="hlink"/>
                </a:solidFill>
                <a:latin typeface="Arial"/>
                <a:ea typeface="Arial"/>
                <a:cs typeface="Arial"/>
                <a:sym typeface="Arial"/>
              </a:rPr>
              <a:t> &lt; </a:t>
            </a:r>
            <a:r>
              <a:rPr b="1" i="1" lang="en-US" sz="4000" u="none" cap="none" strike="noStrike">
                <a:solidFill>
                  <a:schemeClr val="hlink"/>
                </a:solidFill>
                <a:latin typeface="Arial"/>
                <a:ea typeface="Arial"/>
                <a:cs typeface="Arial"/>
                <a:sym typeface="Arial"/>
              </a:rPr>
              <a:t>z</a:t>
            </a:r>
            <a:r>
              <a:rPr b="1" i="0" lang="en-US" sz="4000" u="none" cap="none" strike="noStrike">
                <a:solidFill>
                  <a:schemeClr val="hlink"/>
                </a:solidFill>
                <a:latin typeface="Arial"/>
                <a:ea typeface="Arial"/>
                <a:cs typeface="Arial"/>
                <a:sym typeface="Arial"/>
              </a:rPr>
              <a:t> &lt; </a:t>
            </a:r>
            <a:r>
              <a:rPr b="1" i="1" lang="en-US" sz="4000" u="none" cap="none" strike="noStrike">
                <a:solidFill>
                  <a:schemeClr val="hlink"/>
                </a:solidFill>
                <a:latin typeface="Arial"/>
                <a:ea typeface="Arial"/>
                <a:cs typeface="Arial"/>
                <a:sym typeface="Arial"/>
              </a:rPr>
              <a:t>b</a:t>
            </a:r>
            <a:r>
              <a:rPr b="1" i="0" lang="en-US" sz="4000" u="none" cap="none" strike="noStrike">
                <a:solidFill>
                  <a:schemeClr val="hlink"/>
                </a:solidFill>
                <a:latin typeface="Arial"/>
                <a:ea typeface="Arial"/>
                <a:cs typeface="Arial"/>
                <a:sym typeface="Arial"/>
              </a:rPr>
              <a:t>) </a:t>
            </a:r>
          </a:p>
          <a:p>
            <a:pPr indent="-342900" lvl="0" marL="342900" marR="0" rtl="0" algn="ctr">
              <a:lnSpc>
                <a:spcPct val="95000"/>
              </a:lnSpc>
              <a:spcBef>
                <a:spcPts val="320"/>
              </a:spcBef>
              <a:spcAft>
                <a:spcPts val="0"/>
              </a:spcAft>
              <a:buClr>
                <a:srgbClr val="008000"/>
              </a:buClr>
              <a:buSzPct val="25000"/>
              <a:buFont typeface="Arial"/>
              <a:buNone/>
            </a:pPr>
            <a:r>
              <a:rPr b="1" i="0" lang="en-US" sz="2400" u="none" cap="none" strike="noStrike">
                <a:solidFill>
                  <a:schemeClr val="dk1"/>
                </a:solidFill>
                <a:latin typeface="Arial"/>
                <a:ea typeface="Arial"/>
                <a:cs typeface="Arial"/>
                <a:sym typeface="Arial"/>
              </a:rPr>
              <a:t>denotes the probability that the </a:t>
            </a:r>
            <a:r>
              <a:rPr b="1" i="1" lang="en-US" sz="2400" u="none" cap="none" strike="noStrike">
                <a:solidFill>
                  <a:schemeClr val="dk1"/>
                </a:solidFill>
                <a:latin typeface="Arial"/>
                <a:ea typeface="Arial"/>
                <a:cs typeface="Arial"/>
                <a:sym typeface="Arial"/>
              </a:rPr>
              <a:t>z</a:t>
            </a:r>
            <a:r>
              <a:rPr b="1" i="0" lang="en-US" sz="2400" u="none" cap="none" strike="noStrike">
                <a:solidFill>
                  <a:schemeClr val="dk1"/>
                </a:solidFill>
                <a:latin typeface="Arial"/>
                <a:ea typeface="Arial"/>
                <a:cs typeface="Arial"/>
                <a:sym typeface="Arial"/>
              </a:rPr>
              <a:t> score is between </a:t>
            </a:r>
            <a:r>
              <a:rPr b="1" i="1" lang="en-US" sz="2400" u="none" cap="none" strike="noStrike">
                <a:solidFill>
                  <a:schemeClr val="dk1"/>
                </a:solidFill>
                <a:latin typeface="Arial"/>
                <a:ea typeface="Arial"/>
                <a:cs typeface="Arial"/>
                <a:sym typeface="Arial"/>
              </a:rPr>
              <a:t>a</a:t>
            </a:r>
            <a:r>
              <a:rPr b="1" i="0" lang="en-US" sz="2400" u="none" cap="none" strike="noStrike">
                <a:solidFill>
                  <a:schemeClr val="dk1"/>
                </a:solidFill>
                <a:latin typeface="Arial"/>
                <a:ea typeface="Arial"/>
                <a:cs typeface="Arial"/>
                <a:sym typeface="Arial"/>
              </a:rPr>
              <a:t> and </a:t>
            </a:r>
            <a:r>
              <a:rPr b="1" i="1" lang="en-US" sz="2400" u="none" cap="none" strike="noStrike">
                <a:solidFill>
                  <a:schemeClr val="dk1"/>
                </a:solidFill>
                <a:latin typeface="Arial"/>
                <a:ea typeface="Arial"/>
                <a:cs typeface="Arial"/>
                <a:sym typeface="Arial"/>
              </a:rPr>
              <a:t>b.</a:t>
            </a:r>
            <a:r>
              <a:rPr b="1" i="0" lang="en-US" sz="2400" u="none" cap="none" strike="noStrike">
                <a:solidFill>
                  <a:schemeClr val="dk1"/>
                </a:solidFill>
                <a:latin typeface="Arial"/>
                <a:ea typeface="Arial"/>
                <a:cs typeface="Arial"/>
                <a:sym typeface="Arial"/>
              </a:rPr>
              <a:t> </a:t>
            </a:r>
          </a:p>
          <a:p>
            <a:pPr indent="-342900" lvl="0" marL="342900" marR="0" rtl="0" algn="ctr">
              <a:lnSpc>
                <a:spcPct val="95000"/>
              </a:lnSpc>
              <a:spcBef>
                <a:spcPts val="240"/>
              </a:spcBef>
              <a:spcAft>
                <a:spcPts val="0"/>
              </a:spcAft>
              <a:buClr>
                <a:srgbClr val="008000"/>
              </a:buClr>
              <a:buSzPct val="25000"/>
              <a:buFont typeface="Arial"/>
              <a:buNone/>
            </a:pPr>
            <a:r>
              <a:t/>
            </a:r>
            <a:endParaRPr b="1" i="0" sz="2400" u="none" cap="none" strike="noStrike">
              <a:solidFill>
                <a:schemeClr val="hlink"/>
              </a:solidFill>
              <a:latin typeface="Arial"/>
              <a:ea typeface="Arial"/>
              <a:cs typeface="Arial"/>
              <a:sym typeface="Arial"/>
            </a:endParaRPr>
          </a:p>
          <a:p>
            <a:pPr indent="-342900" lvl="0" marL="342900" marR="0" rtl="0" algn="ctr">
              <a:lnSpc>
                <a:spcPct val="95000"/>
              </a:lnSpc>
              <a:spcBef>
                <a:spcPts val="320"/>
              </a:spcBef>
              <a:spcAft>
                <a:spcPts val="0"/>
              </a:spcAft>
              <a:buClr>
                <a:srgbClr val="008000"/>
              </a:buClr>
              <a:buSzPct val="25000"/>
              <a:buFont typeface="Arial"/>
              <a:buNone/>
            </a:pPr>
            <a:r>
              <a:rPr b="1" i="0" lang="en-US" sz="4000" u="none" cap="none" strike="noStrike">
                <a:solidFill>
                  <a:schemeClr val="hlink"/>
                </a:solidFill>
                <a:latin typeface="Arial"/>
                <a:ea typeface="Arial"/>
                <a:cs typeface="Arial"/>
                <a:sym typeface="Arial"/>
              </a:rPr>
              <a:t>P(</a:t>
            </a:r>
            <a:r>
              <a:rPr b="1" i="1" lang="en-US" sz="4000" u="none" cap="none" strike="noStrike">
                <a:solidFill>
                  <a:schemeClr val="hlink"/>
                </a:solidFill>
                <a:latin typeface="Arial"/>
                <a:ea typeface="Arial"/>
                <a:cs typeface="Arial"/>
                <a:sym typeface="Arial"/>
              </a:rPr>
              <a:t>z</a:t>
            </a:r>
            <a:r>
              <a:rPr b="1" i="0" lang="en-US" sz="4000" u="none" cap="none" strike="noStrike">
                <a:solidFill>
                  <a:schemeClr val="hlink"/>
                </a:solidFill>
                <a:latin typeface="Arial"/>
                <a:ea typeface="Arial"/>
                <a:cs typeface="Arial"/>
                <a:sym typeface="Arial"/>
              </a:rPr>
              <a:t> &gt; </a:t>
            </a:r>
            <a:r>
              <a:rPr b="1" i="1" lang="en-US" sz="4000" u="none" cap="none" strike="noStrike">
                <a:solidFill>
                  <a:schemeClr val="hlink"/>
                </a:solidFill>
                <a:latin typeface="Arial"/>
                <a:ea typeface="Arial"/>
                <a:cs typeface="Arial"/>
                <a:sym typeface="Arial"/>
              </a:rPr>
              <a:t>a</a:t>
            </a:r>
            <a:r>
              <a:rPr b="1" i="0" lang="en-US" sz="4000" u="none" cap="none" strike="noStrike">
                <a:solidFill>
                  <a:schemeClr val="hlink"/>
                </a:solidFill>
                <a:latin typeface="Arial"/>
                <a:ea typeface="Arial"/>
                <a:cs typeface="Arial"/>
                <a:sym typeface="Arial"/>
              </a:rPr>
              <a:t>)</a:t>
            </a:r>
          </a:p>
          <a:p>
            <a:pPr indent="-342900" lvl="0" marL="342900" marR="0" rtl="0" algn="ctr">
              <a:lnSpc>
                <a:spcPct val="95000"/>
              </a:lnSpc>
              <a:spcBef>
                <a:spcPts val="400"/>
              </a:spcBef>
              <a:spcAft>
                <a:spcPts val="0"/>
              </a:spcAft>
              <a:buClr>
                <a:srgbClr val="008000"/>
              </a:buClr>
              <a:buSzPct val="25000"/>
              <a:buFont typeface="Arial"/>
              <a:buNone/>
            </a:pPr>
            <a:r>
              <a:rPr b="1" i="0" lang="en-US" sz="4000" u="none" cap="none" strike="noStrike">
                <a:solidFill>
                  <a:schemeClr val="hlink"/>
                </a:solidFill>
                <a:latin typeface="Arial"/>
                <a:ea typeface="Arial"/>
                <a:cs typeface="Arial"/>
                <a:sym typeface="Arial"/>
              </a:rPr>
              <a:t> </a:t>
            </a:r>
            <a:r>
              <a:rPr b="1" i="0" lang="en-US" sz="2400" u="none" cap="none" strike="noStrike">
                <a:solidFill>
                  <a:schemeClr val="dk1"/>
                </a:solidFill>
                <a:latin typeface="Arial"/>
                <a:ea typeface="Arial"/>
                <a:cs typeface="Arial"/>
                <a:sym typeface="Arial"/>
              </a:rPr>
              <a:t>denotes the probability that the </a:t>
            </a:r>
            <a:r>
              <a:rPr b="1" i="1" lang="en-US" sz="2400" u="none" cap="none" strike="noStrike">
                <a:solidFill>
                  <a:schemeClr val="dk1"/>
                </a:solidFill>
                <a:latin typeface="Arial"/>
                <a:ea typeface="Arial"/>
                <a:cs typeface="Arial"/>
                <a:sym typeface="Arial"/>
              </a:rPr>
              <a:t>z</a:t>
            </a:r>
            <a:r>
              <a:rPr b="1" i="0" lang="en-US" sz="2400" u="none" cap="none" strike="noStrike">
                <a:solidFill>
                  <a:schemeClr val="dk1"/>
                </a:solidFill>
                <a:latin typeface="Arial"/>
                <a:ea typeface="Arial"/>
                <a:cs typeface="Arial"/>
                <a:sym typeface="Arial"/>
              </a:rPr>
              <a:t> score is greater than </a:t>
            </a:r>
            <a:r>
              <a:rPr b="1" i="1" lang="en-US" sz="2400" u="none" cap="none" strike="noStrike">
                <a:solidFill>
                  <a:schemeClr val="dk1"/>
                </a:solidFill>
                <a:latin typeface="Arial"/>
                <a:ea typeface="Arial"/>
                <a:cs typeface="Arial"/>
                <a:sym typeface="Arial"/>
              </a:rPr>
              <a:t>a.</a:t>
            </a:r>
          </a:p>
          <a:p>
            <a:pPr indent="-342900" lvl="0" marL="342900" marR="0" rtl="0" algn="ctr">
              <a:lnSpc>
                <a:spcPct val="95000"/>
              </a:lnSpc>
              <a:spcBef>
                <a:spcPts val="320"/>
              </a:spcBef>
              <a:spcAft>
                <a:spcPts val="0"/>
              </a:spcAft>
              <a:buClr>
                <a:srgbClr val="008000"/>
              </a:buClr>
              <a:buSzPct val="25000"/>
              <a:buFont typeface="Arial"/>
              <a:buNone/>
            </a:pPr>
            <a:r>
              <a:t/>
            </a:r>
            <a:endParaRPr b="1" i="0" sz="2400" u="none" cap="none" strike="noStrike">
              <a:solidFill>
                <a:schemeClr val="dk1"/>
              </a:solidFill>
              <a:latin typeface="Arial"/>
              <a:ea typeface="Arial"/>
              <a:cs typeface="Arial"/>
              <a:sym typeface="Arial"/>
            </a:endParaRPr>
          </a:p>
          <a:p>
            <a:pPr indent="-342900" lvl="0" marL="342900" marR="0" rtl="0" algn="ctr">
              <a:lnSpc>
                <a:spcPct val="95000"/>
              </a:lnSpc>
              <a:spcBef>
                <a:spcPts val="320"/>
              </a:spcBef>
              <a:spcAft>
                <a:spcPts val="0"/>
              </a:spcAft>
              <a:buClr>
                <a:srgbClr val="008000"/>
              </a:buClr>
              <a:buSzPct val="25000"/>
              <a:buFont typeface="Arial"/>
              <a:buNone/>
            </a:pPr>
            <a:r>
              <a:rPr b="1" i="0" lang="en-US" sz="4000" u="none" cap="none" strike="noStrike">
                <a:solidFill>
                  <a:schemeClr val="hlink"/>
                </a:solidFill>
                <a:latin typeface="Arial"/>
                <a:ea typeface="Arial"/>
                <a:cs typeface="Arial"/>
                <a:sym typeface="Arial"/>
              </a:rPr>
              <a:t>P(</a:t>
            </a:r>
            <a:r>
              <a:rPr b="1" i="1" lang="en-US" sz="4000" u="none" cap="none" strike="noStrike">
                <a:solidFill>
                  <a:schemeClr val="hlink"/>
                </a:solidFill>
                <a:latin typeface="Arial"/>
                <a:ea typeface="Arial"/>
                <a:cs typeface="Arial"/>
                <a:sym typeface="Arial"/>
              </a:rPr>
              <a:t>z</a:t>
            </a:r>
            <a:r>
              <a:rPr b="1" i="0" lang="en-US" sz="4000" u="none" cap="none" strike="noStrike">
                <a:solidFill>
                  <a:schemeClr val="hlink"/>
                </a:solidFill>
                <a:latin typeface="Arial"/>
                <a:ea typeface="Arial"/>
                <a:cs typeface="Arial"/>
                <a:sym typeface="Arial"/>
              </a:rPr>
              <a:t> &lt; </a:t>
            </a:r>
            <a:r>
              <a:rPr b="1" i="1" lang="en-US" sz="4000" u="none" cap="none" strike="noStrike">
                <a:solidFill>
                  <a:schemeClr val="hlink"/>
                </a:solidFill>
                <a:latin typeface="Arial"/>
                <a:ea typeface="Arial"/>
                <a:cs typeface="Arial"/>
                <a:sym typeface="Arial"/>
              </a:rPr>
              <a:t>a</a:t>
            </a:r>
            <a:r>
              <a:rPr b="1" i="0" lang="en-US" sz="4000" u="none" cap="none" strike="noStrike">
                <a:solidFill>
                  <a:schemeClr val="hlink"/>
                </a:solidFill>
                <a:latin typeface="Arial"/>
                <a:ea typeface="Arial"/>
                <a:cs typeface="Arial"/>
                <a:sym typeface="Arial"/>
              </a:rPr>
              <a:t>)</a:t>
            </a:r>
          </a:p>
          <a:p>
            <a:pPr indent="-342900" lvl="0" marL="342900" marR="0" rtl="0" algn="ctr">
              <a:lnSpc>
                <a:spcPct val="95000"/>
              </a:lnSpc>
              <a:spcBef>
                <a:spcPts val="380"/>
              </a:spcBef>
              <a:spcAft>
                <a:spcPts val="180"/>
              </a:spcAft>
              <a:buClr>
                <a:srgbClr val="008000"/>
              </a:buClr>
              <a:buSzPct val="25000"/>
              <a:buFont typeface="Arial"/>
              <a:buNone/>
            </a:pPr>
            <a:r>
              <a:rPr b="0" i="0" lang="en-US" sz="3600" u="none" cap="none" strike="noStrike">
                <a:solidFill>
                  <a:schemeClr val="dk1"/>
                </a:solidFill>
                <a:latin typeface="Arial"/>
                <a:ea typeface="Arial"/>
                <a:cs typeface="Arial"/>
                <a:sym typeface="Arial"/>
              </a:rPr>
              <a:t> </a:t>
            </a:r>
            <a:r>
              <a:rPr b="1" i="0" lang="en-US" sz="2400" u="none" cap="none" strike="noStrike">
                <a:solidFill>
                  <a:schemeClr val="dk1"/>
                </a:solidFill>
                <a:latin typeface="Arial"/>
                <a:ea typeface="Arial"/>
                <a:cs typeface="Arial"/>
                <a:sym typeface="Arial"/>
              </a:rPr>
              <a:t>denotes the probability that the </a:t>
            </a:r>
            <a:r>
              <a:rPr b="1" i="1" lang="en-US" sz="2400" u="none" cap="none" strike="noStrike">
                <a:solidFill>
                  <a:schemeClr val="dk1"/>
                </a:solidFill>
                <a:latin typeface="Arial"/>
                <a:ea typeface="Arial"/>
                <a:cs typeface="Arial"/>
                <a:sym typeface="Arial"/>
              </a:rPr>
              <a:t>z</a:t>
            </a:r>
            <a:r>
              <a:rPr b="1" i="0" lang="en-US" sz="2400" u="none" cap="none" strike="noStrike">
                <a:solidFill>
                  <a:schemeClr val="dk1"/>
                </a:solidFill>
                <a:latin typeface="Arial"/>
                <a:ea typeface="Arial"/>
                <a:cs typeface="Arial"/>
                <a:sym typeface="Arial"/>
              </a:rPr>
              <a:t> score is less than </a:t>
            </a:r>
            <a:r>
              <a:rPr b="1" i="1" lang="en-US" sz="2400" u="none" cap="none" strike="noStrike">
                <a:solidFill>
                  <a:schemeClr val="dk1"/>
                </a:solidFill>
                <a:latin typeface="Arial"/>
                <a:ea typeface="Arial"/>
                <a:cs typeface="Arial"/>
                <a:sym typeface="Arial"/>
              </a:rPr>
              <a:t>a.</a:t>
            </a:r>
          </a:p>
        </p:txBody>
      </p:sp>
      <p:sp>
        <p:nvSpPr>
          <p:cNvPr id="251" name="Shape 251"/>
          <p:cNvSpPr txBox="1"/>
          <p:nvPr/>
        </p:nvSpPr>
        <p:spPr>
          <a:xfrm>
            <a:off x="679450" y="158750"/>
            <a:ext cx="7772400" cy="80645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Notation</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5" name="Shape 255"/>
        <p:cNvGrpSpPr/>
        <p:nvPr/>
      </p:nvGrpSpPr>
      <p:grpSpPr>
        <a:xfrm>
          <a:off x="0" y="0"/>
          <a:ext cx="0" cy="0"/>
          <a:chOff x="0" y="0"/>
          <a:chExt cx="0" cy="0"/>
        </a:xfrm>
      </p:grpSpPr>
      <p:sp>
        <p:nvSpPr>
          <p:cNvPr id="256" name="Shape 256"/>
          <p:cNvSpPr txBox="1"/>
          <p:nvPr>
            <p:ph type="title"/>
          </p:nvPr>
        </p:nvSpPr>
        <p:spPr>
          <a:xfrm>
            <a:off x="76200" y="342900"/>
            <a:ext cx="8959849" cy="10414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Finding a </a:t>
            </a:r>
            <a:r>
              <a:rPr b="1" i="1" lang="en-US" sz="4000" u="none" cap="none" strike="noStrike">
                <a:solidFill>
                  <a:srgbClr val="008000"/>
                </a:solidFill>
                <a:latin typeface="Arial"/>
                <a:ea typeface="Arial"/>
                <a:cs typeface="Arial"/>
                <a:sym typeface="Arial"/>
              </a:rPr>
              <a:t>z </a:t>
            </a:r>
            <a:r>
              <a:rPr b="1" i="0" lang="en-US" sz="4000" u="none" cap="none" strike="noStrike">
                <a:solidFill>
                  <a:srgbClr val="008000"/>
                </a:solidFill>
                <a:latin typeface="Arial"/>
                <a:ea typeface="Arial"/>
                <a:cs typeface="Arial"/>
                <a:sym typeface="Arial"/>
              </a:rPr>
              <a:t>Score When Given a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Probability Using Table A-2</a:t>
            </a:r>
          </a:p>
        </p:txBody>
      </p:sp>
      <p:sp>
        <p:nvSpPr>
          <p:cNvPr id="257" name="Shape 257"/>
          <p:cNvSpPr txBox="1"/>
          <p:nvPr>
            <p:ph idx="1" type="body"/>
          </p:nvPr>
        </p:nvSpPr>
        <p:spPr>
          <a:xfrm>
            <a:off x="647700" y="1930400"/>
            <a:ext cx="8102600" cy="4114800"/>
          </a:xfrm>
          <a:prstGeom prst="rect">
            <a:avLst/>
          </a:prstGeom>
          <a:noFill/>
          <a:ln>
            <a:noFill/>
          </a:ln>
        </p:spPr>
        <p:txBody>
          <a:bodyPr anchorCtr="0" anchor="t" bIns="44450" lIns="90475" rIns="90475" tIns="44450">
            <a:noAutofit/>
          </a:bodyPr>
          <a:lstStyle/>
          <a:p>
            <a:pPr indent="-342900" lvl="0" marL="342900" marR="0" rtl="0" algn="l">
              <a:lnSpc>
                <a:spcPct val="90000"/>
              </a:lnSpc>
              <a:spcBef>
                <a:spcPts val="0"/>
              </a:spcBef>
              <a:spcAft>
                <a:spcPts val="0"/>
              </a:spcAft>
              <a:buClr>
                <a:srgbClr val="008000"/>
              </a:buClr>
              <a:buSzPct val="25000"/>
              <a:buFont typeface="Arial"/>
              <a:buNone/>
            </a:pPr>
            <a:r>
              <a:rPr b="1" i="0" lang="en-US" sz="2500" u="none" cap="none" strike="noStrike">
                <a:solidFill>
                  <a:schemeClr val="dk1"/>
                </a:solidFill>
                <a:latin typeface="Arial"/>
                <a:ea typeface="Arial"/>
                <a:cs typeface="Arial"/>
                <a:sym typeface="Arial"/>
              </a:rPr>
              <a:t>1. Draw a bell-shaped curve and identify the region under the curve that corresponds to the given probability.  If that region is not a cumulative region from the left, work instead with a known region that is a cumulative region from the left. </a:t>
            </a:r>
          </a:p>
          <a:p>
            <a:pPr indent="-342900" lvl="0" marL="342900" marR="0" rtl="0" algn="l">
              <a:lnSpc>
                <a:spcPct val="90000"/>
              </a:lnSpc>
              <a:spcBef>
                <a:spcPts val="2000"/>
              </a:spcBef>
              <a:spcAft>
                <a:spcPts val="0"/>
              </a:spcAft>
              <a:buClr>
                <a:srgbClr val="008000"/>
              </a:buClr>
              <a:buSzPct val="25000"/>
              <a:buFont typeface="Arial"/>
              <a:buNone/>
            </a:pPr>
            <a:r>
              <a:rPr b="1" i="0" lang="en-US" sz="2500" u="none" cap="none" strike="noStrike">
                <a:solidFill>
                  <a:schemeClr val="dk1"/>
                </a:solidFill>
                <a:latin typeface="Arial"/>
                <a:ea typeface="Arial"/>
                <a:cs typeface="Arial"/>
                <a:sym typeface="Arial"/>
              </a:rPr>
              <a:t>2.	Using the cumulative area from the left, locate the closest probability in the </a:t>
            </a:r>
            <a:r>
              <a:rPr b="1" i="0" lang="en-US" sz="2500" u="none" cap="none" strike="noStrike">
                <a:solidFill>
                  <a:schemeClr val="hlink"/>
                </a:solidFill>
                <a:latin typeface="Arial"/>
                <a:ea typeface="Arial"/>
                <a:cs typeface="Arial"/>
                <a:sym typeface="Arial"/>
              </a:rPr>
              <a:t>body</a:t>
            </a:r>
            <a:r>
              <a:rPr b="1" i="0" lang="en-US" sz="2500" u="none" cap="none" strike="noStrike">
                <a:solidFill>
                  <a:schemeClr val="dk1"/>
                </a:solidFill>
                <a:latin typeface="Arial"/>
                <a:ea typeface="Arial"/>
                <a:cs typeface="Arial"/>
                <a:sym typeface="Arial"/>
              </a:rPr>
              <a:t> of Table A-2 and identify the corresponding </a:t>
            </a:r>
            <a:r>
              <a:rPr b="1" i="1" lang="en-US" sz="2500" u="none" cap="none" strike="noStrike">
                <a:solidFill>
                  <a:schemeClr val="dk1"/>
                </a:solidFill>
                <a:latin typeface="Arial"/>
                <a:ea typeface="Arial"/>
                <a:cs typeface="Arial"/>
                <a:sym typeface="Arial"/>
              </a:rPr>
              <a:t>z </a:t>
            </a:r>
            <a:r>
              <a:rPr b="1" i="0" lang="en-US" sz="2500" u="none" cap="none" strike="noStrike">
                <a:solidFill>
                  <a:schemeClr val="dk1"/>
                </a:solidFill>
                <a:latin typeface="Arial"/>
                <a:ea typeface="Arial"/>
                <a:cs typeface="Arial"/>
                <a:sym typeface="Arial"/>
              </a:rPr>
              <a:t>score.</a:t>
            </a:r>
          </a:p>
          <a:p>
            <a:pPr indent="-342900" lvl="0" marL="342900" marR="0" rtl="0" algn="l">
              <a:lnSpc>
                <a:spcPct val="100000"/>
              </a:lnSpc>
              <a:spcBef>
                <a:spcPts val="1500"/>
              </a:spcBef>
              <a:spcAft>
                <a:spcPts val="0"/>
              </a:spcAft>
              <a:buClr>
                <a:srgbClr val="008000"/>
              </a:buClr>
              <a:buSzPct val="100000"/>
              <a:buFont typeface="Arial"/>
              <a:buNone/>
            </a:pPr>
            <a:r>
              <a:t/>
            </a:r>
            <a:endParaRPr b="1" i="0" sz="25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1" name="Shape 261"/>
        <p:cNvGrpSpPr/>
        <p:nvPr/>
      </p:nvGrpSpPr>
      <p:grpSpPr>
        <a:xfrm>
          <a:off x="0" y="0"/>
          <a:ext cx="0" cy="0"/>
          <a:chOff x="0" y="0"/>
          <a:chExt cx="0" cy="0"/>
        </a:xfrm>
      </p:grpSpPr>
      <p:pic>
        <p:nvPicPr>
          <p:cNvPr id="262" name="Shape 262"/>
          <p:cNvPicPr preferRelativeResize="0"/>
          <p:nvPr/>
        </p:nvPicPr>
        <p:blipFill rotWithShape="1">
          <a:blip r:embed="rId3">
            <a:alphaModFix/>
          </a:blip>
          <a:srcRect b="0" l="0" r="0" t="0"/>
          <a:stretch/>
        </p:blipFill>
        <p:spPr>
          <a:xfrm>
            <a:off x="1216025" y="1968500"/>
            <a:ext cx="6181725" cy="2700336"/>
          </a:xfrm>
          <a:prstGeom prst="rect">
            <a:avLst/>
          </a:prstGeom>
          <a:noFill/>
          <a:ln>
            <a:noFill/>
          </a:ln>
        </p:spPr>
      </p:pic>
      <p:cxnSp>
        <p:nvCxnSpPr>
          <p:cNvPr id="263" name="Shape 263"/>
          <p:cNvCxnSpPr/>
          <p:nvPr/>
        </p:nvCxnSpPr>
        <p:spPr>
          <a:xfrm flipH="1">
            <a:off x="6800850" y="2844800"/>
            <a:ext cx="622299" cy="901700"/>
          </a:xfrm>
          <a:prstGeom prst="straightConnector1">
            <a:avLst/>
          </a:prstGeom>
          <a:noFill/>
          <a:ln cap="rnd" cmpd="sng" w="12700">
            <a:solidFill>
              <a:schemeClr val="dk1"/>
            </a:solidFill>
            <a:prstDash val="solid"/>
            <a:miter/>
            <a:headEnd len="med" w="med" type="none"/>
            <a:tailEnd len="med" w="med" type="triangle"/>
          </a:ln>
        </p:spPr>
      </p:cxnSp>
      <p:sp>
        <p:nvSpPr>
          <p:cNvPr id="264" name="Shape 264"/>
          <p:cNvSpPr txBox="1"/>
          <p:nvPr/>
        </p:nvSpPr>
        <p:spPr>
          <a:xfrm>
            <a:off x="727075" y="241300"/>
            <a:ext cx="7540625" cy="1247774"/>
          </a:xfrm>
          <a:prstGeom prst="rect">
            <a:avLst/>
          </a:prstGeom>
          <a:noFill/>
          <a:ln>
            <a:noFill/>
          </a:ln>
        </p:spPr>
        <p:txBody>
          <a:bodyPr anchorCtr="0" anchor="t" bIns="44450" lIns="90475" rIns="90475" tIns="44450">
            <a:noAutofit/>
          </a:bodyPr>
          <a:lstStyle/>
          <a:p>
            <a:pPr indent="0" lvl="0" marL="0" marR="0" rtl="0" algn="ctr">
              <a:lnSpc>
                <a:spcPct val="95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Finding </a:t>
            </a:r>
            <a:r>
              <a:rPr b="1" i="1" lang="en-US" sz="4000" u="none" cap="none" strike="noStrike">
                <a:solidFill>
                  <a:srgbClr val="008000"/>
                </a:solidFill>
                <a:latin typeface="Arial"/>
                <a:ea typeface="Arial"/>
                <a:cs typeface="Arial"/>
                <a:sym typeface="Arial"/>
              </a:rPr>
              <a:t>z</a:t>
            </a:r>
            <a:r>
              <a:rPr b="1" i="0" lang="en-US" sz="4000" u="none" cap="none" strike="noStrike">
                <a:solidFill>
                  <a:srgbClr val="008000"/>
                </a:solidFill>
                <a:latin typeface="Arial"/>
                <a:ea typeface="Arial"/>
                <a:cs typeface="Arial"/>
                <a:sym typeface="Arial"/>
              </a:rPr>
              <a:t> Scores </a:t>
            </a:r>
          </a:p>
          <a:p>
            <a:pPr indent="0" lvl="0" marL="0" marR="0" rtl="0" algn="ctr">
              <a:lnSpc>
                <a:spcPct val="95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When Given Probabilities</a:t>
            </a:r>
          </a:p>
        </p:txBody>
      </p:sp>
      <p:sp>
        <p:nvSpPr>
          <p:cNvPr id="265" name="Shape 265"/>
          <p:cNvSpPr txBox="1"/>
          <p:nvPr/>
        </p:nvSpPr>
        <p:spPr>
          <a:xfrm>
            <a:off x="6276975" y="2493961"/>
            <a:ext cx="1878011" cy="520700"/>
          </a:xfrm>
          <a:prstGeom prst="rect">
            <a:avLst/>
          </a:prstGeom>
          <a:noFill/>
          <a:ln>
            <a:noFill/>
          </a:ln>
        </p:spPr>
        <p:txBody>
          <a:bodyPr anchorCtr="0" anchor="t" bIns="44450" lIns="90475" rIns="90475" tIns="44450">
            <a:noAutofit/>
          </a:bodyPr>
          <a:lstStyle/>
          <a:p>
            <a:pPr indent="0" lvl="0" marL="0" marR="0" rtl="0" algn="l">
              <a:lnSpc>
                <a:spcPct val="105000"/>
              </a:lnSpc>
              <a:spcBef>
                <a:spcPts val="0"/>
              </a:spcBef>
              <a:spcAft>
                <a:spcPts val="0"/>
              </a:spcAft>
              <a:buClr>
                <a:schemeClr val="dk1"/>
              </a:buClr>
              <a:buSzPct val="25000"/>
              <a:buFont typeface="Arial"/>
              <a:buNone/>
            </a:pPr>
            <a:r>
              <a:rPr b="1" baseline="30000" i="0" lang="en-US" sz="4000" u="none" cap="none" strike="noStrike">
                <a:solidFill>
                  <a:schemeClr val="dk1"/>
                </a:solidFill>
                <a:latin typeface="Arial"/>
                <a:ea typeface="Arial"/>
                <a:cs typeface="Arial"/>
                <a:sym typeface="Arial"/>
              </a:rPr>
              <a:t>5% or 0.05</a:t>
            </a:r>
          </a:p>
        </p:txBody>
      </p:sp>
      <p:sp>
        <p:nvSpPr>
          <p:cNvPr id="266" name="Shape 266"/>
          <p:cNvSpPr txBox="1"/>
          <p:nvPr/>
        </p:nvSpPr>
        <p:spPr>
          <a:xfrm>
            <a:off x="922337" y="4800600"/>
            <a:ext cx="3687762" cy="473075"/>
          </a:xfrm>
          <a:prstGeom prst="rect">
            <a:avLst/>
          </a:prstGeom>
          <a:noFill/>
          <a:ln>
            <a:noFill/>
          </a:ln>
        </p:spPr>
        <p:txBody>
          <a:bodyPr anchorCtr="0" anchor="t" bIns="44450" lIns="90475" rIns="90475" tIns="44450">
            <a:noAutofit/>
          </a:bodyPr>
          <a:lstStyle/>
          <a:p>
            <a:pPr indent="0" lvl="0" marL="0" marR="0" rtl="0" algn="l">
              <a:lnSpc>
                <a:spcPct val="105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a:t>
            </a:r>
            <a:r>
              <a:rPr b="1" i="1" lang="en-US" sz="2400" u="none" cap="none" strike="noStrike">
                <a:solidFill>
                  <a:schemeClr val="dk1"/>
                </a:solidFill>
                <a:latin typeface="Arial"/>
                <a:ea typeface="Arial"/>
                <a:cs typeface="Arial"/>
                <a:sym typeface="Arial"/>
              </a:rPr>
              <a:t>z</a:t>
            </a:r>
            <a:r>
              <a:rPr b="1" i="0" lang="en-US" sz="2400" u="none" cap="none" strike="noStrike">
                <a:solidFill>
                  <a:schemeClr val="dk1"/>
                </a:solidFill>
                <a:latin typeface="Arial"/>
                <a:ea typeface="Arial"/>
                <a:cs typeface="Arial"/>
                <a:sym typeface="Arial"/>
              </a:rPr>
              <a:t> score will be positive)</a:t>
            </a:r>
          </a:p>
        </p:txBody>
      </p:sp>
      <p:sp>
        <p:nvSpPr>
          <p:cNvPr id="267" name="Shape 267"/>
          <p:cNvSpPr txBox="1"/>
          <p:nvPr/>
        </p:nvSpPr>
        <p:spPr>
          <a:xfrm>
            <a:off x="2420936" y="5711825"/>
            <a:ext cx="4618036" cy="473075"/>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Finding the 95</a:t>
            </a:r>
            <a:r>
              <a:rPr b="1" baseline="30000" i="0" lang="en-US" sz="2800" u="none" cap="none" strike="noStrike">
                <a:solidFill>
                  <a:schemeClr val="dk1"/>
                </a:solidFill>
                <a:latin typeface="Arial"/>
                <a:ea typeface="Arial"/>
                <a:cs typeface="Arial"/>
                <a:sym typeface="Arial"/>
              </a:rPr>
              <a:t>th</a:t>
            </a:r>
            <a:r>
              <a:rPr b="1" i="0" lang="en-US" sz="2800" u="none" cap="none" strike="noStrike">
                <a:solidFill>
                  <a:schemeClr val="dk1"/>
                </a:solidFill>
                <a:latin typeface="Arial"/>
                <a:ea typeface="Arial"/>
                <a:cs typeface="Arial"/>
                <a:sym typeface="Arial"/>
              </a:rPr>
              <a:t> Percentile</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1" name="Shape 271"/>
        <p:cNvGrpSpPr/>
        <p:nvPr/>
      </p:nvGrpSpPr>
      <p:grpSpPr>
        <a:xfrm>
          <a:off x="0" y="0"/>
          <a:ext cx="0" cy="0"/>
          <a:chOff x="0" y="0"/>
          <a:chExt cx="0" cy="0"/>
        </a:xfrm>
      </p:grpSpPr>
      <p:pic>
        <p:nvPicPr>
          <p:cNvPr id="272" name="Shape 272"/>
          <p:cNvPicPr preferRelativeResize="0"/>
          <p:nvPr/>
        </p:nvPicPr>
        <p:blipFill rotWithShape="1">
          <a:blip r:embed="rId3">
            <a:alphaModFix/>
          </a:blip>
          <a:srcRect b="0" l="0" r="0" t="0"/>
          <a:stretch/>
        </p:blipFill>
        <p:spPr>
          <a:xfrm>
            <a:off x="1216025" y="1968500"/>
            <a:ext cx="6181725" cy="2700336"/>
          </a:xfrm>
          <a:prstGeom prst="rect">
            <a:avLst/>
          </a:prstGeom>
          <a:noFill/>
          <a:ln>
            <a:noFill/>
          </a:ln>
        </p:spPr>
      </p:pic>
      <p:cxnSp>
        <p:nvCxnSpPr>
          <p:cNvPr id="273" name="Shape 273"/>
          <p:cNvCxnSpPr/>
          <p:nvPr/>
        </p:nvCxnSpPr>
        <p:spPr>
          <a:xfrm flipH="1">
            <a:off x="6800850" y="2844800"/>
            <a:ext cx="622299" cy="901700"/>
          </a:xfrm>
          <a:prstGeom prst="straightConnector1">
            <a:avLst/>
          </a:prstGeom>
          <a:noFill/>
          <a:ln cap="rnd" cmpd="sng" w="12700">
            <a:solidFill>
              <a:schemeClr val="dk1"/>
            </a:solidFill>
            <a:prstDash val="solid"/>
            <a:miter/>
            <a:headEnd len="med" w="med" type="none"/>
            <a:tailEnd len="med" w="med" type="triangle"/>
          </a:ln>
        </p:spPr>
      </p:cxnSp>
      <p:sp>
        <p:nvSpPr>
          <p:cNvPr id="274" name="Shape 274"/>
          <p:cNvSpPr txBox="1"/>
          <p:nvPr/>
        </p:nvSpPr>
        <p:spPr>
          <a:xfrm>
            <a:off x="434975" y="241300"/>
            <a:ext cx="8124825" cy="1247774"/>
          </a:xfrm>
          <a:prstGeom prst="rect">
            <a:avLst/>
          </a:prstGeom>
          <a:noFill/>
          <a:ln>
            <a:noFill/>
          </a:ln>
        </p:spPr>
        <p:txBody>
          <a:bodyPr anchorCtr="0" anchor="t" bIns="44450" lIns="90475" rIns="90475" tIns="44450">
            <a:noAutofit/>
          </a:bodyPr>
          <a:lstStyle/>
          <a:p>
            <a:pPr indent="0" lvl="0" marL="0" marR="0" rtl="0" algn="ctr">
              <a:lnSpc>
                <a:spcPct val="95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Finding </a:t>
            </a:r>
            <a:r>
              <a:rPr b="1" i="1" lang="en-US" sz="4000" u="none" cap="none" strike="noStrike">
                <a:solidFill>
                  <a:srgbClr val="008000"/>
                </a:solidFill>
                <a:latin typeface="Arial"/>
                <a:ea typeface="Arial"/>
                <a:cs typeface="Arial"/>
                <a:sym typeface="Arial"/>
              </a:rPr>
              <a:t>z</a:t>
            </a:r>
            <a:r>
              <a:rPr b="1" i="0" lang="en-US" sz="4000" u="none" cap="none" strike="noStrike">
                <a:solidFill>
                  <a:srgbClr val="008000"/>
                </a:solidFill>
                <a:latin typeface="Arial"/>
                <a:ea typeface="Arial"/>
                <a:cs typeface="Arial"/>
                <a:sym typeface="Arial"/>
              </a:rPr>
              <a:t> Scores </a:t>
            </a:r>
          </a:p>
          <a:p>
            <a:pPr indent="0" lvl="0" marL="0" marR="0" rtl="0" algn="ctr">
              <a:lnSpc>
                <a:spcPct val="95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When Given Probabilities - cont</a:t>
            </a:r>
          </a:p>
        </p:txBody>
      </p:sp>
      <p:sp>
        <p:nvSpPr>
          <p:cNvPr id="275" name="Shape 275"/>
          <p:cNvSpPr txBox="1"/>
          <p:nvPr/>
        </p:nvSpPr>
        <p:spPr>
          <a:xfrm>
            <a:off x="2420936" y="5711825"/>
            <a:ext cx="4618036" cy="473075"/>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Finding the 95</a:t>
            </a:r>
            <a:r>
              <a:rPr b="1" baseline="30000" i="0" lang="en-US" sz="2800" u="none" cap="none" strike="noStrike">
                <a:solidFill>
                  <a:schemeClr val="dk1"/>
                </a:solidFill>
                <a:latin typeface="Arial"/>
                <a:ea typeface="Arial"/>
                <a:cs typeface="Arial"/>
                <a:sym typeface="Arial"/>
              </a:rPr>
              <a:t>th</a:t>
            </a:r>
            <a:r>
              <a:rPr b="1" i="0" lang="en-US" sz="2800" u="none" cap="none" strike="noStrike">
                <a:solidFill>
                  <a:schemeClr val="dk1"/>
                </a:solidFill>
                <a:latin typeface="Arial"/>
                <a:ea typeface="Arial"/>
                <a:cs typeface="Arial"/>
                <a:sym typeface="Arial"/>
              </a:rPr>
              <a:t> Percentile</a:t>
            </a:r>
          </a:p>
        </p:txBody>
      </p:sp>
      <p:cxnSp>
        <p:nvCxnSpPr>
          <p:cNvPr id="276" name="Shape 276"/>
          <p:cNvCxnSpPr/>
          <p:nvPr/>
        </p:nvCxnSpPr>
        <p:spPr>
          <a:xfrm rot="10800000">
            <a:off x="5889625" y="4618037"/>
            <a:ext cx="0" cy="241299"/>
          </a:xfrm>
          <a:prstGeom prst="straightConnector1">
            <a:avLst/>
          </a:prstGeom>
          <a:noFill/>
          <a:ln cap="rnd" cmpd="sng" w="12700">
            <a:solidFill>
              <a:schemeClr val="dk1"/>
            </a:solidFill>
            <a:prstDash val="solid"/>
            <a:miter/>
            <a:headEnd len="med" w="med" type="none"/>
            <a:tailEnd len="med" w="med" type="none"/>
          </a:ln>
        </p:spPr>
      </p:cxnSp>
      <p:sp>
        <p:nvSpPr>
          <p:cNvPr id="277" name="Shape 277"/>
          <p:cNvSpPr txBox="1"/>
          <p:nvPr/>
        </p:nvSpPr>
        <p:spPr>
          <a:xfrm>
            <a:off x="5330825" y="4818062"/>
            <a:ext cx="1071561" cy="536575"/>
          </a:xfrm>
          <a:prstGeom prst="rect">
            <a:avLst/>
          </a:prstGeom>
          <a:noFill/>
          <a:ln>
            <a:noFill/>
          </a:ln>
        </p:spPr>
        <p:txBody>
          <a:bodyPr anchorCtr="0" anchor="t" bIns="44450" lIns="90475" rIns="90475" tIns="44450">
            <a:noAutofit/>
          </a:bodyPr>
          <a:lstStyle/>
          <a:p>
            <a:pPr indent="0" lvl="0" marL="0" marR="0" rtl="0" algn="l">
              <a:lnSpc>
                <a:spcPct val="105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1.645</a:t>
            </a:r>
          </a:p>
        </p:txBody>
      </p:sp>
      <p:sp>
        <p:nvSpPr>
          <p:cNvPr id="278" name="Shape 278"/>
          <p:cNvSpPr txBox="1"/>
          <p:nvPr/>
        </p:nvSpPr>
        <p:spPr>
          <a:xfrm>
            <a:off x="6276975" y="2493961"/>
            <a:ext cx="1878011" cy="520700"/>
          </a:xfrm>
          <a:prstGeom prst="rect">
            <a:avLst/>
          </a:prstGeom>
          <a:noFill/>
          <a:ln>
            <a:noFill/>
          </a:ln>
        </p:spPr>
        <p:txBody>
          <a:bodyPr anchorCtr="0" anchor="t" bIns="44450" lIns="90475" rIns="90475" tIns="44450">
            <a:noAutofit/>
          </a:bodyPr>
          <a:lstStyle/>
          <a:p>
            <a:pPr indent="0" lvl="0" marL="0" marR="0" rtl="0" algn="l">
              <a:lnSpc>
                <a:spcPct val="105000"/>
              </a:lnSpc>
              <a:spcBef>
                <a:spcPts val="0"/>
              </a:spcBef>
              <a:spcAft>
                <a:spcPts val="0"/>
              </a:spcAft>
              <a:buClr>
                <a:schemeClr val="dk1"/>
              </a:buClr>
              <a:buSzPct val="25000"/>
              <a:buFont typeface="Arial"/>
              <a:buNone/>
            </a:pPr>
            <a:r>
              <a:rPr b="1" baseline="30000" i="0" lang="en-US" sz="4000" u="none" cap="none" strike="noStrike">
                <a:solidFill>
                  <a:schemeClr val="dk1"/>
                </a:solidFill>
                <a:latin typeface="Arial"/>
                <a:ea typeface="Arial"/>
                <a:cs typeface="Arial"/>
                <a:sym typeface="Arial"/>
              </a:rPr>
              <a:t>5% or 0.05</a:t>
            </a:r>
          </a:p>
        </p:txBody>
      </p:sp>
      <p:sp>
        <p:nvSpPr>
          <p:cNvPr id="279" name="Shape 279"/>
          <p:cNvSpPr txBox="1"/>
          <p:nvPr/>
        </p:nvSpPr>
        <p:spPr>
          <a:xfrm>
            <a:off x="922337" y="4800600"/>
            <a:ext cx="3687762" cy="473075"/>
          </a:xfrm>
          <a:prstGeom prst="rect">
            <a:avLst/>
          </a:prstGeom>
          <a:noFill/>
          <a:ln>
            <a:noFill/>
          </a:ln>
        </p:spPr>
        <p:txBody>
          <a:bodyPr anchorCtr="0" anchor="t" bIns="44450" lIns="90475" rIns="90475" tIns="44450">
            <a:noAutofit/>
          </a:bodyPr>
          <a:lstStyle/>
          <a:p>
            <a:pPr indent="0" lvl="0" marL="0" marR="0" rtl="0" algn="l">
              <a:lnSpc>
                <a:spcPct val="105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a:t>
            </a:r>
            <a:r>
              <a:rPr b="1" i="1" lang="en-US" sz="2400" u="none" cap="none" strike="noStrike">
                <a:solidFill>
                  <a:schemeClr val="dk1"/>
                </a:solidFill>
                <a:latin typeface="Arial"/>
                <a:ea typeface="Arial"/>
                <a:cs typeface="Arial"/>
                <a:sym typeface="Arial"/>
              </a:rPr>
              <a:t>z</a:t>
            </a:r>
            <a:r>
              <a:rPr b="1" i="0" lang="en-US" sz="2400" u="none" cap="none" strike="noStrike">
                <a:solidFill>
                  <a:schemeClr val="dk1"/>
                </a:solidFill>
                <a:latin typeface="Arial"/>
                <a:ea typeface="Arial"/>
                <a:cs typeface="Arial"/>
                <a:sym typeface="Arial"/>
              </a:rPr>
              <a:t> score will be positive)</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3" name="Shape 283"/>
        <p:cNvGrpSpPr/>
        <p:nvPr/>
      </p:nvGrpSpPr>
      <p:grpSpPr>
        <a:xfrm>
          <a:off x="0" y="0"/>
          <a:ext cx="0" cy="0"/>
          <a:chOff x="0" y="0"/>
          <a:chExt cx="0" cy="0"/>
        </a:xfrm>
      </p:grpSpPr>
      <p:pic>
        <p:nvPicPr>
          <p:cNvPr id="284" name="Shape 284"/>
          <p:cNvPicPr preferRelativeResize="0"/>
          <p:nvPr/>
        </p:nvPicPr>
        <p:blipFill rotWithShape="1">
          <a:blip r:embed="rId3">
            <a:alphaModFix/>
          </a:blip>
          <a:srcRect b="0" l="0" r="0" t="0"/>
          <a:stretch/>
        </p:blipFill>
        <p:spPr>
          <a:xfrm>
            <a:off x="1104900" y="1790700"/>
            <a:ext cx="6896100" cy="2886074"/>
          </a:xfrm>
          <a:prstGeom prst="rect">
            <a:avLst/>
          </a:prstGeom>
          <a:noFill/>
          <a:ln>
            <a:noFill/>
          </a:ln>
        </p:spPr>
      </p:pic>
      <p:sp>
        <p:nvSpPr>
          <p:cNvPr id="285" name="Shape 285"/>
          <p:cNvSpPr txBox="1"/>
          <p:nvPr/>
        </p:nvSpPr>
        <p:spPr>
          <a:xfrm>
            <a:off x="1039812" y="5791200"/>
            <a:ext cx="7115175" cy="473075"/>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Finding the Bottom 2.5% and Upper 2.5%</a:t>
            </a:r>
          </a:p>
        </p:txBody>
      </p:sp>
      <p:sp>
        <p:nvSpPr>
          <p:cNvPr id="286" name="Shape 286"/>
          <p:cNvSpPr txBox="1"/>
          <p:nvPr/>
        </p:nvSpPr>
        <p:spPr>
          <a:xfrm>
            <a:off x="762000" y="4724400"/>
            <a:ext cx="7700961" cy="473075"/>
          </a:xfrm>
          <a:prstGeom prst="rect">
            <a:avLst/>
          </a:prstGeom>
          <a:noFill/>
          <a:ln>
            <a:noFill/>
          </a:ln>
        </p:spPr>
        <p:txBody>
          <a:bodyPr anchorCtr="0" anchor="t" bIns="44450" lIns="90475" rIns="90475" tIns="44450">
            <a:noAutofit/>
          </a:bodyPr>
          <a:lstStyle/>
          <a:p>
            <a:pPr indent="0" lvl="0" marL="0" marR="0" rtl="0" algn="l">
              <a:lnSpc>
                <a:spcPct val="105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(One </a:t>
            </a:r>
            <a:r>
              <a:rPr b="1" i="1" lang="en-US" sz="2400" u="none" cap="none" strike="noStrike">
                <a:solidFill>
                  <a:schemeClr val="dk1"/>
                </a:solidFill>
                <a:latin typeface="Arial"/>
                <a:ea typeface="Arial"/>
                <a:cs typeface="Arial"/>
                <a:sym typeface="Arial"/>
              </a:rPr>
              <a:t>z</a:t>
            </a:r>
            <a:r>
              <a:rPr b="1" i="0" lang="en-US" sz="2400" u="none" cap="none" strike="noStrike">
                <a:solidFill>
                  <a:schemeClr val="dk1"/>
                </a:solidFill>
                <a:latin typeface="Arial"/>
                <a:ea typeface="Arial"/>
                <a:cs typeface="Arial"/>
                <a:sym typeface="Arial"/>
              </a:rPr>
              <a:t> score will be negative and the other positive)</a:t>
            </a:r>
          </a:p>
        </p:txBody>
      </p:sp>
      <p:sp>
        <p:nvSpPr>
          <p:cNvPr id="287" name="Shape 287"/>
          <p:cNvSpPr txBox="1"/>
          <p:nvPr/>
        </p:nvSpPr>
        <p:spPr>
          <a:xfrm>
            <a:off x="422275" y="241300"/>
            <a:ext cx="8150224" cy="1247774"/>
          </a:xfrm>
          <a:prstGeom prst="rect">
            <a:avLst/>
          </a:prstGeom>
          <a:noFill/>
          <a:ln>
            <a:noFill/>
          </a:ln>
        </p:spPr>
        <p:txBody>
          <a:bodyPr anchorCtr="0" anchor="t" bIns="44450" lIns="90475" rIns="90475" tIns="44450">
            <a:noAutofit/>
          </a:bodyPr>
          <a:lstStyle/>
          <a:p>
            <a:pPr indent="0" lvl="0" marL="0" marR="0" rtl="0" algn="ctr">
              <a:lnSpc>
                <a:spcPct val="95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Finding </a:t>
            </a:r>
            <a:r>
              <a:rPr b="1" i="1" lang="en-US" sz="4000" u="none" cap="none" strike="noStrike">
                <a:solidFill>
                  <a:srgbClr val="008000"/>
                </a:solidFill>
                <a:latin typeface="Arial"/>
                <a:ea typeface="Arial"/>
                <a:cs typeface="Arial"/>
                <a:sym typeface="Arial"/>
              </a:rPr>
              <a:t>z</a:t>
            </a:r>
            <a:r>
              <a:rPr b="1" i="0" lang="en-US" sz="4000" u="none" cap="none" strike="noStrike">
                <a:solidFill>
                  <a:srgbClr val="008000"/>
                </a:solidFill>
                <a:latin typeface="Arial"/>
                <a:ea typeface="Arial"/>
                <a:cs typeface="Arial"/>
                <a:sym typeface="Arial"/>
              </a:rPr>
              <a:t> Scores </a:t>
            </a:r>
          </a:p>
          <a:p>
            <a:pPr indent="0" lvl="0" marL="0" marR="0" rtl="0" algn="ctr">
              <a:lnSpc>
                <a:spcPct val="95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When Given Probabilities - cont</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1" name="Shape 291"/>
        <p:cNvGrpSpPr/>
        <p:nvPr/>
      </p:nvGrpSpPr>
      <p:grpSpPr>
        <a:xfrm>
          <a:off x="0" y="0"/>
          <a:ext cx="0" cy="0"/>
          <a:chOff x="0" y="0"/>
          <a:chExt cx="0" cy="0"/>
        </a:xfrm>
      </p:grpSpPr>
      <p:sp>
        <p:nvSpPr>
          <p:cNvPr id="292" name="Shape 292"/>
          <p:cNvSpPr txBox="1"/>
          <p:nvPr/>
        </p:nvSpPr>
        <p:spPr>
          <a:xfrm>
            <a:off x="1039812" y="5791200"/>
            <a:ext cx="7115175" cy="473075"/>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Finding the Bottom 2.5% and Upper 2.5%</a:t>
            </a:r>
          </a:p>
        </p:txBody>
      </p:sp>
      <p:sp>
        <p:nvSpPr>
          <p:cNvPr id="293" name="Shape 293"/>
          <p:cNvSpPr txBox="1"/>
          <p:nvPr/>
        </p:nvSpPr>
        <p:spPr>
          <a:xfrm>
            <a:off x="762000" y="4724400"/>
            <a:ext cx="7700961" cy="473075"/>
          </a:xfrm>
          <a:prstGeom prst="rect">
            <a:avLst/>
          </a:prstGeom>
          <a:noFill/>
          <a:ln>
            <a:noFill/>
          </a:ln>
        </p:spPr>
        <p:txBody>
          <a:bodyPr anchorCtr="0" anchor="t" bIns="44450" lIns="90475" rIns="90475" tIns="44450">
            <a:noAutofit/>
          </a:bodyPr>
          <a:lstStyle/>
          <a:p>
            <a:pPr indent="0" lvl="0" marL="0" marR="0" rtl="0" algn="l">
              <a:lnSpc>
                <a:spcPct val="105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(One </a:t>
            </a:r>
            <a:r>
              <a:rPr b="1" i="1" lang="en-US" sz="2400" u="none" cap="none" strike="noStrike">
                <a:solidFill>
                  <a:schemeClr val="dk1"/>
                </a:solidFill>
                <a:latin typeface="Arial"/>
                <a:ea typeface="Arial"/>
                <a:cs typeface="Arial"/>
                <a:sym typeface="Arial"/>
              </a:rPr>
              <a:t>z</a:t>
            </a:r>
            <a:r>
              <a:rPr b="1" i="0" lang="en-US" sz="2400" u="none" cap="none" strike="noStrike">
                <a:solidFill>
                  <a:schemeClr val="dk1"/>
                </a:solidFill>
                <a:latin typeface="Arial"/>
                <a:ea typeface="Arial"/>
                <a:cs typeface="Arial"/>
                <a:sym typeface="Arial"/>
              </a:rPr>
              <a:t> score will be negative and the other positive)</a:t>
            </a:r>
          </a:p>
        </p:txBody>
      </p:sp>
      <p:pic>
        <p:nvPicPr>
          <p:cNvPr id="294" name="Shape 294"/>
          <p:cNvPicPr preferRelativeResize="0"/>
          <p:nvPr/>
        </p:nvPicPr>
        <p:blipFill rotWithShape="1">
          <a:blip r:embed="rId3">
            <a:alphaModFix/>
          </a:blip>
          <a:srcRect b="0" l="0" r="0" t="0"/>
          <a:stretch/>
        </p:blipFill>
        <p:spPr>
          <a:xfrm>
            <a:off x="1104900" y="1790700"/>
            <a:ext cx="6896100" cy="2924175"/>
          </a:xfrm>
          <a:prstGeom prst="rect">
            <a:avLst/>
          </a:prstGeom>
          <a:noFill/>
          <a:ln>
            <a:noFill/>
          </a:ln>
        </p:spPr>
      </p:pic>
      <p:sp>
        <p:nvSpPr>
          <p:cNvPr id="295" name="Shape 295"/>
          <p:cNvSpPr txBox="1"/>
          <p:nvPr/>
        </p:nvSpPr>
        <p:spPr>
          <a:xfrm>
            <a:off x="447675" y="241300"/>
            <a:ext cx="8086724" cy="1247774"/>
          </a:xfrm>
          <a:prstGeom prst="rect">
            <a:avLst/>
          </a:prstGeom>
          <a:noFill/>
          <a:ln>
            <a:noFill/>
          </a:ln>
        </p:spPr>
        <p:txBody>
          <a:bodyPr anchorCtr="0" anchor="t" bIns="44450" lIns="90475" rIns="90475" tIns="44450">
            <a:noAutofit/>
          </a:bodyPr>
          <a:lstStyle/>
          <a:p>
            <a:pPr indent="0" lvl="0" marL="0" marR="0" rtl="0" algn="ctr">
              <a:lnSpc>
                <a:spcPct val="95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Finding </a:t>
            </a:r>
            <a:r>
              <a:rPr b="1" i="1" lang="en-US" sz="4000" u="none" cap="none" strike="noStrike">
                <a:solidFill>
                  <a:srgbClr val="008000"/>
                </a:solidFill>
                <a:latin typeface="Arial"/>
                <a:ea typeface="Arial"/>
                <a:cs typeface="Arial"/>
                <a:sym typeface="Arial"/>
              </a:rPr>
              <a:t>z</a:t>
            </a:r>
            <a:r>
              <a:rPr b="1" i="0" lang="en-US" sz="4000" u="none" cap="none" strike="noStrike">
                <a:solidFill>
                  <a:srgbClr val="008000"/>
                </a:solidFill>
                <a:latin typeface="Arial"/>
                <a:ea typeface="Arial"/>
                <a:cs typeface="Arial"/>
                <a:sym typeface="Arial"/>
              </a:rPr>
              <a:t> Scores </a:t>
            </a:r>
          </a:p>
          <a:p>
            <a:pPr indent="0" lvl="0" marL="0" marR="0" rtl="0" algn="ctr">
              <a:lnSpc>
                <a:spcPct val="95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When Given Probabilities - cont</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9" name="Shape 299"/>
        <p:cNvGrpSpPr/>
        <p:nvPr/>
      </p:nvGrpSpPr>
      <p:grpSpPr>
        <a:xfrm>
          <a:off x="0" y="0"/>
          <a:ext cx="0" cy="0"/>
          <a:chOff x="0" y="0"/>
          <a:chExt cx="0" cy="0"/>
        </a:xfrm>
      </p:grpSpPr>
      <p:sp>
        <p:nvSpPr>
          <p:cNvPr id="300" name="Shape 300"/>
          <p:cNvSpPr txBox="1"/>
          <p:nvPr/>
        </p:nvSpPr>
        <p:spPr>
          <a:xfrm>
            <a:off x="1039812" y="5791200"/>
            <a:ext cx="7115175" cy="473075"/>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Finding the Bottom 2.5% and Upper 2.5%</a:t>
            </a:r>
          </a:p>
        </p:txBody>
      </p:sp>
      <p:sp>
        <p:nvSpPr>
          <p:cNvPr id="301" name="Shape 301"/>
          <p:cNvSpPr txBox="1"/>
          <p:nvPr/>
        </p:nvSpPr>
        <p:spPr>
          <a:xfrm>
            <a:off x="762000" y="4724400"/>
            <a:ext cx="7700961" cy="473075"/>
          </a:xfrm>
          <a:prstGeom prst="rect">
            <a:avLst/>
          </a:prstGeom>
          <a:noFill/>
          <a:ln>
            <a:noFill/>
          </a:ln>
        </p:spPr>
        <p:txBody>
          <a:bodyPr anchorCtr="0" anchor="t" bIns="44450" lIns="90475" rIns="90475" tIns="44450">
            <a:noAutofit/>
          </a:bodyPr>
          <a:lstStyle/>
          <a:p>
            <a:pPr indent="0" lvl="0" marL="0" marR="0" rtl="0" algn="l">
              <a:lnSpc>
                <a:spcPct val="105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(One </a:t>
            </a:r>
            <a:r>
              <a:rPr b="1" i="1" lang="en-US" sz="2400" u="none" cap="none" strike="noStrike">
                <a:solidFill>
                  <a:schemeClr val="dk1"/>
                </a:solidFill>
                <a:latin typeface="Arial"/>
                <a:ea typeface="Arial"/>
                <a:cs typeface="Arial"/>
                <a:sym typeface="Arial"/>
              </a:rPr>
              <a:t>z</a:t>
            </a:r>
            <a:r>
              <a:rPr b="1" i="0" lang="en-US" sz="2400" u="none" cap="none" strike="noStrike">
                <a:solidFill>
                  <a:schemeClr val="dk1"/>
                </a:solidFill>
                <a:latin typeface="Arial"/>
                <a:ea typeface="Arial"/>
                <a:cs typeface="Arial"/>
                <a:sym typeface="Arial"/>
              </a:rPr>
              <a:t> score will be negative and the other positive)</a:t>
            </a:r>
          </a:p>
        </p:txBody>
      </p:sp>
      <p:sp>
        <p:nvSpPr>
          <p:cNvPr id="302" name="Shape 302"/>
          <p:cNvSpPr txBox="1"/>
          <p:nvPr/>
        </p:nvSpPr>
        <p:spPr>
          <a:xfrm>
            <a:off x="473075" y="241300"/>
            <a:ext cx="8048624" cy="1247774"/>
          </a:xfrm>
          <a:prstGeom prst="rect">
            <a:avLst/>
          </a:prstGeom>
          <a:noFill/>
          <a:ln>
            <a:noFill/>
          </a:ln>
        </p:spPr>
        <p:txBody>
          <a:bodyPr anchorCtr="0" anchor="t" bIns="44450" lIns="90475" rIns="90475" tIns="44450">
            <a:noAutofit/>
          </a:bodyPr>
          <a:lstStyle/>
          <a:p>
            <a:pPr indent="0" lvl="0" marL="0" marR="0" rtl="0" algn="ctr">
              <a:lnSpc>
                <a:spcPct val="95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Finding </a:t>
            </a:r>
            <a:r>
              <a:rPr b="1" i="1" lang="en-US" sz="4000" u="none" cap="none" strike="noStrike">
                <a:solidFill>
                  <a:srgbClr val="008000"/>
                </a:solidFill>
                <a:latin typeface="Arial"/>
                <a:ea typeface="Arial"/>
                <a:cs typeface="Arial"/>
                <a:sym typeface="Arial"/>
              </a:rPr>
              <a:t>z</a:t>
            </a:r>
            <a:r>
              <a:rPr b="1" i="0" lang="en-US" sz="4000" u="none" cap="none" strike="noStrike">
                <a:solidFill>
                  <a:srgbClr val="008000"/>
                </a:solidFill>
                <a:latin typeface="Arial"/>
                <a:ea typeface="Arial"/>
                <a:cs typeface="Arial"/>
                <a:sym typeface="Arial"/>
              </a:rPr>
              <a:t> Scores </a:t>
            </a:r>
          </a:p>
          <a:p>
            <a:pPr indent="0" lvl="0" marL="0" marR="0" rtl="0" algn="ctr">
              <a:lnSpc>
                <a:spcPct val="95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When Given Probabilities - cont</a:t>
            </a:r>
          </a:p>
        </p:txBody>
      </p:sp>
      <p:pic>
        <p:nvPicPr>
          <p:cNvPr id="303" name="Shape 303"/>
          <p:cNvPicPr preferRelativeResize="0"/>
          <p:nvPr/>
        </p:nvPicPr>
        <p:blipFill rotWithShape="1">
          <a:blip r:embed="rId3">
            <a:alphaModFix/>
          </a:blip>
          <a:srcRect b="0" l="0" r="0" t="0"/>
          <a:stretch/>
        </p:blipFill>
        <p:spPr>
          <a:xfrm>
            <a:off x="1104900" y="1790700"/>
            <a:ext cx="6896100" cy="2924175"/>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7" name="Shape 307"/>
        <p:cNvGrpSpPr/>
        <p:nvPr/>
      </p:nvGrpSpPr>
      <p:grpSpPr>
        <a:xfrm>
          <a:off x="0" y="0"/>
          <a:ext cx="0" cy="0"/>
          <a:chOff x="0" y="0"/>
          <a:chExt cx="0" cy="0"/>
        </a:xfrm>
      </p:grpSpPr>
      <p:sp>
        <p:nvSpPr>
          <p:cNvPr id="308" name="Shape 308"/>
          <p:cNvSpPr txBox="1"/>
          <p:nvPr/>
        </p:nvSpPr>
        <p:spPr>
          <a:xfrm>
            <a:off x="1323975" y="254000"/>
            <a:ext cx="6524625"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309" name="Shape 309"/>
          <p:cNvSpPr txBox="1"/>
          <p:nvPr/>
        </p:nvSpPr>
        <p:spPr>
          <a:xfrm>
            <a:off x="563562" y="1809750"/>
            <a:ext cx="8162924" cy="30845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have discussed:</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Density curves.</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Relationship between area and probability.</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Standard normal distribution.</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Using Table A-2.</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3" name="Shape 313"/>
        <p:cNvGrpSpPr/>
        <p:nvPr/>
      </p:nvGrpSpPr>
      <p:grpSpPr>
        <a:xfrm>
          <a:off x="0" y="0"/>
          <a:ext cx="0" cy="0"/>
          <a:chOff x="0" y="0"/>
          <a:chExt cx="0" cy="0"/>
        </a:xfrm>
      </p:grpSpPr>
      <p:grpSp>
        <p:nvGrpSpPr>
          <p:cNvPr id="314" name="Shape 314"/>
          <p:cNvGrpSpPr/>
          <p:nvPr/>
        </p:nvGrpSpPr>
        <p:grpSpPr>
          <a:xfrm>
            <a:off x="0" y="0"/>
            <a:ext cx="9144000" cy="6858000"/>
            <a:chOff x="0" y="0"/>
            <a:chExt cx="9144000" cy="6858000"/>
          </a:xfrm>
        </p:grpSpPr>
        <p:sp>
          <p:nvSpPr>
            <p:cNvPr id="315" name="Shape 315"/>
            <p:cNvSpPr/>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316" name="Shape 316"/>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317" name="Shape 317"/>
          <p:cNvSpPr txBox="1"/>
          <p:nvPr/>
        </p:nvSpPr>
        <p:spPr>
          <a:xfrm>
            <a:off x="1295400" y="685800"/>
            <a:ext cx="6553200" cy="19177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6-3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Applications of Normal Distributions</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1" name="Shape 321"/>
        <p:cNvGrpSpPr/>
        <p:nvPr/>
      </p:nvGrpSpPr>
      <p:grpSpPr>
        <a:xfrm>
          <a:off x="0" y="0"/>
          <a:ext cx="0" cy="0"/>
          <a:chOff x="0" y="0"/>
          <a:chExt cx="0" cy="0"/>
        </a:xfrm>
      </p:grpSpPr>
      <p:sp>
        <p:nvSpPr>
          <p:cNvPr id="322" name="Shape 322"/>
          <p:cNvSpPr txBox="1"/>
          <p:nvPr/>
        </p:nvSpPr>
        <p:spPr>
          <a:xfrm>
            <a:off x="1311275" y="254000"/>
            <a:ext cx="6524625"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323" name="Shape 323"/>
          <p:cNvSpPr txBox="1"/>
          <p:nvPr/>
        </p:nvSpPr>
        <p:spPr>
          <a:xfrm>
            <a:off x="608012" y="1639886"/>
            <a:ext cx="8185149" cy="37226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This section presents methods for working with normal distributions that are not standard.  That is, the mean is not 0 or the standard deviation is not 1, or both.</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key concept is that we can use a simple conversion that allows us to standardize any normal distribution so that the same methods of the previous section can be used.</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1" name="Shape 51"/>
        <p:cNvGrpSpPr/>
        <p:nvPr/>
      </p:nvGrpSpPr>
      <p:grpSpPr>
        <a:xfrm>
          <a:off x="0" y="0"/>
          <a:ext cx="0" cy="0"/>
          <a:chOff x="0" y="0"/>
          <a:chExt cx="0" cy="0"/>
        </a:xfrm>
      </p:grpSpPr>
      <p:sp>
        <p:nvSpPr>
          <p:cNvPr id="52" name="Shape 52"/>
          <p:cNvSpPr txBox="1"/>
          <p:nvPr>
            <p:ph idx="1" type="body"/>
          </p:nvPr>
        </p:nvSpPr>
        <p:spPr>
          <a:xfrm>
            <a:off x="469900" y="1004887"/>
            <a:ext cx="8170861" cy="4405311"/>
          </a:xfrm>
          <a:prstGeom prst="rect">
            <a:avLst/>
          </a:prstGeom>
          <a:noFill/>
          <a:ln>
            <a:noFill/>
          </a:ln>
        </p:spPr>
        <p:txBody>
          <a:bodyPr anchorCtr="0" anchor="t" bIns="44450" lIns="90475" rIns="90475" tIns="44450">
            <a:noAutofit/>
          </a:bodyPr>
          <a:lstStyle/>
          <a:p>
            <a:pPr indent="-342900" lvl="0" marL="342900" marR="0" rtl="0" algn="l">
              <a:lnSpc>
                <a:spcPct val="105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Chapter 2: Distribution of data</a:t>
            </a:r>
          </a:p>
          <a:p>
            <a:pPr indent="-342900" lvl="0" marL="342900" marR="0" rtl="0" algn="l">
              <a:lnSpc>
                <a:spcPct val="105000"/>
              </a:lnSpc>
              <a:spcBef>
                <a:spcPts val="96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Chapter 3:  Measures of data sets, including measures of center and variation</a:t>
            </a:r>
          </a:p>
          <a:p>
            <a:pPr indent="-342900" lvl="0" marL="342900" marR="0" rtl="0" algn="l">
              <a:lnSpc>
                <a:spcPct val="105000"/>
              </a:lnSpc>
              <a:spcBef>
                <a:spcPts val="96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Chapter 4: Principles of probability</a:t>
            </a:r>
          </a:p>
          <a:p>
            <a:pPr indent="-342900" lvl="0" marL="342900" marR="0" rtl="0" algn="l">
              <a:lnSpc>
                <a:spcPct val="105000"/>
              </a:lnSpc>
              <a:spcBef>
                <a:spcPts val="96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Chapter 5: Discrete probability distributions</a:t>
            </a:r>
          </a:p>
        </p:txBody>
      </p:sp>
      <p:sp>
        <p:nvSpPr>
          <p:cNvPr id="53" name="Shape 53"/>
          <p:cNvSpPr txBox="1"/>
          <p:nvPr/>
        </p:nvSpPr>
        <p:spPr>
          <a:xfrm>
            <a:off x="1323975" y="254000"/>
            <a:ext cx="6524625"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Review</a:t>
            </a:r>
          </a:p>
        </p:txBody>
      </p:sp>
      <p:sp>
        <p:nvSpPr>
          <p:cNvPr id="54" name="Shape 54"/>
          <p:cNvSpPr/>
          <p:nvPr/>
        </p:nvSpPr>
        <p:spPr>
          <a:xfrm>
            <a:off x="5700712" y="3475037"/>
            <a:ext cx="282574" cy="31591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5" name="Shape 55"/>
          <p:cNvSpPr/>
          <p:nvPr/>
        </p:nvSpPr>
        <p:spPr>
          <a:xfrm>
            <a:off x="5257800" y="3833812"/>
            <a:ext cx="354012"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6" name="Shape 56"/>
          <p:cNvSpPr/>
          <p:nvPr/>
        </p:nvSpPr>
        <p:spPr>
          <a:xfrm>
            <a:off x="5700712" y="3475037"/>
            <a:ext cx="282574" cy="31591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7" name="Shape 57"/>
          <p:cNvSpPr/>
          <p:nvPr/>
        </p:nvSpPr>
        <p:spPr>
          <a:xfrm>
            <a:off x="5410200" y="3986212"/>
            <a:ext cx="354012"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7" name="Shape 327"/>
        <p:cNvGrpSpPr/>
        <p:nvPr/>
      </p:nvGrpSpPr>
      <p:grpSpPr>
        <a:xfrm>
          <a:off x="0" y="0"/>
          <a:ext cx="0" cy="0"/>
          <a:chOff x="0" y="0"/>
          <a:chExt cx="0" cy="0"/>
        </a:xfrm>
      </p:grpSpPr>
      <p:sp>
        <p:nvSpPr>
          <p:cNvPr id="328" name="Shape 328"/>
          <p:cNvSpPr txBox="1"/>
          <p:nvPr>
            <p:ph type="title"/>
          </p:nvPr>
        </p:nvSpPr>
        <p:spPr>
          <a:xfrm>
            <a:off x="685800" y="88900"/>
            <a:ext cx="7772400" cy="965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Conversion Formula</a:t>
            </a:r>
          </a:p>
        </p:txBody>
      </p:sp>
      <p:grpSp>
        <p:nvGrpSpPr>
          <p:cNvPr id="329" name="Shape 329"/>
          <p:cNvGrpSpPr/>
          <p:nvPr/>
        </p:nvGrpSpPr>
        <p:grpSpPr>
          <a:xfrm>
            <a:off x="3241674" y="1876425"/>
            <a:ext cx="2643187" cy="1319211"/>
            <a:chOff x="2894011" y="4522787"/>
            <a:chExt cx="2643187" cy="1319211"/>
          </a:xfrm>
        </p:grpSpPr>
        <p:sp>
          <p:nvSpPr>
            <p:cNvPr id="330" name="Shape 330"/>
            <p:cNvSpPr txBox="1"/>
            <p:nvPr/>
          </p:nvSpPr>
          <p:spPr>
            <a:xfrm>
              <a:off x="4017962" y="4522787"/>
              <a:ext cx="1519236" cy="74771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1" lang="en-US" sz="4800" u="none" cap="none" strike="noStrike">
                  <a:solidFill>
                    <a:schemeClr val="hlink"/>
                  </a:solidFill>
                  <a:latin typeface="Arial"/>
                  <a:ea typeface="Arial"/>
                  <a:cs typeface="Arial"/>
                  <a:sym typeface="Arial"/>
                </a:rPr>
                <a:t>x</a:t>
              </a:r>
              <a:r>
                <a:rPr b="1" i="0" lang="en-US" sz="4800" u="none" cap="none" strike="noStrike">
                  <a:solidFill>
                    <a:schemeClr val="hlink"/>
                  </a:solidFill>
                  <a:latin typeface="Arial"/>
                  <a:ea typeface="Arial"/>
                  <a:cs typeface="Arial"/>
                  <a:sym typeface="Arial"/>
                </a:rPr>
                <a:t> – </a:t>
              </a:r>
              <a:r>
                <a:rPr b="1" i="1" lang="en-US" sz="4400" u="none" cap="none" strike="noStrike">
                  <a:solidFill>
                    <a:schemeClr val="hlink"/>
                  </a:solidFill>
                  <a:latin typeface="Arial"/>
                  <a:ea typeface="Arial"/>
                  <a:cs typeface="Arial"/>
                  <a:sym typeface="Arial"/>
                </a:rPr>
                <a:t>µ</a:t>
              </a:r>
            </a:p>
          </p:txBody>
        </p:sp>
        <p:sp>
          <p:nvSpPr>
            <p:cNvPr id="331" name="Shape 331"/>
            <p:cNvSpPr txBox="1"/>
            <p:nvPr/>
          </p:nvSpPr>
          <p:spPr>
            <a:xfrm>
              <a:off x="4303712" y="5094287"/>
              <a:ext cx="635000" cy="74771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Noto Symbol"/>
                <a:buNone/>
              </a:pPr>
              <a:r>
                <a:rPr b="1" i="1" lang="en-US" sz="4800" u="none" cap="none" strike="noStrike">
                  <a:solidFill>
                    <a:schemeClr val="hlink"/>
                  </a:solidFill>
                  <a:latin typeface="Noto Symbol"/>
                  <a:ea typeface="Noto Symbol"/>
                  <a:cs typeface="Noto Symbol"/>
                  <a:sym typeface="Noto Symbol"/>
                </a:rPr>
                <a:t>σ</a:t>
              </a:r>
            </a:p>
          </p:txBody>
        </p:sp>
        <p:cxnSp>
          <p:nvCxnSpPr>
            <p:cNvPr id="332" name="Shape 332"/>
            <p:cNvCxnSpPr/>
            <p:nvPr/>
          </p:nvCxnSpPr>
          <p:spPr>
            <a:xfrm>
              <a:off x="4089400" y="5276850"/>
              <a:ext cx="1212850" cy="0"/>
            </a:xfrm>
            <a:prstGeom prst="straightConnector1">
              <a:avLst/>
            </a:prstGeom>
            <a:noFill/>
            <a:ln cap="rnd" cmpd="sng" w="25400">
              <a:solidFill>
                <a:schemeClr val="hlink"/>
              </a:solidFill>
              <a:prstDash val="solid"/>
              <a:miter/>
              <a:headEnd len="med" w="med" type="none"/>
              <a:tailEnd len="med" w="med" type="none"/>
            </a:ln>
          </p:spPr>
        </p:cxnSp>
        <p:sp>
          <p:nvSpPr>
            <p:cNvPr id="333" name="Shape 333"/>
            <p:cNvSpPr txBox="1"/>
            <p:nvPr/>
          </p:nvSpPr>
          <p:spPr>
            <a:xfrm>
              <a:off x="2894011" y="4903787"/>
              <a:ext cx="935037" cy="74771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1" lang="en-US" sz="4800" u="none" cap="none" strike="noStrike">
                  <a:solidFill>
                    <a:schemeClr val="hlink"/>
                  </a:solidFill>
                  <a:latin typeface="Arial"/>
                  <a:ea typeface="Arial"/>
                  <a:cs typeface="Arial"/>
                  <a:sym typeface="Arial"/>
                </a:rPr>
                <a:t>z</a:t>
              </a:r>
              <a:r>
                <a:rPr b="1" i="1" lang="en-US" sz="4800" u="none" cap="none" strike="noStrike">
                  <a:solidFill>
                    <a:schemeClr val="hlink"/>
                  </a:solidFill>
                  <a:latin typeface="Times New Roman"/>
                  <a:ea typeface="Times New Roman"/>
                  <a:cs typeface="Times New Roman"/>
                  <a:sym typeface="Times New Roman"/>
                </a:rPr>
                <a:t> </a:t>
              </a:r>
              <a:r>
                <a:rPr b="1" i="0" lang="en-US" sz="4000" u="none" cap="none" strike="noStrike">
                  <a:solidFill>
                    <a:schemeClr val="hlink"/>
                  </a:solidFill>
                  <a:latin typeface="Arial"/>
                  <a:ea typeface="Arial"/>
                  <a:cs typeface="Arial"/>
                  <a:sym typeface="Arial"/>
                </a:rPr>
                <a:t>=</a:t>
              </a:r>
            </a:p>
          </p:txBody>
        </p:sp>
      </p:grpSp>
      <p:sp>
        <p:nvSpPr>
          <p:cNvPr id="334" name="Shape 334"/>
          <p:cNvSpPr txBox="1"/>
          <p:nvPr/>
        </p:nvSpPr>
        <p:spPr>
          <a:xfrm>
            <a:off x="1800225" y="4122737"/>
            <a:ext cx="65023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279F"/>
              </a:buClr>
              <a:buSzPct val="25000"/>
              <a:buFont typeface="Arial"/>
              <a:buNone/>
            </a:pPr>
            <a:r>
              <a:rPr b="1" i="0" lang="en-US" sz="2400" u="none" cap="none" strike="noStrike">
                <a:solidFill>
                  <a:srgbClr val="00279F"/>
                </a:solidFill>
                <a:latin typeface="Arial"/>
                <a:ea typeface="Arial"/>
                <a:cs typeface="Arial"/>
                <a:sym typeface="Arial"/>
              </a:rPr>
              <a:t>Round </a:t>
            </a:r>
            <a:r>
              <a:rPr b="1" i="1" lang="en-US" sz="2400" u="none" cap="none" strike="noStrike">
                <a:solidFill>
                  <a:srgbClr val="00279F"/>
                </a:solidFill>
                <a:latin typeface="Arial"/>
                <a:ea typeface="Arial"/>
                <a:cs typeface="Arial"/>
                <a:sym typeface="Arial"/>
              </a:rPr>
              <a:t>z</a:t>
            </a:r>
            <a:r>
              <a:rPr b="1" i="0" lang="en-US" sz="2400" u="none" cap="none" strike="noStrike">
                <a:solidFill>
                  <a:srgbClr val="00279F"/>
                </a:solidFill>
                <a:latin typeface="Arial"/>
                <a:ea typeface="Arial"/>
                <a:cs typeface="Arial"/>
                <a:sym typeface="Arial"/>
              </a:rPr>
              <a:t> scores to 2 decimal places</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8" name="Shape 338"/>
        <p:cNvGrpSpPr/>
        <p:nvPr/>
      </p:nvGrpSpPr>
      <p:grpSpPr>
        <a:xfrm>
          <a:off x="0" y="0"/>
          <a:ext cx="0" cy="0"/>
          <a:chOff x="0" y="0"/>
          <a:chExt cx="0" cy="0"/>
        </a:xfrm>
      </p:grpSpPr>
      <p:grpSp>
        <p:nvGrpSpPr>
          <p:cNvPr id="339" name="Shape 339"/>
          <p:cNvGrpSpPr/>
          <p:nvPr/>
        </p:nvGrpSpPr>
        <p:grpSpPr>
          <a:xfrm>
            <a:off x="511175" y="2654300"/>
            <a:ext cx="3675062" cy="2924175"/>
            <a:chOff x="304800" y="3184525"/>
            <a:chExt cx="3675062" cy="2924175"/>
          </a:xfrm>
        </p:grpSpPr>
        <p:pic>
          <p:nvPicPr>
            <p:cNvPr id="340" name="Shape 340"/>
            <p:cNvPicPr preferRelativeResize="0"/>
            <p:nvPr/>
          </p:nvPicPr>
          <p:blipFill rotWithShape="1">
            <a:blip r:embed="rId3">
              <a:alphaModFix/>
            </a:blip>
            <a:srcRect b="0" l="0" r="0" t="0"/>
            <a:stretch/>
          </p:blipFill>
          <p:spPr>
            <a:xfrm>
              <a:off x="304800" y="3184525"/>
              <a:ext cx="3171825" cy="2149474"/>
            </a:xfrm>
            <a:prstGeom prst="rect">
              <a:avLst/>
            </a:prstGeom>
            <a:noFill/>
            <a:ln>
              <a:noFill/>
            </a:ln>
          </p:spPr>
        </p:pic>
        <p:sp>
          <p:nvSpPr>
            <p:cNvPr id="341" name="Shape 341"/>
            <p:cNvSpPr txBox="1"/>
            <p:nvPr/>
          </p:nvSpPr>
          <p:spPr>
            <a:xfrm>
              <a:off x="3798887" y="5715000"/>
              <a:ext cx="180975" cy="3937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sp>
        <p:nvSpPr>
          <p:cNvPr id="342" name="Shape 342"/>
          <p:cNvSpPr txBox="1"/>
          <p:nvPr>
            <p:ph type="title"/>
          </p:nvPr>
        </p:nvSpPr>
        <p:spPr>
          <a:xfrm>
            <a:off x="533400" y="171450"/>
            <a:ext cx="8026400" cy="13842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Converting  to a Standard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Normal Distribution</a:t>
            </a:r>
          </a:p>
        </p:txBody>
      </p:sp>
      <p:sp>
        <p:nvSpPr>
          <p:cNvPr id="343" name="Shape 343"/>
          <p:cNvSpPr txBox="1"/>
          <p:nvPr>
            <p:ph idx="1" type="body"/>
          </p:nvPr>
        </p:nvSpPr>
        <p:spPr>
          <a:xfrm>
            <a:off x="0" y="1333500"/>
            <a:ext cx="9131300" cy="4114800"/>
          </a:xfrm>
          <a:prstGeom prst="rect">
            <a:avLst/>
          </a:prstGeom>
          <a:noFill/>
          <a:ln>
            <a:noFill/>
          </a:ln>
        </p:spPr>
        <p:txBody>
          <a:bodyPr anchorCtr="0" anchor="t" bIns="44450" lIns="90475" rIns="90475" tIns="44450">
            <a:noAutofit/>
          </a:bodyPr>
          <a:lstStyle/>
          <a:p>
            <a:pPr indent="-342900" lvl="0" marL="342900" marR="0" rtl="0" algn="ctr">
              <a:lnSpc>
                <a:spcPct val="100000"/>
              </a:lnSpc>
              <a:spcBef>
                <a:spcPts val="0"/>
              </a:spcBef>
              <a:spcAft>
                <a:spcPts val="0"/>
              </a:spcAft>
              <a:buClr>
                <a:srgbClr val="008000"/>
              </a:buClr>
              <a:buSzPct val="25000"/>
              <a:buFont typeface="Arial"/>
              <a:buNone/>
            </a:pPr>
            <a:r>
              <a:rPr b="0" i="0" lang="en-US" sz="3200" u="none" cap="none" strike="noStrike">
                <a:solidFill>
                  <a:schemeClr val="hlink"/>
                </a:solidFill>
                <a:latin typeface="Arial"/>
                <a:ea typeface="Arial"/>
                <a:cs typeface="Arial"/>
                <a:sym typeface="Arial"/>
              </a:rPr>
              <a:t>  </a:t>
            </a:r>
          </a:p>
        </p:txBody>
      </p:sp>
      <p:sp>
        <p:nvSpPr>
          <p:cNvPr id="344" name="Shape 344"/>
          <p:cNvSpPr/>
          <p:nvPr/>
        </p:nvSpPr>
        <p:spPr>
          <a:xfrm>
            <a:off x="2160586" y="5310187"/>
            <a:ext cx="311149" cy="33972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45" name="Shape 345"/>
          <p:cNvSpPr/>
          <p:nvPr/>
        </p:nvSpPr>
        <p:spPr>
          <a:xfrm>
            <a:off x="3303587" y="5310187"/>
            <a:ext cx="311149" cy="33972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46" name="Shape 346"/>
          <p:cNvSpPr/>
          <p:nvPr/>
        </p:nvSpPr>
        <p:spPr>
          <a:xfrm>
            <a:off x="3813175" y="5310187"/>
            <a:ext cx="311149" cy="33972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47" name="Shape 347"/>
          <p:cNvSpPr/>
          <p:nvPr/>
        </p:nvSpPr>
        <p:spPr>
          <a:xfrm>
            <a:off x="1524000" y="5310187"/>
            <a:ext cx="387350" cy="33972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48" name="Shape 348"/>
          <p:cNvSpPr/>
          <p:nvPr/>
        </p:nvSpPr>
        <p:spPr>
          <a:xfrm>
            <a:off x="889000" y="5310187"/>
            <a:ext cx="387350" cy="33972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49" name="Shape 349"/>
          <p:cNvSpPr/>
          <p:nvPr/>
        </p:nvSpPr>
        <p:spPr>
          <a:xfrm>
            <a:off x="254000" y="5310187"/>
            <a:ext cx="387350" cy="33972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50" name="Shape 350"/>
          <p:cNvSpPr/>
          <p:nvPr/>
        </p:nvSpPr>
        <p:spPr>
          <a:xfrm>
            <a:off x="7202486" y="5253037"/>
            <a:ext cx="1693862" cy="33972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51" name="Shape 351"/>
          <p:cNvSpPr/>
          <p:nvPr/>
        </p:nvSpPr>
        <p:spPr>
          <a:xfrm>
            <a:off x="6194425" y="6240462"/>
            <a:ext cx="1566861" cy="39687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52" name="Shape 352"/>
          <p:cNvSpPr/>
          <p:nvPr/>
        </p:nvSpPr>
        <p:spPr>
          <a:xfrm>
            <a:off x="2619375" y="3594100"/>
            <a:ext cx="1731962" cy="366711"/>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53" name="Shape 353"/>
          <p:cNvSpPr/>
          <p:nvPr/>
        </p:nvSpPr>
        <p:spPr>
          <a:xfrm>
            <a:off x="7280275" y="3481387"/>
            <a:ext cx="1800225" cy="69691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54" name="Shape 354"/>
          <p:cNvSpPr/>
          <p:nvPr/>
        </p:nvSpPr>
        <p:spPr>
          <a:xfrm>
            <a:off x="6861175" y="4784725"/>
            <a:ext cx="925511" cy="3047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55" name="Shape 355"/>
          <p:cNvSpPr/>
          <p:nvPr/>
        </p:nvSpPr>
        <p:spPr>
          <a:xfrm>
            <a:off x="1658936" y="5653087"/>
            <a:ext cx="1693862" cy="33972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nvGrpSpPr>
          <p:cNvPr id="356" name="Shape 356"/>
          <p:cNvGrpSpPr/>
          <p:nvPr/>
        </p:nvGrpSpPr>
        <p:grpSpPr>
          <a:xfrm>
            <a:off x="3502025" y="2590800"/>
            <a:ext cx="5372099" cy="2162174"/>
            <a:chOff x="3581400" y="3121025"/>
            <a:chExt cx="5372099" cy="2162174"/>
          </a:xfrm>
        </p:grpSpPr>
        <p:pic>
          <p:nvPicPr>
            <p:cNvPr id="357" name="Shape 357"/>
            <p:cNvPicPr preferRelativeResize="0"/>
            <p:nvPr/>
          </p:nvPicPr>
          <p:blipFill rotWithShape="1">
            <a:blip r:embed="rId4">
              <a:alphaModFix/>
            </a:blip>
            <a:srcRect b="0" l="0" r="0" t="0"/>
            <a:stretch/>
          </p:blipFill>
          <p:spPr>
            <a:xfrm>
              <a:off x="5764212" y="3121025"/>
              <a:ext cx="3189287" cy="2162174"/>
            </a:xfrm>
            <a:prstGeom prst="rect">
              <a:avLst/>
            </a:prstGeom>
            <a:noFill/>
            <a:ln>
              <a:noFill/>
            </a:ln>
          </p:spPr>
        </p:pic>
        <p:sp>
          <p:nvSpPr>
            <p:cNvPr id="358" name="Shape 358"/>
            <p:cNvSpPr/>
            <p:nvPr/>
          </p:nvSpPr>
          <p:spPr>
            <a:xfrm>
              <a:off x="3581400" y="3149600"/>
              <a:ext cx="2220911" cy="1206499"/>
            </a:xfrm>
            <a:prstGeom prst="rightArrow">
              <a:avLst>
                <a:gd fmla="val 10559" name="adj1"/>
                <a:gd fmla="val 50000" name="adj2"/>
              </a:avLst>
            </a:prstGeom>
            <a:solidFill>
              <a:schemeClr val="hlink"/>
            </a:solidFill>
            <a:ln cap="rnd" cmpd="sng" w="1270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nvGrpSpPr>
            <p:cNvPr id="359" name="Shape 359"/>
            <p:cNvGrpSpPr/>
            <p:nvPr/>
          </p:nvGrpSpPr>
          <p:grpSpPr>
            <a:xfrm>
              <a:off x="3770312" y="3370262"/>
              <a:ext cx="1550987" cy="815974"/>
              <a:chOff x="3770312" y="3370262"/>
              <a:chExt cx="1550987" cy="815974"/>
            </a:xfrm>
          </p:grpSpPr>
          <p:sp>
            <p:nvSpPr>
              <p:cNvPr id="360" name="Shape 360"/>
              <p:cNvSpPr txBox="1"/>
              <p:nvPr/>
            </p:nvSpPr>
            <p:spPr>
              <a:xfrm>
                <a:off x="4456112" y="3370262"/>
                <a:ext cx="865187"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1" lang="en-US" sz="2400" u="none" cap="none" strike="noStrike">
                    <a:solidFill>
                      <a:schemeClr val="dk1"/>
                    </a:solidFill>
                    <a:latin typeface="Arial"/>
                    <a:ea typeface="Arial"/>
                    <a:cs typeface="Arial"/>
                    <a:sym typeface="Arial"/>
                  </a:rPr>
                  <a:t>x</a:t>
                </a:r>
                <a:r>
                  <a:rPr b="1" i="0" lang="en-US" sz="2400" u="none" cap="none" strike="noStrike">
                    <a:solidFill>
                      <a:schemeClr val="dk1"/>
                    </a:solidFill>
                    <a:latin typeface="Arial"/>
                    <a:ea typeface="Arial"/>
                    <a:cs typeface="Arial"/>
                    <a:sym typeface="Arial"/>
                  </a:rPr>
                  <a:t> – </a:t>
                </a:r>
                <a:r>
                  <a:rPr b="1" i="1" lang="en-US" sz="2400" u="none" cap="none" strike="noStrike">
                    <a:solidFill>
                      <a:schemeClr val="dk1"/>
                    </a:solidFill>
                    <a:latin typeface="Noto Symbol"/>
                    <a:ea typeface="Noto Symbol"/>
                    <a:cs typeface="Noto Symbol"/>
                    <a:sym typeface="Noto Symbol"/>
                  </a:rPr>
                  <a:t>μ</a:t>
                </a:r>
              </a:p>
            </p:txBody>
          </p:sp>
          <p:cxnSp>
            <p:nvCxnSpPr>
              <p:cNvPr id="361" name="Shape 361"/>
              <p:cNvCxnSpPr/>
              <p:nvPr/>
            </p:nvCxnSpPr>
            <p:spPr>
              <a:xfrm>
                <a:off x="4470400" y="3810000"/>
                <a:ext cx="812799" cy="0"/>
              </a:xfrm>
              <a:prstGeom prst="straightConnector1">
                <a:avLst/>
              </a:prstGeom>
              <a:noFill/>
              <a:ln cap="rnd" cmpd="sng" w="25400">
                <a:solidFill>
                  <a:schemeClr val="dk1"/>
                </a:solidFill>
                <a:prstDash val="solid"/>
                <a:miter/>
                <a:headEnd len="med" w="med" type="none"/>
                <a:tailEnd len="med" w="med" type="none"/>
              </a:ln>
            </p:spPr>
          </p:cxnSp>
          <p:sp>
            <p:nvSpPr>
              <p:cNvPr id="362" name="Shape 362"/>
              <p:cNvSpPr txBox="1"/>
              <p:nvPr/>
            </p:nvSpPr>
            <p:spPr>
              <a:xfrm>
                <a:off x="4646612" y="3732212"/>
                <a:ext cx="365125"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Noto Symbol"/>
                  <a:buNone/>
                </a:pPr>
                <a:r>
                  <a:rPr b="1" i="0" lang="en-US" sz="2400" u="none" cap="none" strike="noStrike">
                    <a:solidFill>
                      <a:schemeClr val="dk1"/>
                    </a:solidFill>
                    <a:latin typeface="Noto Symbol"/>
                    <a:ea typeface="Noto Symbol"/>
                    <a:cs typeface="Noto Symbol"/>
                    <a:sym typeface="Noto Symbol"/>
                  </a:rPr>
                  <a:t>σ</a:t>
                </a:r>
              </a:p>
            </p:txBody>
          </p:sp>
          <p:sp>
            <p:nvSpPr>
              <p:cNvPr id="363" name="Shape 363"/>
              <p:cNvSpPr txBox="1"/>
              <p:nvPr/>
            </p:nvSpPr>
            <p:spPr>
              <a:xfrm>
                <a:off x="3770312" y="3579812"/>
                <a:ext cx="595311"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1" lang="en-US" sz="2400" u="none" cap="none" strike="noStrike">
                    <a:solidFill>
                      <a:schemeClr val="dk1"/>
                    </a:solidFill>
                    <a:latin typeface="Arial"/>
                    <a:ea typeface="Arial"/>
                    <a:cs typeface="Arial"/>
                    <a:sym typeface="Arial"/>
                  </a:rPr>
                  <a:t>z</a:t>
                </a:r>
                <a:r>
                  <a:rPr b="1" i="0" lang="en-US" sz="2400" u="none" cap="none" strike="noStrike">
                    <a:solidFill>
                      <a:schemeClr val="dk1"/>
                    </a:solidFill>
                    <a:latin typeface="Arial"/>
                    <a:ea typeface="Arial"/>
                    <a:cs typeface="Arial"/>
                    <a:sym typeface="Arial"/>
                  </a:rPr>
                  <a:t> =</a:t>
                </a:r>
              </a:p>
            </p:txBody>
          </p:sp>
        </p:grpSp>
      </p:gr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67" name="Shape 367"/>
        <p:cNvGrpSpPr/>
        <p:nvPr/>
      </p:nvGrpSpPr>
      <p:grpSpPr>
        <a:xfrm>
          <a:off x="0" y="0"/>
          <a:ext cx="0" cy="0"/>
          <a:chOff x="0" y="0"/>
          <a:chExt cx="0" cy="0"/>
        </a:xfrm>
      </p:grpSpPr>
      <p:sp>
        <p:nvSpPr>
          <p:cNvPr id="368" name="Shape 368"/>
          <p:cNvSpPr txBox="1"/>
          <p:nvPr>
            <p:ph idx="1" type="body"/>
          </p:nvPr>
        </p:nvSpPr>
        <p:spPr>
          <a:xfrm>
            <a:off x="685800" y="1955800"/>
            <a:ext cx="77724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08000"/>
              </a:buClr>
              <a:buSzPct val="25000"/>
              <a:buFont typeface="Arial"/>
              <a:buNone/>
            </a:pPr>
            <a:r>
              <a:rPr b="1" i="0" lang="en-US" sz="2400" u="none" cap="none" strike="noStrike">
                <a:solidFill>
                  <a:schemeClr val="dk1"/>
                </a:solidFill>
                <a:latin typeface="Arial"/>
                <a:ea typeface="Arial"/>
                <a:cs typeface="Arial"/>
                <a:sym typeface="Arial"/>
              </a:rPr>
              <a:t>    In the Chapter Problem, we noted that the safe load for a water taxi was found to be 3500 pounds.  We also noted that the mean weight of a passenger was assumed to be 140 pounds.  Assume the worst case that all passengers are men.  Assume also that the weights of the men are normally distributed with a mean of 172 pounds and standard deviation of 29 pounds.  If one man is randomly selected, what is the probability he weighs less than 174 pounds?</a:t>
            </a:r>
          </a:p>
        </p:txBody>
      </p:sp>
      <p:sp>
        <p:nvSpPr>
          <p:cNvPr id="369" name="Shape 369"/>
          <p:cNvSpPr txBox="1"/>
          <p:nvPr>
            <p:ph type="title"/>
          </p:nvPr>
        </p:nvSpPr>
        <p:spPr>
          <a:xfrm>
            <a:off x="381000" y="266700"/>
            <a:ext cx="8369299" cy="11811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Example – Weights of                 Water Taxi Passengers</a:t>
            </a:r>
            <a:r>
              <a:rPr b="0" i="0" lang="en-US" sz="4000" u="none" cap="none" strike="noStrike">
                <a:solidFill>
                  <a:srgbClr val="008000"/>
                </a:solidFill>
                <a:latin typeface="Arial"/>
                <a:ea typeface="Arial"/>
                <a:cs typeface="Arial"/>
                <a:sym typeface="Arial"/>
              </a:rPr>
              <a:t> </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73" name="Shape 373"/>
        <p:cNvGrpSpPr/>
        <p:nvPr/>
      </p:nvGrpSpPr>
      <p:grpSpPr>
        <a:xfrm>
          <a:off x="0" y="0"/>
          <a:ext cx="0" cy="0"/>
          <a:chOff x="0" y="0"/>
          <a:chExt cx="0" cy="0"/>
        </a:xfrm>
      </p:grpSpPr>
      <p:sp>
        <p:nvSpPr>
          <p:cNvPr id="374" name="Shape 374"/>
          <p:cNvSpPr txBox="1"/>
          <p:nvPr>
            <p:ph type="title"/>
          </p:nvPr>
        </p:nvSpPr>
        <p:spPr>
          <a:xfrm>
            <a:off x="381000" y="76200"/>
            <a:ext cx="8369299" cy="965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Example - cont</a:t>
            </a:r>
            <a:r>
              <a:rPr b="0" i="0" lang="en-US" sz="4000" u="none" cap="none" strike="noStrike">
                <a:solidFill>
                  <a:srgbClr val="008000"/>
                </a:solidFill>
                <a:latin typeface="Arial"/>
                <a:ea typeface="Arial"/>
                <a:cs typeface="Arial"/>
                <a:sym typeface="Arial"/>
              </a:rPr>
              <a:t> </a:t>
            </a:r>
          </a:p>
        </p:txBody>
      </p:sp>
      <p:grpSp>
        <p:nvGrpSpPr>
          <p:cNvPr id="375" name="Shape 375"/>
          <p:cNvGrpSpPr/>
          <p:nvPr/>
        </p:nvGrpSpPr>
        <p:grpSpPr>
          <a:xfrm>
            <a:off x="5029200" y="1523999"/>
            <a:ext cx="3340099" cy="892174"/>
            <a:chOff x="5446712" y="2208211"/>
            <a:chExt cx="3340099" cy="892174"/>
          </a:xfrm>
        </p:grpSpPr>
        <p:sp>
          <p:nvSpPr>
            <p:cNvPr id="376" name="Shape 376"/>
            <p:cNvSpPr txBox="1"/>
            <p:nvPr/>
          </p:nvSpPr>
          <p:spPr>
            <a:xfrm>
              <a:off x="5446712" y="2379661"/>
              <a:ext cx="765175"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1" lang="en-US" sz="2400" u="none" cap="none" strike="noStrike">
                  <a:solidFill>
                    <a:schemeClr val="dk1"/>
                  </a:solidFill>
                  <a:latin typeface="Arial"/>
                  <a:ea typeface="Arial"/>
                  <a:cs typeface="Arial"/>
                  <a:sym typeface="Arial"/>
                </a:rPr>
                <a:t>z </a:t>
              </a:r>
              <a:r>
                <a:rPr b="1" i="0" lang="en-US" sz="2400" u="none" cap="none" strike="noStrike">
                  <a:solidFill>
                    <a:schemeClr val="dk1"/>
                  </a:solidFill>
                  <a:latin typeface="Arial"/>
                  <a:ea typeface="Arial"/>
                  <a:cs typeface="Arial"/>
                  <a:sym typeface="Arial"/>
                </a:rPr>
                <a:t> = </a:t>
              </a:r>
            </a:p>
          </p:txBody>
        </p:sp>
        <p:sp>
          <p:nvSpPr>
            <p:cNvPr id="377" name="Shape 377"/>
            <p:cNvSpPr txBox="1"/>
            <p:nvPr/>
          </p:nvSpPr>
          <p:spPr>
            <a:xfrm>
              <a:off x="6037262" y="2208211"/>
              <a:ext cx="1536699"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174 – 172</a:t>
              </a:r>
            </a:p>
          </p:txBody>
        </p:sp>
        <p:cxnSp>
          <p:nvCxnSpPr>
            <p:cNvPr id="378" name="Shape 378"/>
            <p:cNvCxnSpPr/>
            <p:nvPr/>
          </p:nvCxnSpPr>
          <p:spPr>
            <a:xfrm>
              <a:off x="6051550" y="2647950"/>
              <a:ext cx="1536699" cy="0"/>
            </a:xfrm>
            <a:prstGeom prst="straightConnector1">
              <a:avLst/>
            </a:prstGeom>
            <a:noFill/>
            <a:ln cap="rnd" cmpd="sng" w="25400">
              <a:solidFill>
                <a:schemeClr val="dk1"/>
              </a:solidFill>
              <a:prstDash val="solid"/>
              <a:miter/>
              <a:headEnd len="med" w="med" type="none"/>
              <a:tailEnd len="med" w="med" type="none"/>
            </a:ln>
          </p:spPr>
        </p:cxnSp>
        <p:sp>
          <p:nvSpPr>
            <p:cNvPr id="379" name="Shape 379"/>
            <p:cNvSpPr txBox="1"/>
            <p:nvPr/>
          </p:nvSpPr>
          <p:spPr>
            <a:xfrm>
              <a:off x="6532562" y="2646361"/>
              <a:ext cx="520700"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29</a:t>
              </a:r>
            </a:p>
          </p:txBody>
        </p:sp>
        <p:sp>
          <p:nvSpPr>
            <p:cNvPr id="380" name="Shape 380"/>
            <p:cNvSpPr txBox="1"/>
            <p:nvPr/>
          </p:nvSpPr>
          <p:spPr>
            <a:xfrm>
              <a:off x="7580311" y="2379661"/>
              <a:ext cx="1206499"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 =  0.07</a:t>
              </a:r>
            </a:p>
          </p:txBody>
        </p:sp>
      </p:grpSp>
      <p:grpSp>
        <p:nvGrpSpPr>
          <p:cNvPr id="381" name="Shape 381"/>
          <p:cNvGrpSpPr/>
          <p:nvPr/>
        </p:nvGrpSpPr>
        <p:grpSpPr>
          <a:xfrm>
            <a:off x="879475" y="1603375"/>
            <a:ext cx="1187450" cy="758824"/>
            <a:chOff x="879475" y="1447800"/>
            <a:chExt cx="1187450" cy="758824"/>
          </a:xfrm>
        </p:grpSpPr>
        <p:sp>
          <p:nvSpPr>
            <p:cNvPr id="382" name="Shape 382"/>
            <p:cNvSpPr txBox="1"/>
            <p:nvPr/>
          </p:nvSpPr>
          <p:spPr>
            <a:xfrm>
              <a:off x="879475" y="1752600"/>
              <a:ext cx="1044575"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 </a:t>
              </a:r>
              <a:r>
                <a:rPr b="0" i="1" lang="en-US" sz="2000" u="none" cap="none" strike="noStrike">
                  <a:solidFill>
                    <a:schemeClr val="dk1"/>
                  </a:solidFill>
                  <a:latin typeface="Arial"/>
                  <a:ea typeface="Arial"/>
                  <a:cs typeface="Arial"/>
                  <a:sym typeface="Arial"/>
                </a:rPr>
                <a:t>σ</a:t>
              </a:r>
              <a:r>
                <a:rPr b="0" i="0" lang="en-US" sz="2000" u="none" cap="none" strike="noStrike">
                  <a:solidFill>
                    <a:schemeClr val="dk1"/>
                  </a:solidFill>
                  <a:latin typeface="Arial"/>
                  <a:ea typeface="Arial"/>
                  <a:cs typeface="Arial"/>
                  <a:sym typeface="Arial"/>
                </a:rPr>
                <a:t> </a:t>
              </a:r>
              <a:r>
                <a:rPr b="1" i="0" lang="en-US" sz="2000" u="none" cap="none" strike="noStrike">
                  <a:solidFill>
                    <a:schemeClr val="dk1"/>
                  </a:solidFill>
                  <a:latin typeface="Arial"/>
                  <a:ea typeface="Arial"/>
                  <a:cs typeface="Arial"/>
                  <a:sym typeface="Arial"/>
                </a:rPr>
                <a:t>=</a:t>
              </a:r>
              <a:r>
                <a:rPr b="0" i="0" lang="en-US" sz="2000" u="none" cap="none" strike="noStrike">
                  <a:solidFill>
                    <a:schemeClr val="dk1"/>
                  </a:solidFill>
                  <a:latin typeface="Noto Symbol"/>
                  <a:ea typeface="Noto Symbol"/>
                  <a:cs typeface="Noto Symbol"/>
                  <a:sym typeface="Noto Symbol"/>
                </a:rPr>
                <a:t>   </a:t>
              </a:r>
              <a:r>
                <a:rPr b="1" i="0" lang="en-US" sz="2000" u="none" cap="none" strike="noStrike">
                  <a:solidFill>
                    <a:schemeClr val="dk1"/>
                  </a:solidFill>
                  <a:latin typeface="Arial"/>
                  <a:ea typeface="Arial"/>
                  <a:cs typeface="Arial"/>
                  <a:sym typeface="Arial"/>
                </a:rPr>
                <a:t>29</a:t>
              </a:r>
              <a:r>
                <a:rPr b="0" i="0" lang="en-US" sz="2000" u="none" cap="none" strike="noStrike">
                  <a:solidFill>
                    <a:schemeClr val="dk1"/>
                  </a:solidFill>
                  <a:latin typeface="Noto Symbol"/>
                  <a:ea typeface="Noto Symbol"/>
                  <a:cs typeface="Noto Symbol"/>
                  <a:sym typeface="Noto Symbol"/>
                </a:rPr>
                <a:t> </a:t>
              </a:r>
            </a:p>
          </p:txBody>
        </p:sp>
        <p:sp>
          <p:nvSpPr>
            <p:cNvPr id="383" name="Shape 383"/>
            <p:cNvSpPr txBox="1"/>
            <p:nvPr/>
          </p:nvSpPr>
          <p:spPr>
            <a:xfrm>
              <a:off x="955675" y="1447800"/>
              <a:ext cx="1111250" cy="3937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1" lang="en-US" sz="2000" u="none" cap="none" strike="noStrike">
                  <a:solidFill>
                    <a:schemeClr val="dk1"/>
                  </a:solidFill>
                  <a:latin typeface="Arial"/>
                  <a:ea typeface="Arial"/>
                  <a:cs typeface="Arial"/>
                  <a:sym typeface="Arial"/>
                </a:rPr>
                <a:t>μ</a:t>
              </a:r>
              <a:r>
                <a:rPr b="1" i="0" lang="en-US" sz="2000" u="none" cap="none" strike="noStrike">
                  <a:solidFill>
                    <a:schemeClr val="dk1"/>
                  </a:solidFill>
                  <a:latin typeface="Arial"/>
                  <a:ea typeface="Arial"/>
                  <a:cs typeface="Arial"/>
                  <a:sym typeface="Arial"/>
                </a:rPr>
                <a:t> =  172</a:t>
              </a:r>
            </a:p>
          </p:txBody>
        </p:sp>
      </p:grpSp>
      <p:pic>
        <p:nvPicPr>
          <p:cNvPr id="384" name="Shape 384"/>
          <p:cNvPicPr preferRelativeResize="0"/>
          <p:nvPr/>
        </p:nvPicPr>
        <p:blipFill rotWithShape="1">
          <a:blip r:embed="rId3">
            <a:alphaModFix/>
          </a:blip>
          <a:srcRect b="0" l="0" r="0" t="0"/>
          <a:stretch/>
        </p:blipFill>
        <p:spPr>
          <a:xfrm>
            <a:off x="661987" y="2308225"/>
            <a:ext cx="7673975" cy="3397250"/>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8" name="Shape 388"/>
        <p:cNvGrpSpPr/>
        <p:nvPr/>
      </p:nvGrpSpPr>
      <p:grpSpPr>
        <a:xfrm>
          <a:off x="0" y="0"/>
          <a:ext cx="0" cy="0"/>
          <a:chOff x="0" y="0"/>
          <a:chExt cx="0" cy="0"/>
        </a:xfrm>
      </p:grpSpPr>
      <p:sp>
        <p:nvSpPr>
          <p:cNvPr id="389" name="Shape 389"/>
          <p:cNvSpPr txBox="1"/>
          <p:nvPr>
            <p:ph type="title"/>
          </p:nvPr>
        </p:nvSpPr>
        <p:spPr>
          <a:xfrm>
            <a:off x="381000" y="76200"/>
            <a:ext cx="8369299" cy="965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Example - cont</a:t>
            </a:r>
          </a:p>
        </p:txBody>
      </p:sp>
      <p:sp>
        <p:nvSpPr>
          <p:cNvPr id="390" name="Shape 390"/>
          <p:cNvSpPr txBox="1"/>
          <p:nvPr/>
        </p:nvSpPr>
        <p:spPr>
          <a:xfrm>
            <a:off x="4724400" y="1924050"/>
            <a:ext cx="4068761" cy="81915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P ( </a:t>
            </a:r>
            <a:r>
              <a:rPr b="1" i="1" lang="en-US" sz="2400" u="none" cap="none" strike="noStrike">
                <a:solidFill>
                  <a:schemeClr val="hlink"/>
                </a:solidFill>
                <a:latin typeface="Arial"/>
                <a:ea typeface="Arial"/>
                <a:cs typeface="Arial"/>
                <a:sym typeface="Arial"/>
              </a:rPr>
              <a:t>x</a:t>
            </a:r>
            <a:r>
              <a:rPr b="1" i="0" lang="en-US" sz="2400" u="none" cap="none" strike="noStrike">
                <a:solidFill>
                  <a:schemeClr val="hlink"/>
                </a:solidFill>
                <a:latin typeface="Arial"/>
                <a:ea typeface="Arial"/>
                <a:cs typeface="Arial"/>
                <a:sym typeface="Arial"/>
              </a:rPr>
              <a:t> &lt; 174 lb.) = P(</a:t>
            </a:r>
            <a:r>
              <a:rPr b="1" i="1" lang="en-US" sz="2400" u="none" cap="none" strike="noStrike">
                <a:solidFill>
                  <a:schemeClr val="hlink"/>
                </a:solidFill>
                <a:latin typeface="Arial"/>
                <a:ea typeface="Arial"/>
                <a:cs typeface="Arial"/>
                <a:sym typeface="Arial"/>
              </a:rPr>
              <a:t>z</a:t>
            </a:r>
            <a:r>
              <a:rPr b="1" i="0" lang="en-US" sz="2400" u="none" cap="none" strike="noStrike">
                <a:solidFill>
                  <a:schemeClr val="hlink"/>
                </a:solidFill>
                <a:latin typeface="Arial"/>
                <a:ea typeface="Arial"/>
                <a:cs typeface="Arial"/>
                <a:sym typeface="Arial"/>
              </a:rPr>
              <a:t> &lt; 0.07)</a:t>
            </a:r>
          </a:p>
          <a:p>
            <a:pPr indent="0" lvl="0" marL="0" marR="0" rtl="0" algn="l">
              <a:lnSpc>
                <a:spcPct val="10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		    = 0.5279</a:t>
            </a:r>
          </a:p>
        </p:txBody>
      </p:sp>
      <p:grpSp>
        <p:nvGrpSpPr>
          <p:cNvPr id="391" name="Shape 391"/>
          <p:cNvGrpSpPr/>
          <p:nvPr/>
        </p:nvGrpSpPr>
        <p:grpSpPr>
          <a:xfrm>
            <a:off x="879475" y="1603375"/>
            <a:ext cx="1187450" cy="758824"/>
            <a:chOff x="879475" y="1447800"/>
            <a:chExt cx="1187450" cy="758824"/>
          </a:xfrm>
        </p:grpSpPr>
        <p:sp>
          <p:nvSpPr>
            <p:cNvPr id="392" name="Shape 392"/>
            <p:cNvSpPr txBox="1"/>
            <p:nvPr/>
          </p:nvSpPr>
          <p:spPr>
            <a:xfrm>
              <a:off x="879475" y="1752600"/>
              <a:ext cx="1044575"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 </a:t>
              </a:r>
              <a:r>
                <a:rPr b="0" i="1" lang="en-US" sz="2000" u="none" cap="none" strike="noStrike">
                  <a:solidFill>
                    <a:schemeClr val="dk1"/>
                  </a:solidFill>
                  <a:latin typeface="Arial"/>
                  <a:ea typeface="Arial"/>
                  <a:cs typeface="Arial"/>
                  <a:sym typeface="Arial"/>
                </a:rPr>
                <a:t>σ</a:t>
              </a:r>
              <a:r>
                <a:rPr b="0" i="0" lang="en-US" sz="2000" u="none" cap="none" strike="noStrike">
                  <a:solidFill>
                    <a:schemeClr val="dk1"/>
                  </a:solidFill>
                  <a:latin typeface="Arial"/>
                  <a:ea typeface="Arial"/>
                  <a:cs typeface="Arial"/>
                  <a:sym typeface="Arial"/>
                </a:rPr>
                <a:t> </a:t>
              </a:r>
              <a:r>
                <a:rPr b="1" i="0" lang="en-US" sz="2000" u="none" cap="none" strike="noStrike">
                  <a:solidFill>
                    <a:schemeClr val="dk1"/>
                  </a:solidFill>
                  <a:latin typeface="Arial"/>
                  <a:ea typeface="Arial"/>
                  <a:cs typeface="Arial"/>
                  <a:sym typeface="Arial"/>
                </a:rPr>
                <a:t>=</a:t>
              </a:r>
              <a:r>
                <a:rPr b="0" i="0" lang="en-US" sz="2000" u="none" cap="none" strike="noStrike">
                  <a:solidFill>
                    <a:schemeClr val="dk1"/>
                  </a:solidFill>
                  <a:latin typeface="Noto Symbol"/>
                  <a:ea typeface="Noto Symbol"/>
                  <a:cs typeface="Noto Symbol"/>
                  <a:sym typeface="Noto Symbol"/>
                </a:rPr>
                <a:t>   </a:t>
              </a:r>
              <a:r>
                <a:rPr b="1" i="0" lang="en-US" sz="2000" u="none" cap="none" strike="noStrike">
                  <a:solidFill>
                    <a:schemeClr val="dk1"/>
                  </a:solidFill>
                  <a:latin typeface="Arial"/>
                  <a:ea typeface="Arial"/>
                  <a:cs typeface="Arial"/>
                  <a:sym typeface="Arial"/>
                </a:rPr>
                <a:t>29</a:t>
              </a:r>
              <a:r>
                <a:rPr b="0" i="0" lang="en-US" sz="2000" u="none" cap="none" strike="noStrike">
                  <a:solidFill>
                    <a:schemeClr val="dk1"/>
                  </a:solidFill>
                  <a:latin typeface="Noto Symbol"/>
                  <a:ea typeface="Noto Symbol"/>
                  <a:cs typeface="Noto Symbol"/>
                  <a:sym typeface="Noto Symbol"/>
                </a:rPr>
                <a:t> </a:t>
              </a:r>
            </a:p>
          </p:txBody>
        </p:sp>
        <p:sp>
          <p:nvSpPr>
            <p:cNvPr id="393" name="Shape 393"/>
            <p:cNvSpPr txBox="1"/>
            <p:nvPr/>
          </p:nvSpPr>
          <p:spPr>
            <a:xfrm>
              <a:off x="955675" y="1447800"/>
              <a:ext cx="1111250" cy="3937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1" lang="en-US" sz="2000" u="none" cap="none" strike="noStrike">
                  <a:solidFill>
                    <a:schemeClr val="dk1"/>
                  </a:solidFill>
                  <a:latin typeface="Arial"/>
                  <a:ea typeface="Arial"/>
                  <a:cs typeface="Arial"/>
                  <a:sym typeface="Arial"/>
                </a:rPr>
                <a:t>μ</a:t>
              </a:r>
              <a:r>
                <a:rPr b="1" i="0" lang="en-US" sz="2000" u="none" cap="none" strike="noStrike">
                  <a:solidFill>
                    <a:schemeClr val="dk1"/>
                  </a:solidFill>
                  <a:latin typeface="Arial"/>
                  <a:ea typeface="Arial"/>
                  <a:cs typeface="Arial"/>
                  <a:sym typeface="Arial"/>
                </a:rPr>
                <a:t> =  172</a:t>
              </a:r>
            </a:p>
          </p:txBody>
        </p:sp>
      </p:grpSp>
      <p:pic>
        <p:nvPicPr>
          <p:cNvPr id="394" name="Shape 394"/>
          <p:cNvPicPr preferRelativeResize="0"/>
          <p:nvPr/>
        </p:nvPicPr>
        <p:blipFill rotWithShape="1">
          <a:blip r:embed="rId3">
            <a:alphaModFix/>
          </a:blip>
          <a:srcRect b="0" l="0" r="0" t="0"/>
          <a:stretch/>
        </p:blipFill>
        <p:spPr>
          <a:xfrm>
            <a:off x="661987" y="2308225"/>
            <a:ext cx="7673975" cy="3397250"/>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8" name="Shape 398"/>
        <p:cNvGrpSpPr/>
        <p:nvPr/>
      </p:nvGrpSpPr>
      <p:grpSpPr>
        <a:xfrm>
          <a:off x="0" y="0"/>
          <a:ext cx="0" cy="0"/>
          <a:chOff x="0" y="0"/>
          <a:chExt cx="0" cy="0"/>
        </a:xfrm>
      </p:grpSpPr>
      <p:sp>
        <p:nvSpPr>
          <p:cNvPr id="399" name="Shape 399"/>
          <p:cNvSpPr txBox="1"/>
          <p:nvPr>
            <p:ph idx="1" type="body"/>
          </p:nvPr>
        </p:nvSpPr>
        <p:spPr>
          <a:xfrm>
            <a:off x="409575" y="1565275"/>
            <a:ext cx="8381999" cy="4222750"/>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rgbClr val="008000"/>
              </a:buClr>
              <a:buSzPct val="100000"/>
              <a:buFont typeface="Arial"/>
              <a:buChar char=" "/>
            </a:pPr>
            <a:r>
              <a:rPr b="1" i="0" lang="en-US" sz="2400" u="none" cap="none" strike="noStrike">
                <a:solidFill>
                  <a:schemeClr val="dk1"/>
                </a:solidFill>
                <a:latin typeface="Arial"/>
                <a:ea typeface="Arial"/>
                <a:cs typeface="Arial"/>
                <a:sym typeface="Arial"/>
              </a:rPr>
              <a:t>1.  </a:t>
            </a:r>
            <a:r>
              <a:rPr b="1" i="0" lang="en-US" sz="2400" u="none" cap="none" strike="noStrike">
                <a:solidFill>
                  <a:schemeClr val="hlink"/>
                </a:solidFill>
                <a:latin typeface="Arial"/>
                <a:ea typeface="Arial"/>
                <a:cs typeface="Arial"/>
                <a:sym typeface="Arial"/>
              </a:rPr>
              <a:t>Don’t confuse </a:t>
            </a:r>
            <a:r>
              <a:rPr b="1" i="1" lang="en-US" sz="2400" u="none" cap="none" strike="noStrike">
                <a:solidFill>
                  <a:schemeClr val="hlink"/>
                </a:solidFill>
                <a:latin typeface="Arial"/>
                <a:ea typeface="Arial"/>
                <a:cs typeface="Arial"/>
                <a:sym typeface="Arial"/>
              </a:rPr>
              <a:t>z</a:t>
            </a:r>
            <a:r>
              <a:rPr b="1" i="0" lang="en-US" sz="2400" u="none" cap="none" strike="noStrike">
                <a:solidFill>
                  <a:schemeClr val="hlink"/>
                </a:solidFill>
                <a:latin typeface="Arial"/>
                <a:ea typeface="Arial"/>
                <a:cs typeface="Arial"/>
                <a:sym typeface="Arial"/>
              </a:rPr>
              <a:t> scores and areas</a:t>
            </a:r>
            <a:r>
              <a:rPr b="1" i="0" lang="en-US" sz="2400" u="none" cap="none" strike="noStrike">
                <a:solidFill>
                  <a:schemeClr val="dk1"/>
                </a:solidFill>
                <a:latin typeface="Arial"/>
                <a:ea typeface="Arial"/>
                <a:cs typeface="Arial"/>
                <a:sym typeface="Arial"/>
              </a:rPr>
              <a:t>.  </a:t>
            </a:r>
            <a:r>
              <a:rPr b="1" i="1" lang="en-US" sz="2400" u="none" cap="none" strike="noStrike">
                <a:solidFill>
                  <a:schemeClr val="dk1"/>
                </a:solidFill>
                <a:latin typeface="Arial"/>
                <a:ea typeface="Arial"/>
                <a:cs typeface="Arial"/>
                <a:sym typeface="Arial"/>
              </a:rPr>
              <a:t>z</a:t>
            </a:r>
            <a:r>
              <a:rPr b="1" i="0" lang="en-US" sz="2400" u="none" cap="none" strike="noStrike">
                <a:solidFill>
                  <a:schemeClr val="dk1"/>
                </a:solidFill>
                <a:latin typeface="Arial"/>
                <a:ea typeface="Arial"/>
                <a:cs typeface="Arial"/>
                <a:sym typeface="Arial"/>
              </a:rPr>
              <a:t> scores are 	</a:t>
            </a:r>
            <a:r>
              <a:rPr b="1" i="0" lang="en-US" sz="2400" u="none" cap="none" strike="noStrike">
                <a:solidFill>
                  <a:schemeClr val="hlink"/>
                </a:solidFill>
                <a:latin typeface="Arial"/>
                <a:ea typeface="Arial"/>
                <a:cs typeface="Arial"/>
                <a:sym typeface="Arial"/>
              </a:rPr>
              <a:t>distances</a:t>
            </a:r>
            <a:r>
              <a:rPr b="1" i="0" lang="en-US" sz="2400" u="none" cap="none" strike="noStrike">
                <a:solidFill>
                  <a:schemeClr val="dk1"/>
                </a:solidFill>
                <a:latin typeface="Arial"/>
                <a:ea typeface="Arial"/>
                <a:cs typeface="Arial"/>
                <a:sym typeface="Arial"/>
              </a:rPr>
              <a:t> along the horizontal scale, but areas 	are </a:t>
            </a:r>
            <a:r>
              <a:rPr b="1" i="0" lang="en-US" sz="2400" u="none" cap="none" strike="noStrike">
                <a:solidFill>
                  <a:schemeClr val="hlink"/>
                </a:solidFill>
                <a:latin typeface="Arial"/>
                <a:ea typeface="Arial"/>
                <a:cs typeface="Arial"/>
                <a:sym typeface="Arial"/>
              </a:rPr>
              <a:t>regions</a:t>
            </a:r>
            <a:r>
              <a:rPr b="1" i="0" lang="en-US" sz="2400" u="none" cap="none" strike="noStrike">
                <a:solidFill>
                  <a:schemeClr val="dk1"/>
                </a:solidFill>
                <a:latin typeface="Arial"/>
                <a:ea typeface="Arial"/>
                <a:cs typeface="Arial"/>
                <a:sym typeface="Arial"/>
              </a:rPr>
              <a:t> under the  normal curve.  Table A-2 	lists </a:t>
            </a:r>
            <a:r>
              <a:rPr b="1" i="1" lang="en-US" sz="2400" u="none" cap="none" strike="noStrike">
                <a:solidFill>
                  <a:schemeClr val="dk1"/>
                </a:solidFill>
                <a:latin typeface="Arial"/>
                <a:ea typeface="Arial"/>
                <a:cs typeface="Arial"/>
                <a:sym typeface="Arial"/>
              </a:rPr>
              <a:t>z</a:t>
            </a:r>
            <a:r>
              <a:rPr b="1" i="0" lang="en-US" sz="2400" u="none" cap="none" strike="noStrike">
                <a:solidFill>
                  <a:schemeClr val="dk1"/>
                </a:solidFill>
                <a:latin typeface="Arial"/>
                <a:ea typeface="Arial"/>
                <a:cs typeface="Arial"/>
                <a:sym typeface="Arial"/>
              </a:rPr>
              <a:t> scores in the left column and across the top 	row, but areas are found in the body of the table.</a:t>
            </a:r>
          </a:p>
          <a:p>
            <a:pPr indent="-342900" lvl="0" marL="342900" marR="0" rtl="0" algn="l">
              <a:lnSpc>
                <a:spcPct val="100000"/>
              </a:lnSpc>
              <a:spcBef>
                <a:spcPts val="840"/>
              </a:spcBef>
              <a:spcAft>
                <a:spcPts val="0"/>
              </a:spcAft>
              <a:buClr>
                <a:srgbClr val="008000"/>
              </a:buClr>
              <a:buSzPct val="100000"/>
              <a:buFont typeface="Arial"/>
              <a:buChar char=" "/>
            </a:pPr>
            <a:r>
              <a:rPr b="1" i="0" lang="en-US" sz="2400" u="none" cap="none" strike="noStrike">
                <a:solidFill>
                  <a:schemeClr val="dk1"/>
                </a:solidFill>
                <a:latin typeface="Arial"/>
                <a:ea typeface="Arial"/>
                <a:cs typeface="Arial"/>
                <a:sym typeface="Arial"/>
              </a:rPr>
              <a:t>2.  </a:t>
            </a:r>
            <a:r>
              <a:rPr b="1" i="0" lang="en-US" sz="2400" u="none" cap="none" strike="noStrike">
                <a:solidFill>
                  <a:schemeClr val="hlink"/>
                </a:solidFill>
                <a:latin typeface="Arial"/>
                <a:ea typeface="Arial"/>
                <a:cs typeface="Arial"/>
                <a:sym typeface="Arial"/>
              </a:rPr>
              <a:t>Choose the correct (right/left) side of the graph.</a:t>
            </a:r>
          </a:p>
          <a:p>
            <a:pPr indent="-342900" lvl="0" marL="342900" marR="0" rtl="0" algn="l">
              <a:lnSpc>
                <a:spcPct val="100000"/>
              </a:lnSpc>
              <a:spcBef>
                <a:spcPts val="1568"/>
              </a:spcBef>
              <a:spcAft>
                <a:spcPts val="0"/>
              </a:spcAft>
              <a:buClr>
                <a:srgbClr val="008000"/>
              </a:buClr>
              <a:buSzPct val="116666"/>
              <a:buFont typeface="Arial"/>
              <a:buChar char=" "/>
            </a:pPr>
            <a:r>
              <a:rPr b="1" i="0" lang="en-US" sz="2400" u="none" cap="none" strike="noStrike">
                <a:solidFill>
                  <a:schemeClr val="dk1"/>
                </a:solidFill>
                <a:latin typeface="Arial"/>
                <a:ea typeface="Arial"/>
                <a:cs typeface="Arial"/>
                <a:sym typeface="Arial"/>
              </a:rPr>
              <a:t>3.  A z score must be </a:t>
            </a:r>
            <a:r>
              <a:rPr b="1" i="0" lang="en-US" sz="2400" u="none" cap="none" strike="noStrike">
                <a:solidFill>
                  <a:schemeClr val="hlink"/>
                </a:solidFill>
                <a:latin typeface="Arial"/>
                <a:ea typeface="Arial"/>
                <a:cs typeface="Arial"/>
                <a:sym typeface="Arial"/>
              </a:rPr>
              <a:t>negative</a:t>
            </a:r>
            <a:r>
              <a:rPr b="1" i="0" lang="en-US" sz="2400" u="none" cap="none" strike="noStrike">
                <a:solidFill>
                  <a:schemeClr val="dk1"/>
                </a:solidFill>
                <a:latin typeface="Arial"/>
                <a:ea typeface="Arial"/>
                <a:cs typeface="Arial"/>
                <a:sym typeface="Arial"/>
              </a:rPr>
              <a:t> whenever it is located 	in the </a:t>
            </a:r>
            <a:r>
              <a:rPr b="1" i="0" lang="en-US" sz="2400" u="none" cap="none" strike="noStrike">
                <a:solidFill>
                  <a:schemeClr val="hlink"/>
                </a:solidFill>
                <a:latin typeface="Arial"/>
                <a:ea typeface="Arial"/>
                <a:cs typeface="Arial"/>
                <a:sym typeface="Arial"/>
              </a:rPr>
              <a:t>left</a:t>
            </a:r>
            <a:r>
              <a:rPr b="1" i="0" lang="en-US" sz="2400" u="none" cap="none" strike="noStrike">
                <a:solidFill>
                  <a:schemeClr val="dk1"/>
                </a:solidFill>
                <a:latin typeface="Arial"/>
                <a:ea typeface="Arial"/>
                <a:cs typeface="Arial"/>
                <a:sym typeface="Arial"/>
              </a:rPr>
              <a:t> half of the normal distribution.</a:t>
            </a:r>
            <a:r>
              <a:rPr b="1" i="0" lang="en-US" sz="2800" u="none" cap="none" strike="noStrike">
                <a:solidFill>
                  <a:schemeClr val="dk2"/>
                </a:solidFill>
                <a:latin typeface="Arial"/>
                <a:ea typeface="Arial"/>
                <a:cs typeface="Arial"/>
                <a:sym typeface="Arial"/>
              </a:rPr>
              <a:t> </a:t>
            </a:r>
          </a:p>
          <a:p>
            <a:pPr indent="-342900" lvl="0" marL="342900" marR="0" rtl="0" algn="l">
              <a:lnSpc>
                <a:spcPct val="100000"/>
              </a:lnSpc>
              <a:spcBef>
                <a:spcPts val="456"/>
              </a:spcBef>
              <a:spcAft>
                <a:spcPts val="0"/>
              </a:spcAft>
              <a:buClr>
                <a:srgbClr val="008000"/>
              </a:buClr>
              <a:buSzPct val="100000"/>
              <a:buFont typeface="Arial"/>
              <a:buChar char=" "/>
            </a:pPr>
            <a:r>
              <a:rPr b="1" i="0" lang="en-US" sz="2400" u="none" cap="none" strike="noStrike">
                <a:solidFill>
                  <a:schemeClr val="dk1"/>
                </a:solidFill>
                <a:latin typeface="Arial"/>
                <a:ea typeface="Arial"/>
                <a:cs typeface="Arial"/>
                <a:sym typeface="Arial"/>
              </a:rPr>
              <a:t>4.  Areas (or probabilities) are positive or zero values, 	but they are never negative.              </a:t>
            </a:r>
          </a:p>
        </p:txBody>
      </p:sp>
      <p:sp>
        <p:nvSpPr>
          <p:cNvPr id="400" name="Shape 400"/>
          <p:cNvSpPr txBox="1"/>
          <p:nvPr/>
        </p:nvSpPr>
        <p:spPr>
          <a:xfrm>
            <a:off x="762000" y="203200"/>
            <a:ext cx="7548562" cy="6985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Helpful Hints</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04" name="Shape 404"/>
        <p:cNvGrpSpPr/>
        <p:nvPr/>
      </p:nvGrpSpPr>
      <p:grpSpPr>
        <a:xfrm>
          <a:off x="0" y="0"/>
          <a:ext cx="0" cy="0"/>
          <a:chOff x="0" y="0"/>
          <a:chExt cx="0" cy="0"/>
        </a:xfrm>
      </p:grpSpPr>
      <p:sp>
        <p:nvSpPr>
          <p:cNvPr id="405" name="Shape 405"/>
          <p:cNvSpPr txBox="1"/>
          <p:nvPr>
            <p:ph type="title"/>
          </p:nvPr>
        </p:nvSpPr>
        <p:spPr>
          <a:xfrm>
            <a:off x="279400" y="454025"/>
            <a:ext cx="8610599" cy="8254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Procedure for Finding Values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Using Table A-2 and Formula 6-2</a:t>
            </a:r>
          </a:p>
        </p:txBody>
      </p:sp>
      <p:sp>
        <p:nvSpPr>
          <p:cNvPr id="406" name="Shape 406"/>
          <p:cNvSpPr txBox="1"/>
          <p:nvPr>
            <p:ph idx="1" type="body"/>
          </p:nvPr>
        </p:nvSpPr>
        <p:spPr>
          <a:xfrm>
            <a:off x="504825" y="1717675"/>
            <a:ext cx="8458200" cy="4114800"/>
          </a:xfrm>
          <a:prstGeom prst="rect">
            <a:avLst/>
          </a:prstGeom>
          <a:noFill/>
          <a:ln>
            <a:noFill/>
          </a:ln>
        </p:spPr>
        <p:txBody>
          <a:bodyPr anchorCtr="0" anchor="t" bIns="44450" lIns="90475" rIns="90475" tIns="44450">
            <a:noAutofit/>
          </a:bodyPr>
          <a:lstStyle/>
          <a:p>
            <a:pPr indent="-342900" lvl="0" marL="342900" marR="0" rtl="0" algn="l">
              <a:lnSpc>
                <a:spcPct val="80000"/>
              </a:lnSpc>
              <a:spcBef>
                <a:spcPts val="0"/>
              </a:spcBef>
              <a:spcAft>
                <a:spcPts val="0"/>
              </a:spcAft>
              <a:buClr>
                <a:srgbClr val="008000"/>
              </a:buClr>
              <a:buSzPct val="25000"/>
              <a:buFont typeface="Arial"/>
              <a:buNone/>
            </a:pPr>
            <a:r>
              <a:rPr b="1" i="0" lang="en-US" sz="2000" u="none" cap="none" strike="noStrike">
                <a:solidFill>
                  <a:schemeClr val="dk1"/>
                </a:solidFill>
                <a:latin typeface="Arial"/>
                <a:ea typeface="Arial"/>
                <a:cs typeface="Arial"/>
                <a:sym typeface="Arial"/>
              </a:rPr>
              <a:t>1. 	Sketch a normal distribution curve, enter the given probability or percentage in the appropriate region of the graph, and identify the </a:t>
            </a:r>
            <a:r>
              <a:rPr b="1" i="1" lang="en-US" sz="2000" u="none" cap="none" strike="noStrike">
                <a:solidFill>
                  <a:schemeClr val="dk1"/>
                </a:solidFill>
                <a:latin typeface="Arial"/>
                <a:ea typeface="Arial"/>
                <a:cs typeface="Arial"/>
                <a:sym typeface="Arial"/>
              </a:rPr>
              <a:t>x</a:t>
            </a:r>
            <a:r>
              <a:rPr b="1" i="0" lang="en-US" sz="2000" u="none" cap="none" strike="noStrike">
                <a:solidFill>
                  <a:schemeClr val="dk1"/>
                </a:solidFill>
                <a:latin typeface="Arial"/>
                <a:ea typeface="Arial"/>
                <a:cs typeface="Arial"/>
                <a:sym typeface="Arial"/>
              </a:rPr>
              <a:t> value(s) being sought.</a:t>
            </a:r>
          </a:p>
          <a:p>
            <a:pPr indent="-342900" lvl="0" marL="342900" marR="0" rtl="0" algn="l">
              <a:lnSpc>
                <a:spcPct val="80000"/>
              </a:lnSpc>
              <a:spcBef>
                <a:spcPts val="1600"/>
              </a:spcBef>
              <a:spcAft>
                <a:spcPts val="0"/>
              </a:spcAft>
              <a:buClr>
                <a:srgbClr val="008000"/>
              </a:buClr>
              <a:buSzPct val="25000"/>
              <a:buFont typeface="Arial"/>
              <a:buNone/>
            </a:pPr>
            <a:r>
              <a:rPr b="1" i="0" lang="en-US" sz="2000" u="none" cap="none" strike="noStrike">
                <a:solidFill>
                  <a:schemeClr val="dk1"/>
                </a:solidFill>
                <a:latin typeface="Arial"/>
                <a:ea typeface="Arial"/>
                <a:cs typeface="Arial"/>
                <a:sym typeface="Arial"/>
              </a:rPr>
              <a:t>2. 	Use Table A-2 to find the </a:t>
            </a:r>
            <a:r>
              <a:rPr b="1" i="1" lang="en-US" sz="2000" u="none" cap="none" strike="noStrike">
                <a:solidFill>
                  <a:schemeClr val="dk1"/>
                </a:solidFill>
                <a:latin typeface="Arial"/>
                <a:ea typeface="Arial"/>
                <a:cs typeface="Arial"/>
                <a:sym typeface="Arial"/>
              </a:rPr>
              <a:t>z</a:t>
            </a:r>
            <a:r>
              <a:rPr b="1" i="0" lang="en-US" sz="2000" u="none" cap="none" strike="noStrike">
                <a:solidFill>
                  <a:schemeClr val="dk1"/>
                </a:solidFill>
                <a:latin typeface="Arial"/>
                <a:ea typeface="Arial"/>
                <a:cs typeface="Arial"/>
                <a:sym typeface="Arial"/>
              </a:rPr>
              <a:t> score corresponding to the cumulative left area bounded by </a:t>
            </a:r>
            <a:r>
              <a:rPr b="1" i="1" lang="en-US" sz="2000" u="none" cap="none" strike="noStrike">
                <a:solidFill>
                  <a:schemeClr val="dk1"/>
                </a:solidFill>
                <a:latin typeface="Arial"/>
                <a:ea typeface="Arial"/>
                <a:cs typeface="Arial"/>
                <a:sym typeface="Arial"/>
              </a:rPr>
              <a:t>x</a:t>
            </a:r>
            <a:r>
              <a:rPr b="1" i="0" lang="en-US" sz="2000" u="none" cap="none" strike="noStrike">
                <a:solidFill>
                  <a:schemeClr val="dk1"/>
                </a:solidFill>
                <a:latin typeface="Arial"/>
                <a:ea typeface="Arial"/>
                <a:cs typeface="Arial"/>
                <a:sym typeface="Arial"/>
              </a:rPr>
              <a:t>.  Refer to the </a:t>
            </a:r>
            <a:r>
              <a:rPr b="1" i="0" lang="en-US" sz="2000" u="none" cap="none" strike="noStrike">
                <a:solidFill>
                  <a:schemeClr val="hlink"/>
                </a:solidFill>
                <a:latin typeface="Arial"/>
                <a:ea typeface="Arial"/>
                <a:cs typeface="Arial"/>
                <a:sym typeface="Arial"/>
              </a:rPr>
              <a:t>body</a:t>
            </a:r>
            <a:r>
              <a:rPr b="1" i="0" lang="en-US" sz="2000" u="none" cap="none" strike="noStrike">
                <a:solidFill>
                  <a:schemeClr val="dk1"/>
                </a:solidFill>
                <a:latin typeface="Arial"/>
                <a:ea typeface="Arial"/>
                <a:cs typeface="Arial"/>
                <a:sym typeface="Arial"/>
              </a:rPr>
              <a:t> of Table A-2 to find the closest area, then identify the corresponding </a:t>
            </a:r>
            <a:r>
              <a:rPr b="1" i="1" lang="en-US" sz="2000" u="none" cap="none" strike="noStrike">
                <a:solidFill>
                  <a:schemeClr val="dk1"/>
                </a:solidFill>
                <a:latin typeface="Arial"/>
                <a:ea typeface="Arial"/>
                <a:cs typeface="Arial"/>
                <a:sym typeface="Arial"/>
              </a:rPr>
              <a:t>z</a:t>
            </a:r>
            <a:r>
              <a:rPr b="1" i="0" lang="en-US" sz="2000" u="none" cap="none" strike="noStrike">
                <a:solidFill>
                  <a:schemeClr val="dk1"/>
                </a:solidFill>
                <a:latin typeface="Arial"/>
                <a:ea typeface="Arial"/>
                <a:cs typeface="Arial"/>
                <a:sym typeface="Arial"/>
              </a:rPr>
              <a:t> score. </a:t>
            </a:r>
          </a:p>
          <a:p>
            <a:pPr indent="-342900" lvl="0" marL="342900" marR="0" rtl="0" algn="l">
              <a:lnSpc>
                <a:spcPct val="80000"/>
              </a:lnSpc>
              <a:spcBef>
                <a:spcPts val="1600"/>
              </a:spcBef>
              <a:spcAft>
                <a:spcPts val="0"/>
              </a:spcAft>
              <a:buClr>
                <a:srgbClr val="008000"/>
              </a:buClr>
              <a:buSzPct val="25000"/>
              <a:buFont typeface="Arial"/>
              <a:buNone/>
            </a:pPr>
            <a:r>
              <a:rPr b="1" i="0" lang="en-US" sz="2000" u="none" cap="none" strike="noStrike">
                <a:solidFill>
                  <a:schemeClr val="dk1"/>
                </a:solidFill>
                <a:latin typeface="Arial"/>
                <a:ea typeface="Arial"/>
                <a:cs typeface="Arial"/>
                <a:sym typeface="Arial"/>
              </a:rPr>
              <a:t>3. 	Using Formula 6-2, enter the values for </a:t>
            </a:r>
            <a:r>
              <a:rPr b="1" i="1" lang="en-US" sz="2000" u="none" cap="none" strike="noStrike">
                <a:solidFill>
                  <a:schemeClr val="dk1"/>
                </a:solidFill>
                <a:latin typeface="Arial"/>
                <a:ea typeface="Arial"/>
                <a:cs typeface="Arial"/>
                <a:sym typeface="Arial"/>
              </a:rPr>
              <a:t>µ</a:t>
            </a:r>
            <a:r>
              <a:rPr b="1" i="0" lang="en-US" sz="2000" u="none" cap="none" strike="noStrike">
                <a:solidFill>
                  <a:schemeClr val="dk1"/>
                </a:solidFill>
                <a:latin typeface="Arial"/>
                <a:ea typeface="Arial"/>
                <a:cs typeface="Arial"/>
                <a:sym typeface="Arial"/>
              </a:rPr>
              <a:t>, </a:t>
            </a:r>
            <a:r>
              <a:rPr b="1" i="0" lang="en-US" sz="2000" u="none" cap="none" strike="noStrike">
                <a:solidFill>
                  <a:schemeClr val="dk1"/>
                </a:solidFill>
                <a:latin typeface="Noto Symbol"/>
                <a:ea typeface="Noto Symbol"/>
                <a:cs typeface="Noto Symbol"/>
                <a:sym typeface="Noto Symbol"/>
              </a:rPr>
              <a:t>σ</a:t>
            </a:r>
            <a:r>
              <a:rPr b="1" i="0" lang="en-US" sz="2000" u="none" cap="none" strike="noStrike">
                <a:solidFill>
                  <a:schemeClr val="dk1"/>
                </a:solidFill>
                <a:latin typeface="Arial"/>
                <a:ea typeface="Arial"/>
                <a:cs typeface="Arial"/>
                <a:sym typeface="Arial"/>
              </a:rPr>
              <a:t>, and the </a:t>
            </a:r>
            <a:r>
              <a:rPr b="1" i="1" lang="en-US" sz="2000" u="none" cap="none" strike="noStrike">
                <a:solidFill>
                  <a:schemeClr val="dk1"/>
                </a:solidFill>
                <a:latin typeface="Arial"/>
                <a:ea typeface="Arial"/>
                <a:cs typeface="Arial"/>
                <a:sym typeface="Arial"/>
              </a:rPr>
              <a:t>z </a:t>
            </a:r>
            <a:r>
              <a:rPr b="1" i="0" lang="en-US" sz="2000" u="none" cap="none" strike="noStrike">
                <a:solidFill>
                  <a:schemeClr val="dk1"/>
                </a:solidFill>
                <a:latin typeface="Arial"/>
                <a:ea typeface="Arial"/>
                <a:cs typeface="Arial"/>
                <a:sym typeface="Arial"/>
              </a:rPr>
              <a:t>score found in step 2, then solve for</a:t>
            </a:r>
            <a:r>
              <a:rPr b="1" i="1" lang="en-US" sz="2000" u="none" cap="none" strike="noStrike">
                <a:solidFill>
                  <a:schemeClr val="dk1"/>
                </a:solidFill>
                <a:latin typeface="Arial"/>
                <a:ea typeface="Arial"/>
                <a:cs typeface="Arial"/>
                <a:sym typeface="Arial"/>
              </a:rPr>
              <a:t> x</a:t>
            </a:r>
            <a:r>
              <a:rPr b="1" i="0" lang="en-US" sz="2000" u="none" cap="none" strike="noStrike">
                <a:solidFill>
                  <a:schemeClr val="dk1"/>
                </a:solidFill>
                <a:latin typeface="Arial"/>
                <a:ea typeface="Arial"/>
                <a:cs typeface="Arial"/>
                <a:sym typeface="Arial"/>
              </a:rPr>
              <a:t>.</a:t>
            </a:r>
          </a:p>
          <a:p>
            <a:pPr indent="-342900" lvl="0" marL="342900" marR="0" rtl="0" algn="l">
              <a:lnSpc>
                <a:spcPct val="80000"/>
              </a:lnSpc>
              <a:spcBef>
                <a:spcPts val="1600"/>
              </a:spcBef>
              <a:spcAft>
                <a:spcPts val="0"/>
              </a:spcAft>
              <a:buClr>
                <a:srgbClr val="008000"/>
              </a:buClr>
              <a:buSzPct val="25000"/>
              <a:buFont typeface="Arial"/>
              <a:buNone/>
            </a:pPr>
            <a:r>
              <a:rPr b="1" i="0" lang="en-US" sz="2000" u="none" cap="none" strike="noStrike">
                <a:solidFill>
                  <a:schemeClr val="dk1"/>
                </a:solidFill>
                <a:latin typeface="Arial"/>
                <a:ea typeface="Arial"/>
                <a:cs typeface="Arial"/>
                <a:sym typeface="Arial"/>
              </a:rPr>
              <a:t>                 </a:t>
            </a:r>
            <a:r>
              <a:rPr b="1" i="1" lang="en-US" sz="2000" u="none" cap="none" strike="noStrike">
                <a:solidFill>
                  <a:schemeClr val="dk1"/>
                </a:solidFill>
                <a:latin typeface="Arial"/>
                <a:ea typeface="Arial"/>
                <a:cs typeface="Arial"/>
                <a:sym typeface="Arial"/>
              </a:rPr>
              <a:t>x </a:t>
            </a:r>
            <a:r>
              <a:rPr b="1" i="0" lang="en-US" sz="2000" u="none" cap="none" strike="noStrike">
                <a:solidFill>
                  <a:schemeClr val="dk1"/>
                </a:solidFill>
                <a:latin typeface="Arial"/>
                <a:ea typeface="Arial"/>
                <a:cs typeface="Arial"/>
                <a:sym typeface="Arial"/>
              </a:rPr>
              <a:t>= </a:t>
            </a:r>
            <a:r>
              <a:rPr b="1" i="1" lang="en-US" sz="2000" u="none" cap="none" strike="noStrike">
                <a:solidFill>
                  <a:schemeClr val="dk1"/>
                </a:solidFill>
                <a:latin typeface="Arial"/>
                <a:ea typeface="Arial"/>
                <a:cs typeface="Arial"/>
                <a:sym typeface="Arial"/>
              </a:rPr>
              <a:t>µ</a:t>
            </a:r>
            <a:r>
              <a:rPr b="1" i="0" lang="en-US" sz="2000" u="none" cap="none" strike="noStrike">
                <a:solidFill>
                  <a:schemeClr val="dk1"/>
                </a:solidFill>
                <a:latin typeface="Arial"/>
                <a:ea typeface="Arial"/>
                <a:cs typeface="Arial"/>
                <a:sym typeface="Arial"/>
              </a:rPr>
              <a:t> + (</a:t>
            </a:r>
            <a:r>
              <a:rPr b="1" i="1" lang="en-US" sz="2000" u="none" cap="none" strike="noStrike">
                <a:solidFill>
                  <a:schemeClr val="dk1"/>
                </a:solidFill>
                <a:latin typeface="Arial"/>
                <a:ea typeface="Arial"/>
                <a:cs typeface="Arial"/>
                <a:sym typeface="Arial"/>
              </a:rPr>
              <a:t>z</a:t>
            </a:r>
            <a:r>
              <a:rPr b="1" i="0" lang="en-US" sz="2000" u="none" cap="none" strike="noStrike">
                <a:solidFill>
                  <a:schemeClr val="dk1"/>
                </a:solidFill>
                <a:latin typeface="Arial"/>
                <a:ea typeface="Arial"/>
                <a:cs typeface="Arial"/>
                <a:sym typeface="Arial"/>
              </a:rPr>
              <a:t> • </a:t>
            </a:r>
            <a:r>
              <a:rPr b="1" i="0" lang="en-US" sz="2000" u="none" cap="none" strike="noStrike">
                <a:solidFill>
                  <a:schemeClr val="dk1"/>
                </a:solidFill>
                <a:latin typeface="Noto Symbol"/>
                <a:ea typeface="Noto Symbol"/>
                <a:cs typeface="Noto Symbol"/>
                <a:sym typeface="Noto Symbol"/>
              </a:rPr>
              <a:t>σ</a:t>
            </a:r>
            <a:r>
              <a:rPr b="1" i="0" lang="en-US" sz="2000" u="none" cap="none" strike="noStrike">
                <a:solidFill>
                  <a:schemeClr val="dk1"/>
                </a:solidFill>
                <a:latin typeface="Arial"/>
                <a:ea typeface="Arial"/>
                <a:cs typeface="Arial"/>
                <a:sym typeface="Arial"/>
              </a:rPr>
              <a:t>)</a:t>
            </a:r>
            <a:r>
              <a:rPr b="1" i="0" lang="en-US" sz="2000" u="none" cap="none" strike="noStrike">
                <a:solidFill>
                  <a:schemeClr val="hlink"/>
                </a:solidFill>
                <a:latin typeface="Arial"/>
                <a:ea typeface="Arial"/>
                <a:cs typeface="Arial"/>
                <a:sym typeface="Arial"/>
              </a:rPr>
              <a:t>   </a:t>
            </a:r>
            <a:r>
              <a:rPr b="1" i="0" lang="en-US" sz="2000" u="none" cap="none" strike="noStrike">
                <a:solidFill>
                  <a:schemeClr val="dk2"/>
                </a:solidFill>
                <a:latin typeface="Arial"/>
                <a:ea typeface="Arial"/>
                <a:cs typeface="Arial"/>
                <a:sym typeface="Arial"/>
              </a:rPr>
              <a:t>(Another form of Formula 6-2)</a:t>
            </a:r>
          </a:p>
          <a:p>
            <a:pPr indent="-342900" lvl="0" marL="342900" marR="0" rtl="0" algn="l">
              <a:lnSpc>
                <a:spcPct val="80000"/>
              </a:lnSpc>
              <a:spcBef>
                <a:spcPts val="1600"/>
              </a:spcBef>
              <a:spcAft>
                <a:spcPts val="0"/>
              </a:spcAft>
              <a:buClr>
                <a:srgbClr val="008000"/>
              </a:buClr>
              <a:buSzPct val="25000"/>
              <a:buFont typeface="Arial"/>
              <a:buNone/>
            </a:pPr>
            <a:r>
              <a:rPr b="1" i="0" lang="en-US" sz="2000" u="none" cap="none" strike="noStrike">
                <a:solidFill>
                  <a:schemeClr val="dk1"/>
                </a:solidFill>
                <a:latin typeface="Arial"/>
                <a:ea typeface="Arial"/>
                <a:cs typeface="Arial"/>
                <a:sym typeface="Arial"/>
              </a:rPr>
              <a:t>    </a:t>
            </a:r>
            <a:r>
              <a:rPr b="1" i="0" lang="en-US" sz="2000" u="none" cap="none" strike="noStrike">
                <a:solidFill>
                  <a:schemeClr val="dk2"/>
                </a:solidFill>
                <a:latin typeface="Arial"/>
                <a:ea typeface="Arial"/>
                <a:cs typeface="Arial"/>
                <a:sym typeface="Arial"/>
              </a:rPr>
              <a:t>(If </a:t>
            </a:r>
            <a:r>
              <a:rPr b="1" i="1" lang="en-US" sz="2000" u="none" cap="none" strike="noStrike">
                <a:solidFill>
                  <a:schemeClr val="dk2"/>
                </a:solidFill>
                <a:latin typeface="Arial"/>
                <a:ea typeface="Arial"/>
                <a:cs typeface="Arial"/>
                <a:sym typeface="Arial"/>
              </a:rPr>
              <a:t>z</a:t>
            </a:r>
            <a:r>
              <a:rPr b="1" i="0" lang="en-US" sz="2000" u="none" cap="none" strike="noStrike">
                <a:solidFill>
                  <a:schemeClr val="dk2"/>
                </a:solidFill>
                <a:latin typeface="Arial"/>
                <a:ea typeface="Arial"/>
                <a:cs typeface="Arial"/>
                <a:sym typeface="Arial"/>
              </a:rPr>
              <a:t> is located to the left of the mean, be sure that it is a negative number.)</a:t>
            </a:r>
          </a:p>
          <a:p>
            <a:pPr indent="-342900" lvl="0" marL="342900" marR="0" rtl="0" algn="l">
              <a:lnSpc>
                <a:spcPct val="80000"/>
              </a:lnSpc>
              <a:spcBef>
                <a:spcPts val="1600"/>
              </a:spcBef>
              <a:spcAft>
                <a:spcPts val="600"/>
              </a:spcAft>
              <a:buClr>
                <a:srgbClr val="008000"/>
              </a:buClr>
              <a:buSzPct val="25000"/>
              <a:buFont typeface="Arial"/>
              <a:buNone/>
            </a:pPr>
            <a:r>
              <a:rPr b="1" i="0" lang="en-US" sz="2000" u="none" cap="none" strike="noStrike">
                <a:solidFill>
                  <a:schemeClr val="dk1"/>
                </a:solidFill>
                <a:latin typeface="Arial"/>
                <a:ea typeface="Arial"/>
                <a:cs typeface="Arial"/>
                <a:sym typeface="Arial"/>
              </a:rPr>
              <a:t>4. 	Refer to the sketch of the curve to verify that the solution makes sense in the context of the graph and the context of the problem.</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10" name="Shape 410"/>
        <p:cNvGrpSpPr/>
        <p:nvPr/>
      </p:nvGrpSpPr>
      <p:grpSpPr>
        <a:xfrm>
          <a:off x="0" y="0"/>
          <a:ext cx="0" cy="0"/>
          <a:chOff x="0" y="0"/>
          <a:chExt cx="0" cy="0"/>
        </a:xfrm>
      </p:grpSpPr>
      <p:pic>
        <p:nvPicPr>
          <p:cNvPr id="411" name="Shape 411"/>
          <p:cNvPicPr preferRelativeResize="0"/>
          <p:nvPr/>
        </p:nvPicPr>
        <p:blipFill rotWithShape="1">
          <a:blip r:embed="rId3">
            <a:alphaModFix/>
          </a:blip>
          <a:srcRect b="0" l="0" r="0" t="0"/>
          <a:stretch/>
        </p:blipFill>
        <p:spPr>
          <a:xfrm>
            <a:off x="915987" y="2881311"/>
            <a:ext cx="7159624" cy="3173411"/>
          </a:xfrm>
          <a:prstGeom prst="rect">
            <a:avLst/>
          </a:prstGeom>
          <a:noFill/>
          <a:ln>
            <a:noFill/>
          </a:ln>
        </p:spPr>
      </p:pic>
      <p:sp>
        <p:nvSpPr>
          <p:cNvPr id="412" name="Shape 412"/>
          <p:cNvSpPr txBox="1"/>
          <p:nvPr>
            <p:ph type="title"/>
          </p:nvPr>
        </p:nvSpPr>
        <p:spPr>
          <a:xfrm>
            <a:off x="292100" y="76200"/>
            <a:ext cx="8623299" cy="95885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Example – Lightest and Heaviest</a:t>
            </a:r>
          </a:p>
        </p:txBody>
      </p:sp>
      <p:sp>
        <p:nvSpPr>
          <p:cNvPr id="413" name="Shape 413"/>
          <p:cNvSpPr txBox="1"/>
          <p:nvPr/>
        </p:nvSpPr>
        <p:spPr>
          <a:xfrm>
            <a:off x="711200" y="1292225"/>
            <a:ext cx="7910511" cy="11874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Use the data from the previous example to determine what weight separates the lightest 99.5% from the heaviest 0.5%? </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17" name="Shape 417"/>
        <p:cNvGrpSpPr/>
        <p:nvPr/>
      </p:nvGrpSpPr>
      <p:grpSpPr>
        <a:xfrm>
          <a:off x="0" y="0"/>
          <a:ext cx="0" cy="0"/>
          <a:chOff x="0" y="0"/>
          <a:chExt cx="0" cy="0"/>
        </a:xfrm>
      </p:grpSpPr>
      <p:pic>
        <p:nvPicPr>
          <p:cNvPr id="418" name="Shape 418"/>
          <p:cNvPicPr preferRelativeResize="0"/>
          <p:nvPr/>
        </p:nvPicPr>
        <p:blipFill rotWithShape="1">
          <a:blip r:embed="rId3">
            <a:alphaModFix/>
          </a:blip>
          <a:srcRect b="0" l="0" r="0" t="0"/>
          <a:stretch/>
        </p:blipFill>
        <p:spPr>
          <a:xfrm>
            <a:off x="915987" y="2881311"/>
            <a:ext cx="7159624" cy="3173411"/>
          </a:xfrm>
          <a:prstGeom prst="rect">
            <a:avLst/>
          </a:prstGeom>
          <a:noFill/>
          <a:ln>
            <a:noFill/>
          </a:ln>
        </p:spPr>
      </p:pic>
      <p:sp>
        <p:nvSpPr>
          <p:cNvPr id="419" name="Shape 419"/>
          <p:cNvSpPr txBox="1"/>
          <p:nvPr/>
        </p:nvSpPr>
        <p:spPr>
          <a:xfrm>
            <a:off x="2895600" y="1600200"/>
            <a:ext cx="3965574" cy="118427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hlink"/>
              </a:buClr>
              <a:buSzPct val="25000"/>
              <a:buFont typeface="Arial"/>
              <a:buNone/>
            </a:pPr>
            <a:r>
              <a:rPr b="1" i="1" lang="en-US" sz="2400" u="none" cap="none" strike="noStrike">
                <a:solidFill>
                  <a:schemeClr val="hlink"/>
                </a:solidFill>
                <a:latin typeface="Arial"/>
                <a:ea typeface="Arial"/>
                <a:cs typeface="Arial"/>
                <a:sym typeface="Arial"/>
              </a:rPr>
              <a:t>x = μ + </a:t>
            </a:r>
            <a:r>
              <a:rPr b="1" i="0" lang="en-US" sz="2400" u="none" cap="none" strike="noStrike">
                <a:solidFill>
                  <a:schemeClr val="hlink"/>
                </a:solidFill>
                <a:latin typeface="Arial"/>
                <a:ea typeface="Arial"/>
                <a:cs typeface="Arial"/>
                <a:sym typeface="Arial"/>
              </a:rPr>
              <a:t>(</a:t>
            </a:r>
            <a:r>
              <a:rPr b="1" i="1" lang="en-US" sz="2400" u="none" cap="none" strike="noStrike">
                <a:solidFill>
                  <a:schemeClr val="hlink"/>
                </a:solidFill>
                <a:latin typeface="Arial"/>
                <a:ea typeface="Arial"/>
                <a:cs typeface="Arial"/>
                <a:sym typeface="Arial"/>
              </a:rPr>
              <a:t>z</a:t>
            </a:r>
            <a:r>
              <a:rPr b="1" i="1" lang="en-US" sz="2400" u="none" cap="none" strike="noStrike">
                <a:solidFill>
                  <a:schemeClr val="hlink"/>
                </a:solidFill>
                <a:latin typeface="Times New Roman"/>
                <a:ea typeface="Times New Roman"/>
                <a:cs typeface="Times New Roman"/>
                <a:sym typeface="Times New Roman"/>
              </a:rPr>
              <a:t> </a:t>
            </a:r>
            <a:r>
              <a:rPr b="1" i="1" lang="en-US" sz="2400" u="none" cap="none" strike="noStrike">
                <a:solidFill>
                  <a:schemeClr val="hlink"/>
                </a:solidFill>
                <a:latin typeface="Arial"/>
                <a:ea typeface="Arial"/>
                <a:cs typeface="Arial"/>
                <a:sym typeface="Arial"/>
              </a:rPr>
              <a:t>● σ)</a:t>
            </a:r>
          </a:p>
          <a:p>
            <a:pPr indent="0" lvl="0" marL="0" marR="0" rtl="0" algn="l">
              <a:lnSpc>
                <a:spcPct val="100000"/>
              </a:lnSpc>
              <a:spcBef>
                <a:spcPts val="0"/>
              </a:spcBef>
              <a:spcAft>
                <a:spcPts val="0"/>
              </a:spcAft>
              <a:buClr>
                <a:schemeClr val="hlink"/>
              </a:buClr>
              <a:buSzPct val="25000"/>
              <a:buFont typeface="Arial"/>
              <a:buNone/>
            </a:pPr>
            <a:r>
              <a:rPr b="1" i="1" lang="en-US" sz="2400" u="none" cap="none" strike="noStrike">
                <a:solidFill>
                  <a:schemeClr val="hlink"/>
                </a:solidFill>
                <a:latin typeface="Arial"/>
                <a:ea typeface="Arial"/>
                <a:cs typeface="Arial"/>
                <a:sym typeface="Arial"/>
              </a:rPr>
              <a:t>x</a:t>
            </a:r>
            <a:r>
              <a:rPr b="1" i="0" lang="en-US" sz="2400" u="none" cap="none" strike="noStrike">
                <a:solidFill>
                  <a:schemeClr val="hlink"/>
                </a:solidFill>
                <a:latin typeface="Arial"/>
                <a:ea typeface="Arial"/>
                <a:cs typeface="Arial"/>
                <a:sym typeface="Arial"/>
              </a:rPr>
              <a:t> = 172 + (2.575 ∙ 29)</a:t>
            </a:r>
          </a:p>
          <a:p>
            <a:pPr indent="0" lvl="0" marL="0" marR="0" rtl="0" algn="l">
              <a:lnSpc>
                <a:spcPct val="100000"/>
              </a:lnSpc>
              <a:spcBef>
                <a:spcPts val="0"/>
              </a:spcBef>
              <a:spcAft>
                <a:spcPts val="0"/>
              </a:spcAft>
              <a:buClr>
                <a:schemeClr val="hlink"/>
              </a:buClr>
              <a:buSzPct val="25000"/>
              <a:buFont typeface="Arial"/>
              <a:buNone/>
            </a:pPr>
            <a:r>
              <a:rPr b="1" i="1" lang="en-US" sz="2400" u="none" cap="none" strike="noStrike">
                <a:solidFill>
                  <a:schemeClr val="hlink"/>
                </a:solidFill>
                <a:latin typeface="Arial"/>
                <a:ea typeface="Arial"/>
                <a:cs typeface="Arial"/>
                <a:sym typeface="Arial"/>
              </a:rPr>
              <a:t>x</a:t>
            </a:r>
            <a:r>
              <a:rPr b="1" i="0" lang="en-US" sz="2400" u="none" cap="none" strike="noStrike">
                <a:solidFill>
                  <a:schemeClr val="hlink"/>
                </a:solidFill>
                <a:latin typeface="Arial"/>
                <a:ea typeface="Arial"/>
                <a:cs typeface="Arial"/>
                <a:sym typeface="Arial"/>
              </a:rPr>
              <a:t> = 246.675 (247 rounded)</a:t>
            </a:r>
          </a:p>
        </p:txBody>
      </p:sp>
      <p:sp>
        <p:nvSpPr>
          <p:cNvPr id="420" name="Shape 420"/>
          <p:cNvSpPr txBox="1"/>
          <p:nvPr>
            <p:ph type="title"/>
          </p:nvPr>
        </p:nvSpPr>
        <p:spPr>
          <a:xfrm>
            <a:off x="292100" y="254000"/>
            <a:ext cx="8623299" cy="121285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Example –                                   Lightest and Heaviest - cont</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24" name="Shape 424"/>
        <p:cNvGrpSpPr/>
        <p:nvPr/>
      </p:nvGrpSpPr>
      <p:grpSpPr>
        <a:xfrm>
          <a:off x="0" y="0"/>
          <a:ext cx="0" cy="0"/>
          <a:chOff x="0" y="0"/>
          <a:chExt cx="0" cy="0"/>
        </a:xfrm>
      </p:grpSpPr>
      <p:pic>
        <p:nvPicPr>
          <p:cNvPr id="425" name="Shape 425"/>
          <p:cNvPicPr preferRelativeResize="0"/>
          <p:nvPr/>
        </p:nvPicPr>
        <p:blipFill rotWithShape="1">
          <a:blip r:embed="rId3">
            <a:alphaModFix/>
          </a:blip>
          <a:srcRect b="0" l="0" r="0" t="0"/>
          <a:stretch/>
        </p:blipFill>
        <p:spPr>
          <a:xfrm>
            <a:off x="915987" y="2881311"/>
            <a:ext cx="7159624" cy="3173411"/>
          </a:xfrm>
          <a:prstGeom prst="rect">
            <a:avLst/>
          </a:prstGeom>
          <a:noFill/>
          <a:ln>
            <a:noFill/>
          </a:ln>
        </p:spPr>
      </p:pic>
      <p:sp>
        <p:nvSpPr>
          <p:cNvPr id="426" name="Shape 426"/>
          <p:cNvSpPr txBox="1"/>
          <p:nvPr/>
        </p:nvSpPr>
        <p:spPr>
          <a:xfrm>
            <a:off x="930275" y="1692275"/>
            <a:ext cx="7365999" cy="942975"/>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The weight of 247 pounds separates the lightest 99.5% from the heaviest 0.5%</a:t>
            </a:r>
          </a:p>
        </p:txBody>
      </p:sp>
      <p:sp>
        <p:nvSpPr>
          <p:cNvPr id="427" name="Shape 427"/>
          <p:cNvSpPr txBox="1"/>
          <p:nvPr>
            <p:ph type="title"/>
          </p:nvPr>
        </p:nvSpPr>
        <p:spPr>
          <a:xfrm>
            <a:off x="515937" y="295275"/>
            <a:ext cx="8342312"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Example –                                  Lightest and Heaviest - cont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1" name="Shape 61"/>
        <p:cNvGrpSpPr/>
        <p:nvPr/>
      </p:nvGrpSpPr>
      <p:grpSpPr>
        <a:xfrm>
          <a:off x="0" y="0"/>
          <a:ext cx="0" cy="0"/>
          <a:chOff x="0" y="0"/>
          <a:chExt cx="0" cy="0"/>
        </a:xfrm>
      </p:grpSpPr>
      <p:sp>
        <p:nvSpPr>
          <p:cNvPr id="62" name="Shape 62"/>
          <p:cNvSpPr txBox="1"/>
          <p:nvPr>
            <p:ph idx="1" type="body"/>
          </p:nvPr>
        </p:nvSpPr>
        <p:spPr>
          <a:xfrm>
            <a:off x="482600" y="1004887"/>
            <a:ext cx="7772400" cy="4405311"/>
          </a:xfrm>
          <a:prstGeom prst="rect">
            <a:avLst/>
          </a:prstGeom>
          <a:noFill/>
          <a:ln>
            <a:noFill/>
          </a:ln>
        </p:spPr>
        <p:txBody>
          <a:bodyPr anchorCtr="0" anchor="t" bIns="44450" lIns="90475" rIns="90475" tIns="44450">
            <a:noAutofit/>
          </a:bodyPr>
          <a:lstStyle/>
          <a:p>
            <a:pPr indent="-342900" lvl="0" marL="342900" marR="0" rtl="0" algn="l">
              <a:lnSpc>
                <a:spcPct val="105000"/>
              </a:lnSpc>
              <a:spcBef>
                <a:spcPts val="0"/>
              </a:spcBef>
              <a:spcAft>
                <a:spcPts val="0"/>
              </a:spcAft>
              <a:buClr>
                <a:srgbClr val="008000"/>
              </a:buClr>
              <a:buSzPct val="25000"/>
              <a:buFont typeface="Arial"/>
              <a:buNone/>
            </a:pPr>
            <a:r>
              <a:rPr b="1" i="0" lang="en-US" sz="3200" u="none" cap="none" strike="noStrike">
                <a:solidFill>
                  <a:schemeClr val="dk1"/>
                </a:solidFill>
                <a:latin typeface="Arial"/>
                <a:ea typeface="Arial"/>
                <a:cs typeface="Arial"/>
                <a:sym typeface="Arial"/>
              </a:rPr>
              <a:t> Chapter focus is on:</a:t>
            </a:r>
          </a:p>
          <a:p>
            <a:pPr indent="-342900" lvl="0" marL="342900" marR="0" rtl="0" algn="l">
              <a:lnSpc>
                <a:spcPct val="105000"/>
              </a:lnSpc>
              <a:spcBef>
                <a:spcPts val="96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Continuous random variables</a:t>
            </a:r>
          </a:p>
          <a:p>
            <a:pPr indent="-342900" lvl="0" marL="342900" marR="0" rtl="0" algn="l">
              <a:lnSpc>
                <a:spcPct val="105000"/>
              </a:lnSpc>
              <a:spcBef>
                <a:spcPts val="96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Normal distributions</a:t>
            </a:r>
          </a:p>
        </p:txBody>
      </p:sp>
      <p:sp>
        <p:nvSpPr>
          <p:cNvPr id="63" name="Shape 63"/>
          <p:cNvSpPr txBox="1"/>
          <p:nvPr/>
        </p:nvSpPr>
        <p:spPr>
          <a:xfrm>
            <a:off x="1323975" y="254000"/>
            <a:ext cx="6524625"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Preview</a:t>
            </a:r>
          </a:p>
        </p:txBody>
      </p:sp>
      <p:sp>
        <p:nvSpPr>
          <p:cNvPr id="64" name="Shape 64"/>
          <p:cNvSpPr txBox="1"/>
          <p:nvPr/>
        </p:nvSpPr>
        <p:spPr>
          <a:xfrm>
            <a:off x="1792286" y="5943600"/>
            <a:ext cx="1638300"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Figure 6-1</a:t>
            </a:r>
          </a:p>
        </p:txBody>
      </p:sp>
      <p:sp>
        <p:nvSpPr>
          <p:cNvPr id="65" name="Shape 65"/>
          <p:cNvSpPr txBox="1"/>
          <p:nvPr/>
        </p:nvSpPr>
        <p:spPr>
          <a:xfrm>
            <a:off x="6019800" y="4725987"/>
            <a:ext cx="1911350"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Formula 6-1</a:t>
            </a:r>
          </a:p>
        </p:txBody>
      </p:sp>
      <p:pic>
        <p:nvPicPr>
          <p:cNvPr id="66" name="Shape 66"/>
          <p:cNvPicPr preferRelativeResize="0"/>
          <p:nvPr/>
        </p:nvPicPr>
        <p:blipFill rotWithShape="1">
          <a:blip r:embed="rId3">
            <a:alphaModFix/>
          </a:blip>
          <a:srcRect b="0" l="0" r="0" t="0"/>
          <a:stretch/>
        </p:blipFill>
        <p:spPr>
          <a:xfrm>
            <a:off x="1181100" y="3124200"/>
            <a:ext cx="3162300" cy="2616200"/>
          </a:xfrm>
          <a:prstGeom prst="rect">
            <a:avLst/>
          </a:prstGeom>
          <a:noFill/>
          <a:ln>
            <a:noFill/>
          </a:ln>
        </p:spPr>
      </p:pic>
      <p:pic>
        <p:nvPicPr>
          <p:cNvPr id="67" name="Shape 67"/>
          <p:cNvPicPr preferRelativeResize="0"/>
          <p:nvPr/>
        </p:nvPicPr>
        <p:blipFill rotWithShape="1">
          <a:blip r:embed="rId4">
            <a:alphaModFix/>
          </a:blip>
          <a:srcRect b="0" l="0" r="0" t="0"/>
          <a:stretch/>
        </p:blipFill>
        <p:spPr>
          <a:xfrm>
            <a:off x="5461000" y="2963861"/>
            <a:ext cx="2654299" cy="1447800"/>
          </a:xfrm>
          <a:prstGeom prst="rect">
            <a:avLst/>
          </a:prstGeom>
          <a:noFill/>
          <a:ln>
            <a:noFill/>
          </a:ln>
        </p:spPr>
      </p:pic>
      <p:sp>
        <p:nvSpPr>
          <p:cNvPr id="68" name="Shape 68"/>
          <p:cNvSpPr txBox="1"/>
          <p:nvPr/>
        </p:nvSpPr>
        <p:spPr>
          <a:xfrm>
            <a:off x="5064125" y="5314950"/>
            <a:ext cx="3754437" cy="11874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Distribution determined by fixed values of mean and standard deviation</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31" name="Shape 431"/>
        <p:cNvGrpSpPr/>
        <p:nvPr/>
      </p:nvGrpSpPr>
      <p:grpSpPr>
        <a:xfrm>
          <a:off x="0" y="0"/>
          <a:ext cx="0" cy="0"/>
          <a:chOff x="0" y="0"/>
          <a:chExt cx="0" cy="0"/>
        </a:xfrm>
      </p:grpSpPr>
      <p:pic>
        <p:nvPicPr>
          <p:cNvPr id="432" name="Shape 432"/>
          <p:cNvPicPr preferRelativeResize="0"/>
          <p:nvPr/>
        </p:nvPicPr>
        <p:blipFill rotWithShape="1">
          <a:blip r:embed="rId3">
            <a:alphaModFix/>
          </a:blip>
          <a:srcRect b="0" l="0" r="0" t="0"/>
          <a:stretch/>
        </p:blipFill>
        <p:spPr>
          <a:xfrm>
            <a:off x="396875" y="454025"/>
            <a:ext cx="8658225" cy="5281612"/>
          </a:xfrm>
          <a:prstGeom prst="rect">
            <a:avLst/>
          </a:prstGeom>
          <a:noFill/>
          <a:ln>
            <a:noFill/>
          </a:ln>
        </p:spPr>
      </p:pic>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36" name="Shape 436"/>
        <p:cNvGrpSpPr/>
        <p:nvPr/>
      </p:nvGrpSpPr>
      <p:grpSpPr>
        <a:xfrm>
          <a:off x="0" y="0"/>
          <a:ext cx="0" cy="0"/>
          <a:chOff x="0" y="0"/>
          <a:chExt cx="0" cy="0"/>
        </a:xfrm>
      </p:grpSpPr>
      <p:grpSp>
        <p:nvGrpSpPr>
          <p:cNvPr id="437" name="Shape 437"/>
          <p:cNvGrpSpPr/>
          <p:nvPr/>
        </p:nvGrpSpPr>
        <p:grpSpPr>
          <a:xfrm>
            <a:off x="1947862" y="374650"/>
            <a:ext cx="6897687" cy="6108700"/>
            <a:chOff x="1198562" y="374650"/>
            <a:chExt cx="6897687" cy="6108700"/>
          </a:xfrm>
        </p:grpSpPr>
        <p:pic>
          <p:nvPicPr>
            <p:cNvPr id="438" name="Shape 438"/>
            <p:cNvPicPr preferRelativeResize="0"/>
            <p:nvPr/>
          </p:nvPicPr>
          <p:blipFill rotWithShape="1">
            <a:blip r:embed="rId3">
              <a:alphaModFix/>
            </a:blip>
            <a:srcRect b="0" l="0" r="0" t="0"/>
            <a:stretch/>
          </p:blipFill>
          <p:spPr>
            <a:xfrm>
              <a:off x="1198562" y="374650"/>
              <a:ext cx="6553200" cy="6108700"/>
            </a:xfrm>
            <a:prstGeom prst="rect">
              <a:avLst/>
            </a:prstGeom>
            <a:noFill/>
            <a:ln>
              <a:noFill/>
            </a:ln>
          </p:spPr>
        </p:pic>
        <p:sp>
          <p:nvSpPr>
            <p:cNvPr id="439" name="Shape 439"/>
            <p:cNvSpPr/>
            <p:nvPr/>
          </p:nvSpPr>
          <p:spPr>
            <a:xfrm>
              <a:off x="7473950" y="4554537"/>
              <a:ext cx="622299" cy="1685925"/>
            </a:xfrm>
            <a:prstGeom prst="rect">
              <a:avLst/>
            </a:prstGeom>
            <a:solidFill>
              <a:schemeClr val="lt1"/>
            </a:solidFill>
            <a:ln cap="rnd" cmpd="sng" w="127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pic>
        <p:nvPicPr>
          <p:cNvPr id="440" name="Shape 440"/>
          <p:cNvPicPr preferRelativeResize="0"/>
          <p:nvPr/>
        </p:nvPicPr>
        <p:blipFill rotWithShape="1">
          <a:blip r:embed="rId4">
            <a:alphaModFix/>
          </a:blip>
          <a:srcRect b="0" l="0" r="0" t="0"/>
          <a:stretch/>
        </p:blipFill>
        <p:spPr>
          <a:xfrm>
            <a:off x="379412" y="166686"/>
            <a:ext cx="2641600" cy="762000"/>
          </a:xfrm>
          <a:prstGeom prst="rect">
            <a:avLst/>
          </a:prstGeom>
          <a:noFill/>
          <a:ln>
            <a:noFill/>
          </a:ln>
        </p:spPr>
      </p:pic>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44" name="Shape 444"/>
        <p:cNvGrpSpPr/>
        <p:nvPr/>
      </p:nvGrpSpPr>
      <p:grpSpPr>
        <a:xfrm>
          <a:off x="0" y="0"/>
          <a:ext cx="0" cy="0"/>
          <a:chOff x="0" y="0"/>
          <a:chExt cx="0" cy="0"/>
        </a:xfrm>
      </p:grpSpPr>
      <p:grpSp>
        <p:nvGrpSpPr>
          <p:cNvPr id="445" name="Shape 445"/>
          <p:cNvGrpSpPr/>
          <p:nvPr/>
        </p:nvGrpSpPr>
        <p:grpSpPr>
          <a:xfrm>
            <a:off x="1619250" y="25400"/>
            <a:ext cx="5983287" cy="6623049"/>
            <a:chOff x="1428750" y="25400"/>
            <a:chExt cx="5983287" cy="6623049"/>
          </a:xfrm>
        </p:grpSpPr>
        <p:pic>
          <p:nvPicPr>
            <p:cNvPr id="446" name="Shape 446"/>
            <p:cNvPicPr preferRelativeResize="0"/>
            <p:nvPr/>
          </p:nvPicPr>
          <p:blipFill rotWithShape="1">
            <a:blip r:embed="rId3">
              <a:alphaModFix/>
            </a:blip>
            <a:srcRect b="0" l="0" r="0" t="0"/>
            <a:stretch/>
          </p:blipFill>
          <p:spPr>
            <a:xfrm>
              <a:off x="1631950" y="25400"/>
              <a:ext cx="5780087" cy="6623049"/>
            </a:xfrm>
            <a:prstGeom prst="rect">
              <a:avLst/>
            </a:prstGeom>
            <a:noFill/>
            <a:ln>
              <a:noFill/>
            </a:ln>
          </p:spPr>
        </p:pic>
        <p:sp>
          <p:nvSpPr>
            <p:cNvPr id="447" name="Shape 447"/>
            <p:cNvSpPr/>
            <p:nvPr/>
          </p:nvSpPr>
          <p:spPr>
            <a:xfrm>
              <a:off x="1428750" y="244475"/>
              <a:ext cx="671511" cy="1831975"/>
            </a:xfrm>
            <a:prstGeom prst="rect">
              <a:avLst/>
            </a:prstGeom>
            <a:solidFill>
              <a:schemeClr val="lt1"/>
            </a:solidFill>
            <a:ln cap="rnd" cmpd="sng" w="127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pic>
        <p:nvPicPr>
          <p:cNvPr id="448" name="Shape 448"/>
          <p:cNvPicPr preferRelativeResize="0"/>
          <p:nvPr/>
        </p:nvPicPr>
        <p:blipFill rotWithShape="1">
          <a:blip r:embed="rId4">
            <a:alphaModFix/>
          </a:blip>
          <a:srcRect b="0" l="0" r="0" t="0"/>
          <a:stretch/>
        </p:blipFill>
        <p:spPr>
          <a:xfrm>
            <a:off x="415925" y="258762"/>
            <a:ext cx="3467099" cy="838199"/>
          </a:xfrm>
          <a:prstGeom prst="rect">
            <a:avLst/>
          </a:prstGeom>
          <a:noFill/>
          <a:ln>
            <a:noFill/>
          </a:ln>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52" name="Shape 452"/>
        <p:cNvGrpSpPr/>
        <p:nvPr/>
      </p:nvGrpSpPr>
      <p:grpSpPr>
        <a:xfrm>
          <a:off x="0" y="0"/>
          <a:ext cx="0" cy="0"/>
          <a:chOff x="0" y="0"/>
          <a:chExt cx="0" cy="0"/>
        </a:xfrm>
      </p:grpSpPr>
      <p:sp>
        <p:nvSpPr>
          <p:cNvPr id="453" name="Shape 453"/>
          <p:cNvSpPr txBox="1"/>
          <p:nvPr/>
        </p:nvSpPr>
        <p:spPr>
          <a:xfrm>
            <a:off x="1323975" y="254000"/>
            <a:ext cx="6524625"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454" name="Shape 454"/>
          <p:cNvSpPr txBox="1"/>
          <p:nvPr/>
        </p:nvSpPr>
        <p:spPr>
          <a:xfrm>
            <a:off x="506412" y="1809750"/>
            <a:ext cx="8580436" cy="3511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have discussed:</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Non-standard normal distribution.</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Converting to a standard normal distribution.</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Procedures for finding values using Table A-2 	 	and Formula 6-2.</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58" name="Shape 458"/>
        <p:cNvGrpSpPr/>
        <p:nvPr/>
      </p:nvGrpSpPr>
      <p:grpSpPr>
        <a:xfrm>
          <a:off x="0" y="0"/>
          <a:ext cx="0" cy="0"/>
          <a:chOff x="0" y="0"/>
          <a:chExt cx="0" cy="0"/>
        </a:xfrm>
      </p:grpSpPr>
      <p:grpSp>
        <p:nvGrpSpPr>
          <p:cNvPr id="459" name="Shape 459"/>
          <p:cNvGrpSpPr/>
          <p:nvPr/>
        </p:nvGrpSpPr>
        <p:grpSpPr>
          <a:xfrm>
            <a:off x="0" y="0"/>
            <a:ext cx="9144000" cy="6858000"/>
            <a:chOff x="0" y="0"/>
            <a:chExt cx="9144000" cy="6858000"/>
          </a:xfrm>
        </p:grpSpPr>
        <p:sp>
          <p:nvSpPr>
            <p:cNvPr id="460" name="Shape 460"/>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461" name="Shape 461"/>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462" name="Shape 462"/>
          <p:cNvSpPr txBox="1"/>
          <p:nvPr/>
        </p:nvSpPr>
        <p:spPr>
          <a:xfrm>
            <a:off x="1295400" y="593725"/>
            <a:ext cx="6553200" cy="19177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6-4</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Sampling Distributions and Estimators</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66" name="Shape 466"/>
        <p:cNvGrpSpPr/>
        <p:nvPr/>
      </p:nvGrpSpPr>
      <p:grpSpPr>
        <a:xfrm>
          <a:off x="0" y="0"/>
          <a:ext cx="0" cy="0"/>
          <a:chOff x="0" y="0"/>
          <a:chExt cx="0" cy="0"/>
        </a:xfrm>
      </p:grpSpPr>
      <p:sp>
        <p:nvSpPr>
          <p:cNvPr id="467" name="Shape 467"/>
          <p:cNvSpPr txBox="1"/>
          <p:nvPr/>
        </p:nvSpPr>
        <p:spPr>
          <a:xfrm>
            <a:off x="1235075" y="254000"/>
            <a:ext cx="6524625"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468" name="Shape 468"/>
          <p:cNvSpPr txBox="1"/>
          <p:nvPr/>
        </p:nvSpPr>
        <p:spPr>
          <a:xfrm>
            <a:off x="668337" y="1452562"/>
            <a:ext cx="7880350" cy="41497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main objective of this section is to understand the concept of a </a:t>
            </a:r>
            <a:r>
              <a:rPr b="1" i="0" lang="en-US" sz="2800" u="none" cap="none" strike="noStrike">
                <a:solidFill>
                  <a:schemeClr val="hlink"/>
                </a:solidFill>
                <a:latin typeface="Arial"/>
                <a:ea typeface="Arial"/>
                <a:cs typeface="Arial"/>
                <a:sym typeface="Arial"/>
              </a:rPr>
              <a:t>sampling distribution of a statistic</a:t>
            </a:r>
            <a:r>
              <a:rPr b="1" i="0" lang="en-US" sz="2800" u="none" cap="none" strike="noStrike">
                <a:solidFill>
                  <a:schemeClr val="dk1"/>
                </a:solidFill>
                <a:latin typeface="Arial"/>
                <a:ea typeface="Arial"/>
                <a:cs typeface="Arial"/>
                <a:sym typeface="Arial"/>
              </a:rPr>
              <a:t>, which is the distribution of all values of that statistic when all possible samples of the same size are taken from the same population.</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We will also see that some statistics are better than others for estimating population parameters.</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72" name="Shape 472"/>
        <p:cNvGrpSpPr/>
        <p:nvPr/>
      </p:nvGrpSpPr>
      <p:grpSpPr>
        <a:xfrm>
          <a:off x="0" y="0"/>
          <a:ext cx="0" cy="0"/>
          <a:chOff x="0" y="0"/>
          <a:chExt cx="0" cy="0"/>
        </a:xfrm>
      </p:grpSpPr>
      <p:sp>
        <p:nvSpPr>
          <p:cNvPr id="473" name="Shape 473"/>
          <p:cNvSpPr txBox="1"/>
          <p:nvPr/>
        </p:nvSpPr>
        <p:spPr>
          <a:xfrm>
            <a:off x="3230561" y="203200"/>
            <a:ext cx="2522536" cy="6985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sp>
        <p:nvSpPr>
          <p:cNvPr id="474" name="Shape 474"/>
          <p:cNvSpPr txBox="1"/>
          <p:nvPr/>
        </p:nvSpPr>
        <p:spPr>
          <a:xfrm>
            <a:off x="517525" y="965200"/>
            <a:ext cx="7659687"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75" name="Shape 475"/>
          <p:cNvSpPr txBox="1"/>
          <p:nvPr/>
        </p:nvSpPr>
        <p:spPr>
          <a:xfrm>
            <a:off x="711200" y="1558925"/>
            <a:ext cx="8142286" cy="39354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a:t>
            </a:r>
            <a:r>
              <a:rPr b="1" i="0" lang="en-US" sz="2800" u="none" cap="none" strike="noStrike">
                <a:solidFill>
                  <a:schemeClr val="hlink"/>
                </a:solidFill>
                <a:latin typeface="Arial"/>
                <a:ea typeface="Arial"/>
                <a:cs typeface="Arial"/>
                <a:sym typeface="Arial"/>
              </a:rPr>
              <a:t>sampling distribution of a statistic</a:t>
            </a:r>
            <a:r>
              <a:rPr b="1" i="0" lang="en-US" sz="2800" u="none" cap="none" strike="noStrike">
                <a:solidFill>
                  <a:schemeClr val="dk1"/>
                </a:solidFill>
                <a:latin typeface="Arial"/>
                <a:ea typeface="Arial"/>
                <a:cs typeface="Arial"/>
                <a:sym typeface="Arial"/>
              </a:rPr>
              <a:t> (such as the sample mean or sample proportion) is the distribution of all values of the statistic when all possible samples of the same size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are taken from the same population.  (The sampling distribution of a statistic is typically represented as a probability distribution in the format of a table, probability histogram, or formula.)</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79" name="Shape 479"/>
        <p:cNvGrpSpPr/>
        <p:nvPr/>
      </p:nvGrpSpPr>
      <p:grpSpPr>
        <a:xfrm>
          <a:off x="0" y="0"/>
          <a:ext cx="0" cy="0"/>
          <a:chOff x="0" y="0"/>
          <a:chExt cx="0" cy="0"/>
        </a:xfrm>
      </p:grpSpPr>
      <p:sp>
        <p:nvSpPr>
          <p:cNvPr id="480" name="Shape 480"/>
          <p:cNvSpPr txBox="1"/>
          <p:nvPr/>
        </p:nvSpPr>
        <p:spPr>
          <a:xfrm>
            <a:off x="114300" y="2133600"/>
            <a:ext cx="8915400" cy="1219199"/>
          </a:xfrm>
          <a:prstGeom prst="rect">
            <a:avLst/>
          </a:prstGeom>
          <a:noFill/>
          <a:ln>
            <a:noFill/>
          </a:ln>
        </p:spPr>
        <p:txBody>
          <a:bodyPr anchorCtr="0" anchor="ctr" bIns="44450" lIns="90475" rIns="90475" tIns="44450">
            <a:noAutofit/>
          </a:bodyPr>
          <a:lstStyle/>
          <a:p>
            <a:pPr indent="0" lvl="0" marL="0" marR="0" rtl="0" algn="l">
              <a:lnSpc>
                <a:spcPct val="110000"/>
              </a:lnSpc>
              <a:spcBef>
                <a:spcPts val="0"/>
              </a:spcBef>
              <a:spcAft>
                <a:spcPts val="0"/>
              </a:spcAft>
              <a:buClr>
                <a:schemeClr val="dk1"/>
              </a:buClr>
              <a:buFont typeface="Times New Roman"/>
              <a:buNone/>
            </a:pPr>
            <a:r>
              <a:t/>
            </a:r>
            <a:endParaRPr b="1" i="0" sz="40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Font typeface="Times New Roman"/>
              <a:buNone/>
            </a:pPr>
            <a:r>
              <a:t/>
            </a:r>
            <a:endParaRPr b="1" i="0" sz="4000" u="none" cap="none" strike="noStrike">
              <a:solidFill>
                <a:schemeClr val="hlink"/>
              </a:solidFill>
              <a:latin typeface="Arial"/>
              <a:ea typeface="Arial"/>
              <a:cs typeface="Arial"/>
              <a:sym typeface="Arial"/>
            </a:endParaRPr>
          </a:p>
          <a:p>
            <a:pPr indent="0" lvl="0" marL="0" marR="0" rtl="0" algn="l">
              <a:lnSpc>
                <a:spcPct val="110000"/>
              </a:lnSpc>
              <a:spcBef>
                <a:spcPts val="0"/>
              </a:spcBef>
              <a:spcAft>
                <a:spcPts val="0"/>
              </a:spcAft>
              <a:buClr>
                <a:schemeClr val="dk1"/>
              </a:buClr>
              <a:buFont typeface="Times New Roman"/>
              <a:buNone/>
            </a:pPr>
            <a:r>
              <a:t/>
            </a:r>
            <a:endParaRPr b="1" i="0" sz="4000" u="none" cap="none" strike="noStrike">
              <a:solidFill>
                <a:schemeClr val="hlink"/>
              </a:solidFill>
              <a:latin typeface="Arial"/>
              <a:ea typeface="Arial"/>
              <a:cs typeface="Arial"/>
              <a:sym typeface="Arial"/>
            </a:endParaRPr>
          </a:p>
          <a:p>
            <a:pPr indent="0" lvl="0" marL="0" marR="0" rtl="0" algn="l">
              <a:lnSpc>
                <a:spcPct val="110000"/>
              </a:lnSpc>
              <a:spcBef>
                <a:spcPts val="0"/>
              </a:spcBef>
              <a:spcAft>
                <a:spcPts val="0"/>
              </a:spcAft>
              <a:buClr>
                <a:schemeClr val="dk1"/>
              </a:buClr>
              <a:buFont typeface="Times New Roman"/>
              <a:buNone/>
            </a:pPr>
            <a:r>
              <a:t/>
            </a:r>
            <a:endParaRPr b="1" i="0" sz="40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  </a:t>
            </a:r>
          </a:p>
        </p:txBody>
      </p:sp>
      <p:sp>
        <p:nvSpPr>
          <p:cNvPr id="481" name="Shape 481"/>
          <p:cNvSpPr txBox="1"/>
          <p:nvPr/>
        </p:nvSpPr>
        <p:spPr>
          <a:xfrm>
            <a:off x="3228975" y="217487"/>
            <a:ext cx="2522536" cy="6985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sp>
        <p:nvSpPr>
          <p:cNvPr id="482" name="Shape 482"/>
          <p:cNvSpPr txBox="1"/>
          <p:nvPr/>
        </p:nvSpPr>
        <p:spPr>
          <a:xfrm>
            <a:off x="381000" y="3505200"/>
            <a:ext cx="8229600"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83" name="Shape 483"/>
          <p:cNvSpPr txBox="1"/>
          <p:nvPr/>
        </p:nvSpPr>
        <p:spPr>
          <a:xfrm>
            <a:off x="900112" y="1857375"/>
            <a:ext cx="7602536" cy="35083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a:t>
            </a:r>
            <a:r>
              <a:rPr b="1" i="0" lang="en-US" sz="2800" u="none" cap="none" strike="noStrike">
                <a:solidFill>
                  <a:schemeClr val="hlink"/>
                </a:solidFill>
                <a:latin typeface="Arial"/>
                <a:ea typeface="Arial"/>
                <a:cs typeface="Arial"/>
                <a:sym typeface="Arial"/>
              </a:rPr>
              <a:t>sampling distribution of the mean</a:t>
            </a:r>
            <a:r>
              <a:rPr b="1" i="0" lang="en-US" sz="2800" u="none" cap="none" strike="noStrike">
                <a:solidFill>
                  <a:schemeClr val="dk1"/>
                </a:solidFill>
                <a:latin typeface="Arial"/>
                <a:ea typeface="Arial"/>
                <a:cs typeface="Arial"/>
                <a:sym typeface="Arial"/>
              </a:rPr>
              <a:t> is the distribution of sample means, with all samples having the same sample size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taken from the same population.  (The sampling distribution of the mean is typically represented as a probability distribution in the format of a table, probability histogram, or formula.)</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87" name="Shape 487"/>
        <p:cNvGrpSpPr/>
        <p:nvPr/>
      </p:nvGrpSpPr>
      <p:grpSpPr>
        <a:xfrm>
          <a:off x="0" y="0"/>
          <a:ext cx="0" cy="0"/>
          <a:chOff x="0" y="0"/>
          <a:chExt cx="0" cy="0"/>
        </a:xfrm>
      </p:grpSpPr>
      <p:sp>
        <p:nvSpPr>
          <p:cNvPr id="488" name="Shape 488"/>
          <p:cNvSpPr txBox="1"/>
          <p:nvPr/>
        </p:nvSpPr>
        <p:spPr>
          <a:xfrm>
            <a:off x="603250" y="204786"/>
            <a:ext cx="7791450" cy="6985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Properties</a:t>
            </a:r>
          </a:p>
        </p:txBody>
      </p:sp>
      <p:sp>
        <p:nvSpPr>
          <p:cNvPr id="489" name="Shape 489"/>
          <p:cNvSpPr txBox="1"/>
          <p:nvPr/>
        </p:nvSpPr>
        <p:spPr>
          <a:xfrm>
            <a:off x="422275" y="1741486"/>
            <a:ext cx="8301037" cy="3295649"/>
          </a:xfrm>
          <a:prstGeom prst="rect">
            <a:avLst/>
          </a:prstGeom>
          <a:noFill/>
          <a:ln>
            <a:noFill/>
          </a:ln>
        </p:spPr>
        <p:txBody>
          <a:bodyPr anchorCtr="0" anchor="t" bIns="45700" lIns="91425" rIns="91425" tIns="45700">
            <a:noAutofit/>
          </a:bodyPr>
          <a:lstStyle/>
          <a:p>
            <a:pPr indent="-452437" lvl="0" marL="452437" marR="0" rtl="0" algn="l">
              <a:lnSpc>
                <a:spcPct val="100000"/>
              </a:lnSpc>
              <a:spcBef>
                <a:spcPts val="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Sample means target the value of the population mean.  (That is, the mean of the sample means is the population mean. The expected value of the sample mean is equal to the population mean.)</a:t>
            </a:r>
          </a:p>
          <a:p>
            <a:pPr indent="-452437" lvl="0" marL="452437"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The distribution of the sample means tends to be a normal distribution.</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93" name="Shape 493"/>
        <p:cNvGrpSpPr/>
        <p:nvPr/>
      </p:nvGrpSpPr>
      <p:grpSpPr>
        <a:xfrm>
          <a:off x="0" y="0"/>
          <a:ext cx="0" cy="0"/>
          <a:chOff x="0" y="0"/>
          <a:chExt cx="0" cy="0"/>
        </a:xfrm>
      </p:grpSpPr>
      <p:sp>
        <p:nvSpPr>
          <p:cNvPr id="494" name="Shape 494"/>
          <p:cNvSpPr txBox="1"/>
          <p:nvPr/>
        </p:nvSpPr>
        <p:spPr>
          <a:xfrm>
            <a:off x="3228975" y="217487"/>
            <a:ext cx="2522536" cy="6985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sp>
        <p:nvSpPr>
          <p:cNvPr id="495" name="Shape 495"/>
          <p:cNvSpPr txBox="1"/>
          <p:nvPr/>
        </p:nvSpPr>
        <p:spPr>
          <a:xfrm>
            <a:off x="654050" y="1898650"/>
            <a:ext cx="8199437" cy="3540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a:t>
            </a:r>
            <a:r>
              <a:rPr b="1" i="0" lang="en-US" sz="2800" u="none" cap="none" strike="noStrike">
                <a:solidFill>
                  <a:schemeClr val="hlink"/>
                </a:solidFill>
                <a:latin typeface="Arial"/>
                <a:ea typeface="Arial"/>
                <a:cs typeface="Arial"/>
                <a:sym typeface="Arial"/>
              </a:rPr>
              <a:t>sampling distribution of the variance</a:t>
            </a:r>
            <a:r>
              <a:rPr b="1" i="0" lang="en-US" sz="2800" u="none" cap="none" strike="noStrike">
                <a:solidFill>
                  <a:schemeClr val="dk1"/>
                </a:solidFill>
                <a:latin typeface="Arial"/>
                <a:ea typeface="Arial"/>
                <a:cs typeface="Arial"/>
                <a:sym typeface="Arial"/>
              </a:rPr>
              <a:t> is the distribution of sample variances, with all samples having the same sample size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taken from the same population. (The sampling distribution of the variance is typically represented as a probability distribution in the format of a table, probability histogram, or formula.)</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2" name="Shape 72"/>
        <p:cNvGrpSpPr/>
        <p:nvPr/>
      </p:nvGrpSpPr>
      <p:grpSpPr>
        <a:xfrm>
          <a:off x="0" y="0"/>
          <a:ext cx="0" cy="0"/>
          <a:chOff x="0" y="0"/>
          <a:chExt cx="0" cy="0"/>
        </a:xfrm>
      </p:grpSpPr>
      <p:grpSp>
        <p:nvGrpSpPr>
          <p:cNvPr id="73" name="Shape 73"/>
          <p:cNvGrpSpPr/>
          <p:nvPr/>
        </p:nvGrpSpPr>
        <p:grpSpPr>
          <a:xfrm>
            <a:off x="0" y="0"/>
            <a:ext cx="9144000" cy="6858000"/>
            <a:chOff x="0" y="0"/>
            <a:chExt cx="9144000" cy="6858000"/>
          </a:xfrm>
        </p:grpSpPr>
        <p:sp>
          <p:nvSpPr>
            <p:cNvPr id="74" name="Shape 74"/>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75" name="Shape 75"/>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76" name="Shape 76"/>
          <p:cNvSpPr txBox="1"/>
          <p:nvPr/>
        </p:nvSpPr>
        <p:spPr>
          <a:xfrm>
            <a:off x="1295400" y="635000"/>
            <a:ext cx="6553200" cy="19177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6-2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The Standard Normal Distribution</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99" name="Shape 499"/>
        <p:cNvGrpSpPr/>
        <p:nvPr/>
      </p:nvGrpSpPr>
      <p:grpSpPr>
        <a:xfrm>
          <a:off x="0" y="0"/>
          <a:ext cx="0" cy="0"/>
          <a:chOff x="0" y="0"/>
          <a:chExt cx="0" cy="0"/>
        </a:xfrm>
      </p:grpSpPr>
      <p:sp>
        <p:nvSpPr>
          <p:cNvPr id="500" name="Shape 500"/>
          <p:cNvSpPr txBox="1"/>
          <p:nvPr/>
        </p:nvSpPr>
        <p:spPr>
          <a:xfrm>
            <a:off x="603250" y="204786"/>
            <a:ext cx="7791450" cy="6985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Properties</a:t>
            </a:r>
          </a:p>
        </p:txBody>
      </p:sp>
      <p:sp>
        <p:nvSpPr>
          <p:cNvPr id="501" name="Shape 501"/>
          <p:cNvSpPr txBox="1"/>
          <p:nvPr/>
        </p:nvSpPr>
        <p:spPr>
          <a:xfrm>
            <a:off x="422275" y="1741486"/>
            <a:ext cx="8301037" cy="3722686"/>
          </a:xfrm>
          <a:prstGeom prst="rect">
            <a:avLst/>
          </a:prstGeom>
          <a:noFill/>
          <a:ln>
            <a:noFill/>
          </a:ln>
        </p:spPr>
        <p:txBody>
          <a:bodyPr anchorCtr="0" anchor="t" bIns="45700" lIns="91425" rIns="91425" tIns="45700">
            <a:noAutofit/>
          </a:bodyPr>
          <a:lstStyle/>
          <a:p>
            <a:pPr indent="-452437" lvl="0" marL="452437" marR="0" rtl="0" algn="l">
              <a:lnSpc>
                <a:spcPct val="100000"/>
              </a:lnSpc>
              <a:spcBef>
                <a:spcPts val="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Sample variances target the value of the population variance.  (That is, the mean of the sample variances is the population variance. The expected value of the sample variance is equal to the population variance.)</a:t>
            </a:r>
          </a:p>
          <a:p>
            <a:pPr indent="-452437" lvl="0" marL="452437"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The distribution of the sample variances tends to be a distribution skewed to the right.</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5" name="Shape 505"/>
        <p:cNvGrpSpPr/>
        <p:nvPr/>
      </p:nvGrpSpPr>
      <p:grpSpPr>
        <a:xfrm>
          <a:off x="0" y="0"/>
          <a:ext cx="0" cy="0"/>
          <a:chOff x="0" y="0"/>
          <a:chExt cx="0" cy="0"/>
        </a:xfrm>
      </p:grpSpPr>
      <p:sp>
        <p:nvSpPr>
          <p:cNvPr id="506" name="Shape 506"/>
          <p:cNvSpPr txBox="1"/>
          <p:nvPr/>
        </p:nvSpPr>
        <p:spPr>
          <a:xfrm>
            <a:off x="412750" y="1635125"/>
            <a:ext cx="8534399" cy="2971799"/>
          </a:xfrm>
          <a:prstGeom prst="rect">
            <a:avLst/>
          </a:prstGeom>
          <a:noFill/>
          <a:ln>
            <a:noFill/>
          </a:ln>
        </p:spPr>
        <p:txBody>
          <a:bodyPr anchorCtr="0" anchor="ctr" bIns="44450" lIns="90475" rIns="90475" tIns="44450">
            <a:noAutofit/>
          </a:bodyPr>
          <a:lstStyle/>
          <a:p>
            <a:pPr indent="0" lvl="0" marL="0" marR="0" rtl="0" algn="l">
              <a:lnSpc>
                <a:spcPct val="110000"/>
              </a:lnSpc>
              <a:spcBef>
                <a:spcPts val="0"/>
              </a:spcBef>
              <a:spcAft>
                <a:spcPts val="0"/>
              </a:spcAft>
              <a:buClr>
                <a:schemeClr val="dk1"/>
              </a:buClr>
              <a:buFont typeface="Times New Roman"/>
              <a:buNone/>
            </a:pPr>
            <a:r>
              <a:t/>
            </a:r>
            <a:endParaRPr b="1" i="0" sz="40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 </a:t>
            </a:r>
          </a:p>
        </p:txBody>
      </p:sp>
      <p:sp>
        <p:nvSpPr>
          <p:cNvPr id="507" name="Shape 507"/>
          <p:cNvSpPr txBox="1"/>
          <p:nvPr/>
        </p:nvSpPr>
        <p:spPr>
          <a:xfrm>
            <a:off x="3001961" y="203200"/>
            <a:ext cx="2995612" cy="6985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sp>
        <p:nvSpPr>
          <p:cNvPr id="508" name="Shape 508"/>
          <p:cNvSpPr txBox="1"/>
          <p:nvPr/>
        </p:nvSpPr>
        <p:spPr>
          <a:xfrm>
            <a:off x="668337" y="1878011"/>
            <a:ext cx="7662862" cy="18002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a:t>
            </a:r>
            <a:r>
              <a:rPr b="1" i="0" lang="en-US" sz="2800" u="none" cap="none" strike="noStrike">
                <a:solidFill>
                  <a:schemeClr val="hlink"/>
                </a:solidFill>
                <a:latin typeface="Arial"/>
                <a:ea typeface="Arial"/>
                <a:cs typeface="Arial"/>
                <a:sym typeface="Arial"/>
              </a:rPr>
              <a:t>sampling distribution of the proportion</a:t>
            </a:r>
            <a:r>
              <a:rPr b="1" i="0" lang="en-US" sz="2800" u="none" cap="none" strike="noStrike">
                <a:solidFill>
                  <a:schemeClr val="dk1"/>
                </a:solidFill>
                <a:latin typeface="Arial"/>
                <a:ea typeface="Arial"/>
                <a:cs typeface="Arial"/>
                <a:sym typeface="Arial"/>
              </a:rPr>
              <a:t> is the distribution of sample proportions, with all samples having the same sample size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taken from the same population.</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12" name="Shape 512"/>
        <p:cNvGrpSpPr/>
        <p:nvPr/>
      </p:nvGrpSpPr>
      <p:grpSpPr>
        <a:xfrm>
          <a:off x="0" y="0"/>
          <a:ext cx="0" cy="0"/>
          <a:chOff x="0" y="0"/>
          <a:chExt cx="0" cy="0"/>
        </a:xfrm>
      </p:grpSpPr>
      <p:sp>
        <p:nvSpPr>
          <p:cNvPr id="513" name="Shape 513"/>
          <p:cNvSpPr txBox="1"/>
          <p:nvPr/>
        </p:nvSpPr>
        <p:spPr>
          <a:xfrm>
            <a:off x="412750" y="1635125"/>
            <a:ext cx="8534399" cy="2971799"/>
          </a:xfrm>
          <a:prstGeom prst="rect">
            <a:avLst/>
          </a:prstGeom>
          <a:noFill/>
          <a:ln>
            <a:noFill/>
          </a:ln>
        </p:spPr>
        <p:txBody>
          <a:bodyPr anchorCtr="0" anchor="ctr" bIns="44450" lIns="90475" rIns="90475" tIns="44450">
            <a:noAutofit/>
          </a:bodyPr>
          <a:lstStyle/>
          <a:p>
            <a:pPr indent="0" lvl="0" marL="0" marR="0" rtl="0" algn="l">
              <a:lnSpc>
                <a:spcPct val="110000"/>
              </a:lnSpc>
              <a:spcBef>
                <a:spcPts val="0"/>
              </a:spcBef>
              <a:spcAft>
                <a:spcPts val="0"/>
              </a:spcAft>
              <a:buClr>
                <a:schemeClr val="dk1"/>
              </a:buClr>
              <a:buFont typeface="Times New Roman"/>
              <a:buNone/>
            </a:pPr>
            <a:r>
              <a:t/>
            </a:r>
            <a:endParaRPr b="1" i="0" sz="40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 </a:t>
            </a:r>
          </a:p>
        </p:txBody>
      </p:sp>
      <p:sp>
        <p:nvSpPr>
          <p:cNvPr id="514" name="Shape 514"/>
          <p:cNvSpPr txBox="1"/>
          <p:nvPr/>
        </p:nvSpPr>
        <p:spPr>
          <a:xfrm>
            <a:off x="3001961" y="203200"/>
            <a:ext cx="2995612" cy="6985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sp>
        <p:nvSpPr>
          <p:cNvPr id="515" name="Shape 515"/>
          <p:cNvSpPr txBox="1"/>
          <p:nvPr/>
        </p:nvSpPr>
        <p:spPr>
          <a:xfrm>
            <a:off x="668337" y="1878011"/>
            <a:ext cx="7662862" cy="1373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We need to distinguish between a population proportion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and some sample proportion:</a:t>
            </a:r>
          </a:p>
        </p:txBody>
      </p:sp>
      <p:sp>
        <p:nvSpPr>
          <p:cNvPr id="516" name="Shape 516"/>
          <p:cNvSpPr txBox="1"/>
          <p:nvPr/>
        </p:nvSpPr>
        <p:spPr>
          <a:xfrm>
            <a:off x="2185986" y="3603625"/>
            <a:ext cx="4979987"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  </a:t>
            </a:r>
            <a:r>
              <a:rPr b="1" i="0" lang="en-US" sz="2800" u="none" cap="none" strike="noStrike">
                <a:solidFill>
                  <a:schemeClr val="hlink"/>
                </a:solidFill>
                <a:latin typeface="Arial"/>
                <a:ea typeface="Arial"/>
                <a:cs typeface="Arial"/>
                <a:sym typeface="Arial"/>
              </a:rPr>
              <a:t>population</a:t>
            </a:r>
            <a:r>
              <a:rPr b="1" i="0" lang="en-US" sz="2800" u="none" cap="none" strike="noStrike">
                <a:solidFill>
                  <a:schemeClr val="dk1"/>
                </a:solidFill>
                <a:latin typeface="Arial"/>
                <a:ea typeface="Arial"/>
                <a:cs typeface="Arial"/>
                <a:sym typeface="Arial"/>
              </a:rPr>
              <a:t> proportion </a:t>
            </a:r>
          </a:p>
        </p:txBody>
      </p:sp>
      <p:sp>
        <p:nvSpPr>
          <p:cNvPr id="517" name="Shape 517"/>
          <p:cNvSpPr txBox="1"/>
          <p:nvPr/>
        </p:nvSpPr>
        <p:spPr>
          <a:xfrm>
            <a:off x="2625725" y="4492625"/>
            <a:ext cx="4514850"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a:t>
            </a:r>
            <a:r>
              <a:rPr b="1" i="0" lang="en-US" sz="2800" u="none" cap="none" strike="noStrike">
                <a:solidFill>
                  <a:schemeClr val="hlink"/>
                </a:solidFill>
                <a:latin typeface="Arial"/>
                <a:ea typeface="Arial"/>
                <a:cs typeface="Arial"/>
                <a:sym typeface="Arial"/>
              </a:rPr>
              <a:t>sample</a:t>
            </a:r>
            <a:r>
              <a:rPr b="1" i="0" lang="en-US" sz="2800" u="none" cap="none" strike="noStrike">
                <a:solidFill>
                  <a:schemeClr val="dk1"/>
                </a:solidFill>
                <a:latin typeface="Arial"/>
                <a:ea typeface="Arial"/>
                <a:cs typeface="Arial"/>
                <a:sym typeface="Arial"/>
              </a:rPr>
              <a:t> proportion </a:t>
            </a:r>
          </a:p>
        </p:txBody>
      </p:sp>
      <p:pic>
        <p:nvPicPr>
          <p:cNvPr id="518" name="Shape 518"/>
          <p:cNvPicPr preferRelativeResize="0"/>
          <p:nvPr/>
        </p:nvPicPr>
        <p:blipFill rotWithShape="1">
          <a:blip r:embed="rId3">
            <a:alphaModFix/>
          </a:blip>
          <a:srcRect b="0" l="0" r="0" t="0"/>
          <a:stretch/>
        </p:blipFill>
        <p:spPr>
          <a:xfrm>
            <a:off x="2149475" y="4471987"/>
            <a:ext cx="452436" cy="603249"/>
          </a:xfrm>
          <a:prstGeom prst="rect">
            <a:avLst/>
          </a:prstGeom>
          <a:noFill/>
          <a:ln>
            <a:noFill/>
          </a:ln>
        </p:spPr>
      </p:pic>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22" name="Shape 522"/>
        <p:cNvGrpSpPr/>
        <p:nvPr/>
      </p:nvGrpSpPr>
      <p:grpSpPr>
        <a:xfrm>
          <a:off x="0" y="0"/>
          <a:ext cx="0" cy="0"/>
          <a:chOff x="0" y="0"/>
          <a:chExt cx="0" cy="0"/>
        </a:xfrm>
      </p:grpSpPr>
      <p:sp>
        <p:nvSpPr>
          <p:cNvPr id="523" name="Shape 523"/>
          <p:cNvSpPr txBox="1"/>
          <p:nvPr/>
        </p:nvSpPr>
        <p:spPr>
          <a:xfrm>
            <a:off x="603250" y="204786"/>
            <a:ext cx="7791450" cy="6985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Properties</a:t>
            </a:r>
          </a:p>
        </p:txBody>
      </p:sp>
      <p:sp>
        <p:nvSpPr>
          <p:cNvPr id="524" name="Shape 524"/>
          <p:cNvSpPr txBox="1"/>
          <p:nvPr/>
        </p:nvSpPr>
        <p:spPr>
          <a:xfrm>
            <a:off x="422275" y="1741486"/>
            <a:ext cx="8301037" cy="3722686"/>
          </a:xfrm>
          <a:prstGeom prst="rect">
            <a:avLst/>
          </a:prstGeom>
          <a:noFill/>
          <a:ln>
            <a:noFill/>
          </a:ln>
        </p:spPr>
        <p:txBody>
          <a:bodyPr anchorCtr="0" anchor="t" bIns="45700" lIns="91425" rIns="91425" tIns="45700">
            <a:noAutofit/>
          </a:bodyPr>
          <a:lstStyle/>
          <a:p>
            <a:pPr indent="-452437" lvl="0" marL="452437" marR="0" rtl="0" algn="l">
              <a:lnSpc>
                <a:spcPct val="100000"/>
              </a:lnSpc>
              <a:spcBef>
                <a:spcPts val="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Sample proportions target the value of the population proportion.  (That is, the mean of the sample proportions is the population proportion. The expected value of the sample proportion is equal to the population proportion.)</a:t>
            </a:r>
          </a:p>
          <a:p>
            <a:pPr indent="-452437" lvl="0" marL="452437"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The distribution of the sample proportion tends to be a normal distribution.</a:t>
            </a: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28" name="Shape 528"/>
        <p:cNvGrpSpPr/>
        <p:nvPr/>
      </p:nvGrpSpPr>
      <p:grpSpPr>
        <a:xfrm>
          <a:off x="0" y="0"/>
          <a:ext cx="0" cy="0"/>
          <a:chOff x="0" y="0"/>
          <a:chExt cx="0" cy="0"/>
        </a:xfrm>
      </p:grpSpPr>
      <p:sp>
        <p:nvSpPr>
          <p:cNvPr id="529" name="Shape 529"/>
          <p:cNvSpPr txBox="1"/>
          <p:nvPr/>
        </p:nvSpPr>
        <p:spPr>
          <a:xfrm>
            <a:off x="1882775" y="215900"/>
            <a:ext cx="5233986" cy="6985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Unbiased Estimators</a:t>
            </a:r>
          </a:p>
        </p:txBody>
      </p:sp>
      <p:sp>
        <p:nvSpPr>
          <p:cNvPr id="530" name="Shape 530"/>
          <p:cNvSpPr txBox="1"/>
          <p:nvPr/>
        </p:nvSpPr>
        <p:spPr>
          <a:xfrm>
            <a:off x="1087437" y="2276475"/>
            <a:ext cx="6940549" cy="37242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Sample means, variances and proportions are </a:t>
            </a:r>
            <a:r>
              <a:rPr b="1" i="0" lang="en-US" sz="2800" u="none" cap="none" strike="noStrike">
                <a:solidFill>
                  <a:schemeClr val="hlink"/>
                </a:solidFill>
                <a:latin typeface="Arial"/>
                <a:ea typeface="Arial"/>
                <a:cs typeface="Arial"/>
                <a:sym typeface="Arial"/>
              </a:rPr>
              <a:t>unbiased estimators</a:t>
            </a:r>
            <a:r>
              <a:rPr b="1" i="0" lang="en-US" sz="2800" u="none" cap="none" strike="noStrike">
                <a:solidFill>
                  <a:schemeClr val="dk1"/>
                </a:solidFill>
                <a:latin typeface="Arial"/>
                <a:ea typeface="Arial"/>
                <a:cs typeface="Arial"/>
                <a:sym typeface="Arial"/>
              </a:rPr>
              <a:t>. </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That is they target the population parameter.</a:t>
            </a:r>
          </a:p>
          <a:p>
            <a:pPr indent="0" lvl="0" marL="0" marR="0" rtl="0" algn="l">
              <a:lnSpc>
                <a:spcPct val="100000"/>
              </a:lnSpc>
              <a:spcBef>
                <a:spcPts val="1400"/>
              </a:spcBef>
              <a:spcAft>
                <a:spcPts val="0"/>
              </a:spcAft>
              <a:buClr>
                <a:schemeClr val="dk1"/>
              </a:buClr>
              <a:buFont typeface="Times New Roman"/>
              <a:buNone/>
            </a:pPr>
            <a:r>
              <a:t/>
            </a:r>
            <a:endParaRPr b="1" i="0" sz="2800" u="none" cap="none" strike="noStrike">
              <a:solidFill>
                <a:schemeClr val="dk1"/>
              </a:solidFill>
              <a:latin typeface="Arial"/>
              <a:ea typeface="Arial"/>
              <a:cs typeface="Arial"/>
              <a:sym typeface="Arial"/>
            </a:endParaRP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These statistics are better in estimating the population parameter.</a:t>
            </a: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34" name="Shape 534"/>
        <p:cNvGrpSpPr/>
        <p:nvPr/>
      </p:nvGrpSpPr>
      <p:grpSpPr>
        <a:xfrm>
          <a:off x="0" y="0"/>
          <a:ext cx="0" cy="0"/>
          <a:chOff x="0" y="0"/>
          <a:chExt cx="0" cy="0"/>
        </a:xfrm>
      </p:grpSpPr>
      <p:sp>
        <p:nvSpPr>
          <p:cNvPr id="535" name="Shape 535"/>
          <p:cNvSpPr txBox="1"/>
          <p:nvPr/>
        </p:nvSpPr>
        <p:spPr>
          <a:xfrm>
            <a:off x="2193925" y="215900"/>
            <a:ext cx="4613275" cy="6985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Biased Estimators</a:t>
            </a:r>
          </a:p>
        </p:txBody>
      </p:sp>
      <p:sp>
        <p:nvSpPr>
          <p:cNvPr id="536" name="Shape 536"/>
          <p:cNvSpPr txBox="1"/>
          <p:nvPr/>
        </p:nvSpPr>
        <p:spPr>
          <a:xfrm>
            <a:off x="1087437" y="1971675"/>
            <a:ext cx="6940549" cy="41513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Sample medians, ranges and standard deviations are </a:t>
            </a:r>
            <a:r>
              <a:rPr b="1" i="0" lang="en-US" sz="2800" u="none" cap="none" strike="noStrike">
                <a:solidFill>
                  <a:schemeClr val="hlink"/>
                </a:solidFill>
                <a:latin typeface="Arial"/>
                <a:ea typeface="Arial"/>
                <a:cs typeface="Arial"/>
                <a:sym typeface="Arial"/>
              </a:rPr>
              <a:t>biased estimators</a:t>
            </a:r>
            <a:r>
              <a:rPr b="1" i="0" lang="en-US" sz="2800" u="none" cap="none" strike="noStrike">
                <a:solidFill>
                  <a:schemeClr val="dk1"/>
                </a:solidFill>
                <a:latin typeface="Arial"/>
                <a:ea typeface="Arial"/>
                <a:cs typeface="Arial"/>
                <a:sym typeface="Arial"/>
              </a:rPr>
              <a:t>. </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That is they do NOT target the population parameter.</a:t>
            </a:r>
          </a:p>
          <a:p>
            <a:pPr indent="0" lvl="0" marL="0" marR="0" rtl="0" algn="l">
              <a:lnSpc>
                <a:spcPct val="100000"/>
              </a:lnSpc>
              <a:spcBef>
                <a:spcPts val="1400"/>
              </a:spcBef>
              <a:spcAft>
                <a:spcPts val="0"/>
              </a:spcAft>
              <a:buClr>
                <a:schemeClr val="dk1"/>
              </a:buClr>
              <a:buFont typeface="Times New Roman"/>
              <a:buNone/>
            </a:pPr>
            <a:r>
              <a:t/>
            </a:r>
            <a:endParaRPr b="1" i="0" sz="2800" u="none" cap="none" strike="noStrike">
              <a:solidFill>
                <a:schemeClr val="dk1"/>
              </a:solidFill>
              <a:latin typeface="Arial"/>
              <a:ea typeface="Arial"/>
              <a:cs typeface="Arial"/>
              <a:sym typeface="Arial"/>
            </a:endParaRP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Note: the bias with the standard deviation is relatively small in large samples so </a:t>
            </a:r>
            <a:r>
              <a:rPr b="1" i="1" lang="en-US" sz="2800" u="none" cap="none" strike="noStrike">
                <a:solidFill>
                  <a:schemeClr val="dk1"/>
                </a:solidFill>
                <a:latin typeface="Arial"/>
                <a:ea typeface="Arial"/>
                <a:cs typeface="Arial"/>
                <a:sym typeface="Arial"/>
              </a:rPr>
              <a:t>s</a:t>
            </a:r>
            <a:r>
              <a:rPr b="1" i="0" lang="en-US" sz="2800" u="none" cap="none" strike="noStrike">
                <a:solidFill>
                  <a:schemeClr val="dk1"/>
                </a:solidFill>
                <a:latin typeface="Arial"/>
                <a:ea typeface="Arial"/>
                <a:cs typeface="Arial"/>
                <a:sym typeface="Arial"/>
              </a:rPr>
              <a:t> is often used to estimate.</a:t>
            </a: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40" name="Shape 540"/>
        <p:cNvGrpSpPr/>
        <p:nvPr/>
      </p:nvGrpSpPr>
      <p:grpSpPr>
        <a:xfrm>
          <a:off x="0" y="0"/>
          <a:ext cx="0" cy="0"/>
          <a:chOff x="0" y="0"/>
          <a:chExt cx="0" cy="0"/>
        </a:xfrm>
      </p:grpSpPr>
      <p:sp>
        <p:nvSpPr>
          <p:cNvPr id="541" name="Shape 541"/>
          <p:cNvSpPr txBox="1"/>
          <p:nvPr/>
        </p:nvSpPr>
        <p:spPr>
          <a:xfrm>
            <a:off x="114300" y="2133600"/>
            <a:ext cx="8915400" cy="1219199"/>
          </a:xfrm>
          <a:prstGeom prst="rect">
            <a:avLst/>
          </a:prstGeom>
          <a:noFill/>
          <a:ln>
            <a:noFill/>
          </a:ln>
        </p:spPr>
        <p:txBody>
          <a:bodyPr anchorCtr="0" anchor="ctr" bIns="44450" lIns="90475" rIns="90475" tIns="44450">
            <a:noAutofit/>
          </a:bodyPr>
          <a:lstStyle/>
          <a:p>
            <a:pPr indent="0" lvl="0" marL="0" marR="0" rtl="0" algn="l">
              <a:lnSpc>
                <a:spcPct val="110000"/>
              </a:lnSpc>
              <a:spcBef>
                <a:spcPts val="0"/>
              </a:spcBef>
              <a:spcAft>
                <a:spcPts val="0"/>
              </a:spcAft>
              <a:buClr>
                <a:schemeClr val="dk1"/>
              </a:buClr>
              <a:buFont typeface="Times New Roman"/>
              <a:buNone/>
            </a:pPr>
            <a:r>
              <a:t/>
            </a:r>
            <a:endParaRPr b="1" i="0" sz="40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Font typeface="Times New Roman"/>
              <a:buNone/>
            </a:pPr>
            <a:r>
              <a:t/>
            </a:r>
            <a:endParaRPr b="1" i="0" sz="4000" u="none" cap="none" strike="noStrike">
              <a:solidFill>
                <a:schemeClr val="hlink"/>
              </a:solidFill>
              <a:latin typeface="Arial"/>
              <a:ea typeface="Arial"/>
              <a:cs typeface="Arial"/>
              <a:sym typeface="Arial"/>
            </a:endParaRPr>
          </a:p>
          <a:p>
            <a:pPr indent="0" lvl="0" marL="0" marR="0" rtl="0" algn="l">
              <a:lnSpc>
                <a:spcPct val="110000"/>
              </a:lnSpc>
              <a:spcBef>
                <a:spcPts val="0"/>
              </a:spcBef>
              <a:spcAft>
                <a:spcPts val="0"/>
              </a:spcAft>
              <a:buClr>
                <a:schemeClr val="dk1"/>
              </a:buClr>
              <a:buFont typeface="Times New Roman"/>
              <a:buNone/>
            </a:pPr>
            <a:r>
              <a:t/>
            </a:r>
            <a:endParaRPr b="1" i="0" sz="4000" u="none" cap="none" strike="noStrike">
              <a:solidFill>
                <a:schemeClr val="hlink"/>
              </a:solidFill>
              <a:latin typeface="Arial"/>
              <a:ea typeface="Arial"/>
              <a:cs typeface="Arial"/>
              <a:sym typeface="Arial"/>
            </a:endParaRPr>
          </a:p>
          <a:p>
            <a:pPr indent="0" lvl="0" marL="0" marR="0" rtl="0" algn="l">
              <a:lnSpc>
                <a:spcPct val="110000"/>
              </a:lnSpc>
              <a:spcBef>
                <a:spcPts val="0"/>
              </a:spcBef>
              <a:spcAft>
                <a:spcPts val="0"/>
              </a:spcAft>
              <a:buClr>
                <a:schemeClr val="dk1"/>
              </a:buClr>
              <a:buFont typeface="Times New Roman"/>
              <a:buNone/>
            </a:pPr>
            <a:r>
              <a:t/>
            </a:r>
            <a:endParaRPr b="1" i="0" sz="40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  </a:t>
            </a:r>
          </a:p>
        </p:txBody>
      </p:sp>
      <p:sp>
        <p:nvSpPr>
          <p:cNvPr id="542" name="Shape 542"/>
          <p:cNvSpPr txBox="1"/>
          <p:nvPr/>
        </p:nvSpPr>
        <p:spPr>
          <a:xfrm>
            <a:off x="419100" y="220662"/>
            <a:ext cx="8281986" cy="6985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Example - Sampling Distributions</a:t>
            </a:r>
          </a:p>
        </p:txBody>
      </p:sp>
      <p:sp>
        <p:nvSpPr>
          <p:cNvPr id="543" name="Shape 543"/>
          <p:cNvSpPr txBox="1"/>
          <p:nvPr/>
        </p:nvSpPr>
        <p:spPr>
          <a:xfrm>
            <a:off x="538162" y="1651000"/>
            <a:ext cx="7851774" cy="2654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Consider repeating this process: Roll a die 5 times, find the mean    , variance </a:t>
            </a:r>
            <a:r>
              <a:rPr b="1" i="1" lang="en-US" sz="2800" u="none" cap="none" strike="noStrike">
                <a:solidFill>
                  <a:schemeClr val="dk1"/>
                </a:solidFill>
                <a:latin typeface="Arial"/>
                <a:ea typeface="Arial"/>
                <a:cs typeface="Arial"/>
                <a:sym typeface="Arial"/>
              </a:rPr>
              <a:t>s</a:t>
            </a:r>
            <a:r>
              <a:rPr b="1" baseline="30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and the proportion of </a:t>
            </a:r>
            <a:r>
              <a:rPr b="1" i="1" lang="en-US" sz="2800" u="none" cap="none" strike="noStrike">
                <a:solidFill>
                  <a:schemeClr val="dk1"/>
                </a:solidFill>
                <a:latin typeface="Arial"/>
                <a:ea typeface="Arial"/>
                <a:cs typeface="Arial"/>
                <a:sym typeface="Arial"/>
              </a:rPr>
              <a:t>odd</a:t>
            </a:r>
            <a:r>
              <a:rPr b="1" i="0" lang="en-US" sz="2800" u="none" cap="none" strike="noStrike">
                <a:solidFill>
                  <a:schemeClr val="dk1"/>
                </a:solidFill>
                <a:latin typeface="Arial"/>
                <a:ea typeface="Arial"/>
                <a:cs typeface="Arial"/>
                <a:sym typeface="Arial"/>
              </a:rPr>
              <a:t> numbers of the results. What do we know about the behavior of all sample means that are generated as this process continues indefinitely?</a:t>
            </a:r>
          </a:p>
        </p:txBody>
      </p:sp>
      <p:sp>
        <p:nvSpPr>
          <p:cNvPr id="544" name="Shape 544"/>
          <p:cNvSpPr txBox="1"/>
          <p:nvPr/>
        </p:nvSpPr>
        <p:spPr>
          <a:xfrm>
            <a:off x="538162" y="3505200"/>
            <a:ext cx="8229600"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545" name="Shape 545"/>
          <p:cNvPicPr preferRelativeResize="0"/>
          <p:nvPr/>
        </p:nvPicPr>
        <p:blipFill rotWithShape="1">
          <a:blip r:embed="rId3">
            <a:alphaModFix/>
          </a:blip>
          <a:srcRect b="0" l="0" r="0" t="0"/>
          <a:stretch/>
        </p:blipFill>
        <p:spPr>
          <a:xfrm>
            <a:off x="4184650" y="2181225"/>
            <a:ext cx="254000" cy="317500"/>
          </a:xfrm>
          <a:prstGeom prst="rect">
            <a:avLst/>
          </a:prstGeom>
          <a:noFill/>
          <a:ln>
            <a:noFill/>
          </a:ln>
        </p:spPr>
      </p:pic>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49" name="Shape 549"/>
        <p:cNvGrpSpPr/>
        <p:nvPr/>
      </p:nvGrpSpPr>
      <p:grpSpPr>
        <a:xfrm>
          <a:off x="0" y="0"/>
          <a:ext cx="0" cy="0"/>
          <a:chOff x="0" y="0"/>
          <a:chExt cx="0" cy="0"/>
        </a:xfrm>
      </p:grpSpPr>
      <p:sp>
        <p:nvSpPr>
          <p:cNvPr id="550" name="Shape 550"/>
          <p:cNvSpPr txBox="1"/>
          <p:nvPr/>
        </p:nvSpPr>
        <p:spPr>
          <a:xfrm>
            <a:off x="114300" y="2133600"/>
            <a:ext cx="8915400" cy="1219199"/>
          </a:xfrm>
          <a:prstGeom prst="rect">
            <a:avLst/>
          </a:prstGeom>
          <a:noFill/>
          <a:ln>
            <a:noFill/>
          </a:ln>
        </p:spPr>
        <p:txBody>
          <a:bodyPr anchorCtr="0" anchor="ctr" bIns="44450" lIns="90475" rIns="90475" tIns="44450">
            <a:noAutofit/>
          </a:bodyPr>
          <a:lstStyle/>
          <a:p>
            <a:pPr indent="0" lvl="0" marL="0" marR="0" rtl="0" algn="l">
              <a:lnSpc>
                <a:spcPct val="110000"/>
              </a:lnSpc>
              <a:spcBef>
                <a:spcPts val="0"/>
              </a:spcBef>
              <a:spcAft>
                <a:spcPts val="0"/>
              </a:spcAft>
              <a:buClr>
                <a:schemeClr val="dk1"/>
              </a:buClr>
              <a:buFont typeface="Times New Roman"/>
              <a:buNone/>
            </a:pPr>
            <a:r>
              <a:t/>
            </a:r>
            <a:endParaRPr b="1" i="0" sz="40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Font typeface="Times New Roman"/>
              <a:buNone/>
            </a:pPr>
            <a:r>
              <a:t/>
            </a:r>
            <a:endParaRPr b="1" i="0" sz="4000" u="none" cap="none" strike="noStrike">
              <a:solidFill>
                <a:schemeClr val="hlink"/>
              </a:solidFill>
              <a:latin typeface="Arial"/>
              <a:ea typeface="Arial"/>
              <a:cs typeface="Arial"/>
              <a:sym typeface="Arial"/>
            </a:endParaRPr>
          </a:p>
          <a:p>
            <a:pPr indent="0" lvl="0" marL="0" marR="0" rtl="0" algn="l">
              <a:lnSpc>
                <a:spcPct val="110000"/>
              </a:lnSpc>
              <a:spcBef>
                <a:spcPts val="0"/>
              </a:spcBef>
              <a:spcAft>
                <a:spcPts val="0"/>
              </a:spcAft>
              <a:buClr>
                <a:schemeClr val="dk1"/>
              </a:buClr>
              <a:buFont typeface="Times New Roman"/>
              <a:buNone/>
            </a:pPr>
            <a:r>
              <a:t/>
            </a:r>
            <a:endParaRPr b="1" i="0" sz="4000" u="none" cap="none" strike="noStrike">
              <a:solidFill>
                <a:schemeClr val="hlink"/>
              </a:solidFill>
              <a:latin typeface="Arial"/>
              <a:ea typeface="Arial"/>
              <a:cs typeface="Arial"/>
              <a:sym typeface="Arial"/>
            </a:endParaRPr>
          </a:p>
          <a:p>
            <a:pPr indent="0" lvl="0" marL="0" marR="0" rtl="0" algn="l">
              <a:lnSpc>
                <a:spcPct val="110000"/>
              </a:lnSpc>
              <a:spcBef>
                <a:spcPts val="0"/>
              </a:spcBef>
              <a:spcAft>
                <a:spcPts val="0"/>
              </a:spcAft>
              <a:buClr>
                <a:schemeClr val="dk1"/>
              </a:buClr>
              <a:buFont typeface="Times New Roman"/>
              <a:buNone/>
            </a:pPr>
            <a:r>
              <a:t/>
            </a:r>
            <a:endParaRPr b="1" i="0" sz="40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  </a:t>
            </a:r>
          </a:p>
        </p:txBody>
      </p:sp>
      <p:pic>
        <p:nvPicPr>
          <p:cNvPr id="551" name="Shape 551"/>
          <p:cNvPicPr preferRelativeResize="0"/>
          <p:nvPr/>
        </p:nvPicPr>
        <p:blipFill rotWithShape="1">
          <a:blip r:embed="rId3">
            <a:alphaModFix/>
          </a:blip>
          <a:srcRect b="0" l="0" r="0" t="0"/>
          <a:stretch/>
        </p:blipFill>
        <p:spPr>
          <a:xfrm>
            <a:off x="382587" y="1357312"/>
            <a:ext cx="8659812" cy="2855912"/>
          </a:xfrm>
          <a:prstGeom prst="rect">
            <a:avLst/>
          </a:prstGeom>
          <a:noFill/>
          <a:ln>
            <a:noFill/>
          </a:ln>
        </p:spPr>
      </p:pic>
      <p:sp>
        <p:nvSpPr>
          <p:cNvPr id="552" name="Shape 552"/>
          <p:cNvSpPr txBox="1"/>
          <p:nvPr/>
        </p:nvSpPr>
        <p:spPr>
          <a:xfrm>
            <a:off x="419100" y="220662"/>
            <a:ext cx="8281986" cy="6985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Example - Sampling Distributions</a:t>
            </a:r>
          </a:p>
        </p:txBody>
      </p:sp>
      <p:sp>
        <p:nvSpPr>
          <p:cNvPr id="553" name="Shape 553"/>
          <p:cNvSpPr txBox="1"/>
          <p:nvPr/>
        </p:nvSpPr>
        <p:spPr>
          <a:xfrm>
            <a:off x="587375" y="4300537"/>
            <a:ext cx="7851774" cy="22272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All outcomes are equally likely so the population mean is 3.5; the mean of the 10,000 trials is 3.49. If continued indefinitely, the sample mean will be 3.5. Also, notice the distribution is “normal.”</a:t>
            </a:r>
          </a:p>
        </p:txBody>
      </p:sp>
      <p:sp>
        <p:nvSpPr>
          <p:cNvPr id="554" name="Shape 554"/>
          <p:cNvSpPr txBox="1"/>
          <p:nvPr/>
        </p:nvSpPr>
        <p:spPr>
          <a:xfrm>
            <a:off x="454025" y="885825"/>
            <a:ext cx="4225925" cy="396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Specific results from 10,000 trials</a:t>
            </a: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58" name="Shape 558"/>
        <p:cNvGrpSpPr/>
        <p:nvPr/>
      </p:nvGrpSpPr>
      <p:grpSpPr>
        <a:xfrm>
          <a:off x="0" y="0"/>
          <a:ext cx="0" cy="0"/>
          <a:chOff x="0" y="0"/>
          <a:chExt cx="0" cy="0"/>
        </a:xfrm>
      </p:grpSpPr>
      <p:sp>
        <p:nvSpPr>
          <p:cNvPr id="559" name="Shape 559"/>
          <p:cNvSpPr txBox="1"/>
          <p:nvPr/>
        </p:nvSpPr>
        <p:spPr>
          <a:xfrm>
            <a:off x="114300" y="2133600"/>
            <a:ext cx="8915400" cy="1219199"/>
          </a:xfrm>
          <a:prstGeom prst="rect">
            <a:avLst/>
          </a:prstGeom>
          <a:noFill/>
          <a:ln>
            <a:noFill/>
          </a:ln>
        </p:spPr>
        <p:txBody>
          <a:bodyPr anchorCtr="0" anchor="ctr" bIns="44450" lIns="90475" rIns="90475" tIns="44450">
            <a:noAutofit/>
          </a:bodyPr>
          <a:lstStyle/>
          <a:p>
            <a:pPr indent="0" lvl="0" marL="0" marR="0" rtl="0" algn="l">
              <a:lnSpc>
                <a:spcPct val="110000"/>
              </a:lnSpc>
              <a:spcBef>
                <a:spcPts val="0"/>
              </a:spcBef>
              <a:spcAft>
                <a:spcPts val="0"/>
              </a:spcAft>
              <a:buClr>
                <a:schemeClr val="dk1"/>
              </a:buClr>
              <a:buFont typeface="Times New Roman"/>
              <a:buNone/>
            </a:pPr>
            <a:r>
              <a:t/>
            </a:r>
            <a:endParaRPr b="1" i="0" sz="40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Font typeface="Times New Roman"/>
              <a:buNone/>
            </a:pPr>
            <a:r>
              <a:t/>
            </a:r>
            <a:endParaRPr b="1" i="0" sz="4000" u="none" cap="none" strike="noStrike">
              <a:solidFill>
                <a:schemeClr val="hlink"/>
              </a:solidFill>
              <a:latin typeface="Arial"/>
              <a:ea typeface="Arial"/>
              <a:cs typeface="Arial"/>
              <a:sym typeface="Arial"/>
            </a:endParaRPr>
          </a:p>
          <a:p>
            <a:pPr indent="0" lvl="0" marL="0" marR="0" rtl="0" algn="l">
              <a:lnSpc>
                <a:spcPct val="110000"/>
              </a:lnSpc>
              <a:spcBef>
                <a:spcPts val="0"/>
              </a:spcBef>
              <a:spcAft>
                <a:spcPts val="0"/>
              </a:spcAft>
              <a:buClr>
                <a:schemeClr val="dk1"/>
              </a:buClr>
              <a:buFont typeface="Times New Roman"/>
              <a:buNone/>
            </a:pPr>
            <a:r>
              <a:t/>
            </a:r>
            <a:endParaRPr b="1" i="0" sz="4000" u="none" cap="none" strike="noStrike">
              <a:solidFill>
                <a:schemeClr val="hlink"/>
              </a:solidFill>
              <a:latin typeface="Arial"/>
              <a:ea typeface="Arial"/>
              <a:cs typeface="Arial"/>
              <a:sym typeface="Arial"/>
            </a:endParaRPr>
          </a:p>
          <a:p>
            <a:pPr indent="0" lvl="0" marL="0" marR="0" rtl="0" algn="l">
              <a:lnSpc>
                <a:spcPct val="110000"/>
              </a:lnSpc>
              <a:spcBef>
                <a:spcPts val="0"/>
              </a:spcBef>
              <a:spcAft>
                <a:spcPts val="0"/>
              </a:spcAft>
              <a:buClr>
                <a:schemeClr val="dk1"/>
              </a:buClr>
              <a:buFont typeface="Times New Roman"/>
              <a:buNone/>
            </a:pPr>
            <a:r>
              <a:t/>
            </a:r>
            <a:endParaRPr b="1" i="0" sz="40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  </a:t>
            </a:r>
          </a:p>
        </p:txBody>
      </p:sp>
      <p:sp>
        <p:nvSpPr>
          <p:cNvPr id="560" name="Shape 560"/>
          <p:cNvSpPr txBox="1"/>
          <p:nvPr/>
        </p:nvSpPr>
        <p:spPr>
          <a:xfrm>
            <a:off x="419100" y="220662"/>
            <a:ext cx="8281986" cy="6985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Example - Sampling Distributions</a:t>
            </a:r>
          </a:p>
        </p:txBody>
      </p:sp>
      <p:sp>
        <p:nvSpPr>
          <p:cNvPr id="561" name="Shape 561"/>
          <p:cNvSpPr txBox="1"/>
          <p:nvPr/>
        </p:nvSpPr>
        <p:spPr>
          <a:xfrm>
            <a:off x="587375" y="4300537"/>
            <a:ext cx="7851774" cy="22272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All outcomes are equally likely so the population variance is 2.9; the mean of the 10,000 trials is 2.88. If continued indefinitely, the sample variance will be 2.9. Also, notice the distribution is “skewed to the right.”</a:t>
            </a:r>
          </a:p>
        </p:txBody>
      </p:sp>
      <p:sp>
        <p:nvSpPr>
          <p:cNvPr id="562" name="Shape 562"/>
          <p:cNvSpPr txBox="1"/>
          <p:nvPr/>
        </p:nvSpPr>
        <p:spPr>
          <a:xfrm>
            <a:off x="454025" y="885825"/>
            <a:ext cx="4225925" cy="396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Specific results from 10,000 trials</a:t>
            </a:r>
          </a:p>
        </p:txBody>
      </p:sp>
      <p:pic>
        <p:nvPicPr>
          <p:cNvPr id="563" name="Shape 563"/>
          <p:cNvPicPr preferRelativeResize="0"/>
          <p:nvPr/>
        </p:nvPicPr>
        <p:blipFill rotWithShape="1">
          <a:blip r:embed="rId3">
            <a:alphaModFix/>
          </a:blip>
          <a:srcRect b="0" l="0" r="0" t="0"/>
          <a:stretch/>
        </p:blipFill>
        <p:spPr>
          <a:xfrm>
            <a:off x="320675" y="1260475"/>
            <a:ext cx="8785225" cy="2797174"/>
          </a:xfrm>
          <a:prstGeom prst="rect">
            <a:avLst/>
          </a:prstGeom>
          <a:noFill/>
          <a:ln>
            <a:noFill/>
          </a:ln>
        </p:spPr>
      </p:pic>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67" name="Shape 567"/>
        <p:cNvGrpSpPr/>
        <p:nvPr/>
      </p:nvGrpSpPr>
      <p:grpSpPr>
        <a:xfrm>
          <a:off x="0" y="0"/>
          <a:ext cx="0" cy="0"/>
          <a:chOff x="0" y="0"/>
          <a:chExt cx="0" cy="0"/>
        </a:xfrm>
      </p:grpSpPr>
      <p:sp>
        <p:nvSpPr>
          <p:cNvPr id="568" name="Shape 568"/>
          <p:cNvSpPr txBox="1"/>
          <p:nvPr/>
        </p:nvSpPr>
        <p:spPr>
          <a:xfrm>
            <a:off x="114300" y="2133600"/>
            <a:ext cx="8915400" cy="1219199"/>
          </a:xfrm>
          <a:prstGeom prst="rect">
            <a:avLst/>
          </a:prstGeom>
          <a:noFill/>
          <a:ln>
            <a:noFill/>
          </a:ln>
        </p:spPr>
        <p:txBody>
          <a:bodyPr anchorCtr="0" anchor="ctr" bIns="44450" lIns="90475" rIns="90475" tIns="44450">
            <a:noAutofit/>
          </a:bodyPr>
          <a:lstStyle/>
          <a:p>
            <a:pPr indent="0" lvl="0" marL="0" marR="0" rtl="0" algn="l">
              <a:lnSpc>
                <a:spcPct val="110000"/>
              </a:lnSpc>
              <a:spcBef>
                <a:spcPts val="0"/>
              </a:spcBef>
              <a:spcAft>
                <a:spcPts val="0"/>
              </a:spcAft>
              <a:buClr>
                <a:schemeClr val="dk1"/>
              </a:buClr>
              <a:buFont typeface="Times New Roman"/>
              <a:buNone/>
            </a:pPr>
            <a:r>
              <a:t/>
            </a:r>
            <a:endParaRPr b="1" i="0" sz="40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Font typeface="Times New Roman"/>
              <a:buNone/>
            </a:pPr>
            <a:r>
              <a:t/>
            </a:r>
            <a:endParaRPr b="1" i="0" sz="4000" u="none" cap="none" strike="noStrike">
              <a:solidFill>
                <a:schemeClr val="hlink"/>
              </a:solidFill>
              <a:latin typeface="Arial"/>
              <a:ea typeface="Arial"/>
              <a:cs typeface="Arial"/>
              <a:sym typeface="Arial"/>
            </a:endParaRPr>
          </a:p>
          <a:p>
            <a:pPr indent="0" lvl="0" marL="0" marR="0" rtl="0" algn="l">
              <a:lnSpc>
                <a:spcPct val="110000"/>
              </a:lnSpc>
              <a:spcBef>
                <a:spcPts val="0"/>
              </a:spcBef>
              <a:spcAft>
                <a:spcPts val="0"/>
              </a:spcAft>
              <a:buClr>
                <a:schemeClr val="dk1"/>
              </a:buClr>
              <a:buFont typeface="Times New Roman"/>
              <a:buNone/>
            </a:pPr>
            <a:r>
              <a:t/>
            </a:r>
            <a:endParaRPr b="1" i="0" sz="4000" u="none" cap="none" strike="noStrike">
              <a:solidFill>
                <a:schemeClr val="hlink"/>
              </a:solidFill>
              <a:latin typeface="Arial"/>
              <a:ea typeface="Arial"/>
              <a:cs typeface="Arial"/>
              <a:sym typeface="Arial"/>
            </a:endParaRPr>
          </a:p>
          <a:p>
            <a:pPr indent="0" lvl="0" marL="0" marR="0" rtl="0" algn="l">
              <a:lnSpc>
                <a:spcPct val="110000"/>
              </a:lnSpc>
              <a:spcBef>
                <a:spcPts val="0"/>
              </a:spcBef>
              <a:spcAft>
                <a:spcPts val="0"/>
              </a:spcAft>
              <a:buClr>
                <a:schemeClr val="dk1"/>
              </a:buClr>
              <a:buFont typeface="Times New Roman"/>
              <a:buNone/>
            </a:pPr>
            <a:r>
              <a:t/>
            </a:r>
            <a:endParaRPr b="1" i="0" sz="40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  </a:t>
            </a:r>
          </a:p>
        </p:txBody>
      </p:sp>
      <p:sp>
        <p:nvSpPr>
          <p:cNvPr id="569" name="Shape 569"/>
          <p:cNvSpPr txBox="1"/>
          <p:nvPr/>
        </p:nvSpPr>
        <p:spPr>
          <a:xfrm>
            <a:off x="419100" y="220662"/>
            <a:ext cx="8281986" cy="6985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Example - Sampling Distributions</a:t>
            </a:r>
          </a:p>
        </p:txBody>
      </p:sp>
      <p:sp>
        <p:nvSpPr>
          <p:cNvPr id="570" name="Shape 570"/>
          <p:cNvSpPr txBox="1"/>
          <p:nvPr/>
        </p:nvSpPr>
        <p:spPr>
          <a:xfrm>
            <a:off x="587375" y="4097337"/>
            <a:ext cx="8266111" cy="2654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All outcomes are equally likely so the population proportion of odd numbers is 0.50; the proportion of the 10,000 trials is 0.50. If continued indefinitely, the mean of sample proportions will be 0.50. Also, notice the distribution is “approximately normal.”</a:t>
            </a:r>
          </a:p>
        </p:txBody>
      </p:sp>
      <p:sp>
        <p:nvSpPr>
          <p:cNvPr id="571" name="Shape 571"/>
          <p:cNvSpPr txBox="1"/>
          <p:nvPr/>
        </p:nvSpPr>
        <p:spPr>
          <a:xfrm>
            <a:off x="454025" y="885825"/>
            <a:ext cx="4225925" cy="396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Specific results from 10,000 trials</a:t>
            </a:r>
          </a:p>
        </p:txBody>
      </p:sp>
      <p:pic>
        <p:nvPicPr>
          <p:cNvPr id="572" name="Shape 572"/>
          <p:cNvPicPr preferRelativeResize="0"/>
          <p:nvPr/>
        </p:nvPicPr>
        <p:blipFill rotWithShape="1">
          <a:blip r:embed="rId3">
            <a:alphaModFix/>
          </a:blip>
          <a:srcRect b="0" l="0" r="0" t="0"/>
          <a:stretch/>
        </p:blipFill>
        <p:spPr>
          <a:xfrm>
            <a:off x="285750" y="1355725"/>
            <a:ext cx="8845549" cy="27940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0" name="Shape 80"/>
        <p:cNvGrpSpPr/>
        <p:nvPr/>
      </p:nvGrpSpPr>
      <p:grpSpPr>
        <a:xfrm>
          <a:off x="0" y="0"/>
          <a:ext cx="0" cy="0"/>
          <a:chOff x="0" y="0"/>
          <a:chExt cx="0" cy="0"/>
        </a:xfrm>
      </p:grpSpPr>
      <p:sp>
        <p:nvSpPr>
          <p:cNvPr id="81" name="Shape 81"/>
          <p:cNvSpPr txBox="1"/>
          <p:nvPr/>
        </p:nvSpPr>
        <p:spPr>
          <a:xfrm>
            <a:off x="1323975" y="254000"/>
            <a:ext cx="6524625"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82" name="Shape 82"/>
          <p:cNvSpPr txBox="1"/>
          <p:nvPr/>
        </p:nvSpPr>
        <p:spPr>
          <a:xfrm>
            <a:off x="536575" y="1206500"/>
            <a:ext cx="8302624" cy="52196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This section presents the </a:t>
            </a:r>
            <a:r>
              <a:rPr b="1" i="1" lang="en-US" sz="2800" u="none" cap="none" strike="noStrike">
                <a:solidFill>
                  <a:schemeClr val="dk1"/>
                </a:solidFill>
                <a:latin typeface="Arial"/>
                <a:ea typeface="Arial"/>
                <a:cs typeface="Arial"/>
                <a:sym typeface="Arial"/>
              </a:rPr>
              <a:t>standard normal distribution</a:t>
            </a:r>
            <a:r>
              <a:rPr b="1" i="0" lang="en-US" sz="2800" u="none" cap="none" strike="noStrike">
                <a:solidFill>
                  <a:schemeClr val="dk1"/>
                </a:solidFill>
                <a:latin typeface="Arial"/>
                <a:ea typeface="Arial"/>
                <a:cs typeface="Arial"/>
                <a:sym typeface="Arial"/>
              </a:rPr>
              <a:t> which has three properties:</a:t>
            </a:r>
          </a:p>
          <a:p>
            <a:pPr indent="0" lvl="0" marL="0" marR="0" rtl="0" algn="l">
              <a:lnSpc>
                <a:spcPct val="100000"/>
              </a:lnSpc>
              <a:spcBef>
                <a:spcPts val="1400"/>
              </a:spcBef>
              <a:spcAft>
                <a:spcPts val="0"/>
              </a:spcAft>
              <a:buClr>
                <a:schemeClr val="dk1"/>
              </a:buClr>
              <a:buSzPct val="100000"/>
              <a:buFont typeface="Arial"/>
              <a:buAutoNum type="arabicPeriod"/>
            </a:pPr>
            <a:r>
              <a:rPr b="1" i="0" lang="en-US" sz="2800" u="none" cap="none" strike="noStrike">
                <a:solidFill>
                  <a:schemeClr val="dk1"/>
                </a:solidFill>
                <a:latin typeface="Arial"/>
                <a:ea typeface="Arial"/>
                <a:cs typeface="Arial"/>
                <a:sym typeface="Arial"/>
              </a:rPr>
              <a:t> It’s graph is bell-shaped.</a:t>
            </a:r>
          </a:p>
          <a:p>
            <a:pPr indent="0" lvl="0" marL="0" marR="0" rtl="0" algn="l">
              <a:lnSpc>
                <a:spcPct val="100000"/>
              </a:lnSpc>
              <a:spcBef>
                <a:spcPts val="1400"/>
              </a:spcBef>
              <a:spcAft>
                <a:spcPts val="0"/>
              </a:spcAft>
              <a:buClr>
                <a:schemeClr val="dk1"/>
              </a:buClr>
              <a:buSzPct val="100000"/>
              <a:buFont typeface="Arial"/>
              <a:buAutoNum type="arabicPeriod"/>
            </a:pPr>
            <a:r>
              <a:rPr b="1" i="0" lang="en-US" sz="2800" u="none" cap="none" strike="noStrike">
                <a:solidFill>
                  <a:schemeClr val="dk1"/>
                </a:solidFill>
                <a:latin typeface="Arial"/>
                <a:ea typeface="Arial"/>
                <a:cs typeface="Arial"/>
                <a:sym typeface="Arial"/>
              </a:rPr>
              <a:t> It’s mean is equal to 0 (</a:t>
            </a:r>
            <a:r>
              <a:rPr b="1" i="1" lang="en-US" sz="2800" u="none" cap="none" strike="noStrike">
                <a:solidFill>
                  <a:schemeClr val="dk1"/>
                </a:solidFill>
                <a:latin typeface="Noto Symbol"/>
                <a:ea typeface="Noto Symbol"/>
                <a:cs typeface="Noto Symbol"/>
                <a:sym typeface="Noto Symbol"/>
              </a:rPr>
              <a:t>μ</a:t>
            </a:r>
            <a:r>
              <a:rPr b="1" i="0" lang="en-US" sz="2800" u="none" cap="none" strike="noStrike">
                <a:solidFill>
                  <a:schemeClr val="dk1"/>
                </a:solidFill>
                <a:latin typeface="Arial"/>
                <a:ea typeface="Arial"/>
                <a:cs typeface="Arial"/>
                <a:sym typeface="Arial"/>
              </a:rPr>
              <a:t> = 0)</a:t>
            </a:r>
            <a:r>
              <a:rPr b="1" i="1" lang="en-US" sz="2800" u="none" cap="none" strike="noStrike">
                <a:solidFill>
                  <a:schemeClr val="dk1"/>
                </a:solidFill>
                <a:latin typeface="Arial"/>
                <a:ea typeface="Arial"/>
                <a:cs typeface="Arial"/>
                <a:sym typeface="Arial"/>
              </a:rPr>
              <a:t>.</a:t>
            </a:r>
          </a:p>
          <a:p>
            <a:pPr indent="0" lvl="0" marL="0" marR="0" rtl="0" algn="l">
              <a:lnSpc>
                <a:spcPct val="100000"/>
              </a:lnSpc>
              <a:spcBef>
                <a:spcPts val="1400"/>
              </a:spcBef>
              <a:spcAft>
                <a:spcPts val="0"/>
              </a:spcAft>
              <a:buClr>
                <a:schemeClr val="dk1"/>
              </a:buClr>
              <a:buSzPct val="100000"/>
              <a:buFont typeface="Arial"/>
              <a:buAutoNum type="arabicPeriod"/>
            </a:pPr>
            <a:r>
              <a:rPr b="1" i="0" lang="en-US" sz="2800" u="none" cap="none" strike="noStrike">
                <a:solidFill>
                  <a:schemeClr val="dk1"/>
                </a:solidFill>
                <a:latin typeface="Arial"/>
                <a:ea typeface="Arial"/>
                <a:cs typeface="Arial"/>
                <a:sym typeface="Arial"/>
              </a:rPr>
              <a:t> It’s standard deviation is equal to 1 (</a:t>
            </a:r>
            <a:r>
              <a:rPr b="1" i="1"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Arial"/>
                <a:ea typeface="Arial"/>
                <a:cs typeface="Arial"/>
                <a:sym typeface="Arial"/>
              </a:rPr>
              <a:t> = 1).</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Develop the skill to find areas (or probabilities or relative frequencies) corresponding to various regions under the graph of the standard normal distribution. Find </a:t>
            </a:r>
            <a:r>
              <a:rPr b="1" i="1" lang="en-US" sz="2800" u="none" cap="none" strike="noStrike">
                <a:solidFill>
                  <a:schemeClr val="dk1"/>
                </a:solidFill>
                <a:latin typeface="Arial"/>
                <a:ea typeface="Arial"/>
                <a:cs typeface="Arial"/>
                <a:sym typeface="Arial"/>
              </a:rPr>
              <a:t>z</a:t>
            </a:r>
            <a:r>
              <a:rPr b="1" i="0" lang="en-US" sz="2800" u="none" cap="none" strike="noStrike">
                <a:solidFill>
                  <a:schemeClr val="dk1"/>
                </a:solidFill>
                <a:latin typeface="Arial"/>
                <a:ea typeface="Arial"/>
                <a:cs typeface="Arial"/>
                <a:sym typeface="Arial"/>
              </a:rPr>
              <a:t>-scores that correspond to area under the graph.</a:t>
            </a:r>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76" name="Shape 576"/>
        <p:cNvGrpSpPr/>
        <p:nvPr/>
      </p:nvGrpSpPr>
      <p:grpSpPr>
        <a:xfrm>
          <a:off x="0" y="0"/>
          <a:ext cx="0" cy="0"/>
          <a:chOff x="0" y="0"/>
          <a:chExt cx="0" cy="0"/>
        </a:xfrm>
      </p:grpSpPr>
      <p:sp>
        <p:nvSpPr>
          <p:cNvPr id="577" name="Shape 577"/>
          <p:cNvSpPr txBox="1"/>
          <p:nvPr/>
        </p:nvSpPr>
        <p:spPr>
          <a:xfrm>
            <a:off x="114300" y="2133600"/>
            <a:ext cx="8915400" cy="1219199"/>
          </a:xfrm>
          <a:prstGeom prst="rect">
            <a:avLst/>
          </a:prstGeom>
          <a:noFill/>
          <a:ln>
            <a:noFill/>
          </a:ln>
        </p:spPr>
        <p:txBody>
          <a:bodyPr anchorCtr="0" anchor="ctr" bIns="44450" lIns="90475" rIns="90475" tIns="44450">
            <a:noAutofit/>
          </a:bodyPr>
          <a:lstStyle/>
          <a:p>
            <a:pPr indent="0" lvl="0" marL="0" marR="0" rtl="0" algn="l">
              <a:lnSpc>
                <a:spcPct val="110000"/>
              </a:lnSpc>
              <a:spcBef>
                <a:spcPts val="0"/>
              </a:spcBef>
              <a:spcAft>
                <a:spcPts val="0"/>
              </a:spcAft>
              <a:buClr>
                <a:schemeClr val="dk1"/>
              </a:buClr>
              <a:buFont typeface="Times New Roman"/>
              <a:buNone/>
            </a:pPr>
            <a:r>
              <a:t/>
            </a:r>
            <a:endParaRPr b="1" i="0" sz="40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Font typeface="Times New Roman"/>
              <a:buNone/>
            </a:pPr>
            <a:r>
              <a:t/>
            </a:r>
            <a:endParaRPr b="1" i="0" sz="4000" u="none" cap="none" strike="noStrike">
              <a:solidFill>
                <a:schemeClr val="hlink"/>
              </a:solidFill>
              <a:latin typeface="Arial"/>
              <a:ea typeface="Arial"/>
              <a:cs typeface="Arial"/>
              <a:sym typeface="Arial"/>
            </a:endParaRPr>
          </a:p>
          <a:p>
            <a:pPr indent="0" lvl="0" marL="0" marR="0" rtl="0" algn="l">
              <a:lnSpc>
                <a:spcPct val="110000"/>
              </a:lnSpc>
              <a:spcBef>
                <a:spcPts val="0"/>
              </a:spcBef>
              <a:spcAft>
                <a:spcPts val="0"/>
              </a:spcAft>
              <a:buClr>
                <a:schemeClr val="dk1"/>
              </a:buClr>
              <a:buFont typeface="Times New Roman"/>
              <a:buNone/>
            </a:pPr>
            <a:r>
              <a:t/>
            </a:r>
            <a:endParaRPr b="1" i="0" sz="4000" u="none" cap="none" strike="noStrike">
              <a:solidFill>
                <a:schemeClr val="hlink"/>
              </a:solidFill>
              <a:latin typeface="Arial"/>
              <a:ea typeface="Arial"/>
              <a:cs typeface="Arial"/>
              <a:sym typeface="Arial"/>
            </a:endParaRPr>
          </a:p>
          <a:p>
            <a:pPr indent="0" lvl="0" marL="0" marR="0" rtl="0" algn="l">
              <a:lnSpc>
                <a:spcPct val="110000"/>
              </a:lnSpc>
              <a:spcBef>
                <a:spcPts val="0"/>
              </a:spcBef>
              <a:spcAft>
                <a:spcPts val="0"/>
              </a:spcAft>
              <a:buClr>
                <a:schemeClr val="dk1"/>
              </a:buClr>
              <a:buFont typeface="Times New Roman"/>
              <a:buNone/>
            </a:pPr>
            <a:r>
              <a:t/>
            </a:r>
            <a:endParaRPr b="1" i="0" sz="40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  </a:t>
            </a:r>
          </a:p>
        </p:txBody>
      </p:sp>
      <p:sp>
        <p:nvSpPr>
          <p:cNvPr id="578" name="Shape 578"/>
          <p:cNvSpPr txBox="1"/>
          <p:nvPr/>
        </p:nvSpPr>
        <p:spPr>
          <a:xfrm>
            <a:off x="457200" y="203200"/>
            <a:ext cx="8199437" cy="6985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Why Sample with Replacement?</a:t>
            </a:r>
          </a:p>
        </p:txBody>
      </p:sp>
      <p:sp>
        <p:nvSpPr>
          <p:cNvPr id="579" name="Shape 579"/>
          <p:cNvSpPr txBox="1"/>
          <p:nvPr/>
        </p:nvSpPr>
        <p:spPr>
          <a:xfrm>
            <a:off x="685800" y="1041400"/>
            <a:ext cx="7851774" cy="1917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Sampling </a:t>
            </a:r>
            <a:r>
              <a:rPr b="1" i="1" lang="en-US" sz="2400" u="none" cap="none" strike="noStrike">
                <a:solidFill>
                  <a:schemeClr val="dk1"/>
                </a:solidFill>
                <a:latin typeface="Arial"/>
                <a:ea typeface="Arial"/>
                <a:cs typeface="Arial"/>
                <a:sym typeface="Arial"/>
              </a:rPr>
              <a:t>without replacement</a:t>
            </a:r>
            <a:r>
              <a:rPr b="1" i="0" lang="en-US" sz="2400" u="none" cap="none" strike="noStrike">
                <a:solidFill>
                  <a:schemeClr val="dk1"/>
                </a:solidFill>
                <a:latin typeface="Arial"/>
                <a:ea typeface="Arial"/>
                <a:cs typeface="Arial"/>
                <a:sym typeface="Arial"/>
              </a:rPr>
              <a:t> would have the very practical advantage of avoiding wasteful duplication whenever the same item is selected more than once.</a:t>
            </a:r>
          </a:p>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However, we are interested in sampling </a:t>
            </a:r>
            <a:r>
              <a:rPr b="1" i="1" lang="en-US" sz="2400" u="none" cap="none" strike="noStrike">
                <a:solidFill>
                  <a:schemeClr val="dk1"/>
                </a:solidFill>
                <a:latin typeface="Arial"/>
                <a:ea typeface="Arial"/>
                <a:cs typeface="Arial"/>
                <a:sym typeface="Arial"/>
              </a:rPr>
              <a:t>with replacement</a:t>
            </a:r>
            <a:r>
              <a:rPr b="1" i="0" lang="en-US" sz="2400" u="none" cap="none" strike="noStrike">
                <a:solidFill>
                  <a:schemeClr val="dk1"/>
                </a:solidFill>
                <a:latin typeface="Arial"/>
                <a:ea typeface="Arial"/>
                <a:cs typeface="Arial"/>
                <a:sym typeface="Arial"/>
              </a:rPr>
              <a:t> for these two reasons:</a:t>
            </a:r>
          </a:p>
        </p:txBody>
      </p:sp>
      <p:sp>
        <p:nvSpPr>
          <p:cNvPr id="580" name="Shape 580"/>
          <p:cNvSpPr txBox="1"/>
          <p:nvPr/>
        </p:nvSpPr>
        <p:spPr>
          <a:xfrm>
            <a:off x="685800" y="2989261"/>
            <a:ext cx="7851774" cy="1552575"/>
          </a:xfrm>
          <a:prstGeom prst="rect">
            <a:avLst/>
          </a:prstGeom>
          <a:noFill/>
          <a:ln>
            <a:noFill/>
          </a:ln>
        </p:spPr>
        <p:txBody>
          <a:bodyPr anchorCtr="0" anchor="t" bIns="45700" lIns="91425" rIns="91425" tIns="45700">
            <a:noAutofit/>
          </a:bodyPr>
          <a:lstStyle/>
          <a:p>
            <a:pPr indent="-452437" lvl="0" marL="452437"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1.	When selecting a relatively small sample form a large population, it makes no significant difference whether we sample with replacement or without replacement.</a:t>
            </a:r>
          </a:p>
        </p:txBody>
      </p:sp>
      <p:sp>
        <p:nvSpPr>
          <p:cNvPr id="581" name="Shape 581"/>
          <p:cNvSpPr txBox="1"/>
          <p:nvPr/>
        </p:nvSpPr>
        <p:spPr>
          <a:xfrm>
            <a:off x="685800" y="4533900"/>
            <a:ext cx="7851774" cy="1917700"/>
          </a:xfrm>
          <a:prstGeom prst="rect">
            <a:avLst/>
          </a:prstGeom>
          <a:noFill/>
          <a:ln>
            <a:noFill/>
          </a:ln>
        </p:spPr>
        <p:txBody>
          <a:bodyPr anchorCtr="0" anchor="t" bIns="45700" lIns="91425" rIns="91425" tIns="45700">
            <a:noAutofit/>
          </a:bodyPr>
          <a:lstStyle/>
          <a:p>
            <a:pPr indent="-452437" lvl="0" marL="452437"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2.	Sampling with replacement results in independent events that are unaffected by previous outcomes, and independent events are easier to analyze and result in simpler calculations and formulas.</a:t>
            </a:r>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85" name="Shape 585"/>
        <p:cNvGrpSpPr/>
        <p:nvPr/>
      </p:nvGrpSpPr>
      <p:grpSpPr>
        <a:xfrm>
          <a:off x="0" y="0"/>
          <a:ext cx="0" cy="0"/>
          <a:chOff x="0" y="0"/>
          <a:chExt cx="0" cy="0"/>
        </a:xfrm>
      </p:grpSpPr>
      <p:sp>
        <p:nvSpPr>
          <p:cNvPr id="586" name="Shape 586"/>
          <p:cNvSpPr txBox="1"/>
          <p:nvPr/>
        </p:nvSpPr>
        <p:spPr>
          <a:xfrm>
            <a:off x="114300" y="2133600"/>
            <a:ext cx="8915400" cy="1219199"/>
          </a:xfrm>
          <a:prstGeom prst="rect">
            <a:avLst/>
          </a:prstGeom>
          <a:noFill/>
          <a:ln>
            <a:noFill/>
          </a:ln>
        </p:spPr>
        <p:txBody>
          <a:bodyPr anchorCtr="0" anchor="ctr" bIns="44450" lIns="90475" rIns="90475" tIns="44450">
            <a:noAutofit/>
          </a:bodyPr>
          <a:lstStyle/>
          <a:p>
            <a:pPr indent="0" lvl="0" marL="0" marR="0" rtl="0" algn="l">
              <a:lnSpc>
                <a:spcPct val="110000"/>
              </a:lnSpc>
              <a:spcBef>
                <a:spcPts val="0"/>
              </a:spcBef>
              <a:spcAft>
                <a:spcPts val="0"/>
              </a:spcAft>
              <a:buClr>
                <a:schemeClr val="dk1"/>
              </a:buClr>
              <a:buFont typeface="Times New Roman"/>
              <a:buNone/>
            </a:pPr>
            <a:r>
              <a:t/>
            </a:r>
            <a:endParaRPr b="1" i="0" sz="40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Font typeface="Times New Roman"/>
              <a:buNone/>
            </a:pPr>
            <a:r>
              <a:t/>
            </a:r>
            <a:endParaRPr b="1" i="0" sz="4000" u="none" cap="none" strike="noStrike">
              <a:solidFill>
                <a:schemeClr val="hlink"/>
              </a:solidFill>
              <a:latin typeface="Arial"/>
              <a:ea typeface="Arial"/>
              <a:cs typeface="Arial"/>
              <a:sym typeface="Arial"/>
            </a:endParaRPr>
          </a:p>
          <a:p>
            <a:pPr indent="0" lvl="0" marL="0" marR="0" rtl="0" algn="l">
              <a:lnSpc>
                <a:spcPct val="110000"/>
              </a:lnSpc>
              <a:spcBef>
                <a:spcPts val="0"/>
              </a:spcBef>
              <a:spcAft>
                <a:spcPts val="0"/>
              </a:spcAft>
              <a:buClr>
                <a:schemeClr val="dk1"/>
              </a:buClr>
              <a:buFont typeface="Times New Roman"/>
              <a:buNone/>
            </a:pPr>
            <a:r>
              <a:t/>
            </a:r>
            <a:endParaRPr b="1" i="0" sz="4000" u="none" cap="none" strike="noStrike">
              <a:solidFill>
                <a:schemeClr val="hlink"/>
              </a:solidFill>
              <a:latin typeface="Arial"/>
              <a:ea typeface="Arial"/>
              <a:cs typeface="Arial"/>
              <a:sym typeface="Arial"/>
            </a:endParaRPr>
          </a:p>
          <a:p>
            <a:pPr indent="0" lvl="0" marL="0" marR="0" rtl="0" algn="l">
              <a:lnSpc>
                <a:spcPct val="110000"/>
              </a:lnSpc>
              <a:spcBef>
                <a:spcPts val="0"/>
              </a:spcBef>
              <a:spcAft>
                <a:spcPts val="0"/>
              </a:spcAft>
              <a:buClr>
                <a:schemeClr val="dk1"/>
              </a:buClr>
              <a:buFont typeface="Times New Roman"/>
              <a:buNone/>
            </a:pPr>
            <a:r>
              <a:t/>
            </a:r>
            <a:endParaRPr b="1" i="0" sz="40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  </a:t>
            </a:r>
          </a:p>
        </p:txBody>
      </p:sp>
      <p:sp>
        <p:nvSpPr>
          <p:cNvPr id="587" name="Shape 587"/>
          <p:cNvSpPr txBox="1"/>
          <p:nvPr/>
        </p:nvSpPr>
        <p:spPr>
          <a:xfrm>
            <a:off x="457200" y="203200"/>
            <a:ext cx="8199437" cy="6985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Caution</a:t>
            </a:r>
          </a:p>
        </p:txBody>
      </p:sp>
      <p:sp>
        <p:nvSpPr>
          <p:cNvPr id="588" name="Shape 588"/>
          <p:cNvSpPr txBox="1"/>
          <p:nvPr/>
        </p:nvSpPr>
        <p:spPr>
          <a:xfrm>
            <a:off x="660400" y="2090736"/>
            <a:ext cx="7851774" cy="22272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Many methods of statistics require a </a:t>
            </a:r>
            <a:r>
              <a:rPr b="1" i="1" lang="en-US" sz="2800" u="none" cap="none" strike="noStrike">
                <a:solidFill>
                  <a:schemeClr val="dk1"/>
                </a:solidFill>
                <a:latin typeface="Arial"/>
                <a:ea typeface="Arial"/>
                <a:cs typeface="Arial"/>
                <a:sym typeface="Arial"/>
              </a:rPr>
              <a:t>simple random sample</a:t>
            </a:r>
            <a:r>
              <a:rPr b="1" i="0" lang="en-US" sz="2800" u="none" cap="none" strike="noStrike">
                <a:solidFill>
                  <a:schemeClr val="dk1"/>
                </a:solidFill>
                <a:latin typeface="Arial"/>
                <a:ea typeface="Arial"/>
                <a:cs typeface="Arial"/>
                <a:sym typeface="Arial"/>
              </a:rPr>
              <a:t>. Some samples, such as voluntary response samples or convenience samples, could easily result in very wrong results.</a:t>
            </a:r>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92" name="Shape 592"/>
        <p:cNvGrpSpPr/>
        <p:nvPr/>
      </p:nvGrpSpPr>
      <p:grpSpPr>
        <a:xfrm>
          <a:off x="0" y="0"/>
          <a:ext cx="0" cy="0"/>
          <a:chOff x="0" y="0"/>
          <a:chExt cx="0" cy="0"/>
        </a:xfrm>
      </p:grpSpPr>
      <p:sp>
        <p:nvSpPr>
          <p:cNvPr id="593" name="Shape 593"/>
          <p:cNvSpPr txBox="1"/>
          <p:nvPr/>
        </p:nvSpPr>
        <p:spPr>
          <a:xfrm>
            <a:off x="1323975" y="254000"/>
            <a:ext cx="6524625"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594" name="Shape 594"/>
          <p:cNvSpPr txBox="1"/>
          <p:nvPr/>
        </p:nvSpPr>
        <p:spPr>
          <a:xfrm>
            <a:off x="563562" y="1809750"/>
            <a:ext cx="8162924" cy="37258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have discussed:</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Sampling distribution of a statistic.</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Sampling distribution of the mean.</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Sampling distribution of the variance.</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Sampling distribution of the proportion.</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Estimators.</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98" name="Shape 598"/>
        <p:cNvGrpSpPr/>
        <p:nvPr/>
      </p:nvGrpSpPr>
      <p:grpSpPr>
        <a:xfrm>
          <a:off x="0" y="0"/>
          <a:ext cx="0" cy="0"/>
          <a:chOff x="0" y="0"/>
          <a:chExt cx="0" cy="0"/>
        </a:xfrm>
      </p:grpSpPr>
      <p:grpSp>
        <p:nvGrpSpPr>
          <p:cNvPr id="599" name="Shape 599"/>
          <p:cNvGrpSpPr/>
          <p:nvPr/>
        </p:nvGrpSpPr>
        <p:grpSpPr>
          <a:xfrm>
            <a:off x="0" y="0"/>
            <a:ext cx="9144000" cy="6858000"/>
            <a:chOff x="0" y="0"/>
            <a:chExt cx="9144000" cy="6858000"/>
          </a:xfrm>
        </p:grpSpPr>
        <p:sp>
          <p:nvSpPr>
            <p:cNvPr id="600" name="Shape 600"/>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601" name="Shape 601"/>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602" name="Shape 602"/>
          <p:cNvSpPr txBox="1"/>
          <p:nvPr/>
        </p:nvSpPr>
        <p:spPr>
          <a:xfrm>
            <a:off x="1295400" y="533400"/>
            <a:ext cx="6553200" cy="19177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6-5</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The Central Limit Theorem</a:t>
            </a: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06" name="Shape 606"/>
        <p:cNvGrpSpPr/>
        <p:nvPr/>
      </p:nvGrpSpPr>
      <p:grpSpPr>
        <a:xfrm>
          <a:off x="0" y="0"/>
          <a:ext cx="0" cy="0"/>
          <a:chOff x="0" y="0"/>
          <a:chExt cx="0" cy="0"/>
        </a:xfrm>
      </p:grpSpPr>
      <p:sp>
        <p:nvSpPr>
          <p:cNvPr id="607" name="Shape 607"/>
          <p:cNvSpPr txBox="1"/>
          <p:nvPr/>
        </p:nvSpPr>
        <p:spPr>
          <a:xfrm>
            <a:off x="1323975" y="254000"/>
            <a:ext cx="6524625"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608" name="Shape 608"/>
          <p:cNvSpPr txBox="1"/>
          <p:nvPr/>
        </p:nvSpPr>
        <p:spPr>
          <a:xfrm>
            <a:off x="652462" y="1876425"/>
            <a:ext cx="8040686" cy="37226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a:t>
            </a:r>
            <a:r>
              <a:rPr b="1" i="1" lang="en-US" sz="2800" u="none" cap="none" strike="noStrike">
                <a:solidFill>
                  <a:schemeClr val="dk1"/>
                </a:solidFill>
                <a:latin typeface="Arial"/>
                <a:ea typeface="Arial"/>
                <a:cs typeface="Arial"/>
                <a:sym typeface="Arial"/>
              </a:rPr>
              <a:t>Central Limit Theorem</a:t>
            </a:r>
            <a:r>
              <a:rPr b="1" i="0" lang="en-US" sz="2800" u="none" cap="none" strike="noStrike">
                <a:solidFill>
                  <a:schemeClr val="dk1"/>
                </a:solidFill>
                <a:latin typeface="Arial"/>
                <a:ea typeface="Arial"/>
                <a:cs typeface="Arial"/>
                <a:sym typeface="Arial"/>
              </a:rPr>
              <a:t> tells us that for a population with </a:t>
            </a:r>
            <a:r>
              <a:rPr b="1" i="1" lang="en-US" sz="2800" u="none" cap="none" strike="noStrike">
                <a:solidFill>
                  <a:schemeClr val="dk1"/>
                </a:solidFill>
                <a:latin typeface="Arial"/>
                <a:ea typeface="Arial"/>
                <a:cs typeface="Arial"/>
                <a:sym typeface="Arial"/>
              </a:rPr>
              <a:t>any</a:t>
            </a:r>
            <a:r>
              <a:rPr b="1" i="0" lang="en-US" sz="2800" u="none" cap="none" strike="noStrike">
                <a:solidFill>
                  <a:schemeClr val="dk1"/>
                </a:solidFill>
                <a:latin typeface="Arial"/>
                <a:ea typeface="Arial"/>
                <a:cs typeface="Arial"/>
                <a:sym typeface="Arial"/>
              </a:rPr>
              <a:t> distribution, the distribution of the sample means approaches a normal distribution as the sample size increases.</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procedure in this section form the foundation for estimating population parameters and hypothesis testing.</a:t>
            </a:r>
          </a:p>
        </p:txBody>
      </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12" name="Shape 612"/>
        <p:cNvGrpSpPr/>
        <p:nvPr/>
      </p:nvGrpSpPr>
      <p:grpSpPr>
        <a:xfrm>
          <a:off x="0" y="0"/>
          <a:ext cx="0" cy="0"/>
          <a:chOff x="0" y="0"/>
          <a:chExt cx="0" cy="0"/>
        </a:xfrm>
      </p:grpSpPr>
      <p:sp>
        <p:nvSpPr>
          <p:cNvPr id="613" name="Shape 613"/>
          <p:cNvSpPr txBox="1"/>
          <p:nvPr>
            <p:ph type="title"/>
          </p:nvPr>
        </p:nvSpPr>
        <p:spPr>
          <a:xfrm>
            <a:off x="785812" y="190500"/>
            <a:ext cx="7810499" cy="74294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Central Limit Theorem</a:t>
            </a:r>
          </a:p>
        </p:txBody>
      </p:sp>
      <p:sp>
        <p:nvSpPr>
          <p:cNvPr id="614" name="Shape 614"/>
          <p:cNvSpPr txBox="1"/>
          <p:nvPr/>
        </p:nvSpPr>
        <p:spPr>
          <a:xfrm>
            <a:off x="1274762" y="6135687"/>
            <a:ext cx="395287" cy="674687"/>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800"/>
              </a:spcAft>
              <a:buClr>
                <a:schemeClr val="dk1"/>
              </a:buClr>
              <a:buSzPct val="25000"/>
              <a:buFont typeface="Arial"/>
              <a:buNone/>
            </a:pPr>
            <a:r>
              <a:rPr b="1" i="0" lang="en-US" sz="3200" u="none" cap="none" strike="noStrike">
                <a:solidFill>
                  <a:schemeClr val="dk1"/>
                </a:solidFill>
                <a:latin typeface="Arial"/>
                <a:ea typeface="Arial"/>
                <a:cs typeface="Arial"/>
                <a:sym typeface="Arial"/>
              </a:rPr>
              <a:t> </a:t>
            </a:r>
            <a:r>
              <a:rPr b="0" i="1" lang="en-US" sz="3200" u="none" cap="none" strike="noStrike">
                <a:solidFill>
                  <a:schemeClr val="dk1"/>
                </a:solidFill>
                <a:latin typeface="Times New Roman"/>
                <a:ea typeface="Times New Roman"/>
                <a:cs typeface="Times New Roman"/>
                <a:sym typeface="Times New Roman"/>
              </a:rPr>
              <a:t> </a:t>
            </a:r>
          </a:p>
        </p:txBody>
      </p:sp>
      <p:sp>
        <p:nvSpPr>
          <p:cNvPr id="615" name="Shape 615"/>
          <p:cNvSpPr txBox="1"/>
          <p:nvPr>
            <p:ph idx="1" type="body"/>
          </p:nvPr>
        </p:nvSpPr>
        <p:spPr>
          <a:xfrm>
            <a:off x="476250" y="2224086"/>
            <a:ext cx="8356600" cy="4114800"/>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0"/>
              </a:spcAft>
              <a:buClr>
                <a:srgbClr val="008000"/>
              </a:buClr>
              <a:buSzPct val="25000"/>
              <a:buFont typeface="Arial"/>
              <a:buNone/>
            </a:pPr>
            <a:r>
              <a:rPr b="1" i="0" lang="en-US" sz="2400" u="none" cap="none" strike="noStrike">
                <a:solidFill>
                  <a:schemeClr val="dk1"/>
                </a:solidFill>
                <a:latin typeface="Arial"/>
                <a:ea typeface="Arial"/>
                <a:cs typeface="Arial"/>
                <a:sym typeface="Arial"/>
              </a:rPr>
              <a:t>1. The random variable </a:t>
            </a:r>
            <a:r>
              <a:rPr b="1" i="1" lang="en-US" sz="2400" u="none" cap="none" strike="noStrike">
                <a:solidFill>
                  <a:schemeClr val="dk1"/>
                </a:solidFill>
                <a:latin typeface="Arial"/>
                <a:ea typeface="Arial"/>
                <a:cs typeface="Arial"/>
                <a:sym typeface="Arial"/>
              </a:rPr>
              <a:t>x</a:t>
            </a:r>
            <a:r>
              <a:rPr b="1" i="0" lang="en-US" sz="2400" u="none" cap="none" strike="noStrike">
                <a:solidFill>
                  <a:schemeClr val="dk1"/>
                </a:solidFill>
                <a:latin typeface="Arial"/>
                <a:ea typeface="Arial"/>
                <a:cs typeface="Arial"/>
                <a:sym typeface="Arial"/>
              </a:rPr>
              <a:t> has a distribution (which may or may not be normal) with mean </a:t>
            </a:r>
            <a:r>
              <a:rPr b="1" i="1" lang="en-US" sz="2400" u="none" cap="none" strike="noStrike">
                <a:solidFill>
                  <a:schemeClr val="dk1"/>
                </a:solidFill>
                <a:latin typeface="Arial"/>
                <a:ea typeface="Arial"/>
                <a:cs typeface="Arial"/>
                <a:sym typeface="Arial"/>
              </a:rPr>
              <a:t>µ</a:t>
            </a:r>
            <a:r>
              <a:rPr b="1" i="0" lang="en-US" sz="2400" u="none" cap="none" strike="noStrike">
                <a:solidFill>
                  <a:schemeClr val="dk1"/>
                </a:solidFill>
                <a:latin typeface="Arial"/>
                <a:ea typeface="Arial"/>
                <a:cs typeface="Arial"/>
                <a:sym typeface="Arial"/>
              </a:rPr>
              <a:t> and standard deviation </a:t>
            </a:r>
            <a:r>
              <a:rPr b="1" i="1" lang="en-US" sz="2400" u="none" cap="none" strike="noStrike">
                <a:solidFill>
                  <a:schemeClr val="dk1"/>
                </a:solidFill>
                <a:latin typeface="Noto Symbol"/>
                <a:ea typeface="Noto Symbol"/>
                <a:cs typeface="Noto Symbol"/>
                <a:sym typeface="Noto Symbol"/>
              </a:rPr>
              <a:t>σ</a:t>
            </a:r>
            <a:r>
              <a:rPr b="1" i="0" lang="en-US" sz="2400" u="none" cap="none" strike="noStrike">
                <a:solidFill>
                  <a:schemeClr val="dk1"/>
                </a:solidFill>
                <a:latin typeface="Arial"/>
                <a:ea typeface="Arial"/>
                <a:cs typeface="Arial"/>
                <a:sym typeface="Arial"/>
              </a:rPr>
              <a:t>.</a:t>
            </a:r>
          </a:p>
          <a:p>
            <a:pPr indent="-342900" lvl="0" marL="342900" marR="0" rtl="0" algn="l">
              <a:lnSpc>
                <a:spcPct val="95000"/>
              </a:lnSpc>
              <a:spcBef>
                <a:spcPts val="840"/>
              </a:spcBef>
              <a:spcAft>
                <a:spcPts val="0"/>
              </a:spcAft>
              <a:buClr>
                <a:srgbClr val="008000"/>
              </a:buClr>
              <a:buSzPct val="25000"/>
              <a:buFont typeface="Arial"/>
              <a:buNone/>
            </a:pPr>
            <a:r>
              <a:rPr b="1" i="0" lang="en-US" sz="2400" u="none" cap="none" strike="noStrike">
                <a:solidFill>
                  <a:schemeClr val="dk1"/>
                </a:solidFill>
                <a:latin typeface="Arial"/>
                <a:ea typeface="Arial"/>
                <a:cs typeface="Arial"/>
                <a:sym typeface="Arial"/>
              </a:rPr>
              <a:t>2. Simple random samples all of size </a:t>
            </a:r>
            <a:r>
              <a:rPr b="1" i="1" lang="en-US" sz="2400" u="none" cap="none" strike="noStrike">
                <a:solidFill>
                  <a:schemeClr val="dk1"/>
                </a:solidFill>
                <a:latin typeface="Arial"/>
                <a:ea typeface="Arial"/>
                <a:cs typeface="Arial"/>
                <a:sym typeface="Arial"/>
              </a:rPr>
              <a:t>n</a:t>
            </a:r>
            <a:r>
              <a:rPr b="1" i="0" lang="en-US" sz="2400" u="none" cap="none" strike="noStrike">
                <a:solidFill>
                  <a:schemeClr val="dk1"/>
                </a:solidFill>
                <a:latin typeface="Arial"/>
                <a:ea typeface="Arial"/>
                <a:cs typeface="Arial"/>
                <a:sym typeface="Arial"/>
              </a:rPr>
              <a:t> are selected from the population.  (The samples are selected so that all possible samples of the same size </a:t>
            </a:r>
            <a:r>
              <a:rPr b="1" i="1" lang="en-US" sz="2400" u="none" cap="none" strike="noStrike">
                <a:solidFill>
                  <a:schemeClr val="dk1"/>
                </a:solidFill>
                <a:latin typeface="Arial"/>
                <a:ea typeface="Arial"/>
                <a:cs typeface="Arial"/>
                <a:sym typeface="Arial"/>
              </a:rPr>
              <a:t>n</a:t>
            </a:r>
            <a:r>
              <a:rPr b="1" i="0" lang="en-US" sz="2400" u="none" cap="none" strike="noStrike">
                <a:solidFill>
                  <a:schemeClr val="dk1"/>
                </a:solidFill>
                <a:latin typeface="Arial"/>
                <a:ea typeface="Arial"/>
                <a:cs typeface="Arial"/>
                <a:sym typeface="Arial"/>
              </a:rPr>
              <a:t> have the same chance of being selected.)</a:t>
            </a:r>
          </a:p>
          <a:p>
            <a:pPr indent="-342900" lvl="0" marL="342900" marR="0" rtl="0" algn="l">
              <a:lnSpc>
                <a:spcPct val="100000"/>
              </a:lnSpc>
              <a:spcBef>
                <a:spcPts val="1200"/>
              </a:spcBef>
              <a:spcAft>
                <a:spcPts val="0"/>
              </a:spcAft>
              <a:buClr>
                <a:srgbClr val="008000"/>
              </a:buClr>
              <a:buSzPct val="100000"/>
              <a:buFont typeface="Arial"/>
              <a:buNone/>
            </a:pPr>
            <a:r>
              <a:t/>
            </a:r>
            <a:endParaRPr b="1" i="0" sz="2400" u="none" cap="none" strike="noStrike">
              <a:solidFill>
                <a:schemeClr val="dk1"/>
              </a:solidFill>
              <a:latin typeface="Arial"/>
              <a:ea typeface="Arial"/>
              <a:cs typeface="Arial"/>
              <a:sym typeface="Arial"/>
            </a:endParaRPr>
          </a:p>
        </p:txBody>
      </p:sp>
      <p:sp>
        <p:nvSpPr>
          <p:cNvPr id="616" name="Shape 616"/>
          <p:cNvSpPr txBox="1"/>
          <p:nvPr/>
        </p:nvSpPr>
        <p:spPr>
          <a:xfrm>
            <a:off x="341312" y="1417637"/>
            <a:ext cx="1603375"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hlink"/>
              </a:buClr>
              <a:buSzPct val="25000"/>
              <a:buFont typeface="Arial"/>
              <a:buNone/>
            </a:pPr>
            <a:r>
              <a:rPr b="1" i="0" lang="en-US" sz="3600" u="none" cap="none" strike="noStrike">
                <a:solidFill>
                  <a:schemeClr val="hlink"/>
                </a:solidFill>
                <a:latin typeface="Arial"/>
                <a:ea typeface="Arial"/>
                <a:cs typeface="Arial"/>
                <a:sym typeface="Arial"/>
              </a:rPr>
              <a:t>Given:</a:t>
            </a:r>
          </a:p>
        </p:txBody>
      </p:sp>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20" name="Shape 620"/>
        <p:cNvGrpSpPr/>
        <p:nvPr/>
      </p:nvGrpSpPr>
      <p:grpSpPr>
        <a:xfrm>
          <a:off x="0" y="0"/>
          <a:ext cx="0" cy="0"/>
          <a:chOff x="0" y="0"/>
          <a:chExt cx="0" cy="0"/>
        </a:xfrm>
      </p:grpSpPr>
      <p:sp>
        <p:nvSpPr>
          <p:cNvPr id="621" name="Shape 621"/>
          <p:cNvSpPr txBox="1"/>
          <p:nvPr/>
        </p:nvSpPr>
        <p:spPr>
          <a:xfrm>
            <a:off x="711200" y="1901825"/>
            <a:ext cx="8153399" cy="1943100"/>
          </a:xfrm>
          <a:prstGeom prst="rect">
            <a:avLst/>
          </a:prstGeom>
          <a:noFill/>
          <a:ln>
            <a:noFill/>
          </a:ln>
        </p:spPr>
        <p:txBody>
          <a:bodyPr anchorCtr="0" anchor="t" bIns="44450" lIns="90475" rIns="90475" tIns="44450">
            <a:noAutofit/>
          </a:bodyPr>
          <a:lstStyle/>
          <a:p>
            <a:pPr indent="-454025" lvl="0" marL="454025"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1. The distribution of sample </a:t>
            </a:r>
            <a:r>
              <a:rPr b="1" i="1" lang="en-US" sz="2800" u="none" cap="none" strike="noStrike">
                <a:solidFill>
                  <a:schemeClr val="dk1"/>
                </a:solidFill>
                <a:latin typeface="Arial"/>
                <a:ea typeface="Arial"/>
                <a:cs typeface="Arial"/>
                <a:sym typeface="Arial"/>
              </a:rPr>
              <a:t>x</a:t>
            </a:r>
            <a:r>
              <a:rPr b="1" i="0" lang="en-US" sz="2800" u="none" cap="none" strike="noStrike">
                <a:solidFill>
                  <a:schemeClr val="dk1"/>
                </a:solidFill>
                <a:latin typeface="Arial"/>
                <a:ea typeface="Arial"/>
                <a:cs typeface="Arial"/>
                <a:sym typeface="Arial"/>
              </a:rPr>
              <a:t> will, as the sample size increases, approach a </a:t>
            </a:r>
            <a:r>
              <a:rPr b="1" i="0" lang="en-US" sz="2800" u="none" cap="none" strike="noStrike">
                <a:solidFill>
                  <a:schemeClr val="hlink"/>
                </a:solidFill>
                <a:latin typeface="Arial"/>
                <a:ea typeface="Arial"/>
                <a:cs typeface="Arial"/>
                <a:sym typeface="Arial"/>
              </a:rPr>
              <a:t>normal</a:t>
            </a:r>
            <a:r>
              <a:rPr b="1" i="0" lang="en-US" sz="2800" u="none" cap="none" strike="noStrike">
                <a:solidFill>
                  <a:schemeClr val="dk1"/>
                </a:solidFill>
                <a:latin typeface="Arial"/>
                <a:ea typeface="Arial"/>
                <a:cs typeface="Arial"/>
                <a:sym typeface="Arial"/>
              </a:rPr>
              <a:t> distribution.</a:t>
            </a:r>
          </a:p>
          <a:p>
            <a:pPr indent="-454025" lvl="0" marL="454025" marR="0" rtl="0" algn="l">
              <a:lnSpc>
                <a:spcPct val="100000"/>
              </a:lnSpc>
              <a:spcBef>
                <a:spcPts val="168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2. The mean of the sample means is the  population mean </a:t>
            </a:r>
            <a:r>
              <a:rPr b="1" i="1" lang="en-US" sz="2800" u="none" cap="none" strike="noStrike">
                <a:solidFill>
                  <a:schemeClr val="dk1"/>
                </a:solidFill>
                <a:latin typeface="Arial"/>
                <a:ea typeface="Arial"/>
                <a:cs typeface="Arial"/>
                <a:sym typeface="Arial"/>
              </a:rPr>
              <a:t>µ</a:t>
            </a:r>
            <a:r>
              <a:rPr b="1" i="0" lang="en-US" sz="2800" u="none" cap="none" strike="noStrike">
                <a:solidFill>
                  <a:schemeClr val="dk1"/>
                </a:solidFill>
                <a:latin typeface="Arial"/>
                <a:ea typeface="Arial"/>
                <a:cs typeface="Arial"/>
                <a:sym typeface="Arial"/>
              </a:rPr>
              <a:t>.</a:t>
            </a:r>
          </a:p>
          <a:p>
            <a:pPr indent="-454025" lvl="0" marL="454025" marR="0" rtl="0" algn="l">
              <a:lnSpc>
                <a:spcPct val="100000"/>
              </a:lnSpc>
              <a:spcBef>
                <a:spcPts val="1680"/>
              </a:spcBef>
              <a:spcAft>
                <a:spcPts val="840"/>
              </a:spcAft>
              <a:buClr>
                <a:schemeClr val="dk1"/>
              </a:buClr>
              <a:buSzPct val="25000"/>
              <a:buFont typeface="Arial"/>
              <a:buNone/>
            </a:pPr>
            <a:r>
              <a:rPr b="1" i="0" lang="en-US" sz="2800" u="none" cap="none" strike="noStrike">
                <a:solidFill>
                  <a:schemeClr val="dk1"/>
                </a:solidFill>
                <a:latin typeface="Arial"/>
                <a:ea typeface="Arial"/>
                <a:cs typeface="Arial"/>
                <a:sym typeface="Arial"/>
              </a:rPr>
              <a:t>3. The standard deviation of all sample means</a:t>
            </a:r>
            <a:br>
              <a:rPr b="1" i="0" lang="en-US" sz="2800" u="none" cap="none" strike="noStrike">
                <a:solidFill>
                  <a:schemeClr val="dk1"/>
                </a:solidFill>
                <a:latin typeface="Arial"/>
                <a:ea typeface="Arial"/>
                <a:cs typeface="Arial"/>
                <a:sym typeface="Arial"/>
              </a:rPr>
            </a:br>
            <a:br>
              <a:rPr b="1" i="0" lang="en-US" sz="5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is</a:t>
            </a:r>
          </a:p>
        </p:txBody>
      </p:sp>
      <p:sp>
        <p:nvSpPr>
          <p:cNvPr id="622" name="Shape 622"/>
          <p:cNvSpPr txBox="1"/>
          <p:nvPr/>
        </p:nvSpPr>
        <p:spPr>
          <a:xfrm>
            <a:off x="1681161" y="6170612"/>
            <a:ext cx="395287" cy="674687"/>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800"/>
              </a:spcAft>
              <a:buClr>
                <a:schemeClr val="dk1"/>
              </a:buClr>
              <a:buSzPct val="25000"/>
              <a:buFont typeface="Arial"/>
              <a:buNone/>
            </a:pPr>
            <a:r>
              <a:rPr b="1" i="0" lang="en-US" sz="3200" u="none" cap="none" strike="noStrike">
                <a:solidFill>
                  <a:schemeClr val="dk1"/>
                </a:solidFill>
                <a:latin typeface="Arial"/>
                <a:ea typeface="Arial"/>
                <a:cs typeface="Arial"/>
                <a:sym typeface="Arial"/>
              </a:rPr>
              <a:t> </a:t>
            </a:r>
            <a:r>
              <a:rPr b="0" i="1" lang="en-US" sz="3200" u="none" cap="none" strike="noStrike">
                <a:solidFill>
                  <a:schemeClr val="dk1"/>
                </a:solidFill>
                <a:latin typeface="Times New Roman"/>
                <a:ea typeface="Times New Roman"/>
                <a:cs typeface="Times New Roman"/>
                <a:sym typeface="Times New Roman"/>
              </a:rPr>
              <a:t> </a:t>
            </a:r>
          </a:p>
        </p:txBody>
      </p:sp>
      <p:sp>
        <p:nvSpPr>
          <p:cNvPr id="623" name="Shape 623"/>
          <p:cNvSpPr/>
          <p:nvPr/>
        </p:nvSpPr>
        <p:spPr>
          <a:xfrm>
            <a:off x="5780087" y="2054225"/>
            <a:ext cx="228600" cy="1586"/>
          </a:xfrm>
          <a:custGeom>
            <a:pathLst>
              <a:path extrusionOk="0" h="1" w="144">
                <a:moveTo>
                  <a:pt x="0" y="0"/>
                </a:moveTo>
                <a:lnTo>
                  <a:pt x="144" y="0"/>
                </a:lnTo>
              </a:path>
            </a:pathLst>
          </a:custGeom>
          <a:noFill/>
          <a:ln cap="rnd" cmpd="sng" w="2857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24" name="Shape 624"/>
          <p:cNvSpPr txBox="1"/>
          <p:nvPr/>
        </p:nvSpPr>
        <p:spPr>
          <a:xfrm>
            <a:off x="747712" y="1190625"/>
            <a:ext cx="3076574"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hlink"/>
              </a:buClr>
              <a:buSzPct val="25000"/>
              <a:buFont typeface="Arial"/>
              <a:buNone/>
            </a:pPr>
            <a:r>
              <a:rPr b="1" i="0" lang="en-US" sz="3600" u="none" cap="none" strike="noStrike">
                <a:solidFill>
                  <a:schemeClr val="hlink"/>
                </a:solidFill>
                <a:latin typeface="Arial"/>
                <a:ea typeface="Arial"/>
                <a:cs typeface="Arial"/>
                <a:sym typeface="Arial"/>
              </a:rPr>
              <a:t>Conclusions:</a:t>
            </a:r>
          </a:p>
        </p:txBody>
      </p:sp>
      <p:sp>
        <p:nvSpPr>
          <p:cNvPr id="625" name="Shape 625"/>
          <p:cNvSpPr txBox="1"/>
          <p:nvPr/>
        </p:nvSpPr>
        <p:spPr>
          <a:xfrm>
            <a:off x="647700" y="203200"/>
            <a:ext cx="7810499" cy="74294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Central Limit Theorem – cont.</a:t>
            </a:r>
          </a:p>
        </p:txBody>
      </p:sp>
      <p:pic>
        <p:nvPicPr>
          <p:cNvPr id="626" name="Shape 626"/>
          <p:cNvPicPr preferRelativeResize="0"/>
          <p:nvPr/>
        </p:nvPicPr>
        <p:blipFill rotWithShape="1">
          <a:blip r:embed="rId3">
            <a:alphaModFix/>
          </a:blip>
          <a:srcRect b="0" l="0" r="0" t="0"/>
          <a:stretch/>
        </p:blipFill>
        <p:spPr>
          <a:xfrm>
            <a:off x="1685925" y="5003800"/>
            <a:ext cx="1041400" cy="533399"/>
          </a:xfrm>
          <a:prstGeom prst="rect">
            <a:avLst/>
          </a:prstGeom>
          <a:noFill/>
          <a:ln>
            <a:noFill/>
          </a:ln>
        </p:spPr>
      </p:pic>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30" name="Shape 630"/>
        <p:cNvGrpSpPr/>
        <p:nvPr/>
      </p:nvGrpSpPr>
      <p:grpSpPr>
        <a:xfrm>
          <a:off x="0" y="0"/>
          <a:ext cx="0" cy="0"/>
          <a:chOff x="0" y="0"/>
          <a:chExt cx="0" cy="0"/>
        </a:xfrm>
      </p:grpSpPr>
      <p:sp>
        <p:nvSpPr>
          <p:cNvPr id="631" name="Shape 631"/>
          <p:cNvSpPr txBox="1"/>
          <p:nvPr>
            <p:ph type="title"/>
          </p:nvPr>
        </p:nvSpPr>
        <p:spPr>
          <a:xfrm>
            <a:off x="107950" y="177800"/>
            <a:ext cx="8959849" cy="76834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Practical Rules Commonly Used</a:t>
            </a:r>
          </a:p>
        </p:txBody>
      </p:sp>
      <p:sp>
        <p:nvSpPr>
          <p:cNvPr id="632" name="Shape 632"/>
          <p:cNvSpPr txBox="1"/>
          <p:nvPr>
            <p:ph idx="1" type="body"/>
          </p:nvPr>
        </p:nvSpPr>
        <p:spPr>
          <a:xfrm>
            <a:off x="688975" y="1435100"/>
            <a:ext cx="8277224" cy="5181600"/>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rgbClr val="008000"/>
              </a:buClr>
              <a:buSzPct val="25000"/>
              <a:buFont typeface="Arial"/>
              <a:buNone/>
            </a:pPr>
            <a:r>
              <a:rPr b="1" i="0" lang="en-US" sz="2800" u="none" cap="none" strike="noStrike">
                <a:solidFill>
                  <a:schemeClr val="dk1"/>
                </a:solidFill>
                <a:latin typeface="Arial"/>
                <a:ea typeface="Arial"/>
                <a:cs typeface="Arial"/>
                <a:sym typeface="Arial"/>
              </a:rPr>
              <a:t>1. For samples of size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larger than 30, the distribution of the sample means can be approximated reasonably well by a normal distribution.  The approximation gets closer to a normal distribution as the sample size </a:t>
            </a:r>
            <a:r>
              <a:rPr b="1" i="1" lang="en-US" sz="2800" u="none" cap="none" strike="noStrike">
                <a:solidFill>
                  <a:schemeClr val="dk1"/>
                </a:solidFill>
                <a:latin typeface="Arial"/>
                <a:ea typeface="Arial"/>
                <a:cs typeface="Arial"/>
                <a:sym typeface="Arial"/>
              </a:rPr>
              <a:t>n </a:t>
            </a:r>
            <a:r>
              <a:rPr b="1" i="0" lang="en-US" sz="2800" u="none" cap="none" strike="noStrike">
                <a:solidFill>
                  <a:schemeClr val="dk1"/>
                </a:solidFill>
                <a:latin typeface="Arial"/>
                <a:ea typeface="Arial"/>
                <a:cs typeface="Arial"/>
                <a:sym typeface="Arial"/>
              </a:rPr>
              <a:t>becomes larger.</a:t>
            </a:r>
          </a:p>
          <a:p>
            <a:pPr indent="-342900" lvl="0" marL="342900" marR="0" rtl="0" algn="l">
              <a:lnSpc>
                <a:spcPct val="105000"/>
              </a:lnSpc>
              <a:spcBef>
                <a:spcPts val="1120"/>
              </a:spcBef>
              <a:spcAft>
                <a:spcPts val="2380"/>
              </a:spcAft>
              <a:buClr>
                <a:srgbClr val="008000"/>
              </a:buClr>
              <a:buSzPct val="25000"/>
              <a:buFont typeface="Arial"/>
              <a:buNone/>
            </a:pPr>
            <a:r>
              <a:rPr b="1" i="0" lang="en-US" sz="2800" u="none" cap="none" strike="noStrike">
                <a:solidFill>
                  <a:schemeClr val="dk1"/>
                </a:solidFill>
                <a:latin typeface="Arial"/>
                <a:ea typeface="Arial"/>
                <a:cs typeface="Arial"/>
                <a:sym typeface="Arial"/>
              </a:rPr>
              <a:t>2. If the original population is </a:t>
            </a:r>
            <a:r>
              <a:rPr b="1" i="1" lang="en-US" sz="2800" u="none" cap="none" strike="noStrike">
                <a:solidFill>
                  <a:schemeClr val="dk1"/>
                </a:solidFill>
                <a:latin typeface="Arial"/>
                <a:ea typeface="Arial"/>
                <a:cs typeface="Arial"/>
                <a:sym typeface="Arial"/>
              </a:rPr>
              <a:t>normally distributed</a:t>
            </a:r>
            <a:r>
              <a:rPr b="1" i="0" lang="en-US" sz="2800" u="none" cap="none" strike="noStrike">
                <a:solidFill>
                  <a:schemeClr val="dk1"/>
                </a:solidFill>
                <a:latin typeface="Arial"/>
                <a:ea typeface="Arial"/>
                <a:cs typeface="Arial"/>
                <a:sym typeface="Arial"/>
              </a:rPr>
              <a:t>, then for </a:t>
            </a:r>
            <a:r>
              <a:rPr b="1" i="0" lang="en-US" sz="2800" u="none" cap="none" strike="noStrike">
                <a:solidFill>
                  <a:schemeClr val="hlink"/>
                </a:solidFill>
                <a:latin typeface="Arial"/>
                <a:ea typeface="Arial"/>
                <a:cs typeface="Arial"/>
                <a:sym typeface="Arial"/>
              </a:rPr>
              <a:t>any</a:t>
            </a:r>
            <a:r>
              <a:rPr b="1" i="0" lang="en-US" sz="2800" u="none" cap="none" strike="noStrike">
                <a:solidFill>
                  <a:schemeClr val="dk1"/>
                </a:solidFill>
                <a:latin typeface="Arial"/>
                <a:ea typeface="Arial"/>
                <a:cs typeface="Arial"/>
                <a:sym typeface="Arial"/>
              </a:rPr>
              <a:t> sample size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the sample means will be normally distributed (not just the values of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larger than 30).</a:t>
            </a:r>
          </a:p>
        </p:txBody>
      </p:sp>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36" name="Shape 636"/>
        <p:cNvGrpSpPr/>
        <p:nvPr/>
      </p:nvGrpSpPr>
      <p:grpSpPr>
        <a:xfrm>
          <a:off x="0" y="0"/>
          <a:ext cx="0" cy="0"/>
          <a:chOff x="0" y="0"/>
          <a:chExt cx="0" cy="0"/>
        </a:xfrm>
      </p:grpSpPr>
      <p:sp>
        <p:nvSpPr>
          <p:cNvPr id="637" name="Shape 637"/>
          <p:cNvSpPr txBox="1"/>
          <p:nvPr>
            <p:ph type="title"/>
          </p:nvPr>
        </p:nvSpPr>
        <p:spPr>
          <a:xfrm>
            <a:off x="684212" y="241300"/>
            <a:ext cx="7772400" cy="66674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Notation</a:t>
            </a:r>
          </a:p>
        </p:txBody>
      </p:sp>
      <p:sp>
        <p:nvSpPr>
          <p:cNvPr id="638" name="Shape 638"/>
          <p:cNvSpPr txBox="1"/>
          <p:nvPr>
            <p:ph idx="1" type="body"/>
          </p:nvPr>
        </p:nvSpPr>
        <p:spPr>
          <a:xfrm>
            <a:off x="165100" y="1547812"/>
            <a:ext cx="8928100" cy="4114800"/>
          </a:xfrm>
          <a:prstGeom prst="rect">
            <a:avLst/>
          </a:prstGeom>
          <a:noFill/>
          <a:ln>
            <a:noFill/>
          </a:ln>
        </p:spPr>
        <p:txBody>
          <a:bodyPr anchorCtr="0" anchor="t" bIns="44450" lIns="90475" rIns="90475" tIns="44450">
            <a:noAutofit/>
          </a:bodyPr>
          <a:lstStyle/>
          <a:p>
            <a:pPr indent="-342900" lvl="0" marL="342900" marR="0" rtl="0" algn="ctr">
              <a:lnSpc>
                <a:spcPct val="90000"/>
              </a:lnSpc>
              <a:spcBef>
                <a:spcPts val="0"/>
              </a:spcBef>
              <a:spcAft>
                <a:spcPts val="0"/>
              </a:spcAft>
              <a:buClr>
                <a:srgbClr val="008000"/>
              </a:buClr>
              <a:buSzPct val="25000"/>
              <a:buFont typeface="Arial"/>
              <a:buNone/>
            </a:pPr>
            <a:r>
              <a:rPr b="1" i="0" lang="en-US" sz="3200" u="none" cap="none" strike="noStrike">
                <a:solidFill>
                  <a:schemeClr val="hlink"/>
                </a:solidFill>
                <a:latin typeface="Arial"/>
                <a:ea typeface="Arial"/>
                <a:cs typeface="Arial"/>
                <a:sym typeface="Arial"/>
              </a:rPr>
              <a:t>the mean of the sample means</a:t>
            </a:r>
          </a:p>
          <a:p>
            <a:pPr indent="-342900" lvl="0" marL="342900" marR="0" rtl="0" algn="ctr">
              <a:lnSpc>
                <a:spcPct val="90000"/>
              </a:lnSpc>
              <a:spcBef>
                <a:spcPts val="1120"/>
              </a:spcBef>
              <a:spcAft>
                <a:spcPts val="0"/>
              </a:spcAft>
              <a:buClr>
                <a:srgbClr val="008000"/>
              </a:buClr>
              <a:buSzPct val="25000"/>
              <a:buFont typeface="Arial"/>
              <a:buNone/>
            </a:pPr>
            <a:r>
              <a:t/>
            </a:r>
            <a:endParaRPr b="1" i="0" sz="3200" u="none" cap="none" strike="noStrike">
              <a:solidFill>
                <a:schemeClr val="hlink"/>
              </a:solidFill>
              <a:latin typeface="Arial"/>
              <a:ea typeface="Arial"/>
              <a:cs typeface="Arial"/>
              <a:sym typeface="Arial"/>
            </a:endParaRPr>
          </a:p>
          <a:p>
            <a:pPr indent="-342900" lvl="0" marL="342900" marR="0" rtl="0" algn="ctr">
              <a:lnSpc>
                <a:spcPct val="90000"/>
              </a:lnSpc>
              <a:spcBef>
                <a:spcPts val="1120"/>
              </a:spcBef>
              <a:spcAft>
                <a:spcPts val="0"/>
              </a:spcAft>
              <a:buClr>
                <a:srgbClr val="008000"/>
              </a:buClr>
              <a:buSzPct val="25000"/>
              <a:buFont typeface="Arial"/>
              <a:buNone/>
            </a:pPr>
            <a:r>
              <a:t/>
            </a:r>
            <a:endParaRPr b="1" i="0" sz="3200" u="none" cap="none" strike="noStrike">
              <a:solidFill>
                <a:schemeClr val="hlink"/>
              </a:solidFill>
              <a:latin typeface="Arial"/>
              <a:ea typeface="Arial"/>
              <a:cs typeface="Arial"/>
              <a:sym typeface="Arial"/>
            </a:endParaRPr>
          </a:p>
          <a:p>
            <a:pPr indent="-342900" lvl="0" marL="342900" marR="0" rtl="0" algn="ctr">
              <a:lnSpc>
                <a:spcPct val="90000"/>
              </a:lnSpc>
              <a:spcBef>
                <a:spcPts val="1120"/>
              </a:spcBef>
              <a:spcAft>
                <a:spcPts val="0"/>
              </a:spcAft>
              <a:buClr>
                <a:srgbClr val="008000"/>
              </a:buClr>
              <a:buSzPct val="25000"/>
              <a:buFont typeface="Arial"/>
              <a:buNone/>
            </a:pPr>
            <a:r>
              <a:rPr b="1" i="0" lang="en-US" sz="3200" u="none" cap="none" strike="noStrike">
                <a:solidFill>
                  <a:schemeClr val="hlink"/>
                </a:solidFill>
                <a:latin typeface="Arial"/>
                <a:ea typeface="Arial"/>
                <a:cs typeface="Arial"/>
                <a:sym typeface="Arial"/>
              </a:rPr>
              <a:t>the standard deviation of sample mean</a:t>
            </a:r>
          </a:p>
          <a:p>
            <a:pPr indent="-342900" lvl="0" marL="342900" marR="0" rtl="0" algn="l">
              <a:lnSpc>
                <a:spcPct val="90000"/>
              </a:lnSpc>
              <a:spcBef>
                <a:spcPts val="1680"/>
              </a:spcBef>
              <a:spcAft>
                <a:spcPts val="0"/>
              </a:spcAft>
              <a:buClr>
                <a:srgbClr val="008000"/>
              </a:buClr>
              <a:buSzPct val="25000"/>
              <a:buFont typeface="Noto Symbol"/>
              <a:buNone/>
            </a:pPr>
            <a:r>
              <a:rPr b="0" i="0" lang="en-US" sz="6000" u="none" cap="none" strike="noStrike">
                <a:solidFill>
                  <a:schemeClr val="dk1"/>
                </a:solidFill>
                <a:latin typeface="Noto Symbol"/>
                <a:ea typeface="Noto Symbol"/>
                <a:cs typeface="Noto Symbol"/>
                <a:sym typeface="Noto Symbol"/>
              </a:rPr>
              <a:t>   </a:t>
            </a:r>
          </a:p>
          <a:p>
            <a:pPr indent="-342900" lvl="0" marL="342900" marR="0" rtl="0" algn="ctr">
              <a:lnSpc>
                <a:spcPct val="75000"/>
              </a:lnSpc>
              <a:spcBef>
                <a:spcPts val="3000"/>
              </a:spcBef>
              <a:spcAft>
                <a:spcPts val="1400"/>
              </a:spcAft>
              <a:buClr>
                <a:srgbClr val="008000"/>
              </a:buClr>
              <a:buSzPct val="25000"/>
              <a:buFont typeface="Arial"/>
              <a:buNone/>
            </a:pPr>
            <a:r>
              <a:rPr b="1" i="0" lang="en-US" sz="2800" u="none" cap="none" strike="noStrike">
                <a:solidFill>
                  <a:schemeClr val="dk1"/>
                </a:solidFill>
                <a:latin typeface="Arial"/>
                <a:ea typeface="Arial"/>
                <a:cs typeface="Arial"/>
                <a:sym typeface="Arial"/>
              </a:rPr>
              <a:t>  </a:t>
            </a:r>
            <a:r>
              <a:rPr b="1" i="0" lang="en-US" sz="2400" u="none" cap="none" strike="noStrike">
                <a:solidFill>
                  <a:schemeClr val="dk1"/>
                </a:solidFill>
                <a:latin typeface="Arial"/>
                <a:ea typeface="Arial"/>
                <a:cs typeface="Arial"/>
                <a:sym typeface="Arial"/>
              </a:rPr>
              <a:t>(often called the </a:t>
            </a:r>
            <a:r>
              <a:rPr b="1" i="0" lang="en-US" sz="2400" u="none" cap="none" strike="noStrike">
                <a:solidFill>
                  <a:schemeClr val="hlink"/>
                </a:solidFill>
                <a:latin typeface="Arial"/>
                <a:ea typeface="Arial"/>
                <a:cs typeface="Arial"/>
                <a:sym typeface="Arial"/>
              </a:rPr>
              <a:t>standard error </a:t>
            </a:r>
            <a:r>
              <a:rPr b="1" i="0" lang="en-US" sz="2400" u="none" cap="none" strike="noStrike">
                <a:solidFill>
                  <a:schemeClr val="dk1"/>
                </a:solidFill>
                <a:latin typeface="Arial"/>
                <a:ea typeface="Arial"/>
                <a:cs typeface="Arial"/>
                <a:sym typeface="Arial"/>
              </a:rPr>
              <a:t>of the mean)</a:t>
            </a:r>
          </a:p>
        </p:txBody>
      </p:sp>
      <p:grpSp>
        <p:nvGrpSpPr>
          <p:cNvPr id="639" name="Shape 639"/>
          <p:cNvGrpSpPr/>
          <p:nvPr/>
        </p:nvGrpSpPr>
        <p:grpSpPr>
          <a:xfrm>
            <a:off x="3509962" y="1954211"/>
            <a:ext cx="1935161" cy="1035049"/>
            <a:chOff x="3509962" y="1954211"/>
            <a:chExt cx="1935161" cy="1035049"/>
          </a:xfrm>
        </p:grpSpPr>
        <p:sp>
          <p:nvSpPr>
            <p:cNvPr id="640" name="Shape 640"/>
            <p:cNvSpPr txBox="1"/>
            <p:nvPr/>
          </p:nvSpPr>
          <p:spPr>
            <a:xfrm>
              <a:off x="3509962" y="1954211"/>
              <a:ext cx="1935161" cy="1035049"/>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810"/>
                </a:spcAft>
                <a:buClr>
                  <a:schemeClr val="dk1"/>
                </a:buClr>
                <a:buSzPct val="25000"/>
                <a:buFont typeface="Arial"/>
                <a:buNone/>
              </a:pPr>
              <a:r>
                <a:rPr b="1" i="1" lang="en-US" sz="5400" u="none" cap="none" strike="noStrike">
                  <a:solidFill>
                    <a:schemeClr val="dk1"/>
                  </a:solidFill>
                  <a:latin typeface="Arial"/>
                  <a:ea typeface="Arial"/>
                  <a:cs typeface="Arial"/>
                  <a:sym typeface="Arial"/>
                </a:rPr>
                <a:t>µ</a:t>
              </a:r>
              <a:r>
                <a:rPr b="1" baseline="-25000" i="1" lang="en-US" sz="4800" u="none" cap="none" strike="noStrike">
                  <a:solidFill>
                    <a:schemeClr val="dk1"/>
                  </a:solidFill>
                  <a:latin typeface="Times New Roman"/>
                  <a:ea typeface="Times New Roman"/>
                  <a:cs typeface="Times New Roman"/>
                  <a:sym typeface="Times New Roman"/>
                </a:rPr>
                <a:t>x</a:t>
              </a:r>
              <a:r>
                <a:rPr b="1" i="0" lang="en-US" sz="4800" u="none" cap="none" strike="noStrike">
                  <a:solidFill>
                    <a:schemeClr val="dk1"/>
                  </a:solidFill>
                  <a:latin typeface="Arial"/>
                  <a:ea typeface="Arial"/>
                  <a:cs typeface="Arial"/>
                  <a:sym typeface="Arial"/>
                </a:rPr>
                <a:t> </a:t>
              </a:r>
              <a:r>
                <a:rPr b="0" i="0" lang="en-US" sz="5400" u="none" cap="none" strike="noStrike">
                  <a:solidFill>
                    <a:schemeClr val="dk1"/>
                  </a:solidFill>
                  <a:latin typeface="Arial"/>
                  <a:ea typeface="Arial"/>
                  <a:cs typeface="Arial"/>
                  <a:sym typeface="Arial"/>
                </a:rPr>
                <a:t>=</a:t>
              </a:r>
              <a:r>
                <a:rPr b="1" i="0" lang="en-US" sz="5400" u="none" cap="none" strike="noStrike">
                  <a:solidFill>
                    <a:schemeClr val="dk1"/>
                  </a:solidFill>
                  <a:latin typeface="Arial"/>
                  <a:ea typeface="Arial"/>
                  <a:cs typeface="Arial"/>
                  <a:sym typeface="Arial"/>
                </a:rPr>
                <a:t> </a:t>
              </a:r>
              <a:r>
                <a:rPr b="1" i="1" lang="en-US" sz="5400" u="none" cap="none" strike="noStrike">
                  <a:solidFill>
                    <a:schemeClr val="dk1"/>
                  </a:solidFill>
                  <a:latin typeface="Arial"/>
                  <a:ea typeface="Arial"/>
                  <a:cs typeface="Arial"/>
                  <a:sym typeface="Arial"/>
                </a:rPr>
                <a:t>µ</a:t>
              </a:r>
            </a:p>
          </p:txBody>
        </p:sp>
        <p:cxnSp>
          <p:nvCxnSpPr>
            <p:cNvPr id="641" name="Shape 641"/>
            <p:cNvCxnSpPr/>
            <p:nvPr/>
          </p:nvCxnSpPr>
          <p:spPr>
            <a:xfrm>
              <a:off x="4038600" y="2451100"/>
              <a:ext cx="165100" cy="0"/>
            </a:xfrm>
            <a:prstGeom prst="straightConnector1">
              <a:avLst/>
            </a:prstGeom>
            <a:noFill/>
            <a:ln cap="rnd" cmpd="sng" w="25400">
              <a:solidFill>
                <a:schemeClr val="dk1"/>
              </a:solidFill>
              <a:prstDash val="solid"/>
              <a:miter/>
              <a:headEnd len="med" w="med" type="none"/>
              <a:tailEnd len="med" w="med" type="none"/>
            </a:ln>
          </p:spPr>
        </p:cxnSp>
      </p:grpSp>
      <p:grpSp>
        <p:nvGrpSpPr>
          <p:cNvPr id="642" name="Shape 642"/>
          <p:cNvGrpSpPr/>
          <p:nvPr/>
        </p:nvGrpSpPr>
        <p:grpSpPr>
          <a:xfrm>
            <a:off x="3148011" y="3821112"/>
            <a:ext cx="2446338" cy="1689099"/>
            <a:chOff x="3148011" y="3821112"/>
            <a:chExt cx="2446338" cy="1689099"/>
          </a:xfrm>
        </p:grpSpPr>
        <p:sp>
          <p:nvSpPr>
            <p:cNvPr id="643" name="Shape 643"/>
            <p:cNvSpPr txBox="1"/>
            <p:nvPr/>
          </p:nvSpPr>
          <p:spPr>
            <a:xfrm>
              <a:off x="4881562" y="4476750"/>
              <a:ext cx="490537" cy="79057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600"/>
                </a:spcAft>
                <a:buClr>
                  <a:schemeClr val="dk1"/>
                </a:buClr>
                <a:buSzPct val="25000"/>
                <a:buFont typeface="Arial"/>
                <a:buNone/>
              </a:pPr>
              <a:r>
                <a:rPr b="1" i="1" lang="en-US" sz="4000" u="none" cap="none" strike="noStrike">
                  <a:solidFill>
                    <a:schemeClr val="dk1"/>
                  </a:solidFill>
                  <a:latin typeface="Arial"/>
                  <a:ea typeface="Arial"/>
                  <a:cs typeface="Arial"/>
                  <a:sym typeface="Arial"/>
                </a:rPr>
                <a:t>n</a:t>
              </a:r>
            </a:p>
          </p:txBody>
        </p:sp>
        <p:grpSp>
          <p:nvGrpSpPr>
            <p:cNvPr id="644" name="Shape 644"/>
            <p:cNvGrpSpPr/>
            <p:nvPr/>
          </p:nvGrpSpPr>
          <p:grpSpPr>
            <a:xfrm>
              <a:off x="3148011" y="3821112"/>
              <a:ext cx="2446338" cy="1689099"/>
              <a:chOff x="3148011" y="3821112"/>
              <a:chExt cx="2446338" cy="1689099"/>
            </a:xfrm>
          </p:grpSpPr>
          <p:sp>
            <p:nvSpPr>
              <p:cNvPr id="645" name="Shape 645"/>
              <p:cNvSpPr txBox="1"/>
              <p:nvPr/>
            </p:nvSpPr>
            <p:spPr>
              <a:xfrm>
                <a:off x="3148011" y="3911600"/>
                <a:ext cx="1458911" cy="1598611"/>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3300"/>
                  </a:spcAft>
                  <a:buClr>
                    <a:schemeClr val="dk1"/>
                  </a:buClr>
                  <a:buSzPct val="25000"/>
                  <a:buFont typeface="Noto Symbol"/>
                  <a:buNone/>
                </a:pPr>
                <a:r>
                  <a:rPr b="0" i="0" lang="en-US" sz="6600" u="none" cap="none" strike="noStrike">
                    <a:solidFill>
                      <a:schemeClr val="dk1"/>
                    </a:solidFill>
                    <a:latin typeface="Noto Symbol"/>
                    <a:ea typeface="Noto Symbol"/>
                    <a:cs typeface="Noto Symbol"/>
                    <a:sym typeface="Noto Symbol"/>
                  </a:rPr>
                  <a:t>σ</a:t>
                </a:r>
                <a:r>
                  <a:rPr b="1" baseline="-25000" i="1" lang="en-US" sz="4800" u="none" cap="none" strike="noStrike">
                    <a:solidFill>
                      <a:schemeClr val="dk1"/>
                    </a:solidFill>
                    <a:latin typeface="Times New Roman"/>
                    <a:ea typeface="Times New Roman"/>
                    <a:cs typeface="Times New Roman"/>
                    <a:sym typeface="Times New Roman"/>
                  </a:rPr>
                  <a:t>x</a:t>
                </a:r>
                <a:r>
                  <a:rPr b="1" i="1" lang="en-US" sz="4800" u="none" cap="none" strike="noStrike">
                    <a:solidFill>
                      <a:schemeClr val="dk1"/>
                    </a:solidFill>
                    <a:latin typeface="Arial"/>
                    <a:ea typeface="Arial"/>
                    <a:cs typeface="Arial"/>
                    <a:sym typeface="Arial"/>
                  </a:rPr>
                  <a:t> </a:t>
                </a:r>
                <a:r>
                  <a:rPr b="0" i="0" lang="en-US" sz="5400" u="none" cap="none" strike="noStrike">
                    <a:solidFill>
                      <a:schemeClr val="dk1"/>
                    </a:solidFill>
                    <a:latin typeface="Arial"/>
                    <a:ea typeface="Arial"/>
                    <a:cs typeface="Arial"/>
                    <a:sym typeface="Arial"/>
                  </a:rPr>
                  <a:t>=</a:t>
                </a:r>
              </a:p>
            </p:txBody>
          </p:sp>
          <p:sp>
            <p:nvSpPr>
              <p:cNvPr id="646" name="Shape 646"/>
              <p:cNvSpPr txBox="1"/>
              <p:nvPr/>
            </p:nvSpPr>
            <p:spPr>
              <a:xfrm>
                <a:off x="4919662" y="3821112"/>
                <a:ext cx="595311" cy="1035049"/>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810"/>
                  </a:spcAft>
                  <a:buClr>
                    <a:schemeClr val="dk1"/>
                  </a:buClr>
                  <a:buSzPct val="25000"/>
                  <a:buFont typeface="Noto Symbol"/>
                  <a:buNone/>
                </a:pPr>
                <a:r>
                  <a:rPr b="0" i="0" lang="en-US" sz="5400" u="none" cap="none" strike="noStrike">
                    <a:solidFill>
                      <a:schemeClr val="dk1"/>
                    </a:solidFill>
                    <a:latin typeface="Noto Symbol"/>
                    <a:ea typeface="Noto Symbol"/>
                    <a:cs typeface="Noto Symbol"/>
                    <a:sym typeface="Noto Symbol"/>
                  </a:rPr>
                  <a:t>σ</a:t>
                </a:r>
              </a:p>
            </p:txBody>
          </p:sp>
          <p:sp>
            <p:nvSpPr>
              <p:cNvPr id="647" name="Shape 647"/>
              <p:cNvSpPr/>
              <p:nvPr/>
            </p:nvSpPr>
            <p:spPr>
              <a:xfrm>
                <a:off x="4738687" y="4643437"/>
                <a:ext cx="722312" cy="457200"/>
              </a:xfrm>
              <a:custGeom>
                <a:pathLst>
                  <a:path extrusionOk="0" h="287" w="454">
                    <a:moveTo>
                      <a:pt x="0" y="171"/>
                    </a:moveTo>
                    <a:lnTo>
                      <a:pt x="38" y="136"/>
                    </a:lnTo>
                    <a:lnTo>
                      <a:pt x="70" y="287"/>
                    </a:lnTo>
                    <a:lnTo>
                      <a:pt x="150" y="0"/>
                    </a:lnTo>
                    <a:lnTo>
                      <a:pt x="454" y="0"/>
                    </a:lnTo>
                  </a:path>
                </a:pathLst>
              </a:custGeom>
              <a:noFill/>
              <a:ln cap="rnd" cmpd="sng" w="2540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cxnSp>
            <p:nvCxnSpPr>
              <p:cNvPr id="648" name="Shape 648"/>
              <p:cNvCxnSpPr/>
              <p:nvPr/>
            </p:nvCxnSpPr>
            <p:spPr>
              <a:xfrm>
                <a:off x="4743450" y="4546600"/>
                <a:ext cx="850899" cy="0"/>
              </a:xfrm>
              <a:prstGeom prst="straightConnector1">
                <a:avLst/>
              </a:prstGeom>
              <a:noFill/>
              <a:ln cap="rnd" cmpd="sng" w="25400">
                <a:solidFill>
                  <a:schemeClr val="dk1"/>
                </a:solidFill>
                <a:prstDash val="solid"/>
                <a:miter/>
                <a:headEnd len="med" w="med" type="none"/>
                <a:tailEnd len="med" w="med" type="none"/>
              </a:ln>
            </p:spPr>
          </p:cxnSp>
          <p:cxnSp>
            <p:nvCxnSpPr>
              <p:cNvPr id="649" name="Shape 649"/>
              <p:cNvCxnSpPr/>
              <p:nvPr/>
            </p:nvCxnSpPr>
            <p:spPr>
              <a:xfrm>
                <a:off x="3771900" y="4546600"/>
                <a:ext cx="165100" cy="0"/>
              </a:xfrm>
              <a:prstGeom prst="straightConnector1">
                <a:avLst/>
              </a:prstGeom>
              <a:noFill/>
              <a:ln cap="rnd" cmpd="sng" w="25400">
                <a:solidFill>
                  <a:schemeClr val="dk1"/>
                </a:solidFill>
                <a:prstDash val="solid"/>
                <a:miter/>
                <a:headEnd len="med" w="med" type="none"/>
                <a:tailEnd len="med" w="med" type="none"/>
              </a:ln>
            </p:spPr>
          </p:cxnSp>
        </p:grpSp>
      </p:grpSp>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53" name="Shape 653"/>
        <p:cNvGrpSpPr/>
        <p:nvPr/>
      </p:nvGrpSpPr>
      <p:grpSpPr>
        <a:xfrm>
          <a:off x="0" y="0"/>
          <a:ext cx="0" cy="0"/>
          <a:chOff x="0" y="0"/>
          <a:chExt cx="0" cy="0"/>
        </a:xfrm>
      </p:grpSpPr>
      <p:sp>
        <p:nvSpPr>
          <p:cNvPr id="654" name="Shape 654"/>
          <p:cNvSpPr txBox="1"/>
          <p:nvPr/>
        </p:nvSpPr>
        <p:spPr>
          <a:xfrm>
            <a:off x="444500" y="266700"/>
            <a:ext cx="8221662"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Example - Normal Distribution</a:t>
            </a:r>
          </a:p>
        </p:txBody>
      </p:sp>
      <p:sp>
        <p:nvSpPr>
          <p:cNvPr id="655" name="Shape 655"/>
          <p:cNvSpPr txBox="1"/>
          <p:nvPr/>
        </p:nvSpPr>
        <p:spPr>
          <a:xfrm>
            <a:off x="561975" y="1614487"/>
            <a:ext cx="2460624" cy="37433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As we proceed from </a:t>
            </a:r>
            <a:r>
              <a:rPr b="1" i="1" lang="en-US" sz="2400" u="none" cap="none" strike="noStrike">
                <a:solidFill>
                  <a:schemeClr val="dk1"/>
                </a:solidFill>
                <a:latin typeface="Arial"/>
                <a:ea typeface="Arial"/>
                <a:cs typeface="Arial"/>
                <a:sym typeface="Arial"/>
              </a:rPr>
              <a:t>n</a:t>
            </a:r>
            <a:r>
              <a:rPr b="1" i="0" lang="en-US" sz="2400" u="none" cap="none" strike="noStrike">
                <a:solidFill>
                  <a:schemeClr val="dk1"/>
                </a:solidFill>
                <a:latin typeface="Arial"/>
                <a:ea typeface="Arial"/>
                <a:cs typeface="Arial"/>
                <a:sym typeface="Arial"/>
              </a:rPr>
              <a:t> = 1 to</a:t>
            </a:r>
            <a:br>
              <a:rPr b="1" i="0" lang="en-US" sz="2400" u="none" cap="none" strike="noStrike">
                <a:solidFill>
                  <a:schemeClr val="dk1"/>
                </a:solidFill>
                <a:latin typeface="Arial"/>
                <a:ea typeface="Arial"/>
                <a:cs typeface="Arial"/>
                <a:sym typeface="Arial"/>
              </a:rPr>
            </a:br>
            <a:r>
              <a:rPr b="1" i="1" lang="en-US" sz="2400" u="none" cap="none" strike="noStrike">
                <a:solidFill>
                  <a:schemeClr val="dk1"/>
                </a:solidFill>
                <a:latin typeface="Arial"/>
                <a:ea typeface="Arial"/>
                <a:cs typeface="Arial"/>
                <a:sym typeface="Arial"/>
              </a:rPr>
              <a:t>n</a:t>
            </a:r>
            <a:r>
              <a:rPr b="1" i="0" lang="en-US" sz="2400" u="none" cap="none" strike="noStrike">
                <a:solidFill>
                  <a:schemeClr val="dk1"/>
                </a:solidFill>
                <a:latin typeface="Arial"/>
                <a:ea typeface="Arial"/>
                <a:cs typeface="Arial"/>
                <a:sym typeface="Arial"/>
              </a:rPr>
              <a:t> = 50, we see that the distribution of sample means is approaching the shape of a normal distribution.</a:t>
            </a:r>
          </a:p>
        </p:txBody>
      </p:sp>
      <p:pic>
        <p:nvPicPr>
          <p:cNvPr id="656" name="Shape 656"/>
          <p:cNvPicPr preferRelativeResize="0"/>
          <p:nvPr/>
        </p:nvPicPr>
        <p:blipFill rotWithShape="1">
          <a:blip r:embed="rId3">
            <a:alphaModFix/>
          </a:blip>
          <a:srcRect b="0" l="0" r="0" t="0"/>
          <a:stretch/>
        </p:blipFill>
        <p:spPr>
          <a:xfrm>
            <a:off x="3124200" y="798512"/>
            <a:ext cx="5765799" cy="57022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6" name="Shape 86"/>
        <p:cNvGrpSpPr/>
        <p:nvPr/>
      </p:nvGrpSpPr>
      <p:grpSpPr>
        <a:xfrm>
          <a:off x="0" y="0"/>
          <a:ext cx="0" cy="0"/>
          <a:chOff x="0" y="0"/>
          <a:chExt cx="0" cy="0"/>
        </a:xfrm>
      </p:grpSpPr>
      <p:sp>
        <p:nvSpPr>
          <p:cNvPr id="87" name="Shape 87"/>
          <p:cNvSpPr txBox="1"/>
          <p:nvPr/>
        </p:nvSpPr>
        <p:spPr>
          <a:xfrm>
            <a:off x="77786" y="317500"/>
            <a:ext cx="9009062" cy="762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Uniform Distribution</a:t>
            </a:r>
          </a:p>
        </p:txBody>
      </p:sp>
      <p:sp>
        <p:nvSpPr>
          <p:cNvPr id="88" name="Shape 88"/>
          <p:cNvSpPr txBox="1"/>
          <p:nvPr/>
        </p:nvSpPr>
        <p:spPr>
          <a:xfrm>
            <a:off x="393700" y="109536"/>
            <a:ext cx="1030286" cy="70167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9" name="Shape 89"/>
          <p:cNvSpPr txBox="1"/>
          <p:nvPr/>
        </p:nvSpPr>
        <p:spPr>
          <a:xfrm>
            <a:off x="1169987" y="1701800"/>
            <a:ext cx="7399337" cy="22463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 continuous random variable has a </a:t>
            </a:r>
            <a:r>
              <a:rPr b="1" i="0" lang="en-US" sz="2800" u="none" cap="none" strike="noStrike">
                <a:solidFill>
                  <a:schemeClr val="hlink"/>
                </a:solidFill>
                <a:latin typeface="Arial"/>
                <a:ea typeface="Arial"/>
                <a:cs typeface="Arial"/>
                <a:sym typeface="Arial"/>
              </a:rPr>
              <a:t>uniform distribution</a:t>
            </a:r>
            <a:r>
              <a:rPr b="1" i="0" lang="en-US" sz="2800" u="none" cap="none" strike="noStrike">
                <a:solidFill>
                  <a:schemeClr val="dk1"/>
                </a:solidFill>
                <a:latin typeface="Arial"/>
                <a:ea typeface="Arial"/>
                <a:cs typeface="Arial"/>
                <a:sym typeface="Arial"/>
              </a:rPr>
              <a:t> if its values are spread </a:t>
            </a:r>
            <a:r>
              <a:rPr b="1" i="0" lang="en-US" sz="2800" u="none" cap="none" strike="noStrike">
                <a:solidFill>
                  <a:schemeClr val="hlink"/>
                </a:solidFill>
                <a:latin typeface="Arial"/>
                <a:ea typeface="Arial"/>
                <a:cs typeface="Arial"/>
                <a:sym typeface="Arial"/>
              </a:rPr>
              <a:t>evenly</a:t>
            </a:r>
            <a:r>
              <a:rPr b="1" i="0" lang="en-US" sz="2800" u="none" cap="none" strike="noStrike">
                <a:solidFill>
                  <a:schemeClr val="dk1"/>
                </a:solidFill>
                <a:latin typeface="Arial"/>
                <a:ea typeface="Arial"/>
                <a:cs typeface="Arial"/>
                <a:sym typeface="Arial"/>
              </a:rPr>
              <a:t> over the range of probabilities.  The graph of a uniform distribution results in a rectangular shape.</a:t>
            </a:r>
          </a:p>
        </p:txBody>
      </p:sp>
    </p:spTree>
  </p:cSld>
  <p:clrMapOvr>
    <a:masterClrMapping/>
  </p:clrMapOvr>
  <p:transition spd="slow">
    <p:cut/>
  </p:transition>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60" name="Shape 660"/>
        <p:cNvGrpSpPr/>
        <p:nvPr/>
      </p:nvGrpSpPr>
      <p:grpSpPr>
        <a:xfrm>
          <a:off x="0" y="0"/>
          <a:ext cx="0" cy="0"/>
          <a:chOff x="0" y="0"/>
          <a:chExt cx="0" cy="0"/>
        </a:xfrm>
      </p:grpSpPr>
      <p:sp>
        <p:nvSpPr>
          <p:cNvPr id="661" name="Shape 661"/>
          <p:cNvSpPr txBox="1"/>
          <p:nvPr/>
        </p:nvSpPr>
        <p:spPr>
          <a:xfrm>
            <a:off x="444500" y="266700"/>
            <a:ext cx="8221662"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Example - Uniform Distribution</a:t>
            </a:r>
          </a:p>
        </p:txBody>
      </p:sp>
      <p:sp>
        <p:nvSpPr>
          <p:cNvPr id="662" name="Shape 662"/>
          <p:cNvSpPr txBox="1"/>
          <p:nvPr/>
        </p:nvSpPr>
        <p:spPr>
          <a:xfrm>
            <a:off x="561975" y="1614487"/>
            <a:ext cx="2460624" cy="37433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As we proceed from </a:t>
            </a:r>
            <a:r>
              <a:rPr b="1" i="1" lang="en-US" sz="2400" u="none" cap="none" strike="noStrike">
                <a:solidFill>
                  <a:schemeClr val="dk1"/>
                </a:solidFill>
                <a:latin typeface="Arial"/>
                <a:ea typeface="Arial"/>
                <a:cs typeface="Arial"/>
                <a:sym typeface="Arial"/>
              </a:rPr>
              <a:t>n</a:t>
            </a:r>
            <a:r>
              <a:rPr b="1" i="0" lang="en-US" sz="2400" u="none" cap="none" strike="noStrike">
                <a:solidFill>
                  <a:schemeClr val="dk1"/>
                </a:solidFill>
                <a:latin typeface="Arial"/>
                <a:ea typeface="Arial"/>
                <a:cs typeface="Arial"/>
                <a:sym typeface="Arial"/>
              </a:rPr>
              <a:t> = 1 to</a:t>
            </a:r>
            <a:br>
              <a:rPr b="1" i="0" lang="en-US" sz="2400" u="none" cap="none" strike="noStrike">
                <a:solidFill>
                  <a:schemeClr val="dk1"/>
                </a:solidFill>
                <a:latin typeface="Arial"/>
                <a:ea typeface="Arial"/>
                <a:cs typeface="Arial"/>
                <a:sym typeface="Arial"/>
              </a:rPr>
            </a:br>
            <a:r>
              <a:rPr b="1" i="1" lang="en-US" sz="2400" u="none" cap="none" strike="noStrike">
                <a:solidFill>
                  <a:schemeClr val="dk1"/>
                </a:solidFill>
                <a:latin typeface="Arial"/>
                <a:ea typeface="Arial"/>
                <a:cs typeface="Arial"/>
                <a:sym typeface="Arial"/>
              </a:rPr>
              <a:t>n</a:t>
            </a:r>
            <a:r>
              <a:rPr b="1" i="0" lang="en-US" sz="2400" u="none" cap="none" strike="noStrike">
                <a:solidFill>
                  <a:schemeClr val="dk1"/>
                </a:solidFill>
                <a:latin typeface="Arial"/>
                <a:ea typeface="Arial"/>
                <a:cs typeface="Arial"/>
                <a:sym typeface="Arial"/>
              </a:rPr>
              <a:t> = 50, we see that the distribution of sample means is approaching the shape of a normal distribution.</a:t>
            </a:r>
          </a:p>
        </p:txBody>
      </p:sp>
      <p:pic>
        <p:nvPicPr>
          <p:cNvPr id="663" name="Shape 663"/>
          <p:cNvPicPr preferRelativeResize="0"/>
          <p:nvPr/>
        </p:nvPicPr>
        <p:blipFill rotWithShape="1">
          <a:blip r:embed="rId3">
            <a:alphaModFix/>
          </a:blip>
          <a:srcRect b="0" l="0" r="0" t="0"/>
          <a:stretch/>
        </p:blipFill>
        <p:spPr>
          <a:xfrm>
            <a:off x="3263900" y="847725"/>
            <a:ext cx="5727699" cy="5651499"/>
          </a:xfrm>
          <a:prstGeom prst="rect">
            <a:avLst/>
          </a:prstGeom>
          <a:noFill/>
          <a:ln>
            <a:noFill/>
          </a:ln>
        </p:spPr>
      </p:pic>
    </p:spTree>
  </p:cSld>
  <p:clrMapOvr>
    <a:masterClrMapping/>
  </p:clrMapOvr>
  <p:transition spd="slow">
    <p:cut/>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67" name="Shape 667"/>
        <p:cNvGrpSpPr/>
        <p:nvPr/>
      </p:nvGrpSpPr>
      <p:grpSpPr>
        <a:xfrm>
          <a:off x="0" y="0"/>
          <a:ext cx="0" cy="0"/>
          <a:chOff x="0" y="0"/>
          <a:chExt cx="0" cy="0"/>
        </a:xfrm>
      </p:grpSpPr>
      <p:sp>
        <p:nvSpPr>
          <p:cNvPr id="668" name="Shape 668"/>
          <p:cNvSpPr txBox="1"/>
          <p:nvPr/>
        </p:nvSpPr>
        <p:spPr>
          <a:xfrm>
            <a:off x="444500" y="266700"/>
            <a:ext cx="8221662"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Example - U-Shaped Distribution</a:t>
            </a:r>
          </a:p>
        </p:txBody>
      </p:sp>
      <p:sp>
        <p:nvSpPr>
          <p:cNvPr id="669" name="Shape 669"/>
          <p:cNvSpPr txBox="1"/>
          <p:nvPr/>
        </p:nvSpPr>
        <p:spPr>
          <a:xfrm>
            <a:off x="561975" y="1614487"/>
            <a:ext cx="2460624" cy="37433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As we proceed from </a:t>
            </a:r>
            <a:r>
              <a:rPr b="1" i="1" lang="en-US" sz="2400" u="none" cap="none" strike="noStrike">
                <a:solidFill>
                  <a:schemeClr val="dk1"/>
                </a:solidFill>
                <a:latin typeface="Arial"/>
                <a:ea typeface="Arial"/>
                <a:cs typeface="Arial"/>
                <a:sym typeface="Arial"/>
              </a:rPr>
              <a:t>n</a:t>
            </a:r>
            <a:r>
              <a:rPr b="1" i="0" lang="en-US" sz="2400" u="none" cap="none" strike="noStrike">
                <a:solidFill>
                  <a:schemeClr val="dk1"/>
                </a:solidFill>
                <a:latin typeface="Arial"/>
                <a:ea typeface="Arial"/>
                <a:cs typeface="Arial"/>
                <a:sym typeface="Arial"/>
              </a:rPr>
              <a:t> = 1 to</a:t>
            </a:r>
            <a:br>
              <a:rPr b="1" i="0" lang="en-US" sz="2400" u="none" cap="none" strike="noStrike">
                <a:solidFill>
                  <a:schemeClr val="dk1"/>
                </a:solidFill>
                <a:latin typeface="Arial"/>
                <a:ea typeface="Arial"/>
                <a:cs typeface="Arial"/>
                <a:sym typeface="Arial"/>
              </a:rPr>
            </a:br>
            <a:r>
              <a:rPr b="1" i="1" lang="en-US" sz="2400" u="none" cap="none" strike="noStrike">
                <a:solidFill>
                  <a:schemeClr val="dk1"/>
                </a:solidFill>
                <a:latin typeface="Arial"/>
                <a:ea typeface="Arial"/>
                <a:cs typeface="Arial"/>
                <a:sym typeface="Arial"/>
              </a:rPr>
              <a:t>n</a:t>
            </a:r>
            <a:r>
              <a:rPr b="1" i="0" lang="en-US" sz="2400" u="none" cap="none" strike="noStrike">
                <a:solidFill>
                  <a:schemeClr val="dk1"/>
                </a:solidFill>
                <a:latin typeface="Arial"/>
                <a:ea typeface="Arial"/>
                <a:cs typeface="Arial"/>
                <a:sym typeface="Arial"/>
              </a:rPr>
              <a:t> = 50, we see that the distribution of sample means is approaching the shape of a normal distribution.</a:t>
            </a:r>
          </a:p>
        </p:txBody>
      </p:sp>
      <p:pic>
        <p:nvPicPr>
          <p:cNvPr id="670" name="Shape 670"/>
          <p:cNvPicPr preferRelativeResize="0"/>
          <p:nvPr/>
        </p:nvPicPr>
        <p:blipFill rotWithShape="1">
          <a:blip r:embed="rId3">
            <a:alphaModFix/>
          </a:blip>
          <a:srcRect b="0" l="0" r="0" t="0"/>
          <a:stretch/>
        </p:blipFill>
        <p:spPr>
          <a:xfrm>
            <a:off x="3203575" y="890587"/>
            <a:ext cx="5740400" cy="5664199"/>
          </a:xfrm>
          <a:prstGeom prst="rect">
            <a:avLst/>
          </a:prstGeom>
          <a:noFill/>
          <a:ln>
            <a:noFill/>
          </a:ln>
        </p:spPr>
      </p:pic>
    </p:spTree>
  </p:cSld>
  <p:clrMapOvr>
    <a:masterClrMapping/>
  </p:clrMapOvr>
  <p:transition spd="slow">
    <p:cut/>
  </p:transition>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74" name="Shape 674"/>
        <p:cNvGrpSpPr/>
        <p:nvPr/>
      </p:nvGrpSpPr>
      <p:grpSpPr>
        <a:xfrm>
          <a:off x="0" y="0"/>
          <a:ext cx="0" cy="0"/>
          <a:chOff x="0" y="0"/>
          <a:chExt cx="0" cy="0"/>
        </a:xfrm>
      </p:grpSpPr>
      <p:sp>
        <p:nvSpPr>
          <p:cNvPr id="675" name="Shape 675"/>
          <p:cNvSpPr txBox="1"/>
          <p:nvPr>
            <p:ph idx="1" type="body"/>
          </p:nvPr>
        </p:nvSpPr>
        <p:spPr>
          <a:xfrm>
            <a:off x="819150" y="1943100"/>
            <a:ext cx="7353300" cy="2865436"/>
          </a:xfrm>
          <a:prstGeom prst="rect">
            <a:avLst/>
          </a:prstGeom>
          <a:noFill/>
          <a:ln>
            <a:noFill/>
          </a:ln>
        </p:spPr>
        <p:txBody>
          <a:bodyPr anchorCtr="0" anchor="t" bIns="44450" lIns="90475" rIns="90475" tIns="44450">
            <a:noAutofit/>
          </a:bodyPr>
          <a:lstStyle/>
          <a:p>
            <a:pPr indent="-1587" lvl="0" marL="1587" marR="0" rtl="0" algn="l">
              <a:lnSpc>
                <a:spcPct val="100000"/>
              </a:lnSpc>
              <a:spcBef>
                <a:spcPts val="0"/>
              </a:spcBef>
              <a:spcAft>
                <a:spcPts val="0"/>
              </a:spcAft>
              <a:buClr>
                <a:srgbClr val="008000"/>
              </a:buClr>
              <a:buSzPct val="25000"/>
              <a:buFont typeface="Arial"/>
              <a:buNone/>
            </a:pPr>
            <a:r>
              <a:rPr b="1" i="0" lang="en-US" sz="3400" u="none" cap="none" strike="noStrike">
                <a:solidFill>
                  <a:schemeClr val="dk1"/>
                </a:solidFill>
                <a:latin typeface="Arial"/>
                <a:ea typeface="Arial"/>
                <a:cs typeface="Arial"/>
                <a:sym typeface="Arial"/>
              </a:rPr>
              <a:t>As the sample size increases, the sampling distribution of sample means approaches a normal distribution.</a:t>
            </a:r>
          </a:p>
        </p:txBody>
      </p:sp>
      <p:sp>
        <p:nvSpPr>
          <p:cNvPr id="676" name="Shape 676"/>
          <p:cNvSpPr txBox="1"/>
          <p:nvPr/>
        </p:nvSpPr>
        <p:spPr>
          <a:xfrm>
            <a:off x="444500" y="254000"/>
            <a:ext cx="8221662"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Important Point</a:t>
            </a:r>
          </a:p>
        </p:txBody>
      </p:sp>
    </p:spTree>
  </p:cSld>
  <p:clrMapOvr>
    <a:masterClrMapping/>
  </p:clrMapOvr>
  <p:transition spd="slow">
    <p:cut/>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80" name="Shape 680"/>
        <p:cNvGrpSpPr/>
        <p:nvPr/>
      </p:nvGrpSpPr>
      <p:grpSpPr>
        <a:xfrm>
          <a:off x="0" y="0"/>
          <a:ext cx="0" cy="0"/>
          <a:chOff x="0" y="0"/>
          <a:chExt cx="0" cy="0"/>
        </a:xfrm>
      </p:grpSpPr>
      <p:sp>
        <p:nvSpPr>
          <p:cNvPr id="681" name="Shape 681"/>
          <p:cNvSpPr txBox="1"/>
          <p:nvPr>
            <p:ph type="title"/>
          </p:nvPr>
        </p:nvSpPr>
        <p:spPr>
          <a:xfrm>
            <a:off x="652462" y="1201737"/>
            <a:ext cx="8210550" cy="1817686"/>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Use the Chapter Problem. Assume the population of weights of men is normally distributed with a mean of 172 lb and a standard deviation of 29 lb. </a:t>
            </a:r>
          </a:p>
        </p:txBody>
      </p:sp>
      <p:sp>
        <p:nvSpPr>
          <p:cNvPr id="682" name="Shape 682"/>
          <p:cNvSpPr txBox="1"/>
          <p:nvPr/>
        </p:nvSpPr>
        <p:spPr>
          <a:xfrm>
            <a:off x="4379912" y="3124200"/>
            <a:ext cx="1311275" cy="4127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83" name="Shape 683"/>
          <p:cNvSpPr txBox="1"/>
          <p:nvPr/>
        </p:nvSpPr>
        <p:spPr>
          <a:xfrm>
            <a:off x="6686550" y="1646236"/>
            <a:ext cx="2233612" cy="635000"/>
          </a:xfrm>
          <a:prstGeom prst="rect">
            <a:avLst/>
          </a:prstGeom>
          <a:noFill/>
          <a:ln>
            <a:noFill/>
          </a:ln>
        </p:spPr>
        <p:txBody>
          <a:bodyPr anchorCtr="0" anchor="t" bIns="44450" lIns="90475" rIns="90475" tIns="44450">
            <a:noAutofit/>
          </a:bodyPr>
          <a:lstStyle/>
          <a:p>
            <a:pPr indent="0" lvl="0" marL="0" marR="0" rtl="0" algn="l">
              <a:lnSpc>
                <a:spcPct val="85000"/>
              </a:lnSpc>
              <a:spcBef>
                <a:spcPts val="0"/>
              </a:spcBef>
              <a:spcAft>
                <a:spcPts val="0"/>
              </a:spcAft>
              <a:buClr>
                <a:schemeClr val="dk1"/>
              </a:buClr>
              <a:buFont typeface="Times New Roman"/>
              <a:buNone/>
            </a:pPr>
            <a:r>
              <a:t/>
            </a:r>
            <a:endParaRPr b="0" baseline="30000" i="0" sz="3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b="0" baseline="30000" i="0" sz="3200" u="none" cap="none" strike="noStrike">
              <a:solidFill>
                <a:schemeClr val="dk1"/>
              </a:solidFill>
              <a:latin typeface="Helvetica Neue"/>
              <a:ea typeface="Helvetica Neue"/>
              <a:cs typeface="Helvetica Neue"/>
              <a:sym typeface="Helvetica Neue"/>
            </a:endParaRPr>
          </a:p>
        </p:txBody>
      </p:sp>
      <p:sp>
        <p:nvSpPr>
          <p:cNvPr id="684" name="Shape 684"/>
          <p:cNvSpPr txBox="1"/>
          <p:nvPr/>
        </p:nvSpPr>
        <p:spPr>
          <a:xfrm>
            <a:off x="6096000" y="3086100"/>
            <a:ext cx="3035300" cy="5587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85" name="Shape 685"/>
          <p:cNvSpPr txBox="1"/>
          <p:nvPr/>
        </p:nvSpPr>
        <p:spPr>
          <a:xfrm>
            <a:off x="765175" y="5622925"/>
            <a:ext cx="1641475"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86" name="Shape 686"/>
          <p:cNvSpPr txBox="1"/>
          <p:nvPr/>
        </p:nvSpPr>
        <p:spPr>
          <a:xfrm>
            <a:off x="444500" y="266700"/>
            <a:ext cx="8221662"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Example – Water Taxi Safety</a:t>
            </a:r>
          </a:p>
        </p:txBody>
      </p:sp>
      <p:sp>
        <p:nvSpPr>
          <p:cNvPr id="687" name="Shape 687"/>
          <p:cNvSpPr txBox="1"/>
          <p:nvPr/>
        </p:nvSpPr>
        <p:spPr>
          <a:xfrm>
            <a:off x="585787" y="3082925"/>
            <a:ext cx="8381999" cy="3173411"/>
          </a:xfrm>
          <a:prstGeom prst="rect">
            <a:avLst/>
          </a:prstGeom>
          <a:noFill/>
          <a:ln>
            <a:noFill/>
          </a:ln>
        </p:spPr>
        <p:txBody>
          <a:bodyPr anchorCtr="0" anchor="t" bIns="44450" lIns="90475" rIns="90475" tIns="44450">
            <a:noAutofit/>
          </a:bodyPr>
          <a:lstStyle/>
          <a:p>
            <a:pPr indent="-457200" lvl="0" marL="457200" marR="0" rtl="0" algn="l">
              <a:lnSpc>
                <a:spcPct val="90000"/>
              </a:lnSpc>
              <a:spcBef>
                <a:spcPts val="0"/>
              </a:spcBef>
              <a:spcAft>
                <a:spcPts val="0"/>
              </a:spcAft>
              <a:buClr>
                <a:schemeClr val="dk1"/>
              </a:buClr>
              <a:buSzPct val="100000"/>
              <a:buFont typeface="Arial"/>
              <a:buAutoNum type="alphaLcParenR"/>
            </a:pPr>
            <a:r>
              <a:rPr b="1" i="0" lang="en-US" sz="2800" u="none" cap="none" strike="noStrike">
                <a:solidFill>
                  <a:schemeClr val="dk1"/>
                </a:solidFill>
                <a:latin typeface="Arial"/>
                <a:ea typeface="Arial"/>
                <a:cs typeface="Arial"/>
                <a:sym typeface="Arial"/>
              </a:rPr>
              <a:t>Find the probability that if an </a:t>
            </a:r>
            <a:r>
              <a:rPr b="1" i="1" lang="en-US" sz="2800" u="none" cap="none" strike="noStrike">
                <a:solidFill>
                  <a:schemeClr val="dk1"/>
                </a:solidFill>
                <a:latin typeface="Arial"/>
                <a:ea typeface="Arial"/>
                <a:cs typeface="Arial"/>
                <a:sym typeface="Arial"/>
              </a:rPr>
              <a:t>individual</a:t>
            </a:r>
            <a:r>
              <a:rPr b="1" i="0" lang="en-US" sz="2800" u="none" cap="none" strike="noStrike">
                <a:solidFill>
                  <a:schemeClr val="dk1"/>
                </a:solidFill>
                <a:latin typeface="Arial"/>
                <a:ea typeface="Arial"/>
                <a:cs typeface="Arial"/>
                <a:sym typeface="Arial"/>
              </a:rPr>
              <a:t> man is randomly selected, his weight is greater than 175 lb.</a:t>
            </a:r>
            <a:br>
              <a:rPr b="1" i="0" lang="en-US" sz="2800" u="none" cap="none" strike="noStrike">
                <a:solidFill>
                  <a:schemeClr val="dk1"/>
                </a:solidFill>
                <a:latin typeface="Arial"/>
                <a:ea typeface="Arial"/>
                <a:cs typeface="Arial"/>
                <a:sym typeface="Arial"/>
              </a:rPr>
            </a:br>
          </a:p>
          <a:p>
            <a:pPr indent="-457200" lvl="0" marL="457200" marR="0" rtl="0" algn="l">
              <a:lnSpc>
                <a:spcPct val="90000"/>
              </a:lnSpc>
              <a:spcBef>
                <a:spcPts val="2604"/>
              </a:spcBef>
              <a:spcAft>
                <a:spcPts val="0"/>
              </a:spcAft>
              <a:buClr>
                <a:schemeClr val="dk1"/>
              </a:buClr>
              <a:buSzPct val="100000"/>
              <a:buFont typeface="Arial"/>
              <a:buAutoNum type="alphaLcParenR"/>
            </a:pPr>
            <a:r>
              <a:rPr b="1" i="0" lang="en-US" sz="2800" u="none" cap="none" strike="noStrike">
                <a:solidFill>
                  <a:schemeClr val="dk1"/>
                </a:solidFill>
                <a:latin typeface="Arial"/>
                <a:ea typeface="Arial"/>
                <a:cs typeface="Arial"/>
                <a:sym typeface="Arial"/>
              </a:rPr>
              <a:t>b) Find the probability that </a:t>
            </a:r>
            <a:r>
              <a:rPr b="1" i="1" lang="en-US" sz="2800" u="none" cap="none" strike="noStrike">
                <a:solidFill>
                  <a:schemeClr val="dk1"/>
                </a:solidFill>
                <a:latin typeface="Arial"/>
                <a:ea typeface="Arial"/>
                <a:cs typeface="Arial"/>
                <a:sym typeface="Arial"/>
              </a:rPr>
              <a:t>20 randomly selected men</a:t>
            </a:r>
            <a:r>
              <a:rPr b="1" i="0" lang="en-US" sz="2800" u="none" cap="none" strike="noStrike">
                <a:solidFill>
                  <a:schemeClr val="dk1"/>
                </a:solidFill>
                <a:latin typeface="Arial"/>
                <a:ea typeface="Arial"/>
                <a:cs typeface="Arial"/>
                <a:sym typeface="Arial"/>
              </a:rPr>
              <a:t> will have a mean weight that is greater than 175 lb (so that their total weight exceeds the safe capacity of 3500 pounds).</a:t>
            </a:r>
          </a:p>
        </p:txBody>
      </p:sp>
    </p:spTree>
  </p:cSld>
  <p:clrMapOvr>
    <a:masterClrMapping/>
  </p:clrMapOvr>
  <p:transition spd="slow">
    <p:cut/>
  </p:transition>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91" name="Shape 691"/>
        <p:cNvGrpSpPr/>
        <p:nvPr/>
      </p:nvGrpSpPr>
      <p:grpSpPr>
        <a:xfrm>
          <a:off x="0" y="0"/>
          <a:ext cx="0" cy="0"/>
          <a:chOff x="0" y="0"/>
          <a:chExt cx="0" cy="0"/>
        </a:xfrm>
      </p:grpSpPr>
      <p:pic>
        <p:nvPicPr>
          <p:cNvPr id="692" name="Shape 692"/>
          <p:cNvPicPr preferRelativeResize="0"/>
          <p:nvPr/>
        </p:nvPicPr>
        <p:blipFill rotWithShape="1">
          <a:blip r:embed="rId3">
            <a:alphaModFix/>
          </a:blip>
          <a:srcRect b="0" l="0" r="0" t="0"/>
          <a:stretch/>
        </p:blipFill>
        <p:spPr>
          <a:xfrm>
            <a:off x="1452562" y="2881311"/>
            <a:ext cx="6181725" cy="3594099"/>
          </a:xfrm>
          <a:prstGeom prst="rect">
            <a:avLst/>
          </a:prstGeom>
          <a:noFill/>
          <a:ln>
            <a:noFill/>
          </a:ln>
        </p:spPr>
      </p:pic>
      <p:sp>
        <p:nvSpPr>
          <p:cNvPr id="693" name="Shape 693"/>
          <p:cNvSpPr txBox="1"/>
          <p:nvPr/>
        </p:nvSpPr>
        <p:spPr>
          <a:xfrm>
            <a:off x="4379912" y="3124200"/>
            <a:ext cx="1311275" cy="4127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94" name="Shape 694"/>
          <p:cNvSpPr txBox="1"/>
          <p:nvPr/>
        </p:nvSpPr>
        <p:spPr>
          <a:xfrm>
            <a:off x="6096000" y="3086100"/>
            <a:ext cx="3035300" cy="5587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95" name="Shape 695"/>
          <p:cNvSpPr txBox="1"/>
          <p:nvPr/>
        </p:nvSpPr>
        <p:spPr>
          <a:xfrm>
            <a:off x="765175" y="5622925"/>
            <a:ext cx="1641475"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96" name="Shape 696"/>
          <p:cNvSpPr txBox="1"/>
          <p:nvPr/>
        </p:nvSpPr>
        <p:spPr>
          <a:xfrm>
            <a:off x="4757737" y="5513387"/>
            <a:ext cx="1463675" cy="4984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nvGrpSpPr>
          <p:cNvPr id="697" name="Shape 697"/>
          <p:cNvGrpSpPr/>
          <p:nvPr/>
        </p:nvGrpSpPr>
        <p:grpSpPr>
          <a:xfrm>
            <a:off x="528637" y="2781300"/>
            <a:ext cx="2620962" cy="692149"/>
            <a:chOff x="338137" y="2997200"/>
            <a:chExt cx="2620962" cy="692149"/>
          </a:xfrm>
        </p:grpSpPr>
        <p:sp>
          <p:nvSpPr>
            <p:cNvPr id="698" name="Shape 698"/>
            <p:cNvSpPr txBox="1"/>
            <p:nvPr/>
          </p:nvSpPr>
          <p:spPr>
            <a:xfrm>
              <a:off x="338137" y="2997200"/>
              <a:ext cx="2620962" cy="6921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1" lang="en-US" sz="2400" u="none" cap="none" strike="noStrike">
                  <a:solidFill>
                    <a:schemeClr val="hlink"/>
                  </a:solidFill>
                  <a:latin typeface="Arial"/>
                  <a:ea typeface="Arial"/>
                  <a:cs typeface="Arial"/>
                  <a:sym typeface="Arial"/>
                </a:rPr>
                <a:t>z</a:t>
              </a:r>
              <a:r>
                <a:rPr b="1" i="1" lang="en-US" sz="2400" u="none" cap="none" strike="noStrike">
                  <a:solidFill>
                    <a:schemeClr val="dk1"/>
                  </a:solidFill>
                  <a:latin typeface="Arial"/>
                  <a:ea typeface="Arial"/>
                  <a:cs typeface="Arial"/>
                  <a:sym typeface="Arial"/>
                </a:rPr>
                <a:t> </a:t>
              </a:r>
              <a:r>
                <a:rPr b="1" i="0" lang="en-US" sz="2000" u="none" cap="none" strike="noStrike">
                  <a:solidFill>
                    <a:schemeClr val="hlink"/>
                  </a:solidFill>
                  <a:latin typeface="Arial"/>
                  <a:ea typeface="Arial"/>
                  <a:cs typeface="Arial"/>
                  <a:sym typeface="Arial"/>
                </a:rPr>
                <a:t> = 175 – 172 = 0.10</a:t>
              </a:r>
            </a:p>
            <a:p>
              <a:pPr indent="0" lvl="0" marL="0" marR="0" rtl="0" algn="l">
                <a:lnSpc>
                  <a:spcPct val="90000"/>
                </a:lnSpc>
                <a:spcBef>
                  <a:spcPts val="0"/>
                </a:spcBef>
                <a:spcAft>
                  <a:spcPts val="0"/>
                </a:spcAft>
                <a:buClr>
                  <a:schemeClr val="hlink"/>
                </a:buClr>
                <a:buSzPct val="25000"/>
                <a:buFont typeface="Arial"/>
                <a:buNone/>
              </a:pPr>
              <a:r>
                <a:rPr b="1" i="0" lang="en-US" sz="2000" u="none" cap="none" strike="noStrike">
                  <a:solidFill>
                    <a:schemeClr val="hlink"/>
                  </a:solidFill>
                  <a:latin typeface="Arial"/>
                  <a:ea typeface="Arial"/>
                  <a:cs typeface="Arial"/>
                  <a:sym typeface="Arial"/>
                </a:rPr>
                <a:t>             29</a:t>
              </a:r>
            </a:p>
          </p:txBody>
        </p:sp>
        <p:cxnSp>
          <p:nvCxnSpPr>
            <p:cNvPr id="699" name="Shape 699"/>
            <p:cNvCxnSpPr/>
            <p:nvPr/>
          </p:nvCxnSpPr>
          <p:spPr>
            <a:xfrm>
              <a:off x="990600" y="3352800"/>
              <a:ext cx="1057275" cy="0"/>
            </a:xfrm>
            <a:prstGeom prst="straightConnector1">
              <a:avLst/>
            </a:prstGeom>
            <a:noFill/>
            <a:ln cap="rnd" cmpd="sng" w="25400">
              <a:solidFill>
                <a:schemeClr val="hlink"/>
              </a:solidFill>
              <a:prstDash val="solid"/>
              <a:miter/>
              <a:headEnd len="med" w="med" type="none"/>
              <a:tailEnd len="med" w="med" type="none"/>
            </a:ln>
          </p:spPr>
        </p:cxnSp>
      </p:grpSp>
      <p:sp>
        <p:nvSpPr>
          <p:cNvPr id="700" name="Shape 700"/>
          <p:cNvSpPr txBox="1"/>
          <p:nvPr/>
        </p:nvSpPr>
        <p:spPr>
          <a:xfrm>
            <a:off x="509587" y="1243012"/>
            <a:ext cx="8381999" cy="1287462"/>
          </a:xfrm>
          <a:prstGeom prst="rect">
            <a:avLst/>
          </a:prstGeom>
          <a:noFill/>
          <a:ln>
            <a:noFill/>
          </a:ln>
        </p:spPr>
        <p:txBody>
          <a:bodyPr anchorCtr="0" anchor="t" bIns="44450" lIns="90475" rIns="90475" tIns="44450">
            <a:noAutofit/>
          </a:bodyPr>
          <a:lstStyle/>
          <a:p>
            <a:pPr indent="-452437" lvl="0" marL="452437" marR="0" rtl="0" algn="l">
              <a:lnSpc>
                <a:spcPct val="90000"/>
              </a:lnSpc>
              <a:spcBef>
                <a:spcPts val="0"/>
              </a:spcBef>
              <a:spcAft>
                <a:spcPts val="0"/>
              </a:spcAft>
              <a:buClr>
                <a:srgbClr val="008000"/>
              </a:buClr>
              <a:buSzPct val="25000"/>
              <a:buFont typeface="Arial"/>
              <a:buNone/>
            </a:pPr>
            <a:r>
              <a:rPr b="1" i="0" lang="en-US" sz="2800" u="none" cap="none" strike="noStrike">
                <a:solidFill>
                  <a:srgbClr val="008000"/>
                </a:solidFill>
                <a:latin typeface="Arial"/>
                <a:ea typeface="Arial"/>
                <a:cs typeface="Arial"/>
                <a:sym typeface="Arial"/>
              </a:rPr>
              <a:t>a)	Find the probability that if an </a:t>
            </a:r>
            <a:r>
              <a:rPr b="1" i="1" lang="en-US" sz="2800" u="none" cap="none" strike="noStrike">
                <a:solidFill>
                  <a:srgbClr val="008000"/>
                </a:solidFill>
                <a:latin typeface="Arial"/>
                <a:ea typeface="Arial"/>
                <a:cs typeface="Arial"/>
                <a:sym typeface="Arial"/>
              </a:rPr>
              <a:t>individual</a:t>
            </a:r>
            <a:r>
              <a:rPr b="1" i="0" lang="en-US" sz="2800" u="none" cap="none" strike="noStrike">
                <a:solidFill>
                  <a:srgbClr val="008000"/>
                </a:solidFill>
                <a:latin typeface="Arial"/>
                <a:ea typeface="Arial"/>
                <a:cs typeface="Arial"/>
                <a:sym typeface="Arial"/>
              </a:rPr>
              <a:t> man is randomly selected, his weight is greater than 175 lb.</a:t>
            </a:r>
          </a:p>
        </p:txBody>
      </p:sp>
      <p:sp>
        <p:nvSpPr>
          <p:cNvPr id="701" name="Shape 701"/>
          <p:cNvSpPr txBox="1"/>
          <p:nvPr/>
        </p:nvSpPr>
        <p:spPr>
          <a:xfrm>
            <a:off x="444500" y="254000"/>
            <a:ext cx="8221662"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Example – cont</a:t>
            </a:r>
          </a:p>
        </p:txBody>
      </p:sp>
    </p:spTree>
  </p:cSld>
  <p:clrMapOvr>
    <a:masterClrMapping/>
  </p:clrMapOvr>
  <p:transition spd="slow">
    <p:cut/>
  </p:transition>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05" name="Shape 705"/>
        <p:cNvGrpSpPr/>
        <p:nvPr/>
      </p:nvGrpSpPr>
      <p:grpSpPr>
        <a:xfrm>
          <a:off x="0" y="0"/>
          <a:ext cx="0" cy="0"/>
          <a:chOff x="0" y="0"/>
          <a:chExt cx="0" cy="0"/>
        </a:xfrm>
      </p:grpSpPr>
      <p:pic>
        <p:nvPicPr>
          <p:cNvPr id="706" name="Shape 706"/>
          <p:cNvPicPr preferRelativeResize="0"/>
          <p:nvPr/>
        </p:nvPicPr>
        <p:blipFill rotWithShape="1">
          <a:blip r:embed="rId3">
            <a:alphaModFix/>
          </a:blip>
          <a:srcRect b="0" l="0" r="0" t="0"/>
          <a:stretch/>
        </p:blipFill>
        <p:spPr>
          <a:xfrm>
            <a:off x="1420812" y="2816225"/>
            <a:ext cx="6151561" cy="3578224"/>
          </a:xfrm>
          <a:prstGeom prst="rect">
            <a:avLst/>
          </a:prstGeom>
          <a:noFill/>
          <a:ln>
            <a:noFill/>
          </a:ln>
        </p:spPr>
      </p:pic>
      <p:sp>
        <p:nvSpPr>
          <p:cNvPr id="707" name="Shape 707"/>
          <p:cNvSpPr txBox="1"/>
          <p:nvPr/>
        </p:nvSpPr>
        <p:spPr>
          <a:xfrm>
            <a:off x="4379912" y="3124200"/>
            <a:ext cx="1311275" cy="4127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08" name="Shape 708"/>
          <p:cNvSpPr txBox="1"/>
          <p:nvPr/>
        </p:nvSpPr>
        <p:spPr>
          <a:xfrm>
            <a:off x="6096000" y="3086100"/>
            <a:ext cx="3035300" cy="5587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09" name="Shape 709"/>
          <p:cNvSpPr txBox="1"/>
          <p:nvPr/>
        </p:nvSpPr>
        <p:spPr>
          <a:xfrm>
            <a:off x="765175" y="5622925"/>
            <a:ext cx="1641475"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10" name="Shape 710"/>
          <p:cNvSpPr txBox="1"/>
          <p:nvPr/>
        </p:nvSpPr>
        <p:spPr>
          <a:xfrm>
            <a:off x="5241925" y="6300787"/>
            <a:ext cx="677861" cy="366711"/>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11" name="Shape 711"/>
          <p:cNvSpPr txBox="1"/>
          <p:nvPr/>
        </p:nvSpPr>
        <p:spPr>
          <a:xfrm>
            <a:off x="4251325" y="4700587"/>
            <a:ext cx="960436" cy="366711"/>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12" name="Shape 712"/>
          <p:cNvSpPr txBox="1"/>
          <p:nvPr/>
        </p:nvSpPr>
        <p:spPr>
          <a:xfrm>
            <a:off x="5470525" y="3252786"/>
            <a:ext cx="2676525" cy="366711"/>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13" name="Shape 713"/>
          <p:cNvSpPr txBox="1"/>
          <p:nvPr/>
        </p:nvSpPr>
        <p:spPr>
          <a:xfrm>
            <a:off x="504825" y="1049337"/>
            <a:ext cx="8293099" cy="1571624"/>
          </a:xfrm>
          <a:prstGeom prst="rect">
            <a:avLst/>
          </a:prstGeom>
          <a:noFill/>
          <a:ln>
            <a:noFill/>
          </a:ln>
        </p:spPr>
        <p:txBody>
          <a:bodyPr anchorCtr="0" anchor="t" bIns="44450" lIns="90475" rIns="90475" tIns="44450">
            <a:noAutofit/>
          </a:bodyPr>
          <a:lstStyle/>
          <a:p>
            <a:pPr indent="-452437" lvl="0" marL="452437" marR="0" rtl="0" algn="l">
              <a:lnSpc>
                <a:spcPct val="90000"/>
              </a:lnSpc>
              <a:spcBef>
                <a:spcPts val="0"/>
              </a:spcBef>
              <a:spcAft>
                <a:spcPts val="0"/>
              </a:spcAft>
              <a:buClr>
                <a:srgbClr val="008000"/>
              </a:buClr>
              <a:buSzPct val="25000"/>
              <a:buFont typeface="Arial"/>
              <a:buNone/>
            </a:pPr>
            <a:r>
              <a:rPr b="1" i="0" lang="en-US" sz="2800" u="none" cap="none" strike="noStrike">
                <a:solidFill>
                  <a:srgbClr val="008000"/>
                </a:solidFill>
                <a:latin typeface="Arial"/>
                <a:ea typeface="Arial"/>
                <a:cs typeface="Arial"/>
                <a:sym typeface="Arial"/>
              </a:rPr>
              <a:t>b) Find the probability that </a:t>
            </a:r>
            <a:r>
              <a:rPr b="1" i="1" lang="en-US" sz="2800" u="none" cap="none" strike="noStrike">
                <a:solidFill>
                  <a:srgbClr val="008000"/>
                </a:solidFill>
                <a:latin typeface="Arial"/>
                <a:ea typeface="Arial"/>
                <a:cs typeface="Arial"/>
                <a:sym typeface="Arial"/>
              </a:rPr>
              <a:t>20 randomly selected men</a:t>
            </a:r>
            <a:r>
              <a:rPr b="1" i="0" lang="en-US" sz="2800" u="none" cap="none" strike="noStrike">
                <a:solidFill>
                  <a:srgbClr val="008000"/>
                </a:solidFill>
                <a:latin typeface="Arial"/>
                <a:ea typeface="Arial"/>
                <a:cs typeface="Arial"/>
                <a:sym typeface="Arial"/>
              </a:rPr>
              <a:t> will have a mean weight that is greater than 175 lb (so that their total weight exceeds the safe capacity of 3500 pounds). </a:t>
            </a:r>
            <a:br>
              <a:rPr b="1" i="0" lang="en-US" sz="2800" u="none" cap="none" strike="noStrike">
                <a:solidFill>
                  <a:srgbClr val="008000"/>
                </a:solidFill>
                <a:latin typeface="Arial"/>
                <a:ea typeface="Arial"/>
                <a:cs typeface="Arial"/>
                <a:sym typeface="Arial"/>
              </a:rPr>
            </a:br>
            <a:br>
              <a:rPr b="1" i="0" lang="en-US" sz="2800" u="none" cap="none" strike="noStrike">
                <a:solidFill>
                  <a:srgbClr val="008000"/>
                </a:solidFill>
                <a:latin typeface="Arial"/>
                <a:ea typeface="Arial"/>
                <a:cs typeface="Arial"/>
                <a:sym typeface="Arial"/>
              </a:rPr>
            </a:br>
          </a:p>
        </p:txBody>
      </p:sp>
      <p:sp>
        <p:nvSpPr>
          <p:cNvPr id="714" name="Shape 714"/>
          <p:cNvSpPr txBox="1"/>
          <p:nvPr/>
        </p:nvSpPr>
        <p:spPr>
          <a:xfrm>
            <a:off x="444500" y="266700"/>
            <a:ext cx="8221662"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Example – cont</a:t>
            </a:r>
          </a:p>
        </p:txBody>
      </p:sp>
      <p:grpSp>
        <p:nvGrpSpPr>
          <p:cNvPr id="715" name="Shape 715"/>
          <p:cNvGrpSpPr/>
          <p:nvPr/>
        </p:nvGrpSpPr>
        <p:grpSpPr>
          <a:xfrm>
            <a:off x="612775" y="2482850"/>
            <a:ext cx="2620962" cy="1314449"/>
            <a:chOff x="304800" y="2562225"/>
            <a:chExt cx="2620962" cy="1314449"/>
          </a:xfrm>
        </p:grpSpPr>
        <p:sp>
          <p:nvSpPr>
            <p:cNvPr id="716" name="Shape 716"/>
            <p:cNvSpPr txBox="1"/>
            <p:nvPr/>
          </p:nvSpPr>
          <p:spPr>
            <a:xfrm>
              <a:off x="665162" y="2562225"/>
              <a:ext cx="180975"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Font typeface="Times New Roman"/>
                <a:buNone/>
              </a:pPr>
              <a:r>
                <a:t/>
              </a:r>
              <a:endParaRPr b="1" i="0" sz="2000" u="none" cap="none" strike="noStrike">
                <a:solidFill>
                  <a:schemeClr val="hlink"/>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000" u="none" cap="none" strike="noStrike">
                <a:solidFill>
                  <a:schemeClr val="hlink"/>
                </a:solidFill>
                <a:latin typeface="Arial"/>
                <a:ea typeface="Arial"/>
                <a:cs typeface="Arial"/>
                <a:sym typeface="Arial"/>
              </a:endParaRPr>
            </a:p>
          </p:txBody>
        </p:sp>
        <p:sp>
          <p:nvSpPr>
            <p:cNvPr id="717" name="Shape 717"/>
            <p:cNvSpPr txBox="1"/>
            <p:nvPr/>
          </p:nvSpPr>
          <p:spPr>
            <a:xfrm>
              <a:off x="1508125" y="3176586"/>
              <a:ext cx="466725" cy="366711"/>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nvGrpSpPr>
            <p:cNvPr id="718" name="Shape 718"/>
            <p:cNvGrpSpPr/>
            <p:nvPr/>
          </p:nvGrpSpPr>
          <p:grpSpPr>
            <a:xfrm>
              <a:off x="304800" y="2865436"/>
              <a:ext cx="2620962" cy="1011237"/>
              <a:chOff x="304800" y="2865436"/>
              <a:chExt cx="2620962" cy="1011237"/>
            </a:xfrm>
          </p:grpSpPr>
          <p:sp>
            <p:nvSpPr>
              <p:cNvPr id="719" name="Shape 719"/>
              <p:cNvSpPr txBox="1"/>
              <p:nvPr/>
            </p:nvSpPr>
            <p:spPr>
              <a:xfrm>
                <a:off x="304800" y="2865436"/>
                <a:ext cx="2620962" cy="6921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1" lang="en-US" sz="2400" u="none" cap="none" strike="noStrike">
                    <a:solidFill>
                      <a:schemeClr val="hlink"/>
                    </a:solidFill>
                    <a:latin typeface="Arial"/>
                    <a:ea typeface="Arial"/>
                    <a:cs typeface="Arial"/>
                    <a:sym typeface="Arial"/>
                  </a:rPr>
                  <a:t>z</a:t>
                </a:r>
                <a:r>
                  <a:rPr b="1" i="1" lang="en-US" sz="2400" u="none" cap="none" strike="noStrike">
                    <a:solidFill>
                      <a:schemeClr val="dk1"/>
                    </a:solidFill>
                    <a:latin typeface="Arial"/>
                    <a:ea typeface="Arial"/>
                    <a:cs typeface="Arial"/>
                    <a:sym typeface="Arial"/>
                  </a:rPr>
                  <a:t> </a:t>
                </a:r>
                <a:r>
                  <a:rPr b="1" i="0" lang="en-US" sz="2000" u="none" cap="none" strike="noStrike">
                    <a:solidFill>
                      <a:schemeClr val="hlink"/>
                    </a:solidFill>
                    <a:latin typeface="Arial"/>
                    <a:ea typeface="Arial"/>
                    <a:cs typeface="Arial"/>
                    <a:sym typeface="Arial"/>
                  </a:rPr>
                  <a:t> = 175 – 172 = 0.46</a:t>
                </a:r>
              </a:p>
              <a:p>
                <a:pPr indent="0" lvl="0" marL="0" marR="0" rtl="0" algn="l">
                  <a:lnSpc>
                    <a:spcPct val="90000"/>
                  </a:lnSpc>
                  <a:spcBef>
                    <a:spcPts val="0"/>
                  </a:spcBef>
                  <a:spcAft>
                    <a:spcPts val="0"/>
                  </a:spcAft>
                  <a:buClr>
                    <a:schemeClr val="hlink"/>
                  </a:buClr>
                  <a:buSzPct val="25000"/>
                  <a:buFont typeface="Arial"/>
                  <a:buNone/>
                </a:pPr>
                <a:r>
                  <a:rPr b="1" i="0" lang="en-US" sz="2000" u="none" cap="none" strike="noStrike">
                    <a:solidFill>
                      <a:schemeClr val="hlink"/>
                    </a:solidFill>
                    <a:latin typeface="Arial"/>
                    <a:ea typeface="Arial"/>
                    <a:cs typeface="Arial"/>
                    <a:sym typeface="Arial"/>
                  </a:rPr>
                  <a:t>           29</a:t>
                </a:r>
              </a:p>
            </p:txBody>
          </p:sp>
          <p:cxnSp>
            <p:nvCxnSpPr>
              <p:cNvPr id="720" name="Shape 720"/>
              <p:cNvCxnSpPr/>
              <p:nvPr/>
            </p:nvCxnSpPr>
            <p:spPr>
              <a:xfrm>
                <a:off x="871537" y="3227386"/>
                <a:ext cx="1174749" cy="0"/>
              </a:xfrm>
              <a:prstGeom prst="straightConnector1">
                <a:avLst/>
              </a:prstGeom>
              <a:noFill/>
              <a:ln cap="rnd" cmpd="sng" w="25400">
                <a:solidFill>
                  <a:schemeClr val="hlink"/>
                </a:solidFill>
                <a:prstDash val="solid"/>
                <a:miter/>
                <a:headEnd len="med" w="med" type="none"/>
                <a:tailEnd len="med" w="med" type="none"/>
              </a:ln>
            </p:spPr>
          </p:cxnSp>
          <p:sp>
            <p:nvSpPr>
              <p:cNvPr id="721" name="Shape 721"/>
              <p:cNvSpPr/>
              <p:nvPr/>
            </p:nvSpPr>
            <p:spPr>
              <a:xfrm>
                <a:off x="1038225" y="3551237"/>
                <a:ext cx="431800" cy="306386"/>
              </a:xfrm>
              <a:custGeom>
                <a:pathLst>
                  <a:path extrusionOk="0" h="192" w="271">
                    <a:moveTo>
                      <a:pt x="0" y="114"/>
                    </a:moveTo>
                    <a:lnTo>
                      <a:pt x="23" y="91"/>
                    </a:lnTo>
                    <a:lnTo>
                      <a:pt x="42" y="192"/>
                    </a:lnTo>
                    <a:lnTo>
                      <a:pt x="90" y="0"/>
                    </a:lnTo>
                    <a:lnTo>
                      <a:pt x="271" y="0"/>
                    </a:lnTo>
                  </a:path>
                </a:pathLst>
              </a:custGeom>
              <a:noFill/>
              <a:ln cap="rnd" cmpd="sng" w="25400">
                <a:solidFill>
                  <a:schemeClr val="hlink"/>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22" name="Shape 722"/>
              <p:cNvSpPr txBox="1"/>
              <p:nvPr/>
            </p:nvSpPr>
            <p:spPr>
              <a:xfrm>
                <a:off x="1095375" y="3513137"/>
                <a:ext cx="463550" cy="363536"/>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0" lang="en-US" sz="2000" u="none" cap="none" strike="noStrike">
                    <a:solidFill>
                      <a:schemeClr val="hlink"/>
                    </a:solidFill>
                    <a:latin typeface="Arial"/>
                    <a:ea typeface="Arial"/>
                    <a:cs typeface="Arial"/>
                    <a:sym typeface="Arial"/>
                  </a:rPr>
                  <a:t>20</a:t>
                </a:r>
              </a:p>
            </p:txBody>
          </p:sp>
        </p:grpSp>
        <p:cxnSp>
          <p:nvCxnSpPr>
            <p:cNvPr id="723" name="Shape 723"/>
            <p:cNvCxnSpPr/>
            <p:nvPr/>
          </p:nvCxnSpPr>
          <p:spPr>
            <a:xfrm>
              <a:off x="1057275" y="3486150"/>
              <a:ext cx="514350" cy="0"/>
            </a:xfrm>
            <a:prstGeom prst="straightConnector1">
              <a:avLst/>
            </a:prstGeom>
            <a:noFill/>
            <a:ln cap="rnd" cmpd="sng" w="28575">
              <a:solidFill>
                <a:schemeClr val="hlink"/>
              </a:solidFill>
              <a:prstDash val="solid"/>
              <a:miter/>
              <a:headEnd len="med" w="med" type="none"/>
              <a:tailEnd len="med" w="med" type="none"/>
            </a:ln>
          </p:spPr>
        </p:cxnSp>
      </p:grpSp>
    </p:spTree>
  </p:cSld>
  <p:clrMapOvr>
    <a:masterClrMapping/>
  </p:clrMapOvr>
  <p:transition spd="slow">
    <p:cut/>
  </p:transition>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27" name="Shape 727"/>
        <p:cNvGrpSpPr/>
        <p:nvPr/>
      </p:nvGrpSpPr>
      <p:grpSpPr>
        <a:xfrm>
          <a:off x="0" y="0"/>
          <a:ext cx="0" cy="0"/>
          <a:chOff x="0" y="0"/>
          <a:chExt cx="0" cy="0"/>
        </a:xfrm>
      </p:grpSpPr>
      <p:sp>
        <p:nvSpPr>
          <p:cNvPr id="728" name="Shape 728"/>
          <p:cNvSpPr txBox="1"/>
          <p:nvPr/>
        </p:nvSpPr>
        <p:spPr>
          <a:xfrm>
            <a:off x="530225" y="3155950"/>
            <a:ext cx="8423274" cy="1552575"/>
          </a:xfrm>
          <a:prstGeom prst="rect">
            <a:avLst/>
          </a:prstGeom>
          <a:noFill/>
          <a:ln>
            <a:noFill/>
          </a:ln>
        </p:spPr>
        <p:txBody>
          <a:bodyPr anchorCtr="0" anchor="t" bIns="45700" lIns="91425" rIns="91425" tIns="45700">
            <a:noAutofit/>
          </a:bodyPr>
          <a:lstStyle/>
          <a:p>
            <a:pPr indent="-452437" lvl="0" marL="452437" marR="0" rtl="0" algn="l">
              <a:lnSpc>
                <a:spcPct val="100000"/>
              </a:lnSpc>
              <a:spcBef>
                <a:spcPts val="0"/>
              </a:spcBef>
              <a:spcAft>
                <a:spcPts val="0"/>
              </a:spcAft>
              <a:buClr>
                <a:schemeClr val="dk2"/>
              </a:buClr>
              <a:buSzPct val="25000"/>
              <a:buFont typeface="Arial"/>
              <a:buNone/>
            </a:pPr>
            <a:r>
              <a:rPr b="1" i="0" lang="en-US" sz="2400" u="none" cap="none" strike="noStrike">
                <a:solidFill>
                  <a:schemeClr val="dk2"/>
                </a:solidFill>
                <a:latin typeface="Arial"/>
                <a:ea typeface="Arial"/>
                <a:cs typeface="Arial"/>
                <a:sym typeface="Arial"/>
              </a:rPr>
              <a:t>b)	Find the probability that </a:t>
            </a:r>
            <a:r>
              <a:rPr b="1" i="1" lang="en-US" sz="2400" u="none" cap="none" strike="noStrike">
                <a:solidFill>
                  <a:schemeClr val="dk2"/>
                </a:solidFill>
                <a:latin typeface="Arial"/>
                <a:ea typeface="Arial"/>
                <a:cs typeface="Arial"/>
                <a:sym typeface="Arial"/>
              </a:rPr>
              <a:t>20 randomly selected men</a:t>
            </a:r>
            <a:r>
              <a:rPr b="1" i="0" lang="en-US" sz="2400" u="none" cap="none" strike="noStrike">
                <a:solidFill>
                  <a:schemeClr val="dk2"/>
                </a:solidFill>
                <a:latin typeface="Arial"/>
                <a:ea typeface="Arial"/>
                <a:cs typeface="Arial"/>
                <a:sym typeface="Arial"/>
              </a:rPr>
              <a:t> will have a mean weight that is greater than 175 lb (so that their total weight exceeds the safe capacity of 3500 pounds).</a:t>
            </a:r>
          </a:p>
        </p:txBody>
      </p:sp>
      <p:sp>
        <p:nvSpPr>
          <p:cNvPr id="729" name="Shape 729"/>
          <p:cNvSpPr txBox="1"/>
          <p:nvPr/>
        </p:nvSpPr>
        <p:spPr>
          <a:xfrm>
            <a:off x="409575" y="5746750"/>
            <a:ext cx="8585200" cy="74929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It is much easier for an individual to deviate from the </a:t>
            </a:r>
          </a:p>
          <a:p>
            <a:pPr indent="0" lvl="0" marL="0" marR="0" rtl="0" algn="l">
              <a:lnSpc>
                <a:spcPct val="9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mean than it is for a group of 20 to deviate from the mean.</a:t>
            </a:r>
          </a:p>
        </p:txBody>
      </p:sp>
      <p:sp>
        <p:nvSpPr>
          <p:cNvPr id="730" name="Shape 730"/>
          <p:cNvSpPr txBox="1"/>
          <p:nvPr/>
        </p:nvSpPr>
        <p:spPr>
          <a:xfrm>
            <a:off x="533400" y="1344612"/>
            <a:ext cx="8499474" cy="833436"/>
          </a:xfrm>
          <a:prstGeom prst="rect">
            <a:avLst/>
          </a:prstGeom>
          <a:noFill/>
          <a:ln>
            <a:noFill/>
          </a:ln>
        </p:spPr>
        <p:txBody>
          <a:bodyPr anchorCtr="0" anchor="t" bIns="45700" lIns="91425" rIns="91425" tIns="45700">
            <a:noAutofit/>
          </a:bodyPr>
          <a:lstStyle/>
          <a:p>
            <a:pPr indent="-452437" lvl="0" marL="452437" marR="0" rtl="0" algn="l">
              <a:lnSpc>
                <a:spcPct val="100000"/>
              </a:lnSpc>
              <a:spcBef>
                <a:spcPts val="0"/>
              </a:spcBef>
              <a:spcAft>
                <a:spcPts val="0"/>
              </a:spcAft>
              <a:buClr>
                <a:schemeClr val="dk2"/>
              </a:buClr>
              <a:buSzPct val="25000"/>
              <a:buFont typeface="Arial"/>
              <a:buNone/>
            </a:pPr>
            <a:r>
              <a:rPr b="1" i="0" lang="en-US" sz="2400" u="none" cap="none" strike="noStrike">
                <a:solidFill>
                  <a:schemeClr val="dk2"/>
                </a:solidFill>
                <a:latin typeface="Arial"/>
                <a:ea typeface="Arial"/>
                <a:cs typeface="Arial"/>
                <a:sym typeface="Arial"/>
              </a:rPr>
              <a:t>a)	Find the probability that if an </a:t>
            </a:r>
            <a:r>
              <a:rPr b="1" i="1" lang="en-US" sz="2400" u="none" cap="none" strike="noStrike">
                <a:solidFill>
                  <a:schemeClr val="dk2"/>
                </a:solidFill>
                <a:latin typeface="Arial"/>
                <a:ea typeface="Arial"/>
                <a:cs typeface="Arial"/>
                <a:sym typeface="Arial"/>
              </a:rPr>
              <a:t>individual</a:t>
            </a:r>
            <a:r>
              <a:rPr b="1" i="0" lang="en-US" sz="2400" u="none" cap="none" strike="noStrike">
                <a:solidFill>
                  <a:schemeClr val="dk2"/>
                </a:solidFill>
                <a:latin typeface="Arial"/>
                <a:ea typeface="Arial"/>
                <a:cs typeface="Arial"/>
                <a:sym typeface="Arial"/>
              </a:rPr>
              <a:t> man is randomly selected, his weight is greater than 175 lb.</a:t>
            </a:r>
          </a:p>
        </p:txBody>
      </p:sp>
      <p:sp>
        <p:nvSpPr>
          <p:cNvPr id="731" name="Shape 731"/>
          <p:cNvSpPr txBox="1"/>
          <p:nvPr>
            <p:ph type="title"/>
          </p:nvPr>
        </p:nvSpPr>
        <p:spPr>
          <a:xfrm>
            <a:off x="646112" y="92075"/>
            <a:ext cx="7848599" cy="9397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Example - cont</a:t>
            </a:r>
          </a:p>
        </p:txBody>
      </p:sp>
      <p:sp>
        <p:nvSpPr>
          <p:cNvPr id="732" name="Shape 732"/>
          <p:cNvSpPr txBox="1"/>
          <p:nvPr/>
        </p:nvSpPr>
        <p:spPr>
          <a:xfrm>
            <a:off x="2484436" y="2268536"/>
            <a:ext cx="4703762"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4000" u="none" cap="none" strike="noStrike">
                <a:solidFill>
                  <a:schemeClr val="hlink"/>
                </a:solidFill>
                <a:latin typeface="Arial"/>
                <a:ea typeface="Arial"/>
                <a:cs typeface="Arial"/>
                <a:sym typeface="Arial"/>
              </a:rPr>
              <a:t>P(</a:t>
            </a:r>
            <a:r>
              <a:rPr b="1" i="1" lang="en-US" sz="4000" u="none" cap="none" strike="noStrike">
                <a:solidFill>
                  <a:schemeClr val="hlink"/>
                </a:solidFill>
                <a:latin typeface="Arial"/>
                <a:ea typeface="Arial"/>
                <a:cs typeface="Arial"/>
                <a:sym typeface="Arial"/>
              </a:rPr>
              <a:t>x</a:t>
            </a:r>
            <a:r>
              <a:rPr b="1" i="0" lang="en-US" sz="4000" u="none" cap="none" strike="noStrike">
                <a:solidFill>
                  <a:schemeClr val="hlink"/>
                </a:solidFill>
                <a:latin typeface="Arial"/>
                <a:ea typeface="Arial"/>
                <a:cs typeface="Arial"/>
                <a:sym typeface="Arial"/>
              </a:rPr>
              <a:t> &gt; 175) = 0.4602</a:t>
            </a:r>
          </a:p>
        </p:txBody>
      </p:sp>
      <p:grpSp>
        <p:nvGrpSpPr>
          <p:cNvPr id="733" name="Shape 733"/>
          <p:cNvGrpSpPr/>
          <p:nvPr/>
        </p:nvGrpSpPr>
        <p:grpSpPr>
          <a:xfrm>
            <a:off x="2474911" y="4832350"/>
            <a:ext cx="4703762" cy="701674"/>
            <a:chOff x="2474911" y="4832350"/>
            <a:chExt cx="4703762" cy="701674"/>
          </a:xfrm>
        </p:grpSpPr>
        <p:sp>
          <p:nvSpPr>
            <p:cNvPr id="734" name="Shape 734"/>
            <p:cNvSpPr txBox="1"/>
            <p:nvPr/>
          </p:nvSpPr>
          <p:spPr>
            <a:xfrm>
              <a:off x="2474911" y="4832350"/>
              <a:ext cx="4703762"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4000" u="none" cap="none" strike="noStrike">
                  <a:solidFill>
                    <a:schemeClr val="hlink"/>
                  </a:solidFill>
                  <a:latin typeface="Arial"/>
                  <a:ea typeface="Arial"/>
                  <a:cs typeface="Arial"/>
                  <a:sym typeface="Arial"/>
                </a:rPr>
                <a:t>P(</a:t>
              </a:r>
              <a:r>
                <a:rPr b="1" i="1" lang="en-US" sz="4000" u="none" cap="none" strike="noStrike">
                  <a:solidFill>
                    <a:schemeClr val="hlink"/>
                  </a:solidFill>
                  <a:latin typeface="Arial"/>
                  <a:ea typeface="Arial"/>
                  <a:cs typeface="Arial"/>
                  <a:sym typeface="Arial"/>
                </a:rPr>
                <a:t>x</a:t>
              </a:r>
              <a:r>
                <a:rPr b="1" i="0" lang="en-US" sz="4000" u="none" cap="none" strike="noStrike">
                  <a:solidFill>
                    <a:schemeClr val="hlink"/>
                  </a:solidFill>
                  <a:latin typeface="Arial"/>
                  <a:ea typeface="Arial"/>
                  <a:cs typeface="Arial"/>
                  <a:sym typeface="Arial"/>
                </a:rPr>
                <a:t> &gt; 175) = 0.3228</a:t>
              </a:r>
            </a:p>
          </p:txBody>
        </p:sp>
        <p:cxnSp>
          <p:nvCxnSpPr>
            <p:cNvPr id="735" name="Shape 735"/>
            <p:cNvCxnSpPr/>
            <p:nvPr/>
          </p:nvCxnSpPr>
          <p:spPr>
            <a:xfrm>
              <a:off x="3122611" y="5026025"/>
              <a:ext cx="269874" cy="0"/>
            </a:xfrm>
            <a:prstGeom prst="straightConnector1">
              <a:avLst/>
            </a:prstGeom>
            <a:noFill/>
            <a:ln cap="rnd" cmpd="sng" w="44450">
              <a:solidFill>
                <a:schemeClr val="hlink"/>
              </a:solidFill>
              <a:prstDash val="solid"/>
              <a:miter/>
              <a:headEnd len="med" w="med" type="none"/>
              <a:tailEnd len="med" w="med" type="none"/>
            </a:ln>
          </p:spPr>
        </p:cxnSp>
      </p:grpSp>
    </p:spTree>
  </p:cSld>
  <p:clrMapOvr>
    <a:masterClrMapping/>
  </p:clrMapOvr>
  <p:transition spd="slow">
    <p:cut/>
  </p:transition>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39" name="Shape 739"/>
        <p:cNvGrpSpPr/>
        <p:nvPr/>
      </p:nvGrpSpPr>
      <p:grpSpPr>
        <a:xfrm>
          <a:off x="0" y="0"/>
          <a:ext cx="0" cy="0"/>
          <a:chOff x="0" y="0"/>
          <a:chExt cx="0" cy="0"/>
        </a:xfrm>
      </p:grpSpPr>
      <p:sp>
        <p:nvSpPr>
          <p:cNvPr id="740" name="Shape 740"/>
          <p:cNvSpPr txBox="1"/>
          <p:nvPr>
            <p:ph type="title"/>
          </p:nvPr>
        </p:nvSpPr>
        <p:spPr>
          <a:xfrm>
            <a:off x="658812" y="92075"/>
            <a:ext cx="7848599" cy="9524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Interpretation of Results</a:t>
            </a:r>
          </a:p>
        </p:txBody>
      </p:sp>
      <p:sp>
        <p:nvSpPr>
          <p:cNvPr id="741" name="Shape 741"/>
          <p:cNvSpPr txBox="1"/>
          <p:nvPr>
            <p:ph idx="1" type="body"/>
          </p:nvPr>
        </p:nvSpPr>
        <p:spPr>
          <a:xfrm>
            <a:off x="384175" y="2051050"/>
            <a:ext cx="8229600" cy="2130424"/>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08000"/>
              </a:buClr>
              <a:buSzPct val="25000"/>
              <a:buFont typeface="Arial"/>
              <a:buNone/>
            </a:pPr>
            <a:r>
              <a:rPr b="1" i="0" lang="en-US" sz="2800" u="none" cap="none" strike="noStrike">
                <a:solidFill>
                  <a:schemeClr val="dk1"/>
                </a:solidFill>
                <a:latin typeface="Arial"/>
                <a:ea typeface="Arial"/>
                <a:cs typeface="Arial"/>
                <a:sym typeface="Arial"/>
              </a:rPr>
              <a:t>	Given that the safe capacity of the water taxi is 3500 pounds, there is a fairly good chance (with probability 0.3228) that it will be overloaded with 20 randomly selected men.</a:t>
            </a:r>
          </a:p>
        </p:txBody>
      </p:sp>
    </p:spTree>
  </p:cSld>
  <p:clrMapOvr>
    <a:masterClrMapping/>
  </p:clrMapOvr>
  <p:transition spd="slow">
    <p:cut/>
  </p:transition>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45" name="Shape 745"/>
        <p:cNvGrpSpPr/>
        <p:nvPr/>
      </p:nvGrpSpPr>
      <p:grpSpPr>
        <a:xfrm>
          <a:off x="0" y="0"/>
          <a:ext cx="0" cy="0"/>
          <a:chOff x="0" y="0"/>
          <a:chExt cx="0" cy="0"/>
        </a:xfrm>
      </p:grpSpPr>
      <p:sp>
        <p:nvSpPr>
          <p:cNvPr id="746" name="Shape 746"/>
          <p:cNvSpPr txBox="1"/>
          <p:nvPr>
            <p:ph type="title"/>
          </p:nvPr>
        </p:nvSpPr>
        <p:spPr>
          <a:xfrm>
            <a:off x="381000" y="88900"/>
            <a:ext cx="8337550" cy="930275"/>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Correction for a Finite Population</a:t>
            </a:r>
          </a:p>
        </p:txBody>
      </p:sp>
      <p:grpSp>
        <p:nvGrpSpPr>
          <p:cNvPr id="747" name="Shape 747"/>
          <p:cNvGrpSpPr/>
          <p:nvPr/>
        </p:nvGrpSpPr>
        <p:grpSpPr>
          <a:xfrm>
            <a:off x="2362199" y="3536950"/>
            <a:ext cx="3876675" cy="1200149"/>
            <a:chOff x="2452686" y="3397250"/>
            <a:chExt cx="3876675" cy="1200149"/>
          </a:xfrm>
        </p:grpSpPr>
        <p:sp>
          <p:nvSpPr>
            <p:cNvPr id="748" name="Shape 748"/>
            <p:cNvSpPr txBox="1"/>
            <p:nvPr/>
          </p:nvSpPr>
          <p:spPr>
            <a:xfrm>
              <a:off x="4953000" y="3943350"/>
              <a:ext cx="457200" cy="493711"/>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49" name="Shape 749"/>
            <p:cNvSpPr txBox="1"/>
            <p:nvPr/>
          </p:nvSpPr>
          <p:spPr>
            <a:xfrm>
              <a:off x="4745037" y="3481387"/>
              <a:ext cx="1584325" cy="582612"/>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N</a:t>
              </a:r>
              <a:r>
                <a:rPr b="1" i="0" lang="en-US" sz="3200" u="none" cap="none" strike="noStrike">
                  <a:solidFill>
                    <a:schemeClr val="dk1"/>
                  </a:solidFill>
                  <a:latin typeface="Arial"/>
                  <a:ea typeface="Arial"/>
                  <a:cs typeface="Arial"/>
                  <a:sym typeface="Arial"/>
                </a:rPr>
                <a:t> – </a:t>
              </a:r>
              <a:r>
                <a:rPr b="1" i="1" lang="en-US" sz="3600" u="none" cap="none" strike="noStrike">
                  <a:solidFill>
                    <a:schemeClr val="dk1"/>
                  </a:solidFill>
                  <a:latin typeface="Arial"/>
                  <a:ea typeface="Arial"/>
                  <a:cs typeface="Arial"/>
                  <a:sym typeface="Arial"/>
                </a:rPr>
                <a:t>n</a:t>
              </a:r>
            </a:p>
          </p:txBody>
        </p:sp>
        <p:sp>
          <p:nvSpPr>
            <p:cNvPr id="750" name="Shape 750"/>
            <p:cNvSpPr txBox="1"/>
            <p:nvPr/>
          </p:nvSpPr>
          <p:spPr>
            <a:xfrm>
              <a:off x="2452686" y="3675062"/>
              <a:ext cx="798512" cy="8286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Noto Symbol"/>
                <a:buNone/>
              </a:pPr>
              <a:r>
                <a:rPr b="1" i="1" lang="en-US" sz="5400" u="none" cap="none" strike="noStrike">
                  <a:solidFill>
                    <a:schemeClr val="dk1"/>
                  </a:solidFill>
                  <a:latin typeface="Noto Symbol"/>
                  <a:ea typeface="Noto Symbol"/>
                  <a:cs typeface="Noto Symbol"/>
                  <a:sym typeface="Noto Symbol"/>
                </a:rPr>
                <a:t>σ</a:t>
              </a:r>
              <a:r>
                <a:rPr b="1" baseline="-25000" i="1" lang="en-US" sz="4800" u="none" cap="none" strike="noStrike">
                  <a:solidFill>
                    <a:schemeClr val="dk1"/>
                  </a:solidFill>
                  <a:latin typeface="Times New Roman"/>
                  <a:ea typeface="Times New Roman"/>
                  <a:cs typeface="Times New Roman"/>
                  <a:sym typeface="Times New Roman"/>
                </a:rPr>
                <a:t>x</a:t>
              </a:r>
            </a:p>
          </p:txBody>
        </p:sp>
        <p:cxnSp>
          <p:nvCxnSpPr>
            <p:cNvPr id="751" name="Shape 751"/>
            <p:cNvCxnSpPr/>
            <p:nvPr/>
          </p:nvCxnSpPr>
          <p:spPr>
            <a:xfrm>
              <a:off x="3022600" y="4203700"/>
              <a:ext cx="146050" cy="9524"/>
            </a:xfrm>
            <a:prstGeom prst="straightConnector1">
              <a:avLst/>
            </a:prstGeom>
            <a:noFill/>
            <a:ln cap="rnd" cmpd="sng" w="25400">
              <a:solidFill>
                <a:schemeClr val="dk1"/>
              </a:solidFill>
              <a:prstDash val="solid"/>
              <a:miter/>
              <a:headEnd len="med" w="med" type="none"/>
              <a:tailEnd len="med" w="med" type="none"/>
            </a:ln>
          </p:spPr>
        </p:cxnSp>
        <p:sp>
          <p:nvSpPr>
            <p:cNvPr id="752" name="Shape 752"/>
            <p:cNvSpPr txBox="1"/>
            <p:nvPr/>
          </p:nvSpPr>
          <p:spPr>
            <a:xfrm>
              <a:off x="3255961" y="3849687"/>
              <a:ext cx="419099"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a:t>
              </a:r>
            </a:p>
          </p:txBody>
        </p:sp>
        <p:sp>
          <p:nvSpPr>
            <p:cNvPr id="753" name="Shape 753"/>
            <p:cNvSpPr txBox="1"/>
            <p:nvPr/>
          </p:nvSpPr>
          <p:spPr>
            <a:xfrm>
              <a:off x="3717925" y="3562350"/>
              <a:ext cx="487361"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Noto Symbol"/>
                <a:buNone/>
              </a:pPr>
              <a:r>
                <a:rPr b="1" i="1" lang="en-US" sz="4000" u="none" cap="none" strike="noStrike">
                  <a:solidFill>
                    <a:schemeClr val="dk1"/>
                  </a:solidFill>
                  <a:latin typeface="Noto Symbol"/>
                  <a:ea typeface="Noto Symbol"/>
                  <a:cs typeface="Noto Symbol"/>
                  <a:sym typeface="Noto Symbol"/>
                </a:rPr>
                <a:t>σ</a:t>
              </a:r>
            </a:p>
          </p:txBody>
        </p:sp>
        <p:sp>
          <p:nvSpPr>
            <p:cNvPr id="754" name="Shape 754"/>
            <p:cNvSpPr txBox="1"/>
            <p:nvPr/>
          </p:nvSpPr>
          <p:spPr>
            <a:xfrm>
              <a:off x="3740150" y="3906837"/>
              <a:ext cx="466725" cy="574674"/>
            </a:xfrm>
            <a:prstGeom prst="rect">
              <a:avLst/>
            </a:prstGeom>
            <a:noFill/>
            <a:ln>
              <a:noFill/>
            </a:ln>
          </p:spPr>
          <p:txBody>
            <a:bodyPr anchorCtr="0" anchor="t" bIns="44450" lIns="90475" rIns="90475" tIns="44450">
              <a:noAutofit/>
            </a:bodyPr>
            <a:lstStyle/>
            <a:p>
              <a:pPr indent="0" lvl="0" marL="0" marR="0" rtl="0" algn="l">
                <a:lnSpc>
                  <a:spcPct val="110000"/>
                </a:lnSpc>
                <a:spcBef>
                  <a:spcPts val="0"/>
                </a:spcBef>
                <a:spcAft>
                  <a:spcPts val="0"/>
                </a:spcAft>
                <a:buClr>
                  <a:schemeClr val="dk1"/>
                </a:buClr>
                <a:buSzPct val="25000"/>
                <a:buFont typeface="Times New Roman"/>
                <a:buNone/>
              </a:pPr>
              <a:r>
                <a:rPr b="1" baseline="-25000" i="1" lang="en-US" sz="4400" u="none" cap="none" strike="noStrike">
                  <a:solidFill>
                    <a:schemeClr val="dk1"/>
                  </a:solidFill>
                  <a:latin typeface="Times New Roman"/>
                  <a:ea typeface="Times New Roman"/>
                  <a:cs typeface="Times New Roman"/>
                  <a:sym typeface="Times New Roman"/>
                </a:rPr>
                <a:t>n</a:t>
              </a:r>
            </a:p>
          </p:txBody>
        </p:sp>
        <p:cxnSp>
          <p:nvCxnSpPr>
            <p:cNvPr id="755" name="Shape 755"/>
            <p:cNvCxnSpPr/>
            <p:nvPr/>
          </p:nvCxnSpPr>
          <p:spPr>
            <a:xfrm>
              <a:off x="3717925" y="4114800"/>
              <a:ext cx="498475" cy="0"/>
            </a:xfrm>
            <a:prstGeom prst="straightConnector1">
              <a:avLst/>
            </a:prstGeom>
            <a:noFill/>
            <a:ln cap="rnd" cmpd="sng" w="25400">
              <a:solidFill>
                <a:schemeClr val="dk1"/>
              </a:solidFill>
              <a:prstDash val="solid"/>
              <a:miter/>
              <a:headEnd len="med" w="med" type="none"/>
              <a:tailEnd len="med" w="med" type="none"/>
            </a:ln>
          </p:spPr>
        </p:cxnSp>
        <p:cxnSp>
          <p:nvCxnSpPr>
            <p:cNvPr id="756" name="Shape 756"/>
            <p:cNvCxnSpPr/>
            <p:nvPr/>
          </p:nvCxnSpPr>
          <p:spPr>
            <a:xfrm flipH="1" rot="10800000">
              <a:off x="4432300" y="3397250"/>
              <a:ext cx="228600" cy="1092199"/>
            </a:xfrm>
            <a:prstGeom prst="straightConnector1">
              <a:avLst/>
            </a:prstGeom>
            <a:noFill/>
            <a:ln cap="rnd" cmpd="sng" w="25400">
              <a:solidFill>
                <a:schemeClr val="dk1"/>
              </a:solidFill>
              <a:prstDash val="solid"/>
              <a:miter/>
              <a:headEnd len="med" w="med" type="none"/>
              <a:tailEnd len="med" w="med" type="none"/>
            </a:ln>
          </p:spPr>
        </p:cxnSp>
        <p:sp>
          <p:nvSpPr>
            <p:cNvPr id="757" name="Shape 757"/>
            <p:cNvSpPr/>
            <p:nvPr/>
          </p:nvSpPr>
          <p:spPr>
            <a:xfrm>
              <a:off x="4670425" y="3398837"/>
              <a:ext cx="1260475" cy="1586"/>
            </a:xfrm>
            <a:custGeom>
              <a:pathLst>
                <a:path extrusionOk="0" h="1" w="794">
                  <a:moveTo>
                    <a:pt x="0" y="0"/>
                  </a:moveTo>
                  <a:lnTo>
                    <a:pt x="794" y="0"/>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cxnSp>
          <p:nvCxnSpPr>
            <p:cNvPr id="758" name="Shape 758"/>
            <p:cNvCxnSpPr/>
            <p:nvPr/>
          </p:nvCxnSpPr>
          <p:spPr>
            <a:xfrm rot="10800000">
              <a:off x="4356100" y="4006850"/>
              <a:ext cx="76199" cy="482599"/>
            </a:xfrm>
            <a:prstGeom prst="straightConnector1">
              <a:avLst/>
            </a:prstGeom>
            <a:noFill/>
            <a:ln cap="rnd" cmpd="sng" w="25400">
              <a:solidFill>
                <a:schemeClr val="dk1"/>
              </a:solidFill>
              <a:prstDash val="solid"/>
              <a:miter/>
              <a:headEnd len="med" w="med" type="none"/>
              <a:tailEnd len="med" w="med" type="none"/>
            </a:ln>
          </p:spPr>
        </p:cxnSp>
        <p:cxnSp>
          <p:nvCxnSpPr>
            <p:cNvPr id="759" name="Shape 759"/>
            <p:cNvCxnSpPr/>
            <p:nvPr/>
          </p:nvCxnSpPr>
          <p:spPr>
            <a:xfrm rot="10800000">
              <a:off x="4254499" y="4019550"/>
              <a:ext cx="127000" cy="0"/>
            </a:xfrm>
            <a:prstGeom prst="straightConnector1">
              <a:avLst/>
            </a:prstGeom>
            <a:noFill/>
            <a:ln cap="rnd" cmpd="sng" w="25400">
              <a:solidFill>
                <a:schemeClr val="dk1"/>
              </a:solidFill>
              <a:prstDash val="solid"/>
              <a:miter/>
              <a:headEnd len="med" w="med" type="none"/>
              <a:tailEnd len="med" w="med" type="none"/>
            </a:ln>
          </p:spPr>
        </p:cxnSp>
        <p:sp>
          <p:nvSpPr>
            <p:cNvPr id="760" name="Shape 760"/>
            <p:cNvSpPr txBox="1"/>
            <p:nvPr/>
          </p:nvSpPr>
          <p:spPr>
            <a:xfrm>
              <a:off x="4745037" y="4014787"/>
              <a:ext cx="1584325" cy="582612"/>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N</a:t>
              </a:r>
              <a:r>
                <a:rPr b="1" i="0" lang="en-US" sz="3200" u="none" cap="none" strike="noStrike">
                  <a:solidFill>
                    <a:schemeClr val="dk1"/>
                  </a:solidFill>
                  <a:latin typeface="Arial"/>
                  <a:ea typeface="Arial"/>
                  <a:cs typeface="Arial"/>
                  <a:sym typeface="Arial"/>
                </a:rPr>
                <a:t> – </a:t>
              </a:r>
              <a:r>
                <a:rPr b="1" i="0" lang="en-US" sz="3600" u="none" cap="none" strike="noStrike">
                  <a:solidFill>
                    <a:schemeClr val="dk1"/>
                  </a:solidFill>
                  <a:latin typeface="Arial"/>
                  <a:ea typeface="Arial"/>
                  <a:cs typeface="Arial"/>
                  <a:sym typeface="Arial"/>
                </a:rPr>
                <a:t>1</a:t>
              </a:r>
            </a:p>
          </p:txBody>
        </p:sp>
        <p:cxnSp>
          <p:nvCxnSpPr>
            <p:cNvPr id="761" name="Shape 761"/>
            <p:cNvCxnSpPr/>
            <p:nvPr/>
          </p:nvCxnSpPr>
          <p:spPr>
            <a:xfrm>
              <a:off x="4813300" y="4019550"/>
              <a:ext cx="1041400" cy="0"/>
            </a:xfrm>
            <a:prstGeom prst="straightConnector1">
              <a:avLst/>
            </a:prstGeom>
            <a:noFill/>
            <a:ln cap="rnd" cmpd="sng" w="25400">
              <a:solidFill>
                <a:schemeClr val="dk1"/>
              </a:solidFill>
              <a:prstDash val="solid"/>
              <a:miter/>
              <a:headEnd len="med" w="med" type="none"/>
              <a:tailEnd len="med" w="med" type="none"/>
            </a:ln>
          </p:spPr>
        </p:cxnSp>
        <p:sp>
          <p:nvSpPr>
            <p:cNvPr id="762" name="Shape 762"/>
            <p:cNvSpPr/>
            <p:nvPr/>
          </p:nvSpPr>
          <p:spPr>
            <a:xfrm>
              <a:off x="3832225" y="4237037"/>
              <a:ext cx="336550" cy="7936"/>
            </a:xfrm>
            <a:custGeom>
              <a:pathLst>
                <a:path extrusionOk="0" h="5" w="212">
                  <a:moveTo>
                    <a:pt x="0" y="0"/>
                  </a:moveTo>
                  <a:lnTo>
                    <a:pt x="212" y="5"/>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63" name="Shape 763"/>
            <p:cNvSpPr/>
            <p:nvPr/>
          </p:nvSpPr>
          <p:spPr>
            <a:xfrm>
              <a:off x="3692525" y="4292600"/>
              <a:ext cx="57150" cy="165100"/>
            </a:xfrm>
            <a:custGeom>
              <a:pathLst>
                <a:path extrusionOk="0" h="104" w="36">
                  <a:moveTo>
                    <a:pt x="36" y="104"/>
                  </a:moveTo>
                  <a:lnTo>
                    <a:pt x="0" y="0"/>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64" name="Shape 764"/>
            <p:cNvSpPr/>
            <p:nvPr/>
          </p:nvSpPr>
          <p:spPr>
            <a:xfrm>
              <a:off x="3749675" y="4221162"/>
              <a:ext cx="90486" cy="236537"/>
            </a:xfrm>
            <a:custGeom>
              <a:pathLst>
                <a:path extrusionOk="0" h="149" w="57">
                  <a:moveTo>
                    <a:pt x="57" y="0"/>
                  </a:moveTo>
                  <a:lnTo>
                    <a:pt x="0" y="149"/>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65" name="Shape 765"/>
            <p:cNvSpPr/>
            <p:nvPr/>
          </p:nvSpPr>
          <p:spPr>
            <a:xfrm>
              <a:off x="3665537" y="4316412"/>
              <a:ext cx="30161" cy="87312"/>
            </a:xfrm>
            <a:custGeom>
              <a:pathLst>
                <a:path extrusionOk="0" h="55" w="19">
                  <a:moveTo>
                    <a:pt x="19" y="0"/>
                  </a:moveTo>
                  <a:lnTo>
                    <a:pt x="0" y="55"/>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grpSp>
        <p:nvGrpSpPr>
          <p:cNvPr id="766" name="Shape 766"/>
          <p:cNvGrpSpPr/>
          <p:nvPr/>
        </p:nvGrpSpPr>
        <p:grpSpPr>
          <a:xfrm>
            <a:off x="3617912" y="4749800"/>
            <a:ext cx="3006724" cy="1666874"/>
            <a:chOff x="3770312" y="4584700"/>
            <a:chExt cx="3006724" cy="1666874"/>
          </a:xfrm>
        </p:grpSpPr>
        <p:cxnSp>
          <p:nvCxnSpPr>
            <p:cNvPr id="767" name="Shape 767"/>
            <p:cNvCxnSpPr/>
            <p:nvPr/>
          </p:nvCxnSpPr>
          <p:spPr>
            <a:xfrm>
              <a:off x="4311650" y="4838700"/>
              <a:ext cx="1930399" cy="0"/>
            </a:xfrm>
            <a:prstGeom prst="straightConnector1">
              <a:avLst/>
            </a:prstGeom>
            <a:noFill/>
            <a:ln cap="rnd" cmpd="sng" w="50800">
              <a:solidFill>
                <a:schemeClr val="hlink"/>
              </a:solidFill>
              <a:prstDash val="solid"/>
              <a:miter/>
              <a:headEnd len="med" w="med" type="none"/>
              <a:tailEnd len="med" w="med" type="none"/>
            </a:ln>
          </p:spPr>
        </p:cxnSp>
        <p:cxnSp>
          <p:nvCxnSpPr>
            <p:cNvPr id="768" name="Shape 768"/>
            <p:cNvCxnSpPr/>
            <p:nvPr/>
          </p:nvCxnSpPr>
          <p:spPr>
            <a:xfrm rot="10800000">
              <a:off x="4305300" y="4584700"/>
              <a:ext cx="0" cy="279399"/>
            </a:xfrm>
            <a:prstGeom prst="straightConnector1">
              <a:avLst/>
            </a:prstGeom>
            <a:noFill/>
            <a:ln cap="rnd" cmpd="sng" w="50800">
              <a:solidFill>
                <a:schemeClr val="hlink"/>
              </a:solidFill>
              <a:prstDash val="solid"/>
              <a:miter/>
              <a:headEnd len="med" w="med" type="none"/>
              <a:tailEnd len="med" w="med" type="none"/>
            </a:ln>
          </p:spPr>
        </p:cxnSp>
        <p:cxnSp>
          <p:nvCxnSpPr>
            <p:cNvPr id="769" name="Shape 769"/>
            <p:cNvCxnSpPr/>
            <p:nvPr/>
          </p:nvCxnSpPr>
          <p:spPr>
            <a:xfrm rot="10800000">
              <a:off x="6248400" y="4584700"/>
              <a:ext cx="0" cy="279399"/>
            </a:xfrm>
            <a:prstGeom prst="straightConnector1">
              <a:avLst/>
            </a:prstGeom>
            <a:noFill/>
            <a:ln cap="rnd" cmpd="sng" w="50800">
              <a:solidFill>
                <a:schemeClr val="hlink"/>
              </a:solidFill>
              <a:prstDash val="solid"/>
              <a:miter/>
              <a:headEnd len="med" w="med" type="none"/>
              <a:tailEnd len="med" w="med" type="none"/>
            </a:ln>
          </p:spPr>
        </p:cxnSp>
        <p:cxnSp>
          <p:nvCxnSpPr>
            <p:cNvPr id="770" name="Shape 770"/>
            <p:cNvCxnSpPr/>
            <p:nvPr/>
          </p:nvCxnSpPr>
          <p:spPr>
            <a:xfrm>
              <a:off x="5257800" y="4864100"/>
              <a:ext cx="0" cy="406399"/>
            </a:xfrm>
            <a:prstGeom prst="straightConnector1">
              <a:avLst/>
            </a:prstGeom>
            <a:noFill/>
            <a:ln cap="rnd" cmpd="sng" w="50800">
              <a:solidFill>
                <a:schemeClr val="hlink"/>
              </a:solidFill>
              <a:prstDash val="solid"/>
              <a:miter/>
              <a:headEnd len="med" w="med" type="none"/>
              <a:tailEnd len="med" w="med" type="none"/>
            </a:ln>
          </p:spPr>
        </p:cxnSp>
        <p:sp>
          <p:nvSpPr>
            <p:cNvPr id="771" name="Shape 771"/>
            <p:cNvSpPr txBox="1"/>
            <p:nvPr/>
          </p:nvSpPr>
          <p:spPr>
            <a:xfrm>
              <a:off x="3770312" y="5394325"/>
              <a:ext cx="3006724" cy="8572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finite population</a:t>
              </a:r>
            </a:p>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correction factor</a:t>
              </a:r>
            </a:p>
          </p:txBody>
        </p:sp>
      </p:grpSp>
      <p:sp>
        <p:nvSpPr>
          <p:cNvPr id="772" name="Shape 772"/>
          <p:cNvSpPr txBox="1"/>
          <p:nvPr/>
        </p:nvSpPr>
        <p:spPr>
          <a:xfrm>
            <a:off x="652462" y="1320800"/>
            <a:ext cx="7940674" cy="1917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When sampling without replacement and the sample size </a:t>
            </a:r>
            <a:r>
              <a:rPr b="1" i="1" lang="en-US" sz="2400" u="none" cap="none" strike="noStrike">
                <a:solidFill>
                  <a:schemeClr val="dk1"/>
                </a:solidFill>
                <a:latin typeface="Arial"/>
                <a:ea typeface="Arial"/>
                <a:cs typeface="Arial"/>
                <a:sym typeface="Arial"/>
              </a:rPr>
              <a:t>n</a:t>
            </a:r>
            <a:r>
              <a:rPr b="1" i="0" lang="en-US" sz="2400" u="none" cap="none" strike="noStrike">
                <a:solidFill>
                  <a:schemeClr val="dk1"/>
                </a:solidFill>
                <a:latin typeface="Arial"/>
                <a:ea typeface="Arial"/>
                <a:cs typeface="Arial"/>
                <a:sym typeface="Arial"/>
              </a:rPr>
              <a:t> is greater than 5% of the finite population of size </a:t>
            </a:r>
            <a:r>
              <a:rPr b="1" i="1" lang="en-US" sz="2400" u="none" cap="none" strike="noStrike">
                <a:solidFill>
                  <a:schemeClr val="dk1"/>
                </a:solidFill>
                <a:latin typeface="Arial"/>
                <a:ea typeface="Arial"/>
                <a:cs typeface="Arial"/>
                <a:sym typeface="Arial"/>
              </a:rPr>
              <a:t>N </a:t>
            </a:r>
            <a:r>
              <a:rPr b="1" i="0" lang="en-US" sz="2400" u="none" cap="none" strike="noStrike">
                <a:solidFill>
                  <a:schemeClr val="dk1"/>
                </a:solidFill>
                <a:latin typeface="Arial"/>
                <a:ea typeface="Arial"/>
                <a:cs typeface="Arial"/>
                <a:sym typeface="Arial"/>
              </a:rPr>
              <a:t>(that is,</a:t>
            </a:r>
            <a:r>
              <a:rPr b="1" i="1" lang="en-US" sz="2400" u="none" cap="none" strike="noStrike">
                <a:solidFill>
                  <a:schemeClr val="dk1"/>
                </a:solidFill>
                <a:latin typeface="Arial"/>
                <a:ea typeface="Arial"/>
                <a:cs typeface="Arial"/>
                <a:sym typeface="Arial"/>
              </a:rPr>
              <a:t> n </a:t>
            </a:r>
            <a:r>
              <a:rPr b="1" i="0" lang="en-US" sz="2400" u="none" cap="none" strike="noStrike">
                <a:solidFill>
                  <a:schemeClr val="dk1"/>
                </a:solidFill>
                <a:latin typeface="Arial"/>
                <a:ea typeface="Arial"/>
                <a:cs typeface="Arial"/>
                <a:sym typeface="Arial"/>
              </a:rPr>
              <a:t>&gt; 0.05</a:t>
            </a:r>
            <a:r>
              <a:rPr b="1" i="1" lang="en-US" sz="2400" u="none" cap="none" strike="noStrike">
                <a:solidFill>
                  <a:schemeClr val="dk1"/>
                </a:solidFill>
                <a:latin typeface="Arial"/>
                <a:ea typeface="Arial"/>
                <a:cs typeface="Arial"/>
                <a:sym typeface="Arial"/>
              </a:rPr>
              <a:t>N</a:t>
            </a:r>
            <a:r>
              <a:rPr b="1" i="1" lang="en-US" sz="1200" u="none" cap="none" strike="noStrike">
                <a:solidFill>
                  <a:schemeClr val="dk1"/>
                </a:solidFill>
                <a:latin typeface="Arial"/>
                <a:ea typeface="Arial"/>
                <a:cs typeface="Arial"/>
                <a:sym typeface="Arial"/>
              </a:rPr>
              <a:t> </a:t>
            </a:r>
            <a:r>
              <a:rPr b="1" i="0" lang="en-US" sz="2400" u="none" cap="none" strike="noStrike">
                <a:solidFill>
                  <a:schemeClr val="dk1"/>
                </a:solidFill>
                <a:latin typeface="Arial"/>
                <a:ea typeface="Arial"/>
                <a:cs typeface="Arial"/>
                <a:sym typeface="Arial"/>
              </a:rPr>
              <a:t>), adjust the standard deviation of sample means by multiplying it by the </a:t>
            </a:r>
            <a:r>
              <a:rPr b="1" i="1" lang="en-US" sz="2400" u="none" cap="none" strike="noStrike">
                <a:solidFill>
                  <a:schemeClr val="dk1"/>
                </a:solidFill>
                <a:latin typeface="Arial"/>
                <a:ea typeface="Arial"/>
                <a:cs typeface="Arial"/>
                <a:sym typeface="Arial"/>
              </a:rPr>
              <a:t>finite population correction factor</a:t>
            </a:r>
            <a:r>
              <a:rPr b="1" i="0" lang="en-US" sz="24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76" name="Shape 776"/>
        <p:cNvGrpSpPr/>
        <p:nvPr/>
      </p:nvGrpSpPr>
      <p:grpSpPr>
        <a:xfrm>
          <a:off x="0" y="0"/>
          <a:ext cx="0" cy="0"/>
          <a:chOff x="0" y="0"/>
          <a:chExt cx="0" cy="0"/>
        </a:xfrm>
      </p:grpSpPr>
      <p:sp>
        <p:nvSpPr>
          <p:cNvPr id="777" name="Shape 777"/>
          <p:cNvSpPr txBox="1"/>
          <p:nvPr/>
        </p:nvSpPr>
        <p:spPr>
          <a:xfrm>
            <a:off x="1323975" y="254000"/>
            <a:ext cx="6524625"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778" name="Shape 778"/>
          <p:cNvSpPr txBox="1"/>
          <p:nvPr/>
        </p:nvSpPr>
        <p:spPr>
          <a:xfrm>
            <a:off x="601662" y="2000250"/>
            <a:ext cx="8162924" cy="30845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have discussed:</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Central limit theorem.</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Practical rules.</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Effects of sample sizes.</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Correction for a finite population.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3" name="Shape 93"/>
        <p:cNvGrpSpPr/>
        <p:nvPr/>
      </p:nvGrpSpPr>
      <p:grpSpPr>
        <a:xfrm>
          <a:off x="0" y="0"/>
          <a:ext cx="0" cy="0"/>
          <a:chOff x="0" y="0"/>
          <a:chExt cx="0" cy="0"/>
        </a:xfrm>
      </p:grpSpPr>
      <p:sp>
        <p:nvSpPr>
          <p:cNvPr id="94" name="Shape 94"/>
          <p:cNvSpPr txBox="1"/>
          <p:nvPr>
            <p:ph idx="1" type="body"/>
          </p:nvPr>
        </p:nvSpPr>
        <p:spPr>
          <a:xfrm>
            <a:off x="241300" y="1150937"/>
            <a:ext cx="8902700" cy="1925637"/>
          </a:xfrm>
          <a:prstGeom prst="rect">
            <a:avLst/>
          </a:prstGeom>
          <a:noFill/>
          <a:ln>
            <a:noFill/>
          </a:ln>
        </p:spPr>
        <p:txBody>
          <a:bodyPr anchorCtr="0" anchor="t" bIns="44450" lIns="90475" rIns="90475" tIns="44450">
            <a:noAutofit/>
          </a:bodyPr>
          <a:lstStyle/>
          <a:p>
            <a:pPr indent="3175" lvl="0" marL="568325" marR="0" rtl="0" algn="l">
              <a:lnSpc>
                <a:spcPct val="95000"/>
              </a:lnSpc>
              <a:spcBef>
                <a:spcPts val="0"/>
              </a:spcBef>
              <a:spcAft>
                <a:spcPts val="320"/>
              </a:spcAft>
              <a:buClr>
                <a:srgbClr val="008000"/>
              </a:buClr>
              <a:buSzPct val="25000"/>
              <a:buFont typeface="Arial"/>
              <a:buNone/>
            </a:pPr>
            <a:r>
              <a:rPr b="1" i="0" lang="en-US" sz="3200" u="none" cap="none" strike="noStrike">
                <a:solidFill>
                  <a:schemeClr val="dk1"/>
                </a:solidFill>
                <a:latin typeface="Arial"/>
                <a:ea typeface="Arial"/>
                <a:cs typeface="Arial"/>
                <a:sym typeface="Arial"/>
              </a:rPr>
              <a:t>A</a:t>
            </a:r>
            <a:r>
              <a:rPr b="1" i="0" lang="en-US" sz="3200" u="none" cap="none" strike="noStrike">
                <a:solidFill>
                  <a:schemeClr val="hlink"/>
                </a:solidFill>
                <a:latin typeface="Arial"/>
                <a:ea typeface="Arial"/>
                <a:cs typeface="Arial"/>
                <a:sym typeface="Arial"/>
              </a:rPr>
              <a:t> density curve </a:t>
            </a:r>
            <a:r>
              <a:rPr b="1" i="0" lang="en-US" sz="3200" u="none" cap="none" strike="noStrike">
                <a:solidFill>
                  <a:schemeClr val="dk1"/>
                </a:solidFill>
                <a:latin typeface="Arial"/>
                <a:ea typeface="Arial"/>
                <a:cs typeface="Arial"/>
                <a:sym typeface="Arial"/>
              </a:rPr>
              <a:t>is the graph of a continuous probability distribution.  It must 	satisfy the following properties:</a:t>
            </a:r>
          </a:p>
        </p:txBody>
      </p:sp>
      <p:sp>
        <p:nvSpPr>
          <p:cNvPr id="95" name="Shape 95"/>
          <p:cNvSpPr txBox="1"/>
          <p:nvPr/>
        </p:nvSpPr>
        <p:spPr>
          <a:xfrm>
            <a:off x="755650" y="198436"/>
            <a:ext cx="7639050" cy="715962"/>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Density Curve</a:t>
            </a:r>
          </a:p>
        </p:txBody>
      </p:sp>
      <p:sp>
        <p:nvSpPr>
          <p:cNvPr id="96" name="Shape 96"/>
          <p:cNvSpPr txBox="1"/>
          <p:nvPr/>
        </p:nvSpPr>
        <p:spPr>
          <a:xfrm>
            <a:off x="381000" y="3186111"/>
            <a:ext cx="8321675" cy="3311524"/>
          </a:xfrm>
          <a:prstGeom prst="rect">
            <a:avLst/>
          </a:prstGeom>
          <a:noFill/>
          <a:ln>
            <a:noFill/>
          </a:ln>
        </p:spPr>
        <p:txBody>
          <a:bodyPr anchorCtr="0" anchor="t" bIns="45700" lIns="91425" rIns="91425" tIns="45700">
            <a:noAutofit/>
          </a:bodyPr>
          <a:lstStyle/>
          <a:p>
            <a:pPr indent="-573087" lvl="0" marL="573087" marR="0" rtl="0" algn="l">
              <a:lnSpc>
                <a:spcPct val="75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1.  The total area under the curve must equal 1.</a:t>
            </a:r>
          </a:p>
          <a:p>
            <a:pPr indent="-573087" lvl="0" marL="573087" marR="0" rtl="0" algn="l">
              <a:lnSpc>
                <a:spcPct val="95000"/>
              </a:lnSpc>
              <a:spcBef>
                <a:spcPts val="64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2.  Every point on the curve must have a vertical height that is 0 or greater. (That is, the curve cannot fall below the </a:t>
            </a:r>
            <a:r>
              <a:rPr b="1" i="1" lang="en-US" sz="3200" u="none" cap="none" strike="noStrike">
                <a:solidFill>
                  <a:schemeClr val="dk1"/>
                </a:solidFill>
                <a:latin typeface="Arial"/>
                <a:ea typeface="Arial"/>
                <a:cs typeface="Arial"/>
                <a:sym typeface="Arial"/>
              </a:rPr>
              <a:t>x</a:t>
            </a:r>
            <a:r>
              <a:rPr b="1" i="0" lang="en-US" sz="3200" u="none" cap="none" strike="noStrike">
                <a:solidFill>
                  <a:schemeClr val="dk1"/>
                </a:solidFill>
                <a:latin typeface="Arial"/>
                <a:ea typeface="Arial"/>
                <a:cs typeface="Arial"/>
                <a:sym typeface="Arial"/>
              </a:rPr>
              <a:t>-axis.)</a:t>
            </a:r>
          </a:p>
          <a:p>
            <a:pPr indent="0" lvl="0" marL="0" marR="0" rtl="0" algn="l">
              <a:lnSpc>
                <a:spcPct val="100000"/>
              </a:lnSpc>
              <a:spcBef>
                <a:spcPts val="320"/>
              </a:spcBef>
              <a:spcAft>
                <a:spcPts val="0"/>
              </a:spcAft>
              <a:buNone/>
            </a:pPr>
            <a:r>
              <a:t/>
            </a:r>
            <a:endParaRPr b="1" i="0" sz="32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82" name="Shape 782"/>
        <p:cNvGrpSpPr/>
        <p:nvPr/>
      </p:nvGrpSpPr>
      <p:grpSpPr>
        <a:xfrm>
          <a:off x="0" y="0"/>
          <a:ext cx="0" cy="0"/>
          <a:chOff x="0" y="0"/>
          <a:chExt cx="0" cy="0"/>
        </a:xfrm>
      </p:grpSpPr>
      <p:grpSp>
        <p:nvGrpSpPr>
          <p:cNvPr id="783" name="Shape 783"/>
          <p:cNvGrpSpPr/>
          <p:nvPr/>
        </p:nvGrpSpPr>
        <p:grpSpPr>
          <a:xfrm>
            <a:off x="0" y="0"/>
            <a:ext cx="9144000" cy="6858000"/>
            <a:chOff x="0" y="0"/>
            <a:chExt cx="9144000" cy="6858000"/>
          </a:xfrm>
        </p:grpSpPr>
        <p:sp>
          <p:nvSpPr>
            <p:cNvPr id="784" name="Shape 784"/>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785" name="Shape 785"/>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786" name="Shape 786"/>
          <p:cNvSpPr txBox="1"/>
          <p:nvPr/>
        </p:nvSpPr>
        <p:spPr>
          <a:xfrm>
            <a:off x="1295400" y="742950"/>
            <a:ext cx="6553200" cy="19177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6-6</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Normal as Approximation to Binomial</a:t>
            </a:r>
          </a:p>
        </p:txBody>
      </p:sp>
    </p:spTree>
  </p:cSld>
  <p:clrMapOvr>
    <a:masterClrMapping/>
  </p:clrMapOvr>
  <p:transition spd="slow">
    <p:cut/>
  </p:transition>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90" name="Shape 790"/>
        <p:cNvGrpSpPr/>
        <p:nvPr/>
      </p:nvGrpSpPr>
      <p:grpSpPr>
        <a:xfrm>
          <a:off x="0" y="0"/>
          <a:ext cx="0" cy="0"/>
          <a:chOff x="0" y="0"/>
          <a:chExt cx="0" cy="0"/>
        </a:xfrm>
      </p:grpSpPr>
      <p:sp>
        <p:nvSpPr>
          <p:cNvPr id="791" name="Shape 791"/>
          <p:cNvSpPr txBox="1"/>
          <p:nvPr/>
        </p:nvSpPr>
        <p:spPr>
          <a:xfrm>
            <a:off x="1323975" y="254000"/>
            <a:ext cx="6524625"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792" name="Shape 792"/>
          <p:cNvSpPr txBox="1"/>
          <p:nvPr/>
        </p:nvSpPr>
        <p:spPr>
          <a:xfrm>
            <a:off x="652462" y="1608137"/>
            <a:ext cx="7808911" cy="3378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This section presents a method for using a normal distribution as an approximation to the binomial probability distribution.</a:t>
            </a:r>
          </a:p>
          <a:p>
            <a:pPr indent="0" lvl="0" marL="0" marR="0" rtl="0" algn="l">
              <a:lnSpc>
                <a:spcPct val="11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If the conditions of </a:t>
            </a:r>
            <a:r>
              <a:rPr b="1" i="1" lang="en-US" sz="2400" u="none" cap="none" strike="noStrike">
                <a:solidFill>
                  <a:schemeClr val="dk1"/>
                </a:solidFill>
                <a:latin typeface="Arial"/>
                <a:ea typeface="Arial"/>
                <a:cs typeface="Arial"/>
                <a:sym typeface="Arial"/>
              </a:rPr>
              <a:t>np</a:t>
            </a:r>
            <a:r>
              <a:rPr b="1" i="0" lang="en-US" sz="2400" u="none" cap="none" strike="noStrike">
                <a:solidFill>
                  <a:schemeClr val="dk1"/>
                </a:solidFill>
                <a:latin typeface="Arial"/>
                <a:ea typeface="Arial"/>
                <a:cs typeface="Arial"/>
                <a:sym typeface="Arial"/>
              </a:rPr>
              <a:t> ≥ 5 and </a:t>
            </a:r>
            <a:r>
              <a:rPr b="1" i="1" lang="en-US" sz="2400" u="none" cap="none" strike="noStrike">
                <a:solidFill>
                  <a:schemeClr val="dk1"/>
                </a:solidFill>
                <a:latin typeface="Arial"/>
                <a:ea typeface="Arial"/>
                <a:cs typeface="Arial"/>
                <a:sym typeface="Arial"/>
              </a:rPr>
              <a:t>nq</a:t>
            </a:r>
            <a:r>
              <a:rPr b="1" i="0" lang="en-US" sz="2400" u="none" cap="none" strike="noStrike">
                <a:solidFill>
                  <a:schemeClr val="dk1"/>
                </a:solidFill>
                <a:latin typeface="Arial"/>
                <a:ea typeface="Arial"/>
                <a:cs typeface="Arial"/>
                <a:sym typeface="Arial"/>
              </a:rPr>
              <a:t> ≥ 5 are both satisfied, then probabilities from a binomial probability distribution can be approximated well by using a normal distribution with mean </a:t>
            </a:r>
            <a:r>
              <a:rPr b="1" i="1" lang="en-US" sz="2400" u="none" cap="none" strike="noStrike">
                <a:solidFill>
                  <a:schemeClr val="dk1"/>
                </a:solidFill>
                <a:latin typeface="Arial"/>
                <a:ea typeface="Arial"/>
                <a:cs typeface="Arial"/>
                <a:sym typeface="Arial"/>
              </a:rPr>
              <a:t>μ</a:t>
            </a:r>
            <a:r>
              <a:rPr b="1" i="0" lang="en-US" sz="2400" u="none" cap="none" strike="noStrike">
                <a:solidFill>
                  <a:schemeClr val="dk1"/>
                </a:solidFill>
                <a:latin typeface="Arial"/>
                <a:ea typeface="Arial"/>
                <a:cs typeface="Arial"/>
                <a:sym typeface="Arial"/>
              </a:rPr>
              <a:t> = </a:t>
            </a:r>
            <a:r>
              <a:rPr b="1" i="1" lang="en-US" sz="2400" u="none" cap="none" strike="noStrike">
                <a:solidFill>
                  <a:schemeClr val="dk1"/>
                </a:solidFill>
                <a:latin typeface="Arial"/>
                <a:ea typeface="Arial"/>
                <a:cs typeface="Arial"/>
                <a:sym typeface="Arial"/>
              </a:rPr>
              <a:t>np</a:t>
            </a:r>
            <a:r>
              <a:rPr b="1" i="0" lang="en-US" sz="2400" u="none" cap="none" strike="noStrike">
                <a:solidFill>
                  <a:schemeClr val="dk1"/>
                </a:solidFill>
                <a:latin typeface="Arial"/>
                <a:ea typeface="Arial"/>
                <a:cs typeface="Arial"/>
                <a:sym typeface="Arial"/>
              </a:rPr>
              <a:t> and standard deviation</a:t>
            </a:r>
          </a:p>
        </p:txBody>
      </p:sp>
      <p:pic>
        <p:nvPicPr>
          <p:cNvPr id="793" name="Shape 793"/>
          <p:cNvPicPr preferRelativeResize="0"/>
          <p:nvPr/>
        </p:nvPicPr>
        <p:blipFill rotWithShape="1">
          <a:blip r:embed="rId3">
            <a:alphaModFix/>
          </a:blip>
          <a:srcRect b="0" l="0" r="0" t="0"/>
          <a:stretch/>
        </p:blipFill>
        <p:spPr>
          <a:xfrm>
            <a:off x="3567112" y="4446587"/>
            <a:ext cx="1638300" cy="571500"/>
          </a:xfrm>
          <a:prstGeom prst="rect">
            <a:avLst/>
          </a:prstGeom>
          <a:noFill/>
          <a:ln>
            <a:noFill/>
          </a:ln>
        </p:spPr>
      </p:pic>
    </p:spTree>
  </p:cSld>
  <p:clrMapOvr>
    <a:masterClrMapping/>
  </p:clrMapOvr>
  <p:transition spd="slow">
    <p:cut/>
  </p:transition>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97" name="Shape 797"/>
        <p:cNvGrpSpPr/>
        <p:nvPr/>
      </p:nvGrpSpPr>
      <p:grpSpPr>
        <a:xfrm>
          <a:off x="0" y="0"/>
          <a:ext cx="0" cy="0"/>
          <a:chOff x="0" y="0"/>
          <a:chExt cx="0" cy="0"/>
        </a:xfrm>
      </p:grpSpPr>
      <p:sp>
        <p:nvSpPr>
          <p:cNvPr id="798" name="Shape 798"/>
          <p:cNvSpPr txBox="1"/>
          <p:nvPr>
            <p:ph type="title"/>
          </p:nvPr>
        </p:nvSpPr>
        <p:spPr>
          <a:xfrm>
            <a:off x="1036637" y="215900"/>
            <a:ext cx="7150099" cy="6857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Review</a:t>
            </a:r>
          </a:p>
        </p:txBody>
      </p:sp>
      <p:sp>
        <p:nvSpPr>
          <p:cNvPr id="799" name="Shape 799"/>
          <p:cNvSpPr txBox="1"/>
          <p:nvPr>
            <p:ph idx="1" type="body"/>
          </p:nvPr>
        </p:nvSpPr>
        <p:spPr>
          <a:xfrm>
            <a:off x="304800" y="1238250"/>
            <a:ext cx="8553450" cy="4114800"/>
          </a:xfrm>
          <a:prstGeom prst="rect">
            <a:avLst/>
          </a:prstGeom>
          <a:noFill/>
          <a:ln>
            <a:noFill/>
          </a:ln>
        </p:spPr>
        <p:txBody>
          <a:bodyPr anchorCtr="0" anchor="t" bIns="44450" lIns="90475" rIns="90475" tIns="44450">
            <a:noAutofit/>
          </a:bodyPr>
          <a:lstStyle/>
          <a:p>
            <a:pPr indent="-347662" lvl="0" marL="347662" marR="0" rtl="0" algn="ctr">
              <a:lnSpc>
                <a:spcPct val="95000"/>
              </a:lnSpc>
              <a:spcBef>
                <a:spcPts val="0"/>
              </a:spcBef>
              <a:spcAft>
                <a:spcPts val="0"/>
              </a:spcAft>
              <a:buClr>
                <a:srgbClr val="008000"/>
              </a:buClr>
              <a:buSzPct val="25000"/>
              <a:buFont typeface="Arial"/>
              <a:buNone/>
            </a:pPr>
            <a:r>
              <a:rPr b="1" i="0" lang="en-US" sz="3200" u="none" cap="none" strike="noStrike">
                <a:solidFill>
                  <a:schemeClr val="hlink"/>
                </a:solidFill>
                <a:latin typeface="Arial"/>
                <a:ea typeface="Arial"/>
                <a:cs typeface="Arial"/>
                <a:sym typeface="Arial"/>
              </a:rPr>
              <a:t>  Binomial Probability Distribution</a:t>
            </a:r>
          </a:p>
          <a:p>
            <a:pPr indent="-347662" lvl="0" marL="347662" marR="0" rtl="0" algn="l">
              <a:lnSpc>
                <a:spcPct val="95000"/>
              </a:lnSpc>
              <a:spcBef>
                <a:spcPts val="1938"/>
              </a:spcBef>
              <a:spcAft>
                <a:spcPts val="0"/>
              </a:spcAft>
              <a:buClr>
                <a:srgbClr val="008000"/>
              </a:buClr>
              <a:buSzPct val="25000"/>
              <a:buFont typeface="Arial"/>
              <a:buNone/>
            </a:pPr>
            <a:r>
              <a:rPr b="1" i="0" lang="en-US" sz="2200" u="none" cap="none" strike="noStrike">
                <a:solidFill>
                  <a:schemeClr val="dk1"/>
                </a:solidFill>
                <a:latin typeface="Arial"/>
                <a:ea typeface="Arial"/>
                <a:cs typeface="Arial"/>
                <a:sym typeface="Arial"/>
              </a:rPr>
              <a:t>1. The procedure must have a </a:t>
            </a:r>
            <a:r>
              <a:rPr b="1" i="0" lang="en-US" sz="2200" u="none" cap="none" strike="noStrike">
                <a:solidFill>
                  <a:schemeClr val="hlink"/>
                </a:solidFill>
                <a:latin typeface="Arial"/>
                <a:ea typeface="Arial"/>
                <a:cs typeface="Arial"/>
                <a:sym typeface="Arial"/>
              </a:rPr>
              <a:t>fixed number of trials.</a:t>
            </a:r>
          </a:p>
          <a:p>
            <a:pPr indent="-347662" lvl="0" marL="347662" marR="0" rtl="0" algn="l">
              <a:lnSpc>
                <a:spcPct val="95000"/>
              </a:lnSpc>
              <a:spcBef>
                <a:spcPts val="880"/>
              </a:spcBef>
              <a:spcAft>
                <a:spcPts val="0"/>
              </a:spcAft>
              <a:buClr>
                <a:srgbClr val="008000"/>
              </a:buClr>
              <a:buSzPct val="25000"/>
              <a:buFont typeface="Arial"/>
              <a:buNone/>
            </a:pPr>
            <a:r>
              <a:rPr b="1" i="0" lang="en-US" sz="2200" u="none" cap="none" strike="noStrike">
                <a:solidFill>
                  <a:schemeClr val="dk1"/>
                </a:solidFill>
                <a:latin typeface="Arial"/>
                <a:ea typeface="Arial"/>
                <a:cs typeface="Arial"/>
                <a:sym typeface="Arial"/>
              </a:rPr>
              <a:t>2. The trials must be </a:t>
            </a:r>
            <a:r>
              <a:rPr b="1" i="0" lang="en-US" sz="2200" u="none" cap="none" strike="noStrike">
                <a:solidFill>
                  <a:schemeClr val="hlink"/>
                </a:solidFill>
                <a:latin typeface="Arial"/>
                <a:ea typeface="Arial"/>
                <a:cs typeface="Arial"/>
                <a:sym typeface="Arial"/>
              </a:rPr>
              <a:t>independent.</a:t>
            </a:r>
          </a:p>
          <a:p>
            <a:pPr indent="-347662" lvl="0" marL="347662" marR="0" rtl="0" algn="l">
              <a:lnSpc>
                <a:spcPct val="95000"/>
              </a:lnSpc>
              <a:spcBef>
                <a:spcPts val="880"/>
              </a:spcBef>
              <a:spcAft>
                <a:spcPts val="0"/>
              </a:spcAft>
              <a:buClr>
                <a:srgbClr val="008000"/>
              </a:buClr>
              <a:buSzPct val="25000"/>
              <a:buFont typeface="Arial"/>
              <a:buNone/>
            </a:pPr>
            <a:r>
              <a:rPr b="1" i="0" lang="en-US" sz="2200" u="none" cap="none" strike="noStrike">
                <a:solidFill>
                  <a:schemeClr val="dk1"/>
                </a:solidFill>
                <a:latin typeface="Arial"/>
                <a:ea typeface="Arial"/>
                <a:cs typeface="Arial"/>
                <a:sym typeface="Arial"/>
              </a:rPr>
              <a:t>3.  Each trial must have all outcomes classified into </a:t>
            </a:r>
            <a:r>
              <a:rPr b="1" i="0" lang="en-US" sz="2200" u="none" cap="none" strike="noStrike">
                <a:solidFill>
                  <a:schemeClr val="hlink"/>
                </a:solidFill>
                <a:latin typeface="Arial"/>
                <a:ea typeface="Arial"/>
                <a:cs typeface="Arial"/>
                <a:sym typeface="Arial"/>
              </a:rPr>
              <a:t>two  categories</a:t>
            </a:r>
            <a:r>
              <a:rPr b="1" i="0" lang="en-US" sz="2200" u="none" cap="none" strike="noStrike">
                <a:solidFill>
                  <a:schemeClr val="dk1"/>
                </a:solidFill>
                <a:latin typeface="Arial"/>
                <a:ea typeface="Arial"/>
                <a:cs typeface="Arial"/>
                <a:sym typeface="Arial"/>
              </a:rPr>
              <a:t> (commonly, success and failure).</a:t>
            </a:r>
          </a:p>
          <a:p>
            <a:pPr indent="-347662" lvl="0" marL="347662" marR="0" rtl="0" algn="l">
              <a:lnSpc>
                <a:spcPct val="95000"/>
              </a:lnSpc>
              <a:spcBef>
                <a:spcPts val="880"/>
              </a:spcBef>
              <a:spcAft>
                <a:spcPts val="0"/>
              </a:spcAft>
              <a:buClr>
                <a:srgbClr val="008000"/>
              </a:buClr>
              <a:buSzPct val="25000"/>
              <a:buFont typeface="Arial"/>
              <a:buNone/>
            </a:pPr>
            <a:r>
              <a:rPr b="1" i="0" lang="en-US" sz="2200" u="none" cap="none" strike="noStrike">
                <a:solidFill>
                  <a:schemeClr val="dk1"/>
                </a:solidFill>
                <a:latin typeface="Arial"/>
                <a:ea typeface="Arial"/>
                <a:cs typeface="Arial"/>
                <a:sym typeface="Arial"/>
              </a:rPr>
              <a:t>4.	The probability of success remains the same in all trials.</a:t>
            </a:r>
          </a:p>
          <a:p>
            <a:pPr indent="-347662" lvl="0" marL="347662" marR="0" rtl="0" algn="ctr">
              <a:lnSpc>
                <a:spcPct val="95000"/>
              </a:lnSpc>
              <a:spcBef>
                <a:spcPts val="2168"/>
              </a:spcBef>
              <a:spcAft>
                <a:spcPts val="480"/>
              </a:spcAft>
              <a:buClr>
                <a:srgbClr val="008000"/>
              </a:buClr>
              <a:buSzPct val="25000"/>
              <a:buFont typeface="Arial"/>
              <a:buNone/>
            </a:pPr>
            <a:r>
              <a:rPr b="1" i="0" lang="en-US" sz="2400" u="none" cap="none" strike="noStrike">
                <a:solidFill>
                  <a:schemeClr val="dk1"/>
                </a:solidFill>
                <a:latin typeface="Arial"/>
                <a:ea typeface="Arial"/>
                <a:cs typeface="Arial"/>
                <a:sym typeface="Arial"/>
              </a:rPr>
              <a:t>Solve by binomial probability formula, Table A-1, or technology.</a:t>
            </a:r>
          </a:p>
        </p:txBody>
      </p:sp>
      <p:sp>
        <p:nvSpPr>
          <p:cNvPr id="800" name="Shape 800"/>
          <p:cNvSpPr txBox="1"/>
          <p:nvPr/>
        </p:nvSpPr>
        <p:spPr>
          <a:xfrm>
            <a:off x="682625" y="6183312"/>
            <a:ext cx="2046286"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04" name="Shape 804"/>
        <p:cNvGrpSpPr/>
        <p:nvPr/>
      </p:nvGrpSpPr>
      <p:grpSpPr>
        <a:xfrm>
          <a:off x="0" y="0"/>
          <a:ext cx="0" cy="0"/>
          <a:chOff x="0" y="0"/>
          <a:chExt cx="0" cy="0"/>
        </a:xfrm>
      </p:grpSpPr>
      <p:sp>
        <p:nvSpPr>
          <p:cNvPr id="805" name="Shape 805"/>
          <p:cNvSpPr txBox="1"/>
          <p:nvPr>
            <p:ph type="title"/>
          </p:nvPr>
        </p:nvSpPr>
        <p:spPr>
          <a:xfrm>
            <a:off x="450850" y="292100"/>
            <a:ext cx="8381999" cy="1092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Approximation of a Binomial Distribution</a:t>
            </a:r>
            <a:br>
              <a:rPr b="1" i="0" lang="en-US" sz="3200" u="none" cap="none" strike="noStrike">
                <a:solidFill>
                  <a:srgbClr val="008000"/>
                </a:solidFill>
                <a:latin typeface="Arial"/>
                <a:ea typeface="Arial"/>
                <a:cs typeface="Arial"/>
                <a:sym typeface="Arial"/>
              </a:rPr>
            </a:br>
            <a:r>
              <a:rPr b="1" i="0" lang="en-US" sz="3200" u="none" cap="none" strike="noStrike">
                <a:solidFill>
                  <a:srgbClr val="008000"/>
                </a:solidFill>
                <a:latin typeface="Arial"/>
                <a:ea typeface="Arial"/>
                <a:cs typeface="Arial"/>
                <a:sym typeface="Arial"/>
              </a:rPr>
              <a:t>with a Normal Distribution</a:t>
            </a:r>
          </a:p>
        </p:txBody>
      </p:sp>
      <p:sp>
        <p:nvSpPr>
          <p:cNvPr id="806" name="Shape 806"/>
          <p:cNvSpPr txBox="1"/>
          <p:nvPr>
            <p:ph idx="1" type="body"/>
          </p:nvPr>
        </p:nvSpPr>
        <p:spPr>
          <a:xfrm>
            <a:off x="450850" y="1670050"/>
            <a:ext cx="8115300" cy="1543049"/>
          </a:xfrm>
          <a:prstGeom prst="rect">
            <a:avLst/>
          </a:prstGeom>
          <a:noFill/>
          <a:ln>
            <a:noFill/>
          </a:ln>
        </p:spPr>
        <p:txBody>
          <a:bodyPr anchorCtr="0" anchor="t" bIns="44450" lIns="90475" rIns="90475" tIns="44450">
            <a:noAutofit/>
          </a:bodyPr>
          <a:lstStyle/>
          <a:p>
            <a:pPr indent="-342900" lvl="0" marL="342900" marR="0" rtl="0" algn="ctr">
              <a:lnSpc>
                <a:spcPct val="95000"/>
              </a:lnSpc>
              <a:spcBef>
                <a:spcPts val="0"/>
              </a:spcBef>
              <a:spcAft>
                <a:spcPts val="0"/>
              </a:spcAft>
              <a:buClr>
                <a:srgbClr val="008000"/>
              </a:buClr>
              <a:buSzPct val="25000"/>
              <a:buFont typeface="Arial"/>
              <a:buNone/>
            </a:pPr>
            <a:r>
              <a:rPr b="1" i="1" lang="en-US" sz="2400" u="none" cap="none" strike="noStrike">
                <a:solidFill>
                  <a:schemeClr val="dk1"/>
                </a:solidFill>
                <a:latin typeface="Arial"/>
                <a:ea typeface="Arial"/>
                <a:cs typeface="Arial"/>
                <a:sym typeface="Arial"/>
              </a:rPr>
              <a:t>np </a:t>
            </a:r>
            <a:r>
              <a:rPr b="1" i="0" lang="en-US" sz="2400" u="none" cap="none" strike="noStrike">
                <a:solidFill>
                  <a:schemeClr val="dk1"/>
                </a:solidFill>
                <a:latin typeface="Arial"/>
                <a:ea typeface="Arial"/>
                <a:cs typeface="Arial"/>
                <a:sym typeface="Arial"/>
              </a:rPr>
              <a:t>≥ 5</a:t>
            </a:r>
          </a:p>
          <a:p>
            <a:pPr indent="-342900" lvl="0" marL="342900" marR="0" rtl="0" algn="ctr">
              <a:lnSpc>
                <a:spcPct val="95000"/>
              </a:lnSpc>
              <a:spcBef>
                <a:spcPts val="1440"/>
              </a:spcBef>
              <a:spcAft>
                <a:spcPts val="0"/>
              </a:spcAft>
              <a:buClr>
                <a:srgbClr val="008000"/>
              </a:buClr>
              <a:buSzPct val="25000"/>
              <a:buFont typeface="Arial"/>
              <a:buNone/>
            </a:pPr>
            <a:r>
              <a:rPr b="1" i="1" lang="en-US" sz="2400" u="none" cap="none" strike="noStrike">
                <a:solidFill>
                  <a:schemeClr val="dk1"/>
                </a:solidFill>
                <a:latin typeface="Arial"/>
                <a:ea typeface="Arial"/>
                <a:cs typeface="Arial"/>
                <a:sym typeface="Arial"/>
              </a:rPr>
              <a:t>nq </a:t>
            </a:r>
            <a:r>
              <a:rPr b="1" i="0" lang="en-US" sz="2400" u="none" cap="none" strike="noStrike">
                <a:solidFill>
                  <a:schemeClr val="dk1"/>
                </a:solidFill>
                <a:latin typeface="Arial"/>
                <a:ea typeface="Arial"/>
                <a:cs typeface="Arial"/>
                <a:sym typeface="Arial"/>
              </a:rPr>
              <a:t>≥ 5</a:t>
            </a:r>
          </a:p>
          <a:p>
            <a:pPr indent="-342900" lvl="0" marL="342900" marR="0" rtl="0" algn="l">
              <a:lnSpc>
                <a:spcPct val="95000"/>
              </a:lnSpc>
              <a:spcBef>
                <a:spcPts val="1320"/>
              </a:spcBef>
              <a:spcAft>
                <a:spcPts val="0"/>
              </a:spcAft>
              <a:buClr>
                <a:srgbClr val="008000"/>
              </a:buClr>
              <a:buSzPct val="25000"/>
              <a:buFont typeface="Arial"/>
              <a:buNone/>
            </a:pPr>
            <a:r>
              <a:t/>
            </a:r>
            <a:endParaRPr b="1" i="0" sz="2000" u="none" cap="none" strike="noStrike">
              <a:solidFill>
                <a:schemeClr val="dk1"/>
              </a:solidFill>
              <a:latin typeface="Arial"/>
              <a:ea typeface="Arial"/>
              <a:cs typeface="Arial"/>
              <a:sym typeface="Arial"/>
            </a:endParaRPr>
          </a:p>
          <a:p>
            <a:pPr indent="-342900" lvl="0" marL="342900" marR="0" rtl="0" algn="l">
              <a:lnSpc>
                <a:spcPct val="100000"/>
              </a:lnSpc>
              <a:spcBef>
                <a:spcPts val="1000"/>
              </a:spcBef>
              <a:spcAft>
                <a:spcPts val="0"/>
              </a:spcAft>
              <a:buClr>
                <a:srgbClr val="008000"/>
              </a:buClr>
              <a:buSzPct val="100000"/>
              <a:buFont typeface="Arial"/>
              <a:buNone/>
            </a:pPr>
            <a:r>
              <a:t/>
            </a:r>
            <a:endParaRPr b="1" i="0" sz="2000" u="none" cap="none" strike="noStrike">
              <a:solidFill>
                <a:schemeClr val="dk1"/>
              </a:solidFill>
              <a:latin typeface="Arial"/>
              <a:ea typeface="Arial"/>
              <a:cs typeface="Arial"/>
              <a:sym typeface="Arial"/>
            </a:endParaRPr>
          </a:p>
        </p:txBody>
      </p:sp>
      <p:grpSp>
        <p:nvGrpSpPr>
          <p:cNvPr id="807" name="Shape 807"/>
          <p:cNvGrpSpPr/>
          <p:nvPr/>
        </p:nvGrpSpPr>
        <p:grpSpPr>
          <a:xfrm>
            <a:off x="1797050" y="3200400"/>
            <a:ext cx="5822949" cy="1336675"/>
            <a:chOff x="1797050" y="3089275"/>
            <a:chExt cx="5822949" cy="1336675"/>
          </a:xfrm>
        </p:grpSpPr>
        <p:sp>
          <p:nvSpPr>
            <p:cNvPr id="808" name="Shape 808"/>
            <p:cNvSpPr txBox="1"/>
            <p:nvPr/>
          </p:nvSpPr>
          <p:spPr>
            <a:xfrm>
              <a:off x="1797050" y="3089275"/>
              <a:ext cx="5822949" cy="1336675"/>
            </a:xfrm>
            <a:prstGeom prst="rect">
              <a:avLst/>
            </a:prstGeom>
            <a:noFill/>
            <a:ln cap="rnd" cmpd="sng" w="28575">
              <a:solidFill>
                <a:schemeClr val="dk1"/>
              </a:solidFill>
              <a:prstDash val="solid"/>
              <a:miter/>
              <a:headEnd len="med" w="med" type="none"/>
              <a:tailEnd len="med" w="med" type="none"/>
            </a:ln>
          </p:spPr>
          <p:txBody>
            <a:bodyPr anchorCtr="0" anchor="t" bIns="44450" lIns="90475" rIns="90475" tIns="44450">
              <a:noAutofit/>
            </a:bodyPr>
            <a:lstStyle/>
            <a:p>
              <a:pPr indent="0" lvl="0" marL="0" marR="0" rtl="0" algn="l">
                <a:lnSpc>
                  <a:spcPct val="95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then </a:t>
              </a:r>
              <a:r>
                <a:rPr b="1" i="1" lang="en-US" sz="3200" u="none" cap="none" strike="noStrike">
                  <a:solidFill>
                    <a:schemeClr val="hlink"/>
                  </a:solidFill>
                  <a:latin typeface="Arial"/>
                  <a:ea typeface="Arial"/>
                  <a:cs typeface="Arial"/>
                  <a:sym typeface="Arial"/>
                </a:rPr>
                <a:t>µ</a:t>
              </a:r>
              <a:r>
                <a:rPr b="1" i="0" lang="en-US" sz="3200" u="none" cap="none" strike="noStrike">
                  <a:solidFill>
                    <a:schemeClr val="hlink"/>
                  </a:solidFill>
                  <a:latin typeface="Arial"/>
                  <a:ea typeface="Arial"/>
                  <a:cs typeface="Arial"/>
                  <a:sym typeface="Arial"/>
                </a:rPr>
                <a:t> = </a:t>
              </a:r>
              <a:r>
                <a:rPr b="1" i="1" lang="en-US" sz="3200" u="none" cap="none" strike="noStrike">
                  <a:solidFill>
                    <a:schemeClr val="hlink"/>
                  </a:solidFill>
                  <a:latin typeface="Arial"/>
                  <a:ea typeface="Arial"/>
                  <a:cs typeface="Arial"/>
                  <a:sym typeface="Arial"/>
                </a:rPr>
                <a:t>np</a:t>
              </a:r>
              <a:r>
                <a:rPr b="1" i="0" lang="en-US" sz="3200" u="none" cap="none" strike="noStrike">
                  <a:solidFill>
                    <a:schemeClr val="hlink"/>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and </a:t>
              </a:r>
              <a:r>
                <a:rPr b="1" i="1" lang="en-US" sz="3200" u="none" cap="none" strike="noStrike">
                  <a:solidFill>
                    <a:schemeClr val="hlink"/>
                  </a:solidFill>
                  <a:latin typeface="Arial"/>
                  <a:ea typeface="Arial"/>
                  <a:cs typeface="Arial"/>
                  <a:sym typeface="Arial"/>
                </a:rPr>
                <a:t>σ</a:t>
              </a:r>
              <a:r>
                <a:rPr b="1" i="0" lang="en-US" sz="3200" u="none" cap="none" strike="noStrike">
                  <a:solidFill>
                    <a:schemeClr val="hlink"/>
                  </a:solidFill>
                  <a:latin typeface="Arial"/>
                  <a:ea typeface="Arial"/>
                  <a:cs typeface="Arial"/>
                  <a:sym typeface="Arial"/>
                </a:rPr>
                <a:t> =     </a:t>
              </a:r>
              <a:r>
                <a:rPr b="1" i="1" lang="en-US" sz="3200" u="none" cap="none" strike="noStrike">
                  <a:solidFill>
                    <a:schemeClr val="hlink"/>
                  </a:solidFill>
                  <a:latin typeface="Arial"/>
                  <a:ea typeface="Arial"/>
                  <a:cs typeface="Arial"/>
                  <a:sym typeface="Arial"/>
                </a:rPr>
                <a:t>npq   </a:t>
              </a:r>
            </a:p>
            <a:p>
              <a:pPr indent="0" lvl="0" marL="0" marR="0" rtl="0" algn="l">
                <a:lnSpc>
                  <a:spcPct val="95000"/>
                </a:lnSpc>
                <a:spcBef>
                  <a:spcPts val="1920"/>
                </a:spcBef>
                <a:spcAft>
                  <a:spcPts val="960"/>
                </a:spcAft>
                <a:buClr>
                  <a:schemeClr val="dk1"/>
                </a:buClr>
                <a:buSzPct val="25000"/>
                <a:buFont typeface="Arial"/>
                <a:buNone/>
              </a:pPr>
              <a:r>
                <a:rPr b="1" i="0" lang="en-US" sz="3200" u="none" cap="none" strike="noStrike">
                  <a:solidFill>
                    <a:schemeClr val="dk1"/>
                  </a:solidFill>
                  <a:latin typeface="Arial"/>
                  <a:ea typeface="Arial"/>
                  <a:cs typeface="Arial"/>
                  <a:sym typeface="Arial"/>
                </a:rPr>
                <a:t>and the random variable has</a:t>
              </a:r>
            </a:p>
          </p:txBody>
        </p:sp>
        <p:grpSp>
          <p:nvGrpSpPr>
            <p:cNvPr id="809" name="Shape 809"/>
            <p:cNvGrpSpPr/>
            <p:nvPr/>
          </p:nvGrpSpPr>
          <p:grpSpPr>
            <a:xfrm>
              <a:off x="5926137" y="3208336"/>
              <a:ext cx="1298575" cy="373063"/>
              <a:chOff x="5926137" y="3208336"/>
              <a:chExt cx="1298575" cy="373063"/>
            </a:xfrm>
          </p:grpSpPr>
          <p:sp>
            <p:nvSpPr>
              <p:cNvPr id="810" name="Shape 810"/>
              <p:cNvSpPr/>
              <p:nvPr/>
            </p:nvSpPr>
            <p:spPr>
              <a:xfrm>
                <a:off x="5926137" y="3308350"/>
                <a:ext cx="165099" cy="273050"/>
              </a:xfrm>
              <a:custGeom>
                <a:pathLst>
                  <a:path extrusionOk="0" h="172" w="24">
                    <a:moveTo>
                      <a:pt x="0" y="0"/>
                    </a:moveTo>
                    <a:lnTo>
                      <a:pt x="24" y="172"/>
                    </a:lnTo>
                  </a:path>
                </a:pathLst>
              </a:custGeom>
              <a:noFill/>
              <a:ln cap="rnd" cmpd="sng" w="38100">
                <a:solidFill>
                  <a:schemeClr val="hlink"/>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11" name="Shape 811"/>
              <p:cNvSpPr/>
              <p:nvPr/>
            </p:nvSpPr>
            <p:spPr>
              <a:xfrm>
                <a:off x="6091237" y="3208336"/>
                <a:ext cx="165100" cy="368300"/>
              </a:xfrm>
              <a:custGeom>
                <a:pathLst>
                  <a:path extrusionOk="0" h="232" w="104">
                    <a:moveTo>
                      <a:pt x="0" y="232"/>
                    </a:moveTo>
                    <a:lnTo>
                      <a:pt x="104" y="0"/>
                    </a:lnTo>
                  </a:path>
                </a:pathLst>
              </a:custGeom>
              <a:noFill/>
              <a:ln cap="rnd" cmpd="sng" w="38100">
                <a:solidFill>
                  <a:schemeClr val="hlink"/>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12" name="Shape 812"/>
              <p:cNvSpPr/>
              <p:nvPr/>
            </p:nvSpPr>
            <p:spPr>
              <a:xfrm>
                <a:off x="6256337" y="3208336"/>
                <a:ext cx="968375" cy="100011"/>
              </a:xfrm>
              <a:custGeom>
                <a:pathLst>
                  <a:path extrusionOk="0" h="1" w="610">
                    <a:moveTo>
                      <a:pt x="0" y="0"/>
                    </a:moveTo>
                    <a:lnTo>
                      <a:pt x="610" y="0"/>
                    </a:lnTo>
                  </a:path>
                </a:pathLst>
              </a:custGeom>
              <a:noFill/>
              <a:ln cap="rnd" cmpd="sng" w="38100">
                <a:solidFill>
                  <a:schemeClr val="hlink"/>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grpSp>
      <p:grpSp>
        <p:nvGrpSpPr>
          <p:cNvPr id="813" name="Shape 813"/>
          <p:cNvGrpSpPr/>
          <p:nvPr/>
        </p:nvGrpSpPr>
        <p:grpSpPr>
          <a:xfrm>
            <a:off x="1808161" y="4813300"/>
            <a:ext cx="5634037" cy="1282699"/>
            <a:chOff x="1808161" y="4813300"/>
            <a:chExt cx="5634037" cy="1282699"/>
          </a:xfrm>
        </p:grpSpPr>
        <p:sp>
          <p:nvSpPr>
            <p:cNvPr id="814" name="Shape 814"/>
            <p:cNvSpPr txBox="1"/>
            <p:nvPr/>
          </p:nvSpPr>
          <p:spPr>
            <a:xfrm>
              <a:off x="4913312" y="4986337"/>
              <a:ext cx="2528886" cy="698500"/>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960"/>
                </a:spcAft>
                <a:buClr>
                  <a:schemeClr val="dk1"/>
                </a:buClr>
                <a:buSzPct val="25000"/>
                <a:buFont typeface="Arial"/>
                <a:buNone/>
              </a:pPr>
              <a:r>
                <a:rPr b="1" i="0" lang="en-US" sz="3200" u="none" cap="none" strike="noStrike">
                  <a:solidFill>
                    <a:schemeClr val="dk1"/>
                  </a:solidFill>
                  <a:latin typeface="Arial"/>
                  <a:ea typeface="Arial"/>
                  <a:cs typeface="Arial"/>
                  <a:sym typeface="Arial"/>
                </a:rPr>
                <a:t>distribution.</a:t>
              </a:r>
            </a:p>
          </p:txBody>
        </p:sp>
        <p:sp>
          <p:nvSpPr>
            <p:cNvPr id="815" name="Shape 815"/>
            <p:cNvSpPr txBox="1"/>
            <p:nvPr/>
          </p:nvSpPr>
          <p:spPr>
            <a:xfrm>
              <a:off x="2913061" y="5549900"/>
              <a:ext cx="1400174" cy="546099"/>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720"/>
                </a:spcAft>
                <a:buClr>
                  <a:schemeClr val="dk1"/>
                </a:buClr>
                <a:buSzPct val="25000"/>
                <a:buFont typeface="Arial"/>
                <a:buNone/>
              </a:pPr>
              <a:r>
                <a:rPr b="1" i="0" lang="en-US" sz="2400" u="none" cap="none" strike="noStrike">
                  <a:solidFill>
                    <a:schemeClr val="dk1"/>
                  </a:solidFill>
                  <a:latin typeface="Arial"/>
                  <a:ea typeface="Arial"/>
                  <a:cs typeface="Arial"/>
                  <a:sym typeface="Arial"/>
                </a:rPr>
                <a:t>(normal)</a:t>
              </a:r>
            </a:p>
          </p:txBody>
        </p:sp>
        <p:sp>
          <p:nvSpPr>
            <p:cNvPr id="816" name="Shape 816"/>
            <p:cNvSpPr txBox="1"/>
            <p:nvPr/>
          </p:nvSpPr>
          <p:spPr>
            <a:xfrm>
              <a:off x="1808161" y="4930775"/>
              <a:ext cx="406399" cy="5762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a</a:t>
              </a:r>
            </a:p>
          </p:txBody>
        </p:sp>
        <p:pic>
          <p:nvPicPr>
            <p:cNvPr id="817" name="Shape 817"/>
            <p:cNvPicPr preferRelativeResize="0"/>
            <p:nvPr/>
          </p:nvPicPr>
          <p:blipFill rotWithShape="1">
            <a:blip r:embed="rId3">
              <a:alphaModFix/>
            </a:blip>
            <a:srcRect b="0" l="0" r="0" t="0"/>
            <a:stretch/>
          </p:blipFill>
          <p:spPr>
            <a:xfrm>
              <a:off x="2393950" y="4813300"/>
              <a:ext cx="2679700" cy="749299"/>
            </a:xfrm>
            <a:prstGeom prst="rect">
              <a:avLst/>
            </a:prstGeom>
            <a:noFill/>
            <a:ln>
              <a:noFill/>
            </a:ln>
          </p:spPr>
        </p:pic>
      </p:grpSp>
    </p:spTree>
  </p:cSld>
  <p:clrMapOvr>
    <a:masterClrMapping/>
  </p:clrMapOvr>
  <p:transition spd="slow">
    <p:cut/>
  </p:transition>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21" name="Shape 821"/>
        <p:cNvGrpSpPr/>
        <p:nvPr/>
      </p:nvGrpSpPr>
      <p:grpSpPr>
        <a:xfrm>
          <a:off x="0" y="0"/>
          <a:ext cx="0" cy="0"/>
          <a:chOff x="0" y="0"/>
          <a:chExt cx="0" cy="0"/>
        </a:xfrm>
      </p:grpSpPr>
      <p:sp>
        <p:nvSpPr>
          <p:cNvPr id="822" name="Shape 822"/>
          <p:cNvSpPr txBox="1"/>
          <p:nvPr>
            <p:ph type="title"/>
          </p:nvPr>
        </p:nvSpPr>
        <p:spPr>
          <a:xfrm>
            <a:off x="530225" y="114300"/>
            <a:ext cx="8480424" cy="10207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Procedure for Using a Normal Distribution  to Approximate a Binomial Distribution</a:t>
            </a:r>
          </a:p>
        </p:txBody>
      </p:sp>
      <p:sp>
        <p:nvSpPr>
          <p:cNvPr id="823" name="Shape 823"/>
          <p:cNvSpPr txBox="1"/>
          <p:nvPr>
            <p:ph idx="1" type="body"/>
          </p:nvPr>
        </p:nvSpPr>
        <p:spPr>
          <a:xfrm>
            <a:off x="342900" y="1520825"/>
            <a:ext cx="8604249" cy="4648199"/>
          </a:xfrm>
          <a:prstGeom prst="rect">
            <a:avLst/>
          </a:prstGeom>
          <a:noFill/>
          <a:ln>
            <a:noFill/>
          </a:ln>
        </p:spPr>
        <p:txBody>
          <a:bodyPr anchorCtr="0" anchor="t" bIns="44450" lIns="90475" rIns="90475" tIns="44450">
            <a:noAutofit/>
          </a:bodyPr>
          <a:lstStyle/>
          <a:p>
            <a:pPr indent="-465137" lvl="0" marL="465137" marR="0" rtl="0" algn="l">
              <a:lnSpc>
                <a:spcPct val="105000"/>
              </a:lnSpc>
              <a:spcBef>
                <a:spcPts val="0"/>
              </a:spcBef>
              <a:spcAft>
                <a:spcPts val="0"/>
              </a:spcAft>
              <a:buClr>
                <a:srgbClr val="008000"/>
              </a:buClr>
              <a:buSzPct val="25000"/>
              <a:buFont typeface="Arial"/>
              <a:buNone/>
            </a:pPr>
            <a:r>
              <a:rPr b="1" i="0" lang="en-US" sz="2400" u="none" cap="none" strike="noStrike">
                <a:solidFill>
                  <a:schemeClr val="dk1"/>
                </a:solidFill>
                <a:latin typeface="Arial"/>
                <a:ea typeface="Arial"/>
                <a:cs typeface="Arial"/>
                <a:sym typeface="Arial"/>
              </a:rPr>
              <a:t>1.  Verify that both </a:t>
            </a:r>
            <a:r>
              <a:rPr b="1" i="1" lang="en-US" sz="2400" u="none" cap="none" strike="noStrike">
                <a:solidFill>
                  <a:schemeClr val="dk1"/>
                </a:solidFill>
                <a:latin typeface="Arial"/>
                <a:ea typeface="Arial"/>
                <a:cs typeface="Arial"/>
                <a:sym typeface="Arial"/>
              </a:rPr>
              <a:t>np</a:t>
            </a:r>
            <a:r>
              <a:rPr b="1" i="0" lang="en-US" sz="2400" u="none" cap="none" strike="noStrike">
                <a:solidFill>
                  <a:schemeClr val="dk1"/>
                </a:solidFill>
                <a:latin typeface="Arial"/>
                <a:ea typeface="Arial"/>
                <a:cs typeface="Arial"/>
                <a:sym typeface="Arial"/>
              </a:rPr>
              <a:t> ≥ 5 and </a:t>
            </a:r>
            <a:r>
              <a:rPr b="1" i="1" lang="en-US" sz="2400" u="none" cap="none" strike="noStrike">
                <a:solidFill>
                  <a:schemeClr val="dk1"/>
                </a:solidFill>
                <a:latin typeface="Arial"/>
                <a:ea typeface="Arial"/>
                <a:cs typeface="Arial"/>
                <a:sym typeface="Arial"/>
              </a:rPr>
              <a:t>nq</a:t>
            </a:r>
            <a:r>
              <a:rPr b="1" i="0" lang="en-US" sz="2400" u="none" cap="none" strike="noStrike">
                <a:solidFill>
                  <a:schemeClr val="dk1"/>
                </a:solidFill>
                <a:latin typeface="Arial"/>
                <a:ea typeface="Arial"/>
                <a:cs typeface="Arial"/>
                <a:sym typeface="Arial"/>
              </a:rPr>
              <a:t> ≥ 5. If not, you must use software, a calculator, a table or calculations using the binomial probability formula.</a:t>
            </a:r>
          </a:p>
          <a:p>
            <a:pPr indent="-465137" lvl="0" marL="465137" marR="0" rtl="0" algn="l">
              <a:lnSpc>
                <a:spcPct val="105000"/>
              </a:lnSpc>
              <a:spcBef>
                <a:spcPts val="1680"/>
              </a:spcBef>
              <a:spcAft>
                <a:spcPts val="0"/>
              </a:spcAft>
              <a:buClr>
                <a:srgbClr val="008000"/>
              </a:buClr>
              <a:buSzPct val="25000"/>
              <a:buFont typeface="Arial"/>
              <a:buNone/>
            </a:pPr>
            <a:r>
              <a:rPr b="1" i="0" lang="en-US" sz="2400" u="none" cap="none" strike="noStrike">
                <a:solidFill>
                  <a:schemeClr val="dk1"/>
                </a:solidFill>
                <a:latin typeface="Arial"/>
                <a:ea typeface="Arial"/>
                <a:cs typeface="Arial"/>
                <a:sym typeface="Arial"/>
              </a:rPr>
              <a:t>2.  Find the values of the parameters </a:t>
            </a:r>
            <a:r>
              <a:rPr b="1" i="1" lang="en-US" sz="2400" u="none" cap="none" strike="noStrike">
                <a:solidFill>
                  <a:schemeClr val="dk1"/>
                </a:solidFill>
                <a:latin typeface="Arial"/>
                <a:ea typeface="Arial"/>
                <a:cs typeface="Arial"/>
                <a:sym typeface="Arial"/>
              </a:rPr>
              <a:t>µ</a:t>
            </a:r>
            <a:r>
              <a:rPr b="1" i="0" lang="en-US" sz="2400" u="none" cap="none" strike="noStrike">
                <a:solidFill>
                  <a:schemeClr val="dk1"/>
                </a:solidFill>
                <a:latin typeface="Arial"/>
                <a:ea typeface="Arial"/>
                <a:cs typeface="Arial"/>
                <a:sym typeface="Arial"/>
              </a:rPr>
              <a:t> and </a:t>
            </a:r>
            <a:r>
              <a:rPr b="1" i="1" lang="en-US" sz="2400" u="none" cap="none" strike="noStrike">
                <a:solidFill>
                  <a:schemeClr val="dk1"/>
                </a:solidFill>
                <a:latin typeface="Arial"/>
                <a:ea typeface="Arial"/>
                <a:cs typeface="Arial"/>
                <a:sym typeface="Arial"/>
              </a:rPr>
              <a:t>σ</a:t>
            </a:r>
            <a:r>
              <a:rPr b="1" i="0" lang="en-US" sz="2400" u="none" cap="none" strike="noStrike">
                <a:solidFill>
                  <a:schemeClr val="dk1"/>
                </a:solidFill>
                <a:latin typeface="Arial"/>
                <a:ea typeface="Arial"/>
                <a:cs typeface="Arial"/>
                <a:sym typeface="Arial"/>
              </a:rPr>
              <a:t> by  calculating </a:t>
            </a:r>
            <a:r>
              <a:rPr b="1" i="1" lang="en-US" sz="2400" u="none" cap="none" strike="noStrike">
                <a:solidFill>
                  <a:schemeClr val="dk1"/>
                </a:solidFill>
                <a:latin typeface="Arial"/>
                <a:ea typeface="Arial"/>
                <a:cs typeface="Arial"/>
                <a:sym typeface="Arial"/>
              </a:rPr>
              <a:t>µ</a:t>
            </a:r>
            <a:r>
              <a:rPr b="1" i="0" lang="en-US" sz="2400" u="none" cap="none" strike="noStrike">
                <a:solidFill>
                  <a:schemeClr val="dk1"/>
                </a:solidFill>
                <a:latin typeface="Arial"/>
                <a:ea typeface="Arial"/>
                <a:cs typeface="Arial"/>
                <a:sym typeface="Arial"/>
              </a:rPr>
              <a:t> = </a:t>
            </a:r>
            <a:r>
              <a:rPr b="1" i="1" lang="en-US" sz="2400" u="none" cap="none" strike="noStrike">
                <a:solidFill>
                  <a:schemeClr val="dk1"/>
                </a:solidFill>
                <a:latin typeface="Arial"/>
                <a:ea typeface="Arial"/>
                <a:cs typeface="Arial"/>
                <a:sym typeface="Arial"/>
              </a:rPr>
              <a:t>np</a:t>
            </a:r>
            <a:r>
              <a:rPr b="1" i="0" lang="en-US" sz="2400" u="none" cap="none" strike="noStrike">
                <a:solidFill>
                  <a:schemeClr val="dk1"/>
                </a:solidFill>
                <a:latin typeface="Arial"/>
                <a:ea typeface="Arial"/>
                <a:cs typeface="Arial"/>
                <a:sym typeface="Arial"/>
              </a:rPr>
              <a:t> and </a:t>
            </a:r>
            <a:r>
              <a:rPr b="1" i="0" lang="en-US" sz="2400" u="none" cap="none" strike="noStrike">
                <a:solidFill>
                  <a:schemeClr val="dk1"/>
                </a:solidFill>
                <a:latin typeface="Noto Symbol"/>
                <a:ea typeface="Noto Symbol"/>
                <a:cs typeface="Noto Symbol"/>
                <a:sym typeface="Noto Symbol"/>
              </a:rPr>
              <a:t>σ</a:t>
            </a:r>
            <a:r>
              <a:rPr b="1" i="0" lang="en-US" sz="2400" u="none" cap="none" strike="noStrike">
                <a:solidFill>
                  <a:schemeClr val="dk1"/>
                </a:solidFill>
                <a:latin typeface="Arial"/>
                <a:ea typeface="Arial"/>
                <a:cs typeface="Arial"/>
                <a:sym typeface="Arial"/>
              </a:rPr>
              <a:t> =   </a:t>
            </a:r>
            <a:r>
              <a:rPr b="1" i="1" lang="en-US" sz="2400" u="none" cap="none" strike="noStrike">
                <a:solidFill>
                  <a:schemeClr val="dk1"/>
                </a:solidFill>
                <a:latin typeface="Arial"/>
                <a:ea typeface="Arial"/>
                <a:cs typeface="Arial"/>
                <a:sym typeface="Arial"/>
              </a:rPr>
              <a:t>npq</a:t>
            </a:r>
            <a:r>
              <a:rPr b="1" i="0" lang="en-US" sz="2400" u="none" cap="none" strike="noStrike">
                <a:solidFill>
                  <a:schemeClr val="dk1"/>
                </a:solidFill>
                <a:latin typeface="Arial"/>
                <a:ea typeface="Arial"/>
                <a:cs typeface="Arial"/>
                <a:sym typeface="Arial"/>
              </a:rPr>
              <a:t>.</a:t>
            </a:r>
          </a:p>
          <a:p>
            <a:pPr indent="-465137" lvl="0" marL="465137" marR="0" rtl="0" algn="l">
              <a:lnSpc>
                <a:spcPct val="105000"/>
              </a:lnSpc>
              <a:spcBef>
                <a:spcPts val="1680"/>
              </a:spcBef>
              <a:spcAft>
                <a:spcPts val="840"/>
              </a:spcAft>
              <a:buClr>
                <a:srgbClr val="008000"/>
              </a:buClr>
              <a:buSzPct val="25000"/>
              <a:buFont typeface="Arial"/>
              <a:buNone/>
            </a:pPr>
            <a:r>
              <a:rPr b="1" i="0" lang="en-US" sz="2400" u="none" cap="none" strike="noStrike">
                <a:solidFill>
                  <a:schemeClr val="dk1"/>
                </a:solidFill>
                <a:latin typeface="Arial"/>
                <a:ea typeface="Arial"/>
                <a:cs typeface="Arial"/>
                <a:sym typeface="Arial"/>
              </a:rPr>
              <a:t>3.  Identify the discrete whole number </a:t>
            </a:r>
            <a:r>
              <a:rPr b="1" i="1" lang="en-US" sz="2400" u="none" cap="none" strike="noStrike">
                <a:solidFill>
                  <a:schemeClr val="dk1"/>
                </a:solidFill>
                <a:latin typeface="Arial"/>
                <a:ea typeface="Arial"/>
                <a:cs typeface="Arial"/>
                <a:sym typeface="Arial"/>
              </a:rPr>
              <a:t>x</a:t>
            </a:r>
            <a:r>
              <a:rPr b="1" i="0" lang="en-US" sz="2400" u="none" cap="none" strike="noStrike">
                <a:solidFill>
                  <a:schemeClr val="dk1"/>
                </a:solidFill>
                <a:latin typeface="Arial"/>
                <a:ea typeface="Arial"/>
                <a:cs typeface="Arial"/>
                <a:sym typeface="Arial"/>
              </a:rPr>
              <a:t> that is relevant to the binomial probability problem. Focus on this value temporarily.</a:t>
            </a:r>
          </a:p>
        </p:txBody>
      </p:sp>
      <p:sp>
        <p:nvSpPr>
          <p:cNvPr id="824" name="Shape 824"/>
          <p:cNvSpPr txBox="1"/>
          <p:nvPr/>
        </p:nvSpPr>
        <p:spPr>
          <a:xfrm>
            <a:off x="6346825" y="5756275"/>
            <a:ext cx="1843087"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nvGrpSpPr>
          <p:cNvPr id="825" name="Shape 825"/>
          <p:cNvGrpSpPr/>
          <p:nvPr/>
        </p:nvGrpSpPr>
        <p:grpSpPr>
          <a:xfrm>
            <a:off x="4695825" y="3405187"/>
            <a:ext cx="839787" cy="282575"/>
            <a:chOff x="4695825" y="3405187"/>
            <a:chExt cx="839787" cy="282575"/>
          </a:xfrm>
        </p:grpSpPr>
        <p:sp>
          <p:nvSpPr>
            <p:cNvPr id="826" name="Shape 826"/>
            <p:cNvSpPr/>
            <p:nvPr/>
          </p:nvSpPr>
          <p:spPr>
            <a:xfrm>
              <a:off x="4695825" y="3436937"/>
              <a:ext cx="61912" cy="250825"/>
            </a:xfrm>
            <a:custGeom>
              <a:pathLst>
                <a:path extrusionOk="0" h="158" w="39">
                  <a:moveTo>
                    <a:pt x="0" y="0"/>
                  </a:moveTo>
                  <a:lnTo>
                    <a:pt x="39" y="158"/>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27" name="Shape 827"/>
            <p:cNvSpPr/>
            <p:nvPr/>
          </p:nvSpPr>
          <p:spPr>
            <a:xfrm>
              <a:off x="4757737" y="3405187"/>
              <a:ext cx="114300" cy="282575"/>
            </a:xfrm>
            <a:custGeom>
              <a:pathLst>
                <a:path extrusionOk="0" h="178" w="72">
                  <a:moveTo>
                    <a:pt x="0" y="178"/>
                  </a:moveTo>
                  <a:lnTo>
                    <a:pt x="72" y="0"/>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28" name="Shape 828"/>
            <p:cNvSpPr/>
            <p:nvPr/>
          </p:nvSpPr>
          <p:spPr>
            <a:xfrm>
              <a:off x="4872037" y="3424237"/>
              <a:ext cx="663575" cy="1586"/>
            </a:xfrm>
            <a:custGeom>
              <a:pathLst>
                <a:path extrusionOk="0" h="1" w="418">
                  <a:moveTo>
                    <a:pt x="0" y="0"/>
                  </a:moveTo>
                  <a:lnTo>
                    <a:pt x="418" y="0"/>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spTree>
  </p:cSld>
  <p:clrMapOvr>
    <a:masterClrMapping/>
  </p:clrMapOvr>
  <p:transition spd="slow">
    <p:cut/>
  </p:transition>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32" name="Shape 832"/>
        <p:cNvGrpSpPr/>
        <p:nvPr/>
      </p:nvGrpSpPr>
      <p:grpSpPr>
        <a:xfrm>
          <a:off x="0" y="0"/>
          <a:ext cx="0" cy="0"/>
          <a:chOff x="0" y="0"/>
          <a:chExt cx="0" cy="0"/>
        </a:xfrm>
      </p:grpSpPr>
      <p:sp>
        <p:nvSpPr>
          <p:cNvPr id="833" name="Shape 833"/>
          <p:cNvSpPr txBox="1"/>
          <p:nvPr>
            <p:ph idx="1" type="body"/>
          </p:nvPr>
        </p:nvSpPr>
        <p:spPr>
          <a:xfrm>
            <a:off x="571500" y="1238250"/>
            <a:ext cx="8572500" cy="5019675"/>
          </a:xfrm>
          <a:prstGeom prst="rect">
            <a:avLst/>
          </a:prstGeom>
          <a:noFill/>
          <a:ln>
            <a:noFill/>
          </a:ln>
        </p:spPr>
        <p:txBody>
          <a:bodyPr anchorCtr="0" anchor="t" bIns="44450" lIns="90475" rIns="90475" tIns="44450">
            <a:noAutofit/>
          </a:bodyPr>
          <a:lstStyle/>
          <a:p>
            <a:pPr indent="-342900" lvl="0" marL="342900" marR="0" rtl="0" algn="l">
              <a:lnSpc>
                <a:spcPct val="105000"/>
              </a:lnSpc>
              <a:spcBef>
                <a:spcPts val="0"/>
              </a:spcBef>
              <a:spcAft>
                <a:spcPts val="0"/>
              </a:spcAft>
              <a:buClr>
                <a:srgbClr val="008000"/>
              </a:buClr>
              <a:buSzPct val="25000"/>
              <a:buFont typeface="Arial"/>
              <a:buNone/>
            </a:pPr>
            <a:r>
              <a:rPr b="1" i="0" lang="en-US" sz="2400" u="none" cap="none" strike="noStrike">
                <a:solidFill>
                  <a:schemeClr val="dk1"/>
                </a:solidFill>
                <a:latin typeface="Arial"/>
                <a:ea typeface="Arial"/>
                <a:cs typeface="Arial"/>
                <a:sym typeface="Arial"/>
              </a:rPr>
              <a:t>4.	Draw a normal distribution centered about </a:t>
            </a:r>
            <a:r>
              <a:rPr b="1" i="1" lang="en-US" sz="2400" u="none" cap="none" strike="noStrike">
                <a:solidFill>
                  <a:schemeClr val="dk1"/>
                </a:solidFill>
                <a:latin typeface="Noto Symbol"/>
                <a:ea typeface="Noto Symbol"/>
                <a:cs typeface="Noto Symbol"/>
                <a:sym typeface="Noto Symbol"/>
              </a:rPr>
              <a:t>μ</a:t>
            </a:r>
            <a:r>
              <a:rPr b="1" i="0" lang="en-US" sz="2400" u="none" cap="none" strike="noStrike">
                <a:solidFill>
                  <a:schemeClr val="dk1"/>
                </a:solidFill>
                <a:latin typeface="Arial"/>
                <a:ea typeface="Arial"/>
                <a:cs typeface="Arial"/>
                <a:sym typeface="Arial"/>
              </a:rPr>
              <a:t>, then draw a </a:t>
            </a:r>
            <a:r>
              <a:rPr b="1" i="1" lang="en-US" sz="2400" u="none" cap="none" strike="noStrike">
                <a:solidFill>
                  <a:schemeClr val="dk1"/>
                </a:solidFill>
                <a:latin typeface="Arial"/>
                <a:ea typeface="Arial"/>
                <a:cs typeface="Arial"/>
                <a:sym typeface="Arial"/>
              </a:rPr>
              <a:t>vertical strip area </a:t>
            </a:r>
            <a:r>
              <a:rPr b="1" i="0" lang="en-US" sz="2400" u="none" cap="none" strike="noStrike">
                <a:solidFill>
                  <a:schemeClr val="dk1"/>
                </a:solidFill>
                <a:latin typeface="Arial"/>
                <a:ea typeface="Arial"/>
                <a:cs typeface="Arial"/>
                <a:sym typeface="Arial"/>
              </a:rPr>
              <a:t>centered over </a:t>
            </a:r>
            <a:r>
              <a:rPr b="1" i="1" lang="en-US" sz="2400" u="none" cap="none" strike="noStrike">
                <a:solidFill>
                  <a:schemeClr val="dk1"/>
                </a:solidFill>
                <a:latin typeface="Arial"/>
                <a:ea typeface="Arial"/>
                <a:cs typeface="Arial"/>
                <a:sym typeface="Arial"/>
              </a:rPr>
              <a:t>x</a:t>
            </a:r>
            <a:r>
              <a:rPr b="1" i="0" lang="en-US" sz="2400" u="none" cap="none" strike="noStrike">
                <a:solidFill>
                  <a:schemeClr val="dk1"/>
                </a:solidFill>
                <a:latin typeface="Arial"/>
                <a:ea typeface="Arial"/>
                <a:cs typeface="Arial"/>
                <a:sym typeface="Arial"/>
              </a:rPr>
              <a:t>. Mark the left side of the strip with the number equal to </a:t>
            </a:r>
            <a:r>
              <a:rPr b="1" i="1" lang="en-US" sz="2400" u="none" cap="none" strike="noStrike">
                <a:solidFill>
                  <a:schemeClr val="dk1"/>
                </a:solidFill>
                <a:latin typeface="Arial"/>
                <a:ea typeface="Arial"/>
                <a:cs typeface="Arial"/>
                <a:sym typeface="Arial"/>
              </a:rPr>
              <a:t>x</a:t>
            </a:r>
            <a:r>
              <a:rPr b="1" i="0" lang="en-US" sz="2400" u="none" cap="none" strike="noStrike">
                <a:solidFill>
                  <a:schemeClr val="dk1"/>
                </a:solidFill>
                <a:latin typeface="Arial"/>
                <a:ea typeface="Arial"/>
                <a:cs typeface="Arial"/>
                <a:sym typeface="Arial"/>
              </a:rPr>
              <a:t> – 0.5, and mark the right side with the number equal to </a:t>
            </a:r>
            <a:r>
              <a:rPr b="1" i="1" lang="en-US" sz="2400" u="none" cap="none" strike="noStrike">
                <a:solidFill>
                  <a:schemeClr val="dk1"/>
                </a:solidFill>
                <a:latin typeface="Arial"/>
                <a:ea typeface="Arial"/>
                <a:cs typeface="Arial"/>
                <a:sym typeface="Arial"/>
              </a:rPr>
              <a:t>x</a:t>
            </a:r>
            <a:r>
              <a:rPr b="1" i="0" lang="en-US" sz="2400" u="none" cap="none" strike="noStrike">
                <a:solidFill>
                  <a:schemeClr val="dk1"/>
                </a:solidFill>
                <a:latin typeface="Arial"/>
                <a:ea typeface="Arial"/>
                <a:cs typeface="Arial"/>
                <a:sym typeface="Arial"/>
              </a:rPr>
              <a:t> + 0.5. </a:t>
            </a:r>
            <a:r>
              <a:rPr b="1" i="1" lang="en-US" sz="2400" u="none" cap="none" strike="noStrike">
                <a:solidFill>
                  <a:schemeClr val="dk1"/>
                </a:solidFill>
                <a:latin typeface="Arial"/>
                <a:ea typeface="Arial"/>
                <a:cs typeface="Arial"/>
                <a:sym typeface="Arial"/>
              </a:rPr>
              <a:t>Consider the entire area of the entire strip to represent the probability of the discrete whole number itself.</a:t>
            </a:r>
            <a:r>
              <a:rPr b="1" i="0" lang="en-US" sz="2400" u="none" cap="none" strike="noStrike">
                <a:solidFill>
                  <a:schemeClr val="dk1"/>
                </a:solidFill>
                <a:latin typeface="Arial"/>
                <a:ea typeface="Arial"/>
                <a:cs typeface="Arial"/>
                <a:sym typeface="Arial"/>
              </a:rPr>
              <a:t> </a:t>
            </a:r>
          </a:p>
          <a:p>
            <a:pPr indent="-342900" lvl="0" marL="342900" marR="0" rtl="0" algn="l">
              <a:lnSpc>
                <a:spcPct val="105000"/>
              </a:lnSpc>
              <a:spcBef>
                <a:spcPts val="1680"/>
              </a:spcBef>
              <a:spcAft>
                <a:spcPts val="840"/>
              </a:spcAft>
              <a:buClr>
                <a:srgbClr val="008000"/>
              </a:buClr>
              <a:buSzPct val="25000"/>
              <a:buFont typeface="Arial"/>
              <a:buNone/>
            </a:pPr>
            <a:r>
              <a:rPr b="1" i="0" lang="en-US" sz="2400" u="none" cap="none" strike="noStrike">
                <a:solidFill>
                  <a:schemeClr val="dk1"/>
                </a:solidFill>
                <a:latin typeface="Arial"/>
                <a:ea typeface="Arial"/>
                <a:cs typeface="Arial"/>
                <a:sym typeface="Arial"/>
              </a:rPr>
              <a:t>5.	Determine whether the value of </a:t>
            </a:r>
            <a:r>
              <a:rPr b="1" i="1" lang="en-US" sz="2400" u="none" cap="none" strike="noStrike">
                <a:solidFill>
                  <a:schemeClr val="dk1"/>
                </a:solidFill>
                <a:latin typeface="Arial"/>
                <a:ea typeface="Arial"/>
                <a:cs typeface="Arial"/>
                <a:sym typeface="Arial"/>
              </a:rPr>
              <a:t>x</a:t>
            </a:r>
            <a:r>
              <a:rPr b="1" i="0" lang="en-US" sz="2400" u="none" cap="none" strike="noStrike">
                <a:solidFill>
                  <a:schemeClr val="dk1"/>
                </a:solidFill>
                <a:latin typeface="Arial"/>
                <a:ea typeface="Arial"/>
                <a:cs typeface="Arial"/>
                <a:sym typeface="Arial"/>
              </a:rPr>
              <a:t> itself is included in the probability. Determine whether you want the probability of at least </a:t>
            </a:r>
            <a:r>
              <a:rPr b="1" i="1" lang="en-US" sz="2400" u="none" cap="none" strike="noStrike">
                <a:solidFill>
                  <a:schemeClr val="dk1"/>
                </a:solidFill>
                <a:latin typeface="Arial"/>
                <a:ea typeface="Arial"/>
                <a:cs typeface="Arial"/>
                <a:sym typeface="Arial"/>
              </a:rPr>
              <a:t>x</a:t>
            </a:r>
            <a:r>
              <a:rPr b="1" i="0" lang="en-US" sz="2400" u="none" cap="none" strike="noStrike">
                <a:solidFill>
                  <a:schemeClr val="dk1"/>
                </a:solidFill>
                <a:latin typeface="Arial"/>
                <a:ea typeface="Arial"/>
                <a:cs typeface="Arial"/>
                <a:sym typeface="Arial"/>
              </a:rPr>
              <a:t>, at most </a:t>
            </a:r>
            <a:r>
              <a:rPr b="1" i="1" lang="en-US" sz="2400" u="none" cap="none" strike="noStrike">
                <a:solidFill>
                  <a:schemeClr val="dk1"/>
                </a:solidFill>
                <a:latin typeface="Arial"/>
                <a:ea typeface="Arial"/>
                <a:cs typeface="Arial"/>
                <a:sym typeface="Arial"/>
              </a:rPr>
              <a:t>x</a:t>
            </a:r>
            <a:r>
              <a:rPr b="1" i="0" lang="en-US" sz="2400" u="none" cap="none" strike="noStrike">
                <a:solidFill>
                  <a:schemeClr val="dk1"/>
                </a:solidFill>
                <a:latin typeface="Arial"/>
                <a:ea typeface="Arial"/>
                <a:cs typeface="Arial"/>
                <a:sym typeface="Arial"/>
              </a:rPr>
              <a:t>, more than </a:t>
            </a:r>
            <a:r>
              <a:rPr b="1" i="1" lang="en-US" sz="2400" u="none" cap="none" strike="noStrike">
                <a:solidFill>
                  <a:schemeClr val="dk1"/>
                </a:solidFill>
                <a:latin typeface="Arial"/>
                <a:ea typeface="Arial"/>
                <a:cs typeface="Arial"/>
                <a:sym typeface="Arial"/>
              </a:rPr>
              <a:t>x</a:t>
            </a:r>
            <a:r>
              <a:rPr b="1" i="0" lang="en-US" sz="2400" u="none" cap="none" strike="noStrike">
                <a:solidFill>
                  <a:schemeClr val="dk1"/>
                </a:solidFill>
                <a:latin typeface="Arial"/>
                <a:ea typeface="Arial"/>
                <a:cs typeface="Arial"/>
                <a:sym typeface="Arial"/>
              </a:rPr>
              <a:t>, fewer than </a:t>
            </a:r>
            <a:r>
              <a:rPr b="1" i="1" lang="en-US" sz="2400" u="none" cap="none" strike="noStrike">
                <a:solidFill>
                  <a:schemeClr val="dk1"/>
                </a:solidFill>
                <a:latin typeface="Arial"/>
                <a:ea typeface="Arial"/>
                <a:cs typeface="Arial"/>
                <a:sym typeface="Arial"/>
              </a:rPr>
              <a:t>x</a:t>
            </a:r>
            <a:r>
              <a:rPr b="1" i="0" lang="en-US" sz="2400" u="none" cap="none" strike="noStrike">
                <a:solidFill>
                  <a:schemeClr val="dk1"/>
                </a:solidFill>
                <a:latin typeface="Arial"/>
                <a:ea typeface="Arial"/>
                <a:cs typeface="Arial"/>
                <a:sym typeface="Arial"/>
              </a:rPr>
              <a:t>, or exactly </a:t>
            </a:r>
            <a:r>
              <a:rPr b="1" i="1" lang="en-US" sz="2400" u="none" cap="none" strike="noStrike">
                <a:solidFill>
                  <a:schemeClr val="dk1"/>
                </a:solidFill>
                <a:latin typeface="Arial"/>
                <a:ea typeface="Arial"/>
                <a:cs typeface="Arial"/>
                <a:sym typeface="Arial"/>
              </a:rPr>
              <a:t>x</a:t>
            </a:r>
            <a:r>
              <a:rPr b="1" i="0" lang="en-US" sz="2400" u="none" cap="none" strike="noStrike">
                <a:solidFill>
                  <a:schemeClr val="dk1"/>
                </a:solidFill>
                <a:latin typeface="Arial"/>
                <a:ea typeface="Arial"/>
                <a:cs typeface="Arial"/>
                <a:sym typeface="Arial"/>
              </a:rPr>
              <a:t>. Shade the area to the right or left of the strip; also shade the interior of the strip </a:t>
            </a:r>
            <a:r>
              <a:rPr b="1" i="1" lang="en-US" sz="2400" u="none" cap="none" strike="noStrike">
                <a:solidFill>
                  <a:schemeClr val="dk1"/>
                </a:solidFill>
                <a:latin typeface="Arial"/>
                <a:ea typeface="Arial"/>
                <a:cs typeface="Arial"/>
                <a:sym typeface="Arial"/>
              </a:rPr>
              <a:t>if and only if x</a:t>
            </a:r>
            <a:r>
              <a:rPr b="1" i="0" lang="en-US" sz="2400" u="none" cap="none" strike="noStrike">
                <a:solidFill>
                  <a:schemeClr val="dk1"/>
                </a:solidFill>
                <a:latin typeface="Arial"/>
                <a:ea typeface="Arial"/>
                <a:cs typeface="Arial"/>
                <a:sym typeface="Arial"/>
              </a:rPr>
              <a:t> </a:t>
            </a:r>
            <a:r>
              <a:rPr b="1" i="1" lang="en-US" sz="2400" u="none" cap="none" strike="noStrike">
                <a:solidFill>
                  <a:schemeClr val="dk1"/>
                </a:solidFill>
                <a:latin typeface="Arial"/>
                <a:ea typeface="Arial"/>
                <a:cs typeface="Arial"/>
                <a:sym typeface="Arial"/>
              </a:rPr>
              <a:t>itself</a:t>
            </a:r>
            <a:r>
              <a:rPr b="1" i="0" lang="en-US" sz="2400" u="none" cap="none" strike="noStrike">
                <a:solidFill>
                  <a:schemeClr val="dk1"/>
                </a:solidFill>
                <a:latin typeface="Arial"/>
                <a:ea typeface="Arial"/>
                <a:cs typeface="Arial"/>
                <a:sym typeface="Arial"/>
              </a:rPr>
              <a:t> is to be included. This total shaded region corresponds to the probability being sought.</a:t>
            </a:r>
          </a:p>
        </p:txBody>
      </p:sp>
      <p:sp>
        <p:nvSpPr>
          <p:cNvPr id="834" name="Shape 834"/>
          <p:cNvSpPr txBox="1"/>
          <p:nvPr>
            <p:ph type="title"/>
          </p:nvPr>
        </p:nvSpPr>
        <p:spPr>
          <a:xfrm>
            <a:off x="533400" y="127000"/>
            <a:ext cx="8528049" cy="106997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Procedure for Using a Normal Distribution  to Approximate a Binomial Distribution</a:t>
            </a:r>
          </a:p>
        </p:txBody>
      </p:sp>
    </p:spTree>
  </p:cSld>
  <p:clrMapOvr>
    <a:masterClrMapping/>
  </p:clrMapOvr>
  <p:transition spd="slow">
    <p:cut/>
  </p:transition>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38" name="Shape 838"/>
        <p:cNvGrpSpPr/>
        <p:nvPr/>
      </p:nvGrpSpPr>
      <p:grpSpPr>
        <a:xfrm>
          <a:off x="0" y="0"/>
          <a:ext cx="0" cy="0"/>
          <a:chOff x="0" y="0"/>
          <a:chExt cx="0" cy="0"/>
        </a:xfrm>
      </p:grpSpPr>
      <p:sp>
        <p:nvSpPr>
          <p:cNvPr id="839" name="Shape 839"/>
          <p:cNvSpPr txBox="1"/>
          <p:nvPr>
            <p:ph idx="1" type="body"/>
          </p:nvPr>
        </p:nvSpPr>
        <p:spPr>
          <a:xfrm>
            <a:off x="571500" y="1454150"/>
            <a:ext cx="8258174" cy="2443161"/>
          </a:xfrm>
          <a:prstGeom prst="rect">
            <a:avLst/>
          </a:prstGeom>
          <a:noFill/>
          <a:ln>
            <a:noFill/>
          </a:ln>
        </p:spPr>
        <p:txBody>
          <a:bodyPr anchorCtr="0" anchor="t" bIns="44450" lIns="90475" rIns="90475" tIns="44450">
            <a:noAutofit/>
          </a:bodyPr>
          <a:lstStyle/>
          <a:p>
            <a:pPr indent="-533400" lvl="0" marL="533400" marR="0" rtl="0" algn="l">
              <a:lnSpc>
                <a:spcPct val="105000"/>
              </a:lnSpc>
              <a:spcBef>
                <a:spcPts val="0"/>
              </a:spcBef>
              <a:spcAft>
                <a:spcPts val="840"/>
              </a:spcAft>
              <a:buClr>
                <a:srgbClr val="008000"/>
              </a:buClr>
              <a:buSzPct val="25000"/>
              <a:buFont typeface="Arial"/>
              <a:buNone/>
            </a:pPr>
            <a:r>
              <a:rPr b="1" i="0" lang="en-US" sz="2400" u="none" cap="none" strike="noStrike">
                <a:solidFill>
                  <a:schemeClr val="dk1"/>
                </a:solidFill>
                <a:latin typeface="Arial"/>
                <a:ea typeface="Arial"/>
                <a:cs typeface="Arial"/>
                <a:sym typeface="Arial"/>
              </a:rPr>
              <a:t>6.	Using </a:t>
            </a:r>
            <a:r>
              <a:rPr b="1" i="1" lang="en-US" sz="2400" u="none" cap="none" strike="noStrike">
                <a:solidFill>
                  <a:schemeClr val="dk1"/>
                </a:solidFill>
                <a:latin typeface="Arial"/>
                <a:ea typeface="Arial"/>
                <a:cs typeface="Arial"/>
                <a:sym typeface="Arial"/>
              </a:rPr>
              <a:t>x</a:t>
            </a:r>
            <a:r>
              <a:rPr b="1" i="0" lang="en-US" sz="2400" u="none" cap="none" strike="noStrike">
                <a:solidFill>
                  <a:schemeClr val="dk1"/>
                </a:solidFill>
                <a:latin typeface="Arial"/>
                <a:ea typeface="Arial"/>
                <a:cs typeface="Arial"/>
                <a:sym typeface="Arial"/>
              </a:rPr>
              <a:t> – 0.5 or </a:t>
            </a:r>
            <a:r>
              <a:rPr b="1" i="1" lang="en-US" sz="2400" u="none" cap="none" strike="noStrike">
                <a:solidFill>
                  <a:schemeClr val="dk1"/>
                </a:solidFill>
                <a:latin typeface="Arial"/>
                <a:ea typeface="Arial"/>
                <a:cs typeface="Arial"/>
                <a:sym typeface="Arial"/>
              </a:rPr>
              <a:t>x</a:t>
            </a:r>
            <a:r>
              <a:rPr b="1" i="0" lang="en-US" sz="2400" u="none" cap="none" strike="noStrike">
                <a:solidFill>
                  <a:schemeClr val="dk1"/>
                </a:solidFill>
                <a:latin typeface="Arial"/>
                <a:ea typeface="Arial"/>
                <a:cs typeface="Arial"/>
                <a:sym typeface="Arial"/>
              </a:rPr>
              <a:t> + 0.5 in place of </a:t>
            </a:r>
            <a:r>
              <a:rPr b="1" i="1" lang="en-US" sz="2400" u="none" cap="none" strike="noStrike">
                <a:solidFill>
                  <a:schemeClr val="dk1"/>
                </a:solidFill>
                <a:latin typeface="Arial"/>
                <a:ea typeface="Arial"/>
                <a:cs typeface="Arial"/>
                <a:sym typeface="Arial"/>
              </a:rPr>
              <a:t>x,</a:t>
            </a:r>
            <a:r>
              <a:rPr b="1" i="0" lang="en-US" sz="2400" u="none" cap="none" strike="noStrike">
                <a:solidFill>
                  <a:schemeClr val="dk1"/>
                </a:solidFill>
                <a:latin typeface="Arial"/>
                <a:ea typeface="Arial"/>
                <a:cs typeface="Arial"/>
                <a:sym typeface="Arial"/>
              </a:rPr>
              <a:t> find the area of the shaded region: find the </a:t>
            </a:r>
            <a:r>
              <a:rPr b="1" i="1" lang="en-US" sz="2400" u="none" cap="none" strike="noStrike">
                <a:solidFill>
                  <a:schemeClr val="dk1"/>
                </a:solidFill>
                <a:latin typeface="Arial"/>
                <a:ea typeface="Arial"/>
                <a:cs typeface="Arial"/>
                <a:sym typeface="Arial"/>
              </a:rPr>
              <a:t>z</a:t>
            </a:r>
            <a:r>
              <a:rPr b="1" i="0" lang="en-US" sz="2400" u="none" cap="none" strike="noStrike">
                <a:solidFill>
                  <a:schemeClr val="dk1"/>
                </a:solidFill>
                <a:latin typeface="Arial"/>
                <a:ea typeface="Arial"/>
                <a:cs typeface="Arial"/>
                <a:sym typeface="Arial"/>
              </a:rPr>
              <a:t> score; use that </a:t>
            </a:r>
            <a:r>
              <a:rPr b="1" i="1" lang="en-US" sz="2400" u="none" cap="none" strike="noStrike">
                <a:solidFill>
                  <a:schemeClr val="dk1"/>
                </a:solidFill>
                <a:latin typeface="Arial"/>
                <a:ea typeface="Arial"/>
                <a:cs typeface="Arial"/>
                <a:sym typeface="Arial"/>
              </a:rPr>
              <a:t>z</a:t>
            </a:r>
            <a:r>
              <a:rPr b="1" i="0" lang="en-US" sz="2400" u="none" cap="none" strike="noStrike">
                <a:solidFill>
                  <a:schemeClr val="dk1"/>
                </a:solidFill>
                <a:latin typeface="Arial"/>
                <a:ea typeface="Arial"/>
                <a:cs typeface="Arial"/>
                <a:sym typeface="Arial"/>
              </a:rPr>
              <a:t> score to find the area to the left of the adjusted value of </a:t>
            </a:r>
            <a:r>
              <a:rPr b="1" i="1" lang="en-US" sz="2400" u="none" cap="none" strike="noStrike">
                <a:solidFill>
                  <a:schemeClr val="dk1"/>
                </a:solidFill>
                <a:latin typeface="Arial"/>
                <a:ea typeface="Arial"/>
                <a:cs typeface="Arial"/>
                <a:sym typeface="Arial"/>
              </a:rPr>
              <a:t>x</a:t>
            </a:r>
            <a:r>
              <a:rPr b="1" i="0" lang="en-US" sz="2400" u="none" cap="none" strike="noStrike">
                <a:solidFill>
                  <a:schemeClr val="dk1"/>
                </a:solidFill>
                <a:latin typeface="Arial"/>
                <a:ea typeface="Arial"/>
                <a:cs typeface="Arial"/>
                <a:sym typeface="Arial"/>
              </a:rPr>
              <a:t>; use that cumulative area to identify the shaded area corresponding to the desired probability.</a:t>
            </a:r>
          </a:p>
        </p:txBody>
      </p:sp>
      <p:sp>
        <p:nvSpPr>
          <p:cNvPr id="840" name="Shape 840"/>
          <p:cNvSpPr txBox="1"/>
          <p:nvPr>
            <p:ph type="title"/>
          </p:nvPr>
        </p:nvSpPr>
        <p:spPr>
          <a:xfrm>
            <a:off x="533400" y="127000"/>
            <a:ext cx="8528049" cy="106997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Procedure for Using a Normal Distribution  to Approximate a Binomial Distribution</a:t>
            </a:r>
          </a:p>
        </p:txBody>
      </p:sp>
    </p:spTree>
  </p:cSld>
  <p:clrMapOvr>
    <a:masterClrMapping/>
  </p:clrMapOvr>
  <p:transition spd="slow">
    <p:cut/>
  </p:transition>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44" name="Shape 844"/>
        <p:cNvGrpSpPr/>
        <p:nvPr/>
      </p:nvGrpSpPr>
      <p:grpSpPr>
        <a:xfrm>
          <a:off x="0" y="0"/>
          <a:ext cx="0" cy="0"/>
          <a:chOff x="0" y="0"/>
          <a:chExt cx="0" cy="0"/>
        </a:xfrm>
      </p:grpSpPr>
      <p:pic>
        <p:nvPicPr>
          <p:cNvPr id="845" name="Shape 845"/>
          <p:cNvPicPr preferRelativeResize="0"/>
          <p:nvPr/>
        </p:nvPicPr>
        <p:blipFill rotWithShape="1">
          <a:blip r:embed="rId3">
            <a:alphaModFix/>
          </a:blip>
          <a:srcRect b="0" l="0" r="0" t="0"/>
          <a:stretch/>
        </p:blipFill>
        <p:spPr>
          <a:xfrm>
            <a:off x="1454150" y="2887661"/>
            <a:ext cx="6070600" cy="2811461"/>
          </a:xfrm>
          <a:prstGeom prst="rect">
            <a:avLst/>
          </a:prstGeom>
          <a:noFill/>
          <a:ln>
            <a:noFill/>
          </a:ln>
        </p:spPr>
      </p:pic>
      <p:sp>
        <p:nvSpPr>
          <p:cNvPr id="846" name="Shape 846"/>
          <p:cNvSpPr txBox="1"/>
          <p:nvPr/>
        </p:nvSpPr>
        <p:spPr>
          <a:xfrm>
            <a:off x="3603625" y="5935662"/>
            <a:ext cx="1806575"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Figure 6-21</a:t>
            </a:r>
          </a:p>
        </p:txBody>
      </p:sp>
      <p:sp>
        <p:nvSpPr>
          <p:cNvPr id="847" name="Shape 847"/>
          <p:cNvSpPr txBox="1"/>
          <p:nvPr/>
        </p:nvSpPr>
        <p:spPr>
          <a:xfrm>
            <a:off x="285750" y="1538287"/>
            <a:ext cx="8693150" cy="942975"/>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Finding the Probability of </a:t>
            </a:r>
          </a:p>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“At Least 122 Men” Among 213 Passengers</a:t>
            </a:r>
          </a:p>
        </p:txBody>
      </p:sp>
      <p:sp>
        <p:nvSpPr>
          <p:cNvPr id="848" name="Shape 848"/>
          <p:cNvSpPr txBox="1"/>
          <p:nvPr/>
        </p:nvSpPr>
        <p:spPr>
          <a:xfrm>
            <a:off x="152400" y="228600"/>
            <a:ext cx="8858249" cy="12572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Example – Number of Men Among Passengers</a:t>
            </a:r>
          </a:p>
        </p:txBody>
      </p:sp>
    </p:spTree>
  </p:cSld>
  <p:clrMapOvr>
    <a:masterClrMapping/>
  </p:clrMapOvr>
  <p:transition spd="slow">
    <p:cut/>
  </p:transition>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52" name="Shape 852"/>
        <p:cNvGrpSpPr/>
        <p:nvPr/>
      </p:nvGrpSpPr>
      <p:grpSpPr>
        <a:xfrm>
          <a:off x="0" y="0"/>
          <a:ext cx="0" cy="0"/>
          <a:chOff x="0" y="0"/>
          <a:chExt cx="0" cy="0"/>
        </a:xfrm>
      </p:grpSpPr>
      <p:sp>
        <p:nvSpPr>
          <p:cNvPr id="853" name="Shape 853"/>
          <p:cNvSpPr txBox="1"/>
          <p:nvPr>
            <p:ph type="title"/>
          </p:nvPr>
        </p:nvSpPr>
        <p:spPr>
          <a:xfrm>
            <a:off x="703262" y="152400"/>
            <a:ext cx="7772400" cy="838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sp>
        <p:nvSpPr>
          <p:cNvPr id="854" name="Shape 854"/>
          <p:cNvSpPr txBox="1"/>
          <p:nvPr>
            <p:ph idx="1" type="body"/>
          </p:nvPr>
        </p:nvSpPr>
        <p:spPr>
          <a:xfrm>
            <a:off x="377825" y="1389062"/>
            <a:ext cx="8534399" cy="4114800"/>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rgbClr val="008000"/>
              </a:buClr>
              <a:buSzPct val="25000"/>
              <a:buFont typeface="Arial"/>
              <a:buNone/>
            </a:pPr>
            <a:r>
              <a:rPr b="1" i="0" lang="en-US" sz="2800" u="none" cap="none" strike="noStrike">
                <a:solidFill>
                  <a:schemeClr val="dk1"/>
                </a:solidFill>
                <a:latin typeface="Arial"/>
                <a:ea typeface="Arial"/>
                <a:cs typeface="Arial"/>
                <a:sym typeface="Arial"/>
              </a:rPr>
              <a:t>	When we use the normal distribution (which is a </a:t>
            </a:r>
            <a:r>
              <a:rPr b="1" i="0" lang="en-US" sz="2800" u="none" cap="none" strike="noStrike">
                <a:solidFill>
                  <a:schemeClr val="hlink"/>
                </a:solidFill>
                <a:latin typeface="Arial"/>
                <a:ea typeface="Arial"/>
                <a:cs typeface="Arial"/>
                <a:sym typeface="Arial"/>
              </a:rPr>
              <a:t>continuous</a:t>
            </a:r>
            <a:r>
              <a:rPr b="1" i="0" lang="en-US" sz="2800" u="none" cap="none" strike="noStrike">
                <a:solidFill>
                  <a:schemeClr val="dk1"/>
                </a:solidFill>
                <a:latin typeface="Arial"/>
                <a:ea typeface="Arial"/>
                <a:cs typeface="Arial"/>
                <a:sym typeface="Arial"/>
              </a:rPr>
              <a:t> probability distribution) as an approximation to the binomial distribution (which is </a:t>
            </a:r>
            <a:r>
              <a:rPr b="1" i="0" lang="en-US" sz="2800" u="none" cap="none" strike="noStrike">
                <a:solidFill>
                  <a:schemeClr val="hlink"/>
                </a:solidFill>
                <a:latin typeface="Arial"/>
                <a:ea typeface="Arial"/>
                <a:cs typeface="Arial"/>
                <a:sym typeface="Arial"/>
              </a:rPr>
              <a:t>discrete</a:t>
            </a:r>
            <a:r>
              <a:rPr b="1" i="0" lang="en-US" sz="2800" u="none" cap="none" strike="noStrike">
                <a:solidFill>
                  <a:schemeClr val="dk1"/>
                </a:solidFill>
                <a:latin typeface="Arial"/>
                <a:ea typeface="Arial"/>
                <a:cs typeface="Arial"/>
                <a:sym typeface="Arial"/>
              </a:rPr>
              <a:t>), a </a:t>
            </a:r>
            <a:r>
              <a:rPr b="1" i="0" lang="en-US" sz="2800" u="none" cap="none" strike="noStrike">
                <a:solidFill>
                  <a:schemeClr val="hlink"/>
                </a:solidFill>
                <a:latin typeface="Arial"/>
                <a:ea typeface="Arial"/>
                <a:cs typeface="Arial"/>
                <a:sym typeface="Arial"/>
              </a:rPr>
              <a:t>continuity correction </a:t>
            </a:r>
            <a:r>
              <a:rPr b="1" i="0" lang="en-US" sz="2800" u="none" cap="none" strike="noStrike">
                <a:solidFill>
                  <a:schemeClr val="dk1"/>
                </a:solidFill>
                <a:latin typeface="Arial"/>
                <a:ea typeface="Arial"/>
                <a:cs typeface="Arial"/>
                <a:sym typeface="Arial"/>
              </a:rPr>
              <a:t>is made to a discrete whole number </a:t>
            </a:r>
            <a:r>
              <a:rPr b="1" i="1" lang="en-US" sz="2800" u="none" cap="none" strike="noStrike">
                <a:solidFill>
                  <a:schemeClr val="dk1"/>
                </a:solidFill>
                <a:latin typeface="Arial"/>
                <a:ea typeface="Arial"/>
                <a:cs typeface="Arial"/>
                <a:sym typeface="Arial"/>
              </a:rPr>
              <a:t>x</a:t>
            </a:r>
            <a:r>
              <a:rPr b="1" i="0" lang="en-US" sz="2800" u="none" cap="none" strike="noStrike">
                <a:solidFill>
                  <a:schemeClr val="dk1"/>
                </a:solidFill>
                <a:latin typeface="Arial"/>
                <a:ea typeface="Arial"/>
                <a:cs typeface="Arial"/>
                <a:sym typeface="Arial"/>
              </a:rPr>
              <a:t> in the binomial distribution by representing the discrete whole number </a:t>
            </a:r>
            <a:r>
              <a:rPr b="1" i="1" lang="en-US" sz="2800" u="none" cap="none" strike="noStrike">
                <a:solidFill>
                  <a:schemeClr val="dk1"/>
                </a:solidFill>
                <a:latin typeface="Arial"/>
                <a:ea typeface="Arial"/>
                <a:cs typeface="Arial"/>
                <a:sym typeface="Arial"/>
              </a:rPr>
              <a:t>x</a:t>
            </a:r>
            <a:r>
              <a:rPr b="1" i="0" lang="en-US" sz="2800" u="none" cap="none" strike="noStrike">
                <a:solidFill>
                  <a:schemeClr val="dk1"/>
                </a:solidFill>
                <a:latin typeface="Arial"/>
                <a:ea typeface="Arial"/>
                <a:cs typeface="Arial"/>
                <a:sym typeface="Arial"/>
              </a:rPr>
              <a:t> by the interval from </a:t>
            </a:r>
          </a:p>
          <a:p>
            <a:pPr indent="-342900" lvl="0" marL="342900" marR="0" rtl="0" algn="ctr">
              <a:lnSpc>
                <a:spcPct val="100000"/>
              </a:lnSpc>
              <a:spcBef>
                <a:spcPts val="560"/>
              </a:spcBef>
              <a:spcAft>
                <a:spcPts val="0"/>
              </a:spcAft>
              <a:buClr>
                <a:srgbClr val="008000"/>
              </a:buClr>
              <a:buSzPct val="25000"/>
              <a:buFont typeface="Arial"/>
              <a:buNone/>
            </a:pPr>
            <a:r>
              <a:rPr b="1" i="1" lang="en-US" sz="2800" u="none" cap="none" strike="noStrike">
                <a:solidFill>
                  <a:schemeClr val="dk1"/>
                </a:solidFill>
                <a:latin typeface="Arial"/>
                <a:ea typeface="Arial"/>
                <a:cs typeface="Arial"/>
                <a:sym typeface="Arial"/>
              </a:rPr>
              <a:t>x</a:t>
            </a:r>
            <a:r>
              <a:rPr b="1" i="0" lang="en-US" sz="2800" u="none" cap="none" strike="noStrike">
                <a:solidFill>
                  <a:schemeClr val="dk1"/>
                </a:solidFill>
                <a:latin typeface="Arial"/>
                <a:ea typeface="Arial"/>
                <a:cs typeface="Arial"/>
                <a:sym typeface="Arial"/>
              </a:rPr>
              <a:t> – 0.5 to </a:t>
            </a:r>
            <a:r>
              <a:rPr b="1" i="1" lang="en-US" sz="2800" u="none" cap="none" strike="noStrike">
                <a:solidFill>
                  <a:schemeClr val="dk1"/>
                </a:solidFill>
                <a:latin typeface="Arial"/>
                <a:ea typeface="Arial"/>
                <a:cs typeface="Arial"/>
                <a:sym typeface="Arial"/>
              </a:rPr>
              <a:t>x</a:t>
            </a:r>
            <a:r>
              <a:rPr b="1" i="0" lang="en-US" sz="2800" u="none" cap="none" strike="noStrike">
                <a:solidFill>
                  <a:schemeClr val="dk1"/>
                </a:solidFill>
                <a:latin typeface="Arial"/>
                <a:ea typeface="Arial"/>
                <a:cs typeface="Arial"/>
                <a:sym typeface="Arial"/>
              </a:rPr>
              <a:t> + 0.5</a:t>
            </a:r>
          </a:p>
          <a:p>
            <a:pPr indent="-342900" lvl="0" marL="342900" marR="0" rtl="0" algn="ctr">
              <a:lnSpc>
                <a:spcPct val="100000"/>
              </a:lnSpc>
              <a:spcBef>
                <a:spcPts val="560"/>
              </a:spcBef>
              <a:spcAft>
                <a:spcPts val="0"/>
              </a:spcAft>
              <a:buClr>
                <a:srgbClr val="008000"/>
              </a:buClr>
              <a:buSzPct val="25000"/>
              <a:buFont typeface="Arial"/>
              <a:buNone/>
            </a:pPr>
            <a:r>
              <a:rPr b="1" i="0" lang="en-US" sz="2800" u="none" cap="none" strike="noStrike">
                <a:solidFill>
                  <a:schemeClr val="dk1"/>
                </a:solidFill>
                <a:latin typeface="Arial"/>
                <a:ea typeface="Arial"/>
                <a:cs typeface="Arial"/>
                <a:sym typeface="Arial"/>
              </a:rPr>
              <a:t>(that is, adding and subtracting 0.5).</a:t>
            </a:r>
          </a:p>
        </p:txBody>
      </p:sp>
    </p:spTree>
  </p:cSld>
  <p:clrMapOvr>
    <a:masterClrMapping/>
  </p:clrMapOvr>
  <p:transition spd="slow">
    <p:cut/>
  </p:transition>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58" name="Shape 858"/>
        <p:cNvGrpSpPr/>
        <p:nvPr/>
      </p:nvGrpSpPr>
      <p:grpSpPr>
        <a:xfrm>
          <a:off x="0" y="0"/>
          <a:ext cx="0" cy="0"/>
          <a:chOff x="0" y="0"/>
          <a:chExt cx="0" cy="0"/>
        </a:xfrm>
      </p:grpSpPr>
      <p:sp>
        <p:nvSpPr>
          <p:cNvPr id="859" name="Shape 859"/>
          <p:cNvSpPr txBox="1"/>
          <p:nvPr/>
        </p:nvSpPr>
        <p:spPr>
          <a:xfrm>
            <a:off x="403225" y="6430962"/>
            <a:ext cx="184149" cy="9207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60" name="Shape 860"/>
          <p:cNvSpPr txBox="1"/>
          <p:nvPr/>
        </p:nvSpPr>
        <p:spPr>
          <a:xfrm>
            <a:off x="4749800" y="300037"/>
            <a:ext cx="3805237" cy="966787"/>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4000" u="none" cap="none" strike="noStrike">
                <a:solidFill>
                  <a:schemeClr val="dk1"/>
                </a:solidFill>
                <a:latin typeface="Arial"/>
                <a:ea typeface="Arial"/>
                <a:cs typeface="Arial"/>
                <a:sym typeface="Arial"/>
              </a:rPr>
              <a:t>x</a:t>
            </a:r>
            <a:r>
              <a:rPr b="1" i="0" lang="en-US" sz="2400" u="none" cap="none" strike="noStrike">
                <a:solidFill>
                  <a:schemeClr val="dk1"/>
                </a:solidFill>
                <a:latin typeface="Arial"/>
                <a:ea typeface="Arial"/>
                <a:cs typeface="Arial"/>
                <a:sym typeface="Arial"/>
              </a:rPr>
              <a:t> = </a:t>
            </a:r>
            <a:r>
              <a:rPr b="1" i="0" lang="en-US" sz="3200" u="sng" cap="none" strike="noStrike">
                <a:solidFill>
                  <a:schemeClr val="hlink"/>
                </a:solidFill>
                <a:latin typeface="Arial"/>
                <a:ea typeface="Arial"/>
                <a:cs typeface="Arial"/>
                <a:sym typeface="Arial"/>
              </a:rPr>
              <a:t>at least</a:t>
            </a:r>
            <a:r>
              <a:rPr b="1" i="0" lang="en-US" sz="3200" u="none" cap="none" strike="noStrike">
                <a:solidFill>
                  <a:schemeClr val="hlink"/>
                </a:solidFill>
                <a:latin typeface="Arial"/>
                <a:ea typeface="Arial"/>
                <a:cs typeface="Arial"/>
                <a:sym typeface="Arial"/>
              </a:rPr>
              <a:t> </a:t>
            </a:r>
            <a:r>
              <a:rPr b="1" i="0" lang="en-US" sz="2400" u="none" cap="none" strike="noStrike">
                <a:solidFill>
                  <a:schemeClr val="dk1"/>
                </a:solidFill>
                <a:latin typeface="Arial"/>
                <a:ea typeface="Arial"/>
                <a:cs typeface="Arial"/>
                <a:sym typeface="Arial"/>
              </a:rPr>
              <a:t>8</a:t>
            </a:r>
          </a:p>
          <a:p>
            <a:pPr indent="0" lvl="0" marL="0" marR="0" rtl="0" algn="l">
              <a:lnSpc>
                <a:spcPct val="9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    (includes 8 and above)</a:t>
            </a:r>
          </a:p>
        </p:txBody>
      </p:sp>
      <p:sp>
        <p:nvSpPr>
          <p:cNvPr id="861" name="Shape 861"/>
          <p:cNvSpPr txBox="1"/>
          <p:nvPr/>
        </p:nvSpPr>
        <p:spPr>
          <a:xfrm>
            <a:off x="4749800" y="1657350"/>
            <a:ext cx="3213100" cy="966787"/>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4000" u="none" cap="none" strike="noStrike">
                <a:solidFill>
                  <a:schemeClr val="dk1"/>
                </a:solidFill>
                <a:latin typeface="Arial"/>
                <a:ea typeface="Arial"/>
                <a:cs typeface="Arial"/>
                <a:sym typeface="Arial"/>
              </a:rPr>
              <a:t>x</a:t>
            </a:r>
            <a:r>
              <a:rPr b="1" i="0" lang="en-US" sz="2400" u="none" cap="none" strike="noStrike">
                <a:solidFill>
                  <a:schemeClr val="dk1"/>
                </a:solidFill>
                <a:latin typeface="Arial"/>
                <a:ea typeface="Arial"/>
                <a:cs typeface="Arial"/>
                <a:sym typeface="Arial"/>
              </a:rPr>
              <a:t> = </a:t>
            </a:r>
            <a:r>
              <a:rPr b="1" i="0" lang="en-US" sz="3200" u="sng" cap="none" strike="noStrike">
                <a:solidFill>
                  <a:schemeClr val="hlink"/>
                </a:solidFill>
                <a:latin typeface="Arial"/>
                <a:ea typeface="Arial"/>
                <a:cs typeface="Arial"/>
                <a:sym typeface="Arial"/>
              </a:rPr>
              <a:t>more than</a:t>
            </a:r>
            <a:r>
              <a:rPr b="1" i="0" lang="en-US" sz="2400" u="none" cap="none" strike="noStrike">
                <a:solidFill>
                  <a:schemeClr val="dk1"/>
                </a:solidFill>
                <a:latin typeface="Arial"/>
                <a:ea typeface="Arial"/>
                <a:cs typeface="Arial"/>
                <a:sym typeface="Arial"/>
              </a:rPr>
              <a:t> 8</a:t>
            </a:r>
          </a:p>
          <a:p>
            <a:pPr indent="0" lvl="0" marL="0" marR="0" rtl="0" algn="l">
              <a:lnSpc>
                <a:spcPct val="9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    (doesn’t include 8)</a:t>
            </a:r>
          </a:p>
        </p:txBody>
      </p:sp>
      <p:sp>
        <p:nvSpPr>
          <p:cNvPr id="862" name="Shape 862"/>
          <p:cNvSpPr txBox="1"/>
          <p:nvPr/>
        </p:nvSpPr>
        <p:spPr>
          <a:xfrm>
            <a:off x="4749800" y="2938461"/>
            <a:ext cx="3873499" cy="966787"/>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4000" u="none" cap="none" strike="noStrike">
                <a:solidFill>
                  <a:schemeClr val="dk1"/>
                </a:solidFill>
                <a:latin typeface="Arial"/>
                <a:ea typeface="Arial"/>
                <a:cs typeface="Arial"/>
                <a:sym typeface="Arial"/>
              </a:rPr>
              <a:t>x</a:t>
            </a:r>
            <a:r>
              <a:rPr b="1" i="0" lang="en-US" sz="2400" u="none" cap="none" strike="noStrike">
                <a:solidFill>
                  <a:schemeClr val="dk1"/>
                </a:solidFill>
                <a:latin typeface="Arial"/>
                <a:ea typeface="Arial"/>
                <a:cs typeface="Arial"/>
                <a:sym typeface="Arial"/>
              </a:rPr>
              <a:t> = </a:t>
            </a:r>
            <a:r>
              <a:rPr b="1" i="0" lang="en-US" sz="3200" u="sng" cap="none" strike="noStrike">
                <a:solidFill>
                  <a:schemeClr val="hlink"/>
                </a:solidFill>
                <a:latin typeface="Arial"/>
                <a:ea typeface="Arial"/>
                <a:cs typeface="Arial"/>
                <a:sym typeface="Arial"/>
              </a:rPr>
              <a:t>at most</a:t>
            </a:r>
            <a:r>
              <a:rPr b="1" i="0" lang="en-US" sz="3200" u="none" cap="none" strike="noStrike">
                <a:solidFill>
                  <a:schemeClr val="hlink"/>
                </a:solidFill>
                <a:latin typeface="Arial"/>
                <a:ea typeface="Arial"/>
                <a:cs typeface="Arial"/>
                <a:sym typeface="Arial"/>
              </a:rPr>
              <a:t> </a:t>
            </a:r>
            <a:r>
              <a:rPr b="1" i="0" lang="en-US" sz="2400" u="none" cap="none" strike="noStrike">
                <a:solidFill>
                  <a:schemeClr val="dk1"/>
                </a:solidFill>
                <a:latin typeface="Arial"/>
                <a:ea typeface="Arial"/>
                <a:cs typeface="Arial"/>
                <a:sym typeface="Arial"/>
              </a:rPr>
              <a:t>8</a:t>
            </a:r>
          </a:p>
          <a:p>
            <a:pPr indent="0" lvl="0" marL="0" marR="0" rtl="0" algn="l">
              <a:lnSpc>
                <a:spcPct val="9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     (includes 8 and below)</a:t>
            </a:r>
          </a:p>
        </p:txBody>
      </p:sp>
      <p:sp>
        <p:nvSpPr>
          <p:cNvPr id="863" name="Shape 863"/>
          <p:cNvSpPr txBox="1"/>
          <p:nvPr/>
        </p:nvSpPr>
        <p:spPr>
          <a:xfrm>
            <a:off x="4749800" y="4244975"/>
            <a:ext cx="3381375" cy="966787"/>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4000" u="none" cap="none" strike="noStrike">
                <a:solidFill>
                  <a:schemeClr val="dk1"/>
                </a:solidFill>
                <a:latin typeface="Arial"/>
                <a:ea typeface="Arial"/>
                <a:cs typeface="Arial"/>
                <a:sym typeface="Arial"/>
              </a:rPr>
              <a:t>x</a:t>
            </a:r>
            <a:r>
              <a:rPr b="1" i="0" lang="en-US" sz="2400" u="none" cap="none" strike="noStrike">
                <a:solidFill>
                  <a:schemeClr val="dk1"/>
                </a:solidFill>
                <a:latin typeface="Arial"/>
                <a:ea typeface="Arial"/>
                <a:cs typeface="Arial"/>
                <a:sym typeface="Arial"/>
              </a:rPr>
              <a:t> = </a:t>
            </a:r>
            <a:r>
              <a:rPr b="1" i="0" lang="en-US" sz="3200" u="sng" cap="none" strike="noStrike">
                <a:solidFill>
                  <a:schemeClr val="hlink"/>
                </a:solidFill>
                <a:latin typeface="Arial"/>
                <a:ea typeface="Arial"/>
                <a:cs typeface="Arial"/>
                <a:sym typeface="Arial"/>
              </a:rPr>
              <a:t>fewer than</a:t>
            </a:r>
            <a:r>
              <a:rPr b="1" i="0" lang="en-US" sz="2400" u="none" cap="none" strike="noStrike">
                <a:solidFill>
                  <a:schemeClr val="dk1"/>
                </a:solidFill>
                <a:latin typeface="Arial"/>
                <a:ea typeface="Arial"/>
                <a:cs typeface="Arial"/>
                <a:sym typeface="Arial"/>
              </a:rPr>
              <a:t> 8</a:t>
            </a:r>
          </a:p>
          <a:p>
            <a:pPr indent="0" lvl="0" marL="0" marR="0" rtl="0" algn="l">
              <a:lnSpc>
                <a:spcPct val="9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      (doesn’t include 8)</a:t>
            </a:r>
          </a:p>
        </p:txBody>
      </p:sp>
      <p:sp>
        <p:nvSpPr>
          <p:cNvPr id="864" name="Shape 864"/>
          <p:cNvSpPr txBox="1"/>
          <p:nvPr/>
        </p:nvSpPr>
        <p:spPr>
          <a:xfrm>
            <a:off x="4749800" y="5386387"/>
            <a:ext cx="2443161" cy="966787"/>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4000" u="none" cap="none" strike="noStrike">
                <a:solidFill>
                  <a:schemeClr val="dk1"/>
                </a:solidFill>
                <a:latin typeface="Arial"/>
                <a:ea typeface="Arial"/>
                <a:cs typeface="Arial"/>
                <a:sym typeface="Arial"/>
              </a:rPr>
              <a:t>x</a:t>
            </a:r>
            <a:r>
              <a:rPr b="1" i="0" lang="en-US" sz="2400" u="none" cap="none" strike="noStrike">
                <a:solidFill>
                  <a:schemeClr val="dk1"/>
                </a:solidFill>
                <a:latin typeface="Arial"/>
                <a:ea typeface="Arial"/>
                <a:cs typeface="Arial"/>
                <a:sym typeface="Arial"/>
              </a:rPr>
              <a:t> = </a:t>
            </a:r>
            <a:r>
              <a:rPr b="1" i="0" lang="en-US" sz="3200" u="sng" cap="none" strike="noStrike">
                <a:solidFill>
                  <a:schemeClr val="hlink"/>
                </a:solidFill>
                <a:latin typeface="Arial"/>
                <a:ea typeface="Arial"/>
                <a:cs typeface="Arial"/>
                <a:sym typeface="Arial"/>
              </a:rPr>
              <a:t>exactly</a:t>
            </a:r>
            <a:r>
              <a:rPr b="1" i="0" lang="en-US" sz="2400" u="none" cap="none" strike="noStrike">
                <a:solidFill>
                  <a:schemeClr val="dk1"/>
                </a:solidFill>
                <a:latin typeface="Arial"/>
                <a:ea typeface="Arial"/>
                <a:cs typeface="Arial"/>
                <a:sym typeface="Arial"/>
              </a:rPr>
              <a:t> 8</a:t>
            </a:r>
          </a:p>
          <a:p>
            <a:pPr indent="0" lvl="0" marL="0" marR="0" rtl="0" algn="l">
              <a:lnSpc>
                <a:spcPct val="9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    </a:t>
            </a:r>
          </a:p>
        </p:txBody>
      </p:sp>
      <p:pic>
        <p:nvPicPr>
          <p:cNvPr id="865" name="Shape 865"/>
          <p:cNvPicPr preferRelativeResize="0"/>
          <p:nvPr/>
        </p:nvPicPr>
        <p:blipFill rotWithShape="1">
          <a:blip r:embed="rId3">
            <a:alphaModFix/>
          </a:blip>
          <a:srcRect b="0" l="0" r="0" t="0"/>
          <a:stretch/>
        </p:blipFill>
        <p:spPr>
          <a:xfrm>
            <a:off x="1427162" y="127000"/>
            <a:ext cx="2605086" cy="638174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279F"/>
      </a:dk2>
      <a:lt2>
        <a:srgbClr val="919191"/>
      </a:lt2>
      <a:accent1>
        <a:srgbClr val="618FFD"/>
      </a:accent1>
      <a:accent2>
        <a:srgbClr val="00AE00"/>
      </a:accent2>
      <a:accent3>
        <a:srgbClr val="FFFFFF"/>
      </a:accent3>
      <a:accent4>
        <a:srgbClr val="618FFD"/>
      </a:accent4>
      <a:accent5>
        <a:srgbClr val="00AE00"/>
      </a:accent5>
      <a:accent6>
        <a:srgbClr val="FFFFFF"/>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