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370" r:id="rId2"/>
    <p:sldId id="403" r:id="rId3"/>
    <p:sldId id="338" r:id="rId4"/>
    <p:sldId id="349" r:id="rId5"/>
    <p:sldId id="363" r:id="rId6"/>
    <p:sldId id="386" r:id="rId7"/>
    <p:sldId id="388" r:id="rId8"/>
    <p:sldId id="393" r:id="rId9"/>
    <p:sldId id="404" r:id="rId10"/>
    <p:sldId id="376" r:id="rId11"/>
    <p:sldId id="375" r:id="rId12"/>
    <p:sldId id="372" r:id="rId13"/>
    <p:sldId id="379" r:id="rId14"/>
    <p:sldId id="399" r:id="rId15"/>
    <p:sldId id="398" r:id="rId16"/>
    <p:sldId id="392" r:id="rId17"/>
    <p:sldId id="380" r:id="rId18"/>
    <p:sldId id="389" r:id="rId19"/>
    <p:sldId id="4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rahim Alsharifi" initials="AA" lastIdx="3" clrIdx="0">
    <p:extLst>
      <p:ext uri="{19B8F6BF-5375-455C-9EA6-DF929625EA0E}">
        <p15:presenceInfo xmlns:p15="http://schemas.microsoft.com/office/powerpoint/2012/main" userId="Abdulrahim Alsharif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AE"/>
    <a:srgbClr val="A5A5A5"/>
    <a:srgbClr val="EE0077"/>
    <a:srgbClr val="FFAFD7"/>
    <a:srgbClr val="3886CC"/>
    <a:srgbClr val="F8D3BA"/>
    <a:srgbClr val="800000"/>
    <a:srgbClr val="74003A"/>
    <a:srgbClr val="F5BC95"/>
    <a:srgbClr val="FFF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96" autoAdjust="0"/>
    <p:restoredTop sz="91652" autoAdjust="0"/>
  </p:normalViewPr>
  <p:slideViewPr>
    <p:cSldViewPr snapToGrid="0">
      <p:cViewPr varScale="1">
        <p:scale>
          <a:sx n="89" d="100"/>
          <a:sy n="89" d="100"/>
        </p:scale>
        <p:origin x="120" y="132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627FF-9858-4A99-AE55-4412E3759CB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8B543-6C03-4346-95A8-8C62AC9A5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5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2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191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39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64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5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574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19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D9B33-B3B7-AE46-B5CE-8FCB16714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audio13.wav"/><Relationship Id="rId7" Type="http://schemas.openxmlformats.org/officeDocument/2006/relationships/image" Target="../media/image10.emf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21.emf"/><Relationship Id="rId5" Type="http://schemas.openxmlformats.org/officeDocument/2006/relationships/image" Target="../media/image7.emf"/><Relationship Id="rId10" Type="http://schemas.openxmlformats.org/officeDocument/2006/relationships/image" Target="../media/image20.emf"/><Relationship Id="rId4" Type="http://schemas.openxmlformats.org/officeDocument/2006/relationships/image" Target="../media/image12.emf"/><Relationship Id="rId9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2.emf"/><Relationship Id="rId3" Type="http://schemas.openxmlformats.org/officeDocument/2006/relationships/audio" Target="../media/audio14.wav"/><Relationship Id="rId7" Type="http://schemas.openxmlformats.org/officeDocument/2006/relationships/image" Target="../media/image20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0" Type="http://schemas.openxmlformats.org/officeDocument/2006/relationships/image" Target="../media/image21.emf"/><Relationship Id="rId4" Type="http://schemas.openxmlformats.org/officeDocument/2006/relationships/image" Target="../media/image23.png"/><Relationship Id="rId9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949728" y="272530"/>
            <a:ext cx="8303543" cy="13704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35AB30-3ED4-4453-A8FB-5EC75AAB41AC}"/>
              </a:ext>
            </a:extLst>
          </p:cNvPr>
          <p:cNvSpPr txBox="1">
            <a:spLocks/>
          </p:cNvSpPr>
          <p:nvPr/>
        </p:nvSpPr>
        <p:spPr>
          <a:xfrm>
            <a:off x="3922104" y="2193758"/>
            <a:ext cx="6164431" cy="17653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 rtl="1"/>
            <a:r>
              <a:rPr lang="ar-BH" sz="115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سُنَنُ الوُضُوء</a:t>
            </a:r>
            <a:endParaRPr lang="en-US" sz="115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01C8A1-CC4C-47F4-AD8C-78745BD1A8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127" y="2669033"/>
            <a:ext cx="1963508" cy="3947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61CE266-4AA0-46A7-88D1-4D4CB47042EE}"/>
              </a:ext>
            </a:extLst>
          </p:cNvPr>
          <p:cNvSpPr/>
          <p:nvPr/>
        </p:nvSpPr>
        <p:spPr>
          <a:xfrm flipH="1">
            <a:off x="1658223" y="1576424"/>
            <a:ext cx="2505814" cy="1937011"/>
          </a:xfrm>
          <a:prstGeom prst="wedgeEllipseCallout">
            <a:avLst>
              <a:gd name="adj1" fmla="val 67662"/>
              <a:gd name="adj2" fmla="val 4155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السلام عليكم ورحمة الله وبركاته</a:t>
            </a:r>
          </a:p>
          <a:p>
            <a:pPr algn="ctr" rtl="1"/>
            <a:r>
              <a:rPr lang="ar-BH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درسُنا اليوم بإذن الله تعالى هو:</a:t>
            </a:r>
            <a:endParaRPr lang="en-US" sz="11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5446094" y="4204677"/>
            <a:ext cx="2847254" cy="17081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الإسلامية/ الجزء الأول 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الثالث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 </a:t>
            </a:r>
          </a:p>
        </p:txBody>
      </p:sp>
    </p:spTree>
    <p:extLst>
      <p:ext uri="{BB962C8B-B14F-4D97-AF65-F5344CB8AC3E}">
        <p14:creationId xmlns:p14="http://schemas.microsoft.com/office/powerpoint/2010/main" val="14522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10154653" y="189749"/>
            <a:ext cx="1807695" cy="7135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65D228-919F-4AF2-BCFA-1BA849A3DAF0}"/>
              </a:ext>
            </a:extLst>
          </p:cNvPr>
          <p:cNvSpPr/>
          <p:nvPr/>
        </p:nvSpPr>
        <p:spPr>
          <a:xfrm>
            <a:off x="1179107" y="515420"/>
            <a:ext cx="8703786" cy="7060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akkal Majalla" panose="02000000000000000000" pitchFamily="2" charset="-78"/>
                <a:cs typeface="+mj-cs"/>
              </a:rPr>
              <a:t>أصل بخطّ بين العمود (أ) وما يناسبه في العمود</a:t>
            </a:r>
            <a:r>
              <a:rPr kumimoji="0" lang="ar-BH" sz="3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akkal Majalla" panose="02000000000000000000" pitchFamily="2" charset="-78"/>
                <a:cs typeface="+mj-cs"/>
              </a:rPr>
              <a:t> (ب)، فيما يأتي: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4C38248-4924-427C-9284-954C2928E169}"/>
              </a:ext>
            </a:extLst>
          </p:cNvPr>
          <p:cNvSpPr/>
          <p:nvPr/>
        </p:nvSpPr>
        <p:spPr>
          <a:xfrm>
            <a:off x="8205537" y="1398785"/>
            <a:ext cx="3573380" cy="654748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العمود (أ)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FEFF321-7BE7-481B-9903-828A6A49183A}"/>
              </a:ext>
            </a:extLst>
          </p:cNvPr>
          <p:cNvSpPr/>
          <p:nvPr/>
        </p:nvSpPr>
        <p:spPr>
          <a:xfrm>
            <a:off x="1158547" y="1398785"/>
            <a:ext cx="3287878" cy="654748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rPr>
              <a:t>العمود (ب)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64160" y="2316425"/>
            <a:ext cx="3166143" cy="3796864"/>
            <a:chOff x="8464160" y="2316425"/>
            <a:chExt cx="3166143" cy="3796864"/>
          </a:xfrm>
        </p:grpSpPr>
        <p:sp>
          <p:nvSpPr>
            <p:cNvPr id="27" name="Arrow: Pentagon 26">
              <a:extLst>
                <a:ext uri="{FF2B5EF4-FFF2-40B4-BE49-F238E27FC236}">
                  <a16:creationId xmlns:a16="http://schemas.microsoft.com/office/drawing/2014/main" id="{6E3B0BF0-C623-460E-897A-4E45AC68A2A0}"/>
                </a:ext>
              </a:extLst>
            </p:cNvPr>
            <p:cNvSpPr/>
            <p:nvPr/>
          </p:nvSpPr>
          <p:spPr>
            <a:xfrm flipH="1">
              <a:off x="8464160" y="2316425"/>
              <a:ext cx="3166141" cy="896576"/>
            </a:xfrm>
            <a:prstGeom prst="homePlate">
              <a:avLst/>
            </a:prstGeom>
            <a:solidFill>
              <a:srgbClr val="FECE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التَّثْليث</a:t>
              </a:r>
              <a:endPara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</p:txBody>
        </p:sp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2151F16-056D-406F-BBB4-EA1DA2BC9100}"/>
                </a:ext>
              </a:extLst>
            </p:cNvPr>
            <p:cNvSpPr/>
            <p:nvPr/>
          </p:nvSpPr>
          <p:spPr>
            <a:xfrm flipH="1">
              <a:off x="8544570" y="5217287"/>
              <a:ext cx="3085733" cy="896002"/>
            </a:xfrm>
            <a:prstGeom prst="homePlate">
              <a:avLst/>
            </a:prstGeom>
            <a:solidFill>
              <a:srgbClr val="FECE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7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قبْلَ بدْءِ الوضُوء</a:t>
              </a:r>
              <a:endParaRPr lang="en-US" sz="37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</p:txBody>
        </p:sp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5B73D743-2578-4693-B404-6A66E4530472}"/>
                </a:ext>
              </a:extLst>
            </p:cNvPr>
            <p:cNvSpPr/>
            <p:nvPr/>
          </p:nvSpPr>
          <p:spPr>
            <a:xfrm flipH="1">
              <a:off x="8464162" y="4278419"/>
              <a:ext cx="3166141" cy="896004"/>
            </a:xfrm>
            <a:prstGeom prst="homePlate">
              <a:avLst/>
            </a:prstGeom>
            <a:solidFill>
              <a:srgbClr val="FECE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أغْسِل</a:t>
              </a:r>
              <a:endPara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</p:txBody>
        </p:sp>
        <p:sp>
          <p:nvSpPr>
            <p:cNvPr id="34" name="Arrow: Pentagon 33">
              <a:extLst>
                <a:ext uri="{FF2B5EF4-FFF2-40B4-BE49-F238E27FC236}">
                  <a16:creationId xmlns:a16="http://schemas.microsoft.com/office/drawing/2014/main" id="{0202CA74-0E51-4856-A185-CD679AE1E251}"/>
                </a:ext>
              </a:extLst>
            </p:cNvPr>
            <p:cNvSpPr/>
            <p:nvPr/>
          </p:nvSpPr>
          <p:spPr>
            <a:xfrm flipH="1">
              <a:off x="8527199" y="3280999"/>
              <a:ext cx="3086961" cy="890944"/>
            </a:xfrm>
            <a:prstGeom prst="homePlate">
              <a:avLst/>
            </a:prstGeom>
            <a:solidFill>
              <a:srgbClr val="FECE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أمْسَح</a:t>
              </a:r>
              <a:endPara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50489" y="2293931"/>
            <a:ext cx="4654482" cy="4070773"/>
            <a:chOff x="950489" y="2293931"/>
            <a:chExt cx="4654482" cy="4070773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1181617B-8243-4325-84AD-F19E719B14E2}"/>
                </a:ext>
              </a:extLst>
            </p:cNvPr>
            <p:cNvSpPr/>
            <p:nvPr/>
          </p:nvSpPr>
          <p:spPr>
            <a:xfrm rot="10800000" flipV="1">
              <a:off x="950494" y="5418159"/>
              <a:ext cx="4654477" cy="946545"/>
            </a:xfrm>
            <a:custGeom>
              <a:avLst/>
              <a:gdLst>
                <a:gd name="connsiteX0" fmla="*/ 0 w 2089141"/>
                <a:gd name="connsiteY0" fmla="*/ 0 h 832358"/>
                <a:gd name="connsiteX1" fmla="*/ 1672962 w 2089141"/>
                <a:gd name="connsiteY1" fmla="*/ 0 h 832358"/>
                <a:gd name="connsiteX2" fmla="*/ 2089141 w 2089141"/>
                <a:gd name="connsiteY2" fmla="*/ 416179 h 832358"/>
                <a:gd name="connsiteX3" fmla="*/ 1672962 w 2089141"/>
                <a:gd name="connsiteY3" fmla="*/ 832358 h 832358"/>
                <a:gd name="connsiteX4" fmla="*/ 0 w 2089141"/>
                <a:gd name="connsiteY4" fmla="*/ 832358 h 832358"/>
                <a:gd name="connsiteX5" fmla="*/ 416179 w 2089141"/>
                <a:gd name="connsiteY5" fmla="*/ 416179 h 832358"/>
                <a:gd name="connsiteX6" fmla="*/ 0 w 2089141"/>
                <a:gd name="connsiteY6" fmla="*/ 0 h 832358"/>
                <a:gd name="connsiteX0" fmla="*/ 0 w 1672962"/>
                <a:gd name="connsiteY0" fmla="*/ 0 h 832358"/>
                <a:gd name="connsiteX1" fmla="*/ 1672962 w 1672962"/>
                <a:gd name="connsiteY1" fmla="*/ 0 h 832358"/>
                <a:gd name="connsiteX2" fmla="*/ 1653043 w 1672962"/>
                <a:gd name="connsiteY2" fmla="*/ 458382 h 832358"/>
                <a:gd name="connsiteX3" fmla="*/ 1672962 w 1672962"/>
                <a:gd name="connsiteY3" fmla="*/ 832358 h 832358"/>
                <a:gd name="connsiteX4" fmla="*/ 0 w 1672962"/>
                <a:gd name="connsiteY4" fmla="*/ 832358 h 832358"/>
                <a:gd name="connsiteX5" fmla="*/ 416179 w 1672962"/>
                <a:gd name="connsiteY5" fmla="*/ 416179 h 832358"/>
                <a:gd name="connsiteX6" fmla="*/ 0 w 1672962"/>
                <a:gd name="connsiteY6" fmla="*/ 0 h 832358"/>
                <a:gd name="connsiteX0" fmla="*/ 0 w 1672962"/>
                <a:gd name="connsiteY0" fmla="*/ 0 h 832358"/>
                <a:gd name="connsiteX1" fmla="*/ 1672962 w 1672962"/>
                <a:gd name="connsiteY1" fmla="*/ 0 h 832358"/>
                <a:gd name="connsiteX2" fmla="*/ 1666741 w 1672962"/>
                <a:gd name="connsiteY2" fmla="*/ 458382 h 832358"/>
                <a:gd name="connsiteX3" fmla="*/ 1672962 w 1672962"/>
                <a:gd name="connsiteY3" fmla="*/ 832358 h 832358"/>
                <a:gd name="connsiteX4" fmla="*/ 0 w 1672962"/>
                <a:gd name="connsiteY4" fmla="*/ 832358 h 832358"/>
                <a:gd name="connsiteX5" fmla="*/ 416179 w 1672962"/>
                <a:gd name="connsiteY5" fmla="*/ 416179 h 832358"/>
                <a:gd name="connsiteX6" fmla="*/ 0 w 1672962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416179 w 1674124"/>
                <a:gd name="connsiteY5" fmla="*/ 416179 h 832358"/>
                <a:gd name="connsiteX6" fmla="*/ 0 w 1674124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206088 w 1674124"/>
                <a:gd name="connsiteY5" fmla="*/ 392804 h 832358"/>
                <a:gd name="connsiteX6" fmla="*/ 0 w 1674124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252308 w 1674124"/>
                <a:gd name="connsiteY5" fmla="*/ 392804 h 832358"/>
                <a:gd name="connsiteX6" fmla="*/ 0 w 1674124"/>
                <a:gd name="connsiteY6" fmla="*/ 0 h 83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124" h="832358">
                  <a:moveTo>
                    <a:pt x="0" y="0"/>
                  </a:moveTo>
                  <a:lnTo>
                    <a:pt x="1672962" y="0"/>
                  </a:lnTo>
                  <a:cubicBezTo>
                    <a:pt x="1670888" y="152794"/>
                    <a:pt x="1675664" y="319655"/>
                    <a:pt x="1673590" y="472449"/>
                  </a:cubicBezTo>
                  <a:cubicBezTo>
                    <a:pt x="1673381" y="592419"/>
                    <a:pt x="1673171" y="712388"/>
                    <a:pt x="1672962" y="832358"/>
                  </a:cubicBezTo>
                  <a:lnTo>
                    <a:pt x="0" y="832358"/>
                  </a:lnTo>
                  <a:lnTo>
                    <a:pt x="252308" y="392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en-US" sz="35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        </a:t>
              </a:r>
              <a:r>
                <a:rPr lang="ar-BH" sz="35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ظاهر </a:t>
              </a:r>
              <a:r>
                <a:rPr lang="ar-BH" sz="35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أذنيَّ </a:t>
              </a:r>
              <a:r>
                <a:rPr lang="ar-BH" sz="35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وباطنهما</a:t>
              </a:r>
              <a:endParaRPr lang="en-US" sz="35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</p:txBody>
        </p:sp>
        <p:sp>
          <p:nvSpPr>
            <p:cNvPr id="32" name="Arrow: Chevron 27">
              <a:extLst>
                <a:ext uri="{FF2B5EF4-FFF2-40B4-BE49-F238E27FC236}">
                  <a16:creationId xmlns:a16="http://schemas.microsoft.com/office/drawing/2014/main" id="{53B1C519-9AEA-4A96-BBFD-8D03D02092B3}"/>
                </a:ext>
              </a:extLst>
            </p:cNvPr>
            <p:cNvSpPr/>
            <p:nvPr/>
          </p:nvSpPr>
          <p:spPr>
            <a:xfrm rot="10800000" flipV="1">
              <a:off x="950491" y="3200398"/>
              <a:ext cx="4654480" cy="1046540"/>
            </a:xfrm>
            <a:custGeom>
              <a:avLst/>
              <a:gdLst>
                <a:gd name="connsiteX0" fmla="*/ 0 w 2089141"/>
                <a:gd name="connsiteY0" fmla="*/ 0 h 832358"/>
                <a:gd name="connsiteX1" fmla="*/ 1672962 w 2089141"/>
                <a:gd name="connsiteY1" fmla="*/ 0 h 832358"/>
                <a:gd name="connsiteX2" fmla="*/ 2089141 w 2089141"/>
                <a:gd name="connsiteY2" fmla="*/ 416179 h 832358"/>
                <a:gd name="connsiteX3" fmla="*/ 1672962 w 2089141"/>
                <a:gd name="connsiteY3" fmla="*/ 832358 h 832358"/>
                <a:gd name="connsiteX4" fmla="*/ 0 w 2089141"/>
                <a:gd name="connsiteY4" fmla="*/ 832358 h 832358"/>
                <a:gd name="connsiteX5" fmla="*/ 416179 w 2089141"/>
                <a:gd name="connsiteY5" fmla="*/ 416179 h 832358"/>
                <a:gd name="connsiteX6" fmla="*/ 0 w 2089141"/>
                <a:gd name="connsiteY6" fmla="*/ 0 h 832358"/>
                <a:gd name="connsiteX0" fmla="*/ 0 w 1672962"/>
                <a:gd name="connsiteY0" fmla="*/ 0 h 832358"/>
                <a:gd name="connsiteX1" fmla="*/ 1672962 w 1672962"/>
                <a:gd name="connsiteY1" fmla="*/ 0 h 832358"/>
                <a:gd name="connsiteX2" fmla="*/ 1653043 w 1672962"/>
                <a:gd name="connsiteY2" fmla="*/ 458382 h 832358"/>
                <a:gd name="connsiteX3" fmla="*/ 1672962 w 1672962"/>
                <a:gd name="connsiteY3" fmla="*/ 832358 h 832358"/>
                <a:gd name="connsiteX4" fmla="*/ 0 w 1672962"/>
                <a:gd name="connsiteY4" fmla="*/ 832358 h 832358"/>
                <a:gd name="connsiteX5" fmla="*/ 416179 w 1672962"/>
                <a:gd name="connsiteY5" fmla="*/ 416179 h 832358"/>
                <a:gd name="connsiteX6" fmla="*/ 0 w 1672962"/>
                <a:gd name="connsiteY6" fmla="*/ 0 h 832358"/>
                <a:gd name="connsiteX0" fmla="*/ 0 w 1672962"/>
                <a:gd name="connsiteY0" fmla="*/ 0 h 832358"/>
                <a:gd name="connsiteX1" fmla="*/ 1672962 w 1672962"/>
                <a:gd name="connsiteY1" fmla="*/ 0 h 832358"/>
                <a:gd name="connsiteX2" fmla="*/ 1666741 w 1672962"/>
                <a:gd name="connsiteY2" fmla="*/ 458382 h 832358"/>
                <a:gd name="connsiteX3" fmla="*/ 1672962 w 1672962"/>
                <a:gd name="connsiteY3" fmla="*/ 832358 h 832358"/>
                <a:gd name="connsiteX4" fmla="*/ 0 w 1672962"/>
                <a:gd name="connsiteY4" fmla="*/ 832358 h 832358"/>
                <a:gd name="connsiteX5" fmla="*/ 416179 w 1672962"/>
                <a:gd name="connsiteY5" fmla="*/ 416179 h 832358"/>
                <a:gd name="connsiteX6" fmla="*/ 0 w 1672962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416179 w 1674124"/>
                <a:gd name="connsiteY5" fmla="*/ 416179 h 832358"/>
                <a:gd name="connsiteX6" fmla="*/ 0 w 1674124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206088 w 1674124"/>
                <a:gd name="connsiteY5" fmla="*/ 392804 h 832358"/>
                <a:gd name="connsiteX6" fmla="*/ 0 w 1674124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252308 w 1674124"/>
                <a:gd name="connsiteY5" fmla="*/ 392804 h 832358"/>
                <a:gd name="connsiteX6" fmla="*/ 0 w 1674124"/>
                <a:gd name="connsiteY6" fmla="*/ 0 h 83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124" h="832358">
                  <a:moveTo>
                    <a:pt x="0" y="0"/>
                  </a:moveTo>
                  <a:lnTo>
                    <a:pt x="1672962" y="0"/>
                  </a:lnTo>
                  <a:cubicBezTo>
                    <a:pt x="1670888" y="152794"/>
                    <a:pt x="1675664" y="319655"/>
                    <a:pt x="1673590" y="472449"/>
                  </a:cubicBezTo>
                  <a:cubicBezTo>
                    <a:pt x="1673381" y="592419"/>
                    <a:pt x="1673171" y="712388"/>
                    <a:pt x="1672962" y="832358"/>
                  </a:cubicBezTo>
                  <a:lnTo>
                    <a:pt x="0" y="832358"/>
                  </a:lnTo>
                  <a:lnTo>
                    <a:pt x="252308" y="392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        غَسْلُ أعْضاءِ </a:t>
              </a:r>
              <a:r>
                <a:rPr lang="ar-BH" sz="3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الوُضوء</a:t>
              </a:r>
              <a:endParaRPr lang="en-US" sz="3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  <a:p>
              <a:pPr algn="ctr" rtl="1"/>
              <a:r>
                <a:rPr lang="ar-BH" sz="3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ثَلاثَ مَرَّات</a:t>
              </a:r>
              <a:endParaRPr lang="en-US" sz="30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</p:txBody>
        </p:sp>
        <p:sp>
          <p:nvSpPr>
            <p:cNvPr id="33" name="Arrow: Chevron 27">
              <a:extLst>
                <a:ext uri="{FF2B5EF4-FFF2-40B4-BE49-F238E27FC236}">
                  <a16:creationId xmlns:a16="http://schemas.microsoft.com/office/drawing/2014/main" id="{C3E7157A-4EF9-49BF-9A27-CB4C4C37B374}"/>
                </a:ext>
              </a:extLst>
            </p:cNvPr>
            <p:cNvSpPr/>
            <p:nvPr/>
          </p:nvSpPr>
          <p:spPr>
            <a:xfrm rot="10800000" flipV="1">
              <a:off x="950492" y="4320509"/>
              <a:ext cx="4654479" cy="1041005"/>
            </a:xfrm>
            <a:custGeom>
              <a:avLst/>
              <a:gdLst>
                <a:gd name="connsiteX0" fmla="*/ 0 w 2089141"/>
                <a:gd name="connsiteY0" fmla="*/ 0 h 832358"/>
                <a:gd name="connsiteX1" fmla="*/ 1672962 w 2089141"/>
                <a:gd name="connsiteY1" fmla="*/ 0 h 832358"/>
                <a:gd name="connsiteX2" fmla="*/ 2089141 w 2089141"/>
                <a:gd name="connsiteY2" fmla="*/ 416179 h 832358"/>
                <a:gd name="connsiteX3" fmla="*/ 1672962 w 2089141"/>
                <a:gd name="connsiteY3" fmla="*/ 832358 h 832358"/>
                <a:gd name="connsiteX4" fmla="*/ 0 w 2089141"/>
                <a:gd name="connsiteY4" fmla="*/ 832358 h 832358"/>
                <a:gd name="connsiteX5" fmla="*/ 416179 w 2089141"/>
                <a:gd name="connsiteY5" fmla="*/ 416179 h 832358"/>
                <a:gd name="connsiteX6" fmla="*/ 0 w 2089141"/>
                <a:gd name="connsiteY6" fmla="*/ 0 h 832358"/>
                <a:gd name="connsiteX0" fmla="*/ 0 w 1672962"/>
                <a:gd name="connsiteY0" fmla="*/ 0 h 832358"/>
                <a:gd name="connsiteX1" fmla="*/ 1672962 w 1672962"/>
                <a:gd name="connsiteY1" fmla="*/ 0 h 832358"/>
                <a:gd name="connsiteX2" fmla="*/ 1653043 w 1672962"/>
                <a:gd name="connsiteY2" fmla="*/ 458382 h 832358"/>
                <a:gd name="connsiteX3" fmla="*/ 1672962 w 1672962"/>
                <a:gd name="connsiteY3" fmla="*/ 832358 h 832358"/>
                <a:gd name="connsiteX4" fmla="*/ 0 w 1672962"/>
                <a:gd name="connsiteY4" fmla="*/ 832358 h 832358"/>
                <a:gd name="connsiteX5" fmla="*/ 416179 w 1672962"/>
                <a:gd name="connsiteY5" fmla="*/ 416179 h 832358"/>
                <a:gd name="connsiteX6" fmla="*/ 0 w 1672962"/>
                <a:gd name="connsiteY6" fmla="*/ 0 h 832358"/>
                <a:gd name="connsiteX0" fmla="*/ 0 w 1672962"/>
                <a:gd name="connsiteY0" fmla="*/ 0 h 832358"/>
                <a:gd name="connsiteX1" fmla="*/ 1672962 w 1672962"/>
                <a:gd name="connsiteY1" fmla="*/ 0 h 832358"/>
                <a:gd name="connsiteX2" fmla="*/ 1666741 w 1672962"/>
                <a:gd name="connsiteY2" fmla="*/ 458382 h 832358"/>
                <a:gd name="connsiteX3" fmla="*/ 1672962 w 1672962"/>
                <a:gd name="connsiteY3" fmla="*/ 832358 h 832358"/>
                <a:gd name="connsiteX4" fmla="*/ 0 w 1672962"/>
                <a:gd name="connsiteY4" fmla="*/ 832358 h 832358"/>
                <a:gd name="connsiteX5" fmla="*/ 416179 w 1672962"/>
                <a:gd name="connsiteY5" fmla="*/ 416179 h 832358"/>
                <a:gd name="connsiteX6" fmla="*/ 0 w 1672962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416179 w 1674124"/>
                <a:gd name="connsiteY5" fmla="*/ 416179 h 832358"/>
                <a:gd name="connsiteX6" fmla="*/ 0 w 1674124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206088 w 1674124"/>
                <a:gd name="connsiteY5" fmla="*/ 392804 h 832358"/>
                <a:gd name="connsiteX6" fmla="*/ 0 w 1674124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252308 w 1674124"/>
                <a:gd name="connsiteY5" fmla="*/ 392804 h 832358"/>
                <a:gd name="connsiteX6" fmla="*/ 0 w 1674124"/>
                <a:gd name="connsiteY6" fmla="*/ 0 h 83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124" h="832358">
                  <a:moveTo>
                    <a:pt x="0" y="0"/>
                  </a:moveTo>
                  <a:lnTo>
                    <a:pt x="1672962" y="0"/>
                  </a:lnTo>
                  <a:cubicBezTo>
                    <a:pt x="1670888" y="152794"/>
                    <a:pt x="1675664" y="319655"/>
                    <a:pt x="1673590" y="472449"/>
                  </a:cubicBezTo>
                  <a:cubicBezTo>
                    <a:pt x="1673381" y="592419"/>
                    <a:pt x="1673171" y="712388"/>
                    <a:pt x="1672962" y="832358"/>
                  </a:cubicBezTo>
                  <a:lnTo>
                    <a:pt x="0" y="832358"/>
                  </a:lnTo>
                  <a:lnTo>
                    <a:pt x="252308" y="392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يَدَيّ إِلَى </a:t>
              </a:r>
              <a:r>
                <a:rPr lang="ar-BH" sz="3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الرُّسْغَيْنِ</a:t>
              </a:r>
              <a:endParaRPr lang="en-US" sz="3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  <a:p>
              <a:pPr algn="ctr" rtl="1"/>
              <a:r>
                <a:rPr lang="ar-BH" sz="3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قَبْلَ </a:t>
              </a:r>
              <a:r>
                <a:rPr lang="ar-BH" sz="3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إِدْخالِهِما في </a:t>
              </a:r>
              <a:r>
                <a:rPr lang="ar-BH" sz="3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الإِنَاءِ</a:t>
              </a:r>
              <a:endParaRPr lang="en-US" sz="30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</p:txBody>
        </p:sp>
        <p:sp>
          <p:nvSpPr>
            <p:cNvPr id="35" name="Arrow: Chevron 27">
              <a:extLst>
                <a:ext uri="{FF2B5EF4-FFF2-40B4-BE49-F238E27FC236}">
                  <a16:creationId xmlns:a16="http://schemas.microsoft.com/office/drawing/2014/main" id="{A7AC6216-C23E-40C1-AF51-11796B64F03B}"/>
                </a:ext>
              </a:extLst>
            </p:cNvPr>
            <p:cNvSpPr/>
            <p:nvPr/>
          </p:nvSpPr>
          <p:spPr>
            <a:xfrm rot="10800000" flipV="1">
              <a:off x="950489" y="2293931"/>
              <a:ext cx="4654482" cy="818970"/>
            </a:xfrm>
            <a:custGeom>
              <a:avLst/>
              <a:gdLst>
                <a:gd name="connsiteX0" fmla="*/ 0 w 2089141"/>
                <a:gd name="connsiteY0" fmla="*/ 0 h 832358"/>
                <a:gd name="connsiteX1" fmla="*/ 1672962 w 2089141"/>
                <a:gd name="connsiteY1" fmla="*/ 0 h 832358"/>
                <a:gd name="connsiteX2" fmla="*/ 2089141 w 2089141"/>
                <a:gd name="connsiteY2" fmla="*/ 416179 h 832358"/>
                <a:gd name="connsiteX3" fmla="*/ 1672962 w 2089141"/>
                <a:gd name="connsiteY3" fmla="*/ 832358 h 832358"/>
                <a:gd name="connsiteX4" fmla="*/ 0 w 2089141"/>
                <a:gd name="connsiteY4" fmla="*/ 832358 h 832358"/>
                <a:gd name="connsiteX5" fmla="*/ 416179 w 2089141"/>
                <a:gd name="connsiteY5" fmla="*/ 416179 h 832358"/>
                <a:gd name="connsiteX6" fmla="*/ 0 w 2089141"/>
                <a:gd name="connsiteY6" fmla="*/ 0 h 832358"/>
                <a:gd name="connsiteX0" fmla="*/ 0 w 1672962"/>
                <a:gd name="connsiteY0" fmla="*/ 0 h 832358"/>
                <a:gd name="connsiteX1" fmla="*/ 1672962 w 1672962"/>
                <a:gd name="connsiteY1" fmla="*/ 0 h 832358"/>
                <a:gd name="connsiteX2" fmla="*/ 1653043 w 1672962"/>
                <a:gd name="connsiteY2" fmla="*/ 458382 h 832358"/>
                <a:gd name="connsiteX3" fmla="*/ 1672962 w 1672962"/>
                <a:gd name="connsiteY3" fmla="*/ 832358 h 832358"/>
                <a:gd name="connsiteX4" fmla="*/ 0 w 1672962"/>
                <a:gd name="connsiteY4" fmla="*/ 832358 h 832358"/>
                <a:gd name="connsiteX5" fmla="*/ 416179 w 1672962"/>
                <a:gd name="connsiteY5" fmla="*/ 416179 h 832358"/>
                <a:gd name="connsiteX6" fmla="*/ 0 w 1672962"/>
                <a:gd name="connsiteY6" fmla="*/ 0 h 832358"/>
                <a:gd name="connsiteX0" fmla="*/ 0 w 1672962"/>
                <a:gd name="connsiteY0" fmla="*/ 0 h 832358"/>
                <a:gd name="connsiteX1" fmla="*/ 1672962 w 1672962"/>
                <a:gd name="connsiteY1" fmla="*/ 0 h 832358"/>
                <a:gd name="connsiteX2" fmla="*/ 1666741 w 1672962"/>
                <a:gd name="connsiteY2" fmla="*/ 458382 h 832358"/>
                <a:gd name="connsiteX3" fmla="*/ 1672962 w 1672962"/>
                <a:gd name="connsiteY3" fmla="*/ 832358 h 832358"/>
                <a:gd name="connsiteX4" fmla="*/ 0 w 1672962"/>
                <a:gd name="connsiteY4" fmla="*/ 832358 h 832358"/>
                <a:gd name="connsiteX5" fmla="*/ 416179 w 1672962"/>
                <a:gd name="connsiteY5" fmla="*/ 416179 h 832358"/>
                <a:gd name="connsiteX6" fmla="*/ 0 w 1672962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416179 w 1674124"/>
                <a:gd name="connsiteY5" fmla="*/ 416179 h 832358"/>
                <a:gd name="connsiteX6" fmla="*/ 0 w 1674124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206088 w 1674124"/>
                <a:gd name="connsiteY5" fmla="*/ 392804 h 832358"/>
                <a:gd name="connsiteX6" fmla="*/ 0 w 1674124"/>
                <a:gd name="connsiteY6" fmla="*/ 0 h 832358"/>
                <a:gd name="connsiteX0" fmla="*/ 0 w 1674124"/>
                <a:gd name="connsiteY0" fmla="*/ 0 h 832358"/>
                <a:gd name="connsiteX1" fmla="*/ 1672962 w 1674124"/>
                <a:gd name="connsiteY1" fmla="*/ 0 h 832358"/>
                <a:gd name="connsiteX2" fmla="*/ 1673590 w 1674124"/>
                <a:gd name="connsiteY2" fmla="*/ 472449 h 832358"/>
                <a:gd name="connsiteX3" fmla="*/ 1672962 w 1674124"/>
                <a:gd name="connsiteY3" fmla="*/ 832358 h 832358"/>
                <a:gd name="connsiteX4" fmla="*/ 0 w 1674124"/>
                <a:gd name="connsiteY4" fmla="*/ 832358 h 832358"/>
                <a:gd name="connsiteX5" fmla="*/ 252308 w 1674124"/>
                <a:gd name="connsiteY5" fmla="*/ 392804 h 832358"/>
                <a:gd name="connsiteX6" fmla="*/ 0 w 1674124"/>
                <a:gd name="connsiteY6" fmla="*/ 0 h 83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4124" h="832358">
                  <a:moveTo>
                    <a:pt x="0" y="0"/>
                  </a:moveTo>
                  <a:lnTo>
                    <a:pt x="1672962" y="0"/>
                  </a:lnTo>
                  <a:cubicBezTo>
                    <a:pt x="1670888" y="152794"/>
                    <a:pt x="1675664" y="319655"/>
                    <a:pt x="1673590" y="472449"/>
                  </a:cubicBezTo>
                  <a:cubicBezTo>
                    <a:pt x="1673381" y="592419"/>
                    <a:pt x="1673171" y="712388"/>
                    <a:pt x="1672962" y="832358"/>
                  </a:cubicBezTo>
                  <a:lnTo>
                    <a:pt x="0" y="832358"/>
                  </a:lnTo>
                  <a:lnTo>
                    <a:pt x="252308" y="392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5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أقول بسم </a:t>
              </a:r>
              <a:r>
                <a:rPr lang="ar-BH" sz="35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rPr>
                <a:t>الله</a:t>
              </a:r>
              <a:endParaRPr lang="en-US" sz="3500" b="1" dirty="0">
                <a:solidFill>
                  <a:schemeClr val="tx1"/>
                </a:solidFill>
                <a:latin typeface="Sakkal Majalla" panose="02000000000000000000" pitchFamily="2" charset="-78"/>
                <a:cs typeface="+mj-cs"/>
              </a:endParaRPr>
            </a:p>
          </p:txBody>
        </p:sp>
      </p:grpSp>
      <p:sp>
        <p:nvSpPr>
          <p:cNvPr id="36" name="Arrow: Notched Right 35">
            <a:extLst>
              <a:ext uri="{FF2B5EF4-FFF2-40B4-BE49-F238E27FC236}">
                <a16:creationId xmlns:a16="http://schemas.microsoft.com/office/drawing/2014/main" id="{6F95611A-1CE8-41B5-97B3-BCCA48D77402}"/>
              </a:ext>
            </a:extLst>
          </p:cNvPr>
          <p:cNvSpPr/>
          <p:nvPr/>
        </p:nvSpPr>
        <p:spPr>
          <a:xfrm rot="10150860">
            <a:off x="4330721" y="3018641"/>
            <a:ext cx="4846841" cy="698073"/>
          </a:xfrm>
          <a:prstGeom prst="notchedRightArrow">
            <a:avLst>
              <a:gd name="adj1" fmla="val 50000"/>
              <a:gd name="adj2" fmla="val 4792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Arrow: Notched Right 36">
            <a:extLst>
              <a:ext uri="{FF2B5EF4-FFF2-40B4-BE49-F238E27FC236}">
                <a16:creationId xmlns:a16="http://schemas.microsoft.com/office/drawing/2014/main" id="{0244F430-C8D3-46F1-AA9B-F90B9C1DD875}"/>
              </a:ext>
            </a:extLst>
          </p:cNvPr>
          <p:cNvSpPr/>
          <p:nvPr/>
        </p:nvSpPr>
        <p:spPr>
          <a:xfrm rot="9232827">
            <a:off x="4456288" y="4539642"/>
            <a:ext cx="4952216" cy="698073"/>
          </a:xfrm>
          <a:prstGeom prst="notchedRightArrow">
            <a:avLst>
              <a:gd name="adj1" fmla="val 50000"/>
              <a:gd name="adj2" fmla="val 4792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Arrow: Notched Right 37">
            <a:extLst>
              <a:ext uri="{FF2B5EF4-FFF2-40B4-BE49-F238E27FC236}">
                <a16:creationId xmlns:a16="http://schemas.microsoft.com/office/drawing/2014/main" id="{0ADCDC84-6739-48C4-A282-8F4A3396519A}"/>
              </a:ext>
            </a:extLst>
          </p:cNvPr>
          <p:cNvSpPr/>
          <p:nvPr/>
        </p:nvSpPr>
        <p:spPr>
          <a:xfrm rot="10800000">
            <a:off x="4848725" y="4393933"/>
            <a:ext cx="4351277" cy="698073"/>
          </a:xfrm>
          <a:prstGeom prst="notchedRightArrow">
            <a:avLst>
              <a:gd name="adj1" fmla="val 50000"/>
              <a:gd name="adj2" fmla="val 4792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Arrow: Notched Right 38">
            <a:extLst>
              <a:ext uri="{FF2B5EF4-FFF2-40B4-BE49-F238E27FC236}">
                <a16:creationId xmlns:a16="http://schemas.microsoft.com/office/drawing/2014/main" id="{A70F92D3-2222-456D-A018-A98FEE4DAF51}"/>
              </a:ext>
            </a:extLst>
          </p:cNvPr>
          <p:cNvSpPr/>
          <p:nvPr/>
        </p:nvSpPr>
        <p:spPr>
          <a:xfrm rot="12753148">
            <a:off x="4104464" y="3771265"/>
            <a:ext cx="5357674" cy="512521"/>
          </a:xfrm>
          <a:prstGeom prst="notchedRightArrow">
            <a:avLst>
              <a:gd name="adj1" fmla="val 50000"/>
              <a:gd name="adj2" fmla="val 7453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B89927E3-3205-45FA-B055-33CC9F7E7B30}"/>
              </a:ext>
            </a:extLst>
          </p:cNvPr>
          <p:cNvSpPr>
            <a:spLocks/>
          </p:cNvSpPr>
          <p:nvPr/>
        </p:nvSpPr>
        <p:spPr bwMode="auto">
          <a:xfrm flipH="1">
            <a:off x="48120" y="37216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105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" presetClass="entr" presetSubtype="3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" presetClass="entr" presetSubtype="3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500"/>
                            </p:stCondLst>
                            <p:childTnLst>
                              <p:par>
                                <p:cTn id="46" presetID="2" presetClass="entr" presetSubtype="6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ardrop 5">
            <a:extLst>
              <a:ext uri="{FF2B5EF4-FFF2-40B4-BE49-F238E27FC236}">
                <a16:creationId xmlns:a16="http://schemas.microsoft.com/office/drawing/2014/main" id="{8D08242C-1290-47E5-AFB6-2AED0A277C12}"/>
              </a:ext>
            </a:extLst>
          </p:cNvPr>
          <p:cNvSpPr/>
          <p:nvPr/>
        </p:nvSpPr>
        <p:spPr>
          <a:xfrm>
            <a:off x="6949857" y="2410165"/>
            <a:ext cx="2541702" cy="2085563"/>
          </a:xfrm>
          <a:prstGeom prst="teardrop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غَسْلُ اليَدَيْنِ إِلَى الرُّسْغَيْنِ قبْلَ إِدْخَالِهِمَا ِفي الإِنَاءِ.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E4A3AECA-10EB-4AC6-91D3-D11CFAF75E05}"/>
              </a:ext>
            </a:extLst>
          </p:cNvPr>
          <p:cNvSpPr/>
          <p:nvPr/>
        </p:nvSpPr>
        <p:spPr>
          <a:xfrm>
            <a:off x="4728630" y="2640575"/>
            <a:ext cx="2075383" cy="1855153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BH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3- المضْمَضَة</a:t>
            </a:r>
            <a:r>
              <a:rPr lang="ar-SA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50A1FEB-F782-4241-ADB9-2884EB8581F9}"/>
              </a:ext>
            </a:extLst>
          </p:cNvPr>
          <p:cNvSpPr/>
          <p:nvPr/>
        </p:nvSpPr>
        <p:spPr>
          <a:xfrm>
            <a:off x="2423179" y="2640575"/>
            <a:ext cx="2075383" cy="1870086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BH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4- الاسْتِنْشَاق.</a:t>
            </a:r>
            <a:endParaRPr lang="en-US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861D8F6-9EAA-49FD-ACA4-EE11CC3B0D83}"/>
              </a:ext>
            </a:extLst>
          </p:cNvPr>
          <p:cNvSpPr/>
          <p:nvPr/>
        </p:nvSpPr>
        <p:spPr>
          <a:xfrm>
            <a:off x="209566" y="2640575"/>
            <a:ext cx="1983545" cy="1855153"/>
          </a:xfrm>
          <a:prstGeom prst="teardrop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5- الاسْتِنْثَار.</a:t>
            </a:r>
            <a:endParaRPr lang="ar-SA" b="1" kern="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E69105D-A2F4-470E-9566-7E3A4E2C5A20}"/>
              </a:ext>
            </a:extLst>
          </p:cNvPr>
          <p:cNvSpPr/>
          <p:nvPr/>
        </p:nvSpPr>
        <p:spPr>
          <a:xfrm>
            <a:off x="8361055" y="4547645"/>
            <a:ext cx="2214909" cy="1855115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SA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6- مَسْحُ الأُذُنَيْنِ ظَاهِرَهُمَا وَبَاطِنَهُمَا</a:t>
            </a:r>
            <a:r>
              <a:rPr lang="ar-SA" sz="24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SA" b="1" kern="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6A0A55CE-7585-438B-A790-562ABAA8DA81}"/>
              </a:ext>
            </a:extLst>
          </p:cNvPr>
          <p:cNvSpPr/>
          <p:nvPr/>
        </p:nvSpPr>
        <p:spPr>
          <a:xfrm>
            <a:off x="9575783" y="2640575"/>
            <a:ext cx="2311634" cy="1855153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2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التَّسْمِيَةُ ِفي بِدَايَةِ الوُضُوءِ.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84A6C70-E608-41DE-B946-014C13D88B01}"/>
              </a:ext>
            </a:extLst>
          </p:cNvPr>
          <p:cNvSpPr/>
          <p:nvPr/>
        </p:nvSpPr>
        <p:spPr>
          <a:xfrm>
            <a:off x="2112467" y="775217"/>
            <a:ext cx="6876271" cy="1515389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5400" b="1" kern="0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مِن سُنَنِ الوُضُوءِ</a:t>
            </a:r>
            <a:endParaRPr lang="en-US" sz="4000" kern="0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7881EEB9-D0CC-4132-94FC-636ADC12EAAC}"/>
              </a:ext>
            </a:extLst>
          </p:cNvPr>
          <p:cNvSpPr/>
          <p:nvPr/>
        </p:nvSpPr>
        <p:spPr>
          <a:xfrm>
            <a:off x="3742432" y="4616651"/>
            <a:ext cx="2075383" cy="1830343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SA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8- التَّيَامُن</a:t>
            </a:r>
            <a:r>
              <a:rPr lang="ar-SA" sz="24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SA" b="1" kern="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DEBD11DE-F3DC-4795-BF51-0110AE3CB648}"/>
              </a:ext>
            </a:extLst>
          </p:cNvPr>
          <p:cNvSpPr/>
          <p:nvPr/>
        </p:nvSpPr>
        <p:spPr>
          <a:xfrm>
            <a:off x="6051744" y="4559863"/>
            <a:ext cx="2075382" cy="1855116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BH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7- تَخْلِيلُ أَصَابِعِ اليَدَيْنِ وَالرِّجْلَيْنِ عِنْدَ غَسْلِهِمَا.</a:t>
            </a:r>
            <a:endParaRPr lang="en-US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13C6AC10-3108-4CEF-938B-4E103E464BC6}"/>
              </a:ext>
            </a:extLst>
          </p:cNvPr>
          <p:cNvSpPr/>
          <p:nvPr/>
        </p:nvSpPr>
        <p:spPr>
          <a:xfrm>
            <a:off x="1433120" y="4572417"/>
            <a:ext cx="2075383" cy="1830343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BH" sz="2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9- التَّثْلِيثُ ِفي الغَسْلِ والتَّخْلِيلِ.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393E674D-6212-4EAF-B534-84E005503E57}"/>
              </a:ext>
            </a:extLst>
          </p:cNvPr>
          <p:cNvSpPr>
            <a:spLocks/>
          </p:cNvSpPr>
          <p:nvPr/>
        </p:nvSpPr>
        <p:spPr bwMode="auto">
          <a:xfrm flipH="1">
            <a:off x="0" y="88041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9C3E14-238E-4F67-9F84-8E3FAF6F4725}"/>
              </a:ext>
            </a:extLst>
          </p:cNvPr>
          <p:cNvGrpSpPr/>
          <p:nvPr/>
        </p:nvGrpSpPr>
        <p:grpSpPr>
          <a:xfrm>
            <a:off x="8819146" y="20422"/>
            <a:ext cx="3253886" cy="2601661"/>
            <a:chOff x="5578666" y="8620"/>
            <a:chExt cx="2726101" cy="945333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6BA33640-D0B6-4C7A-A4D7-34C43671CAFE}"/>
                </a:ext>
              </a:extLst>
            </p:cNvPr>
            <p:cNvSpPr txBox="1">
              <a:spLocks/>
            </p:cNvSpPr>
            <p:nvPr/>
          </p:nvSpPr>
          <p:spPr>
            <a:xfrm>
              <a:off x="5578666" y="33098"/>
              <a:ext cx="1403028" cy="92085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lIns="91440" tIns="45720" rIns="91440" bIns="45720" rtlCol="0" anchor="t" anchorCtr="0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BH" sz="5000" b="1" kern="0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أتعلم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A167BEA-E5DC-411E-B630-BC436CB2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839" y="8620"/>
              <a:ext cx="1674928" cy="936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392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81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0"/>
                            </p:stCondLst>
                            <p:childTnLst>
                              <p:par>
                                <p:cTn id="98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5" presetID="26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2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9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1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9C3E14-238E-4F67-9F84-8E3FAF6F4725}"/>
              </a:ext>
            </a:extLst>
          </p:cNvPr>
          <p:cNvGrpSpPr/>
          <p:nvPr/>
        </p:nvGrpSpPr>
        <p:grpSpPr>
          <a:xfrm>
            <a:off x="7688158" y="796046"/>
            <a:ext cx="4343421" cy="4461726"/>
            <a:chOff x="5411776" y="33098"/>
            <a:chExt cx="2872829" cy="1061044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6BA33640-D0B6-4C7A-A4D7-34C43671CAFE}"/>
                </a:ext>
              </a:extLst>
            </p:cNvPr>
            <p:cNvSpPr txBox="1">
              <a:spLocks/>
            </p:cNvSpPr>
            <p:nvPr/>
          </p:nvSpPr>
          <p:spPr>
            <a:xfrm>
              <a:off x="5411776" y="33098"/>
              <a:ext cx="1569918" cy="92085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lIns="91440" tIns="45720" rIns="91440" bIns="45720" rtlCol="0" anchor="t" anchorCtr="0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BH" sz="5000" b="1" kern="0" dirty="0">
                  <a:solidFill>
                    <a:srgbClr val="EE0077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أتعلم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EE0077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167BEA-E5DC-411E-B630-BC436CB2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677" y="69828"/>
              <a:ext cx="1674928" cy="1024314"/>
            </a:xfrm>
            <a:prstGeom prst="rect">
              <a:avLst/>
            </a:prstGeom>
          </p:spPr>
        </p:pic>
      </p:grpSp>
      <p:sp>
        <p:nvSpPr>
          <p:cNvPr id="26" name="Scroll: Horizontal 25">
            <a:extLst>
              <a:ext uri="{FF2B5EF4-FFF2-40B4-BE49-F238E27FC236}">
                <a16:creationId xmlns:a16="http://schemas.microsoft.com/office/drawing/2014/main" id="{D2396765-FCBC-488A-85A2-B974BF7D91EB}"/>
              </a:ext>
            </a:extLst>
          </p:cNvPr>
          <p:cNvSpPr/>
          <p:nvPr/>
        </p:nvSpPr>
        <p:spPr>
          <a:xfrm>
            <a:off x="469219" y="3566353"/>
            <a:ext cx="8919410" cy="2395025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5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(2) المسلمُ </a:t>
            </a:r>
            <a:r>
              <a:rPr lang="ar-BH" sz="5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الَّذِي يَتْرُكُ إِحْدَى سُنَنِ الوُضُوءِ، لا يَكُونُ ثَوَابُهُ كَامِلًا.</a:t>
            </a:r>
            <a:endParaRPr lang="en-US" sz="5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B1F015D-59FD-4D96-83D5-6DBAD9F6DC3B}"/>
              </a:ext>
            </a:extLst>
          </p:cNvPr>
          <p:cNvSpPr>
            <a:spLocks/>
          </p:cNvSpPr>
          <p:nvPr/>
        </p:nvSpPr>
        <p:spPr bwMode="auto">
          <a:xfrm flipH="1">
            <a:off x="0" y="71999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Scroll: Horizontal 26">
            <a:extLst>
              <a:ext uri="{FF2B5EF4-FFF2-40B4-BE49-F238E27FC236}">
                <a16:creationId xmlns:a16="http://schemas.microsoft.com/office/drawing/2014/main" id="{134C49C5-3AC9-4033-B408-00850ED52C4D}"/>
              </a:ext>
            </a:extLst>
          </p:cNvPr>
          <p:cNvSpPr/>
          <p:nvPr/>
        </p:nvSpPr>
        <p:spPr>
          <a:xfrm>
            <a:off x="429122" y="1513799"/>
            <a:ext cx="8919411" cy="2167887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5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BH" sz="5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en-US" sz="5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5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المسلمُ </a:t>
            </a:r>
            <a:r>
              <a:rPr lang="ar-BH" sz="5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يُحافِظُ على أَدَاءِ سُنَنِ الوُضُوءِ كَمَا يُحَافِظُ عَلَى أَدَاءِ فُرُوضِه.</a:t>
            </a:r>
            <a:endParaRPr lang="en-US" sz="5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27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3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10202524" y="55445"/>
            <a:ext cx="1930838" cy="10118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نشاط 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0EB0E3-BEB6-436E-974B-C1DFBD399BD9}"/>
              </a:ext>
            </a:extLst>
          </p:cNvPr>
          <p:cNvSpPr/>
          <p:nvPr/>
        </p:nvSpPr>
        <p:spPr>
          <a:xfrm>
            <a:off x="2742027" y="81437"/>
            <a:ext cx="7173956" cy="11232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أُرَتِّبُ فَرَائِضَ وسُنَنَ الوُضوءِ بوَضْعِ الرَّقْمِ الـمُنَاسِبِ، فِيمَا يَأْتِي:</a:t>
            </a:r>
            <a:endParaRPr lang="ar-BH" sz="320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5B0038-331D-41A8-90F4-60CBE8FF0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520" y="1558269"/>
            <a:ext cx="2004539" cy="1331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4A1159-B237-424F-8892-9890759C5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14" y="4003818"/>
            <a:ext cx="2031533" cy="1436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41E31-CB4A-4EF7-BE69-F15E80EDE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026" y="4014106"/>
            <a:ext cx="2033300" cy="135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A8802-7B67-4D21-9B3B-F667C7B71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076" y="1512043"/>
            <a:ext cx="2031532" cy="1346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91FDF-FA9B-477A-AAD1-A9CDFF9578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5520" y="4003818"/>
            <a:ext cx="2033041" cy="13536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5C724DF-FE35-4299-AA6F-7B7616D2ACC4}"/>
              </a:ext>
            </a:extLst>
          </p:cNvPr>
          <p:cNvGrpSpPr/>
          <p:nvPr/>
        </p:nvGrpSpPr>
        <p:grpSpPr>
          <a:xfrm>
            <a:off x="2377163" y="4023692"/>
            <a:ext cx="2031532" cy="1343224"/>
            <a:chOff x="4323528" y="2380431"/>
            <a:chExt cx="3157239" cy="209449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8EDC21-BD47-4508-AA84-42253CC6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3528" y="2380431"/>
              <a:ext cx="3157239" cy="2094495"/>
            </a:xfrm>
            <a:prstGeom prst="rect">
              <a:avLst/>
            </a:prstGeom>
          </p:spPr>
        </p:pic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3E45D562-60EF-4AE9-89DC-5EF68238C420}"/>
                </a:ext>
              </a:extLst>
            </p:cNvPr>
            <p:cNvSpPr/>
            <p:nvPr/>
          </p:nvSpPr>
          <p:spPr>
            <a:xfrm>
              <a:off x="4323529" y="2567193"/>
              <a:ext cx="1653360" cy="716905"/>
            </a:xfrm>
            <a:prstGeom prst="wedgeEllipseCallout">
              <a:avLst>
                <a:gd name="adj1" fmla="val 68959"/>
                <a:gd name="adj2" fmla="val 41082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بسم</a:t>
              </a:r>
              <a:r>
                <a:rPr lang="ar-BH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الله</a:t>
              </a:r>
              <a:endParaRPr lang="en-US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17C53B7-775B-4719-893C-F3CE6A898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984" y="1554370"/>
            <a:ext cx="2000677" cy="1333999"/>
          </a:xfrm>
          <a:prstGeom prst="rect">
            <a:avLst/>
          </a:prstGeom>
        </p:spPr>
      </p:pic>
      <p:sp>
        <p:nvSpPr>
          <p:cNvPr id="38" name="Plaque 37">
            <a:extLst>
              <a:ext uri="{FF2B5EF4-FFF2-40B4-BE49-F238E27FC236}">
                <a16:creationId xmlns:a16="http://schemas.microsoft.com/office/drawing/2014/main" id="{0D750144-D304-419A-A3E6-CFE8A782DF8B}"/>
              </a:ext>
            </a:extLst>
          </p:cNvPr>
          <p:cNvSpPr/>
          <p:nvPr/>
        </p:nvSpPr>
        <p:spPr>
          <a:xfrm>
            <a:off x="3032096" y="5554345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73E800-242A-4DF1-9EAB-E4EB3D9B9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1122" y="4009578"/>
            <a:ext cx="2004539" cy="1333754"/>
          </a:xfrm>
          <a:prstGeom prst="rect">
            <a:avLst/>
          </a:prstGeom>
        </p:spPr>
      </p:pic>
      <p:sp>
        <p:nvSpPr>
          <p:cNvPr id="37" name="Plaque 36">
            <a:extLst>
              <a:ext uri="{FF2B5EF4-FFF2-40B4-BE49-F238E27FC236}">
                <a16:creationId xmlns:a16="http://schemas.microsoft.com/office/drawing/2014/main" id="{A543AC1F-A3D1-4B2A-8AA3-825140FF3764}"/>
              </a:ext>
            </a:extLst>
          </p:cNvPr>
          <p:cNvSpPr/>
          <p:nvPr/>
        </p:nvSpPr>
        <p:spPr>
          <a:xfrm>
            <a:off x="563357" y="5545377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AD49A2-0292-4643-A4DE-AEB8347B54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9354" y="1468938"/>
            <a:ext cx="2060293" cy="13669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B21EAB-1901-4098-9696-E36308EF63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944" y="1468938"/>
            <a:ext cx="2024211" cy="1346844"/>
          </a:xfrm>
          <a:prstGeom prst="rect">
            <a:avLst/>
          </a:prstGeom>
        </p:spPr>
      </p:pic>
      <p:sp>
        <p:nvSpPr>
          <p:cNvPr id="19" name="Plaque 18">
            <a:extLst>
              <a:ext uri="{FF2B5EF4-FFF2-40B4-BE49-F238E27FC236}">
                <a16:creationId xmlns:a16="http://schemas.microsoft.com/office/drawing/2014/main" id="{B9B41908-DCB1-4DF6-9FBC-9BAC1D834D3B}"/>
              </a:ext>
            </a:extLst>
          </p:cNvPr>
          <p:cNvSpPr/>
          <p:nvPr/>
        </p:nvSpPr>
        <p:spPr>
          <a:xfrm>
            <a:off x="3039742" y="5553300"/>
            <a:ext cx="1026941" cy="484081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Plaque 19">
            <a:extLst>
              <a:ext uri="{FF2B5EF4-FFF2-40B4-BE49-F238E27FC236}">
                <a16:creationId xmlns:a16="http://schemas.microsoft.com/office/drawing/2014/main" id="{AF77A126-502B-4A2C-BCFC-A5861EEEA010}"/>
              </a:ext>
            </a:extLst>
          </p:cNvPr>
          <p:cNvSpPr/>
          <p:nvPr/>
        </p:nvSpPr>
        <p:spPr>
          <a:xfrm>
            <a:off x="557380" y="5554344"/>
            <a:ext cx="1026941" cy="484081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Plaque 38">
            <a:extLst>
              <a:ext uri="{FF2B5EF4-FFF2-40B4-BE49-F238E27FC236}">
                <a16:creationId xmlns:a16="http://schemas.microsoft.com/office/drawing/2014/main" id="{F94584F7-7F6C-4B10-8534-02660C31657B}"/>
              </a:ext>
            </a:extLst>
          </p:cNvPr>
          <p:cNvSpPr/>
          <p:nvPr/>
        </p:nvSpPr>
        <p:spPr>
          <a:xfrm>
            <a:off x="5499312" y="5556315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302EDC73-9440-42C4-A70D-8F38BEC0E44B}"/>
              </a:ext>
            </a:extLst>
          </p:cNvPr>
          <p:cNvSpPr/>
          <p:nvPr/>
        </p:nvSpPr>
        <p:spPr>
          <a:xfrm>
            <a:off x="7674449" y="5613786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Plaque 20">
            <a:extLst>
              <a:ext uri="{FF2B5EF4-FFF2-40B4-BE49-F238E27FC236}">
                <a16:creationId xmlns:a16="http://schemas.microsoft.com/office/drawing/2014/main" id="{E023622A-4BEF-4939-862B-869F9FF105C6}"/>
              </a:ext>
            </a:extLst>
          </p:cNvPr>
          <p:cNvSpPr/>
          <p:nvPr/>
        </p:nvSpPr>
        <p:spPr>
          <a:xfrm>
            <a:off x="5507708" y="5568942"/>
            <a:ext cx="1026941" cy="484081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Plaque 40">
            <a:extLst>
              <a:ext uri="{FF2B5EF4-FFF2-40B4-BE49-F238E27FC236}">
                <a16:creationId xmlns:a16="http://schemas.microsoft.com/office/drawing/2014/main" id="{5C8F7E01-13F3-443E-A82D-A32804B7F22A}"/>
              </a:ext>
            </a:extLst>
          </p:cNvPr>
          <p:cNvSpPr/>
          <p:nvPr/>
        </p:nvSpPr>
        <p:spPr>
          <a:xfrm>
            <a:off x="10364317" y="5584854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Plaque 21">
            <a:extLst>
              <a:ext uri="{FF2B5EF4-FFF2-40B4-BE49-F238E27FC236}">
                <a16:creationId xmlns:a16="http://schemas.microsoft.com/office/drawing/2014/main" id="{E1F39E00-37A8-4A84-9E71-CDD5425A05B2}"/>
              </a:ext>
            </a:extLst>
          </p:cNvPr>
          <p:cNvSpPr/>
          <p:nvPr/>
        </p:nvSpPr>
        <p:spPr>
          <a:xfrm>
            <a:off x="7674450" y="5619206"/>
            <a:ext cx="1026941" cy="484081"/>
          </a:xfrm>
          <a:prstGeom prst="plaque">
            <a:avLst/>
          </a:prstGeom>
          <a:solidFill>
            <a:srgbClr val="FF0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8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CEF01579-C669-4535-85B9-1712A7A8ECBD}"/>
              </a:ext>
            </a:extLst>
          </p:cNvPr>
          <p:cNvSpPr/>
          <p:nvPr/>
        </p:nvSpPr>
        <p:spPr>
          <a:xfrm>
            <a:off x="10364318" y="5587122"/>
            <a:ext cx="1026941" cy="484081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3" name="Plaque 42">
            <a:extLst>
              <a:ext uri="{FF2B5EF4-FFF2-40B4-BE49-F238E27FC236}">
                <a16:creationId xmlns:a16="http://schemas.microsoft.com/office/drawing/2014/main" id="{539A062D-FAEF-4A01-8335-18867423A469}"/>
              </a:ext>
            </a:extLst>
          </p:cNvPr>
          <p:cNvSpPr/>
          <p:nvPr/>
        </p:nvSpPr>
        <p:spPr>
          <a:xfrm>
            <a:off x="5491665" y="2896197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E686EC62-38FF-4075-A107-6FDBC5BCB19A}"/>
              </a:ext>
            </a:extLst>
          </p:cNvPr>
          <p:cNvSpPr/>
          <p:nvPr/>
        </p:nvSpPr>
        <p:spPr>
          <a:xfrm>
            <a:off x="541338" y="2909194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Plaque 43">
            <a:extLst>
              <a:ext uri="{FF2B5EF4-FFF2-40B4-BE49-F238E27FC236}">
                <a16:creationId xmlns:a16="http://schemas.microsoft.com/office/drawing/2014/main" id="{0B4F6A86-73AC-4005-825F-254BF2CCDE01}"/>
              </a:ext>
            </a:extLst>
          </p:cNvPr>
          <p:cNvSpPr/>
          <p:nvPr/>
        </p:nvSpPr>
        <p:spPr>
          <a:xfrm>
            <a:off x="2978213" y="2874617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Plaque 23">
            <a:extLst>
              <a:ext uri="{FF2B5EF4-FFF2-40B4-BE49-F238E27FC236}">
                <a16:creationId xmlns:a16="http://schemas.microsoft.com/office/drawing/2014/main" id="{E08C1022-FC0E-454A-ACC1-534FA327C1A8}"/>
              </a:ext>
            </a:extLst>
          </p:cNvPr>
          <p:cNvSpPr/>
          <p:nvPr/>
        </p:nvSpPr>
        <p:spPr>
          <a:xfrm>
            <a:off x="541339" y="2879781"/>
            <a:ext cx="1026941" cy="484081"/>
          </a:xfrm>
          <a:prstGeom prst="plaque">
            <a:avLst/>
          </a:prstGeom>
          <a:solidFill>
            <a:srgbClr val="FF0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7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0BCC7E20-7E49-4770-9CC6-14351277FE82}"/>
              </a:ext>
            </a:extLst>
          </p:cNvPr>
          <p:cNvSpPr/>
          <p:nvPr/>
        </p:nvSpPr>
        <p:spPr>
          <a:xfrm>
            <a:off x="2967585" y="2844037"/>
            <a:ext cx="1026941" cy="484081"/>
          </a:xfrm>
          <a:prstGeom prst="plaque">
            <a:avLst/>
          </a:prstGeom>
          <a:solidFill>
            <a:srgbClr val="FF0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Plaque 44">
            <a:extLst>
              <a:ext uri="{FF2B5EF4-FFF2-40B4-BE49-F238E27FC236}">
                <a16:creationId xmlns:a16="http://schemas.microsoft.com/office/drawing/2014/main" id="{B1170A51-9EE8-4415-92BF-4EEB74B0AA46}"/>
              </a:ext>
            </a:extLst>
          </p:cNvPr>
          <p:cNvSpPr/>
          <p:nvPr/>
        </p:nvSpPr>
        <p:spPr>
          <a:xfrm>
            <a:off x="7672498" y="2892787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0D85EFCE-5A6C-4C68-8666-24291BAC207B}"/>
              </a:ext>
            </a:extLst>
          </p:cNvPr>
          <p:cNvSpPr/>
          <p:nvPr/>
        </p:nvSpPr>
        <p:spPr>
          <a:xfrm>
            <a:off x="5491668" y="2887322"/>
            <a:ext cx="1026941" cy="484081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089E200D-1352-4146-9D6B-EB12C164B0A7}"/>
              </a:ext>
            </a:extLst>
          </p:cNvPr>
          <p:cNvSpPr/>
          <p:nvPr/>
        </p:nvSpPr>
        <p:spPr>
          <a:xfrm>
            <a:off x="7671258" y="2911387"/>
            <a:ext cx="1026941" cy="484081"/>
          </a:xfrm>
          <a:prstGeom prst="plaque">
            <a:avLst/>
          </a:prstGeom>
          <a:solidFill>
            <a:srgbClr val="FF0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Plaque 41">
            <a:extLst>
              <a:ext uri="{FF2B5EF4-FFF2-40B4-BE49-F238E27FC236}">
                <a16:creationId xmlns:a16="http://schemas.microsoft.com/office/drawing/2014/main" id="{D198D6C6-9242-475B-975E-A1BEFB7B6D94}"/>
              </a:ext>
            </a:extLst>
          </p:cNvPr>
          <p:cNvSpPr/>
          <p:nvPr/>
        </p:nvSpPr>
        <p:spPr>
          <a:xfrm>
            <a:off x="10367183" y="2929566"/>
            <a:ext cx="1026941" cy="484081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03245580-4E69-4870-B432-F68437994698}"/>
              </a:ext>
            </a:extLst>
          </p:cNvPr>
          <p:cNvSpPr/>
          <p:nvPr/>
        </p:nvSpPr>
        <p:spPr>
          <a:xfrm>
            <a:off x="10364317" y="2908823"/>
            <a:ext cx="1026941" cy="484081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BH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9</a:t>
            </a:r>
            <a:endParaRPr lang="en-US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Freeform 16">
            <a:extLst>
              <a:ext uri="{FF2B5EF4-FFF2-40B4-BE49-F238E27FC236}">
                <a16:creationId xmlns:a16="http://schemas.microsoft.com/office/drawing/2014/main" id="{C40A1EA4-ADB0-4BD3-AEB1-F67AAC870A84}"/>
              </a:ext>
            </a:extLst>
          </p:cNvPr>
          <p:cNvSpPr>
            <a:spLocks/>
          </p:cNvSpPr>
          <p:nvPr/>
        </p:nvSpPr>
        <p:spPr bwMode="auto">
          <a:xfrm flipH="1">
            <a:off x="0" y="40262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1749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8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3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8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3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8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8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5" grpId="0" animBg="1"/>
      <p:bldP spid="38" grpId="0" animBg="1"/>
      <p:bldP spid="37" grpId="0" animBg="1"/>
      <p:bldP spid="19" grpId="0" animBg="1"/>
      <p:bldP spid="20" grpId="0" animBg="1"/>
      <p:bldP spid="39" grpId="0" animBg="1"/>
      <p:bldP spid="40" grpId="0" animBg="1"/>
      <p:bldP spid="21" grpId="0" animBg="1"/>
      <p:bldP spid="41" grpId="0" animBg="1"/>
      <p:bldP spid="22" grpId="0" animBg="1"/>
      <p:bldP spid="23" grpId="0" animBg="1"/>
      <p:bldP spid="43" grpId="0" animBg="1"/>
      <p:bldP spid="36" grpId="0" animBg="1"/>
      <p:bldP spid="44" grpId="0" animBg="1"/>
      <p:bldP spid="24" grpId="0" animBg="1"/>
      <p:bldP spid="25" grpId="0" animBg="1"/>
      <p:bldP spid="45" grpId="0" animBg="1"/>
      <p:bldP spid="26" grpId="0" animBg="1"/>
      <p:bldP spid="27" grpId="0" animBg="1"/>
      <p:bldP spid="42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shirt&#10;&#10;Description automatically generated">
            <a:extLst>
              <a:ext uri="{FF2B5EF4-FFF2-40B4-BE49-F238E27FC236}">
                <a16:creationId xmlns:a16="http://schemas.microsoft.com/office/drawing/2014/main" id="{70759BE5-0606-40B2-B7AD-9986F13C1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8" y="592172"/>
            <a:ext cx="2079631" cy="3027838"/>
          </a:xfrm>
          <a:prstGeom prst="rect">
            <a:avLst/>
          </a:prstGeom>
        </p:spPr>
      </p:pic>
      <p:sp>
        <p:nvSpPr>
          <p:cNvPr id="51" name="Freeform 16">
            <a:extLst>
              <a:ext uri="{FF2B5EF4-FFF2-40B4-BE49-F238E27FC236}">
                <a16:creationId xmlns:a16="http://schemas.microsoft.com/office/drawing/2014/main" id="{5BC8C730-2105-4431-865B-3A6627626A83}"/>
              </a:ext>
            </a:extLst>
          </p:cNvPr>
          <p:cNvSpPr>
            <a:spLocks/>
          </p:cNvSpPr>
          <p:nvPr/>
        </p:nvSpPr>
        <p:spPr bwMode="auto">
          <a:xfrm flipH="1">
            <a:off x="0" y="67275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DA0819-A0AA-460F-80B2-9330B75E4431}"/>
              </a:ext>
            </a:extLst>
          </p:cNvPr>
          <p:cNvGrpSpPr/>
          <p:nvPr/>
        </p:nvGrpSpPr>
        <p:grpSpPr>
          <a:xfrm>
            <a:off x="2489354" y="4023692"/>
            <a:ext cx="2031532" cy="2029731"/>
            <a:chOff x="2489354" y="4023692"/>
            <a:chExt cx="2031532" cy="202973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5C724DF-FE35-4299-AA6F-7B7616D2ACC4}"/>
                </a:ext>
              </a:extLst>
            </p:cNvPr>
            <p:cNvGrpSpPr/>
            <p:nvPr/>
          </p:nvGrpSpPr>
          <p:grpSpPr>
            <a:xfrm>
              <a:off x="2489354" y="4023692"/>
              <a:ext cx="2031532" cy="1343224"/>
              <a:chOff x="4323528" y="2380431"/>
              <a:chExt cx="3157239" cy="209449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308EDC21-BD47-4508-AA84-42253CC62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23528" y="2380431"/>
                <a:ext cx="3157239" cy="2094495"/>
              </a:xfrm>
              <a:prstGeom prst="rect">
                <a:avLst/>
              </a:prstGeom>
            </p:spPr>
          </p:pic>
          <p:sp>
            <p:nvSpPr>
              <p:cNvPr id="13" name="Speech Bubble: Oval 12">
                <a:extLst>
                  <a:ext uri="{FF2B5EF4-FFF2-40B4-BE49-F238E27FC236}">
                    <a16:creationId xmlns:a16="http://schemas.microsoft.com/office/drawing/2014/main" id="{3E45D562-60EF-4AE9-89DC-5EF68238C420}"/>
                  </a:ext>
                </a:extLst>
              </p:cNvPr>
              <p:cNvSpPr/>
              <p:nvPr/>
            </p:nvSpPr>
            <p:spPr>
              <a:xfrm>
                <a:off x="4323529" y="2567193"/>
                <a:ext cx="1653360" cy="716905"/>
              </a:xfrm>
              <a:prstGeom prst="wedgeEllipseCallout">
                <a:avLst>
                  <a:gd name="adj1" fmla="val 68959"/>
                  <a:gd name="adj2" fmla="val 41082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BH" sz="2000" b="1" dirty="0">
                    <a:solidFill>
                      <a:prstClr val="black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بسم</a:t>
                </a:r>
                <a:r>
                  <a:rPr lang="ar-BH" sz="1400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solidFill>
                      <a:prstClr val="black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الله</a:t>
                </a:r>
                <a:endParaRPr lang="en-US" sz="20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9" name="Plaque 18">
              <a:extLst>
                <a:ext uri="{FF2B5EF4-FFF2-40B4-BE49-F238E27FC236}">
                  <a16:creationId xmlns:a16="http://schemas.microsoft.com/office/drawing/2014/main" id="{B9B41908-DCB1-4DF6-9FBC-9BAC1D834D3B}"/>
                </a:ext>
              </a:extLst>
            </p:cNvPr>
            <p:cNvSpPr/>
            <p:nvPr/>
          </p:nvSpPr>
          <p:spPr>
            <a:xfrm>
              <a:off x="3039742" y="5569342"/>
              <a:ext cx="1026941" cy="484081"/>
            </a:xfrm>
            <a:prstGeom prst="plaque">
              <a:avLst/>
            </a:prstGeom>
            <a:solidFill>
              <a:srgbClr val="92D05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F53031-14B2-453E-AC96-1CB8B24EB5FC}"/>
              </a:ext>
            </a:extLst>
          </p:cNvPr>
          <p:cNvGrpSpPr/>
          <p:nvPr/>
        </p:nvGrpSpPr>
        <p:grpSpPr>
          <a:xfrm>
            <a:off x="134412" y="4032352"/>
            <a:ext cx="1942648" cy="2037209"/>
            <a:chOff x="38160" y="4064436"/>
            <a:chExt cx="1942648" cy="20372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4A1159-B237-424F-8892-9890759C5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60" y="4064436"/>
              <a:ext cx="1942648" cy="1373785"/>
            </a:xfrm>
            <a:prstGeom prst="rect">
              <a:avLst/>
            </a:prstGeom>
          </p:spPr>
        </p:pic>
        <p:sp>
          <p:nvSpPr>
            <p:cNvPr id="20" name="Plaque 19">
              <a:extLst>
                <a:ext uri="{FF2B5EF4-FFF2-40B4-BE49-F238E27FC236}">
                  <a16:creationId xmlns:a16="http://schemas.microsoft.com/office/drawing/2014/main" id="{AF77A126-502B-4A2C-BCFC-A5861EEEA010}"/>
                </a:ext>
              </a:extLst>
            </p:cNvPr>
            <p:cNvSpPr/>
            <p:nvPr/>
          </p:nvSpPr>
          <p:spPr>
            <a:xfrm>
              <a:off x="532044" y="5617564"/>
              <a:ext cx="1026941" cy="484081"/>
            </a:xfrm>
            <a:prstGeom prst="plaque">
              <a:avLst/>
            </a:prstGeom>
            <a:solidFill>
              <a:srgbClr val="92D05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0A5A829-0E65-4D8E-BD05-58EBA1916F0F}"/>
              </a:ext>
            </a:extLst>
          </p:cNvPr>
          <p:cNvGrpSpPr/>
          <p:nvPr/>
        </p:nvGrpSpPr>
        <p:grpSpPr>
          <a:xfrm>
            <a:off x="4876026" y="4014106"/>
            <a:ext cx="2033300" cy="2038917"/>
            <a:chOff x="4876026" y="4014106"/>
            <a:chExt cx="2033300" cy="20389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D41E31-CB4A-4EF7-BE69-F15E80EDE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026" y="4014106"/>
              <a:ext cx="2033300" cy="1352810"/>
            </a:xfrm>
            <a:prstGeom prst="rect">
              <a:avLst/>
            </a:prstGeom>
          </p:spPr>
        </p:pic>
        <p:sp>
          <p:nvSpPr>
            <p:cNvPr id="21" name="Plaque 20">
              <a:extLst>
                <a:ext uri="{FF2B5EF4-FFF2-40B4-BE49-F238E27FC236}">
                  <a16:creationId xmlns:a16="http://schemas.microsoft.com/office/drawing/2014/main" id="{E023622A-4BEF-4939-862B-869F9FF105C6}"/>
                </a:ext>
              </a:extLst>
            </p:cNvPr>
            <p:cNvSpPr/>
            <p:nvPr/>
          </p:nvSpPr>
          <p:spPr>
            <a:xfrm>
              <a:off x="5491666" y="5568942"/>
              <a:ext cx="1026941" cy="484081"/>
            </a:xfrm>
            <a:prstGeom prst="plaque">
              <a:avLst/>
            </a:prstGeom>
            <a:solidFill>
              <a:srgbClr val="92D05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5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35BE80E-D99E-4141-9DAE-9DCAF416B2D5}"/>
              </a:ext>
            </a:extLst>
          </p:cNvPr>
          <p:cNvGrpSpPr/>
          <p:nvPr/>
        </p:nvGrpSpPr>
        <p:grpSpPr>
          <a:xfrm>
            <a:off x="7184391" y="4023692"/>
            <a:ext cx="2004539" cy="2050868"/>
            <a:chOff x="7184391" y="4023692"/>
            <a:chExt cx="2004539" cy="20508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73E800-242A-4DF1-9EAB-E4EB3D9B9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4391" y="4023692"/>
              <a:ext cx="2004539" cy="1333754"/>
            </a:xfrm>
            <a:prstGeom prst="rect">
              <a:avLst/>
            </a:prstGeom>
          </p:spPr>
        </p:pic>
        <p:sp>
          <p:nvSpPr>
            <p:cNvPr id="22" name="Plaque 21">
              <a:extLst>
                <a:ext uri="{FF2B5EF4-FFF2-40B4-BE49-F238E27FC236}">
                  <a16:creationId xmlns:a16="http://schemas.microsoft.com/office/drawing/2014/main" id="{E1F39E00-37A8-4A84-9E71-CDD5425A05B2}"/>
                </a:ext>
              </a:extLst>
            </p:cNvPr>
            <p:cNvSpPr/>
            <p:nvPr/>
          </p:nvSpPr>
          <p:spPr>
            <a:xfrm>
              <a:off x="7671257" y="5590479"/>
              <a:ext cx="1026941" cy="484081"/>
            </a:xfrm>
            <a:prstGeom prst="plaque">
              <a:avLst/>
            </a:prstGeom>
            <a:solidFill>
              <a:srgbClr val="FF0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8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AD4BD7-0917-43B3-973C-D7F33541369F}"/>
              </a:ext>
            </a:extLst>
          </p:cNvPr>
          <p:cNvGrpSpPr/>
          <p:nvPr/>
        </p:nvGrpSpPr>
        <p:grpSpPr>
          <a:xfrm>
            <a:off x="9875520" y="4003818"/>
            <a:ext cx="2033041" cy="2099469"/>
            <a:chOff x="9875520" y="4003818"/>
            <a:chExt cx="2033041" cy="20994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191FDF-FA9B-477A-AAD1-A9CDFF957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75520" y="4003818"/>
              <a:ext cx="2033041" cy="1353628"/>
            </a:xfrm>
            <a:prstGeom prst="rect">
              <a:avLst/>
            </a:prstGeom>
          </p:spPr>
        </p:pic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CEF01579-C669-4535-85B9-1712A7A8ECBD}"/>
                </a:ext>
              </a:extLst>
            </p:cNvPr>
            <p:cNvSpPr/>
            <p:nvPr/>
          </p:nvSpPr>
          <p:spPr>
            <a:xfrm>
              <a:off x="10364318" y="5619206"/>
              <a:ext cx="1026941" cy="484081"/>
            </a:xfrm>
            <a:prstGeom prst="plaque">
              <a:avLst/>
            </a:prstGeom>
            <a:solidFill>
              <a:srgbClr val="92D05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4E16659-BAC1-4821-810B-A6C5F432A423}"/>
              </a:ext>
            </a:extLst>
          </p:cNvPr>
          <p:cNvGrpSpPr/>
          <p:nvPr/>
        </p:nvGrpSpPr>
        <p:grpSpPr>
          <a:xfrm>
            <a:off x="4766005" y="2150839"/>
            <a:ext cx="2024211" cy="1830925"/>
            <a:chOff x="4766005" y="2150839"/>
            <a:chExt cx="2024211" cy="18309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B21EAB-1901-4098-9696-E36308EF6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66005" y="2150839"/>
              <a:ext cx="2024211" cy="1346844"/>
            </a:xfrm>
            <a:prstGeom prst="rect">
              <a:avLst/>
            </a:prstGeom>
          </p:spPr>
        </p:pic>
        <p:sp>
          <p:nvSpPr>
            <p:cNvPr id="24" name="Plaque 23">
              <a:extLst>
                <a:ext uri="{FF2B5EF4-FFF2-40B4-BE49-F238E27FC236}">
                  <a16:creationId xmlns:a16="http://schemas.microsoft.com/office/drawing/2014/main" id="{E08C1022-FC0E-454A-ACC1-534FA327C1A8}"/>
                </a:ext>
              </a:extLst>
            </p:cNvPr>
            <p:cNvSpPr/>
            <p:nvPr/>
          </p:nvSpPr>
          <p:spPr>
            <a:xfrm>
              <a:off x="5298312" y="3497683"/>
              <a:ext cx="1026941" cy="484081"/>
            </a:xfrm>
            <a:prstGeom prst="plaque">
              <a:avLst/>
            </a:prstGeom>
            <a:solidFill>
              <a:srgbClr val="FF0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7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3A4606-6D08-4CC4-9C53-3C9B6B68FB03}"/>
              </a:ext>
            </a:extLst>
          </p:cNvPr>
          <p:cNvGrpSpPr/>
          <p:nvPr/>
        </p:nvGrpSpPr>
        <p:grpSpPr>
          <a:xfrm>
            <a:off x="7075044" y="2150839"/>
            <a:ext cx="2060293" cy="1851019"/>
            <a:chOff x="7075044" y="2150839"/>
            <a:chExt cx="2060293" cy="18510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AD49A2-0292-4643-A4DE-AEB8347B5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5044" y="2150839"/>
              <a:ext cx="2060293" cy="1366938"/>
            </a:xfrm>
            <a:prstGeom prst="rect">
              <a:avLst/>
            </a:prstGeom>
          </p:spPr>
        </p:pic>
        <p:sp>
          <p:nvSpPr>
            <p:cNvPr id="25" name="Plaque 24">
              <a:extLst>
                <a:ext uri="{FF2B5EF4-FFF2-40B4-BE49-F238E27FC236}">
                  <a16:creationId xmlns:a16="http://schemas.microsoft.com/office/drawing/2014/main" id="{0BCC7E20-7E49-4770-9CC6-14351277FE82}"/>
                </a:ext>
              </a:extLst>
            </p:cNvPr>
            <p:cNvSpPr/>
            <p:nvPr/>
          </p:nvSpPr>
          <p:spPr>
            <a:xfrm>
              <a:off x="7547686" y="3517777"/>
              <a:ext cx="1026941" cy="484081"/>
            </a:xfrm>
            <a:prstGeom prst="plaque">
              <a:avLst/>
            </a:prstGeom>
            <a:solidFill>
              <a:srgbClr val="FF0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10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1A779C-200A-42AE-83BF-064F697B1A48}"/>
              </a:ext>
            </a:extLst>
          </p:cNvPr>
          <p:cNvGrpSpPr/>
          <p:nvPr/>
        </p:nvGrpSpPr>
        <p:grpSpPr>
          <a:xfrm>
            <a:off x="7118698" y="173384"/>
            <a:ext cx="2031532" cy="1916865"/>
            <a:chOff x="7118698" y="173384"/>
            <a:chExt cx="2031532" cy="1916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9A8802-7B67-4D21-9B3B-F667C7B71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18698" y="173384"/>
              <a:ext cx="2031532" cy="1346844"/>
            </a:xfrm>
            <a:prstGeom prst="rect">
              <a:avLst/>
            </a:prstGeom>
          </p:spPr>
        </p:pic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0D85EFCE-5A6C-4C68-8666-24291BAC207B}"/>
                </a:ext>
              </a:extLst>
            </p:cNvPr>
            <p:cNvSpPr/>
            <p:nvPr/>
          </p:nvSpPr>
          <p:spPr>
            <a:xfrm>
              <a:off x="7547685" y="1606168"/>
              <a:ext cx="1026941" cy="484081"/>
            </a:xfrm>
            <a:prstGeom prst="plaque">
              <a:avLst/>
            </a:prstGeom>
            <a:solidFill>
              <a:srgbClr val="92D05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4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1E04CC8-94B9-481F-9607-FF4C3334BFBA}"/>
              </a:ext>
            </a:extLst>
          </p:cNvPr>
          <p:cNvGrpSpPr/>
          <p:nvPr/>
        </p:nvGrpSpPr>
        <p:grpSpPr>
          <a:xfrm>
            <a:off x="9779213" y="150211"/>
            <a:ext cx="2000677" cy="1881876"/>
            <a:chOff x="9779213" y="150211"/>
            <a:chExt cx="2000677" cy="18818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7C53B7-775B-4719-893C-F3CE6A898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79213" y="150211"/>
              <a:ext cx="2000677" cy="1333999"/>
            </a:xfrm>
            <a:prstGeom prst="rect">
              <a:avLst/>
            </a:prstGeom>
          </p:spPr>
        </p:pic>
        <p:sp>
          <p:nvSpPr>
            <p:cNvPr id="27" name="Plaque 26">
              <a:extLst>
                <a:ext uri="{FF2B5EF4-FFF2-40B4-BE49-F238E27FC236}">
                  <a16:creationId xmlns:a16="http://schemas.microsoft.com/office/drawing/2014/main" id="{089E200D-1352-4146-9D6B-EB12C164B0A7}"/>
                </a:ext>
              </a:extLst>
            </p:cNvPr>
            <p:cNvSpPr/>
            <p:nvPr/>
          </p:nvSpPr>
          <p:spPr>
            <a:xfrm>
              <a:off x="10266080" y="1548006"/>
              <a:ext cx="1026941" cy="484081"/>
            </a:xfrm>
            <a:prstGeom prst="plaque">
              <a:avLst/>
            </a:prstGeom>
            <a:solidFill>
              <a:srgbClr val="FF0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7DD0E0-F768-4A09-B57C-18B58DF27257}"/>
              </a:ext>
            </a:extLst>
          </p:cNvPr>
          <p:cNvGrpSpPr/>
          <p:nvPr/>
        </p:nvGrpSpPr>
        <p:grpSpPr>
          <a:xfrm>
            <a:off x="9858248" y="2091485"/>
            <a:ext cx="2004539" cy="1848031"/>
            <a:chOff x="9858248" y="2091485"/>
            <a:chExt cx="2004539" cy="1848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B0038-331D-41A8-90F4-60CBE8FF0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58248" y="2091485"/>
              <a:ext cx="2004539" cy="1331799"/>
            </a:xfrm>
            <a:prstGeom prst="rect">
              <a:avLst/>
            </a:prstGeom>
          </p:spPr>
        </p:pic>
        <p:sp>
          <p:nvSpPr>
            <p:cNvPr id="31" name="Plaque 30">
              <a:extLst>
                <a:ext uri="{FF2B5EF4-FFF2-40B4-BE49-F238E27FC236}">
                  <a16:creationId xmlns:a16="http://schemas.microsoft.com/office/drawing/2014/main" id="{03245580-4E69-4870-B432-F68437994698}"/>
                </a:ext>
              </a:extLst>
            </p:cNvPr>
            <p:cNvSpPr/>
            <p:nvPr/>
          </p:nvSpPr>
          <p:spPr>
            <a:xfrm>
              <a:off x="10378569" y="3455435"/>
              <a:ext cx="1026941" cy="484081"/>
            </a:xfrm>
            <a:prstGeom prst="plaque">
              <a:avLst/>
            </a:prstGeom>
            <a:solidFill>
              <a:srgbClr val="92D05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ar-BH" sz="3200" b="1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9</a:t>
              </a:r>
              <a:endPara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11468E20-FFEF-425C-A20B-2DC74374EAC8}"/>
              </a:ext>
            </a:extLst>
          </p:cNvPr>
          <p:cNvSpPr/>
          <p:nvPr/>
        </p:nvSpPr>
        <p:spPr>
          <a:xfrm>
            <a:off x="1925966" y="2399871"/>
            <a:ext cx="2808957" cy="1346844"/>
          </a:xfrm>
          <a:prstGeom prst="wedgeEllipseCallout">
            <a:avLst>
              <a:gd name="adj1" fmla="val -66774"/>
              <a:gd name="adj2" fmla="val -59795"/>
            </a:avLst>
          </a:prstGeom>
          <a:solidFill>
            <a:srgbClr val="FF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اللَّوْن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الأحْمَر يَرْمُزُ إلى فرائض الوُضوء.</a:t>
            </a:r>
            <a:endParaRPr lang="en-US" sz="14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13B64069-7F84-4F56-B6AE-C892FE211962}"/>
              </a:ext>
            </a:extLst>
          </p:cNvPr>
          <p:cNvSpPr/>
          <p:nvPr/>
        </p:nvSpPr>
        <p:spPr>
          <a:xfrm>
            <a:off x="2283807" y="480847"/>
            <a:ext cx="3207859" cy="1367361"/>
          </a:xfrm>
          <a:prstGeom prst="wedgeEllipseCallout">
            <a:avLst>
              <a:gd name="adj1" fmla="val -74093"/>
              <a:gd name="adj2" fmla="val 63957"/>
            </a:avLst>
          </a:prstGeom>
          <a:solidFill>
            <a:srgbClr val="92D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اللَّوْن 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الأخْضَر </a:t>
            </a:r>
            <a:r>
              <a:rPr lang="ar-BH" sz="2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يَرْمُزُ </a:t>
            </a:r>
            <a:endParaRPr lang="ar-BH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سُنَنِ الوُضوء.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5905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5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25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25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25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25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75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25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45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65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AF7175-3500-4B19-ABD3-5B17B56A24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8" t="15547" r="14403" b="81771"/>
          <a:stretch/>
        </p:blipFill>
        <p:spPr>
          <a:xfrm>
            <a:off x="4539915" y="70575"/>
            <a:ext cx="4030579" cy="1450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89310-7444-485C-A6AB-117475123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3" t="15481" r="32311" b="78873"/>
          <a:stretch/>
        </p:blipFill>
        <p:spPr>
          <a:xfrm>
            <a:off x="9808103" y="202002"/>
            <a:ext cx="1824438" cy="92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ED0FAC-8800-4DCC-BB87-7DC1984D0304}"/>
              </a:ext>
            </a:extLst>
          </p:cNvPr>
          <p:cNvSpPr txBox="1"/>
          <p:nvPr/>
        </p:nvSpPr>
        <p:spPr>
          <a:xfrm>
            <a:off x="4539915" y="2750282"/>
            <a:ext cx="4494294" cy="1015663"/>
          </a:xfrm>
          <a:prstGeom prst="rect">
            <a:avLst/>
          </a:prstGeom>
          <a:solidFill>
            <a:srgbClr val="FFAF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6000" b="1" kern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سُنن الوُضُوء</a:t>
            </a:r>
            <a:endParaRPr lang="en-US" sz="6000" b="1" kern="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653045-8DB7-4B46-BF30-70CBA2C095C7}"/>
              </a:ext>
            </a:extLst>
          </p:cNvPr>
          <p:cNvSpPr txBox="1"/>
          <p:nvPr/>
        </p:nvSpPr>
        <p:spPr>
          <a:xfrm>
            <a:off x="2598840" y="5366082"/>
            <a:ext cx="8406488" cy="1015663"/>
          </a:xfrm>
          <a:prstGeom prst="rect">
            <a:avLst/>
          </a:prstGeom>
          <a:solidFill>
            <a:srgbClr val="FFAF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6000" b="1" kern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صَحِيحٌ، ولكنَّ ثَوَابَهُ لا يَكُونُ كَامِلًا.</a:t>
            </a:r>
            <a:endParaRPr lang="en-US" sz="6000" b="1" kern="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4CC92F21-5889-4625-9BA4-5A4FCAC8BA8E}"/>
              </a:ext>
            </a:extLst>
          </p:cNvPr>
          <p:cNvSpPr>
            <a:spLocks/>
          </p:cNvSpPr>
          <p:nvPr/>
        </p:nvSpPr>
        <p:spPr bwMode="auto">
          <a:xfrm flipH="1">
            <a:off x="0" y="70575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AF7175-3500-4B19-ABD3-5B17B56A24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8" t="18640" r="14403" b="78758"/>
          <a:stretch/>
        </p:blipFill>
        <p:spPr>
          <a:xfrm>
            <a:off x="2605337" y="1474914"/>
            <a:ext cx="9113422" cy="1407695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AF7175-3500-4B19-ABD3-5B17B56A24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5" t="21153" r="14403" b="76178"/>
          <a:stretch/>
        </p:blipFill>
        <p:spPr>
          <a:xfrm>
            <a:off x="2743199" y="3826037"/>
            <a:ext cx="8927433" cy="1443789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592D257-C782-4A53-9390-C90BF7793A7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" y="1404887"/>
            <a:ext cx="3552168" cy="35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43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38D516-B7FD-4AEF-810F-418D5AF9B3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1" t="26283" r="14351" b="63851"/>
          <a:stretch/>
        </p:blipFill>
        <p:spPr>
          <a:xfrm>
            <a:off x="2394284" y="1501218"/>
            <a:ext cx="8903370" cy="3840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89310-7444-485C-A6AB-117475123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3" t="15481" r="32311" b="78873"/>
          <a:stretch/>
        </p:blipFill>
        <p:spPr>
          <a:xfrm>
            <a:off x="8686800" y="353339"/>
            <a:ext cx="2117743" cy="1018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E0455B-DBB3-4215-925E-C96349F8E301}"/>
              </a:ext>
            </a:extLst>
          </p:cNvPr>
          <p:cNvSpPr txBox="1"/>
          <p:nvPr/>
        </p:nvSpPr>
        <p:spPr>
          <a:xfrm>
            <a:off x="2069432" y="3909047"/>
            <a:ext cx="62764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4800" b="1" kern="0" dirty="0">
                <a:solidFill>
                  <a:srgbClr val="FF66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دَفْعُ الماءِ مِنَ الأَنْفِ</a:t>
            </a:r>
            <a:endParaRPr lang="en-US" sz="4800" b="1" kern="0" dirty="0">
              <a:solidFill>
                <a:srgbClr val="FF66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75AF21-6F0A-40C2-AFE4-BCC6529F1175}"/>
              </a:ext>
            </a:extLst>
          </p:cNvPr>
          <p:cNvSpPr txBox="1"/>
          <p:nvPr/>
        </p:nvSpPr>
        <p:spPr>
          <a:xfrm>
            <a:off x="2237875" y="2838615"/>
            <a:ext cx="59556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4800" b="1" kern="0" dirty="0">
                <a:solidFill>
                  <a:srgbClr val="E15C33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جذبُ الماءِ إلى داخل الأَنْفِ</a:t>
            </a:r>
            <a:endParaRPr lang="en-US" sz="4800" b="1" kern="0" dirty="0">
              <a:solidFill>
                <a:srgbClr val="E15C33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592D257-C782-4A53-9390-C90BF7793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" y="2548461"/>
            <a:ext cx="3552168" cy="3552168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7201FC42-2BB8-425C-B1ED-9057D4869699}"/>
              </a:ext>
            </a:extLst>
          </p:cNvPr>
          <p:cNvSpPr>
            <a:spLocks/>
          </p:cNvSpPr>
          <p:nvPr/>
        </p:nvSpPr>
        <p:spPr bwMode="auto">
          <a:xfrm flipH="1">
            <a:off x="0" y="56571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0183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4260D76A-C81B-4BBF-8BDB-33F3A4740D01}"/>
              </a:ext>
            </a:extLst>
          </p:cNvPr>
          <p:cNvSpPr>
            <a:spLocks/>
          </p:cNvSpPr>
          <p:nvPr/>
        </p:nvSpPr>
        <p:spPr bwMode="auto">
          <a:xfrm flipH="1">
            <a:off x="0" y="51454"/>
            <a:ext cx="31813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1E339B-9DDC-4352-8C27-36B468641F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39354" r="10797" b="43282"/>
          <a:stretch/>
        </p:blipFill>
        <p:spPr>
          <a:xfrm>
            <a:off x="410920" y="2153653"/>
            <a:ext cx="11781080" cy="4314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89310-7444-485C-A6AB-117475123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3" t="15481" r="32311" b="78873"/>
          <a:stretch/>
        </p:blipFill>
        <p:spPr>
          <a:xfrm>
            <a:off x="9180095" y="348222"/>
            <a:ext cx="2021490" cy="924219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FD5D59-2C51-4440-A6F1-814D96FB79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37284" r="39658" b="60701"/>
          <a:stretch/>
        </p:blipFill>
        <p:spPr>
          <a:xfrm>
            <a:off x="9983287" y="3563497"/>
            <a:ext cx="1439961" cy="69296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54DE40-F6D6-4DD6-BC3E-8C4CB919B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6" t="37545" r="23810" b="60449"/>
          <a:stretch/>
        </p:blipFill>
        <p:spPr>
          <a:xfrm>
            <a:off x="10073179" y="5630783"/>
            <a:ext cx="1439961" cy="692965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5D348A-A4FF-4D81-8FC3-E5B41CCD3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6" t="37545" r="23810" b="60449"/>
          <a:stretch/>
        </p:blipFill>
        <p:spPr>
          <a:xfrm>
            <a:off x="10019385" y="2979681"/>
            <a:ext cx="1530932" cy="692965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0D7706-4BA3-4149-99F6-C779EDACC3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37284" r="39658" b="60701"/>
          <a:stretch/>
        </p:blipFill>
        <p:spPr>
          <a:xfrm>
            <a:off x="9974177" y="2230995"/>
            <a:ext cx="1445615" cy="692965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F2AE68-B8A3-4D43-B9A7-8BD0D1409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37284" r="39658" b="60701"/>
          <a:stretch/>
        </p:blipFill>
        <p:spPr>
          <a:xfrm>
            <a:off x="10000987" y="4226593"/>
            <a:ext cx="1439961" cy="692965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62F7CC-FB35-4ED8-BB94-BA6BB04802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37284" r="39658" b="60701"/>
          <a:stretch/>
        </p:blipFill>
        <p:spPr>
          <a:xfrm>
            <a:off x="9995319" y="4901698"/>
            <a:ext cx="1439961" cy="6929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5C54D8-1452-4FDC-AACD-7E1F30B89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4" y="2293321"/>
            <a:ext cx="3407312" cy="4088034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1E339B-9DDC-4352-8C27-36B468641F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36513" r="14270" b="60307"/>
          <a:stretch/>
        </p:blipFill>
        <p:spPr>
          <a:xfrm>
            <a:off x="410920" y="1447757"/>
            <a:ext cx="11211585" cy="79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43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95E6779-DCEC-45DF-BA0D-D58DFF881B91}"/>
              </a:ext>
            </a:extLst>
          </p:cNvPr>
          <p:cNvSpPr/>
          <p:nvPr/>
        </p:nvSpPr>
        <p:spPr>
          <a:xfrm>
            <a:off x="2908552" y="59123"/>
            <a:ext cx="4134853" cy="2696109"/>
          </a:xfrm>
          <a:prstGeom prst="cloudCallout">
            <a:avLst>
              <a:gd name="adj1" fmla="val -56970"/>
              <a:gd name="adj2" fmla="val 61672"/>
            </a:avLst>
          </a:prstGeom>
          <a:solidFill>
            <a:srgbClr val="FFAF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أنا أقتدي </a:t>
            </a:r>
            <a:r>
              <a:rPr lang="ar-BH" sz="2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بالرسول</a:t>
            </a:r>
          </a:p>
          <a:p>
            <a:pPr algn="ctr" rtl="1"/>
            <a:r>
              <a:rPr lang="ar-BH" sz="2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صلى </a:t>
            </a:r>
            <a:r>
              <a:rPr lang="ar-BH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الله عليه وسلم، </a:t>
            </a:r>
            <a:r>
              <a:rPr lang="ar-BH" sz="2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فإذا نَوَيْتُ </a:t>
            </a:r>
            <a:r>
              <a:rPr lang="ar-BH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القِيَامَ </a:t>
            </a:r>
            <a:r>
              <a:rPr lang="ar-BH" sz="2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إِلى الصَّلَاة،</a:t>
            </a:r>
          </a:p>
          <a:p>
            <a:pPr algn="ctr" rtl="1"/>
            <a:r>
              <a:rPr lang="ar-BH" sz="2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أُسْبِغُ </a:t>
            </a:r>
            <a:r>
              <a:rPr lang="ar-BH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الوُضوءَ وأُحِسِنُهُ.</a:t>
            </a:r>
            <a:endParaRPr lang="en-US" sz="2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396765-FCBC-488A-85A2-B974BF7D91EB}"/>
              </a:ext>
            </a:extLst>
          </p:cNvPr>
          <p:cNvSpPr>
            <a:spLocks noChangeAspect="1"/>
          </p:cNvSpPr>
          <p:nvPr/>
        </p:nvSpPr>
        <p:spPr>
          <a:xfrm>
            <a:off x="1625070" y="2406318"/>
            <a:ext cx="9586562" cy="397042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180000" rtlCol="0" anchor="ctr"/>
          <a:lstStyle/>
          <a:p>
            <a:pPr algn="ctr" rtl="1"/>
            <a:r>
              <a:rPr lang="ar-BH" sz="37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قال رسول الله صلى الله عليه وسلم</a:t>
            </a:r>
            <a:r>
              <a:rPr lang="ar-BH" sz="37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  <a:p>
            <a:pPr algn="ctr" rtl="1"/>
            <a:r>
              <a:rPr lang="ar-BH" sz="37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"</a:t>
            </a:r>
            <a:r>
              <a:rPr lang="ar-BH" sz="37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مَا مِنْكُمْ مِنْ أَحَدٍ يَتَوَضَّأُ فَيُبْلِغُ -أَوْ فَيُسْبِغُ- الْوُضُوءَ ثُمَّ يَقُولُ: أَشْهَدُ أَنْ لَا إِلَهَ إِلَّا اللهُ وَأَنَّ مُحَمَّدًا عَبْدُ اللهِ </a:t>
            </a:r>
            <a:r>
              <a:rPr lang="ar-BH" sz="37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وَرَسُولُهُ، </a:t>
            </a:r>
            <a:r>
              <a:rPr lang="ar-BH" sz="37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إِلَّا فُتِحَتْ لَهُ أَبْوَابُ الْجَنَّةِ الثَّمَانِيَةُ يَدْخُلُ مِنْ أَيِّهَا شَاءَ</a:t>
            </a:r>
            <a:r>
              <a:rPr lang="ar-BH" sz="37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". </a:t>
            </a:r>
            <a:r>
              <a:rPr lang="ar-BH" sz="2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(رواه مسلم)</a:t>
            </a:r>
            <a:endParaRPr lang="ar-BH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BA33640-D0B6-4C7A-A4D7-34C43671CAFE}"/>
              </a:ext>
            </a:extLst>
          </p:cNvPr>
          <p:cNvSpPr txBox="1">
            <a:spLocks/>
          </p:cNvSpPr>
          <p:nvPr/>
        </p:nvSpPr>
        <p:spPr>
          <a:xfrm>
            <a:off x="6740769" y="850990"/>
            <a:ext cx="5246284" cy="9208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defTabSz="457200" rtl="1">
              <a:defRPr/>
            </a:pPr>
            <a:r>
              <a:rPr lang="ar-BH" sz="43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AGA Arabesque" panose="05010101010101010101" pitchFamily="2" charset="2"/>
              </a:rPr>
              <a:t> </a:t>
            </a:r>
            <a:r>
              <a:rPr lang="ar-BH" sz="43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أقتدي بنَبِيِّي </a:t>
            </a:r>
            <a:r>
              <a:rPr lang="ar-BH" sz="43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صلى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الله عليه </a:t>
            </a: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وسلم)</a:t>
            </a: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D96F31-A5B6-4E58-8ED0-C51C36A61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30" b="12529"/>
          <a:stretch/>
        </p:blipFill>
        <p:spPr>
          <a:xfrm>
            <a:off x="1200376" y="2128159"/>
            <a:ext cx="2046916" cy="4190916"/>
          </a:xfrm>
          <a:prstGeom prst="rect">
            <a:avLst/>
          </a:prstGeom>
        </p:spPr>
      </p:pic>
      <p:sp>
        <p:nvSpPr>
          <p:cNvPr id="6" name="Freeform 16">
            <a:extLst>
              <a:ext uri="{FF2B5EF4-FFF2-40B4-BE49-F238E27FC236}">
                <a16:creationId xmlns:a16="http://schemas.microsoft.com/office/drawing/2014/main" id="{6968916A-4A85-49CD-A4E2-2D2DA45ED222}"/>
              </a:ext>
            </a:extLst>
          </p:cNvPr>
          <p:cNvSpPr>
            <a:spLocks/>
          </p:cNvSpPr>
          <p:nvPr/>
        </p:nvSpPr>
        <p:spPr bwMode="auto">
          <a:xfrm flipH="1">
            <a:off x="0" y="59124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56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400"/>
                            </p:stCondLst>
                            <p:childTnLst>
                              <p:par>
                                <p:cTn id="3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tmFilter="0,0; .5, 1; 1, 1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1118937" y="5125583"/>
            <a:ext cx="469859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138863" y="162743"/>
            <a:ext cx="7832558" cy="5112568"/>
            <a:chOff x="292157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292157" y="908720"/>
              <a:ext cx="11713301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52" y="1722646"/>
              <a:ext cx="8256918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96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9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r"/>
              <a:r>
                <a:rPr lang="ar-BH" sz="88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88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90" y="1311854"/>
            <a:ext cx="2573795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00" y="1484518"/>
            <a:ext cx="2775480" cy="3484523"/>
          </a:xfrm>
          <a:prstGeom prst="rect">
            <a:avLst/>
          </a:prstGeom>
        </p:spPr>
      </p:pic>
      <p:sp>
        <p:nvSpPr>
          <p:cNvPr id="8" name="Freeform 16">
            <a:extLst>
              <a:ext uri="{FF2B5EF4-FFF2-40B4-BE49-F238E27FC236}">
                <a16:creationId xmlns:a16="http://schemas.microsoft.com/office/drawing/2014/main" id="{574A6047-052B-4FD5-9AE2-FB94AE443BAB}"/>
              </a:ext>
            </a:extLst>
          </p:cNvPr>
          <p:cNvSpPr>
            <a:spLocks/>
          </p:cNvSpPr>
          <p:nvPr/>
        </p:nvSpPr>
        <p:spPr bwMode="auto">
          <a:xfrm flipH="1">
            <a:off x="0" y="71998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8166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A1FB8B0-625F-4681-8329-6A840E913001}"/>
              </a:ext>
            </a:extLst>
          </p:cNvPr>
          <p:cNvSpPr/>
          <p:nvPr/>
        </p:nvSpPr>
        <p:spPr>
          <a:xfrm>
            <a:off x="1606608" y="3310158"/>
            <a:ext cx="7168740" cy="1446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 anchorCtr="1">
            <a:spAutoFit/>
          </a:bodyPr>
          <a:lstStyle/>
          <a:p>
            <a:pPr algn="r" rtl="1"/>
            <a:r>
              <a:rPr lang="ar-BH" sz="4400" b="1" dirty="0" smtClean="0"/>
              <a:t>(2) </a:t>
            </a:r>
            <a:r>
              <a:rPr lang="ar-BH" sz="4400" b="1" dirty="0" smtClean="0">
                <a:latin typeface="+mn-lt"/>
              </a:rPr>
              <a:t>تَبْيِينَ</a:t>
            </a:r>
            <a:r>
              <a:rPr lang="ar-SA" sz="4400" b="1" dirty="0" smtClean="0">
                <a:latin typeface="+mn-lt"/>
              </a:rPr>
              <a:t> </a:t>
            </a:r>
            <a:r>
              <a:rPr lang="ar-SA" sz="4400" b="1" dirty="0">
                <a:latin typeface="+mn-lt"/>
              </a:rPr>
              <a:t>الح</a:t>
            </a:r>
            <a:r>
              <a:rPr lang="ar-BH" sz="4400" b="1" dirty="0">
                <a:latin typeface="+mn-lt"/>
              </a:rPr>
              <a:t>ُ</a:t>
            </a:r>
            <a:r>
              <a:rPr lang="ar-SA" sz="4400" b="1" dirty="0">
                <a:latin typeface="+mn-lt"/>
              </a:rPr>
              <a:t>ك</a:t>
            </a:r>
            <a:r>
              <a:rPr lang="ar-BH" sz="4400" b="1" dirty="0">
                <a:latin typeface="+mn-lt"/>
              </a:rPr>
              <a:t>ْ</a:t>
            </a:r>
            <a:r>
              <a:rPr lang="ar-SA" sz="4400" b="1" dirty="0">
                <a:latin typeface="+mn-lt"/>
              </a:rPr>
              <a:t>م</a:t>
            </a:r>
            <a:r>
              <a:rPr lang="ar-BH" sz="4400" b="1" dirty="0">
                <a:latin typeface="+mn-lt"/>
              </a:rPr>
              <a:t>ِ</a:t>
            </a:r>
            <a:r>
              <a:rPr lang="ar-SA" sz="4400" b="1" dirty="0">
                <a:latin typeface="+mn-lt"/>
              </a:rPr>
              <a:t> الش</a:t>
            </a:r>
            <a:r>
              <a:rPr lang="ar-BH" sz="4400" b="1" dirty="0">
                <a:latin typeface="+mn-lt"/>
              </a:rPr>
              <a:t>َّ</a:t>
            </a:r>
            <a:r>
              <a:rPr lang="ar-SA" sz="4400" b="1" dirty="0">
                <a:latin typeface="+mn-lt"/>
              </a:rPr>
              <a:t>ر</a:t>
            </a:r>
            <a:r>
              <a:rPr lang="ar-BH" sz="4400" b="1" dirty="0">
                <a:latin typeface="+mn-lt"/>
              </a:rPr>
              <a:t>ْ</a:t>
            </a:r>
            <a:r>
              <a:rPr lang="ar-SA" sz="4400" b="1" dirty="0">
                <a:latin typeface="+mn-lt"/>
              </a:rPr>
              <a:t>ع</a:t>
            </a:r>
            <a:r>
              <a:rPr lang="ar-BH" sz="4400" b="1" dirty="0">
                <a:latin typeface="+mn-lt"/>
              </a:rPr>
              <a:t>ِ</a:t>
            </a:r>
            <a:r>
              <a:rPr lang="ar-SA" sz="4400" b="1" dirty="0">
                <a:latin typeface="+mn-lt"/>
              </a:rPr>
              <a:t>يّ</a:t>
            </a:r>
            <a:r>
              <a:rPr lang="ar-BH" sz="4400" b="1" dirty="0">
                <a:latin typeface="+mn-lt"/>
              </a:rPr>
              <a:t>ِ</a:t>
            </a:r>
            <a:r>
              <a:rPr lang="ar-SA" sz="4400" b="1" dirty="0">
                <a:latin typeface="+mn-lt"/>
              </a:rPr>
              <a:t> ل</a:t>
            </a:r>
            <a:r>
              <a:rPr lang="ar-BH" sz="4400" b="1" dirty="0">
                <a:latin typeface="+mn-lt"/>
              </a:rPr>
              <a:t>ِترْكِ </a:t>
            </a:r>
            <a:r>
              <a:rPr lang="ar-BH" sz="4400" b="1" dirty="0" smtClean="0">
                <a:latin typeface="+mn-lt"/>
              </a:rPr>
              <a:t>سُنة  </a:t>
            </a:r>
          </a:p>
          <a:p>
            <a:pPr algn="r" rtl="1"/>
            <a:r>
              <a:rPr lang="ar-BH" sz="4400" b="1" dirty="0"/>
              <a:t> </a:t>
            </a:r>
            <a:r>
              <a:rPr lang="ar-BH" sz="4400" b="1" dirty="0" smtClean="0"/>
              <a:t>    </a:t>
            </a:r>
            <a:r>
              <a:rPr lang="ar-BH" sz="4400" b="1" dirty="0" smtClean="0">
                <a:latin typeface="+mn-lt"/>
              </a:rPr>
              <a:t>مِن </a:t>
            </a:r>
            <a:r>
              <a:rPr lang="ar-BH" sz="4400" b="1" dirty="0" smtClean="0"/>
              <a:t>سُنَنِ</a:t>
            </a:r>
            <a:r>
              <a:rPr lang="ar-BH" sz="4400" b="1" dirty="0" smtClean="0">
                <a:solidFill>
                  <a:schemeClr val="dk1"/>
                </a:solidFill>
                <a:cs typeface="Traditional Arabic" pitchFamily="2" charset="-78"/>
              </a:rPr>
              <a:t> </a:t>
            </a:r>
            <a:r>
              <a:rPr lang="ar-BH" sz="4400" b="1" dirty="0">
                <a:latin typeface="+mn-lt"/>
              </a:rPr>
              <a:t>الوُضُوء</a:t>
            </a:r>
            <a:r>
              <a:rPr lang="ar-SA" sz="4400" b="1" dirty="0">
                <a:solidFill>
                  <a:schemeClr val="dk1"/>
                </a:solidFill>
                <a:cs typeface="Traditional Arabic" pitchFamily="2" charset="-78"/>
              </a:rPr>
              <a:t>.</a:t>
            </a:r>
            <a:endParaRPr lang="en-US" sz="4400" b="1" dirty="0">
              <a:solidFill>
                <a:schemeClr val="dk1"/>
              </a:solidFill>
              <a:cs typeface="Traditional Arabic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2253" y="2287248"/>
            <a:ext cx="6900201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/>
            <a:r>
              <a:rPr lang="en-US" sz="4400" b="1" dirty="0" smtClean="0"/>
              <a:t>)</a:t>
            </a:r>
            <a:r>
              <a:rPr lang="ar-BH" sz="4400" b="1" dirty="0" smtClean="0"/>
              <a:t>1</a:t>
            </a:r>
            <a:r>
              <a:rPr lang="en-US" sz="4400" b="1" dirty="0" smtClean="0"/>
              <a:t>(</a:t>
            </a:r>
            <a:r>
              <a:rPr lang="ar-SA" sz="4400" b="1" dirty="0" smtClean="0"/>
              <a:t> </a:t>
            </a:r>
            <a:r>
              <a:rPr lang="ar-BH" sz="4400" b="1" dirty="0"/>
              <a:t>تَعْدَادَ </a:t>
            </a:r>
            <a:r>
              <a:rPr lang="ar-BH" sz="4400" b="1" dirty="0" smtClean="0"/>
              <a:t>سُنَنِ </a:t>
            </a:r>
            <a:r>
              <a:rPr lang="ar-BH" sz="4400" b="1" dirty="0"/>
              <a:t>الوُضوء</a:t>
            </a:r>
            <a:r>
              <a:rPr lang="ar-SA" sz="4400" b="1" dirty="0" smtClean="0"/>
              <a:t>.</a:t>
            </a:r>
            <a:endParaRPr lang="en-US" sz="4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BA4042-6274-4629-90CD-0876DC268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128448" y="692"/>
            <a:ext cx="1728192" cy="1124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5C54D8-1452-4FDC-AACD-7E1F30B89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4227" y="2241393"/>
            <a:ext cx="3054085" cy="4088034"/>
          </a:xfrm>
          <a:prstGeom prst="rect">
            <a:avLst/>
          </a:prstGeom>
        </p:spPr>
      </p:pic>
      <p:sp>
        <p:nvSpPr>
          <p:cNvPr id="8" name="Down Arrow Callout 7"/>
          <p:cNvSpPr/>
          <p:nvPr/>
        </p:nvSpPr>
        <p:spPr>
          <a:xfrm>
            <a:off x="1954037" y="554756"/>
            <a:ext cx="8064896" cy="1758613"/>
          </a:xfrm>
          <a:prstGeom prst="downArrowCallout">
            <a:avLst>
              <a:gd name="adj1" fmla="val 25000"/>
              <a:gd name="adj2" fmla="val 22866"/>
              <a:gd name="adj3" fmla="val 25000"/>
              <a:gd name="adj4" fmla="val 75000"/>
            </a:avLst>
          </a:prstGeom>
          <a:solidFill>
            <a:srgbClr val="3886C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BH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</a:t>
            </a:r>
            <a:r>
              <a:rPr lang="ar-SA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ar-BH" sz="4000" b="1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rtl="1"/>
            <a:r>
              <a:rPr lang="ar-B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ـ </a:t>
            </a:r>
            <a:r>
              <a:rPr lang="ar-SA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اليوم</a:t>
            </a:r>
            <a:r>
              <a:rPr lang="ar-BH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1FB8B0-625F-4681-8329-6A840E913001}"/>
              </a:ext>
            </a:extLst>
          </p:cNvPr>
          <p:cNvSpPr/>
          <p:nvPr/>
        </p:nvSpPr>
        <p:spPr>
          <a:xfrm>
            <a:off x="2332893" y="4981416"/>
            <a:ext cx="6922742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 anchorCtr="1">
            <a:spAutoFit/>
          </a:bodyPr>
          <a:lstStyle/>
          <a:p>
            <a:pPr rtl="1"/>
            <a:r>
              <a:rPr lang="ar-BH" sz="4400" b="1" dirty="0" smtClean="0"/>
              <a:t>(3) </a:t>
            </a:r>
            <a:r>
              <a:rPr lang="ar-BH" sz="4400" b="1" dirty="0"/>
              <a:t>أَدَاءَ</a:t>
            </a:r>
            <a:r>
              <a:rPr lang="ar-BH" sz="4400" b="1" dirty="0">
                <a:solidFill>
                  <a:schemeClr val="dk1"/>
                </a:solidFill>
                <a:cs typeface="Traditional Arabic" pitchFamily="2" charset="-78"/>
              </a:rPr>
              <a:t> </a:t>
            </a:r>
            <a:r>
              <a:rPr lang="ar-BH" sz="4400" b="1" dirty="0"/>
              <a:t>الوُضُوءِ</a:t>
            </a:r>
            <a:r>
              <a:rPr lang="ar-BH" sz="4400" b="1" dirty="0">
                <a:solidFill>
                  <a:schemeClr val="dk1"/>
                </a:solidFill>
                <a:cs typeface="Traditional Arabic" pitchFamily="2" charset="-78"/>
              </a:rPr>
              <a:t> </a:t>
            </a:r>
            <a:r>
              <a:rPr lang="ar-BH" sz="4400" b="1" dirty="0" smtClean="0"/>
              <a:t>بِكَيْفِيَّةٍ</a:t>
            </a:r>
            <a:r>
              <a:rPr lang="ar-BH" sz="4400" b="1" dirty="0" smtClean="0">
                <a:solidFill>
                  <a:schemeClr val="dk1"/>
                </a:solidFill>
                <a:cs typeface="Traditional Arabic" pitchFamily="2" charset="-78"/>
              </a:rPr>
              <a:t> </a:t>
            </a:r>
            <a:r>
              <a:rPr lang="ar-BH" sz="4400" b="1" dirty="0" smtClean="0"/>
              <a:t>صَحِيحَةٍ.</a:t>
            </a:r>
            <a:endParaRPr lang="en-US" sz="1600" b="1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574A6047-052B-4FD5-9AE2-FB94AE443BAB}"/>
              </a:ext>
            </a:extLst>
          </p:cNvPr>
          <p:cNvSpPr>
            <a:spLocks/>
          </p:cNvSpPr>
          <p:nvPr/>
        </p:nvSpPr>
        <p:spPr bwMode="auto">
          <a:xfrm flipH="1">
            <a:off x="-14606" y="88040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95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0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8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679636-A5F7-4A80-AFC4-75726DF7D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4" t="4376" r="3323" b="2508"/>
          <a:stretch/>
        </p:blipFill>
        <p:spPr>
          <a:xfrm flipH="1">
            <a:off x="1967877" y="1292741"/>
            <a:ext cx="8403344" cy="49513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35AB30-3ED4-4453-A8FB-5EC75AAB41AC}"/>
              </a:ext>
            </a:extLst>
          </p:cNvPr>
          <p:cNvSpPr txBox="1">
            <a:spLocks/>
          </p:cNvSpPr>
          <p:nvPr/>
        </p:nvSpPr>
        <p:spPr>
          <a:xfrm>
            <a:off x="4929726" y="1969884"/>
            <a:ext cx="3922485" cy="9103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 rtl="1"/>
            <a:r>
              <a:rPr lang="ar-BH" sz="7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سُنَنُ الوُضُوء</a:t>
            </a:r>
            <a:endParaRPr lang="en-US" sz="7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94B6D3-49BE-45C9-986C-F6E4F574B381}"/>
              </a:ext>
            </a:extLst>
          </p:cNvPr>
          <p:cNvSpPr txBox="1">
            <a:spLocks/>
          </p:cNvSpPr>
          <p:nvPr/>
        </p:nvSpPr>
        <p:spPr>
          <a:xfrm>
            <a:off x="4354397" y="121790"/>
            <a:ext cx="3630304" cy="857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تمهيـد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9CB265E5-EDB0-42AC-B3E4-C7EB4AD8436D}"/>
              </a:ext>
            </a:extLst>
          </p:cNvPr>
          <p:cNvSpPr/>
          <p:nvPr/>
        </p:nvSpPr>
        <p:spPr>
          <a:xfrm>
            <a:off x="8685446" y="202394"/>
            <a:ext cx="3371549" cy="3534982"/>
          </a:xfrm>
          <a:prstGeom prst="wedgeRoundRectCallout">
            <a:avLst>
              <a:gd name="adj1" fmla="val -61588"/>
              <a:gd name="adj2" fmla="val 5603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عَفْوًا يَا </a:t>
            </a: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مُعَلِّمِي!!</a:t>
            </a:r>
          </a:p>
          <a:p>
            <a:pPr algn="ctr" rtl="1"/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أُرِيدُ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أَنْ أَسْأَلَكَ </a:t>
            </a:r>
            <a:endParaRPr lang="ar-BH" sz="28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قَبْلَ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أَنْ نَبْدَأَ دَرْسَ اليَوْمِ.</a:t>
            </a:r>
          </a:p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شَاهَدْتُ وَالِدِي وَهُوَ يَتَوَضَّأُ، فَرَأَيْتُهُ يَقُومُ بأَعْمَالٍ أَكْثَرَ مِنَ الَّتِي تَعَلَّمْنَاهَا فِي دَرْسِ فُرُوضِ الوُضُوءِ.</a:t>
            </a:r>
          </a:p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فَمَا سَبَبُ ذَلِكَ؟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7FD723-7F55-4E2E-9CB6-6F723B08C6EE}"/>
              </a:ext>
            </a:extLst>
          </p:cNvPr>
          <p:cNvSpPr/>
          <p:nvPr/>
        </p:nvSpPr>
        <p:spPr>
          <a:xfrm>
            <a:off x="133998" y="676070"/>
            <a:ext cx="3014612" cy="1986657"/>
          </a:xfrm>
          <a:prstGeom prst="wedgeRoundRectCallout">
            <a:avLst>
              <a:gd name="adj1" fmla="val 85903"/>
              <a:gd name="adj2" fmla="val 5288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شُكْرًا لَكَ يَا عَامِرُ، </a:t>
            </a:r>
            <a:endParaRPr lang="ar-BH" sz="28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هَذِهِ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الأَعْمَالُ يَا بُنَيَّ تُسَمَّى سُنَنَ </a:t>
            </a: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الوُضُوءِ،</a:t>
            </a:r>
          </a:p>
          <a:p>
            <a:pPr algn="ctr" rtl="1"/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وَهِيَ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مَوْضُوعُ دَرْسِنا اليَوْم.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AE9613D5-4D6C-4F53-BEB6-23A642D26CC9}"/>
              </a:ext>
            </a:extLst>
          </p:cNvPr>
          <p:cNvSpPr>
            <a:spLocks/>
          </p:cNvSpPr>
          <p:nvPr/>
        </p:nvSpPr>
        <p:spPr bwMode="auto">
          <a:xfrm flipH="1">
            <a:off x="73844" y="8253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7471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00"/>
                            </p:stCondLst>
                            <p:childTnLst>
                              <p:par>
                                <p:cTn id="3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00"/>
                            </p:stCondLst>
                            <p:childTnLst>
                              <p:par>
                                <p:cTn id="3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5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4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900"/>
                            </p:stCondLst>
                            <p:childTnLst>
                              <p:par>
                                <p:cTn id="5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900"/>
                            </p:stCondLst>
                            <p:childTnLst>
                              <p:par>
                                <p:cTn id="6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9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900"/>
                            </p:stCondLst>
                            <p:childTnLst>
                              <p:par>
                                <p:cTn id="8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BF447CD-F4FE-4375-8617-D1AED25C9CDE}"/>
              </a:ext>
            </a:extLst>
          </p:cNvPr>
          <p:cNvSpPr txBox="1">
            <a:spLocks/>
          </p:cNvSpPr>
          <p:nvPr/>
        </p:nvSpPr>
        <p:spPr>
          <a:xfrm>
            <a:off x="4626382" y="290065"/>
            <a:ext cx="3116557" cy="573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سُنَنُ الوُضُوء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665D228-919F-4AF2-BCFA-1BA849A3DAF0}"/>
              </a:ext>
            </a:extLst>
          </p:cNvPr>
          <p:cNvSpPr/>
          <p:nvPr/>
        </p:nvSpPr>
        <p:spPr>
          <a:xfrm>
            <a:off x="8308609" y="155116"/>
            <a:ext cx="2772367" cy="1111787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noProof="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أُلاحِظُ وأُعَبِّر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30956-AD5C-42F7-9B8E-7D95BEA81BED}"/>
              </a:ext>
            </a:extLst>
          </p:cNvPr>
          <p:cNvSpPr txBox="1"/>
          <p:nvPr/>
        </p:nvSpPr>
        <p:spPr>
          <a:xfrm>
            <a:off x="7490276" y="5131968"/>
            <a:ext cx="438497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SA" sz="32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التَّسْمِيَةُ فِي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البِدَايَةِ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DD64B4-8B40-496F-9BA8-374B3E1477B6}"/>
              </a:ext>
            </a:extLst>
          </p:cNvPr>
          <p:cNvSpPr txBox="1"/>
          <p:nvPr/>
        </p:nvSpPr>
        <p:spPr>
          <a:xfrm>
            <a:off x="5871413" y="5836077"/>
            <a:ext cx="6215136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BH" sz="30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30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0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غَسْلُ اليَدَيْنِ إِلَى الرُّسْغَيْنِ قَبْلَ إِدْخالِهِما في </a:t>
            </a:r>
            <a:r>
              <a:rPr lang="ar-BH" sz="3000" b="1" dirty="0" smtClean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الإِنَاءِ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3A095-681E-4070-BACD-3A46507BD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727" y="1341975"/>
            <a:ext cx="5667866" cy="365959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9BA9B57-8690-416F-B5A9-5DD4F37AE71F}"/>
              </a:ext>
            </a:extLst>
          </p:cNvPr>
          <p:cNvSpPr/>
          <p:nvPr/>
        </p:nvSpPr>
        <p:spPr>
          <a:xfrm>
            <a:off x="6734547" y="1518013"/>
            <a:ext cx="2244433" cy="1044191"/>
          </a:xfrm>
          <a:prstGeom prst="wedgeEllipseCallout">
            <a:avLst>
              <a:gd name="adj1" fmla="val 86083"/>
              <a:gd name="adj2" fmla="val 6746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FF5DA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بسم الله</a:t>
            </a:r>
            <a:endParaRPr lang="en-US" sz="4400" b="1" dirty="0">
              <a:solidFill>
                <a:srgbClr val="FF5DA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656AEF-CB03-4A56-A565-91BE8318F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519" y="0"/>
            <a:ext cx="1011481" cy="14043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F4055A-1C0A-4F14-8A98-B1992EE4C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2" y="1369647"/>
            <a:ext cx="6202316" cy="36866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AF33C6-9723-44F9-BBB7-59139E7626FF}"/>
              </a:ext>
            </a:extLst>
          </p:cNvPr>
          <p:cNvSpPr txBox="1"/>
          <p:nvPr/>
        </p:nvSpPr>
        <p:spPr>
          <a:xfrm>
            <a:off x="137114" y="5194686"/>
            <a:ext cx="5381694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en-US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الـمَضْمَضَةُ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وَهِيَ إِدْخَالُ الـمَاءِ إِلَى الفَمِ وَإِدَارَتُهُ فِيهِ ثُمَّ </a:t>
            </a:r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مَجُّهُ</a:t>
            </a:r>
            <a:endParaRPr lang="en-US" sz="32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9D26E20E-9E77-4DB8-B98A-28ACFD4389ED}"/>
              </a:ext>
            </a:extLst>
          </p:cNvPr>
          <p:cNvSpPr>
            <a:spLocks/>
          </p:cNvSpPr>
          <p:nvPr/>
        </p:nvSpPr>
        <p:spPr bwMode="auto">
          <a:xfrm flipH="1">
            <a:off x="29643" y="34310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66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2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141DD9-4558-4312-AD59-C7BF35DE6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909" y="1875308"/>
            <a:ext cx="5781298" cy="34076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601AE9A-13A5-42F6-B5DB-524F48BAA5B1}"/>
              </a:ext>
            </a:extLst>
          </p:cNvPr>
          <p:cNvSpPr txBox="1">
            <a:spLocks/>
          </p:cNvSpPr>
          <p:nvPr/>
        </p:nvSpPr>
        <p:spPr>
          <a:xfrm>
            <a:off x="4785929" y="127411"/>
            <a:ext cx="3116557" cy="7318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مِن سُنَنُ </a:t>
            </a:r>
            <a:r>
              <a:rPr kumimoji="0" lang="ar-BH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الوُضُوءِ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294B0-73B4-4B91-A36F-540BD5E48C84}"/>
              </a:ext>
            </a:extLst>
          </p:cNvPr>
          <p:cNvSpPr txBox="1"/>
          <p:nvPr/>
        </p:nvSpPr>
        <p:spPr>
          <a:xfrm>
            <a:off x="6366584" y="5498719"/>
            <a:ext cx="5781299" cy="569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en-US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BH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en-US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الاسْتِنْشَاق: </a:t>
            </a:r>
            <a:r>
              <a:rPr lang="ar-BH" sz="31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وَهُوَ جَذْبُ الـمَاءِ إِلى دَاخِلِ </a:t>
            </a:r>
            <a:r>
              <a:rPr lang="ar-BH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الأَنْف</a:t>
            </a:r>
            <a:endParaRPr lang="en-US" sz="31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6F15E4-5FBE-4DBB-B990-05D39A307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19" y="1875308"/>
            <a:ext cx="5858592" cy="33805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AEF363-0256-4FDC-8D8F-D885FD8FA279}"/>
              </a:ext>
            </a:extLst>
          </p:cNvPr>
          <p:cNvSpPr txBox="1"/>
          <p:nvPr/>
        </p:nvSpPr>
        <p:spPr>
          <a:xfrm>
            <a:off x="551827" y="5516725"/>
            <a:ext cx="484761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en-US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BH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en-US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الاسْتِنْثَار: </a:t>
            </a:r>
            <a:r>
              <a:rPr lang="ar-BH" sz="31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وهو دَفْعُ الـمَاءِ مِنَ </a:t>
            </a:r>
            <a:r>
              <a:rPr lang="ar-BH" sz="31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الأَنْفِ</a:t>
            </a:r>
            <a:endParaRPr lang="en-US" sz="31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57A5A3A2-5135-4408-B8BD-7B65A89707AC}"/>
              </a:ext>
            </a:extLst>
          </p:cNvPr>
          <p:cNvSpPr>
            <a:spLocks/>
          </p:cNvSpPr>
          <p:nvPr/>
        </p:nvSpPr>
        <p:spPr bwMode="auto">
          <a:xfrm flipH="1">
            <a:off x="-9548" y="55219"/>
            <a:ext cx="2952750" cy="633451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0294B0-73B4-4B91-A36F-540BD5E48C84}"/>
              </a:ext>
            </a:extLst>
          </p:cNvPr>
          <p:cNvSpPr txBox="1"/>
          <p:nvPr/>
        </p:nvSpPr>
        <p:spPr>
          <a:xfrm>
            <a:off x="6366584" y="995756"/>
            <a:ext cx="5669009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ar-BH" sz="4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الاسْتِنْشَاقُ</a:t>
            </a:r>
            <a:endParaRPr lang="en-US" sz="44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AEF363-0256-4FDC-8D8F-D885FD8FA279}"/>
              </a:ext>
            </a:extLst>
          </p:cNvPr>
          <p:cNvSpPr txBox="1"/>
          <p:nvPr/>
        </p:nvSpPr>
        <p:spPr>
          <a:xfrm>
            <a:off x="119519" y="1022070"/>
            <a:ext cx="5858592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ar-BH" sz="44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الاسْتِنْثَارُ</a:t>
            </a:r>
            <a:endParaRPr lang="en-US" sz="44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0306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21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9837C-D422-4A78-9FB9-52137116F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559" y="1187026"/>
            <a:ext cx="4655677" cy="30931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3C2D515-8D28-43CA-A0F0-B6DCC24F8440}"/>
              </a:ext>
            </a:extLst>
          </p:cNvPr>
          <p:cNvSpPr txBox="1">
            <a:spLocks/>
          </p:cNvSpPr>
          <p:nvPr/>
        </p:nvSpPr>
        <p:spPr>
          <a:xfrm>
            <a:off x="5594775" y="279123"/>
            <a:ext cx="3116557" cy="6787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457200" rtl="1">
              <a:defRPr/>
            </a:pPr>
            <a:r>
              <a:rPr lang="ar-BH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مِن سُنَنُ </a:t>
            </a:r>
            <a:r>
              <a:rPr kumimoji="0" lang="ar-BH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الوُضُوءِ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1D5FF-4FF0-4D54-888C-0825D6BED51D}"/>
              </a:ext>
            </a:extLst>
          </p:cNvPr>
          <p:cNvSpPr txBox="1"/>
          <p:nvPr/>
        </p:nvSpPr>
        <p:spPr>
          <a:xfrm>
            <a:off x="7074556" y="4580486"/>
            <a:ext cx="465567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(6) 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مَسْحُ الأُذُنَيْنِ: ظاهِرَهُمَا </a:t>
            </a:r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وبَاطِنَهُما</a:t>
            </a:r>
            <a:endParaRPr lang="en-US" sz="32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202FEF5F-DC39-4BB8-8866-969741C56B6E}"/>
              </a:ext>
            </a:extLst>
          </p:cNvPr>
          <p:cNvSpPr>
            <a:spLocks/>
          </p:cNvSpPr>
          <p:nvPr/>
        </p:nvSpPr>
        <p:spPr bwMode="auto">
          <a:xfrm flipH="1">
            <a:off x="0" y="85145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2E0A25-0FA2-4064-9B8F-BADF4180B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05" y="642207"/>
            <a:ext cx="3714909" cy="24716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5DEE14-2EBE-471E-8839-D11A2A7F0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96" y="3207293"/>
            <a:ext cx="3774845" cy="25169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903317-C43D-465F-911F-79CF12F4A0B3}"/>
              </a:ext>
            </a:extLst>
          </p:cNvPr>
          <p:cNvSpPr txBox="1"/>
          <p:nvPr/>
        </p:nvSpPr>
        <p:spPr>
          <a:xfrm>
            <a:off x="372979" y="5808815"/>
            <a:ext cx="587467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(7) 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تَخْلِيلُ أَصَابِعِ اليَدَيْنِ والرِّجْلَيْنِ عِنْدَ </a:t>
            </a:r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غَسْلِهِمَا</a:t>
            </a:r>
            <a:endParaRPr lang="en-US" sz="32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DC7ED8-7FA1-4378-8C06-68089E15D216}"/>
              </a:ext>
            </a:extLst>
          </p:cNvPr>
          <p:cNvSpPr/>
          <p:nvPr/>
        </p:nvSpPr>
        <p:spPr>
          <a:xfrm>
            <a:off x="2358211" y="2237866"/>
            <a:ext cx="1118935" cy="80135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BBC83D1-A3B9-4C6D-B7C1-271361F1C619}"/>
              </a:ext>
            </a:extLst>
          </p:cNvPr>
          <p:cNvSpPr/>
          <p:nvPr/>
        </p:nvSpPr>
        <p:spPr>
          <a:xfrm>
            <a:off x="1840854" y="4114889"/>
            <a:ext cx="1520113" cy="1035004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22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3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3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03D250D-18B6-40F4-BD1E-F20896696D91}"/>
              </a:ext>
            </a:extLst>
          </p:cNvPr>
          <p:cNvSpPr txBox="1">
            <a:spLocks/>
          </p:cNvSpPr>
          <p:nvPr/>
        </p:nvSpPr>
        <p:spPr>
          <a:xfrm>
            <a:off x="4628889" y="462720"/>
            <a:ext cx="3116557" cy="8834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kern="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r>
              <a:rPr lang="ar-BH" sz="3600" b="1" kern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ِن </a:t>
            </a:r>
            <a:r>
              <a:rPr kumimoji="0" lang="ar-BH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سُنَنُ </a:t>
            </a:r>
            <a:r>
              <a:rPr kumimoji="0" lang="ar-BH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الوُضُوءِ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E49D2-BFE2-4DA2-93A4-E379F881DBD7}"/>
              </a:ext>
            </a:extLst>
          </p:cNvPr>
          <p:cNvSpPr txBox="1"/>
          <p:nvPr/>
        </p:nvSpPr>
        <p:spPr>
          <a:xfrm>
            <a:off x="247809" y="5338118"/>
            <a:ext cx="114384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(8) 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التَّيَامُنُ: أي البدء باليَدِ اليُمْنى عنْدَ غَسْلِ اليَدَيْن، والبَدْءُ بالرِّجْلِ اليُمْنَى عِنْدَ غَسْلِ </a:t>
            </a:r>
            <a:r>
              <a:rPr lang="ar-BH" sz="32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الرِّجْلَيْن</a:t>
            </a:r>
            <a:endParaRPr lang="en-US" sz="32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F0D9CC-8EFB-4821-9B89-53218D1FE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23" y="1888958"/>
            <a:ext cx="4605660" cy="3062274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3AF081F0-F0A1-415E-88D1-C92D16BF7602}"/>
              </a:ext>
            </a:extLst>
          </p:cNvPr>
          <p:cNvSpPr/>
          <p:nvPr/>
        </p:nvSpPr>
        <p:spPr>
          <a:xfrm>
            <a:off x="2586786" y="2286595"/>
            <a:ext cx="829840" cy="12323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3FF849-8181-4802-A040-D8984284C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29" y="1846867"/>
            <a:ext cx="4617429" cy="3070099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13A3A7A7-361C-4422-9CC1-8BA55D5E58A9}"/>
              </a:ext>
            </a:extLst>
          </p:cNvPr>
          <p:cNvSpPr/>
          <p:nvPr/>
        </p:nvSpPr>
        <p:spPr>
          <a:xfrm>
            <a:off x="8980363" y="2382907"/>
            <a:ext cx="813342" cy="12323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1E8BF7-E6D9-45AD-B16A-2275DF6E6E7F}"/>
              </a:ext>
            </a:extLst>
          </p:cNvPr>
          <p:cNvSpPr>
            <a:spLocks/>
          </p:cNvSpPr>
          <p:nvPr/>
        </p:nvSpPr>
        <p:spPr bwMode="auto">
          <a:xfrm flipH="1">
            <a:off x="45163" y="30014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80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9615E2E-914B-4AD2-94F7-E7C51E93DDCB}"/>
              </a:ext>
            </a:extLst>
          </p:cNvPr>
          <p:cNvSpPr/>
          <p:nvPr/>
        </p:nvSpPr>
        <p:spPr>
          <a:xfrm>
            <a:off x="7112885" y="1156104"/>
            <a:ext cx="293959" cy="2336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7CF86F8-BA47-4175-93C7-5CABE4423659}"/>
              </a:ext>
            </a:extLst>
          </p:cNvPr>
          <p:cNvSpPr txBox="1">
            <a:spLocks/>
          </p:cNvSpPr>
          <p:nvPr/>
        </p:nvSpPr>
        <p:spPr>
          <a:xfrm>
            <a:off x="4689676" y="418019"/>
            <a:ext cx="3116557" cy="9776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5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مِن</a:t>
            </a:r>
            <a:r>
              <a:rPr kumimoji="0" lang="ar-BH" sz="45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BH" sz="45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سُنَنُ </a:t>
            </a:r>
            <a:r>
              <a:rPr kumimoji="0" lang="ar-BH" sz="4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الوُضُوءِ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BADE1B-1B98-4F87-AF7D-6F161959D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62" y="2000242"/>
            <a:ext cx="5639261" cy="319395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1DD1D8F-3788-4B38-8A3B-0A293BDC437C}"/>
              </a:ext>
            </a:extLst>
          </p:cNvPr>
          <p:cNvSpPr txBox="1"/>
          <p:nvPr/>
        </p:nvSpPr>
        <p:spPr>
          <a:xfrm>
            <a:off x="1562761" y="5633961"/>
            <a:ext cx="8679782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rtl="1"/>
            <a:r>
              <a:rPr lang="ar-BH" sz="4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(9) </a:t>
            </a:r>
            <a:r>
              <a:rPr lang="ar-BH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التَّثْلِيثُ في الغَسْلِ والتَّخْلِيل: أي فِعْلُ ذلك ثلاثَ </a:t>
            </a:r>
            <a:r>
              <a:rPr lang="ar-BH" sz="4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مَرَّاتٍ</a:t>
            </a:r>
            <a:endParaRPr lang="en-US" sz="40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CA6C9D-7757-420A-8635-55D4BF383010}"/>
              </a:ext>
            </a:extLst>
          </p:cNvPr>
          <p:cNvSpPr/>
          <p:nvPr/>
        </p:nvSpPr>
        <p:spPr>
          <a:xfrm>
            <a:off x="9280017" y="3307891"/>
            <a:ext cx="962526" cy="54245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مرَّةً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744454E-097D-4CAF-A969-51BA2EB9CF98}"/>
              </a:ext>
            </a:extLst>
          </p:cNvPr>
          <p:cNvSpPr/>
          <p:nvPr/>
        </p:nvSpPr>
        <p:spPr>
          <a:xfrm>
            <a:off x="8285085" y="2935914"/>
            <a:ext cx="1134960" cy="54245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مَرَّتَانِ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D8F8CA-A28C-4657-B358-A71029D0D7D2}"/>
              </a:ext>
            </a:extLst>
          </p:cNvPr>
          <p:cNvSpPr/>
          <p:nvPr/>
        </p:nvSpPr>
        <p:spPr>
          <a:xfrm>
            <a:off x="7052725" y="2446396"/>
            <a:ext cx="1631536" cy="57640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ثَلَاثَ مَرَّاتٍ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FA6C2A-42D9-4759-BB21-B18BAFF8F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20" y="1947030"/>
            <a:ext cx="5687264" cy="3247170"/>
          </a:xfrm>
          <a:prstGeom prst="rect">
            <a:avLst/>
          </a:pr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id="{656315D9-C0D3-41D9-AFEF-5872C3D1B548}"/>
              </a:ext>
            </a:extLst>
          </p:cNvPr>
          <p:cNvSpPr>
            <a:spLocks/>
          </p:cNvSpPr>
          <p:nvPr/>
        </p:nvSpPr>
        <p:spPr bwMode="auto">
          <a:xfrm flipH="1">
            <a:off x="0" y="59055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42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 animBg="1"/>
      <p:bldP spid="4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679636-A5F7-4A80-AFC4-75726DF7D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4" t="4376" r="3323" b="2508"/>
          <a:stretch/>
        </p:blipFill>
        <p:spPr>
          <a:xfrm flipH="1">
            <a:off x="2052101" y="1292741"/>
            <a:ext cx="8403344" cy="49513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35AB30-3ED4-4453-A8FB-5EC75AAB41AC}"/>
              </a:ext>
            </a:extLst>
          </p:cNvPr>
          <p:cNvSpPr txBox="1">
            <a:spLocks/>
          </p:cNvSpPr>
          <p:nvPr/>
        </p:nvSpPr>
        <p:spPr>
          <a:xfrm>
            <a:off x="4929726" y="1969884"/>
            <a:ext cx="3922485" cy="9103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 rtl="1"/>
            <a:r>
              <a:rPr lang="ar-BH" sz="7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سُنَنُ الوُضُوء</a:t>
            </a:r>
            <a:endParaRPr lang="en-US" sz="7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9CB265E5-EDB0-42AC-B3E4-C7EB4AD8436D}"/>
              </a:ext>
            </a:extLst>
          </p:cNvPr>
          <p:cNvSpPr/>
          <p:nvPr/>
        </p:nvSpPr>
        <p:spPr>
          <a:xfrm>
            <a:off x="8745606" y="70042"/>
            <a:ext cx="3371549" cy="3534982"/>
          </a:xfrm>
          <a:prstGeom prst="wedgeRoundRectCallout">
            <a:avLst>
              <a:gd name="adj1" fmla="val 1576"/>
              <a:gd name="adj2" fmla="val 7168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عَرَفْنَا يَا مُعَلِّمي في درْسٍ سَابِقٍ أنَّ الَّذِي يَتْرُكُ واحِدًا مِنْ فُرُوضِ الوُضُوءِ لا يَصِحُّ وُضَوؤُهُ وَعَلَيْهِ إِعَادَتُهُ، فمَاذَا عَلَى الَّذِي يَتْرُكُ واحِدَةً مِن سُنَنِ الوُضُوء؟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7FD723-7F55-4E2E-9CB6-6F723B08C6EE}"/>
              </a:ext>
            </a:extLst>
          </p:cNvPr>
          <p:cNvSpPr/>
          <p:nvPr/>
        </p:nvSpPr>
        <p:spPr>
          <a:xfrm>
            <a:off x="73838" y="550650"/>
            <a:ext cx="3174686" cy="2373024"/>
          </a:xfrm>
          <a:prstGeom prst="wedgeRoundRectCallout">
            <a:avLst>
              <a:gd name="adj1" fmla="val 88177"/>
              <a:gd name="adj2" fmla="val 402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أَحْسَنْتَ يَا سَعِيد، سُؤَالُكَ وَجِيهٌ؛ مَنْ تَرَكَ واحِدَةً مَنْ هَذِهِ السُّنَنِ يَبْقَى وُضُوؤُهُ </a:t>
            </a: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صَحِيحًا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وَلَكِنَّ ثَوَابَهُ لا يَكُونُ كامِلًا.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AE9613D5-4D6C-4F53-BEB6-23A642D26CC9}"/>
              </a:ext>
            </a:extLst>
          </p:cNvPr>
          <p:cNvSpPr>
            <a:spLocks/>
          </p:cNvSpPr>
          <p:nvPr/>
        </p:nvSpPr>
        <p:spPr bwMode="auto">
          <a:xfrm flipH="1">
            <a:off x="73844" y="82533"/>
            <a:ext cx="2952750" cy="593537"/>
          </a:xfrm>
          <a:custGeom>
            <a:avLst/>
            <a:gdLst>
              <a:gd name="T0" fmla="*/ 194 w 798"/>
              <a:gd name="T1" fmla="*/ 0 h 583"/>
              <a:gd name="T2" fmla="*/ 604 w 798"/>
              <a:gd name="T3" fmla="*/ 0 h 583"/>
              <a:gd name="T4" fmla="*/ 798 w 798"/>
              <a:gd name="T5" fmla="*/ 195 h 583"/>
              <a:gd name="T6" fmla="*/ 798 w 798"/>
              <a:gd name="T7" fmla="*/ 198 h 583"/>
              <a:gd name="T8" fmla="*/ 798 w 798"/>
              <a:gd name="T9" fmla="*/ 198 h 583"/>
              <a:gd name="T10" fmla="*/ 798 w 798"/>
              <a:gd name="T11" fmla="*/ 583 h 583"/>
              <a:gd name="T12" fmla="*/ 604 w 798"/>
              <a:gd name="T13" fmla="*/ 389 h 583"/>
              <a:gd name="T14" fmla="*/ 335 w 798"/>
              <a:gd name="T15" fmla="*/ 389 h 583"/>
              <a:gd name="T16" fmla="*/ 194 w 798"/>
              <a:gd name="T17" fmla="*/ 389 h 583"/>
              <a:gd name="T18" fmla="*/ 0 w 798"/>
              <a:gd name="T19" fmla="*/ 195 h 583"/>
              <a:gd name="T20" fmla="*/ 194 w 798"/>
              <a:gd name="T21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8" h="583">
                <a:moveTo>
                  <a:pt x="194" y="0"/>
                </a:moveTo>
                <a:cubicBezTo>
                  <a:pt x="199" y="0"/>
                  <a:pt x="599" y="0"/>
                  <a:pt x="604" y="0"/>
                </a:cubicBezTo>
                <a:cubicBezTo>
                  <a:pt x="711" y="0"/>
                  <a:pt x="798" y="87"/>
                  <a:pt x="798" y="195"/>
                </a:cubicBezTo>
                <a:cubicBezTo>
                  <a:pt x="798" y="196"/>
                  <a:pt x="798" y="197"/>
                  <a:pt x="798" y="198"/>
                </a:cubicBezTo>
                <a:cubicBezTo>
                  <a:pt x="798" y="198"/>
                  <a:pt x="798" y="198"/>
                  <a:pt x="798" y="198"/>
                </a:cubicBezTo>
                <a:cubicBezTo>
                  <a:pt x="798" y="583"/>
                  <a:pt x="798" y="583"/>
                  <a:pt x="798" y="583"/>
                </a:cubicBezTo>
                <a:cubicBezTo>
                  <a:pt x="798" y="476"/>
                  <a:pt x="711" y="389"/>
                  <a:pt x="604" y="389"/>
                </a:cubicBezTo>
                <a:cubicBezTo>
                  <a:pt x="600" y="389"/>
                  <a:pt x="452" y="389"/>
                  <a:pt x="335" y="389"/>
                </a:cubicBezTo>
                <a:cubicBezTo>
                  <a:pt x="259" y="389"/>
                  <a:pt x="196" y="389"/>
                  <a:pt x="194" y="389"/>
                </a:cubicBezTo>
                <a:cubicBezTo>
                  <a:pt x="87" y="389"/>
                  <a:pt x="0" y="302"/>
                  <a:pt x="0" y="195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BH" altLang="ko-KR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سنن الوضوء- التربية الإسلامية</a:t>
            </a:r>
            <a:endParaRPr lang="ko-KR" alt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9385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38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38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18552</TotalTime>
  <Words>674</Words>
  <Application>Microsoft Office PowerPoint</Application>
  <PresentationFormat>Widescreen</PresentationFormat>
  <Paragraphs>140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맑은 고딕</vt:lpstr>
      <vt:lpstr>AGA Arabesque</vt:lpstr>
      <vt:lpstr>Arabic Typesetting</vt:lpstr>
      <vt:lpstr>Arial</vt:lpstr>
      <vt:lpstr>Calibri</vt:lpstr>
      <vt:lpstr>Calibri Light</vt:lpstr>
      <vt:lpstr>Sakkal Majalla</vt:lpstr>
      <vt:lpstr>Times New Roman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Mohamed Salameh Mfadi Alsalimeh</cp:lastModifiedBy>
  <cp:revision>706</cp:revision>
  <dcterms:created xsi:type="dcterms:W3CDTF">2020-03-04T10:47:58Z</dcterms:created>
  <dcterms:modified xsi:type="dcterms:W3CDTF">2020-09-28T05:31:18Z</dcterms:modified>
</cp:coreProperties>
</file>