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369" r:id="rId4"/>
    <p:sldId id="351" r:id="rId5"/>
    <p:sldId id="386" r:id="rId6"/>
    <p:sldId id="370" r:id="rId7"/>
    <p:sldId id="347" r:id="rId8"/>
    <p:sldId id="385" r:id="rId9"/>
    <p:sldId id="388" r:id="rId10"/>
    <p:sldId id="387" r:id="rId11"/>
    <p:sldId id="312" r:id="rId12"/>
    <p:sldId id="355" r:id="rId13"/>
    <p:sldId id="389" r:id="rId14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EENAH AHMED JASSIM ALI" initials="SAJA" lastIdx="1" clrIdx="0">
    <p:extLst>
      <p:ext uri="{19B8F6BF-5375-455C-9EA6-DF929625EA0E}">
        <p15:presenceInfo xmlns:p15="http://schemas.microsoft.com/office/powerpoint/2012/main" userId="SAKEENAH AHMED JASSIM 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127"/>
    <a:srgbClr val="EF860F"/>
    <a:srgbClr val="4E5186"/>
    <a:srgbClr val="43599D"/>
    <a:srgbClr val="D8780E"/>
    <a:srgbClr val="CCFFFF"/>
    <a:srgbClr val="FFCCCC"/>
    <a:srgbClr val="FF0066"/>
    <a:srgbClr val="FFFFCC"/>
    <a:srgbClr val="B62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1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37854" y="2075855"/>
            <a:ext cx="9144000" cy="1796495"/>
          </a:xfrm>
        </p:spPr>
        <p:txBody>
          <a:bodyPr>
            <a:normAutofit/>
          </a:bodyPr>
          <a:lstStyle/>
          <a:p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9" y="279685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عشرة وإلى أقرب مئة </a:t>
            </a:r>
            <a:endParaRPr lang="ar-BH" sz="4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1600" b="1" dirty="0">
              <a:solidFill>
                <a:srgbClr val="0000FF"/>
              </a:solidFill>
              <a:cs typeface="+mn-cs"/>
            </a:endParaRPr>
          </a:p>
          <a:p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</a:t>
            </a:r>
            <a:r>
              <a:rPr lang="ar-SA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200085" y="6522840"/>
              <a:ext cx="9703623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التقريب إلى أقرب عشرة وإلى أقرب مئة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E94686C1-57BF-45AB-9704-405B38C175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0"/>
          <a:stretch/>
        </p:blipFill>
        <p:spPr bwMode="auto">
          <a:xfrm>
            <a:off x="9839252" y="1703024"/>
            <a:ext cx="2184472" cy="38595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0ACEBC9-B056-447E-B2A3-4B8875C499F0}"/>
              </a:ext>
            </a:extLst>
          </p:cNvPr>
          <p:cNvSpPr/>
          <p:nvPr/>
        </p:nvSpPr>
        <p:spPr>
          <a:xfrm>
            <a:off x="1860162" y="692064"/>
            <a:ext cx="7410247" cy="1229257"/>
          </a:xfrm>
          <a:prstGeom prst="verticalScroll">
            <a:avLst>
              <a:gd name="adj" fmla="val 10476"/>
            </a:avLst>
          </a:prstGeom>
          <a:ln w="5715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كل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من الأعداد الآتية إلى أقرب مئة: 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AAE519-9283-4702-872E-DEAA6354CD4E}"/>
              </a:ext>
            </a:extLst>
          </p:cNvPr>
          <p:cNvGrpSpPr/>
          <p:nvPr/>
        </p:nvGrpSpPr>
        <p:grpSpPr>
          <a:xfrm>
            <a:off x="1748234" y="4868117"/>
            <a:ext cx="7979090" cy="1255400"/>
            <a:chOff x="2912973" y="5162757"/>
            <a:chExt cx="5630926" cy="1085845"/>
          </a:xfrm>
          <a:solidFill>
            <a:srgbClr val="FFCCCC"/>
          </a:solidFill>
        </p:grpSpPr>
        <p:sp>
          <p:nvSpPr>
            <p:cNvPr id="32" name="Google Shape;401;p20">
              <a:extLst>
                <a:ext uri="{FF2B5EF4-FFF2-40B4-BE49-F238E27FC236}">
                  <a16:creationId xmlns:a16="http://schemas.microsoft.com/office/drawing/2014/main" id="{47C6008C-B436-4708-A15B-EB77BA2908F7}"/>
                </a:ext>
              </a:extLst>
            </p:cNvPr>
            <p:cNvSpPr/>
            <p:nvPr/>
          </p:nvSpPr>
          <p:spPr>
            <a:xfrm>
              <a:off x="2912973" y="5162757"/>
              <a:ext cx="5630926" cy="1085845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33" name="Google Shape;402;p20">
              <a:extLst>
                <a:ext uri="{FF2B5EF4-FFF2-40B4-BE49-F238E27FC236}">
                  <a16:creationId xmlns:a16="http://schemas.microsoft.com/office/drawing/2014/main" id="{8F1F5AAB-129A-467C-80D8-B012D6C25E41}"/>
                </a:ext>
              </a:extLst>
            </p:cNvPr>
            <p:cNvSpPr/>
            <p:nvPr/>
          </p:nvSpPr>
          <p:spPr>
            <a:xfrm>
              <a:off x="2991962" y="5324270"/>
              <a:ext cx="5460977" cy="791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إجابتك. </a:t>
              </a:r>
              <a:endParaRPr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7FF2A824-5447-48C7-9D1B-2C8EF30C8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614991"/>
              </p:ext>
            </p:extLst>
          </p:nvPr>
        </p:nvGraphicFramePr>
        <p:xfrm>
          <a:off x="1557020" y="2027763"/>
          <a:ext cx="7688580" cy="2638637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844290">
                  <a:extLst>
                    <a:ext uri="{9D8B030D-6E8A-4147-A177-3AD203B41FA5}">
                      <a16:colId xmlns:a16="http://schemas.microsoft.com/office/drawing/2014/main" val="542228119"/>
                    </a:ext>
                  </a:extLst>
                </a:gridCol>
                <a:gridCol w="3844290">
                  <a:extLst>
                    <a:ext uri="{9D8B030D-6E8A-4147-A177-3AD203B41FA5}">
                      <a16:colId xmlns:a16="http://schemas.microsoft.com/office/drawing/2014/main" val="493829186"/>
                    </a:ext>
                  </a:extLst>
                </a:gridCol>
              </a:tblGrid>
              <a:tr h="53551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العدد</a:t>
                      </a:r>
                      <a:endParaRPr lang="ar-BH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لأقرب مئة</a:t>
                      </a:r>
                      <a:endParaRPr lang="ar-BH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32679"/>
                  </a:ext>
                </a:extLst>
              </a:tr>
              <a:tr h="678322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449</a:t>
                      </a:r>
                      <a:endParaRPr lang="ar-BH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004032"/>
                  </a:ext>
                </a:extLst>
              </a:tr>
              <a:tr h="678322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183</a:t>
                      </a:r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98150"/>
                  </a:ext>
                </a:extLst>
              </a:tr>
              <a:tr h="678322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4829</a:t>
                      </a:r>
                      <a:endParaRPr lang="ar-BH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1088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012F799-F54D-4852-BCC8-9BAE9762691A}"/>
              </a:ext>
            </a:extLst>
          </p:cNvPr>
          <p:cNvSpPr/>
          <p:nvPr/>
        </p:nvSpPr>
        <p:spPr>
          <a:xfrm>
            <a:off x="3195320" y="2671564"/>
            <a:ext cx="1104900" cy="432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400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7B36F6-B6C0-4E4A-BA57-0087D84FDE59}"/>
              </a:ext>
            </a:extLst>
          </p:cNvPr>
          <p:cNvSpPr/>
          <p:nvPr/>
        </p:nvSpPr>
        <p:spPr>
          <a:xfrm>
            <a:off x="3134360" y="3354824"/>
            <a:ext cx="1104900" cy="432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201015-2F06-4C28-9BCA-65F2F03F707E}"/>
              </a:ext>
            </a:extLst>
          </p:cNvPr>
          <p:cNvSpPr/>
          <p:nvPr/>
        </p:nvSpPr>
        <p:spPr>
          <a:xfrm>
            <a:off x="2946400" y="4071104"/>
            <a:ext cx="1348740" cy="59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4800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646CD0-844E-42DE-82B4-847D4B2BB888}"/>
              </a:ext>
            </a:extLst>
          </p:cNvPr>
          <p:cNvGrpSpPr/>
          <p:nvPr/>
        </p:nvGrpSpPr>
        <p:grpSpPr>
          <a:xfrm>
            <a:off x="40027" y="128251"/>
            <a:ext cx="11797610" cy="700172"/>
            <a:chOff x="185502" y="207655"/>
            <a:chExt cx="11797610" cy="7001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0513172-7F50-46E8-BBA5-4084C15D92C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25D461A9-DBDA-45B9-A4CF-42F65003F73A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A1790B-543E-4C8C-9F46-EE7950B96377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0F2D52AE-937F-4E71-9614-3568A0FAE445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9731B69E-A7D0-46A0-AB74-0E67157641AB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1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8"/>
            <a:ext cx="9936000" cy="400111"/>
            <a:chOff x="1108361" y="6522840"/>
            <a:chExt cx="9936000" cy="467738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1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التقريب إلى أقرب عشرة وإلى أقرب مئة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33611" y="-336451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21689" y="-518501"/>
            <a:ext cx="1736700" cy="44932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1D89D11-C850-46CB-B11A-BF2918D7EE4F}"/>
              </a:ext>
            </a:extLst>
          </p:cNvPr>
          <p:cNvSpPr/>
          <p:nvPr/>
        </p:nvSpPr>
        <p:spPr>
          <a:xfrm>
            <a:off x="1591632" y="1404927"/>
            <a:ext cx="8816267" cy="2290017"/>
          </a:xfrm>
          <a:prstGeom prst="wedgeRectCallout">
            <a:avLst>
              <a:gd name="adj1" fmla="val -45598"/>
              <a:gd name="adj2" fmla="val -90346"/>
            </a:avLst>
          </a:prstGeom>
          <a:pattFill prst="pct8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</a:t>
            </a:r>
          </a:p>
          <a:p>
            <a:pPr algn="ctr"/>
            <a:endParaRPr lang="ar-SA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تقريب الأعداد إلى أقرب </a:t>
            </a:r>
            <a:r>
              <a:rPr lang="ar-SA" sz="28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عشرة وإلى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مئة </a:t>
            </a: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باستعمال كل من:</a:t>
            </a: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FB6BBE6-1B42-437C-AB58-2C68A116891F}"/>
              </a:ext>
            </a:extLst>
          </p:cNvPr>
          <p:cNvSpPr/>
          <p:nvPr/>
        </p:nvSpPr>
        <p:spPr>
          <a:xfrm>
            <a:off x="6096000" y="71438"/>
            <a:ext cx="3739955" cy="1206881"/>
          </a:xfrm>
          <a:prstGeom prst="wedgeRectCallout">
            <a:avLst>
              <a:gd name="adj1" fmla="val 69943"/>
              <a:gd name="adj2" fmla="val 35984"/>
            </a:avLst>
          </a:prstGeom>
          <a:pattFill prst="pct80">
            <a:fgClr>
              <a:srgbClr val="FFCCCC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تذكر لي يا أخي </a:t>
            </a:r>
          </a:p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ماذا تعلمنا اليوم؟ </a:t>
            </a:r>
            <a:endParaRPr lang="ar-BH" sz="28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FD5640BD-1428-4851-B4E3-C0E91160A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07" t="50851" r="50166" b="-912"/>
          <a:stretch/>
        </p:blipFill>
        <p:spPr>
          <a:xfrm>
            <a:off x="1537439" y="4780356"/>
            <a:ext cx="1568610" cy="14976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71A19C-B2CA-44DA-849E-309273A48183}"/>
              </a:ext>
            </a:extLst>
          </p:cNvPr>
          <p:cNvSpPr/>
          <p:nvPr/>
        </p:nvSpPr>
        <p:spPr>
          <a:xfrm>
            <a:off x="8029563" y="3851415"/>
            <a:ext cx="3451239" cy="8525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 الأعداد </a:t>
            </a:r>
          </a:p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B08131-5E24-49FF-824A-DDCDD5A828B1}"/>
              </a:ext>
            </a:extLst>
          </p:cNvPr>
          <p:cNvSpPr/>
          <p:nvPr/>
        </p:nvSpPr>
        <p:spPr>
          <a:xfrm>
            <a:off x="711198" y="3845834"/>
            <a:ext cx="3381133" cy="7856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وقواعد التقريب </a:t>
            </a:r>
            <a:endParaRPr lang="ar-BH" sz="3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6418C-7E66-46EF-AC7D-2B2A713EEEEB}"/>
              </a:ext>
            </a:extLst>
          </p:cNvPr>
          <p:cNvSpPr/>
          <p:nvPr/>
        </p:nvSpPr>
        <p:spPr>
          <a:xfrm>
            <a:off x="10015539" y="5772150"/>
            <a:ext cx="263768" cy="475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46B7D5-4812-4D2C-AE0F-CBF371E91148}"/>
              </a:ext>
            </a:extLst>
          </p:cNvPr>
          <p:cNvGrpSpPr/>
          <p:nvPr/>
        </p:nvGrpSpPr>
        <p:grpSpPr>
          <a:xfrm>
            <a:off x="5573970" y="5413792"/>
            <a:ext cx="6012000" cy="643426"/>
            <a:chOff x="2905737" y="1045929"/>
            <a:chExt cx="6012000" cy="643426"/>
          </a:xfrm>
          <a:noFill/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FA64805-8E14-4282-AD16-4D8556DE7B9B}"/>
                </a:ext>
              </a:extLst>
            </p:cNvPr>
            <p:cNvCxnSpPr>
              <a:cxnSpLocks/>
            </p:cNvCxnSpPr>
            <p:nvPr/>
          </p:nvCxnSpPr>
          <p:spPr>
            <a:xfrm>
              <a:off x="2905737" y="1158293"/>
              <a:ext cx="6012000" cy="0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96774B6-65A4-4F8A-953D-9707263B3DE7}"/>
                </a:ext>
              </a:extLst>
            </p:cNvPr>
            <p:cNvSpPr/>
            <p:nvPr/>
          </p:nvSpPr>
          <p:spPr>
            <a:xfrm>
              <a:off x="2932437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95B27DA-23CC-4BE9-8DF6-9EE854502B43}"/>
                </a:ext>
              </a:extLst>
            </p:cNvPr>
            <p:cNvSpPr/>
            <p:nvPr/>
          </p:nvSpPr>
          <p:spPr>
            <a:xfrm>
              <a:off x="3467509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61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C02B4EB-66BB-4C8B-B49F-8C8F9E207C3D}"/>
                </a:ext>
              </a:extLst>
            </p:cNvPr>
            <p:cNvSpPr/>
            <p:nvPr/>
          </p:nvSpPr>
          <p:spPr>
            <a:xfrm>
              <a:off x="4537653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63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EBCFA7-1F8F-471D-9663-A1A27E6FB2BD}"/>
                </a:ext>
              </a:extLst>
            </p:cNvPr>
            <p:cNvSpPr/>
            <p:nvPr/>
          </p:nvSpPr>
          <p:spPr>
            <a:xfrm>
              <a:off x="5072725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64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3F8BFE-6C7F-4E60-9295-112472A9D43F}"/>
                </a:ext>
              </a:extLst>
            </p:cNvPr>
            <p:cNvSpPr/>
            <p:nvPr/>
          </p:nvSpPr>
          <p:spPr>
            <a:xfrm>
              <a:off x="5607797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65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814763-CF39-41E2-A82D-143BC89B1980}"/>
                </a:ext>
              </a:extLst>
            </p:cNvPr>
            <p:cNvSpPr/>
            <p:nvPr/>
          </p:nvSpPr>
          <p:spPr>
            <a:xfrm>
              <a:off x="6142869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66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C5A956C-7BF3-4FB7-8A86-779BC8C52032}"/>
                </a:ext>
              </a:extLst>
            </p:cNvPr>
            <p:cNvSpPr/>
            <p:nvPr/>
          </p:nvSpPr>
          <p:spPr>
            <a:xfrm>
              <a:off x="6677941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67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3217D7E-FE50-411E-987E-CAF2802A9FDF}"/>
                </a:ext>
              </a:extLst>
            </p:cNvPr>
            <p:cNvSpPr/>
            <p:nvPr/>
          </p:nvSpPr>
          <p:spPr>
            <a:xfrm>
              <a:off x="7213013" y="1237458"/>
              <a:ext cx="548232" cy="438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68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7F34C63-DB3B-4539-883B-3CEBCB38889F}"/>
                </a:ext>
              </a:extLst>
            </p:cNvPr>
            <p:cNvSpPr/>
            <p:nvPr/>
          </p:nvSpPr>
          <p:spPr>
            <a:xfrm>
              <a:off x="7748085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69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3635401-7A12-4A2A-9F1B-57B7ED0D6895}"/>
                </a:ext>
              </a:extLst>
            </p:cNvPr>
            <p:cNvSpPr/>
            <p:nvPr/>
          </p:nvSpPr>
          <p:spPr>
            <a:xfrm>
              <a:off x="8283156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BF80FF-374D-4585-A484-E63C8B606819}"/>
                </a:ext>
              </a:extLst>
            </p:cNvPr>
            <p:cNvSpPr/>
            <p:nvPr/>
          </p:nvSpPr>
          <p:spPr>
            <a:xfrm>
              <a:off x="4002581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62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F6EFF6-035C-42E5-BE76-99E23E98DBBB}"/>
                </a:ext>
              </a:extLst>
            </p:cNvPr>
            <p:cNvCxnSpPr/>
            <p:nvPr/>
          </p:nvCxnSpPr>
          <p:spPr>
            <a:xfrm>
              <a:off x="32065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E271580-E6AC-4AF4-8E6C-86D1F77325F2}"/>
                </a:ext>
              </a:extLst>
            </p:cNvPr>
            <p:cNvCxnSpPr/>
            <p:nvPr/>
          </p:nvCxnSpPr>
          <p:spPr>
            <a:xfrm>
              <a:off x="37410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1768CE-C993-4FE3-8C1C-284B14D07DED}"/>
                </a:ext>
              </a:extLst>
            </p:cNvPr>
            <p:cNvCxnSpPr/>
            <p:nvPr/>
          </p:nvCxnSpPr>
          <p:spPr>
            <a:xfrm>
              <a:off x="42754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21BF79D-FF65-4CA9-8038-CBCC6EDC7EB8}"/>
                </a:ext>
              </a:extLst>
            </p:cNvPr>
            <p:cNvCxnSpPr/>
            <p:nvPr/>
          </p:nvCxnSpPr>
          <p:spPr>
            <a:xfrm>
              <a:off x="48099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85ACC9B-2D41-49C9-AD45-C8210E02AA5B}"/>
                </a:ext>
              </a:extLst>
            </p:cNvPr>
            <p:cNvCxnSpPr/>
            <p:nvPr/>
          </p:nvCxnSpPr>
          <p:spPr>
            <a:xfrm>
              <a:off x="53443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136DFF5-F073-4CBB-9AD3-3F42A35E784A}"/>
                </a:ext>
              </a:extLst>
            </p:cNvPr>
            <p:cNvCxnSpPr/>
            <p:nvPr/>
          </p:nvCxnSpPr>
          <p:spPr>
            <a:xfrm>
              <a:off x="58788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93522A9-125C-4CD4-9ADA-C6DC53CFCE62}"/>
                </a:ext>
              </a:extLst>
            </p:cNvPr>
            <p:cNvCxnSpPr/>
            <p:nvPr/>
          </p:nvCxnSpPr>
          <p:spPr>
            <a:xfrm>
              <a:off x="64132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56BF991-511B-4F16-9721-3B4E3B58F68D}"/>
                </a:ext>
              </a:extLst>
            </p:cNvPr>
            <p:cNvCxnSpPr/>
            <p:nvPr/>
          </p:nvCxnSpPr>
          <p:spPr>
            <a:xfrm>
              <a:off x="74821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FCB7B3F-F4B2-473D-AA41-47D8C1B9C38B}"/>
                </a:ext>
              </a:extLst>
            </p:cNvPr>
            <p:cNvCxnSpPr/>
            <p:nvPr/>
          </p:nvCxnSpPr>
          <p:spPr>
            <a:xfrm>
              <a:off x="8551049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9064CD7-D76B-4918-AB87-5A465ED55774}"/>
                </a:ext>
              </a:extLst>
            </p:cNvPr>
            <p:cNvCxnSpPr/>
            <p:nvPr/>
          </p:nvCxnSpPr>
          <p:spPr>
            <a:xfrm>
              <a:off x="80166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9A940D9-9E20-4D29-A5FE-29825A32CA2C}"/>
                </a:ext>
              </a:extLst>
            </p:cNvPr>
            <p:cNvCxnSpPr/>
            <p:nvPr/>
          </p:nvCxnSpPr>
          <p:spPr>
            <a:xfrm>
              <a:off x="69477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التقريب إلى أقرب عشرة وإلى أقرب مئة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2008078" y="2983527"/>
            <a:ext cx="8123321" cy="1996438"/>
          </a:xfrm>
          <a:prstGeom prst="roundRect">
            <a:avLst/>
          </a:prstGeom>
          <a:pattFill prst="pct60">
            <a:fgClr>
              <a:srgbClr val="FFFFCC"/>
            </a:fgClr>
            <a:bgClr>
              <a:schemeClr val="bg1"/>
            </a:bgClr>
          </a:patt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الاستفادة يمكنك الرجوع لكتاب </a:t>
            </a:r>
          </a:p>
          <a:p>
            <a:pPr algn="ctr"/>
            <a:endParaRPr lang="ar-SA" sz="1600" b="1" dirty="0">
              <a:ln w="0"/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لحل تمارين الدرس صفحة 31</a:t>
            </a:r>
          </a:p>
        </p:txBody>
      </p: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" y="941105"/>
            <a:ext cx="1881969" cy="51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307917" y="686825"/>
            <a:ext cx="1736700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CEBBAD9-7275-44BD-9E24-B4A2EC05E1BD}"/>
              </a:ext>
            </a:extLst>
          </p:cNvPr>
          <p:cNvSpPr/>
          <p:nvPr/>
        </p:nvSpPr>
        <p:spPr>
          <a:xfrm>
            <a:off x="1438974" y="381481"/>
            <a:ext cx="3841748" cy="1262605"/>
          </a:xfrm>
          <a:prstGeom prst="cloudCallout">
            <a:avLst>
              <a:gd name="adj1" fmla="val -44763"/>
              <a:gd name="adj2" fmla="val 1169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87246BE-59EE-4838-8B20-568D7A14128A}"/>
              </a:ext>
            </a:extLst>
          </p:cNvPr>
          <p:cNvSpPr/>
          <p:nvPr/>
        </p:nvSpPr>
        <p:spPr>
          <a:xfrm>
            <a:off x="6551149" y="381480"/>
            <a:ext cx="3841748" cy="1262605"/>
          </a:xfrm>
          <a:prstGeom prst="cloudCallout">
            <a:avLst>
              <a:gd name="adj1" fmla="val 44148"/>
              <a:gd name="adj2" fmla="val 96124"/>
            </a:avLst>
          </a:prstGeom>
          <a:solidFill>
            <a:srgbClr val="FFC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عزيزتي الطالبة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التقريب إلى أقرب عشرة وإلى أقرب مئة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8D7C8B-6A43-4BB6-8B3B-3757BBA5194C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F84A534-7AE0-4E10-A30C-286BECF3700D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974F7A8-9AEF-475F-96AB-D81564DCEED4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F6DD4EDB-B6B3-4283-AAAE-8E6766266424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1E32F5-1889-479E-8549-BF0A36F8CE17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0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5186363" y="2020888"/>
            <a:ext cx="65725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</a:t>
            </a:r>
            <a:r>
              <a:rPr lang="ar-BH" sz="4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 </a:t>
            </a:r>
          </a:p>
          <a:p>
            <a:pPr algn="ctr"/>
            <a:endParaRPr lang="ar-BH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تقريب الأعداد إلى أقرب عشرة وإلى أقرب مئة </a:t>
            </a:r>
          </a:p>
          <a:p>
            <a:pPr algn="ctr"/>
            <a:endParaRPr lang="ar-SA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0" y="1939592"/>
            <a:ext cx="3836002" cy="42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3"/>
            <a:ext cx="9936000" cy="707886"/>
            <a:chOff x="1108361" y="6522840"/>
            <a:chExt cx="9936000" cy="827534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208930" y="6522840"/>
              <a:ext cx="9694778" cy="8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en-GB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التقريب إلى أقرب عشرة وإلى أقرب مئة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7D1A8-374C-4A63-9399-C7A91758CE32}"/>
              </a:ext>
            </a:extLst>
          </p:cNvPr>
          <p:cNvSpPr/>
          <p:nvPr/>
        </p:nvSpPr>
        <p:spPr>
          <a:xfrm>
            <a:off x="8215076" y="3265714"/>
            <a:ext cx="2600562" cy="204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470400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352A2F6-3526-4E42-B8DE-1ACF75FF9379}"/>
              </a:ext>
            </a:extLst>
          </p:cNvPr>
          <p:cNvSpPr/>
          <p:nvPr/>
        </p:nvSpPr>
        <p:spPr>
          <a:xfrm>
            <a:off x="6154823" y="1763861"/>
            <a:ext cx="3908191" cy="1665139"/>
          </a:xfrm>
          <a:prstGeom prst="wedgeRoundRectCallout">
            <a:avLst>
              <a:gd name="adj1" fmla="val 58750"/>
              <a:gd name="adj2" fmla="val -67604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لدي </a:t>
            </a:r>
            <a:r>
              <a:rPr lang="ar-SA" sz="2000" b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الان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</a:t>
            </a:r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سنتعلمه اليوم يا أخي؟</a:t>
            </a:r>
          </a:p>
          <a:p>
            <a:pPr algn="ctr"/>
            <a:endParaRPr lang="ar-SA" sz="1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الأول: </a:t>
            </a:r>
          </a:p>
          <a:p>
            <a:pPr algn="ctr"/>
            <a:endParaRPr lang="ar-SA" sz="1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معنى تقريب العدد؟</a:t>
            </a:r>
            <a:endParaRPr lang="ar-BH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 descr="C:\Users\SAKEEN~1\AppData\Local\Temp\Rar$DIa20840.10391\hello.png">
            <a:extLst>
              <a:ext uri="{FF2B5EF4-FFF2-40B4-BE49-F238E27FC236}">
                <a16:creationId xmlns:a16="http://schemas.microsoft.com/office/drawing/2014/main" id="{037C95A1-A9C8-41AC-B8ED-C2D1675EBDC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10292051" y="218951"/>
            <a:ext cx="2010184" cy="347364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909EED5-7F2F-4FDB-9F0C-E9CECCC145EE}"/>
              </a:ext>
            </a:extLst>
          </p:cNvPr>
          <p:cNvSpPr/>
          <p:nvPr/>
        </p:nvSpPr>
        <p:spPr>
          <a:xfrm>
            <a:off x="6180991" y="4087115"/>
            <a:ext cx="3908191" cy="1836337"/>
          </a:xfrm>
          <a:prstGeom prst="wedgeRoundRectCallout">
            <a:avLst>
              <a:gd name="adj1" fmla="val 65204"/>
              <a:gd name="adj2" fmla="val -61713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الثاني: </a:t>
            </a:r>
          </a:p>
          <a:p>
            <a:pPr algn="ctr"/>
            <a:endParaRPr lang="ar-SA" sz="1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وهل للتقريب فوائد؟</a:t>
            </a:r>
            <a:endParaRPr lang="ar-BH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EDAA1DE-DA25-43C2-B8F0-50D4AF64B8F3}"/>
              </a:ext>
            </a:extLst>
          </p:cNvPr>
          <p:cNvSpPr/>
          <p:nvPr/>
        </p:nvSpPr>
        <p:spPr>
          <a:xfrm>
            <a:off x="2100670" y="1763861"/>
            <a:ext cx="3908191" cy="1666809"/>
          </a:xfrm>
          <a:prstGeom prst="wedgeRoundRectCallout">
            <a:avLst>
              <a:gd name="adj1" fmla="val -51667"/>
              <a:gd name="adj2" fmla="val -66236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تقريب العدد  يا أختي </a:t>
            </a:r>
          </a:p>
          <a:p>
            <a:pPr algn="ctr"/>
            <a:endParaRPr lang="ar-SA" sz="1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استبدال العدد بعدد آخر أبسط منه ولكنه </a:t>
            </a:r>
          </a:p>
          <a:p>
            <a:pPr algn="ctr"/>
            <a:endParaRPr lang="ar-SA" sz="1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قريب من العدد الأصلي. </a:t>
            </a:r>
            <a:endParaRPr lang="ar-BH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C:\Users\SAKEEN~1\AppData\Local\Temp\Rar$DIa20840.10391\hello.png">
            <a:extLst>
              <a:ext uri="{FF2B5EF4-FFF2-40B4-BE49-F238E27FC236}">
                <a16:creationId xmlns:a16="http://schemas.microsoft.com/office/drawing/2014/main" id="{49535817-C2B2-49A5-9F25-CBE03EDFC7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r="51730" b="13845"/>
          <a:stretch/>
        </p:blipFill>
        <p:spPr bwMode="auto">
          <a:xfrm>
            <a:off x="241163" y="4672"/>
            <a:ext cx="1851627" cy="3846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31010B60-74E0-49A8-9059-51B15526FA95}"/>
              </a:ext>
            </a:extLst>
          </p:cNvPr>
          <p:cNvSpPr/>
          <p:nvPr/>
        </p:nvSpPr>
        <p:spPr>
          <a:xfrm>
            <a:off x="2100669" y="4083762"/>
            <a:ext cx="3908191" cy="1836337"/>
          </a:xfrm>
          <a:prstGeom prst="wedgeRoundRectCallout">
            <a:avLst>
              <a:gd name="adj1" fmla="val -63164"/>
              <a:gd name="adj2" fmla="val -61476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نعم، ففي بعض الأحيان نحتاج لمعرفة الأعداد بدقة وبعض الأحيان لا نحتاج للدقة ويمكننا الاكتفاء بالتقريب.</a:t>
            </a:r>
          </a:p>
          <a:p>
            <a:pPr algn="ctr"/>
            <a:endParaRPr lang="ar-SA" sz="105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وبالتقريب يمكننا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التعامل مع</a:t>
            </a:r>
            <a:r>
              <a:rPr lang="ar-SA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الأعداد بسهولة. </a:t>
            </a:r>
            <a:endParaRPr lang="ar-BH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02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التقريب إلى أقرب عشرة وإلى أقرب مئة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0B8B0E-1F31-4F0A-B571-3B33B9C93AD0}"/>
              </a:ext>
            </a:extLst>
          </p:cNvPr>
          <p:cNvSpPr/>
          <p:nvPr/>
        </p:nvSpPr>
        <p:spPr>
          <a:xfrm>
            <a:off x="2222660" y="1229295"/>
            <a:ext cx="7774303" cy="435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يستعمل </a:t>
            </a:r>
            <a:r>
              <a:rPr lang="ar-SA" sz="2400" b="1" dirty="0">
                <a:solidFill>
                  <a:schemeClr val="tx1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لتحويل الأعداد إلى أعداد يسهل التعامل معها.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CF7109-86AA-4A06-8A37-D8E3E5A577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t="47389" r="8799" b="7618"/>
          <a:stretch/>
        </p:blipFill>
        <p:spPr>
          <a:xfrm>
            <a:off x="9858375" y="157169"/>
            <a:ext cx="2152648" cy="68578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B2DE5F-AD27-41F1-8E51-A998AE908425}"/>
              </a:ext>
            </a:extLst>
          </p:cNvPr>
          <p:cNvSpPr/>
          <p:nvPr/>
        </p:nvSpPr>
        <p:spPr>
          <a:xfrm>
            <a:off x="2534195" y="85032"/>
            <a:ext cx="7252756" cy="10188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تستعمل سارة الحاسب الآلي 62 دقيقة يومي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 أما أختها ريما فتستعمله 116 دقيقة يومي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 كم دقيقة تقريب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تستعمل كل منهما الحاسب الآلي؟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65128A-7202-4782-B182-6A20EED2FD29}"/>
              </a:ext>
            </a:extLst>
          </p:cNvPr>
          <p:cNvSpPr/>
          <p:nvPr/>
        </p:nvSpPr>
        <p:spPr>
          <a:xfrm>
            <a:off x="6246432" y="532141"/>
            <a:ext cx="683624" cy="4684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AAAA814C-FDFD-4636-8FB6-F875A514C4D4}"/>
              </a:ext>
            </a:extLst>
          </p:cNvPr>
          <p:cNvSpPr/>
          <p:nvPr/>
        </p:nvSpPr>
        <p:spPr>
          <a:xfrm>
            <a:off x="-17170" y="5725000"/>
            <a:ext cx="5844388" cy="810439"/>
          </a:xfrm>
          <a:prstGeom prst="leftArrow">
            <a:avLst>
              <a:gd name="adj1" fmla="val 50000"/>
              <a:gd name="adj2" fmla="val 64958"/>
            </a:avLst>
          </a:prstGeom>
          <a:solidFill>
            <a:srgbClr val="FFFF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دعونا نتعرف كم دقيقة تقريب</a:t>
            </a:r>
            <a:r>
              <a:rPr lang="ar-BH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تستعمل ريما جهاز الحاسب؟ </a:t>
            </a:r>
            <a:endParaRPr lang="ar-BH" sz="2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8DA34F4C-E60D-487B-97C5-8CB9F5F6B0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2" t="7946" r="26847" b="32620"/>
          <a:stretch/>
        </p:blipFill>
        <p:spPr>
          <a:xfrm>
            <a:off x="-32450" y="157169"/>
            <a:ext cx="2129246" cy="161122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B7233EF-8B1E-4AD2-B725-91E41501C631}"/>
              </a:ext>
            </a:extLst>
          </p:cNvPr>
          <p:cNvSpPr/>
          <p:nvPr/>
        </p:nvSpPr>
        <p:spPr>
          <a:xfrm>
            <a:off x="5672418" y="1820883"/>
            <a:ext cx="5527490" cy="435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لمعرفة كم دقيقة تقريب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استعملت سارة جهاز الحاسب؟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7A772B6-30A4-4E49-9DD6-AEFEC6C8C4A4}"/>
              </a:ext>
            </a:extLst>
          </p:cNvPr>
          <p:cNvSpPr/>
          <p:nvPr/>
        </p:nvSpPr>
        <p:spPr>
          <a:xfrm>
            <a:off x="1309631" y="1829590"/>
            <a:ext cx="4177448" cy="435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نستخدم التقريب لأقرب عشرة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18BD1C4-1D04-4003-8DA1-99BD2AF00CCB}"/>
              </a:ext>
            </a:extLst>
          </p:cNvPr>
          <p:cNvSpPr/>
          <p:nvPr/>
        </p:nvSpPr>
        <p:spPr>
          <a:xfrm>
            <a:off x="2229242" y="2324561"/>
            <a:ext cx="7774303" cy="435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خط الأعداد من 60 إلى 70، وأ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عليه العدد 62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D971ABE-20D4-42AB-9BB0-AD87C021E562}"/>
              </a:ext>
            </a:extLst>
          </p:cNvPr>
          <p:cNvSpPr/>
          <p:nvPr/>
        </p:nvSpPr>
        <p:spPr>
          <a:xfrm>
            <a:off x="457863" y="4055592"/>
            <a:ext cx="4177448" cy="435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عشرة أ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صغر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62 هي 60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753001-F9F6-466F-8517-10B878D2721C}"/>
              </a:ext>
            </a:extLst>
          </p:cNvPr>
          <p:cNvSpPr/>
          <p:nvPr/>
        </p:nvSpPr>
        <p:spPr>
          <a:xfrm>
            <a:off x="7519063" y="4055592"/>
            <a:ext cx="4177448" cy="4355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عشرة أكبر من 62 هي 70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F3CB68B3-0F87-403C-B905-51404429682A}"/>
              </a:ext>
            </a:extLst>
          </p:cNvPr>
          <p:cNvSpPr/>
          <p:nvPr/>
        </p:nvSpPr>
        <p:spPr>
          <a:xfrm>
            <a:off x="4626532" y="3463069"/>
            <a:ext cx="4248000" cy="288000"/>
          </a:xfrm>
          <a:prstGeom prst="curvedUpArrow">
            <a:avLst>
              <a:gd name="adj1" fmla="val 0"/>
              <a:gd name="adj2" fmla="val 92716"/>
              <a:gd name="adj3" fmla="val 2500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Arrow: Curved Up 39">
            <a:extLst>
              <a:ext uri="{FF2B5EF4-FFF2-40B4-BE49-F238E27FC236}">
                <a16:creationId xmlns:a16="http://schemas.microsoft.com/office/drawing/2014/main" id="{7BE7B3F6-4EBE-4BD1-B69F-BF6738A1B444}"/>
              </a:ext>
            </a:extLst>
          </p:cNvPr>
          <p:cNvSpPr/>
          <p:nvPr/>
        </p:nvSpPr>
        <p:spPr>
          <a:xfrm flipH="1">
            <a:off x="3326887" y="3463069"/>
            <a:ext cx="1255174" cy="288000"/>
          </a:xfrm>
          <a:prstGeom prst="curvedUpArrow">
            <a:avLst>
              <a:gd name="adj1" fmla="val 0"/>
              <a:gd name="adj2" fmla="val 92716"/>
              <a:gd name="adj3" fmla="val 40804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FDAC75-82E3-45FE-9CA3-8F24750275C4}"/>
              </a:ext>
            </a:extLst>
          </p:cNvPr>
          <p:cNvSpPr/>
          <p:nvPr/>
        </p:nvSpPr>
        <p:spPr>
          <a:xfrm>
            <a:off x="775602" y="4814109"/>
            <a:ext cx="10673081" cy="10131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ألاحظ أن العدد 62 أقرب إلى العدد 60، منه إلى العدد 70</a:t>
            </a:r>
          </a:p>
          <a:p>
            <a:pPr algn="ctr"/>
            <a:endParaRPr lang="ar-SA" sz="11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إذن، أقرب العدد 62 إلى 60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8DB78F-245D-4AF2-BE1C-34D46CFCCE3F}"/>
              </a:ext>
            </a:extLst>
          </p:cNvPr>
          <p:cNvSpPr/>
          <p:nvPr/>
        </p:nvSpPr>
        <p:spPr>
          <a:xfrm>
            <a:off x="4258213" y="2946588"/>
            <a:ext cx="514350" cy="581553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5A0FA4F-A595-4BD9-A81C-E854C224F592}"/>
              </a:ext>
            </a:extLst>
          </p:cNvPr>
          <p:cNvGrpSpPr/>
          <p:nvPr/>
        </p:nvGrpSpPr>
        <p:grpSpPr>
          <a:xfrm>
            <a:off x="3133754" y="2938831"/>
            <a:ext cx="6012000" cy="643426"/>
            <a:chOff x="2905737" y="1045929"/>
            <a:chExt cx="6012000" cy="643426"/>
          </a:xfrm>
          <a:noFill/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12B958E-FBC6-4069-A5C1-A817B6101770}"/>
                </a:ext>
              </a:extLst>
            </p:cNvPr>
            <p:cNvCxnSpPr>
              <a:cxnSpLocks/>
            </p:cNvCxnSpPr>
            <p:nvPr/>
          </p:nvCxnSpPr>
          <p:spPr>
            <a:xfrm>
              <a:off x="2905737" y="1158293"/>
              <a:ext cx="6012000" cy="0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D6AA4AB-93F7-4917-A26E-258F9ED32841}"/>
                </a:ext>
              </a:extLst>
            </p:cNvPr>
            <p:cNvSpPr/>
            <p:nvPr/>
          </p:nvSpPr>
          <p:spPr>
            <a:xfrm>
              <a:off x="2932437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26A946E-939B-445E-9B65-D720C0CF49F5}"/>
                </a:ext>
              </a:extLst>
            </p:cNvPr>
            <p:cNvSpPr/>
            <p:nvPr/>
          </p:nvSpPr>
          <p:spPr>
            <a:xfrm>
              <a:off x="3467509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61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1A60129-0928-48FB-BCCD-8B6CC01A09B7}"/>
                </a:ext>
              </a:extLst>
            </p:cNvPr>
            <p:cNvSpPr/>
            <p:nvPr/>
          </p:nvSpPr>
          <p:spPr>
            <a:xfrm>
              <a:off x="4537653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63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BC68FEA-E730-4E39-8D3F-F87D8E77934E}"/>
                </a:ext>
              </a:extLst>
            </p:cNvPr>
            <p:cNvSpPr/>
            <p:nvPr/>
          </p:nvSpPr>
          <p:spPr>
            <a:xfrm>
              <a:off x="5072725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64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A1B27B8-7E3A-4AF8-ADCF-3AD9620D87B4}"/>
                </a:ext>
              </a:extLst>
            </p:cNvPr>
            <p:cNvSpPr/>
            <p:nvPr/>
          </p:nvSpPr>
          <p:spPr>
            <a:xfrm>
              <a:off x="5607797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65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83A00CA-1930-4575-B31F-4B1C47AFE3DE}"/>
                </a:ext>
              </a:extLst>
            </p:cNvPr>
            <p:cNvSpPr/>
            <p:nvPr/>
          </p:nvSpPr>
          <p:spPr>
            <a:xfrm>
              <a:off x="6142869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66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9C938D5-4510-4A69-A5E5-48DE989C9507}"/>
                </a:ext>
              </a:extLst>
            </p:cNvPr>
            <p:cNvSpPr/>
            <p:nvPr/>
          </p:nvSpPr>
          <p:spPr>
            <a:xfrm>
              <a:off x="6677941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67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A1AA16C-75AC-4330-BE1E-58E27118348D}"/>
                </a:ext>
              </a:extLst>
            </p:cNvPr>
            <p:cNvSpPr/>
            <p:nvPr/>
          </p:nvSpPr>
          <p:spPr>
            <a:xfrm>
              <a:off x="7213013" y="1237458"/>
              <a:ext cx="548232" cy="438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68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C702FAB-344B-4874-96EA-3D58894CF817}"/>
                </a:ext>
              </a:extLst>
            </p:cNvPr>
            <p:cNvSpPr/>
            <p:nvPr/>
          </p:nvSpPr>
          <p:spPr>
            <a:xfrm>
              <a:off x="7748085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69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CF81CF2-C95C-4AE0-A1C0-577D928152B4}"/>
                </a:ext>
              </a:extLst>
            </p:cNvPr>
            <p:cNvSpPr/>
            <p:nvPr/>
          </p:nvSpPr>
          <p:spPr>
            <a:xfrm>
              <a:off x="8283156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72B99FC-3058-46F3-801A-77F9E2055B2A}"/>
                </a:ext>
              </a:extLst>
            </p:cNvPr>
            <p:cNvSpPr/>
            <p:nvPr/>
          </p:nvSpPr>
          <p:spPr>
            <a:xfrm>
              <a:off x="4002581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62</a:t>
              </a:r>
              <a:endPara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4A7E7C8-B567-4813-8A7F-467E77FC3AED}"/>
                </a:ext>
              </a:extLst>
            </p:cNvPr>
            <p:cNvCxnSpPr/>
            <p:nvPr/>
          </p:nvCxnSpPr>
          <p:spPr>
            <a:xfrm>
              <a:off x="32065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C55B3B2-AE6F-4A8B-94C8-73A74DBF6A7E}"/>
                </a:ext>
              </a:extLst>
            </p:cNvPr>
            <p:cNvCxnSpPr/>
            <p:nvPr/>
          </p:nvCxnSpPr>
          <p:spPr>
            <a:xfrm>
              <a:off x="37410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5CBFE77-CC9A-4F46-9B03-84094B5D6E92}"/>
                </a:ext>
              </a:extLst>
            </p:cNvPr>
            <p:cNvCxnSpPr/>
            <p:nvPr/>
          </p:nvCxnSpPr>
          <p:spPr>
            <a:xfrm>
              <a:off x="42754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76A379C-3E9C-4A45-8380-48DA8F695985}"/>
                </a:ext>
              </a:extLst>
            </p:cNvPr>
            <p:cNvCxnSpPr/>
            <p:nvPr/>
          </p:nvCxnSpPr>
          <p:spPr>
            <a:xfrm>
              <a:off x="48099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C248359-4444-475D-A316-E30B1093763D}"/>
                </a:ext>
              </a:extLst>
            </p:cNvPr>
            <p:cNvCxnSpPr/>
            <p:nvPr/>
          </p:nvCxnSpPr>
          <p:spPr>
            <a:xfrm>
              <a:off x="53443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92F7B0A-95F6-4B07-B802-962D5219F1A3}"/>
                </a:ext>
              </a:extLst>
            </p:cNvPr>
            <p:cNvCxnSpPr/>
            <p:nvPr/>
          </p:nvCxnSpPr>
          <p:spPr>
            <a:xfrm>
              <a:off x="58788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DDB7A5D-EC61-4C66-B0C9-B95D511E1319}"/>
                </a:ext>
              </a:extLst>
            </p:cNvPr>
            <p:cNvCxnSpPr/>
            <p:nvPr/>
          </p:nvCxnSpPr>
          <p:spPr>
            <a:xfrm>
              <a:off x="64132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8127555-F09B-4CB9-A2AC-7E712A46EEB2}"/>
                </a:ext>
              </a:extLst>
            </p:cNvPr>
            <p:cNvCxnSpPr/>
            <p:nvPr/>
          </p:nvCxnSpPr>
          <p:spPr>
            <a:xfrm>
              <a:off x="74821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9E0D6EA-2758-479D-B993-9EB5479D74B9}"/>
                </a:ext>
              </a:extLst>
            </p:cNvPr>
            <p:cNvCxnSpPr/>
            <p:nvPr/>
          </p:nvCxnSpPr>
          <p:spPr>
            <a:xfrm>
              <a:off x="8551049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5E5E951-7A56-4401-8FDE-529A23DD1667}"/>
                </a:ext>
              </a:extLst>
            </p:cNvPr>
            <p:cNvCxnSpPr/>
            <p:nvPr/>
          </p:nvCxnSpPr>
          <p:spPr>
            <a:xfrm>
              <a:off x="80166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8E8D155-6D3F-41C8-A71A-169A28B72CF5}"/>
                </a:ext>
              </a:extLst>
            </p:cNvPr>
            <p:cNvCxnSpPr/>
            <p:nvPr/>
          </p:nvCxnSpPr>
          <p:spPr>
            <a:xfrm>
              <a:off x="69477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98C8E14-F42E-4F20-8594-7A71D50C0964}"/>
              </a:ext>
            </a:extLst>
          </p:cNvPr>
          <p:cNvSpPr/>
          <p:nvPr/>
        </p:nvSpPr>
        <p:spPr>
          <a:xfrm>
            <a:off x="4444005" y="301492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1" grpId="0" animBg="1"/>
      <p:bldP spid="13" grpId="0" animBg="1"/>
      <p:bldP spid="26" grpId="0" animBg="1"/>
      <p:bldP spid="29" grpId="0" animBg="1"/>
      <p:bldP spid="33" grpId="0" animBg="1"/>
      <p:bldP spid="35" grpId="0" animBg="1"/>
      <p:bldP spid="38" grpId="0" animBg="1"/>
      <p:bldP spid="10" grpId="0" animBg="1"/>
      <p:bldP spid="40" grpId="0" animBg="1"/>
      <p:bldP spid="15" grpId="0"/>
      <p:bldP spid="7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التقريب إلى أقرب عشرة وإلى أقرب مئة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B2DE5F-AD27-41F1-8E51-A998AE908425}"/>
              </a:ext>
            </a:extLst>
          </p:cNvPr>
          <p:cNvSpPr/>
          <p:nvPr/>
        </p:nvSpPr>
        <p:spPr>
          <a:xfrm>
            <a:off x="2469622" y="153176"/>
            <a:ext cx="7252756" cy="10188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تستعمل سارة الحاسب الآلي 62 دقيقة يومي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 </a:t>
            </a:r>
            <a:r>
              <a:rPr lang="ar-SA" sz="2400" b="1" dirty="0">
                <a:solidFill>
                  <a:schemeClr val="tx1"/>
                </a:solidFill>
                <a:highlight>
                  <a:srgbClr val="FF0066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أما أختها ريما فتستعمله 116 دقيقة يومي</a:t>
            </a:r>
            <a:r>
              <a:rPr lang="ar-BH" sz="2400" b="1" dirty="0">
                <a:solidFill>
                  <a:schemeClr val="tx1"/>
                </a:solidFill>
                <a:highlight>
                  <a:srgbClr val="FF0066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highlight>
                  <a:srgbClr val="FF0066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ا.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 دقيقة تقريب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تستعمل كل منهما الحاسب الآلي؟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65128A-7202-4782-B182-6A20EED2FD29}"/>
              </a:ext>
            </a:extLst>
          </p:cNvPr>
          <p:cNvSpPr/>
          <p:nvPr/>
        </p:nvSpPr>
        <p:spPr>
          <a:xfrm>
            <a:off x="6235933" y="587276"/>
            <a:ext cx="600373" cy="4684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8DA34F4C-E60D-487B-97C5-8CB9F5F6B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2" t="7946" r="26847" b="32620"/>
          <a:stretch/>
        </p:blipFill>
        <p:spPr>
          <a:xfrm>
            <a:off x="-32450" y="157169"/>
            <a:ext cx="2129246" cy="161122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B7233EF-8B1E-4AD2-B725-91E41501C631}"/>
              </a:ext>
            </a:extLst>
          </p:cNvPr>
          <p:cNvSpPr/>
          <p:nvPr/>
        </p:nvSpPr>
        <p:spPr>
          <a:xfrm>
            <a:off x="6492240" y="1653665"/>
            <a:ext cx="5527490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لمعرفة كم دقيقة تقريب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استعملت ريما جهاز الحاسب؟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7A772B6-30A4-4E49-9DD6-AEFEC6C8C4A4}"/>
              </a:ext>
            </a:extLst>
          </p:cNvPr>
          <p:cNvSpPr/>
          <p:nvPr/>
        </p:nvSpPr>
        <p:spPr>
          <a:xfrm>
            <a:off x="2129453" y="1632392"/>
            <a:ext cx="4177448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نستخدم التقريب لأقرب عشرة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C70D902-6F69-4706-88E2-4A89A9FEC18B}"/>
              </a:ext>
            </a:extLst>
          </p:cNvPr>
          <p:cNvGrpSpPr/>
          <p:nvPr/>
        </p:nvGrpSpPr>
        <p:grpSpPr>
          <a:xfrm>
            <a:off x="2205766" y="2971595"/>
            <a:ext cx="7812000" cy="665652"/>
            <a:chOff x="2525873" y="2113220"/>
            <a:chExt cx="7812000" cy="665652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0C1EB31-8DC2-40B3-A070-51719353D260}"/>
                </a:ext>
              </a:extLst>
            </p:cNvPr>
            <p:cNvCxnSpPr>
              <a:cxnSpLocks/>
            </p:cNvCxnSpPr>
            <p:nvPr/>
          </p:nvCxnSpPr>
          <p:spPr>
            <a:xfrm>
              <a:off x="2525873" y="2233953"/>
              <a:ext cx="7812000" cy="0"/>
            </a:xfrm>
            <a:prstGeom prst="straightConnector1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F083F9F-31AD-4511-A5FB-97D344D301B0}"/>
                </a:ext>
              </a:extLst>
            </p:cNvPr>
            <p:cNvSpPr/>
            <p:nvPr/>
          </p:nvSpPr>
          <p:spPr>
            <a:xfrm>
              <a:off x="2696645" y="2296603"/>
              <a:ext cx="648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39D9111-9E17-4EE0-B7D1-AEB778642976}"/>
                </a:ext>
              </a:extLst>
            </p:cNvPr>
            <p:cNvSpPr/>
            <p:nvPr/>
          </p:nvSpPr>
          <p:spPr>
            <a:xfrm>
              <a:off x="341776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111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44C9E5-56B0-479E-868E-010365365B30}"/>
                </a:ext>
              </a:extLst>
            </p:cNvPr>
            <p:cNvSpPr/>
            <p:nvPr/>
          </p:nvSpPr>
          <p:spPr>
            <a:xfrm>
              <a:off x="4787993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113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435074A-305A-4032-B909-C9A95CF407F8}"/>
                </a:ext>
              </a:extLst>
            </p:cNvPr>
            <p:cNvSpPr/>
            <p:nvPr/>
          </p:nvSpPr>
          <p:spPr>
            <a:xfrm>
              <a:off x="5473109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114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15EEB28-5F5C-4BA6-BFED-1B5675B78449}"/>
                </a:ext>
              </a:extLst>
            </p:cNvPr>
            <p:cNvSpPr/>
            <p:nvPr/>
          </p:nvSpPr>
          <p:spPr>
            <a:xfrm>
              <a:off x="684334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116</a:t>
              </a:r>
              <a:endPara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4644AFA-C35D-4F27-B907-E6B8D1FF4E32}"/>
                </a:ext>
              </a:extLst>
            </p:cNvPr>
            <p:cNvSpPr/>
            <p:nvPr/>
          </p:nvSpPr>
          <p:spPr>
            <a:xfrm>
              <a:off x="752845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117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2C11533-8A22-4D94-802B-757EC6DD7B51}"/>
                </a:ext>
              </a:extLst>
            </p:cNvPr>
            <p:cNvSpPr/>
            <p:nvPr/>
          </p:nvSpPr>
          <p:spPr>
            <a:xfrm>
              <a:off x="8213570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118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BFC2884-F72B-4630-9EBF-C44B7E1A731F}"/>
                </a:ext>
              </a:extLst>
            </p:cNvPr>
            <p:cNvSpPr/>
            <p:nvPr/>
          </p:nvSpPr>
          <p:spPr>
            <a:xfrm>
              <a:off x="8754499" y="2326974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119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ADEB4BE-D7E6-416A-BE4F-6DF2C75C368D}"/>
                </a:ext>
              </a:extLst>
            </p:cNvPr>
            <p:cNvSpPr/>
            <p:nvPr/>
          </p:nvSpPr>
          <p:spPr>
            <a:xfrm>
              <a:off x="410287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112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9C7F15C-6D0D-45F6-BF13-7696E1B2DB5A}"/>
                </a:ext>
              </a:extLst>
            </p:cNvPr>
            <p:cNvCxnSpPr/>
            <p:nvPr/>
          </p:nvCxnSpPr>
          <p:spPr>
            <a:xfrm>
              <a:off x="302064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F5BBBF9-2242-486C-B615-540F4A0CEDC0}"/>
                </a:ext>
              </a:extLst>
            </p:cNvPr>
            <p:cNvCxnSpPr/>
            <p:nvPr/>
          </p:nvCxnSpPr>
          <p:spPr>
            <a:xfrm>
              <a:off x="370623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B9D5D5B-B8A4-420C-9338-2E6AD882FC05}"/>
                </a:ext>
              </a:extLst>
            </p:cNvPr>
            <p:cNvCxnSpPr/>
            <p:nvPr/>
          </p:nvCxnSpPr>
          <p:spPr>
            <a:xfrm>
              <a:off x="439182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81C7369-5864-41F3-97A6-F9330165E7E3}"/>
                </a:ext>
              </a:extLst>
            </p:cNvPr>
            <p:cNvCxnSpPr/>
            <p:nvPr/>
          </p:nvCxnSpPr>
          <p:spPr>
            <a:xfrm>
              <a:off x="507740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DC568AA-F042-469C-82AF-12ACA243EAE0}"/>
                </a:ext>
              </a:extLst>
            </p:cNvPr>
            <p:cNvCxnSpPr/>
            <p:nvPr/>
          </p:nvCxnSpPr>
          <p:spPr>
            <a:xfrm>
              <a:off x="5762997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C751146-F7AF-4BD9-970C-684B20731C1F}"/>
                </a:ext>
              </a:extLst>
            </p:cNvPr>
            <p:cNvCxnSpPr/>
            <p:nvPr/>
          </p:nvCxnSpPr>
          <p:spPr>
            <a:xfrm>
              <a:off x="644858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93A6C34-0F32-44DD-BBD4-46D32A8A96C3}"/>
                </a:ext>
              </a:extLst>
            </p:cNvPr>
            <p:cNvCxnSpPr/>
            <p:nvPr/>
          </p:nvCxnSpPr>
          <p:spPr>
            <a:xfrm>
              <a:off x="713417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5093FDB-938B-4FD5-BB59-86D7A6451622}"/>
                </a:ext>
              </a:extLst>
            </p:cNvPr>
            <p:cNvCxnSpPr/>
            <p:nvPr/>
          </p:nvCxnSpPr>
          <p:spPr>
            <a:xfrm>
              <a:off x="850534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F8A383-B8F8-4DAF-8B36-FA960F06FB13}"/>
                </a:ext>
              </a:extLst>
            </p:cNvPr>
            <p:cNvCxnSpPr/>
            <p:nvPr/>
          </p:nvCxnSpPr>
          <p:spPr>
            <a:xfrm>
              <a:off x="9190934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56D039D-C21C-411F-B6AB-BD2516B4E967}"/>
                </a:ext>
              </a:extLst>
            </p:cNvPr>
            <p:cNvCxnSpPr/>
            <p:nvPr/>
          </p:nvCxnSpPr>
          <p:spPr>
            <a:xfrm>
              <a:off x="781976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36E44AA-24D3-4737-8962-CF3D5D1DD286}"/>
                </a:ext>
              </a:extLst>
            </p:cNvPr>
            <p:cNvSpPr/>
            <p:nvPr/>
          </p:nvSpPr>
          <p:spPr>
            <a:xfrm>
              <a:off x="6158225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115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F079D06-1AD8-4D36-9707-F177D1D53E2F}"/>
                </a:ext>
              </a:extLst>
            </p:cNvPr>
            <p:cNvCxnSpPr/>
            <p:nvPr/>
          </p:nvCxnSpPr>
          <p:spPr>
            <a:xfrm>
              <a:off x="9842106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87D0188-9B33-4704-8455-21A6C584B71D}"/>
                </a:ext>
              </a:extLst>
            </p:cNvPr>
            <p:cNvSpPr/>
            <p:nvPr/>
          </p:nvSpPr>
          <p:spPr>
            <a:xfrm>
              <a:off x="9393322" y="2326975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18BD1C4-1D04-4003-8DA1-99BD2AF00CCB}"/>
              </a:ext>
            </a:extLst>
          </p:cNvPr>
          <p:cNvSpPr/>
          <p:nvPr/>
        </p:nvSpPr>
        <p:spPr>
          <a:xfrm>
            <a:off x="3474720" y="2308795"/>
            <a:ext cx="7774303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خط الأعداد من 110 إلى 120، وأ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عليه العدد 116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D971ABE-20D4-42AB-9BB0-AD87C021E562}"/>
              </a:ext>
            </a:extLst>
          </p:cNvPr>
          <p:cNvSpPr/>
          <p:nvPr/>
        </p:nvSpPr>
        <p:spPr>
          <a:xfrm>
            <a:off x="694353" y="4055592"/>
            <a:ext cx="4177448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عشرة أ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صغر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116 هي 110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753001-F9F6-466F-8517-10B878D2721C}"/>
              </a:ext>
            </a:extLst>
          </p:cNvPr>
          <p:cNvSpPr/>
          <p:nvPr/>
        </p:nvSpPr>
        <p:spPr>
          <a:xfrm>
            <a:off x="7755553" y="4055592"/>
            <a:ext cx="4177448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عشرة أكبر من 116 هي 120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F3CB68B3-0F87-403C-B905-51404429682A}"/>
              </a:ext>
            </a:extLst>
          </p:cNvPr>
          <p:cNvSpPr/>
          <p:nvPr/>
        </p:nvSpPr>
        <p:spPr>
          <a:xfrm>
            <a:off x="6836306" y="3550522"/>
            <a:ext cx="2772000" cy="288000"/>
          </a:xfrm>
          <a:prstGeom prst="curvedUpArrow">
            <a:avLst>
              <a:gd name="adj1" fmla="val 0"/>
              <a:gd name="adj2" fmla="val 92716"/>
              <a:gd name="adj3" fmla="val 2500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Arrow: Curved Up 39">
            <a:extLst>
              <a:ext uri="{FF2B5EF4-FFF2-40B4-BE49-F238E27FC236}">
                <a16:creationId xmlns:a16="http://schemas.microsoft.com/office/drawing/2014/main" id="{7BE7B3F6-4EBE-4BD1-B69F-BF6738A1B444}"/>
              </a:ext>
            </a:extLst>
          </p:cNvPr>
          <p:cNvSpPr/>
          <p:nvPr/>
        </p:nvSpPr>
        <p:spPr>
          <a:xfrm flipH="1">
            <a:off x="2602371" y="3550522"/>
            <a:ext cx="4104000" cy="288000"/>
          </a:xfrm>
          <a:prstGeom prst="curvedUpArrow">
            <a:avLst>
              <a:gd name="adj1" fmla="val 0"/>
              <a:gd name="adj2" fmla="val 92716"/>
              <a:gd name="adj3" fmla="val 2500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FDAC75-82E3-45FE-9CA3-8F24750275C4}"/>
              </a:ext>
            </a:extLst>
          </p:cNvPr>
          <p:cNvSpPr/>
          <p:nvPr/>
        </p:nvSpPr>
        <p:spPr>
          <a:xfrm>
            <a:off x="1866900" y="4749006"/>
            <a:ext cx="8750300" cy="1271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ألاحظ أن العدد 116 أقرب إلى العدد 120، منه إلى العدد 110</a:t>
            </a:r>
          </a:p>
          <a:p>
            <a:pPr algn="ctr"/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إذن، أقرب العدد 116 إلى 120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D60D64FB-AA44-4C23-B64E-F07F95B08EF3}"/>
              </a:ext>
            </a:extLst>
          </p:cNvPr>
          <p:cNvSpPr/>
          <p:nvPr/>
        </p:nvSpPr>
        <p:spPr>
          <a:xfrm>
            <a:off x="9657805" y="157169"/>
            <a:ext cx="2471694" cy="1046339"/>
          </a:xfrm>
          <a:prstGeom prst="irregularSeal2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المثال </a:t>
            </a:r>
            <a:endParaRPr lang="ar-BH" sz="20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8DB78F-245D-4AF2-BE1C-34D46CFCCE3F}"/>
              </a:ext>
            </a:extLst>
          </p:cNvPr>
          <p:cNvSpPr/>
          <p:nvPr/>
        </p:nvSpPr>
        <p:spPr>
          <a:xfrm flipV="1">
            <a:off x="6431665" y="2856691"/>
            <a:ext cx="753926" cy="691251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0611478-CF62-4011-A0C0-F84F119CF28E}"/>
              </a:ext>
            </a:extLst>
          </p:cNvPr>
          <p:cNvSpPr/>
          <p:nvPr/>
        </p:nvSpPr>
        <p:spPr>
          <a:xfrm>
            <a:off x="6745783" y="299915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1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6" grpId="0" animBg="1"/>
      <p:bldP spid="29" grpId="0" animBg="1"/>
      <p:bldP spid="33" grpId="0" animBg="1"/>
      <p:bldP spid="35" grpId="0" animBg="1"/>
      <p:bldP spid="38" grpId="0" animBg="1"/>
      <p:bldP spid="10" grpId="0" animBg="1"/>
      <p:bldP spid="40" grpId="0" animBg="1"/>
      <p:bldP spid="15" grpId="0"/>
      <p:bldP spid="7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التقريب إلى أقرب عشرة وإلى أقرب مئة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7D1A8-374C-4A63-9399-C7A91758CE32}"/>
              </a:ext>
            </a:extLst>
          </p:cNvPr>
          <p:cNvSpPr/>
          <p:nvPr/>
        </p:nvSpPr>
        <p:spPr>
          <a:xfrm>
            <a:off x="9039345" y="3246458"/>
            <a:ext cx="2600562" cy="204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470400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EAA6D1E-AD29-4A7B-B227-720C8D4D152F}"/>
              </a:ext>
            </a:extLst>
          </p:cNvPr>
          <p:cNvSpPr/>
          <p:nvPr/>
        </p:nvSpPr>
        <p:spPr>
          <a:xfrm>
            <a:off x="5405943" y="2314574"/>
            <a:ext cx="5219664" cy="3994303"/>
          </a:xfrm>
          <a:prstGeom prst="wedgeRoundRectCallout">
            <a:avLst>
              <a:gd name="adj1" fmla="val 54347"/>
              <a:gd name="adj2" fmla="val -44123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ولتسهيل تقريب العدد لأقرب عشرة:</a:t>
            </a:r>
          </a:p>
          <a:p>
            <a:pPr algn="ctr"/>
            <a:endParaRPr lang="ar-SA" sz="24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ننظر إلى الرقم الموجود في منزلة الآحاد ونقارنه بالعدد 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فإذا كان رقم الآحاد أصغرمن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فإننا نبقي رقم العشرات كما هو ونستبدل رقم الآحاد صفرا.</a:t>
            </a:r>
          </a:p>
          <a:p>
            <a:pPr algn="ctr"/>
            <a:endParaRPr lang="ar-SA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وإذا كان رقم الآحاد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أكبرمن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فإننا نزيد رقم العشرات واحد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ونستبدل رقم الآحاد صفر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  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C:\Users\SAKEEN~1\AppData\Local\Temp\Rar$DIa20840.10391\hello.png">
            <a:extLst>
              <a:ext uri="{FF2B5EF4-FFF2-40B4-BE49-F238E27FC236}">
                <a16:creationId xmlns:a16="http://schemas.microsoft.com/office/drawing/2014/main" id="{54E66330-C64F-48CF-90E3-5C439D6C08B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10551877" y="1265275"/>
            <a:ext cx="1766072" cy="3197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FEE03A-1A52-43AE-9163-C831FB953055}"/>
              </a:ext>
            </a:extLst>
          </p:cNvPr>
          <p:cNvSpPr/>
          <p:nvPr/>
        </p:nvSpPr>
        <p:spPr>
          <a:xfrm>
            <a:off x="670558" y="4462651"/>
            <a:ext cx="4385733" cy="78032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نستبدل الآحاد بصفر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BBCD5C-47E4-45DD-A7F6-D9A348FD2656}"/>
              </a:ext>
            </a:extLst>
          </p:cNvPr>
          <p:cNvSpPr/>
          <p:nvPr/>
        </p:nvSpPr>
        <p:spPr>
          <a:xfrm>
            <a:off x="694266" y="2065550"/>
            <a:ext cx="4385733" cy="82279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لتقريب العدد 68 لأقرب عشرة 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BF6A95-5D7F-4A63-961C-419420AB0694}"/>
              </a:ext>
            </a:extLst>
          </p:cNvPr>
          <p:cNvSpPr/>
          <p:nvPr/>
        </p:nvSpPr>
        <p:spPr>
          <a:xfrm>
            <a:off x="684361" y="3077222"/>
            <a:ext cx="4385733" cy="114231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ننظر لمنزلة الآحاد </a:t>
            </a: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 &gt; 5 لذا نزيد 1 لمنزلة العشرات ( 6 ) </a:t>
            </a: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فتصبح العشرات 7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BD8AA-C72B-484E-9299-8CB66095EF05}"/>
              </a:ext>
            </a:extLst>
          </p:cNvPr>
          <p:cNvSpPr/>
          <p:nvPr/>
        </p:nvSpPr>
        <p:spPr>
          <a:xfrm>
            <a:off x="768773" y="5486083"/>
            <a:ext cx="4385733" cy="82279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 العدد 68 لأقرب عشرة  70 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CACD29-CFC6-443F-8CB4-A158E055AC15}"/>
              </a:ext>
            </a:extLst>
          </p:cNvPr>
          <p:cNvSpPr/>
          <p:nvPr/>
        </p:nvSpPr>
        <p:spPr>
          <a:xfrm>
            <a:off x="1844040" y="1540468"/>
            <a:ext cx="3561903" cy="4270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نقرب 4،3،2،1 للصفر</a:t>
            </a:r>
            <a:endParaRPr lang="ar-BH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E2378C-6D23-4373-945D-1C6195A2705B}"/>
              </a:ext>
            </a:extLst>
          </p:cNvPr>
          <p:cNvSpPr/>
          <p:nvPr/>
        </p:nvSpPr>
        <p:spPr>
          <a:xfrm>
            <a:off x="6675120" y="1540468"/>
            <a:ext cx="3561903" cy="4270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نقرب 9،8،7،6،5 للعشرة</a:t>
            </a:r>
            <a:endParaRPr lang="ar-BH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110CE9D-268B-422F-8CFA-7B39A581A7A6}"/>
              </a:ext>
            </a:extLst>
          </p:cNvPr>
          <p:cNvGrpSpPr/>
          <p:nvPr/>
        </p:nvGrpSpPr>
        <p:grpSpPr>
          <a:xfrm>
            <a:off x="2190000" y="889703"/>
            <a:ext cx="7812000" cy="665652"/>
            <a:chOff x="2525873" y="2113220"/>
            <a:chExt cx="7812000" cy="665652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DBA0B335-080A-4B86-8812-A16FBDD10865}"/>
                </a:ext>
              </a:extLst>
            </p:cNvPr>
            <p:cNvCxnSpPr>
              <a:cxnSpLocks/>
            </p:cNvCxnSpPr>
            <p:nvPr/>
          </p:nvCxnSpPr>
          <p:spPr>
            <a:xfrm>
              <a:off x="2525873" y="2233953"/>
              <a:ext cx="7812000" cy="0"/>
            </a:xfrm>
            <a:prstGeom prst="straightConnector1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1FD8D52-FF2E-4183-8EEF-291A90EA2037}"/>
                </a:ext>
              </a:extLst>
            </p:cNvPr>
            <p:cNvSpPr/>
            <p:nvPr/>
          </p:nvSpPr>
          <p:spPr>
            <a:xfrm>
              <a:off x="2696645" y="2296603"/>
              <a:ext cx="648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AD3C879-60C7-49CE-AA66-9CE53D953093}"/>
                </a:ext>
              </a:extLst>
            </p:cNvPr>
            <p:cNvSpPr/>
            <p:nvPr/>
          </p:nvSpPr>
          <p:spPr>
            <a:xfrm>
              <a:off x="341776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CA7E2F-A0B3-4B85-A16B-6F1B3935215D}"/>
                </a:ext>
              </a:extLst>
            </p:cNvPr>
            <p:cNvSpPr/>
            <p:nvPr/>
          </p:nvSpPr>
          <p:spPr>
            <a:xfrm>
              <a:off x="4787993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4BF0075-E6C1-4859-A161-1A2E2830DC86}"/>
                </a:ext>
              </a:extLst>
            </p:cNvPr>
            <p:cNvSpPr/>
            <p:nvPr/>
          </p:nvSpPr>
          <p:spPr>
            <a:xfrm>
              <a:off x="5473109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03EB5FF-7505-43AF-8825-1AC4E7E763D8}"/>
                </a:ext>
              </a:extLst>
            </p:cNvPr>
            <p:cNvSpPr/>
            <p:nvPr/>
          </p:nvSpPr>
          <p:spPr>
            <a:xfrm>
              <a:off x="684334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7761F83-4E68-4622-A997-41B83702C538}"/>
                </a:ext>
              </a:extLst>
            </p:cNvPr>
            <p:cNvSpPr/>
            <p:nvPr/>
          </p:nvSpPr>
          <p:spPr>
            <a:xfrm>
              <a:off x="752845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C75DB80-F066-4222-A6B6-C8BBCDBAA4BF}"/>
                </a:ext>
              </a:extLst>
            </p:cNvPr>
            <p:cNvSpPr/>
            <p:nvPr/>
          </p:nvSpPr>
          <p:spPr>
            <a:xfrm>
              <a:off x="8213570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0B9D5F6-44BA-4494-AB08-5A679164EC56}"/>
                </a:ext>
              </a:extLst>
            </p:cNvPr>
            <p:cNvSpPr/>
            <p:nvPr/>
          </p:nvSpPr>
          <p:spPr>
            <a:xfrm>
              <a:off x="8754499" y="2326974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2D021CD-6411-478F-96E2-9EFEFF9D7BDD}"/>
                </a:ext>
              </a:extLst>
            </p:cNvPr>
            <p:cNvSpPr/>
            <p:nvPr/>
          </p:nvSpPr>
          <p:spPr>
            <a:xfrm>
              <a:off x="410287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C9D72F5-7E87-499F-BDE6-7D8BF0966399}"/>
                </a:ext>
              </a:extLst>
            </p:cNvPr>
            <p:cNvCxnSpPr/>
            <p:nvPr/>
          </p:nvCxnSpPr>
          <p:spPr>
            <a:xfrm>
              <a:off x="302064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68EFA52-1204-4DF6-B52A-89390B672B1D}"/>
                </a:ext>
              </a:extLst>
            </p:cNvPr>
            <p:cNvCxnSpPr/>
            <p:nvPr/>
          </p:nvCxnSpPr>
          <p:spPr>
            <a:xfrm>
              <a:off x="370623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3FEB757-05C3-4304-9AE8-480F17C4BA17}"/>
                </a:ext>
              </a:extLst>
            </p:cNvPr>
            <p:cNvCxnSpPr/>
            <p:nvPr/>
          </p:nvCxnSpPr>
          <p:spPr>
            <a:xfrm>
              <a:off x="439182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A59C9B4-F7E0-415A-8AB7-91FEBE5B8737}"/>
                </a:ext>
              </a:extLst>
            </p:cNvPr>
            <p:cNvCxnSpPr/>
            <p:nvPr/>
          </p:nvCxnSpPr>
          <p:spPr>
            <a:xfrm>
              <a:off x="507740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6A2835-FC42-45B8-BDC7-78008E02D166}"/>
                </a:ext>
              </a:extLst>
            </p:cNvPr>
            <p:cNvCxnSpPr/>
            <p:nvPr/>
          </p:nvCxnSpPr>
          <p:spPr>
            <a:xfrm>
              <a:off x="5762997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1FCBDE2-EE53-431D-8827-95D7BD9D626D}"/>
                </a:ext>
              </a:extLst>
            </p:cNvPr>
            <p:cNvCxnSpPr/>
            <p:nvPr/>
          </p:nvCxnSpPr>
          <p:spPr>
            <a:xfrm>
              <a:off x="644858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EB69407-B862-44A0-8E66-2D859B7FC8F5}"/>
                </a:ext>
              </a:extLst>
            </p:cNvPr>
            <p:cNvCxnSpPr/>
            <p:nvPr/>
          </p:nvCxnSpPr>
          <p:spPr>
            <a:xfrm>
              <a:off x="713417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8E5D119-E4F0-4C3D-8386-0678C2F70274}"/>
                </a:ext>
              </a:extLst>
            </p:cNvPr>
            <p:cNvCxnSpPr/>
            <p:nvPr/>
          </p:nvCxnSpPr>
          <p:spPr>
            <a:xfrm>
              <a:off x="850534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3E82874-7E95-41AB-922B-8AABD81A2A36}"/>
                </a:ext>
              </a:extLst>
            </p:cNvPr>
            <p:cNvCxnSpPr/>
            <p:nvPr/>
          </p:nvCxnSpPr>
          <p:spPr>
            <a:xfrm>
              <a:off x="9190934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D6D52B6-33F9-4750-8FF6-E08539E04E87}"/>
                </a:ext>
              </a:extLst>
            </p:cNvPr>
            <p:cNvCxnSpPr/>
            <p:nvPr/>
          </p:nvCxnSpPr>
          <p:spPr>
            <a:xfrm>
              <a:off x="781976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F815E7D-7AFA-4662-836E-219650445DF1}"/>
                </a:ext>
              </a:extLst>
            </p:cNvPr>
            <p:cNvSpPr/>
            <p:nvPr/>
          </p:nvSpPr>
          <p:spPr>
            <a:xfrm>
              <a:off x="6158225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A099B81-CF3F-41DC-A25E-96C87830BDBD}"/>
                </a:ext>
              </a:extLst>
            </p:cNvPr>
            <p:cNvCxnSpPr/>
            <p:nvPr/>
          </p:nvCxnSpPr>
          <p:spPr>
            <a:xfrm>
              <a:off x="9842106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D0D7EEF-AAFA-47A6-8CC8-5FAA5A3961E0}"/>
                </a:ext>
              </a:extLst>
            </p:cNvPr>
            <p:cNvSpPr/>
            <p:nvPr/>
          </p:nvSpPr>
          <p:spPr>
            <a:xfrm>
              <a:off x="9393322" y="2326975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8" name="Arc 127">
            <a:extLst>
              <a:ext uri="{FF2B5EF4-FFF2-40B4-BE49-F238E27FC236}">
                <a16:creationId xmlns:a16="http://schemas.microsoft.com/office/drawing/2014/main" id="{5F82DAD5-512C-4A41-82BC-75491861B316}"/>
              </a:ext>
            </a:extLst>
          </p:cNvPr>
          <p:cNvSpPr/>
          <p:nvPr/>
        </p:nvSpPr>
        <p:spPr>
          <a:xfrm>
            <a:off x="6109887" y="341824"/>
            <a:ext cx="3384000" cy="1332000"/>
          </a:xfrm>
          <a:prstGeom prst="arc">
            <a:avLst>
              <a:gd name="adj1" fmla="val 10818899"/>
              <a:gd name="adj2" fmla="val 21526913"/>
            </a:avLst>
          </a:prstGeom>
          <a:ln w="41275">
            <a:solidFill>
              <a:srgbClr val="FF0000"/>
            </a:solidFill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9" name="Arc 128">
            <a:extLst>
              <a:ext uri="{FF2B5EF4-FFF2-40B4-BE49-F238E27FC236}">
                <a16:creationId xmlns:a16="http://schemas.microsoft.com/office/drawing/2014/main" id="{057F6894-2CB1-496F-9D7D-3CD051611836}"/>
              </a:ext>
            </a:extLst>
          </p:cNvPr>
          <p:cNvSpPr/>
          <p:nvPr/>
        </p:nvSpPr>
        <p:spPr>
          <a:xfrm>
            <a:off x="8855000" y="733345"/>
            <a:ext cx="648000" cy="540000"/>
          </a:xfrm>
          <a:prstGeom prst="arc">
            <a:avLst>
              <a:gd name="adj1" fmla="val 10818899"/>
              <a:gd name="adj2" fmla="val 21426202"/>
            </a:avLst>
          </a:prstGeom>
          <a:ln w="41275">
            <a:solidFill>
              <a:srgbClr val="FF0000"/>
            </a:solidFill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0" name="Arc 129">
            <a:extLst>
              <a:ext uri="{FF2B5EF4-FFF2-40B4-BE49-F238E27FC236}">
                <a16:creationId xmlns:a16="http://schemas.microsoft.com/office/drawing/2014/main" id="{CC6E390D-BD48-4248-A282-3865B0208312}"/>
              </a:ext>
            </a:extLst>
          </p:cNvPr>
          <p:cNvSpPr/>
          <p:nvPr/>
        </p:nvSpPr>
        <p:spPr>
          <a:xfrm>
            <a:off x="8184945" y="608704"/>
            <a:ext cx="1332000" cy="792000"/>
          </a:xfrm>
          <a:prstGeom prst="arc">
            <a:avLst>
              <a:gd name="adj1" fmla="val 10818899"/>
              <a:gd name="adj2" fmla="val 21353620"/>
            </a:avLst>
          </a:prstGeom>
          <a:ln w="41275">
            <a:solidFill>
              <a:srgbClr val="FF0000"/>
            </a:solidFill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1" name="Arc 130">
            <a:extLst>
              <a:ext uri="{FF2B5EF4-FFF2-40B4-BE49-F238E27FC236}">
                <a16:creationId xmlns:a16="http://schemas.microsoft.com/office/drawing/2014/main" id="{FFF99198-478F-4403-BF4B-BAD8558CC711}"/>
              </a:ext>
            </a:extLst>
          </p:cNvPr>
          <p:cNvSpPr/>
          <p:nvPr/>
        </p:nvSpPr>
        <p:spPr>
          <a:xfrm>
            <a:off x="7498310" y="525418"/>
            <a:ext cx="2016000" cy="972000"/>
          </a:xfrm>
          <a:prstGeom prst="arc">
            <a:avLst>
              <a:gd name="adj1" fmla="val 10818899"/>
              <a:gd name="adj2" fmla="val 21495481"/>
            </a:avLst>
          </a:prstGeom>
          <a:ln w="41275">
            <a:solidFill>
              <a:srgbClr val="FF0000"/>
            </a:solidFill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2" name="Arc 131">
            <a:extLst>
              <a:ext uri="{FF2B5EF4-FFF2-40B4-BE49-F238E27FC236}">
                <a16:creationId xmlns:a16="http://schemas.microsoft.com/office/drawing/2014/main" id="{66259B2D-4A57-4256-A5C4-F707214FE235}"/>
              </a:ext>
            </a:extLst>
          </p:cNvPr>
          <p:cNvSpPr/>
          <p:nvPr/>
        </p:nvSpPr>
        <p:spPr>
          <a:xfrm>
            <a:off x="6796584" y="442933"/>
            <a:ext cx="2700000" cy="1152000"/>
          </a:xfrm>
          <a:prstGeom prst="arc">
            <a:avLst>
              <a:gd name="adj1" fmla="val 10818899"/>
              <a:gd name="adj2" fmla="val 21489022"/>
            </a:avLst>
          </a:prstGeom>
          <a:ln w="41275">
            <a:solidFill>
              <a:srgbClr val="FF0000"/>
            </a:solidFill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3" name="Arc 132">
            <a:extLst>
              <a:ext uri="{FF2B5EF4-FFF2-40B4-BE49-F238E27FC236}">
                <a16:creationId xmlns:a16="http://schemas.microsoft.com/office/drawing/2014/main" id="{80F14237-0F7B-4943-B8E1-C72D9FBD0A4D}"/>
              </a:ext>
            </a:extLst>
          </p:cNvPr>
          <p:cNvSpPr/>
          <p:nvPr/>
        </p:nvSpPr>
        <p:spPr>
          <a:xfrm flipH="1">
            <a:off x="2678757" y="702989"/>
            <a:ext cx="684000" cy="540000"/>
          </a:xfrm>
          <a:prstGeom prst="arc">
            <a:avLst>
              <a:gd name="adj1" fmla="val 10818899"/>
              <a:gd name="adj2" fmla="val 21426200"/>
            </a:avLst>
          </a:prstGeom>
          <a:ln w="41275">
            <a:solidFill>
              <a:srgbClr val="FF0000"/>
            </a:solidFill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4" name="Arc 133">
            <a:extLst>
              <a:ext uri="{FF2B5EF4-FFF2-40B4-BE49-F238E27FC236}">
                <a16:creationId xmlns:a16="http://schemas.microsoft.com/office/drawing/2014/main" id="{F2FAE5DF-D86F-46A3-92D6-8D84F67DF5C4}"/>
              </a:ext>
            </a:extLst>
          </p:cNvPr>
          <p:cNvSpPr/>
          <p:nvPr/>
        </p:nvSpPr>
        <p:spPr>
          <a:xfrm flipH="1">
            <a:off x="2680137" y="601703"/>
            <a:ext cx="1368000" cy="792000"/>
          </a:xfrm>
          <a:prstGeom prst="arc">
            <a:avLst>
              <a:gd name="adj1" fmla="val 10818899"/>
              <a:gd name="adj2" fmla="val 21564402"/>
            </a:avLst>
          </a:prstGeom>
          <a:ln w="41275">
            <a:solidFill>
              <a:srgbClr val="FF0000"/>
            </a:solidFill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5" name="Arc 134">
            <a:extLst>
              <a:ext uri="{FF2B5EF4-FFF2-40B4-BE49-F238E27FC236}">
                <a16:creationId xmlns:a16="http://schemas.microsoft.com/office/drawing/2014/main" id="{1F5A07FF-F972-4632-A0BE-6B8E19758C8D}"/>
              </a:ext>
            </a:extLst>
          </p:cNvPr>
          <p:cNvSpPr/>
          <p:nvPr/>
        </p:nvSpPr>
        <p:spPr>
          <a:xfrm flipH="1">
            <a:off x="2694304" y="462275"/>
            <a:ext cx="2052000" cy="972000"/>
          </a:xfrm>
          <a:prstGeom prst="arc">
            <a:avLst>
              <a:gd name="adj1" fmla="val 10818899"/>
              <a:gd name="adj2" fmla="val 132515"/>
            </a:avLst>
          </a:prstGeom>
          <a:ln w="41275">
            <a:solidFill>
              <a:srgbClr val="FF0000"/>
            </a:solidFill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6" name="Arc 135">
            <a:extLst>
              <a:ext uri="{FF2B5EF4-FFF2-40B4-BE49-F238E27FC236}">
                <a16:creationId xmlns:a16="http://schemas.microsoft.com/office/drawing/2014/main" id="{1CA74BC4-6E98-46C2-8DCA-E8C87FC06866}"/>
              </a:ext>
            </a:extLst>
          </p:cNvPr>
          <p:cNvSpPr/>
          <p:nvPr/>
        </p:nvSpPr>
        <p:spPr>
          <a:xfrm flipH="1">
            <a:off x="2657938" y="396989"/>
            <a:ext cx="2772000" cy="1152000"/>
          </a:xfrm>
          <a:prstGeom prst="arc">
            <a:avLst>
              <a:gd name="adj1" fmla="val 10818899"/>
              <a:gd name="adj2" fmla="val 21478078"/>
            </a:avLst>
          </a:prstGeom>
          <a:ln w="41275">
            <a:solidFill>
              <a:srgbClr val="FF0000"/>
            </a:solidFill>
            <a:headEnd type="diamond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68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9" grpId="0" animBg="1"/>
      <p:bldP spid="20" grpId="0" animBg="1"/>
      <p:bldP spid="21" grpId="0" animBg="1"/>
      <p:bldP spid="7" grpId="0" animBg="1"/>
      <p:bldP spid="18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200085" y="6522840"/>
              <a:ext cx="9703623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التقريب إلى أقرب عشرة وإلى أقرب مئة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E94686C1-57BF-45AB-9704-405B38C175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9"/>
          <a:stretch/>
        </p:blipFill>
        <p:spPr bwMode="auto">
          <a:xfrm>
            <a:off x="10615612" y="2027763"/>
            <a:ext cx="1349019" cy="30931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0ACEBC9-B056-447E-B2A3-4B8875C499F0}"/>
              </a:ext>
            </a:extLst>
          </p:cNvPr>
          <p:cNvSpPr/>
          <p:nvPr/>
        </p:nvSpPr>
        <p:spPr>
          <a:xfrm>
            <a:off x="2677887" y="692067"/>
            <a:ext cx="6880451" cy="1229257"/>
          </a:xfrm>
          <a:prstGeom prst="verticalScroll">
            <a:avLst>
              <a:gd name="adj" fmla="val 10476"/>
            </a:avLst>
          </a:prstGeom>
          <a:ln w="5715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قرب كل</a:t>
            </a:r>
            <a:r>
              <a:rPr lang="ar-BH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من الأعداد الآتية إلى أقرب عشرة: </a:t>
            </a:r>
            <a:endParaRPr lang="ar-BH" sz="36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AAE519-9283-4702-872E-DEAA6354CD4E}"/>
              </a:ext>
            </a:extLst>
          </p:cNvPr>
          <p:cNvGrpSpPr/>
          <p:nvPr/>
        </p:nvGrpSpPr>
        <p:grpSpPr>
          <a:xfrm>
            <a:off x="2342594" y="4913837"/>
            <a:ext cx="7344305" cy="1085845"/>
            <a:chOff x="2912973" y="5162757"/>
            <a:chExt cx="5630926" cy="1085845"/>
          </a:xfrm>
        </p:grpSpPr>
        <p:sp>
          <p:nvSpPr>
            <p:cNvPr id="32" name="Google Shape;401;p20">
              <a:extLst>
                <a:ext uri="{FF2B5EF4-FFF2-40B4-BE49-F238E27FC236}">
                  <a16:creationId xmlns:a16="http://schemas.microsoft.com/office/drawing/2014/main" id="{47C6008C-B436-4708-A15B-EB77BA2908F7}"/>
                </a:ext>
              </a:extLst>
            </p:cNvPr>
            <p:cNvSpPr/>
            <p:nvPr/>
          </p:nvSpPr>
          <p:spPr>
            <a:xfrm>
              <a:off x="2912973" y="5162757"/>
              <a:ext cx="5630926" cy="1085845"/>
            </a:xfrm>
            <a:prstGeom prst="flowChartTerminator">
              <a:avLst/>
            </a:prstGeom>
            <a:solidFill>
              <a:srgbClr val="CCFF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33" name="Google Shape;402;p20">
              <a:extLst>
                <a:ext uri="{FF2B5EF4-FFF2-40B4-BE49-F238E27FC236}">
                  <a16:creationId xmlns:a16="http://schemas.microsoft.com/office/drawing/2014/main" id="{8F1F5AAB-129A-467C-80D8-B012D6C25E41}"/>
                </a:ext>
              </a:extLst>
            </p:cNvPr>
            <p:cNvSpPr/>
            <p:nvPr/>
          </p:nvSpPr>
          <p:spPr>
            <a:xfrm>
              <a:off x="3170044" y="5324270"/>
              <a:ext cx="5094033" cy="791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 </a:t>
              </a:r>
              <a:endParaRPr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7FF2A824-5447-48C7-9D1B-2C8EF30C8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594435"/>
              </p:ext>
            </p:extLst>
          </p:nvPr>
        </p:nvGraphicFramePr>
        <p:xfrm>
          <a:off x="2342594" y="2027762"/>
          <a:ext cx="7630610" cy="270532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815305">
                  <a:extLst>
                    <a:ext uri="{9D8B030D-6E8A-4147-A177-3AD203B41FA5}">
                      <a16:colId xmlns:a16="http://schemas.microsoft.com/office/drawing/2014/main" val="542228119"/>
                    </a:ext>
                  </a:extLst>
                </a:gridCol>
                <a:gridCol w="3815305">
                  <a:extLst>
                    <a:ext uri="{9D8B030D-6E8A-4147-A177-3AD203B41FA5}">
                      <a16:colId xmlns:a16="http://schemas.microsoft.com/office/drawing/2014/main" val="493829186"/>
                    </a:ext>
                  </a:extLst>
                </a:gridCol>
              </a:tblGrid>
              <a:tr h="56361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العدد</a:t>
                      </a:r>
                      <a:endParaRPr lang="ar-BH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لأقرب عشرة </a:t>
                      </a:r>
                      <a:endParaRPr lang="ar-BH" sz="24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32679"/>
                  </a:ext>
                </a:extLst>
              </a:tr>
              <a:tr h="71390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58</a:t>
                      </a:r>
                      <a:endParaRPr lang="ar-BH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004032"/>
                  </a:ext>
                </a:extLst>
              </a:tr>
              <a:tr h="71390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72</a:t>
                      </a:r>
                      <a:endParaRPr lang="ar-BH" sz="40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98150"/>
                  </a:ext>
                </a:extLst>
              </a:tr>
              <a:tr h="71390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685</a:t>
                      </a:r>
                      <a:endParaRPr lang="ar-BH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1088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012F799-F54D-4852-BCC8-9BAE9762691A}"/>
              </a:ext>
            </a:extLst>
          </p:cNvPr>
          <p:cNvSpPr/>
          <p:nvPr/>
        </p:nvSpPr>
        <p:spPr>
          <a:xfrm>
            <a:off x="3911600" y="2717284"/>
            <a:ext cx="1104900" cy="432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7B36F6-B6C0-4E4A-BA57-0087D84FDE59}"/>
              </a:ext>
            </a:extLst>
          </p:cNvPr>
          <p:cNvSpPr/>
          <p:nvPr/>
        </p:nvSpPr>
        <p:spPr>
          <a:xfrm>
            <a:off x="3911600" y="3370064"/>
            <a:ext cx="1104900" cy="432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70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201015-2F06-4C28-9BCA-65F2F03F707E}"/>
              </a:ext>
            </a:extLst>
          </p:cNvPr>
          <p:cNvSpPr/>
          <p:nvPr/>
        </p:nvSpPr>
        <p:spPr>
          <a:xfrm>
            <a:off x="3876040" y="4086344"/>
            <a:ext cx="1104900" cy="432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690</a:t>
            </a:r>
            <a:endPara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EFDD45-FB55-436C-985E-E2132A593EE8}"/>
              </a:ext>
            </a:extLst>
          </p:cNvPr>
          <p:cNvGrpSpPr/>
          <p:nvPr/>
        </p:nvGrpSpPr>
        <p:grpSpPr>
          <a:xfrm>
            <a:off x="197195" y="128251"/>
            <a:ext cx="11797610" cy="700172"/>
            <a:chOff x="185502" y="207655"/>
            <a:chExt cx="11797610" cy="7001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5DD1D91-F9E4-49B1-8DCF-60970BE4CA66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6798265-5959-4835-AABF-3DC3580F4C8B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6D3058-3A85-4BCF-97FE-0504AEFCDA9A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3874EACC-20BB-4F51-A2FB-8CB18720AEA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15FA8DB2-15C9-4CD1-BB4C-CB9D2B4962E9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4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8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251792" y="6522840"/>
              <a:ext cx="9651916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التقريب إلى أقرب عشرة وإلى أقرب مئة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A0CC71-77EC-4A09-97A7-D6EE2946A5C9}"/>
              </a:ext>
            </a:extLst>
          </p:cNvPr>
          <p:cNvSpPr/>
          <p:nvPr/>
        </p:nvSpPr>
        <p:spPr>
          <a:xfrm>
            <a:off x="229849" y="269823"/>
            <a:ext cx="8629337" cy="6145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قرأ حسين كتاب</a:t>
            </a:r>
            <a:r>
              <a:rPr lang="ar-BH" sz="28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فيه 267 صفحة. ما عدد الصفحات التي قرأها مقرب</a:t>
            </a:r>
            <a:r>
              <a:rPr lang="ar-BH" sz="28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إلى أقرب مئة؟ </a:t>
            </a:r>
            <a:endParaRPr lang="ar-BH" sz="2800" b="1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9DF61F1-CA9E-416E-B511-70A7555A220E}"/>
              </a:ext>
            </a:extLst>
          </p:cNvPr>
          <p:cNvSpPr/>
          <p:nvPr/>
        </p:nvSpPr>
        <p:spPr>
          <a:xfrm>
            <a:off x="2357603" y="1121466"/>
            <a:ext cx="7485089" cy="614591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سنستعمل التقريب لأقرب مئة وباستعمال خط الأعداد 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57E96A3-9A53-43D7-A7F6-6950345228EE}"/>
              </a:ext>
            </a:extLst>
          </p:cNvPr>
          <p:cNvSpPr/>
          <p:nvPr/>
        </p:nvSpPr>
        <p:spPr>
          <a:xfrm>
            <a:off x="2232417" y="1898773"/>
            <a:ext cx="7774303" cy="435592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خط الأعداد من 200 إلى 300، وأ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عليه العدد 267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BFC693E-6BE2-49AF-B055-E6CB630ABEB1}"/>
              </a:ext>
            </a:extLst>
          </p:cNvPr>
          <p:cNvSpPr/>
          <p:nvPr/>
        </p:nvSpPr>
        <p:spPr>
          <a:xfrm>
            <a:off x="229849" y="4222228"/>
            <a:ext cx="2198558" cy="1271738"/>
          </a:xfrm>
          <a:prstGeom prst="wedgeRoundRectCallout">
            <a:avLst>
              <a:gd name="adj1" fmla="val 50597"/>
              <a:gd name="adj2" fmla="val -94783"/>
              <a:gd name="adj3" fmla="val 16667"/>
            </a:avLst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مئة أ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صغر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من 267 هي 200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F8A211FE-5CD2-41BC-9154-C6C0929282A4}"/>
              </a:ext>
            </a:extLst>
          </p:cNvPr>
          <p:cNvSpPr/>
          <p:nvPr/>
        </p:nvSpPr>
        <p:spPr>
          <a:xfrm>
            <a:off x="9908498" y="4587654"/>
            <a:ext cx="1988696" cy="1271739"/>
          </a:xfrm>
          <a:prstGeom prst="wedgeRoundRectCallout">
            <a:avLst>
              <a:gd name="adj1" fmla="val -66137"/>
              <a:gd name="adj2" fmla="val -108914"/>
              <a:gd name="adj3" fmla="val 16667"/>
            </a:avLst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مئة أكبر  من 267 هي 300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1573294-0058-494F-A0CA-73790287173F}"/>
              </a:ext>
            </a:extLst>
          </p:cNvPr>
          <p:cNvSpPr/>
          <p:nvPr/>
        </p:nvSpPr>
        <p:spPr>
          <a:xfrm>
            <a:off x="1768424" y="4700283"/>
            <a:ext cx="8750300" cy="1271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ألاحظ أن العدد 267 أقرب إلى العدد 300، منه إلى العدد 200</a:t>
            </a:r>
          </a:p>
          <a:p>
            <a:pPr algn="ctr"/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إذن، أقرب العدد 267 إلى 300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E01DC99-D422-45C0-AC9D-5DB43F150BA5}"/>
              </a:ext>
            </a:extLst>
          </p:cNvPr>
          <p:cNvSpPr/>
          <p:nvPr/>
        </p:nvSpPr>
        <p:spPr>
          <a:xfrm>
            <a:off x="322241" y="302207"/>
            <a:ext cx="662785" cy="50741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41EEC9E5-7B67-43EB-B8CE-DF15C2E777F6}"/>
              </a:ext>
            </a:extLst>
          </p:cNvPr>
          <p:cNvSpPr/>
          <p:nvPr/>
        </p:nvSpPr>
        <p:spPr>
          <a:xfrm>
            <a:off x="7053472" y="3627298"/>
            <a:ext cx="2540690" cy="511802"/>
          </a:xfrm>
          <a:prstGeom prst="curvedUpArrow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8C10C432-48CB-4942-8DFD-B9CF2633A285}"/>
              </a:ext>
            </a:extLst>
          </p:cNvPr>
          <p:cNvSpPr/>
          <p:nvPr/>
        </p:nvSpPr>
        <p:spPr>
          <a:xfrm flipH="1">
            <a:off x="2501517" y="3642903"/>
            <a:ext cx="4646065" cy="452569"/>
          </a:xfrm>
          <a:prstGeom prst="curvedUpArrow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8033212-D567-46AA-8E2A-D4EF227F951B}"/>
              </a:ext>
            </a:extLst>
          </p:cNvPr>
          <p:cNvSpPr/>
          <p:nvPr/>
        </p:nvSpPr>
        <p:spPr>
          <a:xfrm>
            <a:off x="6650213" y="2826268"/>
            <a:ext cx="1082757" cy="770659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AB7EA4-48F8-40B0-8567-091CB0513BB0}"/>
              </a:ext>
            </a:extLst>
          </p:cNvPr>
          <p:cNvGrpSpPr/>
          <p:nvPr/>
        </p:nvGrpSpPr>
        <p:grpSpPr>
          <a:xfrm>
            <a:off x="2170297" y="3046552"/>
            <a:ext cx="7812000" cy="665652"/>
            <a:chOff x="2525873" y="2113220"/>
            <a:chExt cx="7812000" cy="66565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D4CFA96-27B8-4D88-A88F-427B66CF7531}"/>
                </a:ext>
              </a:extLst>
            </p:cNvPr>
            <p:cNvCxnSpPr>
              <a:cxnSpLocks/>
            </p:cNvCxnSpPr>
            <p:nvPr/>
          </p:nvCxnSpPr>
          <p:spPr>
            <a:xfrm>
              <a:off x="2525873" y="2233953"/>
              <a:ext cx="7812000" cy="0"/>
            </a:xfrm>
            <a:prstGeom prst="straightConnector1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1C4CB0D-99EE-4173-B578-9567E742C698}"/>
                </a:ext>
              </a:extLst>
            </p:cNvPr>
            <p:cNvSpPr/>
            <p:nvPr/>
          </p:nvSpPr>
          <p:spPr>
            <a:xfrm>
              <a:off x="2696645" y="2296603"/>
              <a:ext cx="648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90BBFDE-63AF-4BE4-8992-84C63F64770B}"/>
                </a:ext>
              </a:extLst>
            </p:cNvPr>
            <p:cNvSpPr/>
            <p:nvPr/>
          </p:nvSpPr>
          <p:spPr>
            <a:xfrm>
              <a:off x="341776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210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7E2CE2C-70E5-433E-AF38-87EF7E761C16}"/>
                </a:ext>
              </a:extLst>
            </p:cNvPr>
            <p:cNvSpPr/>
            <p:nvPr/>
          </p:nvSpPr>
          <p:spPr>
            <a:xfrm>
              <a:off x="4787993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230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BD597D0-CDED-4C78-B7C3-1E40487D6ABF}"/>
                </a:ext>
              </a:extLst>
            </p:cNvPr>
            <p:cNvSpPr/>
            <p:nvPr/>
          </p:nvSpPr>
          <p:spPr>
            <a:xfrm>
              <a:off x="5473109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240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1BDEF49-B14F-4E82-8533-3355A5B18DA6}"/>
                </a:ext>
              </a:extLst>
            </p:cNvPr>
            <p:cNvSpPr/>
            <p:nvPr/>
          </p:nvSpPr>
          <p:spPr>
            <a:xfrm>
              <a:off x="6843341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260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54F355-8CAB-4B7F-BFB9-9ACFAB182558}"/>
                </a:ext>
              </a:extLst>
            </p:cNvPr>
            <p:cNvSpPr/>
            <p:nvPr/>
          </p:nvSpPr>
          <p:spPr>
            <a:xfrm>
              <a:off x="752845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270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5BF78D-A72C-44C4-A517-5DAB15F6EF4C}"/>
                </a:ext>
              </a:extLst>
            </p:cNvPr>
            <p:cNvSpPr/>
            <p:nvPr/>
          </p:nvSpPr>
          <p:spPr>
            <a:xfrm>
              <a:off x="8213570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280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5D3AC1B-1DD4-48DB-9814-DBFEFF78B2BE}"/>
                </a:ext>
              </a:extLst>
            </p:cNvPr>
            <p:cNvSpPr/>
            <p:nvPr/>
          </p:nvSpPr>
          <p:spPr>
            <a:xfrm>
              <a:off x="8754499" y="2326974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290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59D9EF5-2B95-4269-91FC-E2D1E443D8B4}"/>
                </a:ext>
              </a:extLst>
            </p:cNvPr>
            <p:cNvSpPr/>
            <p:nvPr/>
          </p:nvSpPr>
          <p:spPr>
            <a:xfrm>
              <a:off x="4102877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220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CBE7DDC-019D-4A0C-8BE5-F70F31128E95}"/>
                </a:ext>
              </a:extLst>
            </p:cNvPr>
            <p:cNvCxnSpPr/>
            <p:nvPr/>
          </p:nvCxnSpPr>
          <p:spPr>
            <a:xfrm>
              <a:off x="302064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E18730E-EB23-4B53-8BE2-F3165C97DB7C}"/>
                </a:ext>
              </a:extLst>
            </p:cNvPr>
            <p:cNvCxnSpPr/>
            <p:nvPr/>
          </p:nvCxnSpPr>
          <p:spPr>
            <a:xfrm>
              <a:off x="370623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8DBD784-2654-4EB0-BD08-7A607C8FDDA9}"/>
                </a:ext>
              </a:extLst>
            </p:cNvPr>
            <p:cNvCxnSpPr/>
            <p:nvPr/>
          </p:nvCxnSpPr>
          <p:spPr>
            <a:xfrm>
              <a:off x="439182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DFCE05-8F50-4C38-9C94-1837B47B1882}"/>
                </a:ext>
              </a:extLst>
            </p:cNvPr>
            <p:cNvCxnSpPr/>
            <p:nvPr/>
          </p:nvCxnSpPr>
          <p:spPr>
            <a:xfrm>
              <a:off x="507740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6F7B49F-BDB0-49D6-AB14-CFD2C53C0B10}"/>
                </a:ext>
              </a:extLst>
            </p:cNvPr>
            <p:cNvCxnSpPr/>
            <p:nvPr/>
          </p:nvCxnSpPr>
          <p:spPr>
            <a:xfrm>
              <a:off x="5762997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FD26FDE-24B2-41DB-9FB3-2CF275E79024}"/>
                </a:ext>
              </a:extLst>
            </p:cNvPr>
            <p:cNvCxnSpPr/>
            <p:nvPr/>
          </p:nvCxnSpPr>
          <p:spPr>
            <a:xfrm>
              <a:off x="6448585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E487E6-D679-4D55-ABD4-C4F81674B4B2}"/>
                </a:ext>
              </a:extLst>
            </p:cNvPr>
            <p:cNvCxnSpPr/>
            <p:nvPr/>
          </p:nvCxnSpPr>
          <p:spPr>
            <a:xfrm>
              <a:off x="7134173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0FEE46B-692C-46F8-BBC0-88DA11BB09B1}"/>
                </a:ext>
              </a:extLst>
            </p:cNvPr>
            <p:cNvCxnSpPr/>
            <p:nvPr/>
          </p:nvCxnSpPr>
          <p:spPr>
            <a:xfrm>
              <a:off x="8505349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B8AAC9-7845-4398-AF60-3DCC6A741D49}"/>
                </a:ext>
              </a:extLst>
            </p:cNvPr>
            <p:cNvCxnSpPr/>
            <p:nvPr/>
          </p:nvCxnSpPr>
          <p:spPr>
            <a:xfrm>
              <a:off x="9190934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A2B704-A9F3-41E8-9EC8-0D9650719234}"/>
                </a:ext>
              </a:extLst>
            </p:cNvPr>
            <p:cNvCxnSpPr/>
            <p:nvPr/>
          </p:nvCxnSpPr>
          <p:spPr>
            <a:xfrm>
              <a:off x="7819761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A8613F8-F980-40C8-B690-2C90CAA75F35}"/>
                </a:ext>
              </a:extLst>
            </p:cNvPr>
            <p:cNvSpPr/>
            <p:nvPr/>
          </p:nvSpPr>
          <p:spPr>
            <a:xfrm>
              <a:off x="6158225" y="2296603"/>
              <a:ext cx="612000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250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D43D82F-B1B3-4C53-9FEB-63AE01C5CA9C}"/>
                </a:ext>
              </a:extLst>
            </p:cNvPr>
            <p:cNvCxnSpPr/>
            <p:nvPr/>
          </p:nvCxnSpPr>
          <p:spPr>
            <a:xfrm>
              <a:off x="9842106" y="2113220"/>
              <a:ext cx="0" cy="216000"/>
            </a:xfrm>
            <a:prstGeom prst="line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6C8EC9F-4C7A-4C3E-80DE-6695601C7370}"/>
                </a:ext>
              </a:extLst>
            </p:cNvPr>
            <p:cNvSpPr/>
            <p:nvPr/>
          </p:nvSpPr>
          <p:spPr>
            <a:xfrm>
              <a:off x="9393322" y="2326975"/>
              <a:ext cx="889131" cy="451897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A462F52A-E022-42D6-B3D1-946C0C8F6B4A}"/>
              </a:ext>
            </a:extLst>
          </p:cNvPr>
          <p:cNvSpPr/>
          <p:nvPr/>
        </p:nvSpPr>
        <p:spPr>
          <a:xfrm>
            <a:off x="6971256" y="2463860"/>
            <a:ext cx="991616" cy="365778"/>
          </a:xfrm>
          <a:prstGeom prst="wedgeRoundRectCallout">
            <a:avLst>
              <a:gd name="adj1" fmla="val -27804"/>
              <a:gd name="adj2" fmla="val 9687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E6FBFFC-FF76-4C7E-AF2B-E0A765ED157A}"/>
              </a:ext>
            </a:extLst>
          </p:cNvPr>
          <p:cNvSpPr/>
          <p:nvPr/>
        </p:nvSpPr>
        <p:spPr>
          <a:xfrm>
            <a:off x="7116874" y="308526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0C463A1-2392-431E-B678-AB8DFA83B4B7}"/>
              </a:ext>
            </a:extLst>
          </p:cNvPr>
          <p:cNvGrpSpPr/>
          <p:nvPr/>
        </p:nvGrpSpPr>
        <p:grpSpPr>
          <a:xfrm>
            <a:off x="8922724" y="187470"/>
            <a:ext cx="3226296" cy="753008"/>
            <a:chOff x="8022040" y="2587484"/>
            <a:chExt cx="3226296" cy="75300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8D41FE7-7387-493B-BDD5-D94BED32B671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68" name="Rectangle: Rounded Corners 14">
                <a:extLst>
                  <a:ext uri="{FF2B5EF4-FFF2-40B4-BE49-F238E27FC236}">
                    <a16:creationId xmlns:a16="http://schemas.microsoft.com/office/drawing/2014/main" id="{E90BBA4A-C826-4AFB-90F3-5F378D780BF1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BH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ar-BH"/>
              </a:p>
            </p:txBody>
          </p:sp>
          <p:sp>
            <p:nvSpPr>
              <p:cNvPr id="69" name="TextBox 15">
                <a:extLst>
                  <a:ext uri="{FF2B5EF4-FFF2-40B4-BE49-F238E27FC236}">
                    <a16:creationId xmlns:a16="http://schemas.microsoft.com/office/drawing/2014/main" id="{1D239CF9-379C-4A6B-89EC-4EF899773C1D}"/>
                  </a:ext>
                </a:extLst>
              </p:cNvPr>
              <p:cNvSpPr txBox="1"/>
              <p:nvPr/>
            </p:nvSpPr>
            <p:spPr>
              <a:xfrm>
                <a:off x="6526344" y="5739106"/>
                <a:ext cx="60785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>
                <a:defPPr>
                  <a:defRPr lang="ar-BH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0" name="TextBox 16">
                <a:extLst>
                  <a:ext uri="{FF2B5EF4-FFF2-40B4-BE49-F238E27FC236}">
                    <a16:creationId xmlns:a16="http://schemas.microsoft.com/office/drawing/2014/main" id="{A051DE0C-7736-44C1-874B-84545EC38F40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BH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rPr>
                  <a:t>مِن واقِعِ الحَياةِ </a:t>
                </a:r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6CF17F6-1D43-4E59-8429-AC046C516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0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8" grpId="0" animBg="1"/>
      <p:bldP spid="8" grpId="0" animBg="1"/>
      <p:bldP spid="19" grpId="0" animBg="1"/>
      <p:bldP spid="21" grpId="0"/>
      <p:bldP spid="2" grpId="0" animBg="1"/>
      <p:bldP spid="11" grpId="0" animBg="1"/>
      <p:bldP spid="22" grpId="0" animBg="1"/>
      <p:bldP spid="20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</a:t>
              </a:r>
              <a:r>
                <a:rPr lang="ar-SA" altLang="ar-JO" sz="2000" dirty="0">
                  <a:solidFill>
                    <a:srgbClr val="C00000"/>
                  </a:solidFill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التقريب إلى أقرب عشرة وإلى أقرب مئة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7D1A8-374C-4A63-9399-C7A91758CE32}"/>
              </a:ext>
            </a:extLst>
          </p:cNvPr>
          <p:cNvSpPr/>
          <p:nvPr/>
        </p:nvSpPr>
        <p:spPr>
          <a:xfrm>
            <a:off x="9039345" y="3246458"/>
            <a:ext cx="2600562" cy="204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470400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751767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EAA6D1E-AD29-4A7B-B227-720C8D4D152F}"/>
              </a:ext>
            </a:extLst>
          </p:cNvPr>
          <p:cNvSpPr/>
          <p:nvPr/>
        </p:nvSpPr>
        <p:spPr>
          <a:xfrm>
            <a:off x="5395034" y="600075"/>
            <a:ext cx="5219664" cy="4973431"/>
          </a:xfrm>
          <a:prstGeom prst="wedgeRoundRectCallout">
            <a:avLst>
              <a:gd name="adj1" fmla="val 49514"/>
              <a:gd name="adj2" fmla="val -6030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ولتسهيل تقريب العدد لأقرب مئة:</a:t>
            </a:r>
          </a:p>
          <a:p>
            <a:pPr algn="ctr"/>
            <a:endParaRPr lang="ar-SA" sz="24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ننظر إلى الرقم الموجود في منزلة العشرات ونقارنه بالعدد 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فإذا كان رقم العشرات أصغرمن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فإننا نبقي رقم المئات كما هو ونستبدل رقمي الآحاد والعشرات أصفار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</a:t>
            </a:r>
          </a:p>
          <a:p>
            <a:pPr algn="ctr"/>
            <a:endParaRPr lang="ar-SA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وإذا كان رقم العشرات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أكبرمن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فإننا نزيد رقم المئات واحد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ونستبدل رقمي الآحاد والعشرات أصفار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ا.  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C:\Users\SAKEEN~1\AppData\Local\Temp\Rar$DIa20840.10391\hello.png">
            <a:extLst>
              <a:ext uri="{FF2B5EF4-FFF2-40B4-BE49-F238E27FC236}">
                <a16:creationId xmlns:a16="http://schemas.microsoft.com/office/drawing/2014/main" id="{54E66330-C64F-48CF-90E3-5C439D6C08B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10582419" y="-33652"/>
            <a:ext cx="1766072" cy="31973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FEE03A-1A52-43AE-9163-C831FB953055}"/>
              </a:ext>
            </a:extLst>
          </p:cNvPr>
          <p:cNvSpPr/>
          <p:nvPr/>
        </p:nvSpPr>
        <p:spPr>
          <a:xfrm>
            <a:off x="751767" y="3138830"/>
            <a:ext cx="4385733" cy="78032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نستبدل الآحاد والعشرات بأصفار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BBCD5C-47E4-45DD-A7F6-D9A348FD2656}"/>
              </a:ext>
            </a:extLst>
          </p:cNvPr>
          <p:cNvSpPr/>
          <p:nvPr/>
        </p:nvSpPr>
        <p:spPr>
          <a:xfrm>
            <a:off x="751767" y="664050"/>
            <a:ext cx="4385733" cy="82279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لتقريب العدد 367 لأقرب مئة 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BF6A95-5D7F-4A63-961C-419420AB0694}"/>
              </a:ext>
            </a:extLst>
          </p:cNvPr>
          <p:cNvSpPr/>
          <p:nvPr/>
        </p:nvSpPr>
        <p:spPr>
          <a:xfrm>
            <a:off x="751767" y="1612549"/>
            <a:ext cx="4385733" cy="134300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ننظر لمنزلة العشرات </a:t>
            </a: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&gt; 5 لذا نزيد 1 لمنزلة المئات ( 3 ) </a:t>
            </a:r>
          </a:p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فتصبح المئات 4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BD8AA-C72B-484E-9299-8CB66095EF05}"/>
              </a:ext>
            </a:extLst>
          </p:cNvPr>
          <p:cNvSpPr/>
          <p:nvPr/>
        </p:nvSpPr>
        <p:spPr>
          <a:xfrm>
            <a:off x="751767" y="4226562"/>
            <a:ext cx="4385733" cy="82279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 العدد 367 لأقرب مئة</a:t>
            </a:r>
            <a:r>
              <a:rPr lang="ar-BH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هو</a:t>
            </a:r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400 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72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3384</TotalTime>
  <Words>932</Words>
  <Application>Microsoft Office PowerPoint</Application>
  <PresentationFormat>Widescreen</PresentationFormat>
  <Paragraphs>191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404</cp:revision>
  <dcterms:created xsi:type="dcterms:W3CDTF">2020-03-03T06:21:53Z</dcterms:created>
  <dcterms:modified xsi:type="dcterms:W3CDTF">2020-07-26T07:14:30Z</dcterms:modified>
</cp:coreProperties>
</file>