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3" r:id="rId4"/>
    <p:sldId id="264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882" autoAdjust="0"/>
    <p:restoredTop sz="94660" autoAdjust="0"/>
  </p:normalViewPr>
  <p:slideViewPr>
    <p:cSldViewPr snapToGrid="0">
      <p:cViewPr varScale="1">
        <p:scale>
          <a:sx n="75" d="100"/>
          <a:sy n="75" d="100"/>
        </p:scale>
        <p:origin x="576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02208FA-15ED-48BC-81DB-868A76F49E89}" type="datetimeFigureOut">
              <a:rPr lang="ar-SA" smtClean="0"/>
              <a:t>09/04/38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A9B6311-0B42-43D5-9584-BCBE486F16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4598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B6311-0B42-43D5-9584-BCBE486F1635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7456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B6311-0B42-43D5-9584-BCBE486F1635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8905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631A-0D59-4BBC-857E-AEF79E15F9DB}" type="datetimeFigureOut">
              <a:rPr lang="ar-SA" smtClean="0"/>
              <a:t>09/04/38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447F0-C851-41BF-9F38-A2463A9FB6B7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34804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631A-0D59-4BBC-857E-AEF79E15F9DB}" type="datetimeFigureOut">
              <a:rPr lang="ar-SA" smtClean="0"/>
              <a:t>09/04/38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447F0-C851-41BF-9F38-A2463A9FB6B7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5983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631A-0D59-4BBC-857E-AEF79E15F9DB}" type="datetimeFigureOut">
              <a:rPr lang="ar-SA" smtClean="0"/>
              <a:t>09/04/38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447F0-C851-41BF-9F38-A2463A9FB6B7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2771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631A-0D59-4BBC-857E-AEF79E15F9DB}" type="datetimeFigureOut">
              <a:rPr lang="ar-SA" smtClean="0"/>
              <a:t>09/04/38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447F0-C851-41BF-9F38-A2463A9FB6B7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9465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631A-0D59-4BBC-857E-AEF79E15F9DB}" type="datetimeFigureOut">
              <a:rPr lang="ar-SA" smtClean="0"/>
              <a:t>09/04/38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447F0-C851-41BF-9F38-A2463A9FB6B7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46771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631A-0D59-4BBC-857E-AEF79E15F9DB}" type="datetimeFigureOut">
              <a:rPr lang="ar-SA" smtClean="0"/>
              <a:t>09/04/38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447F0-C851-41BF-9F38-A2463A9FB6B7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38455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631A-0D59-4BBC-857E-AEF79E15F9DB}" type="datetimeFigureOut">
              <a:rPr lang="ar-SA" smtClean="0"/>
              <a:t>09/04/38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447F0-C851-41BF-9F38-A2463A9FB6B7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27100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631A-0D59-4BBC-857E-AEF79E15F9DB}" type="datetimeFigureOut">
              <a:rPr lang="ar-SA" smtClean="0"/>
              <a:t>09/04/38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447F0-C851-41BF-9F38-A2463A9FB6B7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998432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631A-0D59-4BBC-857E-AEF79E15F9DB}" type="datetimeFigureOut">
              <a:rPr lang="ar-SA" smtClean="0"/>
              <a:t>09/04/38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447F0-C851-41BF-9F38-A2463A9FB6B7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95748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631A-0D59-4BBC-857E-AEF79E15F9DB}" type="datetimeFigureOut">
              <a:rPr lang="ar-SA" smtClean="0"/>
              <a:t>09/04/38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447F0-C851-41BF-9F38-A2463A9FB6B7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27239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631A-0D59-4BBC-857E-AEF79E15F9DB}" type="datetimeFigureOut">
              <a:rPr lang="ar-SA" smtClean="0"/>
              <a:t>09/04/38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447F0-C851-41BF-9F38-A2463A9FB6B7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57054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3631A-0D59-4BBC-857E-AEF79E15F9DB}" type="datetimeFigureOut">
              <a:rPr lang="ar-SA" smtClean="0"/>
              <a:t>09/04/38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447F0-C851-41BF-9F38-A2463A9FB6B7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255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1" y="187640"/>
            <a:ext cx="1806258" cy="12350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صورة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664" y="187640"/>
            <a:ext cx="1880235" cy="12350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شكل بيضاوي 3"/>
          <p:cNvSpPr/>
          <p:nvPr/>
        </p:nvSpPr>
        <p:spPr>
          <a:xfrm>
            <a:off x="3421692" y="805177"/>
            <a:ext cx="5335905" cy="1376044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2400" dirty="0">
                <a:effectLst/>
                <a:ea typeface="Calibri" panose="020F0502020204030204" pitchFamily="34" charset="0"/>
                <a:cs typeface="PT Bold Heading" panose="02010400000000000000" pitchFamily="2" charset="-78"/>
              </a:rPr>
              <a:t>الأسئلة المثيرة لتفكير الطفل ؟.. </a:t>
            </a:r>
            <a:endParaRPr lang="en-US" sz="2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صورة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345" y="2387600"/>
            <a:ext cx="6832600" cy="28876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مستطيل 5"/>
          <p:cNvSpPr/>
          <p:nvPr/>
        </p:nvSpPr>
        <p:spPr>
          <a:xfrm>
            <a:off x="4428803" y="5572760"/>
            <a:ext cx="332168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22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إعداد مشرفة رياض </a:t>
            </a:r>
            <a:r>
              <a:rPr lang="ar-SA" sz="2200" b="1" dirty="0" smtClean="0"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الأطفال</a:t>
            </a:r>
            <a:endParaRPr lang="en-US" sz="1100" b="1" dirty="0">
              <a:solidFill>
                <a:schemeClr val="tx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22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رحمة القرني </a:t>
            </a:r>
            <a:endParaRPr lang="en-US" sz="1100" b="1" dirty="0">
              <a:solidFill>
                <a:schemeClr val="tx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4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1257300" y="1348800"/>
            <a:ext cx="9258300" cy="55092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 smtClean="0"/>
              <a:t>مقدمة </a:t>
            </a:r>
          </a:p>
          <a:p>
            <a:r>
              <a:rPr lang="ar-SA" sz="3200" dirty="0" smtClean="0"/>
              <a:t>للأسئلة </a:t>
            </a:r>
            <a:r>
              <a:rPr lang="ar-SA" sz="3200" dirty="0" smtClean="0"/>
              <a:t>دور فعال في إثارة تفكير الطفل ، كما أنها تعود الطفل على الانتباه والتركيز ، وتعتبر المفتاح الذي يؤدي الى التعلم عن طريق الحوار والمناقشة ، وهي تساعد الطفل على التعبير عن رأيه ، وتساعد المعلمة الى الوصول الى ما يفكر به الطفل وما يدور في رأسه من خلال اجاباته على الأسئلة ، كما توضح مستوى النمو اللغوي الذي وصل اليه الطفل مما يساعد المعلمة على التقويم .</a:t>
            </a:r>
          </a:p>
          <a:p>
            <a:r>
              <a:rPr lang="ar-SA" sz="3200" dirty="0"/>
              <a:t> </a:t>
            </a:r>
            <a:r>
              <a:rPr lang="ar-SA" sz="3200" dirty="0" smtClean="0"/>
              <a:t>                   </a:t>
            </a:r>
          </a:p>
          <a:p>
            <a:endParaRPr lang="ar-SA" sz="3200" dirty="0" smtClean="0"/>
          </a:p>
          <a:p>
            <a:endParaRPr lang="ar-SA" sz="3200" dirty="0"/>
          </a:p>
          <a:p>
            <a:r>
              <a:rPr lang="ar-SA" sz="3200" dirty="0" smtClean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13609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46100" y="926971"/>
            <a:ext cx="9956800" cy="60016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 smtClean="0">
                <a:solidFill>
                  <a:srgbClr val="0070C0"/>
                </a:solidFill>
              </a:rPr>
              <a:t>صفات الأسئلة الجيدة وطرق طرحها :</a:t>
            </a:r>
          </a:p>
          <a:p>
            <a:r>
              <a:rPr lang="ar-SA" sz="3200" dirty="0" smtClean="0"/>
              <a:t>1-ان يكون السؤال ذو عبارات واضحة وقصيرة .</a:t>
            </a:r>
          </a:p>
          <a:p>
            <a:r>
              <a:rPr lang="ar-SA" sz="3200" dirty="0" smtClean="0"/>
              <a:t>2-ان تتناسب كلمات السؤال مع مستوى فهم الأطفال .</a:t>
            </a:r>
          </a:p>
          <a:p>
            <a:r>
              <a:rPr lang="ar-SA" sz="3200" dirty="0" smtClean="0"/>
              <a:t>3-ان تكون كلمات السؤال بسيطة مما يمارسه الطفل .</a:t>
            </a:r>
          </a:p>
          <a:p>
            <a:r>
              <a:rPr lang="ar-SA" sz="3200" dirty="0" smtClean="0"/>
              <a:t>4-ان تختار الوقت المناسب لطرح السؤال .</a:t>
            </a:r>
          </a:p>
          <a:p>
            <a:r>
              <a:rPr lang="ar-SA" sz="3200" dirty="0" smtClean="0"/>
              <a:t>5-ان توجه الأسئلة بشكل فردي للطفل مع ذكر اسمه و بشكل جماعي </a:t>
            </a:r>
          </a:p>
          <a:p>
            <a:r>
              <a:rPr lang="ar-SA" sz="3200" dirty="0" smtClean="0"/>
              <a:t>بذكر اسم المجموعة .</a:t>
            </a:r>
          </a:p>
          <a:p>
            <a:r>
              <a:rPr lang="ar-SA" sz="3200" dirty="0" smtClean="0"/>
              <a:t>6-ان تستخدم الاسئلة في جذب انتباه الأطفال .</a:t>
            </a:r>
          </a:p>
          <a:p>
            <a:r>
              <a:rPr lang="ar-SA" sz="3200" dirty="0" smtClean="0"/>
              <a:t>7- ان تترك للطفل فرصة مناسبة للإجابة على السؤال .</a:t>
            </a:r>
          </a:p>
          <a:p>
            <a:r>
              <a:rPr lang="ar-SA" sz="3200" dirty="0" smtClean="0"/>
              <a:t>8-ان تجيب على سؤال الطفل بسؤال يساعده على الإجابة .</a:t>
            </a:r>
            <a:endParaRPr lang="ar-SA" sz="3200" dirty="0"/>
          </a:p>
          <a:p>
            <a:r>
              <a:rPr lang="ar-SA" sz="3200" dirty="0" smtClean="0"/>
              <a:t>   </a:t>
            </a:r>
          </a:p>
          <a:p>
            <a:r>
              <a:rPr lang="ar-SA" sz="3200" dirty="0" smtClean="0"/>
              <a:t>            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97666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52600" y="939671"/>
            <a:ext cx="8242300" cy="60016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 smtClean="0">
                <a:solidFill>
                  <a:srgbClr val="0070C0"/>
                </a:solidFill>
              </a:rPr>
              <a:t>أنواع الأسئلة التي تثير التفكير :</a:t>
            </a:r>
          </a:p>
          <a:p>
            <a:r>
              <a:rPr lang="ar-SA" sz="3200" dirty="0" smtClean="0"/>
              <a:t>1-أسئلة احتمالات.</a:t>
            </a:r>
          </a:p>
          <a:p>
            <a:r>
              <a:rPr lang="ar-SA" sz="3200" dirty="0" smtClean="0"/>
              <a:t>2-أسئلة وصف.</a:t>
            </a:r>
          </a:p>
          <a:p>
            <a:r>
              <a:rPr lang="ar-SA" sz="3200" dirty="0" smtClean="0"/>
              <a:t>3-أسئلة أضداد .</a:t>
            </a:r>
          </a:p>
          <a:p>
            <a:r>
              <a:rPr lang="ar-SA" sz="3200" dirty="0" smtClean="0"/>
              <a:t>4-أسئلة مقارنة.</a:t>
            </a:r>
          </a:p>
          <a:p>
            <a:r>
              <a:rPr lang="ar-SA" sz="3200" dirty="0" smtClean="0"/>
              <a:t>5-أسئلة مشاعر </a:t>
            </a:r>
          </a:p>
          <a:p>
            <a:r>
              <a:rPr lang="ar-SA" sz="3200" dirty="0" smtClean="0"/>
              <a:t>6-أسئلة تحليل.</a:t>
            </a:r>
          </a:p>
          <a:p>
            <a:r>
              <a:rPr lang="ar-SA" sz="3200" dirty="0" smtClean="0"/>
              <a:t>7-أسئلة الخيال.</a:t>
            </a:r>
          </a:p>
          <a:p>
            <a:r>
              <a:rPr lang="ar-SA" sz="3200" dirty="0" smtClean="0"/>
              <a:t>- </a:t>
            </a:r>
            <a:r>
              <a:rPr lang="ar-SA" sz="3200" dirty="0" smtClean="0"/>
              <a:t>لكل سؤال معنى وتحليل يرتبط مباشرة بالطفل في رياض الأطفال .</a:t>
            </a:r>
            <a:endParaRPr lang="ar-SA" sz="3200" dirty="0"/>
          </a:p>
          <a:p>
            <a:r>
              <a:rPr lang="ar-SA" sz="3200" dirty="0" smtClean="0"/>
              <a:t>   </a:t>
            </a:r>
          </a:p>
          <a:p>
            <a:r>
              <a:rPr lang="ar-SA" sz="3200" dirty="0" smtClean="0"/>
              <a:t>            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311666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584200" y="454025"/>
            <a:ext cx="10109200" cy="5921375"/>
          </a:xfrm>
          <a:prstGeom prst="rect">
            <a:avLst/>
          </a:prstGeom>
        </p:spPr>
        <p:txBody>
          <a:bodyPr>
            <a:no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800" dirty="0" smtClean="0">
                <a:solidFill>
                  <a:srgbClr val="0070C0"/>
                </a:solidFill>
              </a:rPr>
              <a:t>نماذج من أنواع الأسئلة السابقة :</a:t>
            </a:r>
          </a:p>
          <a:p>
            <a:r>
              <a:rPr lang="ar-SA" sz="2800" dirty="0" smtClean="0"/>
              <a:t>قبل البدء بالسؤال على المعلمة اخبار الأطفال بذلك كأن تقول سوف اسألكم سؤال يا اصحابي</a:t>
            </a:r>
          </a:p>
          <a:p>
            <a:r>
              <a:rPr lang="ar-SA" sz="2800" dirty="0" smtClean="0"/>
              <a:t>والهدف من ذلك حتى تتجنب المعلمة مفاجأة الطفل ، وعدم تفاعل الطفل ، ولكن عندم تمهد لذلك سوف تلاحظ المعلمة تفاعل الأطفال .</a:t>
            </a:r>
          </a:p>
          <a:p>
            <a:r>
              <a:rPr lang="ar-SA" sz="2800" dirty="0" smtClean="0">
                <a:solidFill>
                  <a:srgbClr val="0070C0"/>
                </a:solidFill>
              </a:rPr>
              <a:t>نماذج أسئلة الاحتمالات :</a:t>
            </a:r>
          </a:p>
          <a:p>
            <a:r>
              <a:rPr lang="ar-SA" sz="2800" dirty="0" smtClean="0"/>
              <a:t>1-يكون السؤال موجه الى الطفل بذكر اسم الطفل .</a:t>
            </a:r>
          </a:p>
          <a:p>
            <a:r>
              <a:rPr lang="ar-SA" sz="2800" dirty="0" smtClean="0"/>
              <a:t>-اذا وجدت عصفور تحت الشجرة ماذا تفعل يا محمد؟</a:t>
            </a:r>
          </a:p>
          <a:p>
            <a:endParaRPr lang="ar-SA" sz="2800" dirty="0" smtClean="0"/>
          </a:p>
          <a:p>
            <a:r>
              <a:rPr lang="ar-SA" sz="2800" dirty="0" smtClean="0"/>
              <a:t>2-يكون السؤال موجه الى الأطفال بشكل جماعي في بعض الحالات .</a:t>
            </a:r>
          </a:p>
          <a:p>
            <a:r>
              <a:rPr lang="ar-SA" sz="2800" dirty="0" smtClean="0"/>
              <a:t>لو لم يجد العصفور طعاماً ماذا يعمل  يا أصحابي ؟</a:t>
            </a:r>
          </a:p>
          <a:p>
            <a:endParaRPr lang="ar-SA" sz="2800" dirty="0" smtClean="0"/>
          </a:p>
          <a:p>
            <a:r>
              <a:rPr lang="ar-SA" sz="2800" dirty="0" smtClean="0"/>
              <a:t>-تعطي المعلمة الاحتمالات بشكل بسيط لتساعد الأطفال وتشجعهم على الإجابة .</a:t>
            </a:r>
          </a:p>
          <a:p>
            <a:r>
              <a:rPr lang="ar-SA" sz="2800" dirty="0" smtClean="0"/>
              <a:t>مثل : قد يجد طعاماً من الحبوب وقد يجد من ......... </a:t>
            </a:r>
          </a:p>
          <a:p>
            <a:r>
              <a:rPr lang="ar-SA" sz="2800" dirty="0" smtClean="0"/>
              <a:t>تنتظر الطفل يجيب ولا تتسرع في الإجابة عن الطفل .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102277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 txBox="1">
            <a:spLocks/>
          </p:cNvSpPr>
          <p:nvPr/>
        </p:nvSpPr>
        <p:spPr>
          <a:xfrm>
            <a:off x="571500" y="504825"/>
            <a:ext cx="10045700" cy="6111875"/>
          </a:xfrm>
          <a:prstGeom prst="rect">
            <a:avLst/>
          </a:prstGeom>
        </p:spPr>
        <p:txBody>
          <a:bodyPr>
            <a:no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800" dirty="0" smtClean="0">
                <a:solidFill>
                  <a:srgbClr val="0070C0"/>
                </a:solidFill>
              </a:rPr>
              <a:t>نماذج من أسئلة الوصف :</a:t>
            </a:r>
          </a:p>
          <a:p>
            <a:r>
              <a:rPr lang="ar-SA" sz="2800" dirty="0" smtClean="0"/>
              <a:t>1- أوصف لي العصفور يا محمد ؟</a:t>
            </a:r>
          </a:p>
          <a:p>
            <a:r>
              <a:rPr lang="ar-SA" sz="2800" dirty="0" smtClean="0"/>
              <a:t>2-أوصف لي شكل العصفور يا عبدالله ؟ </a:t>
            </a:r>
          </a:p>
          <a:p>
            <a:r>
              <a:rPr lang="ar-SA" sz="2800" dirty="0" smtClean="0"/>
              <a:t>وأسئلة الوصف غالباً تكون موجه بشكل فردي للأطفال وتساعد في اكساب الطفل مفهوم </a:t>
            </a:r>
          </a:p>
          <a:p>
            <a:r>
              <a:rPr lang="ar-SA" sz="2800" dirty="0" smtClean="0"/>
              <a:t>الوصف الدقيق للأشياء .</a:t>
            </a:r>
          </a:p>
          <a:p>
            <a:endParaRPr lang="ar-SA" sz="2800" dirty="0">
              <a:solidFill>
                <a:srgbClr val="0070C0"/>
              </a:solidFill>
            </a:endParaRPr>
          </a:p>
          <a:p>
            <a:r>
              <a:rPr lang="ar-SA" sz="2800" dirty="0" smtClean="0">
                <a:solidFill>
                  <a:srgbClr val="0070C0"/>
                </a:solidFill>
              </a:rPr>
              <a:t>نماذج من أسئلة المقارنة :</a:t>
            </a:r>
          </a:p>
          <a:p>
            <a:r>
              <a:rPr lang="ar-SA" sz="2800" dirty="0" smtClean="0"/>
              <a:t>1- رأس العصفور صغير وانت رأسك يا محمد ؟.....</a:t>
            </a:r>
          </a:p>
          <a:p>
            <a:r>
              <a:rPr lang="ar-SA" sz="2800" dirty="0" smtClean="0"/>
              <a:t>2- للعصفور جناحاً وانتِ يا سارة ؟..</a:t>
            </a:r>
          </a:p>
          <a:p>
            <a:r>
              <a:rPr lang="ar-SA" sz="2800" dirty="0" smtClean="0"/>
              <a:t>تساعد الطفل في اكتساب مفهوم الاحجام (كبير ، صغير )</a:t>
            </a:r>
          </a:p>
          <a:p>
            <a:endParaRPr lang="ar-SA" sz="2800" dirty="0">
              <a:solidFill>
                <a:srgbClr val="0070C0"/>
              </a:solidFill>
            </a:endParaRPr>
          </a:p>
          <a:p>
            <a:r>
              <a:rPr lang="ar-SA" sz="2800" dirty="0" smtClean="0">
                <a:solidFill>
                  <a:srgbClr val="0070C0"/>
                </a:solidFill>
              </a:rPr>
              <a:t>نماذج من أسئلة المشاعر :</a:t>
            </a:r>
          </a:p>
          <a:p>
            <a:r>
              <a:rPr lang="ar-SA" sz="2800" dirty="0" smtClean="0"/>
              <a:t>1-ماذا تحب أن تسمي العصفور يا محمد؟....</a:t>
            </a:r>
          </a:p>
          <a:p>
            <a:r>
              <a:rPr lang="ar-SA" sz="2800" dirty="0" smtClean="0"/>
              <a:t>2-تحبين تقليد صوت العصفور يا سارة ؟....</a:t>
            </a:r>
          </a:p>
          <a:p>
            <a:r>
              <a:rPr lang="ar-SA" sz="2800" dirty="0" smtClean="0"/>
              <a:t>تكون دائماً بشكل فردي موجه لطفل وذلك ليعبر الطفل عن مشاعرة .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27845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 txBox="1">
            <a:spLocks/>
          </p:cNvSpPr>
          <p:nvPr/>
        </p:nvSpPr>
        <p:spPr>
          <a:xfrm>
            <a:off x="889000" y="581025"/>
            <a:ext cx="9410700" cy="6111875"/>
          </a:xfrm>
          <a:prstGeom prst="rect">
            <a:avLst/>
          </a:prstGeom>
        </p:spPr>
        <p:txBody>
          <a:bodyPr>
            <a:no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800" dirty="0" smtClean="0">
                <a:solidFill>
                  <a:srgbClr val="0070C0"/>
                </a:solidFill>
              </a:rPr>
              <a:t>نماذج من أسئلة الاضداد:</a:t>
            </a:r>
          </a:p>
          <a:p>
            <a:r>
              <a:rPr lang="ar-SA" sz="2800" dirty="0" smtClean="0"/>
              <a:t>1-العصفور يأكل الحبوب والديدان وانت تأكل ماذا يا عبدالله ؟...</a:t>
            </a:r>
          </a:p>
          <a:p>
            <a:r>
              <a:rPr lang="ar-SA" sz="2800" dirty="0" smtClean="0"/>
              <a:t>2-رجلك فيها خمسة أصابع ورجل العصفور فيها كم اصبع يا أصحابي ؟..</a:t>
            </a:r>
          </a:p>
          <a:p>
            <a:r>
              <a:rPr lang="ar-SA" sz="2800" dirty="0" smtClean="0"/>
              <a:t>تكون الأسئلة موجه بشكل فردي وجماعي ، مع مراعاة سهولة السؤال من حيث السهولة والصعوبة ،حيث لا يكون السؤال تعجيزي يرهق تفكير الطفل ، وقد يصاب بخيبة أمل </a:t>
            </a:r>
          </a:p>
          <a:p>
            <a:r>
              <a:rPr lang="ar-SA" sz="2800" dirty="0" smtClean="0"/>
              <a:t>ويمتنع عن الإجابة .</a:t>
            </a:r>
          </a:p>
          <a:p>
            <a:r>
              <a:rPr lang="ar-SA" sz="2800" dirty="0" smtClean="0">
                <a:solidFill>
                  <a:srgbClr val="0070C0"/>
                </a:solidFill>
              </a:rPr>
              <a:t>مثال للأسئلة المعقدة :</a:t>
            </a:r>
          </a:p>
          <a:p>
            <a:r>
              <a:rPr lang="ar-SA" sz="2800" dirty="0" smtClean="0"/>
              <a:t>1-عيونك انت من الامام وعيون العصفور ؟</a:t>
            </a:r>
          </a:p>
          <a:p>
            <a:r>
              <a:rPr lang="ar-SA" sz="2800" dirty="0" smtClean="0"/>
              <a:t>تحليل السؤال :</a:t>
            </a:r>
          </a:p>
          <a:p>
            <a:r>
              <a:rPr lang="ar-SA" sz="2800" dirty="0" smtClean="0"/>
              <a:t>خبرت الطفل السابقة قد لا تكفي على ان يجاوب الطفل بشكل المطلوب مما يدع الطفل ان يتردد في الإجابة وقد يشعر بالعجز من كثر فرض الإجابات </a:t>
            </a:r>
          </a:p>
          <a:p>
            <a:r>
              <a:rPr lang="ar-SA" sz="2800" dirty="0" smtClean="0"/>
              <a:t>حيث قد يجيب </a:t>
            </a:r>
          </a:p>
          <a:p>
            <a:r>
              <a:rPr lang="ar-SA" sz="2800" dirty="0" smtClean="0"/>
              <a:t>في رأسه في الخلف تحت .... وضع احتمالات كثير للإجابة يجعل الطفل يحس بالإحباط </a:t>
            </a:r>
          </a:p>
          <a:p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3597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 txBox="1">
            <a:spLocks/>
          </p:cNvSpPr>
          <p:nvPr/>
        </p:nvSpPr>
        <p:spPr>
          <a:xfrm>
            <a:off x="508000" y="542925"/>
            <a:ext cx="10045700" cy="6111875"/>
          </a:xfrm>
          <a:prstGeom prst="rect">
            <a:avLst/>
          </a:prstGeom>
        </p:spPr>
        <p:txBody>
          <a:bodyPr>
            <a:no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800" dirty="0" smtClean="0">
                <a:solidFill>
                  <a:srgbClr val="0070C0"/>
                </a:solidFill>
              </a:rPr>
              <a:t>نماذج من أسئلة التحليل :</a:t>
            </a:r>
          </a:p>
          <a:p>
            <a:r>
              <a:rPr lang="ar-SA" sz="2800" dirty="0" smtClean="0"/>
              <a:t>1- لماذا عند العصفور جناحاً يا اصحابي ؟...</a:t>
            </a:r>
          </a:p>
          <a:p>
            <a:r>
              <a:rPr lang="ar-SA" sz="2800" dirty="0" smtClean="0"/>
              <a:t>2- لماذا نحن لا نطير مثل العصفور ؟.... </a:t>
            </a:r>
          </a:p>
          <a:p>
            <a:r>
              <a:rPr lang="ar-SA" sz="2800" dirty="0" smtClean="0"/>
              <a:t>النوع هذا من الأسئلة يكسب الطفل الخبرات بطريقتين مباشرة وغير مباشرة </a:t>
            </a:r>
          </a:p>
          <a:p>
            <a:r>
              <a:rPr lang="ar-SA" sz="2800" dirty="0" smtClean="0"/>
              <a:t>قد تعلم ان العصفور يطير وان الله خلقه هكذا والانسان لا يطير ، تعلم كيف يربط بين الأمور المختلفة بطريقة غير مباشر .</a:t>
            </a:r>
          </a:p>
          <a:p>
            <a:endParaRPr lang="ar-SA" sz="2800" dirty="0"/>
          </a:p>
          <a:p>
            <a:r>
              <a:rPr lang="ar-SA" sz="2800" dirty="0" smtClean="0">
                <a:solidFill>
                  <a:srgbClr val="0070C0"/>
                </a:solidFill>
              </a:rPr>
              <a:t>نماذج من أسئلة الخيال :</a:t>
            </a:r>
          </a:p>
          <a:p>
            <a:r>
              <a:rPr lang="ar-SA" sz="2800" dirty="0" smtClean="0"/>
              <a:t>1-تخيل يا عبدالله انك عصفور الى اين تذهب ؟...</a:t>
            </a:r>
          </a:p>
          <a:p>
            <a:r>
              <a:rPr lang="ar-SA" sz="2800" dirty="0" smtClean="0"/>
              <a:t>2-تخيلي يا سارة ان للفيل جناحان كيف يطير ؟...</a:t>
            </a:r>
          </a:p>
          <a:p>
            <a:r>
              <a:rPr lang="ar-SA" sz="2800" dirty="0" smtClean="0"/>
              <a:t>تبدأ أسئلة التخيل دائماً بـ تخيل يا .. </a:t>
            </a:r>
          </a:p>
          <a:p>
            <a:endParaRPr lang="ar-SA" sz="2800" dirty="0"/>
          </a:p>
          <a:p>
            <a:r>
              <a:rPr lang="ar-SA" sz="2800" dirty="0" smtClean="0">
                <a:solidFill>
                  <a:srgbClr val="0070C0"/>
                </a:solidFill>
              </a:rPr>
              <a:t>المعلمة المبدعة هي من تجعل من اطفالها يكون سؤال ، من خلال خلق موقف تعليمي صامت يجعل الطفل يضطر الى السؤال .</a:t>
            </a:r>
          </a:p>
          <a:p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356856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657</Words>
  <Application>Microsoft Office PowerPoint</Application>
  <PresentationFormat>ملء الشاشة</PresentationFormat>
  <Paragraphs>85</Paragraphs>
  <Slides>8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PT Bold Heading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rahmah algarni</dc:creator>
  <cp:lastModifiedBy>rahmah algarni</cp:lastModifiedBy>
  <cp:revision>12</cp:revision>
  <dcterms:created xsi:type="dcterms:W3CDTF">2017-01-07T02:32:41Z</dcterms:created>
  <dcterms:modified xsi:type="dcterms:W3CDTF">2017-01-07T15:21:03Z</dcterms:modified>
</cp:coreProperties>
</file>