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p:nvPr>
            <p:ph idx="2" type="sldImg"/>
          </p:nvPr>
        </p:nvSpPr>
        <p:spPr>
          <a:xfrm>
            <a:off x="1149350" y="692150"/>
            <a:ext cx="4559300" cy="3416299"/>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 name="Shape 18"/>
        <p:cNvGrpSpPr/>
        <p:nvPr/>
      </p:nvGrpSpPr>
      <p:grpSpPr>
        <a:xfrm>
          <a:off x="0" y="0"/>
          <a:ext cx="0" cy="0"/>
          <a:chOff x="0" y="0"/>
          <a:chExt cx="0" cy="0"/>
        </a:xfrm>
      </p:grpSpPr>
      <p:sp>
        <p:nvSpPr>
          <p:cNvPr id="19" name="Shape 1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0" name="Shape 2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81" name="Shape 8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The method used is called one-way analysis of variance because we use a single property, or characteristic, for categorizing the populations.</a:t>
            </a:r>
          </a:p>
        </p:txBody>
      </p:sp>
      <p:sp>
        <p:nvSpPr>
          <p:cNvPr id="91" name="Shape 9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98" name="Shape 9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104" name="Shape 10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t/>
            </a:r>
            <a:endParaRPr b="0" i="0" sz="1800" u="none" cap="none" strike="noStrike"/>
          </a:p>
          <a:p>
            <a:pPr indent="0" lvl="0" marL="0" marR="0" rtl="0" algn="l">
              <a:spcBef>
                <a:spcPts val="0"/>
              </a:spcBef>
              <a:buSzPct val="25000"/>
              <a:buFont typeface="Arial"/>
              <a:buNone/>
            </a:pPr>
            <a:r>
              <a:rPr b="0" i="0" lang="en-US" sz="1800" u="none" cap="none" strike="noStrike"/>
              <a:t>The requirements of normality and equal variances are somewhat relaxed, because the methods in this section work reasonably well unless a population has a distribution that is very nonnormal or the population variances differ by large amounts.</a:t>
            </a:r>
          </a:p>
        </p:txBody>
      </p:sp>
      <p:sp>
        <p:nvSpPr>
          <p:cNvPr id="110" name="Shape 11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116" name="Shape 11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122" name="Shape 12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128" name="Shape 12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134" name="Shape 13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141" name="Shape 14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 name="Shape 27"/>
        <p:cNvGrpSpPr/>
        <p:nvPr/>
      </p:nvGrpSpPr>
      <p:grpSpPr>
        <a:xfrm>
          <a:off x="0" y="0"/>
          <a:ext cx="0" cy="0"/>
          <a:chOff x="0" y="0"/>
          <a:chExt cx="0" cy="0"/>
        </a:xfrm>
      </p:grpSpPr>
      <p:sp>
        <p:nvSpPr>
          <p:cNvPr id="28" name="Shape 2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29" name="Shape 2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149" name="Shape 14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158" name="Shape 15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166" name="Shape 16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174" name="Shape 17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180" name="Shape 18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186" name="Shape 18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192" name="Shape 19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198" name="Shape 19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204" name="Shape 20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Even with heavy use of technology with this topic, it is important to have a basic understanding of underlying principles.</a:t>
            </a:r>
          </a:p>
        </p:txBody>
      </p:sp>
      <p:sp>
        <p:nvSpPr>
          <p:cNvPr id="210" name="Shape 21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5" name="Shape 3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217" name="Shape 21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229" name="Shape 22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251" name="Shape 25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257" name="Shape 25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page 642 of Elementary Statistics, 10</a:t>
            </a:r>
            <a:r>
              <a:rPr b="0" baseline="30000" i="0" lang="en-US" sz="1800" u="none" cap="none" strike="noStrike"/>
              <a:t>th</a:t>
            </a:r>
            <a:r>
              <a:rPr b="0" i="0" lang="en-US" sz="1800" u="none" cap="none" strike="noStrike"/>
              <a:t> Edition</a:t>
            </a:r>
          </a:p>
        </p:txBody>
      </p:sp>
      <p:sp>
        <p:nvSpPr>
          <p:cNvPr id="271" name="Shape 27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280" name="Shape 28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286" name="Shape 28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37" name="Shape 33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48" name="Shape 34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56" name="Shape 35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 name="Shape 41"/>
        <p:cNvGrpSpPr/>
        <p:nvPr/>
      </p:nvGrpSpPr>
      <p:grpSpPr>
        <a:xfrm>
          <a:off x="0" y="0"/>
          <a:ext cx="0" cy="0"/>
          <a:chOff x="0" y="0"/>
          <a:chExt cx="0" cy="0"/>
        </a:xfrm>
      </p:grpSpPr>
      <p:sp>
        <p:nvSpPr>
          <p:cNvPr id="42" name="Shape 4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This method to test if more than two population means are equal is similar to the way we tested two population means equal in Chapter 9. </a:t>
            </a:r>
          </a:p>
        </p:txBody>
      </p:sp>
      <p:sp>
        <p:nvSpPr>
          <p:cNvPr id="43" name="Shape 4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64" name="Shape 36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71" name="Shape 37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92" name="Shape 39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06" name="Shape 40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7" name="Shape 417"/>
        <p:cNvGrpSpPr/>
        <p:nvPr/>
      </p:nvGrpSpPr>
      <p:grpSpPr>
        <a:xfrm>
          <a:off x="0" y="0"/>
          <a:ext cx="0" cy="0"/>
          <a:chOff x="0" y="0"/>
          <a:chExt cx="0" cy="0"/>
        </a:xfrm>
      </p:grpSpPr>
      <p:sp>
        <p:nvSpPr>
          <p:cNvPr id="418" name="Shape 41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19" name="Shape 41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25" name="Shape 42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0" name="Shape 430"/>
        <p:cNvGrpSpPr/>
        <p:nvPr/>
      </p:nvGrpSpPr>
      <p:grpSpPr>
        <a:xfrm>
          <a:off x="0" y="0"/>
          <a:ext cx="0" cy="0"/>
          <a:chOff x="0" y="0"/>
          <a:chExt cx="0" cy="0"/>
        </a:xfrm>
      </p:grpSpPr>
      <p:sp>
        <p:nvSpPr>
          <p:cNvPr id="431" name="Shape 43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32" name="Shape 43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38" name="Shape 43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45" name="Shape 44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9" name="Shape 449"/>
        <p:cNvGrpSpPr/>
        <p:nvPr/>
      </p:nvGrpSpPr>
      <p:grpSpPr>
        <a:xfrm>
          <a:off x="0" y="0"/>
          <a:ext cx="0" cy="0"/>
          <a:chOff x="0" y="0"/>
          <a:chExt cx="0" cy="0"/>
        </a:xfrm>
      </p:grpSpPr>
      <p:sp>
        <p:nvSpPr>
          <p:cNvPr id="450" name="Shape 45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51" name="Shape 45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 name="Shape 47"/>
        <p:cNvGrpSpPr/>
        <p:nvPr/>
      </p:nvGrpSpPr>
      <p:grpSpPr>
        <a:xfrm>
          <a:off x="0" y="0"/>
          <a:ext cx="0" cy="0"/>
          <a:chOff x="0" y="0"/>
          <a:chExt cx="0" cy="0"/>
        </a:xfrm>
      </p:grpSpPr>
      <p:sp>
        <p:nvSpPr>
          <p:cNvPr id="48" name="Shape 4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This method to test if more than two population means are equal is similar to the way we tested two population means equal in Chapter 9. </a:t>
            </a:r>
          </a:p>
        </p:txBody>
      </p:sp>
      <p:sp>
        <p:nvSpPr>
          <p:cNvPr id="49" name="Shape 4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5" name="Shape 455"/>
        <p:cNvGrpSpPr/>
        <p:nvPr/>
      </p:nvGrpSpPr>
      <p:grpSpPr>
        <a:xfrm>
          <a:off x="0" y="0"/>
          <a:ext cx="0" cy="0"/>
          <a:chOff x="0" y="0"/>
          <a:chExt cx="0" cy="0"/>
        </a:xfrm>
      </p:grpSpPr>
      <p:sp>
        <p:nvSpPr>
          <p:cNvPr id="456" name="Shape 45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57" name="Shape 45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1" name="Shape 461"/>
        <p:cNvGrpSpPr/>
        <p:nvPr/>
      </p:nvGrpSpPr>
      <p:grpSpPr>
        <a:xfrm>
          <a:off x="0" y="0"/>
          <a:ext cx="0" cy="0"/>
          <a:chOff x="0" y="0"/>
          <a:chExt cx="0" cy="0"/>
        </a:xfrm>
      </p:grpSpPr>
      <p:sp>
        <p:nvSpPr>
          <p:cNvPr id="462" name="Shape 46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63" name="Shape 46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1" name="Shape 471"/>
        <p:cNvGrpSpPr/>
        <p:nvPr/>
      </p:nvGrpSpPr>
      <p:grpSpPr>
        <a:xfrm>
          <a:off x="0" y="0"/>
          <a:ext cx="0" cy="0"/>
          <a:chOff x="0" y="0"/>
          <a:chExt cx="0" cy="0"/>
        </a:xfrm>
      </p:grpSpPr>
      <p:sp>
        <p:nvSpPr>
          <p:cNvPr id="472" name="Shape 47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73" name="Shape 47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2" name="Shape 482"/>
        <p:cNvGrpSpPr/>
        <p:nvPr/>
      </p:nvGrpSpPr>
      <p:grpSpPr>
        <a:xfrm>
          <a:off x="0" y="0"/>
          <a:ext cx="0" cy="0"/>
          <a:chOff x="0" y="0"/>
          <a:chExt cx="0" cy="0"/>
        </a:xfrm>
      </p:grpSpPr>
      <p:sp>
        <p:nvSpPr>
          <p:cNvPr id="483" name="Shape 48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84" name="Shape 48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8" name="Shape 488"/>
        <p:cNvGrpSpPr/>
        <p:nvPr/>
      </p:nvGrpSpPr>
      <p:grpSpPr>
        <a:xfrm>
          <a:off x="0" y="0"/>
          <a:ext cx="0" cy="0"/>
          <a:chOff x="0" y="0"/>
          <a:chExt cx="0" cy="0"/>
        </a:xfrm>
      </p:grpSpPr>
      <p:sp>
        <p:nvSpPr>
          <p:cNvPr id="489" name="Shape 48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90" name="Shape 49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5" name="Shape 495"/>
        <p:cNvGrpSpPr/>
        <p:nvPr/>
      </p:nvGrpSpPr>
      <p:grpSpPr>
        <a:xfrm>
          <a:off x="0" y="0"/>
          <a:ext cx="0" cy="0"/>
          <a:chOff x="0" y="0"/>
          <a:chExt cx="0" cy="0"/>
        </a:xfrm>
      </p:grpSpPr>
      <p:sp>
        <p:nvSpPr>
          <p:cNvPr id="496" name="Shape 49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97" name="Shape 49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1" name="Shape 501"/>
        <p:cNvGrpSpPr/>
        <p:nvPr/>
      </p:nvGrpSpPr>
      <p:grpSpPr>
        <a:xfrm>
          <a:off x="0" y="0"/>
          <a:ext cx="0" cy="0"/>
          <a:chOff x="0" y="0"/>
          <a:chExt cx="0" cy="0"/>
        </a:xfrm>
      </p:grpSpPr>
      <p:sp>
        <p:nvSpPr>
          <p:cNvPr id="502" name="Shape 502"/>
          <p:cNvSpPr/>
          <p:nvPr>
            <p:ph idx="2" type="sldImg"/>
          </p:nvPr>
        </p:nvSpPr>
        <p:spPr>
          <a:xfrm>
            <a:off x="1152525" y="692150"/>
            <a:ext cx="4554537" cy="3416299"/>
          </a:xfrm>
          <a:custGeom>
            <a:pathLst>
              <a:path extrusionOk="0" h="120000" w="120000">
                <a:moveTo>
                  <a:pt x="0" y="0"/>
                </a:moveTo>
                <a:lnTo>
                  <a:pt x="120000" y="0"/>
                </a:lnTo>
                <a:lnTo>
                  <a:pt x="120000" y="120000"/>
                </a:lnTo>
                <a:lnTo>
                  <a:pt x="0" y="120000"/>
                </a:lnTo>
                <a:close/>
              </a:path>
            </a:pathLst>
          </a:custGeom>
          <a:noFill/>
          <a:ln>
            <a:noFill/>
          </a:ln>
        </p:spPr>
      </p:sp>
      <p:sp>
        <p:nvSpPr>
          <p:cNvPr id="503" name="Shape 50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8" name="Shape 508"/>
        <p:cNvGrpSpPr/>
        <p:nvPr/>
      </p:nvGrpSpPr>
      <p:grpSpPr>
        <a:xfrm>
          <a:off x="0" y="0"/>
          <a:ext cx="0" cy="0"/>
          <a:chOff x="0" y="0"/>
          <a:chExt cx="0" cy="0"/>
        </a:xfrm>
      </p:grpSpPr>
      <p:sp>
        <p:nvSpPr>
          <p:cNvPr id="509" name="Shape 50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10" name="Shape 51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6" name="Shape 516"/>
        <p:cNvGrpSpPr/>
        <p:nvPr/>
      </p:nvGrpSpPr>
      <p:grpSpPr>
        <a:xfrm>
          <a:off x="0" y="0"/>
          <a:ext cx="0" cy="0"/>
          <a:chOff x="0" y="0"/>
          <a:chExt cx="0" cy="0"/>
        </a:xfrm>
      </p:grpSpPr>
      <p:sp>
        <p:nvSpPr>
          <p:cNvPr id="517" name="Shape 517"/>
          <p:cNvSpPr/>
          <p:nvPr>
            <p:ph idx="2" type="sldImg"/>
          </p:nvPr>
        </p:nvSpPr>
        <p:spPr>
          <a:xfrm>
            <a:off x="1152525" y="692150"/>
            <a:ext cx="4554537" cy="3416299"/>
          </a:xfrm>
          <a:custGeom>
            <a:pathLst>
              <a:path extrusionOk="0" h="120000" w="120000">
                <a:moveTo>
                  <a:pt x="0" y="0"/>
                </a:moveTo>
                <a:lnTo>
                  <a:pt x="120000" y="0"/>
                </a:lnTo>
                <a:lnTo>
                  <a:pt x="120000" y="120000"/>
                </a:lnTo>
                <a:lnTo>
                  <a:pt x="0" y="120000"/>
                </a:lnTo>
                <a:close/>
              </a:path>
            </a:pathLst>
          </a:custGeom>
          <a:noFill/>
          <a:ln>
            <a:noFill/>
          </a:ln>
        </p:spPr>
      </p:sp>
      <p:sp>
        <p:nvSpPr>
          <p:cNvPr id="518" name="Shape 51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2" name="Shape 522"/>
        <p:cNvGrpSpPr/>
        <p:nvPr/>
      </p:nvGrpSpPr>
      <p:grpSpPr>
        <a:xfrm>
          <a:off x="0" y="0"/>
          <a:ext cx="0" cy="0"/>
          <a:chOff x="0" y="0"/>
          <a:chExt cx="0" cy="0"/>
        </a:xfrm>
      </p:grpSpPr>
      <p:sp>
        <p:nvSpPr>
          <p:cNvPr id="523" name="Shape 52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24" name="Shape 52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t/>
            </a:r>
            <a:endParaRPr b="0" i="0" sz="1800" u="none" cap="none" strike="noStrike"/>
          </a:p>
          <a:p>
            <a:pPr indent="0" lvl="0" marL="0" marR="0" rtl="0" algn="l">
              <a:spcBef>
                <a:spcPts val="0"/>
              </a:spcBef>
              <a:buSzPct val="25000"/>
              <a:buFont typeface="Arial"/>
              <a:buNone/>
            </a:pPr>
            <a:r>
              <a:rPr b="0" i="0" lang="en-US" sz="1800" u="none" cap="none" strike="noStrike"/>
              <a:t>Because the procedures used in this chapter require complicated calculations, the use and interpretation of computer software or a TI-83 Plus calculator is strongly encouraged. </a:t>
            </a:r>
          </a:p>
        </p:txBody>
      </p:sp>
      <p:sp>
        <p:nvSpPr>
          <p:cNvPr id="55" name="Shape 5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8" name="Shape 528"/>
        <p:cNvGrpSpPr/>
        <p:nvPr/>
      </p:nvGrpSpPr>
      <p:grpSpPr>
        <a:xfrm>
          <a:off x="0" y="0"/>
          <a:ext cx="0" cy="0"/>
          <a:chOff x="0" y="0"/>
          <a:chExt cx="0" cy="0"/>
        </a:xfrm>
      </p:grpSpPr>
      <p:sp>
        <p:nvSpPr>
          <p:cNvPr id="529" name="Shape 52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It is important to consider the interaction rather than just conducting another one-way ANOVA test on another factor. </a:t>
            </a:r>
          </a:p>
        </p:txBody>
      </p:sp>
      <p:sp>
        <p:nvSpPr>
          <p:cNvPr id="530" name="Shape 53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4" name="Shape 534"/>
        <p:cNvGrpSpPr/>
        <p:nvPr/>
      </p:nvGrpSpPr>
      <p:grpSpPr>
        <a:xfrm>
          <a:off x="0" y="0"/>
          <a:ext cx="0" cy="0"/>
          <a:chOff x="0" y="0"/>
          <a:chExt cx="0" cy="0"/>
        </a:xfrm>
      </p:grpSpPr>
      <p:sp>
        <p:nvSpPr>
          <p:cNvPr id="535" name="Shape 53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36" name="Shape 53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2" name="Shape 542"/>
        <p:cNvGrpSpPr/>
        <p:nvPr/>
      </p:nvGrpSpPr>
      <p:grpSpPr>
        <a:xfrm>
          <a:off x="0" y="0"/>
          <a:ext cx="0" cy="0"/>
          <a:chOff x="0" y="0"/>
          <a:chExt cx="0" cy="0"/>
        </a:xfrm>
      </p:grpSpPr>
      <p:sp>
        <p:nvSpPr>
          <p:cNvPr id="543" name="Shape 54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44" name="Shape 54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0" name="Shape 550"/>
        <p:cNvGrpSpPr/>
        <p:nvPr/>
      </p:nvGrpSpPr>
      <p:grpSpPr>
        <a:xfrm>
          <a:off x="0" y="0"/>
          <a:ext cx="0" cy="0"/>
          <a:chOff x="0" y="0"/>
          <a:chExt cx="0" cy="0"/>
        </a:xfrm>
      </p:grpSpPr>
      <p:sp>
        <p:nvSpPr>
          <p:cNvPr id="551" name="Shape 55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52" name="Shape 55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8" name="Shape 558"/>
        <p:cNvGrpSpPr/>
        <p:nvPr/>
      </p:nvGrpSpPr>
      <p:grpSpPr>
        <a:xfrm>
          <a:off x="0" y="0"/>
          <a:ext cx="0" cy="0"/>
          <a:chOff x="0" y="0"/>
          <a:chExt cx="0" cy="0"/>
        </a:xfrm>
      </p:grpSpPr>
      <p:sp>
        <p:nvSpPr>
          <p:cNvPr id="559" name="Shape 55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60" name="Shape 56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5" name="Shape 565"/>
        <p:cNvGrpSpPr/>
        <p:nvPr/>
      </p:nvGrpSpPr>
      <p:grpSpPr>
        <a:xfrm>
          <a:off x="0" y="0"/>
          <a:ext cx="0" cy="0"/>
          <a:chOff x="0" y="0"/>
          <a:chExt cx="0" cy="0"/>
        </a:xfrm>
      </p:grpSpPr>
      <p:sp>
        <p:nvSpPr>
          <p:cNvPr id="566" name="Shape 56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67" name="Shape 56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2" name="Shape 572"/>
        <p:cNvGrpSpPr/>
        <p:nvPr/>
      </p:nvGrpSpPr>
      <p:grpSpPr>
        <a:xfrm>
          <a:off x="0" y="0"/>
          <a:ext cx="0" cy="0"/>
          <a:chOff x="0" y="0"/>
          <a:chExt cx="0" cy="0"/>
        </a:xfrm>
      </p:grpSpPr>
      <p:sp>
        <p:nvSpPr>
          <p:cNvPr id="573" name="Shape 57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74" name="Shape 57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8" name="Shape 578"/>
        <p:cNvGrpSpPr/>
        <p:nvPr/>
      </p:nvGrpSpPr>
      <p:grpSpPr>
        <a:xfrm>
          <a:off x="0" y="0"/>
          <a:ext cx="0" cy="0"/>
          <a:chOff x="0" y="0"/>
          <a:chExt cx="0" cy="0"/>
        </a:xfrm>
      </p:grpSpPr>
      <p:sp>
        <p:nvSpPr>
          <p:cNvPr id="579" name="Shape 57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80" name="Shape 58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3" name="Shape 583"/>
        <p:cNvGrpSpPr/>
        <p:nvPr/>
      </p:nvGrpSpPr>
      <p:grpSpPr>
        <a:xfrm>
          <a:off x="0" y="0"/>
          <a:ext cx="0" cy="0"/>
          <a:chOff x="0" y="0"/>
          <a:chExt cx="0" cy="0"/>
        </a:xfrm>
      </p:grpSpPr>
      <p:sp>
        <p:nvSpPr>
          <p:cNvPr id="584" name="Shape 58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85" name="Shape 58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9" name="Shape 589"/>
        <p:cNvGrpSpPr/>
        <p:nvPr/>
      </p:nvGrpSpPr>
      <p:grpSpPr>
        <a:xfrm>
          <a:off x="0" y="0"/>
          <a:ext cx="0" cy="0"/>
          <a:chOff x="0" y="0"/>
          <a:chExt cx="0" cy="0"/>
        </a:xfrm>
      </p:grpSpPr>
      <p:sp>
        <p:nvSpPr>
          <p:cNvPr id="590" name="Shape 59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91" name="Shape 59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t/>
            </a:r>
            <a:endParaRPr b="0" i="0" sz="1800" u="none" cap="none" strike="noStrike"/>
          </a:p>
          <a:p>
            <a:pPr indent="0" lvl="0" marL="0" marR="0" rtl="0" algn="l">
              <a:spcBef>
                <a:spcPts val="0"/>
              </a:spcBef>
              <a:buSzPct val="25000"/>
              <a:buFont typeface="Arial"/>
              <a:buNone/>
            </a:pPr>
            <a:r>
              <a:rPr b="0" i="0" lang="en-US" sz="1800" u="none" cap="none" strike="noStrike"/>
              <a:t>Because the procedures used in this chapter require complicated calculations, the use and interpretation of computer software or a TI-83 Plus calculator is strongly encouraged. </a:t>
            </a:r>
          </a:p>
        </p:txBody>
      </p:sp>
      <p:sp>
        <p:nvSpPr>
          <p:cNvPr id="61" name="Shape 6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6" name="Shape 596"/>
        <p:cNvGrpSpPr/>
        <p:nvPr/>
      </p:nvGrpSpPr>
      <p:grpSpPr>
        <a:xfrm>
          <a:off x="0" y="0"/>
          <a:ext cx="0" cy="0"/>
          <a:chOff x="0" y="0"/>
          <a:chExt cx="0" cy="0"/>
        </a:xfrm>
      </p:grpSpPr>
      <p:sp>
        <p:nvSpPr>
          <p:cNvPr id="597" name="Shape 59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98" name="Shape 59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3" name="Shape 603"/>
        <p:cNvGrpSpPr/>
        <p:nvPr/>
      </p:nvGrpSpPr>
      <p:grpSpPr>
        <a:xfrm>
          <a:off x="0" y="0"/>
          <a:ext cx="0" cy="0"/>
          <a:chOff x="0" y="0"/>
          <a:chExt cx="0" cy="0"/>
        </a:xfrm>
      </p:grpSpPr>
      <p:sp>
        <p:nvSpPr>
          <p:cNvPr id="604" name="Shape 60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605" name="Shape 60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9" name="Shape 609"/>
        <p:cNvGrpSpPr/>
        <p:nvPr/>
      </p:nvGrpSpPr>
      <p:grpSpPr>
        <a:xfrm>
          <a:off x="0" y="0"/>
          <a:ext cx="0" cy="0"/>
          <a:chOff x="0" y="0"/>
          <a:chExt cx="0" cy="0"/>
        </a:xfrm>
      </p:grpSpPr>
      <p:sp>
        <p:nvSpPr>
          <p:cNvPr id="610" name="Shape 61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611" name="Shape 61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6" name="Shape 616"/>
        <p:cNvGrpSpPr/>
        <p:nvPr/>
      </p:nvGrpSpPr>
      <p:grpSpPr>
        <a:xfrm>
          <a:off x="0" y="0"/>
          <a:ext cx="0" cy="0"/>
          <a:chOff x="0" y="0"/>
          <a:chExt cx="0" cy="0"/>
        </a:xfrm>
      </p:grpSpPr>
      <p:sp>
        <p:nvSpPr>
          <p:cNvPr id="617" name="Shape 61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618" name="Shape 61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6" name="Shape 626"/>
        <p:cNvGrpSpPr/>
        <p:nvPr/>
      </p:nvGrpSpPr>
      <p:grpSpPr>
        <a:xfrm>
          <a:off x="0" y="0"/>
          <a:ext cx="0" cy="0"/>
          <a:chOff x="0" y="0"/>
          <a:chExt cx="0" cy="0"/>
        </a:xfrm>
      </p:grpSpPr>
      <p:sp>
        <p:nvSpPr>
          <p:cNvPr id="627" name="Shape 62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628" name="Shape 62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7" name="Shape 637"/>
        <p:cNvGrpSpPr/>
        <p:nvPr/>
      </p:nvGrpSpPr>
      <p:grpSpPr>
        <a:xfrm>
          <a:off x="0" y="0"/>
          <a:ext cx="0" cy="0"/>
          <a:chOff x="0" y="0"/>
          <a:chExt cx="0" cy="0"/>
        </a:xfrm>
      </p:grpSpPr>
      <p:sp>
        <p:nvSpPr>
          <p:cNvPr id="638" name="Shape 63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639" name="Shape 63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3" name="Shape 643"/>
        <p:cNvGrpSpPr/>
        <p:nvPr/>
      </p:nvGrpSpPr>
      <p:grpSpPr>
        <a:xfrm>
          <a:off x="0" y="0"/>
          <a:ext cx="0" cy="0"/>
          <a:chOff x="0" y="0"/>
          <a:chExt cx="0" cy="0"/>
        </a:xfrm>
      </p:grpSpPr>
      <p:sp>
        <p:nvSpPr>
          <p:cNvPr id="644" name="Shape 64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645" name="Shape 64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9" name="Shape 649"/>
        <p:cNvGrpSpPr/>
        <p:nvPr/>
      </p:nvGrpSpPr>
      <p:grpSpPr>
        <a:xfrm>
          <a:off x="0" y="0"/>
          <a:ext cx="0" cy="0"/>
          <a:chOff x="0" y="0"/>
          <a:chExt cx="0" cy="0"/>
        </a:xfrm>
      </p:grpSpPr>
      <p:sp>
        <p:nvSpPr>
          <p:cNvPr id="650" name="Shape 65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page 659 of Elementary Statistics, 10</a:t>
            </a:r>
            <a:r>
              <a:rPr b="0" baseline="30000" i="0" lang="en-US" sz="1800" u="none" cap="none" strike="noStrike"/>
              <a:t>th</a:t>
            </a:r>
            <a:r>
              <a:rPr b="0" i="0" lang="en-US" sz="1800" u="none" cap="none" strike="noStrike"/>
              <a:t> Edition</a:t>
            </a:r>
          </a:p>
          <a:p>
            <a:pPr lvl="0">
              <a:spcBef>
                <a:spcPts val="0"/>
              </a:spcBef>
              <a:buNone/>
            </a:pPr>
            <a:r>
              <a:t/>
            </a:r>
            <a:endParaRPr b="0" i="0" sz="1800" u="none" cap="none" strike="noStrike"/>
          </a:p>
        </p:txBody>
      </p:sp>
      <p:sp>
        <p:nvSpPr>
          <p:cNvPr id="651" name="Shape 65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8" name="Shape 658"/>
        <p:cNvGrpSpPr/>
        <p:nvPr/>
      </p:nvGrpSpPr>
      <p:grpSpPr>
        <a:xfrm>
          <a:off x="0" y="0"/>
          <a:ext cx="0" cy="0"/>
          <a:chOff x="0" y="0"/>
          <a:chExt cx="0" cy="0"/>
        </a:xfrm>
      </p:grpSpPr>
      <p:sp>
        <p:nvSpPr>
          <p:cNvPr id="659" name="Shape 659"/>
          <p:cNvSpPr/>
          <p:nvPr>
            <p:ph idx="2" type="sldImg"/>
          </p:nvPr>
        </p:nvSpPr>
        <p:spPr>
          <a:xfrm>
            <a:off x="1152525" y="692150"/>
            <a:ext cx="4554537" cy="3416299"/>
          </a:xfrm>
          <a:custGeom>
            <a:pathLst>
              <a:path extrusionOk="0" h="120000" w="120000">
                <a:moveTo>
                  <a:pt x="0" y="0"/>
                </a:moveTo>
                <a:lnTo>
                  <a:pt x="120000" y="0"/>
                </a:lnTo>
                <a:lnTo>
                  <a:pt x="120000" y="120000"/>
                </a:lnTo>
                <a:lnTo>
                  <a:pt x="0" y="120000"/>
                </a:lnTo>
                <a:close/>
              </a:path>
            </a:pathLst>
          </a:custGeom>
          <a:noFill/>
          <a:ln>
            <a:noFill/>
          </a:ln>
        </p:spPr>
      </p:sp>
      <p:sp>
        <p:nvSpPr>
          <p:cNvPr id="660" name="Shape 66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7" name="Shape 6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1152525" y="692150"/>
            <a:ext cx="4554537" cy="3416299"/>
          </a:xfrm>
          <a:custGeom>
            <a:pathLst>
              <a:path extrusionOk="0" h="120000" w="120000">
                <a:moveTo>
                  <a:pt x="0" y="0"/>
                </a:moveTo>
                <a:lnTo>
                  <a:pt x="120000" y="0"/>
                </a:lnTo>
                <a:lnTo>
                  <a:pt x="120000" y="120000"/>
                </a:lnTo>
                <a:lnTo>
                  <a:pt x="0" y="120000"/>
                </a:lnTo>
                <a:close/>
              </a:path>
            </a:pathLst>
          </a:custGeom>
          <a:noFill/>
          <a:ln>
            <a:noFill/>
          </a:ln>
        </p:spPr>
      </p:sp>
      <p:sp>
        <p:nvSpPr>
          <p:cNvPr id="75" name="Shape 7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lt1"/>
        </a:solidFill>
      </p:bgPr>
    </p:bg>
    <p:spTree>
      <p:nvGrpSpPr>
        <p:cNvPr id="11" name="Shape 11"/>
        <p:cNvGrpSpPr/>
        <p:nvPr/>
      </p:nvGrpSpPr>
      <p:grpSpPr>
        <a:xfrm>
          <a:off x="0" y="0"/>
          <a:ext cx="0" cy="0"/>
          <a:chOff x="0" y="0"/>
          <a:chExt cx="0" cy="0"/>
        </a:xfrm>
      </p:grpSpPr>
      <p:sp>
        <p:nvSpPr>
          <p:cNvPr id="12" name="Shape 12"/>
          <p:cNvSpPr txBox="1"/>
          <p:nvPr>
            <p:ph idx="11" type="ftr"/>
          </p:nvPr>
        </p:nvSpPr>
        <p:spPr>
          <a:xfrm>
            <a:off x="457200" y="6400800"/>
            <a:ext cx="57912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13" name="Shape 13"/>
          <p:cNvSpPr txBox="1"/>
          <p:nvPr>
            <p:ph type="title"/>
          </p:nvPr>
        </p:nvSpPr>
        <p:spPr>
          <a:xfrm>
            <a:off x="457200" y="76200"/>
            <a:ext cx="7848599" cy="1143000"/>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476250" y="419100"/>
            <a:ext cx="8229600" cy="1143000"/>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
        <p:nvSpPr>
          <p:cNvPr id="16" name="Shape 16"/>
          <p:cNvSpPr txBox="1"/>
          <p:nvPr>
            <p:ph idx="1" type="body"/>
          </p:nvPr>
        </p:nvSpPr>
        <p:spPr>
          <a:xfrm>
            <a:off x="1447800" y="2133600"/>
            <a:ext cx="6381749" cy="3352799"/>
          </a:xfrm>
          <a:prstGeom prst="rect">
            <a:avLst/>
          </a:prstGeom>
          <a:noFill/>
          <a:ln>
            <a:noFill/>
          </a:ln>
        </p:spPr>
        <p:txBody>
          <a:bodyPr anchorCtr="0" anchor="t" bIns="91425" lIns="91425" rIns="91425" tIns="91425"/>
          <a:lstStyle>
            <a:lvl1pPr indent="-139700" lvl="0" marL="342900" rtl="0" algn="l">
              <a:lnSpc>
                <a:spcPct val="100000"/>
              </a:lnSpc>
              <a:spcBef>
                <a:spcPts val="640"/>
              </a:spcBef>
              <a:spcAft>
                <a:spcPts val="0"/>
              </a:spcAft>
              <a:buClr>
                <a:schemeClr val="dk1"/>
              </a:buClr>
              <a:buFont typeface="Times New Roman"/>
              <a:buChar char="•"/>
              <a:defRPr/>
            </a:lvl1pPr>
            <a:lvl2pPr indent="-107950" lvl="1" marL="742950" rtl="0" algn="l">
              <a:lnSpc>
                <a:spcPct val="100000"/>
              </a:lnSpc>
              <a:spcBef>
                <a:spcPts val="560"/>
              </a:spcBef>
              <a:spcAft>
                <a:spcPts val="0"/>
              </a:spcAft>
              <a:buClr>
                <a:schemeClr val="dk1"/>
              </a:buClr>
              <a:buFont typeface="Times New Roman"/>
              <a:buChar char="–"/>
              <a:defRPr/>
            </a:lvl2pPr>
            <a:lvl3pPr indent="-76200" lvl="2" marL="1143000" rtl="0" algn="l">
              <a:lnSpc>
                <a:spcPct val="100000"/>
              </a:lnSpc>
              <a:spcBef>
                <a:spcPts val="480"/>
              </a:spcBef>
              <a:spcAft>
                <a:spcPts val="0"/>
              </a:spcAft>
              <a:buClr>
                <a:schemeClr val="dk1"/>
              </a:buClr>
              <a:buFont typeface="Times New Roman"/>
              <a:buChar char="•"/>
              <a:defRPr/>
            </a:lvl3pPr>
            <a:lvl4pPr indent="-101600" lvl="3" marL="1600200" rtl="0" algn="l">
              <a:lnSpc>
                <a:spcPct val="100000"/>
              </a:lnSpc>
              <a:spcBef>
                <a:spcPts val="400"/>
              </a:spcBef>
              <a:spcAft>
                <a:spcPts val="0"/>
              </a:spcAft>
              <a:buClr>
                <a:schemeClr val="dk1"/>
              </a:buClr>
              <a:buFont typeface="Times New Roman"/>
              <a:buChar char="–"/>
              <a:defRPr/>
            </a:lvl4pPr>
            <a:lvl5pPr indent="-101600" lvl="4" marL="2057400" rtl="0" algn="l">
              <a:lnSpc>
                <a:spcPct val="100000"/>
              </a:lnSpc>
              <a:spcBef>
                <a:spcPts val="400"/>
              </a:spcBef>
              <a:spcAft>
                <a:spcPts val="0"/>
              </a:spcAft>
              <a:buClr>
                <a:schemeClr val="dk1"/>
              </a:buClr>
              <a:buFont typeface="Times New Roman"/>
              <a:buChar char="•"/>
              <a:defRPr/>
            </a:lvl5pPr>
            <a:lvl6pPr indent="-101600" lvl="5" marL="2514600" rtl="0" algn="l">
              <a:lnSpc>
                <a:spcPct val="100000"/>
              </a:lnSpc>
              <a:spcBef>
                <a:spcPts val="400"/>
              </a:spcBef>
              <a:spcAft>
                <a:spcPts val="0"/>
              </a:spcAft>
              <a:buClr>
                <a:schemeClr val="dk1"/>
              </a:buClr>
              <a:buFont typeface="Times New Roman"/>
              <a:buChar char="•"/>
              <a:defRPr/>
            </a:lvl6pPr>
            <a:lvl7pPr indent="-101600" lvl="6" marL="3429000" rtl="0" algn="l">
              <a:lnSpc>
                <a:spcPct val="100000"/>
              </a:lnSpc>
              <a:spcBef>
                <a:spcPts val="400"/>
              </a:spcBef>
              <a:spcAft>
                <a:spcPts val="0"/>
              </a:spcAft>
              <a:buClr>
                <a:schemeClr val="dk1"/>
              </a:buClr>
              <a:buFont typeface="Times New Roman"/>
              <a:buChar char="•"/>
              <a:defRPr/>
            </a:lvl7pPr>
            <a:lvl8pPr indent="-101600" lvl="7" marL="4800600" rtl="0" algn="l">
              <a:lnSpc>
                <a:spcPct val="100000"/>
              </a:lnSpc>
              <a:spcBef>
                <a:spcPts val="400"/>
              </a:spcBef>
              <a:spcAft>
                <a:spcPts val="0"/>
              </a:spcAft>
              <a:buClr>
                <a:schemeClr val="dk1"/>
              </a:buClr>
              <a:buFont typeface="Times New Roman"/>
              <a:buChar char="•"/>
              <a:defRPr/>
            </a:lvl8pPr>
            <a:lvl9pPr indent="-101600" lvl="8" marL="6629400" rtl="0" algn="l">
              <a:lnSpc>
                <a:spcPct val="100000"/>
              </a:lnSpc>
              <a:spcBef>
                <a:spcPts val="400"/>
              </a:spcBef>
              <a:spcAft>
                <a:spcPts val="0"/>
              </a:spcAft>
              <a:buClr>
                <a:schemeClr val="dk1"/>
              </a:buClr>
              <a:buFont typeface="Times New Roman"/>
              <a:buChar char="•"/>
              <a:defRPr/>
            </a:lvl9pPr>
          </a:lstStyle>
          <a:p/>
        </p:txBody>
      </p:sp>
      <p:sp>
        <p:nvSpPr>
          <p:cNvPr id="17" name="Shape 17"/>
          <p:cNvSpPr txBox="1"/>
          <p:nvPr>
            <p:ph idx="11" type="ftr"/>
          </p:nvPr>
        </p:nvSpPr>
        <p:spPr>
          <a:xfrm>
            <a:off x="457200" y="6400800"/>
            <a:ext cx="57912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idx="11" type="ftr"/>
          </p:nvPr>
        </p:nvSpPr>
        <p:spPr>
          <a:xfrm>
            <a:off x="457200" y="6400800"/>
            <a:ext cx="57912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7" name="Shape 7"/>
          <p:cNvSpPr txBox="1"/>
          <p:nvPr>
            <p:ph type="title"/>
          </p:nvPr>
        </p:nvSpPr>
        <p:spPr>
          <a:xfrm>
            <a:off x="457200" y="76200"/>
            <a:ext cx="78485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defRPr/>
            </a:lvl1pPr>
            <a:lvl2pPr indent="0" lvl="1" marL="0" marR="0" rtl="0" algn="ctr">
              <a:lnSpc>
                <a:spcPct val="100000"/>
              </a:lnSpc>
              <a:spcBef>
                <a:spcPts val="0"/>
              </a:spcBef>
              <a:spcAft>
                <a:spcPts val="0"/>
              </a:spcAft>
              <a:defRPr/>
            </a:lvl2pPr>
            <a:lvl3pPr indent="0" lvl="2" marL="0" marR="0" rtl="0" algn="ctr">
              <a:lnSpc>
                <a:spcPct val="100000"/>
              </a:lnSpc>
              <a:spcBef>
                <a:spcPts val="0"/>
              </a:spcBef>
              <a:spcAft>
                <a:spcPts val="0"/>
              </a:spcAft>
              <a:defRPr/>
            </a:lvl3pPr>
            <a:lvl4pPr indent="0" lvl="3" marL="0" marR="0" rtl="0" algn="ctr">
              <a:lnSpc>
                <a:spcPct val="100000"/>
              </a:lnSpc>
              <a:spcBef>
                <a:spcPts val="0"/>
              </a:spcBef>
              <a:spcAft>
                <a:spcPts val="0"/>
              </a:spcAft>
              <a:defRPr/>
            </a:lvl4pPr>
            <a:lvl5pPr indent="0" lvl="4" marL="0" marR="0" rtl="0" algn="ctr">
              <a:lnSpc>
                <a:spcPct val="100000"/>
              </a:lnSpc>
              <a:spcBef>
                <a:spcPts val="0"/>
              </a:spcBef>
              <a:spcAft>
                <a:spcPts val="0"/>
              </a:spcAft>
              <a:defRPr/>
            </a:lvl5pPr>
            <a:lvl6pPr indent="0" lvl="5" marL="0" marR="0" rtl="0" algn="ctr">
              <a:lnSpc>
                <a:spcPct val="100000"/>
              </a:lnSpc>
              <a:spcBef>
                <a:spcPts val="0"/>
              </a:spcBef>
              <a:spcAft>
                <a:spcPts val="0"/>
              </a:spcAft>
              <a:defRPr/>
            </a:lvl6pPr>
            <a:lvl7pPr indent="0" lvl="6" marL="0" marR="0" rtl="0" algn="ctr">
              <a:lnSpc>
                <a:spcPct val="100000"/>
              </a:lnSpc>
              <a:spcBef>
                <a:spcPts val="0"/>
              </a:spcBef>
              <a:spcAft>
                <a:spcPts val="0"/>
              </a:spcAft>
              <a:defRPr/>
            </a:lvl7pPr>
            <a:lvl8pPr indent="0" lvl="7" marL="0" marR="0" rtl="0" algn="ctr">
              <a:lnSpc>
                <a:spcPct val="100000"/>
              </a:lnSpc>
              <a:spcBef>
                <a:spcPts val="0"/>
              </a:spcBef>
              <a:spcAft>
                <a:spcPts val="0"/>
              </a:spcAft>
              <a:defRPr/>
            </a:lvl8pPr>
            <a:lvl9pPr indent="0" lvl="8" marL="0" marR="0" rtl="0" algn="ctr">
              <a:lnSpc>
                <a:spcPct val="100000"/>
              </a:lnSpc>
              <a:spcBef>
                <a:spcPts val="0"/>
              </a:spcBef>
              <a:spcAft>
                <a:spcPts val="0"/>
              </a:spcAft>
              <a:defRPr/>
            </a:lvl9pPr>
          </a:lstStyle>
          <a:p/>
        </p:txBody>
      </p:sp>
      <p:sp>
        <p:nvSpPr>
          <p:cNvPr id="8" name="Shape 8"/>
          <p:cNvSpPr/>
          <p:nvPr/>
        </p:nvSpPr>
        <p:spPr>
          <a:xfrm>
            <a:off x="0" y="0"/>
            <a:ext cx="300036" cy="6873875"/>
          </a:xfrm>
          <a:prstGeom prst="rect">
            <a:avLst/>
          </a:prstGeom>
          <a:gradFill>
            <a:gsLst>
              <a:gs pos="0">
                <a:srgbClr val="1A5A00"/>
              </a:gs>
              <a:gs pos="100000">
                <a:srgbClr val="008000"/>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 name="Shape 9"/>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Copyright © 2010, 2007, 2004 Pearson Education, Inc. All Rights Reserved.</a:t>
            </a:r>
          </a:p>
        </p:txBody>
      </p:sp>
      <p:sp>
        <p:nvSpPr>
          <p:cNvPr id="10" name="Shape 10"/>
          <p:cNvSpPr txBox="1"/>
          <p:nvPr/>
        </p:nvSpPr>
        <p:spPr>
          <a:xfrm>
            <a:off x="7878761" y="6491287"/>
            <a:ext cx="1212850" cy="363536"/>
          </a:xfrm>
          <a:prstGeom prst="rect">
            <a:avLst/>
          </a:prstGeom>
          <a:noFill/>
          <a:ln>
            <a:noFill/>
          </a:ln>
        </p:spPr>
        <p:txBody>
          <a:bodyPr anchorCtr="0" anchor="t" bIns="44450" lIns="90475" rIns="90475" tIns="44450">
            <a:noAutofit/>
          </a:bodyPr>
          <a:lstStyle/>
          <a:p>
            <a:pPr indent="0" lvl="0" marL="0" marR="0" rtl="0" algn="r">
              <a:lnSpc>
                <a:spcPct val="100000"/>
              </a:lnSpc>
              <a:spcBef>
                <a:spcPts val="0"/>
              </a:spcBef>
              <a:spcAft>
                <a:spcPts val="0"/>
              </a:spcAft>
              <a:buClr>
                <a:schemeClr val="dk2"/>
              </a:buClr>
              <a:buSzPct val="25000"/>
              <a:buFont typeface="Times New Roman"/>
              <a:buNone/>
            </a:pPr>
            <a:r>
              <a:rPr b="1" i="0" lang="en-US" sz="1800" u="none" cap="none" strike="noStrike">
                <a:solidFill>
                  <a:schemeClr val="dk2"/>
                </a:solidFill>
                <a:latin typeface="Times New Roman"/>
                <a:ea typeface="Times New Roman"/>
                <a:cs typeface="Times New Roman"/>
                <a:sym typeface="Times New Roman"/>
              </a:rPr>
              <a:t>12.1 - *</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image" Target="../media/image0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0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07.png"/><Relationship Id="rId4" Type="http://schemas.openxmlformats.org/officeDocument/2006/relationships/image" Target="../media/image08.png"/><Relationship Id="rId5" Type="http://schemas.openxmlformats.org/officeDocument/2006/relationships/image" Target="../media/image0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3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3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3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3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3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38.png"/><Relationship Id="rId4" Type="http://schemas.openxmlformats.org/officeDocument/2006/relationships/image" Target="../media/image3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 name="Shape 21"/>
        <p:cNvGrpSpPr/>
        <p:nvPr/>
      </p:nvGrpSpPr>
      <p:grpSpPr>
        <a:xfrm>
          <a:off x="0" y="0"/>
          <a:ext cx="0" cy="0"/>
          <a:chOff x="0" y="0"/>
          <a:chExt cx="0" cy="0"/>
        </a:xfrm>
      </p:grpSpPr>
      <p:sp>
        <p:nvSpPr>
          <p:cNvPr id="22" name="Shape 22"/>
          <p:cNvSpPr txBox="1"/>
          <p:nvPr/>
        </p:nvSpPr>
        <p:spPr>
          <a:xfrm>
            <a:off x="0" y="0"/>
            <a:ext cx="9144000" cy="6858000"/>
          </a:xfrm>
          <a:prstGeom prst="rect">
            <a:avLst/>
          </a:prstGeom>
          <a:solidFill>
            <a:schemeClr val="dk1"/>
          </a:solidFill>
          <a:ln cap="rnd"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3" name="Shape 23"/>
          <p:cNvSpPr txBox="1"/>
          <p:nvPr/>
        </p:nvSpPr>
        <p:spPr>
          <a:xfrm>
            <a:off x="381000" y="381000"/>
            <a:ext cx="8077199" cy="64135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0" lang="en-US" sz="4000" u="none" cap="none" strike="noStrike">
                <a:solidFill>
                  <a:srgbClr val="F7D509"/>
                </a:solidFill>
                <a:latin typeface="Arial"/>
                <a:ea typeface="Arial"/>
                <a:cs typeface="Arial"/>
                <a:sym typeface="Arial"/>
              </a:rPr>
              <a:t>Lecture Slides </a:t>
            </a:r>
          </a:p>
        </p:txBody>
      </p:sp>
      <p:sp>
        <p:nvSpPr>
          <p:cNvPr id="24" name="Shape 24"/>
          <p:cNvSpPr txBox="1"/>
          <p:nvPr/>
        </p:nvSpPr>
        <p:spPr>
          <a:xfrm>
            <a:off x="4324350" y="1739900"/>
            <a:ext cx="4724400" cy="3673475"/>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1" lang="en-US" sz="3600" u="none" cap="none" strike="noStrike">
                <a:solidFill>
                  <a:srgbClr val="F7D509"/>
                </a:solidFill>
                <a:latin typeface="Arial"/>
                <a:ea typeface="Arial"/>
                <a:cs typeface="Arial"/>
                <a:sym typeface="Arial"/>
              </a:rPr>
              <a:t>Elementary Statistics</a:t>
            </a:r>
            <a:r>
              <a:rPr b="0" i="0" lang="en-US" sz="3600" u="none" cap="none" strike="noStrike">
                <a:solidFill>
                  <a:schemeClr val="lt1"/>
                </a:solidFill>
                <a:latin typeface="Arial"/>
                <a:ea typeface="Arial"/>
                <a:cs typeface="Arial"/>
                <a:sym typeface="Arial"/>
              </a:rPr>
              <a:t> </a:t>
            </a:r>
            <a:br>
              <a:rPr b="0" i="0" lang="en-US" sz="3600" u="none" cap="none" strike="noStrike">
                <a:solidFill>
                  <a:schemeClr val="lt1"/>
                </a:solidFill>
                <a:latin typeface="Arial"/>
                <a:ea typeface="Arial"/>
                <a:cs typeface="Arial"/>
                <a:sym typeface="Arial"/>
              </a:rPr>
            </a:br>
            <a:r>
              <a:rPr b="0" i="0" lang="en-US" sz="3600" u="none" cap="none" strike="noStrike">
                <a:solidFill>
                  <a:schemeClr val="lt1"/>
                </a:solidFill>
                <a:latin typeface="Arial"/>
                <a:ea typeface="Arial"/>
                <a:cs typeface="Arial"/>
                <a:sym typeface="Arial"/>
              </a:rPr>
              <a:t>Eleventh Edition </a:t>
            </a:r>
          </a:p>
          <a:p>
            <a:pPr indent="0" lvl="0" marL="0" marR="0" rtl="0" algn="ctr">
              <a:lnSpc>
                <a:spcPct val="90000"/>
              </a:lnSpc>
              <a:spcBef>
                <a:spcPts val="1600"/>
              </a:spcBef>
              <a:spcAft>
                <a:spcPts val="0"/>
              </a:spcAft>
              <a:buClr>
                <a:schemeClr val="lt1"/>
              </a:buClr>
              <a:buSzPct val="25000"/>
              <a:buFont typeface="Arial"/>
              <a:buNone/>
            </a:pPr>
            <a:br>
              <a:rPr b="0" i="0" lang="en-US" sz="3200" u="none" cap="none" strike="noStrike">
                <a:solidFill>
                  <a:schemeClr val="lt1"/>
                </a:solidFill>
                <a:latin typeface="Arial"/>
                <a:ea typeface="Arial"/>
                <a:cs typeface="Arial"/>
                <a:sym typeface="Arial"/>
              </a:rPr>
            </a:br>
            <a:r>
              <a:rPr b="0" i="0" lang="en-US" sz="2600" u="none" cap="none" strike="noStrike">
                <a:solidFill>
                  <a:schemeClr val="lt1"/>
                </a:solidFill>
                <a:latin typeface="Arial"/>
                <a:ea typeface="Arial"/>
                <a:cs typeface="Arial"/>
                <a:sym typeface="Arial"/>
              </a:rPr>
              <a:t>and the Triola Statistics Series </a:t>
            </a:r>
            <a:br>
              <a:rPr b="0" i="0" lang="en-US" sz="2600" u="none" cap="none" strike="noStrike">
                <a:solidFill>
                  <a:schemeClr val="lt1"/>
                </a:solidFill>
                <a:latin typeface="Arial"/>
                <a:ea typeface="Arial"/>
                <a:cs typeface="Arial"/>
                <a:sym typeface="Arial"/>
              </a:rPr>
            </a:br>
          </a:p>
          <a:p>
            <a:pPr indent="0" lvl="0" marL="0" marR="0" rtl="0" algn="ctr">
              <a:lnSpc>
                <a:spcPct val="90000"/>
              </a:lnSpc>
              <a:spcBef>
                <a:spcPts val="1400"/>
              </a:spcBef>
              <a:spcAft>
                <a:spcPts val="0"/>
              </a:spcAft>
              <a:buClr>
                <a:schemeClr val="lt1"/>
              </a:buClr>
              <a:buSzPct val="25000"/>
              <a:buFont typeface="Arial"/>
              <a:buNone/>
            </a:pPr>
            <a:r>
              <a:rPr b="0" i="0" lang="en-US" sz="2800" u="none" cap="none" strike="noStrike">
                <a:solidFill>
                  <a:schemeClr val="lt1"/>
                </a:solidFill>
                <a:latin typeface="Arial"/>
                <a:ea typeface="Arial"/>
                <a:cs typeface="Arial"/>
                <a:sym typeface="Arial"/>
              </a:rPr>
              <a:t>by Mario F. Triola</a:t>
            </a:r>
          </a:p>
          <a:p>
            <a:pPr indent="0" lvl="0" marL="0" marR="0" rtl="0" algn="l">
              <a:lnSpc>
                <a:spcPct val="100000"/>
              </a:lnSpc>
              <a:spcBef>
                <a:spcPts val="0"/>
              </a:spcBef>
              <a:spcAft>
                <a:spcPts val="0"/>
              </a:spcAft>
              <a:buNone/>
            </a:pPr>
            <a:r>
              <a:t/>
            </a:r>
            <a:endParaRPr b="0" i="0" sz="2800" u="none" cap="none" strike="noStrike">
              <a:solidFill>
                <a:schemeClr val="lt1"/>
              </a:solidFill>
              <a:latin typeface="Arial"/>
              <a:ea typeface="Arial"/>
              <a:cs typeface="Arial"/>
              <a:sym typeface="Arial"/>
            </a:endParaRPr>
          </a:p>
        </p:txBody>
      </p:sp>
      <p:pic>
        <p:nvPicPr>
          <p:cNvPr id="25" name="Shape 25"/>
          <p:cNvPicPr preferRelativeResize="0"/>
          <p:nvPr/>
        </p:nvPicPr>
        <p:blipFill rotWithShape="1">
          <a:blip r:embed="rId3">
            <a:alphaModFix/>
          </a:blip>
          <a:srcRect b="0" l="0" r="0" t="0"/>
          <a:stretch/>
        </p:blipFill>
        <p:spPr>
          <a:xfrm>
            <a:off x="381000" y="1066800"/>
            <a:ext cx="3886200" cy="4572000"/>
          </a:xfrm>
          <a:prstGeom prst="rect">
            <a:avLst/>
          </a:prstGeom>
          <a:noFill/>
          <a:ln>
            <a:noFill/>
          </a:ln>
        </p:spPr>
      </p:pic>
      <p:pic>
        <p:nvPicPr>
          <p:cNvPr id="26" name="Shape 26"/>
          <p:cNvPicPr preferRelativeResize="0"/>
          <p:nvPr/>
        </p:nvPicPr>
        <p:blipFill rotWithShape="1">
          <a:blip r:embed="rId4">
            <a:alphaModFix/>
          </a:blip>
          <a:srcRect b="0" l="0" r="0" t="0"/>
          <a:stretch/>
        </p:blipFill>
        <p:spPr>
          <a:xfrm>
            <a:off x="1600200" y="6172200"/>
            <a:ext cx="1143000" cy="430212"/>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2" name="Shape 82"/>
        <p:cNvGrpSpPr/>
        <p:nvPr/>
      </p:nvGrpSpPr>
      <p:grpSpPr>
        <a:xfrm>
          <a:off x="0" y="0"/>
          <a:ext cx="0" cy="0"/>
          <a:chOff x="0" y="0"/>
          <a:chExt cx="0" cy="0"/>
        </a:xfrm>
      </p:grpSpPr>
      <p:grpSp>
        <p:nvGrpSpPr>
          <p:cNvPr id="83" name="Shape 83"/>
          <p:cNvGrpSpPr/>
          <p:nvPr/>
        </p:nvGrpSpPr>
        <p:grpSpPr>
          <a:xfrm>
            <a:off x="1539875" y="963612"/>
            <a:ext cx="5307012" cy="615950"/>
            <a:chOff x="1539875" y="963612"/>
            <a:chExt cx="5307012" cy="615950"/>
          </a:xfrm>
        </p:grpSpPr>
        <p:sp>
          <p:nvSpPr>
            <p:cNvPr id="84" name="Shape 84"/>
            <p:cNvSpPr txBox="1"/>
            <p:nvPr/>
          </p:nvSpPr>
          <p:spPr>
            <a:xfrm>
              <a:off x="1544637" y="963612"/>
              <a:ext cx="5302250" cy="5191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5" name="Shape 85"/>
            <p:cNvSpPr txBox="1"/>
            <p:nvPr/>
          </p:nvSpPr>
          <p:spPr>
            <a:xfrm>
              <a:off x="1539875" y="1185862"/>
              <a:ext cx="1522412" cy="3937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0000"/>
                </a:buClr>
                <a:buSzPct val="25000"/>
                <a:buFont typeface="Arial"/>
                <a:buNone/>
              </a:pPr>
              <a:r>
                <a:rPr b="1" i="0" lang="en-US" sz="2000" u="none" cap="none" strike="noStrike">
                  <a:solidFill>
                    <a:srgbClr val="000000"/>
                  </a:solidFill>
                  <a:latin typeface="Arial"/>
                  <a:ea typeface="Arial"/>
                  <a:cs typeface="Arial"/>
                  <a:sym typeface="Arial"/>
                </a:rPr>
                <a:t>                   </a:t>
              </a:r>
            </a:p>
          </p:txBody>
        </p:sp>
      </p:grpSp>
      <p:sp>
        <p:nvSpPr>
          <p:cNvPr id="86" name="Shape 86"/>
          <p:cNvSpPr txBox="1"/>
          <p:nvPr>
            <p:ph type="title"/>
          </p:nvPr>
        </p:nvSpPr>
        <p:spPr>
          <a:xfrm>
            <a:off x="685800" y="76200"/>
            <a:ext cx="7772400" cy="762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1" lang="en-US" sz="4000" u="none" cap="none" strike="noStrike">
                <a:solidFill>
                  <a:srgbClr val="008000"/>
                </a:solidFill>
                <a:latin typeface="Arial"/>
                <a:ea typeface="Arial"/>
                <a:cs typeface="Arial"/>
                <a:sym typeface="Arial"/>
              </a:rPr>
              <a:t>F</a:t>
            </a:r>
            <a:r>
              <a:rPr b="1" i="0" lang="en-US" sz="4000" u="none" cap="none" strike="noStrike">
                <a:solidFill>
                  <a:srgbClr val="008000"/>
                </a:solidFill>
                <a:latin typeface="Arial"/>
                <a:ea typeface="Arial"/>
                <a:cs typeface="Arial"/>
                <a:sym typeface="Arial"/>
              </a:rPr>
              <a:t> - distribution</a:t>
            </a:r>
          </a:p>
        </p:txBody>
      </p:sp>
      <p:pic>
        <p:nvPicPr>
          <p:cNvPr id="87" name="Shape 87"/>
          <p:cNvPicPr preferRelativeResize="0"/>
          <p:nvPr/>
        </p:nvPicPr>
        <p:blipFill rotWithShape="1">
          <a:blip r:embed="rId3">
            <a:alphaModFix/>
          </a:blip>
          <a:srcRect b="0" l="0" r="0" t="0"/>
          <a:stretch/>
        </p:blipFill>
        <p:spPr>
          <a:xfrm>
            <a:off x="1524000" y="765175"/>
            <a:ext cx="6673850" cy="5635625"/>
          </a:xfrm>
          <a:prstGeom prst="rect">
            <a:avLst/>
          </a:prstGeom>
          <a:noFill/>
          <a:ln>
            <a:noFill/>
          </a:ln>
        </p:spPr>
      </p:pic>
      <p:sp>
        <p:nvSpPr>
          <p:cNvPr id="88" name="Shape 88"/>
          <p:cNvSpPr txBox="1"/>
          <p:nvPr/>
        </p:nvSpPr>
        <p:spPr>
          <a:xfrm>
            <a:off x="3886200" y="6096000"/>
            <a:ext cx="1806575" cy="454024"/>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6600"/>
              </a:buClr>
              <a:buSzPct val="25000"/>
              <a:buFont typeface="Arial"/>
              <a:buNone/>
            </a:pPr>
            <a:r>
              <a:rPr b="1" i="0" lang="en-US" sz="2400" u="none" cap="none" strike="noStrike">
                <a:solidFill>
                  <a:srgbClr val="006600"/>
                </a:solidFill>
                <a:latin typeface="Arial"/>
                <a:ea typeface="Arial"/>
                <a:cs typeface="Arial"/>
                <a:sym typeface="Arial"/>
              </a:rPr>
              <a:t>Figure 12-1</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2" name="Shape 92"/>
        <p:cNvGrpSpPr/>
        <p:nvPr/>
      </p:nvGrpSpPr>
      <p:grpSpPr>
        <a:xfrm>
          <a:off x="0" y="0"/>
          <a:ext cx="0" cy="0"/>
          <a:chOff x="0" y="0"/>
          <a:chExt cx="0" cy="0"/>
        </a:xfrm>
      </p:grpSpPr>
      <p:sp>
        <p:nvSpPr>
          <p:cNvPr id="93" name="Shape 93"/>
          <p:cNvSpPr txBox="1"/>
          <p:nvPr>
            <p:ph type="title"/>
          </p:nvPr>
        </p:nvSpPr>
        <p:spPr>
          <a:xfrm>
            <a:off x="685800" y="76200"/>
            <a:ext cx="7753350" cy="7810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One-Way ANOVA</a:t>
            </a:r>
          </a:p>
        </p:txBody>
      </p:sp>
      <p:sp>
        <p:nvSpPr>
          <p:cNvPr id="94" name="Shape 94"/>
          <p:cNvSpPr txBox="1"/>
          <p:nvPr>
            <p:ph idx="1" type="body"/>
          </p:nvPr>
        </p:nvSpPr>
        <p:spPr>
          <a:xfrm>
            <a:off x="381000" y="1981200"/>
            <a:ext cx="8458200" cy="4114800"/>
          </a:xfrm>
          <a:prstGeom prst="rect">
            <a:avLst/>
          </a:prstGeom>
          <a:noFill/>
          <a:ln>
            <a:noFill/>
          </a:ln>
        </p:spPr>
        <p:txBody>
          <a:bodyPr anchorCtr="0" anchor="t" bIns="44450" lIns="90475" rIns="90475" tIns="44450">
            <a:noAutofit/>
          </a:bodyPr>
          <a:lstStyle/>
          <a:p>
            <a:pPr indent="-609600" lvl="0" marL="609600" marR="0" rtl="0" algn="l">
              <a:lnSpc>
                <a:spcPct val="95000"/>
              </a:lnSpc>
              <a:spcBef>
                <a:spcPts val="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Understand that a small </a:t>
            </a:r>
            <a:r>
              <a:rPr b="1" i="1" lang="en-US" sz="2800" u="none" cap="none" strike="noStrike">
                <a:solidFill>
                  <a:schemeClr val="dk1"/>
                </a:solidFill>
                <a:latin typeface="Times New Roman"/>
                <a:ea typeface="Times New Roman"/>
                <a:cs typeface="Times New Roman"/>
                <a:sym typeface="Times New Roman"/>
              </a:rPr>
              <a:t>P</a:t>
            </a:r>
            <a:r>
              <a:rPr b="1" i="0" lang="en-US" sz="2800" u="none" cap="none" strike="noStrike">
                <a:solidFill>
                  <a:schemeClr val="dk1"/>
                </a:solidFill>
                <a:latin typeface="Arial"/>
                <a:ea typeface="Arial"/>
                <a:cs typeface="Arial"/>
                <a:sym typeface="Arial"/>
              </a:rPr>
              <a:t>-value (such as 0.05 or less) leads to rejection of the null hypothesis of equal means.  </a:t>
            </a:r>
          </a:p>
          <a:p>
            <a:pPr indent="-609600" lvl="0" marL="609600" marR="0" rtl="0" algn="l">
              <a:lnSpc>
                <a:spcPct val="95000"/>
              </a:lnSpc>
              <a:spcBef>
                <a:spcPts val="56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With a large </a:t>
            </a:r>
            <a:r>
              <a:rPr b="1" i="1" lang="en-US" sz="2800" u="none" cap="none" strike="noStrike">
                <a:solidFill>
                  <a:schemeClr val="dk1"/>
                </a:solidFill>
                <a:latin typeface="Times New Roman"/>
                <a:ea typeface="Times New Roman"/>
                <a:cs typeface="Times New Roman"/>
                <a:sym typeface="Times New Roman"/>
              </a:rPr>
              <a:t>P</a:t>
            </a:r>
            <a:r>
              <a:rPr b="1" i="0" lang="en-US" sz="2800" u="none" cap="none" strike="noStrike">
                <a:solidFill>
                  <a:schemeClr val="dk1"/>
                </a:solidFill>
                <a:latin typeface="Arial"/>
                <a:ea typeface="Arial"/>
                <a:cs typeface="Arial"/>
                <a:sym typeface="Arial"/>
              </a:rPr>
              <a:t>-value (such as greater than 0.05), fail to reject the null hypothesis of equal means.</a:t>
            </a:r>
          </a:p>
          <a:p>
            <a:pPr indent="-609600" lvl="0" marL="609600" marR="0" rtl="0" algn="l">
              <a:lnSpc>
                <a:spcPct val="95000"/>
              </a:lnSpc>
              <a:spcBef>
                <a:spcPts val="900"/>
              </a:spcBef>
              <a:spcAft>
                <a:spcPts val="900"/>
              </a:spcAft>
              <a:buClr>
                <a:schemeClr val="dk1"/>
              </a:buClr>
              <a:buSzPct val="107142"/>
              <a:buFont typeface="Arial"/>
              <a:buAutoNum type="arabicPeriod" startAt="2"/>
            </a:pPr>
            <a:r>
              <a:rPr b="1" i="0" lang="en-US" sz="2800" u="none" cap="none" strike="noStrike">
                <a:solidFill>
                  <a:schemeClr val="dk1"/>
                </a:solidFill>
                <a:latin typeface="Arial"/>
                <a:ea typeface="Arial"/>
                <a:cs typeface="Arial"/>
                <a:sym typeface="Arial"/>
              </a:rPr>
              <a:t>Develop an understanding of the underlying rationale by studying the examples in this section.</a:t>
            </a:r>
            <a:r>
              <a:rPr b="1" i="0" lang="en-US" sz="3000" u="none" cap="none" strike="noStrike">
                <a:solidFill>
                  <a:schemeClr val="dk1"/>
                </a:solidFill>
                <a:latin typeface="Arial"/>
                <a:ea typeface="Arial"/>
                <a:cs typeface="Arial"/>
                <a:sym typeface="Arial"/>
              </a:rPr>
              <a:t>  </a:t>
            </a:r>
          </a:p>
        </p:txBody>
      </p:sp>
      <p:sp>
        <p:nvSpPr>
          <p:cNvPr id="95" name="Shape 95"/>
          <p:cNvSpPr txBox="1"/>
          <p:nvPr/>
        </p:nvSpPr>
        <p:spPr>
          <a:xfrm>
            <a:off x="762000" y="968375"/>
            <a:ext cx="7924799" cy="701674"/>
          </a:xfrm>
          <a:prstGeom prst="rect">
            <a:avLst/>
          </a:prstGeom>
          <a:noFill/>
          <a:ln>
            <a:noFill/>
          </a:ln>
        </p:spPr>
        <p:txBody>
          <a:bodyPr anchorCtr="0" anchor="t" bIns="45700" lIns="91425" rIns="91425" tIns="45700">
            <a:noAutofit/>
          </a:bodyPr>
          <a:lstStyle/>
          <a:p>
            <a:pPr indent="0" lvl="0" marL="0" marR="0" rtl="0" algn="ctr">
              <a:lnSpc>
                <a:spcPct val="95000"/>
              </a:lnSpc>
              <a:spcBef>
                <a:spcPts val="0"/>
              </a:spcBef>
              <a:spcAft>
                <a:spcPts val="960"/>
              </a:spcAft>
              <a:buClr>
                <a:schemeClr val="dk1"/>
              </a:buClr>
              <a:buSzPct val="25000"/>
              <a:buFont typeface="Arial"/>
              <a:buNone/>
            </a:pPr>
            <a:r>
              <a:rPr b="1" i="0" lang="en-US" sz="3000" u="none" cap="none" strike="noStrike">
                <a:solidFill>
                  <a:schemeClr val="dk1"/>
                </a:solidFill>
                <a:latin typeface="Arial"/>
                <a:ea typeface="Arial"/>
                <a:cs typeface="Arial"/>
                <a:sym typeface="Arial"/>
              </a:rPr>
              <a:t> </a:t>
            </a:r>
            <a:r>
              <a:rPr b="1" i="0" lang="en-US" sz="3200" u="none" cap="none" strike="noStrike">
                <a:solidFill>
                  <a:schemeClr val="hlink"/>
                </a:solidFill>
                <a:latin typeface="Arial"/>
                <a:ea typeface="Arial"/>
                <a:cs typeface="Arial"/>
                <a:sym typeface="Arial"/>
              </a:rPr>
              <a:t>An Approach to Understanding ANOVA</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9" name="Shape 99"/>
        <p:cNvGrpSpPr/>
        <p:nvPr/>
      </p:nvGrpSpPr>
      <p:grpSpPr>
        <a:xfrm>
          <a:off x="0" y="0"/>
          <a:ext cx="0" cy="0"/>
          <a:chOff x="0" y="0"/>
          <a:chExt cx="0" cy="0"/>
        </a:xfrm>
      </p:grpSpPr>
      <p:sp>
        <p:nvSpPr>
          <p:cNvPr id="100" name="Shape 100"/>
          <p:cNvSpPr txBox="1"/>
          <p:nvPr>
            <p:ph type="title"/>
          </p:nvPr>
        </p:nvSpPr>
        <p:spPr>
          <a:xfrm>
            <a:off x="838200" y="2362200"/>
            <a:ext cx="7753350" cy="1447800"/>
          </a:xfrm>
          <a:prstGeom prst="rect">
            <a:avLst/>
          </a:prstGeom>
          <a:noFill/>
          <a:ln>
            <a:noFill/>
          </a:ln>
        </p:spPr>
        <p:txBody>
          <a:bodyPr anchorCtr="0" anchor="t" bIns="44450" lIns="90475" rIns="90475" tIns="44450">
            <a:noAutofit/>
          </a:bodyPr>
          <a:lstStyle/>
          <a:p>
            <a:pPr indent="-1830386" lvl="0" marL="1830386" marR="0" rtl="0" algn="l">
              <a:lnSpc>
                <a:spcPct val="100000"/>
              </a:lnSpc>
              <a:spcBef>
                <a:spcPts val="0"/>
              </a:spcBef>
              <a:spcAft>
                <a:spcPts val="0"/>
              </a:spcAft>
              <a:buClr>
                <a:schemeClr val="dk2"/>
              </a:buClr>
              <a:buSzPct val="25000"/>
              <a:buFont typeface="Arial"/>
              <a:buNone/>
            </a:pPr>
            <a:r>
              <a:rPr b="1" i="0" lang="en-US" sz="4000" u="none" cap="none" strike="noStrike">
                <a:solidFill>
                  <a:schemeClr val="dk2"/>
                </a:solidFill>
                <a:latin typeface="Arial"/>
                <a:ea typeface="Arial"/>
                <a:cs typeface="Arial"/>
                <a:sym typeface="Arial"/>
              </a:rPr>
              <a:t>Part 1:	Basics of One-Way Analysis of Variance</a:t>
            </a:r>
          </a:p>
        </p:txBody>
      </p:sp>
      <p:sp>
        <p:nvSpPr>
          <p:cNvPr id="101" name="Shape 101"/>
          <p:cNvSpPr txBox="1"/>
          <p:nvPr>
            <p:ph idx="1" type="body"/>
          </p:nvPr>
        </p:nvSpPr>
        <p:spPr>
          <a:xfrm>
            <a:off x="304800" y="1028700"/>
            <a:ext cx="8750299" cy="4114800"/>
          </a:xfrm>
          <a:prstGeom prst="rect">
            <a:avLst/>
          </a:prstGeom>
          <a:noFill/>
          <a:ln>
            <a:noFill/>
          </a:ln>
        </p:spPr>
        <p:txBody>
          <a:bodyPr anchorCtr="0" anchor="t" bIns="44450" lIns="90475" rIns="90475" tIns="44450">
            <a:noAutofit/>
          </a:bodyPr>
          <a:lstStyle/>
          <a:p>
            <a:pPr indent="-342900" lvl="0" marL="342900" marR="0" rtl="0" algn="ctr">
              <a:lnSpc>
                <a:spcPct val="95000"/>
              </a:lnSpc>
              <a:spcBef>
                <a:spcPts val="0"/>
              </a:spcBef>
              <a:spcAft>
                <a:spcPts val="84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5" name="Shape 105"/>
        <p:cNvGrpSpPr/>
        <p:nvPr/>
      </p:nvGrpSpPr>
      <p:grpSpPr>
        <a:xfrm>
          <a:off x="0" y="0"/>
          <a:ext cx="0" cy="0"/>
          <a:chOff x="0" y="0"/>
          <a:chExt cx="0" cy="0"/>
        </a:xfrm>
      </p:grpSpPr>
      <p:sp>
        <p:nvSpPr>
          <p:cNvPr id="106" name="Shape 106"/>
          <p:cNvSpPr txBox="1"/>
          <p:nvPr>
            <p:ph type="title"/>
          </p:nvPr>
        </p:nvSpPr>
        <p:spPr>
          <a:xfrm>
            <a:off x="685800" y="114300"/>
            <a:ext cx="7772400" cy="6857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107" name="Shape 107"/>
          <p:cNvSpPr txBox="1"/>
          <p:nvPr>
            <p:ph idx="1" type="body"/>
          </p:nvPr>
        </p:nvSpPr>
        <p:spPr>
          <a:xfrm>
            <a:off x="609600" y="1447800"/>
            <a:ext cx="8242300" cy="411480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One-way analysis of variance</a:t>
            </a:r>
            <a:r>
              <a:rPr b="1" i="0" lang="en-US" sz="3200" u="none" cap="none" strike="noStrike">
                <a:solidFill>
                  <a:schemeClr val="dk1"/>
                </a:solidFill>
                <a:latin typeface="Arial"/>
                <a:ea typeface="Arial"/>
                <a:cs typeface="Arial"/>
                <a:sym typeface="Arial"/>
              </a:rPr>
              <a:t> (ANOVA) is a method of testing the equality of three or more population means by analyzing sample variances. One-way analysis of variance is used with data categorized with </a:t>
            </a:r>
            <a:r>
              <a:rPr b="1" i="1" lang="en-US" sz="3200" u="none" cap="none" strike="noStrike">
                <a:solidFill>
                  <a:schemeClr val="dk1"/>
                </a:solidFill>
                <a:latin typeface="Arial"/>
                <a:ea typeface="Arial"/>
                <a:cs typeface="Arial"/>
                <a:sym typeface="Arial"/>
              </a:rPr>
              <a:t>one </a:t>
            </a:r>
            <a:r>
              <a:rPr b="1" i="0" lang="en-US" sz="3200" u="none" cap="none" strike="noStrike">
                <a:solidFill>
                  <a:schemeClr val="hlink"/>
                </a:solidFill>
                <a:latin typeface="Arial"/>
                <a:ea typeface="Arial"/>
                <a:cs typeface="Arial"/>
                <a:sym typeface="Arial"/>
              </a:rPr>
              <a:t>treatment</a:t>
            </a:r>
            <a:r>
              <a:rPr b="1" i="0" lang="en-US" sz="3200" u="none" cap="none" strike="noStrike">
                <a:solidFill>
                  <a:schemeClr val="dk1"/>
                </a:solidFill>
                <a:latin typeface="Arial"/>
                <a:ea typeface="Arial"/>
                <a:cs typeface="Arial"/>
                <a:sym typeface="Arial"/>
              </a:rPr>
              <a:t> (or </a:t>
            </a:r>
            <a:r>
              <a:rPr b="1" i="0" lang="en-US" sz="3200" u="none" cap="none" strike="noStrike">
                <a:solidFill>
                  <a:schemeClr val="hlink"/>
                </a:solidFill>
                <a:latin typeface="Arial"/>
                <a:ea typeface="Arial"/>
                <a:cs typeface="Arial"/>
                <a:sym typeface="Arial"/>
              </a:rPr>
              <a:t>factor</a:t>
            </a:r>
            <a:r>
              <a:rPr b="1" i="0" lang="en-US" sz="3200" u="none" cap="none" strike="noStrike">
                <a:solidFill>
                  <a:schemeClr val="dk1"/>
                </a:solidFill>
                <a:latin typeface="Arial"/>
                <a:ea typeface="Arial"/>
                <a:cs typeface="Arial"/>
                <a:sym typeface="Arial"/>
              </a:rPr>
              <a:t>), which is a characteristic that allows us to distinguish the different populations from one another.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1" name="Shape 111"/>
        <p:cNvGrpSpPr/>
        <p:nvPr/>
      </p:nvGrpSpPr>
      <p:grpSpPr>
        <a:xfrm>
          <a:off x="0" y="0"/>
          <a:ext cx="0" cy="0"/>
          <a:chOff x="0" y="0"/>
          <a:chExt cx="0" cy="0"/>
        </a:xfrm>
      </p:grpSpPr>
      <p:sp>
        <p:nvSpPr>
          <p:cNvPr id="112" name="Shape 112"/>
          <p:cNvSpPr txBox="1"/>
          <p:nvPr>
            <p:ph type="title"/>
          </p:nvPr>
        </p:nvSpPr>
        <p:spPr>
          <a:xfrm>
            <a:off x="704850" y="76200"/>
            <a:ext cx="7753350" cy="7810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One-Way ANOVA</a:t>
            </a:r>
          </a:p>
        </p:txBody>
      </p:sp>
      <p:sp>
        <p:nvSpPr>
          <p:cNvPr id="113" name="Shape 113"/>
          <p:cNvSpPr txBox="1"/>
          <p:nvPr>
            <p:ph idx="1" type="body"/>
          </p:nvPr>
        </p:nvSpPr>
        <p:spPr>
          <a:xfrm>
            <a:off x="685800" y="914400"/>
            <a:ext cx="8229600" cy="4114800"/>
          </a:xfrm>
          <a:prstGeom prst="rect">
            <a:avLst/>
          </a:prstGeom>
          <a:noFill/>
          <a:ln>
            <a:noFill/>
          </a:ln>
        </p:spPr>
        <p:txBody>
          <a:bodyPr anchorCtr="0" anchor="t" bIns="44450" lIns="90475" rIns="90475" tIns="44450">
            <a:noAutofit/>
          </a:bodyPr>
          <a:lstStyle/>
          <a:p>
            <a:pPr indent="-466725" lvl="0" marL="466725" marR="0" rtl="0" algn="l">
              <a:lnSpc>
                <a:spcPct val="95000"/>
              </a:lnSpc>
              <a:spcBef>
                <a:spcPts val="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                      </a:t>
            </a:r>
            <a:r>
              <a:rPr b="1" i="0" lang="en-US" sz="3600" u="none" cap="none" strike="noStrike">
                <a:solidFill>
                  <a:schemeClr val="hlink"/>
                </a:solidFill>
                <a:latin typeface="Arial"/>
                <a:ea typeface="Arial"/>
                <a:cs typeface="Arial"/>
                <a:sym typeface="Arial"/>
              </a:rPr>
              <a:t>Requirements</a:t>
            </a:r>
          </a:p>
          <a:p>
            <a:pPr indent="-466725" lvl="0" marL="466725" marR="0" rtl="0" algn="l">
              <a:lnSpc>
                <a:spcPct val="95000"/>
              </a:lnSpc>
              <a:spcBef>
                <a:spcPts val="192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The populations have approximately normal distributions.</a:t>
            </a:r>
          </a:p>
          <a:p>
            <a:pPr indent="-466725" lvl="0" marL="466725" marR="0" rtl="0" algn="l">
              <a:lnSpc>
                <a:spcPct val="95000"/>
              </a:lnSpc>
              <a:spcBef>
                <a:spcPts val="168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The populations have the same variance </a:t>
            </a:r>
            <a:r>
              <a:rPr b="1" i="0" lang="en-US" sz="2800" u="none" cap="none" strike="noStrike">
                <a:solidFill>
                  <a:schemeClr val="dk1"/>
                </a:solidFill>
                <a:latin typeface="Noto Symbol"/>
                <a:ea typeface="Noto Symbol"/>
                <a:cs typeface="Noto Symbol"/>
                <a:sym typeface="Noto Symbol"/>
              </a:rPr>
              <a:t>σ </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(or standard deviation </a:t>
            </a:r>
            <a:r>
              <a:rPr b="1" i="1" lang="en-US" sz="2800" u="none" cap="none" strike="noStrike">
                <a:solidFill>
                  <a:schemeClr val="dk1"/>
                </a:solidFill>
                <a:latin typeface="Noto Symbol"/>
                <a:ea typeface="Noto Symbol"/>
                <a:cs typeface="Noto Symbol"/>
                <a:sym typeface="Noto Symbol"/>
              </a:rPr>
              <a:t>σ</a:t>
            </a:r>
            <a:r>
              <a:rPr b="1" baseline="3000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a:t>
            </a:r>
          </a:p>
          <a:p>
            <a:pPr indent="-466725" lvl="0" marL="466725" marR="0" rtl="0" algn="l">
              <a:lnSpc>
                <a:spcPct val="95000"/>
              </a:lnSpc>
              <a:spcBef>
                <a:spcPts val="168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3. The samples are simple random samples.</a:t>
            </a:r>
          </a:p>
          <a:p>
            <a:pPr indent="-466725" lvl="0" marL="466725" marR="0" rtl="0" algn="l">
              <a:lnSpc>
                <a:spcPct val="95000"/>
              </a:lnSpc>
              <a:spcBef>
                <a:spcPts val="168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4. The samples are independent of each other.</a:t>
            </a:r>
          </a:p>
          <a:p>
            <a:pPr indent="-466725" lvl="0" marL="466725" marR="0" rtl="0" algn="l">
              <a:lnSpc>
                <a:spcPct val="95000"/>
              </a:lnSpc>
              <a:spcBef>
                <a:spcPts val="1680"/>
              </a:spcBef>
              <a:spcAft>
                <a:spcPts val="840"/>
              </a:spcAft>
              <a:buClr>
                <a:schemeClr val="dk1"/>
              </a:buClr>
              <a:buSzPct val="25000"/>
              <a:buFont typeface="Arial"/>
              <a:buNone/>
            </a:pPr>
            <a:r>
              <a:rPr b="1" i="0" lang="en-US" sz="2800" u="none" cap="none" strike="noStrike">
                <a:solidFill>
                  <a:schemeClr val="dk1"/>
                </a:solidFill>
                <a:latin typeface="Arial"/>
                <a:ea typeface="Arial"/>
                <a:cs typeface="Arial"/>
                <a:sym typeface="Arial"/>
              </a:rPr>
              <a:t>5. The different samples are from populations that are categorized in only one way.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7" name="Shape 117"/>
        <p:cNvGrpSpPr/>
        <p:nvPr/>
      </p:nvGrpSpPr>
      <p:grpSpPr>
        <a:xfrm>
          <a:off x="0" y="0"/>
          <a:ext cx="0" cy="0"/>
          <a:chOff x="0" y="0"/>
          <a:chExt cx="0" cy="0"/>
        </a:xfrm>
      </p:grpSpPr>
      <p:sp>
        <p:nvSpPr>
          <p:cNvPr id="118" name="Shape 118"/>
          <p:cNvSpPr txBox="1"/>
          <p:nvPr>
            <p:ph type="title"/>
          </p:nvPr>
        </p:nvSpPr>
        <p:spPr>
          <a:xfrm>
            <a:off x="685800" y="228600"/>
            <a:ext cx="8001000" cy="13715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Procedure for testing </a:t>
            </a:r>
            <a:br>
              <a:rPr b="1" i="0" lang="en-US" sz="3600" u="none" cap="none" strike="noStrike">
                <a:solidFill>
                  <a:srgbClr val="008000"/>
                </a:solidFill>
                <a:latin typeface="Arial"/>
                <a:ea typeface="Arial"/>
                <a:cs typeface="Arial"/>
                <a:sym typeface="Arial"/>
              </a:rPr>
            </a:br>
            <a:r>
              <a:rPr b="1" i="0" lang="en-US" sz="3600" u="none" cap="none" strike="noStrike">
                <a:solidFill>
                  <a:srgbClr val="008000"/>
                </a:solidFill>
                <a:latin typeface="Arial"/>
                <a:ea typeface="Arial"/>
                <a:cs typeface="Arial"/>
                <a:sym typeface="Arial"/>
              </a:rPr>
              <a:t>			   </a:t>
            </a:r>
            <a:r>
              <a:rPr b="1" i="1" lang="en-US" sz="3600" u="none" cap="none" strike="noStrike">
                <a:solidFill>
                  <a:srgbClr val="008000"/>
                </a:solidFill>
                <a:latin typeface="Arial"/>
                <a:ea typeface="Arial"/>
                <a:cs typeface="Arial"/>
                <a:sym typeface="Arial"/>
              </a:rPr>
              <a:t>H</a:t>
            </a:r>
            <a:r>
              <a:rPr b="1" baseline="-25000" i="0" lang="en-US" sz="2800" u="none" cap="none" strike="noStrike">
                <a:solidFill>
                  <a:srgbClr val="008000"/>
                </a:solidFill>
                <a:latin typeface="Arial"/>
                <a:ea typeface="Arial"/>
                <a:cs typeface="Arial"/>
                <a:sym typeface="Arial"/>
              </a:rPr>
              <a:t>0</a:t>
            </a:r>
            <a:r>
              <a:rPr b="1" i="0" lang="en-US" sz="3600" u="none" cap="none" strike="noStrike">
                <a:solidFill>
                  <a:srgbClr val="008000"/>
                </a:solidFill>
                <a:latin typeface="Arial"/>
                <a:ea typeface="Arial"/>
                <a:cs typeface="Arial"/>
                <a:sym typeface="Arial"/>
              </a:rPr>
              <a:t>: </a:t>
            </a:r>
            <a:r>
              <a:rPr b="1" i="1" lang="en-US" sz="3600" u="none" cap="none" strike="noStrike">
                <a:solidFill>
                  <a:srgbClr val="008000"/>
                </a:solidFill>
                <a:latin typeface="Arial"/>
                <a:ea typeface="Arial"/>
                <a:cs typeface="Arial"/>
                <a:sym typeface="Arial"/>
              </a:rPr>
              <a:t>µ</a:t>
            </a:r>
            <a:r>
              <a:rPr b="1" baseline="-25000" i="0" lang="en-US" sz="3600" u="none" cap="none" strike="noStrike">
                <a:solidFill>
                  <a:srgbClr val="008000"/>
                </a:solidFill>
                <a:latin typeface="Arial"/>
                <a:ea typeface="Arial"/>
                <a:cs typeface="Arial"/>
                <a:sym typeface="Arial"/>
              </a:rPr>
              <a:t>1</a:t>
            </a:r>
            <a:r>
              <a:rPr b="1" i="0" lang="en-US" sz="3600" u="none" cap="none" strike="noStrike">
                <a:solidFill>
                  <a:srgbClr val="008000"/>
                </a:solidFill>
                <a:latin typeface="Arial"/>
                <a:ea typeface="Arial"/>
                <a:cs typeface="Arial"/>
                <a:sym typeface="Arial"/>
              </a:rPr>
              <a:t> = </a:t>
            </a:r>
            <a:r>
              <a:rPr b="1" i="1" lang="en-US" sz="3600" u="none" cap="none" strike="noStrike">
                <a:solidFill>
                  <a:srgbClr val="008000"/>
                </a:solidFill>
                <a:latin typeface="Arial"/>
                <a:ea typeface="Arial"/>
                <a:cs typeface="Arial"/>
                <a:sym typeface="Arial"/>
              </a:rPr>
              <a:t>µ</a:t>
            </a:r>
            <a:r>
              <a:rPr b="1" baseline="-25000" i="0" lang="en-US" sz="3600" u="none" cap="none" strike="noStrike">
                <a:solidFill>
                  <a:srgbClr val="008000"/>
                </a:solidFill>
                <a:latin typeface="Arial"/>
                <a:ea typeface="Arial"/>
                <a:cs typeface="Arial"/>
                <a:sym typeface="Arial"/>
              </a:rPr>
              <a:t>2</a:t>
            </a:r>
            <a:r>
              <a:rPr b="1" i="0" lang="en-US" sz="3600" u="none" cap="none" strike="noStrike">
                <a:solidFill>
                  <a:srgbClr val="008000"/>
                </a:solidFill>
                <a:latin typeface="Arial"/>
                <a:ea typeface="Arial"/>
                <a:cs typeface="Arial"/>
                <a:sym typeface="Arial"/>
              </a:rPr>
              <a:t> = </a:t>
            </a:r>
            <a:r>
              <a:rPr b="1" i="1" lang="en-US" sz="3600" u="none" cap="none" strike="noStrike">
                <a:solidFill>
                  <a:srgbClr val="008000"/>
                </a:solidFill>
                <a:latin typeface="Arial"/>
                <a:ea typeface="Arial"/>
                <a:cs typeface="Arial"/>
                <a:sym typeface="Arial"/>
              </a:rPr>
              <a:t>µ</a:t>
            </a:r>
            <a:r>
              <a:rPr b="1" baseline="-25000" i="0" lang="en-US" sz="3600" u="none" cap="none" strike="noStrike">
                <a:solidFill>
                  <a:srgbClr val="008000"/>
                </a:solidFill>
                <a:latin typeface="Arial"/>
                <a:ea typeface="Arial"/>
                <a:cs typeface="Arial"/>
                <a:sym typeface="Arial"/>
              </a:rPr>
              <a:t>3</a:t>
            </a:r>
            <a:r>
              <a:rPr b="1" i="0" lang="en-US" sz="3600" u="none" cap="none" strike="noStrike">
                <a:solidFill>
                  <a:srgbClr val="008000"/>
                </a:solidFill>
                <a:latin typeface="Arial"/>
                <a:ea typeface="Arial"/>
                <a:cs typeface="Arial"/>
                <a:sym typeface="Arial"/>
              </a:rPr>
              <a:t> = . . .</a:t>
            </a:r>
          </a:p>
        </p:txBody>
      </p:sp>
      <p:sp>
        <p:nvSpPr>
          <p:cNvPr id="119" name="Shape 119"/>
          <p:cNvSpPr txBox="1"/>
          <p:nvPr>
            <p:ph idx="1" type="body"/>
          </p:nvPr>
        </p:nvSpPr>
        <p:spPr>
          <a:xfrm>
            <a:off x="533400" y="2438400"/>
            <a:ext cx="8229600" cy="33527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1.  Use STATDISK, Minitab, Excel, or a </a:t>
            </a:r>
          </a:p>
          <a:p>
            <a:pPr indent="-342900" lvl="0" marL="34290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TI-83/84 Calculator to obtain results. </a:t>
            </a:r>
          </a:p>
          <a:p>
            <a:pPr indent="-342900" lvl="0" marL="342900" marR="0" rtl="0" algn="l">
              <a:lnSpc>
                <a:spcPct val="100000"/>
              </a:lnSpc>
              <a:spcBef>
                <a:spcPts val="1696"/>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2.  Identify the </a:t>
            </a:r>
            <a:r>
              <a:rPr b="1" i="1" lang="en-US" sz="3200" u="none" cap="none" strike="noStrike">
                <a:solidFill>
                  <a:schemeClr val="dk1"/>
                </a:solidFill>
                <a:latin typeface="Times New Roman"/>
                <a:ea typeface="Times New Roman"/>
                <a:cs typeface="Times New Roman"/>
                <a:sym typeface="Times New Roman"/>
              </a:rPr>
              <a:t>P</a:t>
            </a:r>
            <a:r>
              <a:rPr b="1" i="0" lang="en-US" sz="3200" u="none" cap="none" strike="noStrike">
                <a:solidFill>
                  <a:schemeClr val="dk1"/>
                </a:solidFill>
                <a:latin typeface="Arial"/>
                <a:ea typeface="Arial"/>
                <a:cs typeface="Arial"/>
                <a:sym typeface="Arial"/>
              </a:rPr>
              <a:t>-value from the display. </a:t>
            </a:r>
          </a:p>
          <a:p>
            <a:pPr indent="-342900" lvl="0" marL="342900" marR="0" rtl="0" algn="l">
              <a:lnSpc>
                <a:spcPct val="100000"/>
              </a:lnSpc>
              <a:spcBef>
                <a:spcPts val="1696"/>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3.  Form a conclusion based on these</a:t>
            </a:r>
          </a:p>
          <a:p>
            <a:pPr indent="-342900" lvl="0" marL="34290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criteria:</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3" name="Shape 123"/>
        <p:cNvGrpSpPr/>
        <p:nvPr/>
      </p:nvGrpSpPr>
      <p:grpSpPr>
        <a:xfrm>
          <a:off x="0" y="0"/>
          <a:ext cx="0" cy="0"/>
          <a:chOff x="0" y="0"/>
          <a:chExt cx="0" cy="0"/>
        </a:xfrm>
      </p:grpSpPr>
      <p:sp>
        <p:nvSpPr>
          <p:cNvPr id="124" name="Shape 124"/>
          <p:cNvSpPr txBox="1"/>
          <p:nvPr>
            <p:ph type="title"/>
          </p:nvPr>
        </p:nvSpPr>
        <p:spPr>
          <a:xfrm>
            <a:off x="685800" y="228600"/>
            <a:ext cx="8001000" cy="13715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Procedure for testing </a:t>
            </a:r>
            <a:br>
              <a:rPr b="1" i="0" lang="en-US" sz="3600" u="none" cap="none" strike="noStrike">
                <a:solidFill>
                  <a:srgbClr val="008000"/>
                </a:solidFill>
                <a:latin typeface="Arial"/>
                <a:ea typeface="Arial"/>
                <a:cs typeface="Arial"/>
                <a:sym typeface="Arial"/>
              </a:rPr>
            </a:br>
            <a:r>
              <a:rPr b="1" i="0" lang="en-US" sz="3600" u="none" cap="none" strike="noStrike">
                <a:solidFill>
                  <a:srgbClr val="008000"/>
                </a:solidFill>
                <a:latin typeface="Arial"/>
                <a:ea typeface="Arial"/>
                <a:cs typeface="Arial"/>
                <a:sym typeface="Arial"/>
              </a:rPr>
              <a:t>			   </a:t>
            </a:r>
            <a:r>
              <a:rPr b="1" i="1" lang="en-US" sz="3600" u="none" cap="none" strike="noStrike">
                <a:solidFill>
                  <a:srgbClr val="008000"/>
                </a:solidFill>
                <a:latin typeface="Arial"/>
                <a:ea typeface="Arial"/>
                <a:cs typeface="Arial"/>
                <a:sym typeface="Arial"/>
              </a:rPr>
              <a:t>H</a:t>
            </a:r>
            <a:r>
              <a:rPr b="1" baseline="-25000" i="0" lang="en-US" sz="2800" u="none" cap="none" strike="noStrike">
                <a:solidFill>
                  <a:srgbClr val="008000"/>
                </a:solidFill>
                <a:latin typeface="Arial"/>
                <a:ea typeface="Arial"/>
                <a:cs typeface="Arial"/>
                <a:sym typeface="Arial"/>
              </a:rPr>
              <a:t>0</a:t>
            </a:r>
            <a:r>
              <a:rPr b="1" i="0" lang="en-US" sz="3600" u="none" cap="none" strike="noStrike">
                <a:solidFill>
                  <a:srgbClr val="008000"/>
                </a:solidFill>
                <a:latin typeface="Arial"/>
                <a:ea typeface="Arial"/>
                <a:cs typeface="Arial"/>
                <a:sym typeface="Arial"/>
              </a:rPr>
              <a:t>: </a:t>
            </a:r>
            <a:r>
              <a:rPr b="1" i="1" lang="en-US" sz="3600" u="none" cap="none" strike="noStrike">
                <a:solidFill>
                  <a:srgbClr val="008000"/>
                </a:solidFill>
                <a:latin typeface="Arial"/>
                <a:ea typeface="Arial"/>
                <a:cs typeface="Arial"/>
                <a:sym typeface="Arial"/>
              </a:rPr>
              <a:t>µ</a:t>
            </a:r>
            <a:r>
              <a:rPr b="1" baseline="-25000" i="0" lang="en-US" sz="3600" u="none" cap="none" strike="noStrike">
                <a:solidFill>
                  <a:srgbClr val="008000"/>
                </a:solidFill>
                <a:latin typeface="Arial"/>
                <a:ea typeface="Arial"/>
                <a:cs typeface="Arial"/>
                <a:sym typeface="Arial"/>
              </a:rPr>
              <a:t>1</a:t>
            </a:r>
            <a:r>
              <a:rPr b="1" i="0" lang="en-US" sz="3600" u="none" cap="none" strike="noStrike">
                <a:solidFill>
                  <a:srgbClr val="008000"/>
                </a:solidFill>
                <a:latin typeface="Arial"/>
                <a:ea typeface="Arial"/>
                <a:cs typeface="Arial"/>
                <a:sym typeface="Arial"/>
              </a:rPr>
              <a:t> = </a:t>
            </a:r>
            <a:r>
              <a:rPr b="1" i="1" lang="en-US" sz="3600" u="none" cap="none" strike="noStrike">
                <a:solidFill>
                  <a:srgbClr val="008000"/>
                </a:solidFill>
                <a:latin typeface="Arial"/>
                <a:ea typeface="Arial"/>
                <a:cs typeface="Arial"/>
                <a:sym typeface="Arial"/>
              </a:rPr>
              <a:t>µ</a:t>
            </a:r>
            <a:r>
              <a:rPr b="1" baseline="-25000" i="0" lang="en-US" sz="3600" u="none" cap="none" strike="noStrike">
                <a:solidFill>
                  <a:srgbClr val="008000"/>
                </a:solidFill>
                <a:latin typeface="Arial"/>
                <a:ea typeface="Arial"/>
                <a:cs typeface="Arial"/>
                <a:sym typeface="Arial"/>
              </a:rPr>
              <a:t>2</a:t>
            </a:r>
            <a:r>
              <a:rPr b="1" i="0" lang="en-US" sz="3600" u="none" cap="none" strike="noStrike">
                <a:solidFill>
                  <a:srgbClr val="008000"/>
                </a:solidFill>
                <a:latin typeface="Arial"/>
                <a:ea typeface="Arial"/>
                <a:cs typeface="Arial"/>
                <a:sym typeface="Arial"/>
              </a:rPr>
              <a:t> = </a:t>
            </a:r>
            <a:r>
              <a:rPr b="1" i="1" lang="en-US" sz="3600" u="none" cap="none" strike="noStrike">
                <a:solidFill>
                  <a:srgbClr val="008000"/>
                </a:solidFill>
                <a:latin typeface="Arial"/>
                <a:ea typeface="Arial"/>
                <a:cs typeface="Arial"/>
                <a:sym typeface="Arial"/>
              </a:rPr>
              <a:t>µ</a:t>
            </a:r>
            <a:r>
              <a:rPr b="1" baseline="-25000" i="0" lang="en-US" sz="3600" u="none" cap="none" strike="noStrike">
                <a:solidFill>
                  <a:srgbClr val="008000"/>
                </a:solidFill>
                <a:latin typeface="Arial"/>
                <a:ea typeface="Arial"/>
                <a:cs typeface="Arial"/>
                <a:sym typeface="Arial"/>
              </a:rPr>
              <a:t>3</a:t>
            </a:r>
            <a:r>
              <a:rPr b="1" i="0" lang="en-US" sz="3600" u="none" cap="none" strike="noStrike">
                <a:solidFill>
                  <a:srgbClr val="008000"/>
                </a:solidFill>
                <a:latin typeface="Arial"/>
                <a:ea typeface="Arial"/>
                <a:cs typeface="Arial"/>
                <a:sym typeface="Arial"/>
              </a:rPr>
              <a:t> = . . .</a:t>
            </a:r>
          </a:p>
        </p:txBody>
      </p:sp>
      <p:sp>
        <p:nvSpPr>
          <p:cNvPr id="125" name="Shape 125"/>
          <p:cNvSpPr txBox="1"/>
          <p:nvPr>
            <p:ph idx="1" type="body"/>
          </p:nvPr>
        </p:nvSpPr>
        <p:spPr>
          <a:xfrm>
            <a:off x="381000" y="1828800"/>
            <a:ext cx="8534399" cy="4572000"/>
          </a:xfrm>
          <a:prstGeom prst="rect">
            <a:avLst/>
          </a:prstGeom>
          <a:noFill/>
          <a:ln>
            <a:noFill/>
          </a:ln>
        </p:spPr>
        <p:txBody>
          <a:bodyPr anchorCtr="0" anchor="t" bIns="44450" lIns="90475" rIns="90475" tIns="44450">
            <a:noAutofit/>
          </a:bodyPr>
          <a:lstStyle/>
          <a:p>
            <a:pPr indent="-7936" lvl="2" marL="236536"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If the </a:t>
            </a:r>
            <a:r>
              <a:rPr b="1" i="1" lang="en-US" sz="3200" u="none" cap="none" strike="noStrike">
                <a:solidFill>
                  <a:schemeClr val="dk1"/>
                </a:solidFill>
                <a:latin typeface="Times New Roman"/>
                <a:ea typeface="Times New Roman"/>
                <a:cs typeface="Times New Roman"/>
                <a:sym typeface="Times New Roman"/>
              </a:rPr>
              <a:t>P</a:t>
            </a:r>
            <a:r>
              <a:rPr b="1" i="0" lang="en-US" sz="3200" u="none" cap="none" strike="noStrike">
                <a:solidFill>
                  <a:schemeClr val="dk1"/>
                </a:solidFill>
                <a:latin typeface="Arial"/>
                <a:ea typeface="Arial"/>
                <a:cs typeface="Arial"/>
                <a:sym typeface="Arial"/>
              </a:rPr>
              <a:t>-value ≤ </a:t>
            </a:r>
            <a:r>
              <a:rPr b="1" i="1" lang="en-US" sz="3200" u="none" cap="none" strike="noStrike">
                <a:solidFill>
                  <a:schemeClr val="dk1"/>
                </a:solidFill>
                <a:latin typeface="Noto Symbol"/>
                <a:ea typeface="Noto Symbol"/>
                <a:cs typeface="Noto Symbol"/>
                <a:sym typeface="Noto Symbol"/>
              </a:rPr>
              <a:t>α</a:t>
            </a:r>
            <a:r>
              <a:rPr b="1" i="0" lang="en-US" sz="3200" u="none" cap="none" strike="noStrike">
                <a:solidFill>
                  <a:schemeClr val="dk1"/>
                </a:solidFill>
                <a:latin typeface="Arial"/>
                <a:ea typeface="Arial"/>
                <a:cs typeface="Arial"/>
                <a:sym typeface="Arial"/>
              </a:rPr>
              <a:t>, reject the null hypothesis of equal means and conclude that at least one of the population means is different from the others.</a:t>
            </a:r>
          </a:p>
          <a:p>
            <a:pPr indent="-7936" lvl="2" marL="236536" marR="0" rtl="0" algn="l">
              <a:lnSpc>
                <a:spcPct val="100000"/>
              </a:lnSpc>
              <a:spcBef>
                <a:spcPts val="640"/>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a:p>
            <a:pPr indent="-7936" lvl="2" marL="236536" marR="0" rtl="0" algn="l">
              <a:lnSpc>
                <a:spcPct val="100000"/>
              </a:lnSpc>
              <a:spcBef>
                <a:spcPts val="64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If the </a:t>
            </a:r>
            <a:r>
              <a:rPr b="1" i="1" lang="en-US" sz="3200" u="none" cap="none" strike="noStrike">
                <a:solidFill>
                  <a:schemeClr val="dk1"/>
                </a:solidFill>
                <a:latin typeface="Times New Roman"/>
                <a:ea typeface="Times New Roman"/>
                <a:cs typeface="Times New Roman"/>
                <a:sym typeface="Times New Roman"/>
              </a:rPr>
              <a:t>P</a:t>
            </a:r>
            <a:r>
              <a:rPr b="1" i="0" lang="en-US" sz="3200" u="none" cap="none" strike="noStrike">
                <a:solidFill>
                  <a:schemeClr val="dk1"/>
                </a:solidFill>
                <a:latin typeface="Arial"/>
                <a:ea typeface="Arial"/>
                <a:cs typeface="Arial"/>
                <a:sym typeface="Arial"/>
              </a:rPr>
              <a:t>-value </a:t>
            </a:r>
            <a:r>
              <a:rPr b="0" i="0" lang="en-US" sz="3200" u="none" cap="none" strike="noStrike">
                <a:solidFill>
                  <a:schemeClr val="dk1"/>
                </a:solidFill>
                <a:latin typeface="Arial"/>
                <a:ea typeface="Arial"/>
                <a:cs typeface="Arial"/>
                <a:sym typeface="Arial"/>
              </a:rPr>
              <a:t>&gt; </a:t>
            </a:r>
            <a:r>
              <a:rPr b="1" i="1" lang="en-US" sz="3200" u="none" cap="none" strike="noStrike">
                <a:solidFill>
                  <a:schemeClr val="dk1"/>
                </a:solidFill>
                <a:latin typeface="Noto Symbol"/>
                <a:ea typeface="Noto Symbol"/>
                <a:cs typeface="Noto Symbol"/>
                <a:sym typeface="Noto Symbol"/>
              </a:rPr>
              <a:t>α</a:t>
            </a:r>
            <a:r>
              <a:rPr b="1" i="0" lang="en-US" sz="3200" u="none" cap="none" strike="noStrike">
                <a:solidFill>
                  <a:schemeClr val="dk1"/>
                </a:solidFill>
                <a:latin typeface="Arial"/>
                <a:ea typeface="Arial"/>
                <a:cs typeface="Arial"/>
                <a:sym typeface="Arial"/>
              </a:rPr>
              <a:t>, fail to reject the null hypothesis of equal means.</a:t>
            </a:r>
            <a:r>
              <a:rPr b="1" i="0" lang="en-US" sz="3200" u="none" cap="none" strike="noStrike">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9" name="Shape 129"/>
        <p:cNvGrpSpPr/>
        <p:nvPr/>
      </p:nvGrpSpPr>
      <p:grpSpPr>
        <a:xfrm>
          <a:off x="0" y="0"/>
          <a:ext cx="0" cy="0"/>
          <a:chOff x="0" y="0"/>
          <a:chExt cx="0" cy="0"/>
        </a:xfrm>
      </p:grpSpPr>
      <p:sp>
        <p:nvSpPr>
          <p:cNvPr id="130" name="Shape 130"/>
          <p:cNvSpPr txBox="1"/>
          <p:nvPr>
            <p:ph type="title"/>
          </p:nvPr>
        </p:nvSpPr>
        <p:spPr>
          <a:xfrm>
            <a:off x="685800" y="228600"/>
            <a:ext cx="8001000" cy="10667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131" name="Shape 131"/>
          <p:cNvSpPr txBox="1"/>
          <p:nvPr>
            <p:ph idx="1" type="body"/>
          </p:nvPr>
        </p:nvSpPr>
        <p:spPr>
          <a:xfrm>
            <a:off x="609600" y="1447800"/>
            <a:ext cx="8381999" cy="5029199"/>
          </a:xfrm>
          <a:prstGeom prst="rect">
            <a:avLst/>
          </a:prstGeom>
          <a:noFill/>
          <a:ln>
            <a:noFill/>
          </a:ln>
        </p:spPr>
        <p:txBody>
          <a:bodyPr anchorCtr="0" anchor="t" bIns="44450" lIns="90475" rIns="90475" tIns="44450">
            <a:noAutofit/>
          </a:bodyPr>
          <a:lstStyle/>
          <a:p>
            <a:pPr indent="-4762" lvl="0" marL="4762"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When we conclude that there is sufficient evidence to reject the claim of equal population means, we cannot conclude from ANOVA that any particular mean is different from the others.  </a:t>
            </a:r>
          </a:p>
          <a:p>
            <a:pPr indent="-4762" lvl="0" marL="4762" marR="0" rtl="0" algn="l">
              <a:lnSpc>
                <a:spcPct val="100000"/>
              </a:lnSpc>
              <a:spcBef>
                <a:spcPts val="96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There are several other tests that can be used to identify the specific means that are different, and some of them are discussed in Part 2 of this section.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5" name="Shape 135"/>
        <p:cNvGrpSpPr/>
        <p:nvPr/>
      </p:nvGrpSpPr>
      <p:grpSpPr>
        <a:xfrm>
          <a:off x="0" y="0"/>
          <a:ext cx="0" cy="0"/>
          <a:chOff x="0" y="0"/>
          <a:chExt cx="0" cy="0"/>
        </a:xfrm>
      </p:grpSpPr>
      <p:sp>
        <p:nvSpPr>
          <p:cNvPr id="136" name="Shape 136"/>
          <p:cNvSpPr txBox="1"/>
          <p:nvPr/>
        </p:nvSpPr>
        <p:spPr>
          <a:xfrm>
            <a:off x="457200" y="82550"/>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37" name="Shape 137"/>
          <p:cNvSpPr txBox="1"/>
          <p:nvPr/>
        </p:nvSpPr>
        <p:spPr>
          <a:xfrm>
            <a:off x="685800" y="762000"/>
            <a:ext cx="8077199" cy="2227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Use the chest deceleration measurements listed in Table 12-1 and a significance level of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 to test the claim that the three samples come from populations with means that are all equal.</a:t>
            </a:r>
          </a:p>
        </p:txBody>
      </p:sp>
      <p:pic>
        <p:nvPicPr>
          <p:cNvPr id="138" name="Shape 138"/>
          <p:cNvPicPr preferRelativeResize="0"/>
          <p:nvPr/>
        </p:nvPicPr>
        <p:blipFill rotWithShape="1">
          <a:blip r:embed="rId3">
            <a:alphaModFix/>
          </a:blip>
          <a:srcRect b="0" l="0" r="0" t="0"/>
          <a:stretch/>
        </p:blipFill>
        <p:spPr>
          <a:xfrm>
            <a:off x="317500" y="3378200"/>
            <a:ext cx="8763000" cy="14351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2" name="Shape 142"/>
        <p:cNvGrpSpPr/>
        <p:nvPr/>
      </p:nvGrpSpPr>
      <p:grpSpPr>
        <a:xfrm>
          <a:off x="0" y="0"/>
          <a:ext cx="0" cy="0"/>
          <a:chOff x="0" y="0"/>
          <a:chExt cx="0" cy="0"/>
        </a:xfrm>
      </p:grpSpPr>
      <p:sp>
        <p:nvSpPr>
          <p:cNvPr id="143" name="Shape 143"/>
          <p:cNvSpPr txBox="1"/>
          <p:nvPr/>
        </p:nvSpPr>
        <p:spPr>
          <a:xfrm>
            <a:off x="457200" y="82550"/>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44" name="Shape 144"/>
          <p:cNvSpPr txBox="1"/>
          <p:nvPr/>
        </p:nvSpPr>
        <p:spPr>
          <a:xfrm>
            <a:off x="685800" y="762000"/>
            <a:ext cx="8077199"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distributions are approximately normal (normal quantile plots); population variances appear to be about the same; simple random samples; independent samples, not matched; categorized according to a single factor of size</a:t>
            </a:r>
          </a:p>
        </p:txBody>
      </p:sp>
      <p:sp>
        <p:nvSpPr>
          <p:cNvPr id="145" name="Shape 145"/>
          <p:cNvSpPr txBox="1"/>
          <p:nvPr/>
        </p:nvSpPr>
        <p:spPr>
          <a:xfrm>
            <a:off x="1447800" y="3657600"/>
            <a:ext cx="7239000" cy="1587499"/>
          </a:xfrm>
          <a:prstGeom prst="rect">
            <a:avLst/>
          </a:prstGeom>
          <a:noFill/>
          <a:ln>
            <a:noFill/>
          </a:ln>
        </p:spPr>
        <p:txBody>
          <a:bodyPr anchorCtr="0" anchor="t" bIns="45700" lIns="91425" rIns="91425" tIns="45700">
            <a:noAutofit/>
          </a:bodyPr>
          <a:lstStyle/>
          <a:p>
            <a:pPr indent="-684212" lvl="0" marL="684212"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Noto Symbol"/>
                <a:ea typeface="Noto Symbol"/>
                <a:cs typeface="Noto Symbol"/>
                <a:sym typeface="Noto Symbol"/>
              </a:rPr>
              <a:t>μ</a:t>
            </a:r>
            <a:r>
              <a:rPr b="1" baseline="-25000" i="0" lang="en-US" sz="2800" u="none" cap="none" strike="noStrike">
                <a:solidFill>
                  <a:schemeClr val="dk1"/>
                </a:solidFill>
                <a:latin typeface="Arial"/>
                <a:ea typeface="Arial"/>
                <a:cs typeface="Arial"/>
                <a:sym typeface="Arial"/>
              </a:rPr>
              <a:t>3</a:t>
            </a:r>
            <a:r>
              <a:rPr b="1" i="0" lang="en-US" sz="2800" u="none" cap="none" strike="noStrike">
                <a:solidFill>
                  <a:schemeClr val="dk1"/>
                </a:solidFill>
                <a:latin typeface="Arial"/>
                <a:ea typeface="Arial"/>
                <a:cs typeface="Arial"/>
                <a:sym typeface="Arial"/>
              </a:rPr>
              <a:t> </a:t>
            </a:r>
          </a:p>
          <a:p>
            <a:pPr indent="-684212" lvl="0" marL="684212" marR="0" rtl="0" algn="l">
              <a:lnSpc>
                <a:spcPct val="100000"/>
              </a:lnSpc>
              <a:spcBef>
                <a:spcPts val="140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At least one of the means is different from the others</a:t>
            </a:r>
          </a:p>
        </p:txBody>
      </p:sp>
      <p:sp>
        <p:nvSpPr>
          <p:cNvPr id="146" name="Shape 146"/>
          <p:cNvSpPr txBox="1"/>
          <p:nvPr/>
        </p:nvSpPr>
        <p:spPr>
          <a:xfrm>
            <a:off x="838200" y="5418137"/>
            <a:ext cx="4945062"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significance level is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 name="Shape 30"/>
        <p:cNvGrpSpPr/>
        <p:nvPr/>
      </p:nvGrpSpPr>
      <p:grpSpPr>
        <a:xfrm>
          <a:off x="0" y="0"/>
          <a:ext cx="0" cy="0"/>
          <a:chOff x="0" y="0"/>
          <a:chExt cx="0" cy="0"/>
        </a:xfrm>
      </p:grpSpPr>
      <p:sp>
        <p:nvSpPr>
          <p:cNvPr id="31" name="Shape 31"/>
          <p:cNvSpPr txBox="1"/>
          <p:nvPr>
            <p:ph type="title"/>
          </p:nvPr>
        </p:nvSpPr>
        <p:spPr>
          <a:xfrm>
            <a:off x="476250" y="419100"/>
            <a:ext cx="82296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Chapter 12</a:t>
            </a:r>
            <a:br>
              <a:rPr b="1" i="0" lang="en-US" sz="3200" u="none" cap="none" strike="noStrike">
                <a:solidFill>
                  <a:srgbClr val="008000"/>
                </a:solidFill>
                <a:latin typeface="Arial"/>
                <a:ea typeface="Arial"/>
                <a:cs typeface="Arial"/>
                <a:sym typeface="Arial"/>
              </a:rPr>
            </a:br>
            <a:r>
              <a:rPr b="1" i="0" lang="en-US" sz="4400" u="none" cap="none" strike="noStrike">
                <a:solidFill>
                  <a:srgbClr val="008000"/>
                </a:solidFill>
                <a:latin typeface="Arial"/>
                <a:ea typeface="Arial"/>
                <a:cs typeface="Arial"/>
                <a:sym typeface="Arial"/>
              </a:rPr>
              <a:t>Analysis of Variance</a:t>
            </a:r>
          </a:p>
        </p:txBody>
      </p:sp>
      <p:sp>
        <p:nvSpPr>
          <p:cNvPr id="32" name="Shape 32"/>
          <p:cNvSpPr txBox="1"/>
          <p:nvPr>
            <p:ph idx="1" type="body"/>
          </p:nvPr>
        </p:nvSpPr>
        <p:spPr>
          <a:xfrm>
            <a:off x="1447800" y="2133600"/>
            <a:ext cx="6381749" cy="33527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12-1	 Review and Preview</a:t>
            </a:r>
          </a:p>
          <a:p>
            <a:pPr indent="-342900" lvl="0" marL="342900" marR="0" rtl="0" algn="l">
              <a:lnSpc>
                <a:spcPct val="100000"/>
              </a:lnSpc>
              <a:spcBef>
                <a:spcPts val="224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12-2	 One-Way ANOVA</a:t>
            </a:r>
          </a:p>
          <a:p>
            <a:pPr indent="-342900" lvl="0" marL="342900" marR="0" rtl="0" algn="l">
              <a:lnSpc>
                <a:spcPct val="100000"/>
              </a:lnSpc>
              <a:spcBef>
                <a:spcPts val="2240"/>
              </a:spcBef>
              <a:spcAft>
                <a:spcPts val="1120"/>
              </a:spcAft>
              <a:buClr>
                <a:schemeClr val="dk1"/>
              </a:buClr>
              <a:buSzPct val="25000"/>
              <a:buFont typeface="Arial"/>
              <a:buNone/>
            </a:pPr>
            <a:r>
              <a:rPr b="1" i="0" lang="en-US" sz="3200" u="none" cap="none" strike="noStrike">
                <a:solidFill>
                  <a:schemeClr val="dk1"/>
                </a:solidFill>
                <a:latin typeface="Arial"/>
                <a:ea typeface="Arial"/>
                <a:cs typeface="Arial"/>
                <a:sym typeface="Arial"/>
              </a:rPr>
              <a:t>12-3	 Two-Way ANOVA</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0" name="Shape 150"/>
        <p:cNvGrpSpPr/>
        <p:nvPr/>
      </p:nvGrpSpPr>
      <p:grpSpPr>
        <a:xfrm>
          <a:off x="0" y="0"/>
          <a:ext cx="0" cy="0"/>
          <a:chOff x="0" y="0"/>
          <a:chExt cx="0" cy="0"/>
        </a:xfrm>
      </p:grpSpPr>
      <p:sp>
        <p:nvSpPr>
          <p:cNvPr id="151" name="Shape 151"/>
          <p:cNvSpPr txBox="1"/>
          <p:nvPr/>
        </p:nvSpPr>
        <p:spPr>
          <a:xfrm>
            <a:off x="457200" y="82550"/>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52" name="Shape 152"/>
          <p:cNvSpPr txBox="1"/>
          <p:nvPr/>
        </p:nvSpPr>
        <p:spPr>
          <a:xfrm>
            <a:off x="685800" y="762000"/>
            <a:ext cx="8077199" cy="946150"/>
          </a:xfrm>
          <a:prstGeom prst="rect">
            <a:avLst/>
          </a:prstGeom>
          <a:noFill/>
          <a:ln>
            <a:noFill/>
          </a:ln>
        </p:spPr>
        <p:txBody>
          <a:bodyPr anchorCtr="0" anchor="t" bIns="45700" lIns="91425" rIns="91425" tIns="45700">
            <a:noAutofit/>
          </a:bodyPr>
          <a:lstStyle/>
          <a:p>
            <a:pPr indent="-1370012" lvl="0" marL="13700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1:	Use technology to obtain ANOVA results</a:t>
            </a:r>
          </a:p>
        </p:txBody>
      </p:sp>
      <p:pic>
        <p:nvPicPr>
          <p:cNvPr id="153" name="Shape 153"/>
          <p:cNvPicPr preferRelativeResize="0"/>
          <p:nvPr/>
        </p:nvPicPr>
        <p:blipFill rotWithShape="1">
          <a:blip r:embed="rId3">
            <a:alphaModFix/>
          </a:blip>
          <a:srcRect b="0" l="0" r="0" t="0"/>
          <a:stretch/>
        </p:blipFill>
        <p:spPr>
          <a:xfrm>
            <a:off x="381000" y="1752600"/>
            <a:ext cx="8077199" cy="1574800"/>
          </a:xfrm>
          <a:prstGeom prst="rect">
            <a:avLst/>
          </a:prstGeom>
          <a:noFill/>
          <a:ln>
            <a:noFill/>
          </a:ln>
        </p:spPr>
      </p:pic>
      <p:pic>
        <p:nvPicPr>
          <p:cNvPr id="154" name="Shape 154"/>
          <p:cNvPicPr preferRelativeResize="0"/>
          <p:nvPr/>
        </p:nvPicPr>
        <p:blipFill rotWithShape="1">
          <a:blip r:embed="rId4">
            <a:alphaModFix/>
          </a:blip>
          <a:srcRect b="0" l="0" r="0" t="0"/>
          <a:stretch/>
        </p:blipFill>
        <p:spPr>
          <a:xfrm>
            <a:off x="457200" y="3505200"/>
            <a:ext cx="7365999" cy="2235199"/>
          </a:xfrm>
          <a:prstGeom prst="rect">
            <a:avLst/>
          </a:prstGeom>
          <a:noFill/>
          <a:ln>
            <a:noFill/>
          </a:ln>
        </p:spPr>
      </p:pic>
      <p:pic>
        <p:nvPicPr>
          <p:cNvPr id="155" name="Shape 155"/>
          <p:cNvPicPr preferRelativeResize="0"/>
          <p:nvPr/>
        </p:nvPicPr>
        <p:blipFill rotWithShape="1">
          <a:blip r:embed="rId5">
            <a:alphaModFix/>
          </a:blip>
          <a:srcRect b="0" l="0" r="0" t="0"/>
          <a:stretch/>
        </p:blipFill>
        <p:spPr>
          <a:xfrm>
            <a:off x="685800" y="4953000"/>
            <a:ext cx="7746999" cy="17526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9" name="Shape 159"/>
        <p:cNvGrpSpPr/>
        <p:nvPr/>
      </p:nvGrpSpPr>
      <p:grpSpPr>
        <a:xfrm>
          <a:off x="0" y="0"/>
          <a:ext cx="0" cy="0"/>
          <a:chOff x="0" y="0"/>
          <a:chExt cx="0" cy="0"/>
        </a:xfrm>
      </p:grpSpPr>
      <p:sp>
        <p:nvSpPr>
          <p:cNvPr id="160" name="Shape 160"/>
          <p:cNvSpPr txBox="1"/>
          <p:nvPr/>
        </p:nvSpPr>
        <p:spPr>
          <a:xfrm>
            <a:off x="457200" y="82550"/>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61" name="Shape 161"/>
          <p:cNvSpPr txBox="1"/>
          <p:nvPr/>
        </p:nvSpPr>
        <p:spPr>
          <a:xfrm>
            <a:off x="685800" y="762000"/>
            <a:ext cx="8077199" cy="946150"/>
          </a:xfrm>
          <a:prstGeom prst="rect">
            <a:avLst/>
          </a:prstGeom>
          <a:noFill/>
          <a:ln>
            <a:noFill/>
          </a:ln>
        </p:spPr>
        <p:txBody>
          <a:bodyPr anchorCtr="0" anchor="t" bIns="45700" lIns="91425" rIns="91425" tIns="45700">
            <a:noAutofit/>
          </a:bodyPr>
          <a:lstStyle/>
          <a:p>
            <a:pPr indent="-1370012" lvl="0" marL="13700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1:	Use technology to obtain ANOVA results</a:t>
            </a:r>
          </a:p>
        </p:txBody>
      </p:sp>
      <p:pic>
        <p:nvPicPr>
          <p:cNvPr id="162" name="Shape 162"/>
          <p:cNvPicPr preferRelativeResize="0"/>
          <p:nvPr/>
        </p:nvPicPr>
        <p:blipFill rotWithShape="1">
          <a:blip r:embed="rId3">
            <a:alphaModFix/>
          </a:blip>
          <a:srcRect b="0" l="0" r="0" t="0"/>
          <a:stretch/>
        </p:blipFill>
        <p:spPr>
          <a:xfrm>
            <a:off x="685800" y="1752600"/>
            <a:ext cx="7746999" cy="1752600"/>
          </a:xfrm>
          <a:prstGeom prst="rect">
            <a:avLst/>
          </a:prstGeom>
          <a:noFill/>
          <a:ln>
            <a:noFill/>
          </a:ln>
        </p:spPr>
      </p:pic>
      <p:pic>
        <p:nvPicPr>
          <p:cNvPr id="163" name="Shape 163"/>
          <p:cNvPicPr preferRelativeResize="0"/>
          <p:nvPr/>
        </p:nvPicPr>
        <p:blipFill rotWithShape="1">
          <a:blip r:embed="rId4">
            <a:alphaModFix/>
          </a:blip>
          <a:srcRect b="0" l="0" r="0" t="0"/>
          <a:stretch/>
        </p:blipFill>
        <p:spPr>
          <a:xfrm>
            <a:off x="366712" y="3886200"/>
            <a:ext cx="8624886" cy="23114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7" name="Shape 167"/>
        <p:cNvGrpSpPr/>
        <p:nvPr/>
      </p:nvGrpSpPr>
      <p:grpSpPr>
        <a:xfrm>
          <a:off x="0" y="0"/>
          <a:ext cx="0" cy="0"/>
          <a:chOff x="0" y="0"/>
          <a:chExt cx="0" cy="0"/>
        </a:xfrm>
      </p:grpSpPr>
      <p:sp>
        <p:nvSpPr>
          <p:cNvPr id="168" name="Shape 168"/>
          <p:cNvSpPr txBox="1"/>
          <p:nvPr/>
        </p:nvSpPr>
        <p:spPr>
          <a:xfrm>
            <a:off x="457200" y="82550"/>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69" name="Shape 169"/>
          <p:cNvSpPr txBox="1"/>
          <p:nvPr/>
        </p:nvSpPr>
        <p:spPr>
          <a:xfrm>
            <a:off x="685800" y="1143000"/>
            <a:ext cx="8077199" cy="946150"/>
          </a:xfrm>
          <a:prstGeom prst="rect">
            <a:avLst/>
          </a:prstGeom>
          <a:noFill/>
          <a:ln>
            <a:noFill/>
          </a:ln>
        </p:spPr>
        <p:txBody>
          <a:bodyPr anchorCtr="0" anchor="t" bIns="45700" lIns="91425" rIns="91425" tIns="45700">
            <a:noAutofit/>
          </a:bodyPr>
          <a:lstStyle/>
          <a:p>
            <a:pPr indent="-1370012" lvl="0" marL="13700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2:	Displays all show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 0.28 when rounded</a:t>
            </a:r>
          </a:p>
        </p:txBody>
      </p:sp>
      <p:sp>
        <p:nvSpPr>
          <p:cNvPr id="170" name="Shape 170"/>
          <p:cNvSpPr txBox="1"/>
          <p:nvPr/>
        </p:nvSpPr>
        <p:spPr>
          <a:xfrm>
            <a:off x="609600" y="2438400"/>
            <a:ext cx="8077199" cy="1800225"/>
          </a:xfrm>
          <a:prstGeom prst="rect">
            <a:avLst/>
          </a:prstGeom>
          <a:noFill/>
          <a:ln>
            <a:noFill/>
          </a:ln>
        </p:spPr>
        <p:txBody>
          <a:bodyPr anchorCtr="0" anchor="t" bIns="45700" lIns="91425" rIns="91425" tIns="45700">
            <a:noAutofit/>
          </a:bodyPr>
          <a:lstStyle/>
          <a:p>
            <a:pPr indent="-1370012" lvl="0" marL="13700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3:	Because the P-value of 0.028 is less than the significance level of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 we reject the null hypothesis of equal means. </a:t>
            </a:r>
          </a:p>
        </p:txBody>
      </p:sp>
      <p:sp>
        <p:nvSpPr>
          <p:cNvPr id="171" name="Shape 171"/>
          <p:cNvSpPr txBox="1"/>
          <p:nvPr/>
        </p:nvSpPr>
        <p:spPr>
          <a:xfrm>
            <a:off x="533400" y="4572000"/>
            <a:ext cx="8229600"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There is sufficient evidence to warrant rejection of the claim that the three samples come from populations with means that are all equal.</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5" name="Shape 175"/>
        <p:cNvGrpSpPr/>
        <p:nvPr/>
      </p:nvGrpSpPr>
      <p:grpSpPr>
        <a:xfrm>
          <a:off x="0" y="0"/>
          <a:ext cx="0" cy="0"/>
          <a:chOff x="0" y="0"/>
          <a:chExt cx="0" cy="0"/>
        </a:xfrm>
      </p:grpSpPr>
      <p:sp>
        <p:nvSpPr>
          <p:cNvPr id="176" name="Shape 176"/>
          <p:cNvSpPr txBox="1"/>
          <p:nvPr/>
        </p:nvSpPr>
        <p:spPr>
          <a:xfrm>
            <a:off x="457200" y="82550"/>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77" name="Shape 177"/>
          <p:cNvSpPr txBox="1"/>
          <p:nvPr/>
        </p:nvSpPr>
        <p:spPr>
          <a:xfrm>
            <a:off x="533400" y="762000"/>
            <a:ext cx="8381999" cy="56435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Based on the samples of measurements listed in Table 12-1, we conclude that those values come from populations having means that are not all the same. On the basis of this ANOVA test, we cannot conclude that any particular mean is different from the others, but we can informally note that the sample mean is smallest for the large cars. Because small measurements correspond to less trauma experienced by the crash test dummies, it appears that the large cars are safest, but this conclusion is not formally justified by this ANOVA test.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1" name="Shape 181"/>
        <p:cNvGrpSpPr/>
        <p:nvPr/>
      </p:nvGrpSpPr>
      <p:grpSpPr>
        <a:xfrm>
          <a:off x="0" y="0"/>
          <a:ext cx="0" cy="0"/>
          <a:chOff x="0" y="0"/>
          <a:chExt cx="0" cy="0"/>
        </a:xfrm>
      </p:grpSpPr>
      <p:sp>
        <p:nvSpPr>
          <p:cNvPr id="182" name="Shape 182"/>
          <p:cNvSpPr txBox="1"/>
          <p:nvPr/>
        </p:nvSpPr>
        <p:spPr>
          <a:xfrm>
            <a:off x="1676400" y="228600"/>
            <a:ext cx="5770562" cy="582612"/>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1" lang="en-US" sz="3600" u="none" cap="none" strike="noStrike">
                <a:solidFill>
                  <a:srgbClr val="008000"/>
                </a:solidFill>
                <a:latin typeface="Arial"/>
                <a:ea typeface="Arial"/>
                <a:cs typeface="Arial"/>
                <a:sym typeface="Arial"/>
              </a:rPr>
              <a:t>P</a:t>
            </a:r>
            <a:r>
              <a:rPr b="1" i="0" lang="en-US" sz="3600" u="none" cap="none" strike="noStrike">
                <a:solidFill>
                  <a:srgbClr val="008000"/>
                </a:solidFill>
                <a:latin typeface="Arial"/>
                <a:ea typeface="Arial"/>
                <a:cs typeface="Arial"/>
                <a:sym typeface="Arial"/>
              </a:rPr>
              <a:t>-Value and Test Statistic</a:t>
            </a:r>
          </a:p>
        </p:txBody>
      </p:sp>
      <p:sp>
        <p:nvSpPr>
          <p:cNvPr id="183" name="Shape 183"/>
          <p:cNvSpPr txBox="1"/>
          <p:nvPr/>
        </p:nvSpPr>
        <p:spPr>
          <a:xfrm>
            <a:off x="609600" y="990600"/>
            <a:ext cx="8153399" cy="47894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Larger</a:t>
            </a:r>
            <a:r>
              <a:rPr b="1" i="0" lang="en-US" sz="2800" u="none" cap="none" strike="noStrike">
                <a:solidFill>
                  <a:schemeClr val="dk1"/>
                </a:solidFill>
                <a:latin typeface="Arial"/>
                <a:ea typeface="Arial"/>
                <a:cs typeface="Arial"/>
                <a:sym typeface="Arial"/>
              </a:rPr>
              <a:t> values of the test statistic result in </a:t>
            </a:r>
            <a:r>
              <a:rPr b="1" i="1" lang="en-US" sz="2800" u="none" cap="none" strike="noStrike">
                <a:solidFill>
                  <a:schemeClr val="dk1"/>
                </a:solidFill>
                <a:latin typeface="Arial"/>
                <a:ea typeface="Arial"/>
                <a:cs typeface="Arial"/>
                <a:sym typeface="Arial"/>
              </a:rPr>
              <a:t>smaller</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-values, so the ANOVA test is right-tailed. Figure 12-2 shows the relationship between the F test statistic and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Assuming that the populations have the same variance </a:t>
            </a:r>
            <a:r>
              <a:rPr b="1" i="1" lang="en-US" sz="2800" u="none" cap="none" strike="noStrike">
                <a:solidFill>
                  <a:schemeClr val="dk1"/>
                </a:solidFill>
                <a:latin typeface="Noto Symbol"/>
                <a:ea typeface="Noto Symbol"/>
                <a:cs typeface="Noto Symbol"/>
                <a:sym typeface="Noto Symbol"/>
              </a:rPr>
              <a:t>σ </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(as required for the test), the F test statistic is the ratio of these two estimates of</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Noto Symbol"/>
                <a:ea typeface="Noto Symbol"/>
                <a:cs typeface="Noto Symbol"/>
                <a:sym typeface="Noto Symbol"/>
              </a:rPr>
              <a:t>σ </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(1) variation </a:t>
            </a:r>
            <a:r>
              <a:rPr b="1" i="1" lang="en-US" sz="2800" u="none" cap="none" strike="noStrike">
                <a:solidFill>
                  <a:schemeClr val="dk1"/>
                </a:solidFill>
                <a:latin typeface="Arial"/>
                <a:ea typeface="Arial"/>
                <a:cs typeface="Arial"/>
                <a:sym typeface="Arial"/>
              </a:rPr>
              <a:t>between</a:t>
            </a:r>
            <a:r>
              <a:rPr b="1" i="0" lang="en-US" sz="2800" u="none" cap="none" strike="noStrike">
                <a:solidFill>
                  <a:schemeClr val="dk1"/>
                </a:solidFill>
                <a:latin typeface="Arial"/>
                <a:ea typeface="Arial"/>
                <a:cs typeface="Arial"/>
                <a:sym typeface="Arial"/>
              </a:rPr>
              <a:t> samples (based on variation among sample means); and (2) variation </a:t>
            </a:r>
            <a:r>
              <a:rPr b="1" i="1" lang="en-US" sz="2800" u="none" cap="none" strike="noStrike">
                <a:solidFill>
                  <a:schemeClr val="dk1"/>
                </a:solidFill>
                <a:latin typeface="Arial"/>
                <a:ea typeface="Arial"/>
                <a:cs typeface="Arial"/>
                <a:sym typeface="Arial"/>
              </a:rPr>
              <a:t>within</a:t>
            </a:r>
            <a:r>
              <a:rPr b="1" i="0" lang="en-US" sz="2800" u="none" cap="none" strike="noStrike">
                <a:solidFill>
                  <a:schemeClr val="dk1"/>
                </a:solidFill>
                <a:latin typeface="Arial"/>
                <a:ea typeface="Arial"/>
                <a:cs typeface="Arial"/>
                <a:sym typeface="Arial"/>
              </a:rPr>
              <a:t> samples (based on the sample variances).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7" name="Shape 187"/>
        <p:cNvGrpSpPr/>
        <p:nvPr/>
      </p:nvGrpSpPr>
      <p:grpSpPr>
        <a:xfrm>
          <a:off x="0" y="0"/>
          <a:ext cx="0" cy="0"/>
          <a:chOff x="0" y="0"/>
          <a:chExt cx="0" cy="0"/>
        </a:xfrm>
      </p:grpSpPr>
      <p:sp>
        <p:nvSpPr>
          <p:cNvPr id="188" name="Shape 188"/>
          <p:cNvSpPr txBox="1"/>
          <p:nvPr/>
        </p:nvSpPr>
        <p:spPr>
          <a:xfrm>
            <a:off x="762000" y="609600"/>
            <a:ext cx="7650162" cy="582612"/>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Test Statistic for One-Way ANOVA</a:t>
            </a:r>
          </a:p>
        </p:txBody>
      </p:sp>
      <p:pic>
        <p:nvPicPr>
          <p:cNvPr id="189" name="Shape 189"/>
          <p:cNvPicPr preferRelativeResize="0"/>
          <p:nvPr/>
        </p:nvPicPr>
        <p:blipFill rotWithShape="1">
          <a:blip r:embed="rId3">
            <a:alphaModFix/>
          </a:blip>
          <a:srcRect b="0" l="0" r="0" t="0"/>
          <a:stretch/>
        </p:blipFill>
        <p:spPr>
          <a:xfrm>
            <a:off x="838200" y="2743200"/>
            <a:ext cx="7315200" cy="156527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3" name="Shape 193"/>
        <p:cNvGrpSpPr/>
        <p:nvPr/>
      </p:nvGrpSpPr>
      <p:grpSpPr>
        <a:xfrm>
          <a:off x="0" y="0"/>
          <a:ext cx="0" cy="0"/>
          <a:chOff x="0" y="0"/>
          <a:chExt cx="0" cy="0"/>
        </a:xfrm>
      </p:grpSpPr>
      <p:sp>
        <p:nvSpPr>
          <p:cNvPr id="194" name="Shape 194"/>
          <p:cNvSpPr txBox="1"/>
          <p:nvPr/>
        </p:nvSpPr>
        <p:spPr>
          <a:xfrm>
            <a:off x="304800" y="152400"/>
            <a:ext cx="8686800" cy="546099"/>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000" u="none" cap="none" strike="noStrike">
                <a:solidFill>
                  <a:srgbClr val="008000"/>
                </a:solidFill>
                <a:latin typeface="Arial"/>
                <a:ea typeface="Arial"/>
                <a:cs typeface="Arial"/>
                <a:sym typeface="Arial"/>
              </a:rPr>
              <a:t>Relationship Between </a:t>
            </a:r>
            <a:r>
              <a:rPr b="1" i="1" lang="en-US" sz="3000" u="none" cap="none" strike="noStrike">
                <a:solidFill>
                  <a:srgbClr val="008000"/>
                </a:solidFill>
                <a:latin typeface="Arial"/>
                <a:ea typeface="Arial"/>
                <a:cs typeface="Arial"/>
                <a:sym typeface="Arial"/>
              </a:rPr>
              <a:t>F</a:t>
            </a:r>
            <a:r>
              <a:rPr b="1" i="0" lang="en-US" sz="3000" u="none" cap="none" strike="noStrike">
                <a:solidFill>
                  <a:srgbClr val="008000"/>
                </a:solidFill>
                <a:latin typeface="Arial"/>
                <a:ea typeface="Arial"/>
                <a:cs typeface="Arial"/>
                <a:sym typeface="Arial"/>
              </a:rPr>
              <a:t> Test Statistic / </a:t>
            </a:r>
            <a:r>
              <a:rPr b="1" i="1" lang="en-US" sz="3000" u="none" cap="none" strike="noStrike">
                <a:solidFill>
                  <a:srgbClr val="008000"/>
                </a:solidFill>
                <a:latin typeface="Arial"/>
                <a:ea typeface="Arial"/>
                <a:cs typeface="Arial"/>
                <a:sym typeface="Arial"/>
              </a:rPr>
              <a:t>P</a:t>
            </a:r>
            <a:r>
              <a:rPr b="1" i="0" lang="en-US" sz="3000" u="none" cap="none" strike="noStrike">
                <a:solidFill>
                  <a:srgbClr val="008000"/>
                </a:solidFill>
                <a:latin typeface="Arial"/>
                <a:ea typeface="Arial"/>
                <a:cs typeface="Arial"/>
                <a:sym typeface="Arial"/>
              </a:rPr>
              <a:t>-Value</a:t>
            </a:r>
          </a:p>
        </p:txBody>
      </p:sp>
      <p:pic>
        <p:nvPicPr>
          <p:cNvPr id="195" name="Shape 195"/>
          <p:cNvPicPr preferRelativeResize="0"/>
          <p:nvPr/>
        </p:nvPicPr>
        <p:blipFill rotWithShape="1">
          <a:blip r:embed="rId3">
            <a:alphaModFix/>
          </a:blip>
          <a:srcRect b="0" l="0" r="0" t="0"/>
          <a:stretch/>
        </p:blipFill>
        <p:spPr>
          <a:xfrm>
            <a:off x="1524000" y="838200"/>
            <a:ext cx="6248399" cy="5948362"/>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9" name="Shape 199"/>
        <p:cNvGrpSpPr/>
        <p:nvPr/>
      </p:nvGrpSpPr>
      <p:grpSpPr>
        <a:xfrm>
          <a:off x="0" y="0"/>
          <a:ext cx="0" cy="0"/>
          <a:chOff x="0" y="0"/>
          <a:chExt cx="0" cy="0"/>
        </a:xfrm>
      </p:grpSpPr>
      <p:sp>
        <p:nvSpPr>
          <p:cNvPr id="200" name="Shape 200"/>
          <p:cNvSpPr txBox="1"/>
          <p:nvPr/>
        </p:nvSpPr>
        <p:spPr>
          <a:xfrm>
            <a:off x="3563937" y="304800"/>
            <a:ext cx="2071686"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201" name="Shape 201"/>
          <p:cNvSpPr txBox="1"/>
          <p:nvPr/>
        </p:nvSpPr>
        <p:spPr>
          <a:xfrm>
            <a:off x="1066800" y="1752600"/>
            <a:ext cx="7010400" cy="2528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When testing for equality of three or more populations, use analysis of variance. Do not use multiple hypothesis tests with two samples at a time.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5" name="Shape 205"/>
        <p:cNvGrpSpPr/>
        <p:nvPr/>
      </p:nvGrpSpPr>
      <p:grpSpPr>
        <a:xfrm>
          <a:off x="0" y="0"/>
          <a:ext cx="0" cy="0"/>
          <a:chOff x="0" y="0"/>
          <a:chExt cx="0" cy="0"/>
        </a:xfrm>
      </p:grpSpPr>
      <p:sp>
        <p:nvSpPr>
          <p:cNvPr id="206" name="Shape 206"/>
          <p:cNvSpPr txBox="1"/>
          <p:nvPr>
            <p:ph type="title"/>
          </p:nvPr>
        </p:nvSpPr>
        <p:spPr>
          <a:xfrm>
            <a:off x="838200" y="2362200"/>
            <a:ext cx="7753350" cy="1447800"/>
          </a:xfrm>
          <a:prstGeom prst="rect">
            <a:avLst/>
          </a:prstGeom>
          <a:noFill/>
          <a:ln>
            <a:noFill/>
          </a:ln>
        </p:spPr>
        <p:txBody>
          <a:bodyPr anchorCtr="0" anchor="t" bIns="44450" lIns="90475" rIns="90475" tIns="44450">
            <a:noAutofit/>
          </a:bodyPr>
          <a:lstStyle/>
          <a:p>
            <a:pPr indent="-1830386" lvl="0" marL="1830386" marR="0" rtl="0" algn="l">
              <a:lnSpc>
                <a:spcPct val="100000"/>
              </a:lnSpc>
              <a:spcBef>
                <a:spcPts val="0"/>
              </a:spcBef>
              <a:spcAft>
                <a:spcPts val="0"/>
              </a:spcAft>
              <a:buClr>
                <a:schemeClr val="dk2"/>
              </a:buClr>
              <a:buSzPct val="25000"/>
              <a:buFont typeface="Arial"/>
              <a:buNone/>
            </a:pPr>
            <a:r>
              <a:rPr b="1" i="0" lang="en-US" sz="4000" u="none" cap="none" strike="noStrike">
                <a:solidFill>
                  <a:schemeClr val="dk2"/>
                </a:solidFill>
                <a:latin typeface="Arial"/>
                <a:ea typeface="Arial"/>
                <a:cs typeface="Arial"/>
                <a:sym typeface="Arial"/>
              </a:rPr>
              <a:t>Part 2:	Calculations and Identifying Means That Are Different</a:t>
            </a:r>
          </a:p>
        </p:txBody>
      </p:sp>
      <p:sp>
        <p:nvSpPr>
          <p:cNvPr id="207" name="Shape 207"/>
          <p:cNvSpPr txBox="1"/>
          <p:nvPr>
            <p:ph idx="1" type="body"/>
          </p:nvPr>
        </p:nvSpPr>
        <p:spPr>
          <a:xfrm>
            <a:off x="304800" y="1028700"/>
            <a:ext cx="8750299" cy="4114800"/>
          </a:xfrm>
          <a:prstGeom prst="rect">
            <a:avLst/>
          </a:prstGeom>
          <a:noFill/>
          <a:ln>
            <a:noFill/>
          </a:ln>
        </p:spPr>
        <p:txBody>
          <a:bodyPr anchorCtr="0" anchor="t" bIns="44450" lIns="90475" rIns="90475" tIns="44450">
            <a:noAutofit/>
          </a:bodyPr>
          <a:lstStyle/>
          <a:p>
            <a:pPr indent="-342900" lvl="0" marL="342900" marR="0" rtl="0" algn="ctr">
              <a:lnSpc>
                <a:spcPct val="95000"/>
              </a:lnSpc>
              <a:spcBef>
                <a:spcPts val="0"/>
              </a:spcBef>
              <a:spcAft>
                <a:spcPts val="84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1" name="Shape 211"/>
        <p:cNvGrpSpPr/>
        <p:nvPr/>
      </p:nvGrpSpPr>
      <p:grpSpPr>
        <a:xfrm>
          <a:off x="0" y="0"/>
          <a:ext cx="0" cy="0"/>
          <a:chOff x="0" y="0"/>
          <a:chExt cx="0" cy="0"/>
        </a:xfrm>
      </p:grpSpPr>
      <p:sp>
        <p:nvSpPr>
          <p:cNvPr id="212" name="Shape 212"/>
          <p:cNvSpPr txBox="1"/>
          <p:nvPr>
            <p:ph idx="1" type="body"/>
          </p:nvPr>
        </p:nvSpPr>
        <p:spPr>
          <a:xfrm>
            <a:off x="533400" y="1295400"/>
            <a:ext cx="8610599" cy="4114800"/>
          </a:xfrm>
          <a:prstGeom prst="rect">
            <a:avLst/>
          </a:prstGeom>
          <a:noFill/>
          <a:ln>
            <a:noFill/>
          </a:ln>
        </p:spPr>
        <p:txBody>
          <a:bodyPr anchorCtr="0" anchor="t" bIns="44450" lIns="90475" rIns="90475" tIns="44450">
            <a:noAutofit/>
          </a:bodyPr>
          <a:lstStyle/>
          <a:p>
            <a:pPr indent="-342900" lvl="0" marL="342900" marR="0" rtl="0" algn="ctr">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Estimate the common value of </a:t>
            </a:r>
            <a:r>
              <a:rPr b="1" i="1" lang="en-US" sz="3200" u="none" cap="none" strike="noStrike">
                <a:solidFill>
                  <a:schemeClr val="dk1"/>
                </a:solidFill>
                <a:latin typeface="Noto Symbol"/>
                <a:ea typeface="Noto Symbol"/>
                <a:cs typeface="Noto Symbol"/>
                <a:sym typeface="Noto Symbol"/>
              </a:rPr>
              <a:t>σ</a:t>
            </a:r>
            <a:r>
              <a:rPr b="1" i="0" lang="en-US" sz="3200" u="none" cap="none" strike="noStrike">
                <a:solidFill>
                  <a:schemeClr val="dk1"/>
                </a:solidFill>
                <a:latin typeface="Noto Symbol"/>
                <a:ea typeface="Noto Symbol"/>
                <a:cs typeface="Noto Symbol"/>
                <a:sym typeface="Noto Symbol"/>
              </a:rPr>
              <a:t> </a:t>
            </a:r>
            <a:r>
              <a:rPr b="1" baseline="30000" i="0" lang="en-US" sz="3200" u="none" cap="none" strike="noStrike">
                <a:solidFill>
                  <a:schemeClr val="dk1"/>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a:t>
            </a:r>
          </a:p>
          <a:p>
            <a:pPr indent="-342900" lvl="0" marL="342900" marR="0" rtl="0" algn="l">
              <a:lnSpc>
                <a:spcPct val="90000"/>
              </a:lnSpc>
              <a:spcBef>
                <a:spcPts val="126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The </a:t>
            </a:r>
            <a:r>
              <a:rPr b="1" i="0" lang="en-US" sz="2800" u="none" cap="none" strike="noStrike">
                <a:solidFill>
                  <a:schemeClr val="hlink"/>
                </a:solidFill>
                <a:latin typeface="Arial"/>
                <a:ea typeface="Arial"/>
                <a:cs typeface="Arial"/>
                <a:sym typeface="Arial"/>
              </a:rPr>
              <a:t>variance </a:t>
            </a:r>
            <a:r>
              <a:rPr b="1" i="0" lang="en-US" sz="2800" u="sng" cap="none" strike="noStrike">
                <a:solidFill>
                  <a:schemeClr val="hlink"/>
                </a:solidFill>
                <a:latin typeface="Arial"/>
                <a:ea typeface="Arial"/>
                <a:cs typeface="Arial"/>
                <a:sym typeface="Arial"/>
              </a:rPr>
              <a:t>between</a:t>
            </a:r>
            <a:r>
              <a:rPr b="1" i="0" lang="en-US" sz="2800" u="none" cap="none" strike="noStrike">
                <a:solidFill>
                  <a:schemeClr val="hlink"/>
                </a:solidFill>
                <a:latin typeface="Arial"/>
                <a:ea typeface="Arial"/>
                <a:cs typeface="Arial"/>
                <a:sym typeface="Arial"/>
              </a:rPr>
              <a:t> samples </a:t>
            </a:r>
            <a:r>
              <a:rPr b="1" i="0" lang="en-US" sz="2800" u="none" cap="none" strike="noStrike">
                <a:solidFill>
                  <a:schemeClr val="dk1"/>
                </a:solidFill>
                <a:latin typeface="Arial"/>
                <a:ea typeface="Arial"/>
                <a:cs typeface="Arial"/>
                <a:sym typeface="Arial"/>
              </a:rPr>
              <a:t>(also called </a:t>
            </a:r>
            <a:r>
              <a:rPr b="1" i="0" lang="en-US" sz="2800" u="none" cap="none" strike="noStrike">
                <a:solidFill>
                  <a:schemeClr val="hlink"/>
                </a:solidFill>
                <a:latin typeface="Arial"/>
                <a:ea typeface="Arial"/>
                <a:cs typeface="Arial"/>
                <a:sym typeface="Arial"/>
              </a:rPr>
              <a:t>variation due to treatment</a:t>
            </a:r>
            <a:r>
              <a:rPr b="1" i="0" lang="en-US" sz="2800" u="none" cap="none" strike="noStrike">
                <a:solidFill>
                  <a:schemeClr val="dk1"/>
                </a:solidFill>
                <a:latin typeface="Arial"/>
                <a:ea typeface="Arial"/>
                <a:cs typeface="Arial"/>
                <a:sym typeface="Arial"/>
              </a:rPr>
              <a:t>) is an estimate of the common population variance </a:t>
            </a:r>
            <a:r>
              <a:rPr b="1" i="1" lang="en-US" sz="2800" u="none" cap="none" strike="noStrike">
                <a:solidFill>
                  <a:schemeClr val="dk1"/>
                </a:solidFill>
                <a:latin typeface="Noto Symbol"/>
                <a:ea typeface="Noto Symbol"/>
                <a:cs typeface="Noto Symbol"/>
                <a:sym typeface="Noto Symbol"/>
              </a:rPr>
              <a:t>σ </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that is based on the variability among the sample </a:t>
            </a:r>
            <a:r>
              <a:rPr b="1" i="0" lang="en-US" sz="2800" u="sng" cap="none" strike="noStrike">
                <a:solidFill>
                  <a:schemeClr val="dk1"/>
                </a:solidFill>
                <a:latin typeface="Arial"/>
                <a:ea typeface="Arial"/>
                <a:cs typeface="Arial"/>
                <a:sym typeface="Arial"/>
              </a:rPr>
              <a:t>means</a:t>
            </a:r>
            <a:r>
              <a:rPr b="1" i="0" lang="en-US" sz="2800" u="none" cap="none" strike="noStrike">
                <a:solidFill>
                  <a:schemeClr val="dk1"/>
                </a:solidFill>
                <a:latin typeface="Arial"/>
                <a:ea typeface="Arial"/>
                <a:cs typeface="Arial"/>
                <a:sym typeface="Arial"/>
              </a:rPr>
              <a:t>.</a:t>
            </a:r>
          </a:p>
          <a:p>
            <a:pPr indent="-342900" lvl="0" marL="342900" marR="0" rtl="0" algn="l">
              <a:lnSpc>
                <a:spcPct val="90000"/>
              </a:lnSpc>
              <a:spcBef>
                <a:spcPts val="1260"/>
              </a:spcBef>
              <a:spcAft>
                <a:spcPts val="1260"/>
              </a:spcAft>
              <a:buClr>
                <a:schemeClr val="dk1"/>
              </a:buClr>
              <a:buSzPct val="25000"/>
              <a:buFont typeface="Arial"/>
              <a:buNone/>
            </a:pPr>
            <a:r>
              <a:rPr b="1" i="0" lang="en-US" sz="2800" u="none" cap="none" strike="noStrike">
                <a:solidFill>
                  <a:schemeClr val="dk1"/>
                </a:solidFill>
                <a:latin typeface="Arial"/>
                <a:ea typeface="Arial"/>
                <a:cs typeface="Arial"/>
                <a:sym typeface="Arial"/>
              </a:rPr>
              <a:t>2.	The </a:t>
            </a:r>
            <a:r>
              <a:rPr b="1" i="0" lang="en-US" sz="2800" u="none" cap="none" strike="noStrike">
                <a:solidFill>
                  <a:schemeClr val="hlink"/>
                </a:solidFill>
                <a:latin typeface="Arial"/>
                <a:ea typeface="Arial"/>
                <a:cs typeface="Arial"/>
                <a:sym typeface="Arial"/>
              </a:rPr>
              <a:t>variance </a:t>
            </a:r>
            <a:r>
              <a:rPr b="1" i="0" lang="en-US" sz="2800" u="sng" cap="none" strike="noStrike">
                <a:solidFill>
                  <a:schemeClr val="hlink"/>
                </a:solidFill>
                <a:latin typeface="Arial"/>
                <a:ea typeface="Arial"/>
                <a:cs typeface="Arial"/>
                <a:sym typeface="Arial"/>
              </a:rPr>
              <a:t>within</a:t>
            </a:r>
            <a:r>
              <a:rPr b="1" i="0" lang="en-US" sz="2800" u="none" cap="none" strike="noStrike">
                <a:solidFill>
                  <a:schemeClr val="hlink"/>
                </a:solidFill>
                <a:latin typeface="Arial"/>
                <a:ea typeface="Arial"/>
                <a:cs typeface="Arial"/>
                <a:sym typeface="Arial"/>
              </a:rPr>
              <a:t> samples </a:t>
            </a:r>
            <a:r>
              <a:rPr b="1" i="0" lang="en-US" sz="2800" u="none" cap="none" strike="noStrike">
                <a:solidFill>
                  <a:schemeClr val="dk1"/>
                </a:solidFill>
                <a:latin typeface="Arial"/>
                <a:ea typeface="Arial"/>
                <a:cs typeface="Arial"/>
                <a:sym typeface="Arial"/>
              </a:rPr>
              <a:t>(also called  </a:t>
            </a:r>
            <a:r>
              <a:rPr b="1" i="0" lang="en-US" sz="2800" u="none" cap="none" strike="noStrike">
                <a:solidFill>
                  <a:schemeClr val="hlink"/>
                </a:solidFill>
                <a:latin typeface="Arial"/>
                <a:ea typeface="Arial"/>
                <a:cs typeface="Arial"/>
                <a:sym typeface="Arial"/>
              </a:rPr>
              <a:t>variation due to error</a:t>
            </a:r>
            <a:r>
              <a:rPr b="1" i="0" lang="en-US" sz="2800" u="none" cap="none" strike="noStrike">
                <a:solidFill>
                  <a:schemeClr val="dk1"/>
                </a:solidFill>
                <a:latin typeface="Arial"/>
                <a:ea typeface="Arial"/>
                <a:cs typeface="Arial"/>
                <a:sym typeface="Arial"/>
              </a:rPr>
              <a:t>) is an estimate of the common population variance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Noto Symbol"/>
                <a:ea typeface="Noto Symbol"/>
                <a:cs typeface="Noto Symbol"/>
                <a:sym typeface="Noto Symbol"/>
              </a:rPr>
              <a:t> </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based on the sample </a:t>
            </a:r>
            <a:r>
              <a:rPr b="1" i="0" lang="en-US" sz="2800" u="sng" cap="none" strike="noStrike">
                <a:solidFill>
                  <a:schemeClr val="dk1"/>
                </a:solidFill>
                <a:latin typeface="Arial"/>
                <a:ea typeface="Arial"/>
                <a:cs typeface="Arial"/>
                <a:sym typeface="Arial"/>
              </a:rPr>
              <a:t>variances</a:t>
            </a:r>
            <a:r>
              <a:rPr b="1" i="0" lang="en-US" sz="2800" u="none" cap="none" strike="noStrike">
                <a:solidFill>
                  <a:schemeClr val="dk1"/>
                </a:solidFill>
                <a:latin typeface="Arial"/>
                <a:ea typeface="Arial"/>
                <a:cs typeface="Arial"/>
                <a:sym typeface="Arial"/>
              </a:rPr>
              <a:t>.</a:t>
            </a:r>
          </a:p>
        </p:txBody>
      </p:sp>
      <p:sp>
        <p:nvSpPr>
          <p:cNvPr id="213" name="Shape 213"/>
          <p:cNvSpPr txBox="1"/>
          <p:nvPr/>
        </p:nvSpPr>
        <p:spPr>
          <a:xfrm>
            <a:off x="2057400" y="381000"/>
            <a:ext cx="48006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14" name="Shape 214"/>
          <p:cNvSpPr txBox="1"/>
          <p:nvPr>
            <p:ph type="title"/>
          </p:nvPr>
        </p:nvSpPr>
        <p:spPr>
          <a:xfrm>
            <a:off x="609600" y="152400"/>
            <a:ext cx="7848599"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ANOVA </a:t>
            </a:r>
            <a:br>
              <a:rPr b="1" i="0" lang="en-US" sz="3600" u="none" cap="none" strike="noStrike">
                <a:solidFill>
                  <a:srgbClr val="008000"/>
                </a:solidFill>
                <a:latin typeface="Arial"/>
                <a:ea typeface="Arial"/>
                <a:cs typeface="Arial"/>
                <a:sym typeface="Arial"/>
              </a:rPr>
            </a:br>
            <a:r>
              <a:rPr b="1" i="0" lang="en-US" sz="3600" u="none" cap="none" strike="noStrike">
                <a:solidFill>
                  <a:srgbClr val="008000"/>
                </a:solidFill>
                <a:latin typeface="Arial"/>
                <a:ea typeface="Arial"/>
                <a:cs typeface="Arial"/>
                <a:sym typeface="Arial"/>
              </a:rPr>
              <a:t>Fundamental Concepts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 name="Shape 36"/>
        <p:cNvGrpSpPr/>
        <p:nvPr/>
      </p:nvGrpSpPr>
      <p:grpSpPr>
        <a:xfrm>
          <a:off x="0" y="0"/>
          <a:ext cx="0" cy="0"/>
          <a:chOff x="0" y="0"/>
          <a:chExt cx="0" cy="0"/>
        </a:xfrm>
      </p:grpSpPr>
      <p:grpSp>
        <p:nvGrpSpPr>
          <p:cNvPr id="37" name="Shape 37"/>
          <p:cNvGrpSpPr/>
          <p:nvPr/>
        </p:nvGrpSpPr>
        <p:grpSpPr>
          <a:xfrm>
            <a:off x="0" y="0"/>
            <a:ext cx="9144000" cy="6858000"/>
            <a:chOff x="0" y="0"/>
            <a:chExt cx="9144000" cy="6858000"/>
          </a:xfrm>
        </p:grpSpPr>
        <p:sp>
          <p:nvSpPr>
            <p:cNvPr id="38" name="Shape 38"/>
            <p:cNvSpPr/>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39" name="Shape 39"/>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40" name="Shape 40"/>
          <p:cNvSpPr txBox="1"/>
          <p:nvPr/>
        </p:nvSpPr>
        <p:spPr>
          <a:xfrm>
            <a:off x="1295400" y="76835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12-1</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Review and Preview</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8" name="Shape 218"/>
        <p:cNvGrpSpPr/>
        <p:nvPr/>
      </p:nvGrpSpPr>
      <p:grpSpPr>
        <a:xfrm>
          <a:off x="0" y="0"/>
          <a:ext cx="0" cy="0"/>
          <a:chOff x="0" y="0"/>
          <a:chExt cx="0" cy="0"/>
        </a:xfrm>
      </p:grpSpPr>
      <p:sp>
        <p:nvSpPr>
          <p:cNvPr id="219" name="Shape 219"/>
          <p:cNvSpPr txBox="1"/>
          <p:nvPr/>
        </p:nvSpPr>
        <p:spPr>
          <a:xfrm>
            <a:off x="398462" y="4495800"/>
            <a:ext cx="8334375" cy="1063624"/>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An excessively </a:t>
            </a:r>
            <a:r>
              <a:rPr b="1" i="0" lang="en-US" sz="3200" u="none" cap="none" strike="noStrike">
                <a:solidFill>
                  <a:schemeClr val="hlink"/>
                </a:solidFill>
                <a:latin typeface="Arial"/>
                <a:ea typeface="Arial"/>
                <a:cs typeface="Arial"/>
                <a:sym typeface="Arial"/>
              </a:rPr>
              <a:t>large</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Times New Roman"/>
                <a:ea typeface="Times New Roman"/>
                <a:cs typeface="Times New Roman"/>
                <a:sym typeface="Times New Roman"/>
              </a:rPr>
              <a:t>F</a:t>
            </a:r>
            <a:r>
              <a:rPr b="1" i="0" lang="en-US" sz="3200" u="none" cap="none" strike="noStrike">
                <a:solidFill>
                  <a:schemeClr val="dk1"/>
                </a:solidFill>
                <a:latin typeface="Arial"/>
                <a:ea typeface="Arial"/>
                <a:cs typeface="Arial"/>
                <a:sym typeface="Arial"/>
              </a:rPr>
              <a:t> test statistic is </a:t>
            </a:r>
          </a:p>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evidence against equal population means.</a:t>
            </a:r>
          </a:p>
        </p:txBody>
      </p:sp>
      <p:grpSp>
        <p:nvGrpSpPr>
          <p:cNvPr id="220" name="Shape 220"/>
          <p:cNvGrpSpPr/>
          <p:nvPr/>
        </p:nvGrpSpPr>
        <p:grpSpPr>
          <a:xfrm>
            <a:off x="1419225" y="2749550"/>
            <a:ext cx="6276973" cy="1060449"/>
            <a:chOff x="1419225" y="2749550"/>
            <a:chExt cx="6276973" cy="1060449"/>
          </a:xfrm>
        </p:grpSpPr>
        <p:sp>
          <p:nvSpPr>
            <p:cNvPr id="221" name="Shape 221"/>
            <p:cNvSpPr txBox="1"/>
            <p:nvPr/>
          </p:nvSpPr>
          <p:spPr>
            <a:xfrm>
              <a:off x="1419225" y="2817811"/>
              <a:ext cx="1112836" cy="82073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4800" u="none" cap="none" strike="noStrike">
                  <a:solidFill>
                    <a:schemeClr val="dk1"/>
                  </a:solidFill>
                  <a:latin typeface="Times New Roman"/>
                  <a:ea typeface="Times New Roman"/>
                  <a:cs typeface="Times New Roman"/>
                  <a:sym typeface="Times New Roman"/>
                </a:rPr>
                <a:t>F</a:t>
              </a:r>
              <a:r>
                <a:rPr b="1" i="0" lang="en-US" sz="4800" u="none" cap="none" strike="noStrike">
                  <a:solidFill>
                    <a:schemeClr val="dk1"/>
                  </a:solidFill>
                  <a:latin typeface="Arial"/>
                  <a:ea typeface="Arial"/>
                  <a:cs typeface="Arial"/>
                  <a:sym typeface="Arial"/>
                </a:rPr>
                <a:t> =</a:t>
              </a:r>
            </a:p>
          </p:txBody>
        </p:sp>
        <p:sp>
          <p:nvSpPr>
            <p:cNvPr id="222" name="Shape 222"/>
            <p:cNvSpPr txBox="1"/>
            <p:nvPr/>
          </p:nvSpPr>
          <p:spPr>
            <a:xfrm>
              <a:off x="2660650" y="2749550"/>
              <a:ext cx="4987924" cy="5460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variance </a:t>
              </a:r>
              <a:r>
                <a:rPr b="1" i="0" lang="en-US" sz="3000" u="none" cap="none" strike="noStrike">
                  <a:solidFill>
                    <a:schemeClr val="hlink"/>
                  </a:solidFill>
                  <a:latin typeface="Arial"/>
                  <a:ea typeface="Arial"/>
                  <a:cs typeface="Arial"/>
                  <a:sym typeface="Arial"/>
                </a:rPr>
                <a:t>between</a:t>
              </a:r>
              <a:r>
                <a:rPr b="1" i="0" lang="en-US" sz="3000" u="none" cap="none" strike="noStrike">
                  <a:solidFill>
                    <a:schemeClr val="dk1"/>
                  </a:solidFill>
                  <a:latin typeface="Arial"/>
                  <a:ea typeface="Arial"/>
                  <a:cs typeface="Arial"/>
                  <a:sym typeface="Arial"/>
                </a:rPr>
                <a:t> samples</a:t>
              </a:r>
            </a:p>
          </p:txBody>
        </p:sp>
        <p:sp>
          <p:nvSpPr>
            <p:cNvPr id="223" name="Shape 223"/>
            <p:cNvSpPr txBox="1"/>
            <p:nvPr/>
          </p:nvSpPr>
          <p:spPr>
            <a:xfrm>
              <a:off x="2895600" y="3263900"/>
              <a:ext cx="4564061" cy="5460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variance </a:t>
              </a:r>
              <a:r>
                <a:rPr b="1" i="0" lang="en-US" sz="3000" u="none" cap="none" strike="noStrike">
                  <a:solidFill>
                    <a:schemeClr val="hlink"/>
                  </a:solidFill>
                  <a:latin typeface="Arial"/>
                  <a:ea typeface="Arial"/>
                  <a:cs typeface="Arial"/>
                  <a:sym typeface="Arial"/>
                </a:rPr>
                <a:t>within</a:t>
              </a:r>
              <a:r>
                <a:rPr b="1" i="0" lang="en-US" sz="3000" u="none" cap="none" strike="noStrike">
                  <a:solidFill>
                    <a:schemeClr val="dk1"/>
                  </a:solidFill>
                  <a:latin typeface="Arial"/>
                  <a:ea typeface="Arial"/>
                  <a:cs typeface="Arial"/>
                  <a:sym typeface="Arial"/>
                </a:rPr>
                <a:t> samples</a:t>
              </a:r>
            </a:p>
          </p:txBody>
        </p:sp>
        <p:cxnSp>
          <p:nvCxnSpPr>
            <p:cNvPr id="224" name="Shape 224"/>
            <p:cNvCxnSpPr/>
            <p:nvPr/>
          </p:nvCxnSpPr>
          <p:spPr>
            <a:xfrm>
              <a:off x="2671761" y="3314700"/>
              <a:ext cx="5024436" cy="0"/>
            </a:xfrm>
            <a:prstGeom prst="straightConnector1">
              <a:avLst/>
            </a:prstGeom>
            <a:noFill/>
            <a:ln cap="rnd" cmpd="sng" w="31750">
              <a:solidFill>
                <a:schemeClr val="dk1"/>
              </a:solidFill>
              <a:prstDash val="solid"/>
              <a:miter/>
              <a:headEnd len="med" w="med" type="none"/>
              <a:tailEnd len="med" w="med" type="none"/>
            </a:ln>
          </p:spPr>
        </p:cxnSp>
      </p:grpSp>
      <p:sp>
        <p:nvSpPr>
          <p:cNvPr id="225" name="Shape 225"/>
          <p:cNvSpPr txBox="1"/>
          <p:nvPr>
            <p:ph idx="1" type="body"/>
          </p:nvPr>
        </p:nvSpPr>
        <p:spPr>
          <a:xfrm>
            <a:off x="152400" y="1676400"/>
            <a:ext cx="8915400" cy="762000"/>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chemeClr val="hlink"/>
              </a:buClr>
              <a:buSzPct val="25000"/>
              <a:buFont typeface="Arial"/>
              <a:buNone/>
            </a:pPr>
            <a:r>
              <a:rPr b="1" i="0" lang="en-US" sz="3500" u="none" cap="none" strike="noStrike">
                <a:solidFill>
                  <a:schemeClr val="hlink"/>
                </a:solidFill>
                <a:latin typeface="Arial"/>
                <a:ea typeface="Arial"/>
                <a:cs typeface="Arial"/>
                <a:sym typeface="Arial"/>
              </a:rPr>
              <a:t>Test Statistic for One-Way ANOVA</a:t>
            </a:r>
          </a:p>
        </p:txBody>
      </p:sp>
      <p:sp>
        <p:nvSpPr>
          <p:cNvPr id="226" name="Shape 226"/>
          <p:cNvSpPr txBox="1"/>
          <p:nvPr>
            <p:ph type="title"/>
          </p:nvPr>
        </p:nvSpPr>
        <p:spPr>
          <a:xfrm>
            <a:off x="609600" y="152400"/>
            <a:ext cx="7848599"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ANOVA </a:t>
            </a:r>
            <a:br>
              <a:rPr b="1" i="0" lang="en-US" sz="3600" u="none" cap="none" strike="noStrike">
                <a:solidFill>
                  <a:srgbClr val="008000"/>
                </a:solidFill>
                <a:latin typeface="Arial"/>
                <a:ea typeface="Arial"/>
                <a:cs typeface="Arial"/>
                <a:sym typeface="Arial"/>
              </a:rPr>
            </a:br>
            <a:r>
              <a:rPr b="1" i="0" lang="en-US" sz="3600" u="none" cap="none" strike="noStrike">
                <a:solidFill>
                  <a:srgbClr val="008000"/>
                </a:solidFill>
                <a:latin typeface="Arial"/>
                <a:ea typeface="Arial"/>
                <a:cs typeface="Arial"/>
                <a:sym typeface="Arial"/>
              </a:rPr>
              <a:t>Fundamental Concepts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0" name="Shape 230"/>
        <p:cNvGrpSpPr/>
        <p:nvPr/>
      </p:nvGrpSpPr>
      <p:grpSpPr>
        <a:xfrm>
          <a:off x="0" y="0"/>
          <a:ext cx="0" cy="0"/>
          <a:chOff x="0" y="0"/>
          <a:chExt cx="0" cy="0"/>
        </a:xfrm>
      </p:grpSpPr>
      <p:sp>
        <p:nvSpPr>
          <p:cNvPr id="231" name="Shape 231"/>
          <p:cNvSpPr txBox="1"/>
          <p:nvPr>
            <p:ph type="title"/>
          </p:nvPr>
        </p:nvSpPr>
        <p:spPr>
          <a:xfrm>
            <a:off x="609600" y="152400"/>
            <a:ext cx="7924799"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Calculations with </a:t>
            </a:r>
            <a:br>
              <a:rPr b="1" i="0" lang="en-US" sz="4000" u="none" cap="none" strike="noStrike">
                <a:solidFill>
                  <a:srgbClr val="008000"/>
                </a:solidFill>
                <a:latin typeface="Arial"/>
                <a:ea typeface="Arial"/>
                <a:cs typeface="Arial"/>
                <a:sym typeface="Arial"/>
              </a:rPr>
            </a:br>
            <a:r>
              <a:rPr b="1" i="0" lang="en-US" sz="4000" u="sng" cap="none" strike="noStrike">
                <a:solidFill>
                  <a:srgbClr val="008000"/>
                </a:solidFill>
                <a:latin typeface="Arial"/>
                <a:ea typeface="Arial"/>
                <a:cs typeface="Arial"/>
                <a:sym typeface="Arial"/>
              </a:rPr>
              <a:t>Equal</a:t>
            </a:r>
            <a:r>
              <a:rPr b="1" i="0" lang="en-US" sz="4000" u="none" cap="none" strike="noStrike">
                <a:solidFill>
                  <a:srgbClr val="008000"/>
                </a:solidFill>
                <a:latin typeface="Arial"/>
                <a:ea typeface="Arial"/>
                <a:cs typeface="Arial"/>
                <a:sym typeface="Arial"/>
              </a:rPr>
              <a:t> Sample Sizes</a:t>
            </a:r>
          </a:p>
        </p:txBody>
      </p:sp>
      <p:grpSp>
        <p:nvGrpSpPr>
          <p:cNvPr id="232" name="Shape 232"/>
          <p:cNvGrpSpPr/>
          <p:nvPr/>
        </p:nvGrpSpPr>
        <p:grpSpPr>
          <a:xfrm>
            <a:off x="260350" y="4752975"/>
            <a:ext cx="8883650" cy="1125536"/>
            <a:chOff x="0" y="5121275"/>
            <a:chExt cx="9036050" cy="1125536"/>
          </a:xfrm>
        </p:grpSpPr>
        <p:sp>
          <p:nvSpPr>
            <p:cNvPr id="233" name="Shape 233"/>
            <p:cNvSpPr txBox="1"/>
            <p:nvPr/>
          </p:nvSpPr>
          <p:spPr>
            <a:xfrm>
              <a:off x="0" y="5121275"/>
              <a:ext cx="9036050" cy="11255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where </a:t>
              </a:r>
              <a:r>
                <a:rPr b="1" i="1" lang="en-US" sz="3600" u="none" cap="none" strike="noStrike">
                  <a:solidFill>
                    <a:schemeClr val="dk1"/>
                  </a:solidFill>
                  <a:latin typeface="Times New Roman"/>
                  <a:ea typeface="Times New Roman"/>
                  <a:cs typeface="Times New Roman"/>
                  <a:sym typeface="Times New Roman"/>
                </a:rPr>
                <a:t>s</a:t>
              </a:r>
              <a:r>
                <a:rPr b="1" baseline="-25000" i="0" lang="en-US" sz="3200" u="none" cap="none" strike="noStrike">
                  <a:solidFill>
                    <a:schemeClr val="dk1"/>
                  </a:solidFill>
                  <a:latin typeface="Times New Roman"/>
                  <a:ea typeface="Times New Roman"/>
                  <a:cs typeface="Times New Roman"/>
                  <a:sym typeface="Times New Roman"/>
                </a:rPr>
                <a:t>p</a:t>
              </a:r>
              <a:r>
                <a:rPr b="0" i="0" lang="en-US" sz="32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 pooled variance (or the mean   	               of the sample variances)</a:t>
              </a:r>
            </a:p>
          </p:txBody>
        </p:sp>
        <p:sp>
          <p:nvSpPr>
            <p:cNvPr id="234" name="Shape 234"/>
            <p:cNvSpPr txBox="1"/>
            <p:nvPr/>
          </p:nvSpPr>
          <p:spPr>
            <a:xfrm>
              <a:off x="2071686" y="5183187"/>
              <a:ext cx="373061"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grpSp>
      <p:grpSp>
        <p:nvGrpSpPr>
          <p:cNvPr id="235" name="Shape 235"/>
          <p:cNvGrpSpPr/>
          <p:nvPr/>
        </p:nvGrpSpPr>
        <p:grpSpPr>
          <a:xfrm>
            <a:off x="396875" y="3962400"/>
            <a:ext cx="6842124" cy="638174"/>
            <a:chOff x="312737" y="3787775"/>
            <a:chExt cx="6842124" cy="638174"/>
          </a:xfrm>
        </p:grpSpPr>
        <p:sp>
          <p:nvSpPr>
            <p:cNvPr id="236" name="Shape 236"/>
            <p:cNvSpPr txBox="1"/>
            <p:nvPr/>
          </p:nvSpPr>
          <p:spPr>
            <a:xfrm>
              <a:off x="312737" y="3787775"/>
              <a:ext cx="6746875" cy="638174"/>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accent2"/>
                </a:buClr>
                <a:buSzPct val="100000"/>
                <a:buFont typeface="Arial"/>
                <a:buChar char="❖"/>
              </a:pPr>
              <a:r>
                <a:rPr b="1" i="0" lang="en-US" sz="3600" u="none" cap="none" strike="noStrike">
                  <a:solidFill>
                    <a:schemeClr val="dk1"/>
                  </a:solidFill>
                  <a:latin typeface="Arial"/>
                  <a:ea typeface="Arial"/>
                  <a:cs typeface="Arial"/>
                  <a:sym typeface="Arial"/>
                </a:rPr>
                <a:t>Variance </a:t>
              </a:r>
              <a:r>
                <a:rPr b="1" i="0" lang="en-US" sz="3600" u="sng" cap="none" strike="noStrike">
                  <a:solidFill>
                    <a:schemeClr val="hlink"/>
                  </a:solidFill>
                  <a:latin typeface="Arial"/>
                  <a:ea typeface="Arial"/>
                  <a:cs typeface="Arial"/>
                  <a:sym typeface="Arial"/>
                </a:rPr>
                <a:t>within</a:t>
              </a:r>
              <a:r>
                <a:rPr b="1" i="0" lang="en-US" sz="3600" u="none" cap="none" strike="noStrike">
                  <a:solidFill>
                    <a:schemeClr val="dk1"/>
                  </a:solidFill>
                  <a:latin typeface="Arial"/>
                  <a:ea typeface="Arial"/>
                  <a:cs typeface="Arial"/>
                  <a:sym typeface="Arial"/>
                </a:rPr>
                <a:t> samples = </a:t>
              </a:r>
              <a:r>
                <a:rPr b="1" i="1" lang="en-US" sz="3600" u="none" cap="none" strike="noStrike">
                  <a:solidFill>
                    <a:schemeClr val="dk1"/>
                  </a:solidFill>
                  <a:latin typeface="Times New Roman"/>
                  <a:ea typeface="Times New Roman"/>
                  <a:cs typeface="Times New Roman"/>
                  <a:sym typeface="Times New Roman"/>
                </a:rPr>
                <a:t>s</a:t>
              </a:r>
              <a:r>
                <a:rPr b="1" baseline="-25000" i="0" lang="en-US" sz="3200" u="none" cap="none" strike="noStrike">
                  <a:solidFill>
                    <a:schemeClr val="dk1"/>
                  </a:solidFill>
                  <a:latin typeface="Times New Roman"/>
                  <a:ea typeface="Times New Roman"/>
                  <a:cs typeface="Times New Roman"/>
                  <a:sym typeface="Times New Roman"/>
                </a:rPr>
                <a:t>p</a:t>
              </a:r>
            </a:p>
          </p:txBody>
        </p:sp>
        <p:sp>
          <p:nvSpPr>
            <p:cNvPr id="237" name="Shape 237"/>
            <p:cNvSpPr txBox="1"/>
            <p:nvPr/>
          </p:nvSpPr>
          <p:spPr>
            <a:xfrm>
              <a:off x="6781800" y="3810000"/>
              <a:ext cx="373061"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grpSp>
      <p:grpSp>
        <p:nvGrpSpPr>
          <p:cNvPr id="238" name="Shape 238"/>
          <p:cNvGrpSpPr/>
          <p:nvPr/>
        </p:nvGrpSpPr>
        <p:grpSpPr>
          <a:xfrm>
            <a:off x="307975" y="1873250"/>
            <a:ext cx="8226425" cy="1508124"/>
            <a:chOff x="307975" y="1873250"/>
            <a:chExt cx="8226425" cy="1508124"/>
          </a:xfrm>
        </p:grpSpPr>
        <p:sp>
          <p:nvSpPr>
            <p:cNvPr id="239" name="Shape 239"/>
            <p:cNvSpPr txBox="1"/>
            <p:nvPr/>
          </p:nvSpPr>
          <p:spPr>
            <a:xfrm>
              <a:off x="307975" y="1876425"/>
              <a:ext cx="8226425"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accent2"/>
                </a:buClr>
                <a:buSzPct val="100000"/>
                <a:buFont typeface="Arial"/>
                <a:buChar char="❖"/>
              </a:pPr>
              <a:r>
                <a:rPr b="1" i="0" lang="en-US" sz="3600" u="none" cap="none" strike="noStrike">
                  <a:solidFill>
                    <a:schemeClr val="dk1"/>
                  </a:solidFill>
                  <a:latin typeface="Arial"/>
                  <a:ea typeface="Arial"/>
                  <a:cs typeface="Arial"/>
                  <a:sym typeface="Arial"/>
                </a:rPr>
                <a:t>Variance </a:t>
              </a:r>
              <a:r>
                <a:rPr b="1" i="0" lang="en-US" sz="3600" u="sng" cap="none" strike="noStrike">
                  <a:solidFill>
                    <a:schemeClr val="hlink"/>
                  </a:solidFill>
                  <a:latin typeface="Arial"/>
                  <a:ea typeface="Arial"/>
                  <a:cs typeface="Arial"/>
                  <a:sym typeface="Arial"/>
                </a:rPr>
                <a:t>between</a:t>
              </a:r>
              <a:r>
                <a:rPr b="1" i="0" lang="en-US" sz="3600" u="none" cap="none" strike="noStrike">
                  <a:solidFill>
                    <a:schemeClr val="dk1"/>
                  </a:solidFill>
                  <a:latin typeface="Arial"/>
                  <a:ea typeface="Arial"/>
                  <a:cs typeface="Arial"/>
                  <a:sym typeface="Arial"/>
                </a:rPr>
                <a:t> samples =</a:t>
              </a:r>
              <a:r>
                <a:rPr b="1" i="1" lang="en-US" sz="3600" u="none" cap="none" strike="noStrike">
                  <a:solidFill>
                    <a:schemeClr val="dk1"/>
                  </a:solidFill>
                  <a:latin typeface="Times New Roman"/>
                  <a:ea typeface="Times New Roman"/>
                  <a:cs typeface="Times New Roman"/>
                  <a:sym typeface="Times New Roman"/>
                </a:rPr>
                <a:t> n</a:t>
              </a:r>
            </a:p>
          </p:txBody>
        </p:sp>
        <p:sp>
          <p:nvSpPr>
            <p:cNvPr id="240" name="Shape 240"/>
            <p:cNvSpPr txBox="1"/>
            <p:nvPr/>
          </p:nvSpPr>
          <p:spPr>
            <a:xfrm>
              <a:off x="727075" y="2743200"/>
              <a:ext cx="7446962" cy="638174"/>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where  </a:t>
              </a:r>
              <a:r>
                <a:rPr b="1" i="1" lang="en-US" sz="36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 = variance of sample means</a:t>
              </a:r>
            </a:p>
          </p:txBody>
        </p:sp>
        <p:grpSp>
          <p:nvGrpSpPr>
            <p:cNvPr id="241" name="Shape 241"/>
            <p:cNvGrpSpPr/>
            <p:nvPr/>
          </p:nvGrpSpPr>
          <p:grpSpPr>
            <a:xfrm>
              <a:off x="7315200" y="1873250"/>
              <a:ext cx="571498" cy="641350"/>
              <a:chOff x="7486650" y="3657600"/>
              <a:chExt cx="571498" cy="641350"/>
            </a:xfrm>
          </p:grpSpPr>
          <p:sp>
            <p:nvSpPr>
              <p:cNvPr id="242" name="Shape 242"/>
              <p:cNvSpPr txBox="1"/>
              <p:nvPr/>
            </p:nvSpPr>
            <p:spPr>
              <a:xfrm>
                <a:off x="7486650" y="3657600"/>
                <a:ext cx="4952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s</a:t>
                </a:r>
                <a:r>
                  <a:rPr b="1" baseline="-25000" i="0" lang="en-US" sz="3200" u="none" cap="none" strike="noStrike">
                    <a:solidFill>
                      <a:schemeClr val="dk1"/>
                    </a:solidFill>
                    <a:latin typeface="Times New Roman"/>
                    <a:ea typeface="Times New Roman"/>
                    <a:cs typeface="Times New Roman"/>
                    <a:sym typeface="Times New Roman"/>
                  </a:rPr>
                  <a:t>x</a:t>
                </a:r>
              </a:p>
            </p:txBody>
          </p:sp>
          <p:sp>
            <p:nvSpPr>
              <p:cNvPr id="243" name="Shape 243"/>
              <p:cNvSpPr txBox="1"/>
              <p:nvPr/>
            </p:nvSpPr>
            <p:spPr>
              <a:xfrm>
                <a:off x="7685086" y="3752850"/>
                <a:ext cx="373061"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sp>
            <p:nvSpPr>
              <p:cNvPr id="244" name="Shape 244"/>
              <p:cNvSpPr/>
              <p:nvPr/>
            </p:nvSpPr>
            <p:spPr>
              <a:xfrm>
                <a:off x="7748586" y="4076700"/>
                <a:ext cx="138112" cy="3175"/>
              </a:xfrm>
              <a:custGeom>
                <a:pathLst>
                  <a:path extrusionOk="0" h="2" w="87">
                    <a:moveTo>
                      <a:pt x="0" y="2"/>
                    </a:moveTo>
                    <a:lnTo>
                      <a:pt x="87" y="0"/>
                    </a:lnTo>
                  </a:path>
                </a:pathLst>
              </a:custGeom>
              <a:noFill/>
              <a:ln cap="rnd" cmpd="sng" w="127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grpSp>
          <p:nvGrpSpPr>
            <p:cNvPr id="245" name="Shape 245"/>
            <p:cNvGrpSpPr/>
            <p:nvPr/>
          </p:nvGrpSpPr>
          <p:grpSpPr>
            <a:xfrm>
              <a:off x="2057400" y="2711450"/>
              <a:ext cx="571498" cy="641350"/>
              <a:chOff x="7486650" y="3657600"/>
              <a:chExt cx="571498" cy="641350"/>
            </a:xfrm>
          </p:grpSpPr>
          <p:sp>
            <p:nvSpPr>
              <p:cNvPr id="246" name="Shape 246"/>
              <p:cNvSpPr txBox="1"/>
              <p:nvPr/>
            </p:nvSpPr>
            <p:spPr>
              <a:xfrm>
                <a:off x="7486650" y="3657600"/>
                <a:ext cx="4952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s</a:t>
                </a:r>
                <a:r>
                  <a:rPr b="1" baseline="-25000" i="0" lang="en-US" sz="3200" u="none" cap="none" strike="noStrike">
                    <a:solidFill>
                      <a:schemeClr val="dk1"/>
                    </a:solidFill>
                    <a:latin typeface="Times New Roman"/>
                    <a:ea typeface="Times New Roman"/>
                    <a:cs typeface="Times New Roman"/>
                    <a:sym typeface="Times New Roman"/>
                  </a:rPr>
                  <a:t>x</a:t>
                </a:r>
              </a:p>
            </p:txBody>
          </p:sp>
          <p:sp>
            <p:nvSpPr>
              <p:cNvPr id="247" name="Shape 247"/>
              <p:cNvSpPr txBox="1"/>
              <p:nvPr/>
            </p:nvSpPr>
            <p:spPr>
              <a:xfrm>
                <a:off x="7685086" y="3752850"/>
                <a:ext cx="373061"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a:t>
                </a:r>
              </a:p>
            </p:txBody>
          </p:sp>
          <p:sp>
            <p:nvSpPr>
              <p:cNvPr id="248" name="Shape 248"/>
              <p:cNvSpPr/>
              <p:nvPr/>
            </p:nvSpPr>
            <p:spPr>
              <a:xfrm>
                <a:off x="7748586" y="4076700"/>
                <a:ext cx="138112" cy="3175"/>
              </a:xfrm>
              <a:custGeom>
                <a:pathLst>
                  <a:path extrusionOk="0" h="2" w="87">
                    <a:moveTo>
                      <a:pt x="0" y="2"/>
                    </a:moveTo>
                    <a:lnTo>
                      <a:pt x="87" y="0"/>
                    </a:lnTo>
                  </a:path>
                </a:pathLst>
              </a:custGeom>
              <a:noFill/>
              <a:ln cap="rnd" cmpd="sng" w="127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gr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2" name="Shape 252"/>
        <p:cNvGrpSpPr/>
        <p:nvPr/>
      </p:nvGrpSpPr>
      <p:grpSpPr>
        <a:xfrm>
          <a:off x="0" y="0"/>
          <a:ext cx="0" cy="0"/>
          <a:chOff x="0" y="0"/>
          <a:chExt cx="0" cy="0"/>
        </a:xfrm>
      </p:grpSpPr>
      <p:sp>
        <p:nvSpPr>
          <p:cNvPr id="253" name="Shape 253"/>
          <p:cNvSpPr txBox="1"/>
          <p:nvPr/>
        </p:nvSpPr>
        <p:spPr>
          <a:xfrm>
            <a:off x="838200" y="131761"/>
            <a:ext cx="7239000" cy="582612"/>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Example: Sample Calculations</a:t>
            </a:r>
          </a:p>
        </p:txBody>
      </p:sp>
      <p:pic>
        <p:nvPicPr>
          <p:cNvPr id="254" name="Shape 254"/>
          <p:cNvPicPr preferRelativeResize="0"/>
          <p:nvPr/>
        </p:nvPicPr>
        <p:blipFill rotWithShape="1">
          <a:blip r:embed="rId3">
            <a:alphaModFix/>
          </a:blip>
          <a:srcRect b="0" l="0" r="0" t="0"/>
          <a:stretch/>
        </p:blipFill>
        <p:spPr>
          <a:xfrm>
            <a:off x="1828800" y="914400"/>
            <a:ext cx="5638800" cy="5616575"/>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8" name="Shape 258"/>
        <p:cNvGrpSpPr/>
        <p:nvPr/>
      </p:nvGrpSpPr>
      <p:grpSpPr>
        <a:xfrm>
          <a:off x="0" y="0"/>
          <a:ext cx="0" cy="0"/>
          <a:chOff x="0" y="0"/>
          <a:chExt cx="0" cy="0"/>
        </a:xfrm>
      </p:grpSpPr>
      <p:sp>
        <p:nvSpPr>
          <p:cNvPr id="259" name="Shape 259"/>
          <p:cNvSpPr txBox="1"/>
          <p:nvPr/>
        </p:nvSpPr>
        <p:spPr>
          <a:xfrm>
            <a:off x="990600" y="1982786"/>
            <a:ext cx="7772400" cy="30130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1.  Find the variance </a:t>
            </a:r>
            <a:r>
              <a:rPr b="1" i="1" lang="en-US" sz="2400" u="none" cap="none" strike="noStrike">
                <a:solidFill>
                  <a:schemeClr val="hlink"/>
                </a:solidFill>
                <a:latin typeface="Arial"/>
                <a:ea typeface="Arial"/>
                <a:cs typeface="Arial"/>
                <a:sym typeface="Arial"/>
              </a:rPr>
              <a:t>between</a:t>
            </a:r>
            <a:r>
              <a:rPr b="1" i="0" lang="en-US" sz="2400" u="none" cap="none" strike="noStrike">
                <a:solidFill>
                  <a:schemeClr val="dk1"/>
                </a:solidFill>
                <a:latin typeface="Arial"/>
                <a:ea typeface="Arial"/>
                <a:cs typeface="Arial"/>
                <a:sym typeface="Arial"/>
              </a:rPr>
              <a:t> samples =           .</a:t>
            </a:r>
          </a:p>
          <a:p>
            <a:pPr indent="0" lvl="0" marL="0"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For the means 5.5, 6.0 </a:t>
            </a:r>
            <a:r>
              <a:rPr b="1" i="0" lang="en-US" sz="2000" u="none" cap="none" strike="noStrike">
                <a:solidFill>
                  <a:schemeClr val="dk1"/>
                </a:solidFill>
                <a:latin typeface="Arial"/>
                <a:ea typeface="Arial"/>
                <a:cs typeface="Arial"/>
                <a:sym typeface="Arial"/>
              </a:rPr>
              <a:t>&amp;</a:t>
            </a:r>
            <a:r>
              <a:rPr b="1" i="0" lang="en-US" sz="2400" u="none" cap="none" strike="noStrike">
                <a:solidFill>
                  <a:schemeClr val="dk1"/>
                </a:solidFill>
                <a:latin typeface="Arial"/>
                <a:ea typeface="Arial"/>
                <a:cs typeface="Arial"/>
                <a:sym typeface="Arial"/>
              </a:rPr>
              <a:t> 6.0, the sample</a:t>
            </a:r>
            <a:r>
              <a:rPr b="0" i="0" lang="en-US" sz="2400" u="none" cap="none" strike="noStrike">
                <a:solidFill>
                  <a:schemeClr val="dk1"/>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variance is</a:t>
            </a:r>
          </a:p>
          <a:p>
            <a:pPr indent="0" lvl="0" marL="0"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 0.0833</a:t>
            </a:r>
          </a:p>
          <a:p>
            <a:pPr indent="0" lvl="0" marL="0"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 4 </a:t>
            </a:r>
            <a:r>
              <a:rPr b="1" i="0" lang="en-US" sz="2000" u="none" cap="none" strike="noStrike">
                <a:solidFill>
                  <a:schemeClr val="dk1"/>
                </a:solidFill>
                <a:latin typeface="Arial"/>
                <a:ea typeface="Arial"/>
                <a:cs typeface="Arial"/>
                <a:sym typeface="Arial"/>
              </a:rPr>
              <a:t>X</a:t>
            </a:r>
            <a:r>
              <a:rPr b="1" i="0" lang="en-US" sz="2400" u="none" cap="none" strike="noStrike">
                <a:solidFill>
                  <a:schemeClr val="dk1"/>
                </a:solidFill>
                <a:latin typeface="Arial"/>
                <a:ea typeface="Arial"/>
                <a:cs typeface="Arial"/>
                <a:sym typeface="Arial"/>
              </a:rPr>
              <a:t> 0.0833 = 0.3332</a:t>
            </a:r>
          </a:p>
          <a:p>
            <a:pPr indent="0" lvl="0" marL="0" marR="0" rtl="0" algn="l">
              <a:lnSpc>
                <a:spcPct val="100000"/>
              </a:lnSpc>
              <a:spcBef>
                <a:spcPts val="0"/>
              </a:spcBef>
              <a:spcAft>
                <a:spcPts val="0"/>
              </a:spcAft>
              <a:buClr>
                <a:schemeClr val="dk1"/>
              </a:buClr>
              <a:buFont typeface="Times New Roman"/>
              <a:buNone/>
            </a:pPr>
            <a: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2.  Estimate the variance within samples by calculating the mean of the sample variances. </a:t>
            </a:r>
            <a:r>
              <a:rPr b="0" i="0" lang="en-US" sz="2400" u="none" cap="none" strike="noStrike">
                <a:solidFill>
                  <a:schemeClr val="dk1"/>
                </a:solidFill>
                <a:latin typeface="Arial"/>
                <a:ea typeface="Arial"/>
                <a:cs typeface="Arial"/>
                <a:sym typeface="Arial"/>
              </a:rPr>
              <a:t>        .</a:t>
            </a:r>
          </a:p>
        </p:txBody>
      </p:sp>
      <p:sp>
        <p:nvSpPr>
          <p:cNvPr id="260" name="Shape 260"/>
          <p:cNvSpPr txBox="1"/>
          <p:nvPr/>
        </p:nvSpPr>
        <p:spPr>
          <a:xfrm>
            <a:off x="323850" y="930275"/>
            <a:ext cx="8626474" cy="8223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2400" u="none" cap="none" strike="noStrike">
                <a:solidFill>
                  <a:schemeClr val="dk2"/>
                </a:solidFill>
                <a:latin typeface="Arial"/>
                <a:ea typeface="Arial"/>
                <a:cs typeface="Arial"/>
                <a:sym typeface="Arial"/>
              </a:rPr>
              <a:t>Use Table 12-2 to calculate the variance between samples, variance within samples, and the </a:t>
            </a:r>
            <a:r>
              <a:rPr b="1" i="1" lang="en-US" sz="2400" u="none" cap="none" strike="noStrike">
                <a:solidFill>
                  <a:schemeClr val="dk2"/>
                </a:solidFill>
                <a:latin typeface="Arial"/>
                <a:ea typeface="Arial"/>
                <a:cs typeface="Arial"/>
                <a:sym typeface="Arial"/>
              </a:rPr>
              <a:t>F</a:t>
            </a:r>
            <a:r>
              <a:rPr b="1" i="0" lang="en-US" sz="2400" u="none" cap="none" strike="noStrike">
                <a:solidFill>
                  <a:schemeClr val="dk2"/>
                </a:solidFill>
                <a:latin typeface="Arial"/>
                <a:ea typeface="Arial"/>
                <a:cs typeface="Arial"/>
                <a:sym typeface="Arial"/>
              </a:rPr>
              <a:t> test statistic.</a:t>
            </a:r>
            <a:r>
              <a:rPr b="1" i="0" lang="en-US" sz="2400" u="none" cap="none" strike="noStrike">
                <a:solidFill>
                  <a:schemeClr val="dk1"/>
                </a:solidFill>
                <a:latin typeface="Arial"/>
                <a:ea typeface="Arial"/>
                <a:cs typeface="Arial"/>
                <a:sym typeface="Arial"/>
              </a:rPr>
              <a:t>  </a:t>
            </a:r>
          </a:p>
        </p:txBody>
      </p:sp>
      <p:sp>
        <p:nvSpPr>
          <p:cNvPr id="261" name="Shape 261"/>
          <p:cNvSpPr txBox="1"/>
          <p:nvPr/>
        </p:nvSpPr>
        <p:spPr>
          <a:xfrm>
            <a:off x="838200" y="131761"/>
            <a:ext cx="7239000" cy="582612"/>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Example: Sample Calculations</a:t>
            </a:r>
          </a:p>
        </p:txBody>
      </p:sp>
      <p:pic>
        <p:nvPicPr>
          <p:cNvPr id="262" name="Shape 262"/>
          <p:cNvPicPr preferRelativeResize="0"/>
          <p:nvPr/>
        </p:nvPicPr>
        <p:blipFill rotWithShape="1">
          <a:blip r:embed="rId3">
            <a:alphaModFix/>
          </a:blip>
          <a:srcRect b="0" l="0" r="0" t="0"/>
          <a:stretch/>
        </p:blipFill>
        <p:spPr>
          <a:xfrm>
            <a:off x="7042150" y="1866900"/>
            <a:ext cx="654050" cy="654050"/>
          </a:xfrm>
          <a:prstGeom prst="rect">
            <a:avLst/>
          </a:prstGeom>
          <a:noFill/>
          <a:ln>
            <a:noFill/>
          </a:ln>
        </p:spPr>
      </p:pic>
      <p:pic>
        <p:nvPicPr>
          <p:cNvPr id="263" name="Shape 263"/>
          <p:cNvPicPr preferRelativeResize="0"/>
          <p:nvPr/>
        </p:nvPicPr>
        <p:blipFill rotWithShape="1">
          <a:blip r:embed="rId4">
            <a:alphaModFix/>
          </a:blip>
          <a:srcRect b="0" l="0" r="0" t="0"/>
          <a:stretch/>
        </p:blipFill>
        <p:spPr>
          <a:xfrm>
            <a:off x="2155825" y="3505200"/>
            <a:ext cx="665161" cy="665161"/>
          </a:xfrm>
          <a:prstGeom prst="rect">
            <a:avLst/>
          </a:prstGeom>
          <a:noFill/>
          <a:ln>
            <a:noFill/>
          </a:ln>
        </p:spPr>
      </p:pic>
      <p:pic>
        <p:nvPicPr>
          <p:cNvPr id="264" name="Shape 264"/>
          <p:cNvPicPr preferRelativeResize="0"/>
          <p:nvPr/>
        </p:nvPicPr>
        <p:blipFill rotWithShape="1">
          <a:blip r:embed="rId5">
            <a:alphaModFix/>
          </a:blip>
          <a:srcRect b="0" l="0" r="0" t="0"/>
          <a:stretch/>
        </p:blipFill>
        <p:spPr>
          <a:xfrm>
            <a:off x="2159000" y="2928936"/>
            <a:ext cx="463550" cy="673099"/>
          </a:xfrm>
          <a:prstGeom prst="rect">
            <a:avLst/>
          </a:prstGeom>
          <a:noFill/>
          <a:ln>
            <a:noFill/>
          </a:ln>
        </p:spPr>
      </p:pic>
      <p:grpSp>
        <p:nvGrpSpPr>
          <p:cNvPr id="265" name="Shape 265"/>
          <p:cNvGrpSpPr/>
          <p:nvPr/>
        </p:nvGrpSpPr>
        <p:grpSpPr>
          <a:xfrm>
            <a:off x="2209800" y="5181600"/>
            <a:ext cx="4800599" cy="914399"/>
            <a:chOff x="2209800" y="5410200"/>
            <a:chExt cx="4800599" cy="914399"/>
          </a:xfrm>
        </p:grpSpPr>
        <p:pic>
          <p:nvPicPr>
            <p:cNvPr id="266" name="Shape 266"/>
            <p:cNvPicPr preferRelativeResize="0"/>
            <p:nvPr/>
          </p:nvPicPr>
          <p:blipFill rotWithShape="1">
            <a:blip r:embed="rId6">
              <a:alphaModFix/>
            </a:blip>
            <a:srcRect b="0" l="0" r="0" t="0"/>
            <a:stretch/>
          </p:blipFill>
          <p:spPr>
            <a:xfrm>
              <a:off x="2209800" y="5410200"/>
              <a:ext cx="469899" cy="720724"/>
            </a:xfrm>
            <a:prstGeom prst="rect">
              <a:avLst/>
            </a:prstGeom>
            <a:noFill/>
            <a:ln>
              <a:noFill/>
            </a:ln>
          </p:spPr>
        </p:pic>
        <p:sp>
          <p:nvSpPr>
            <p:cNvPr id="267" name="Shape 267"/>
            <p:cNvSpPr txBox="1"/>
            <p:nvPr/>
          </p:nvSpPr>
          <p:spPr>
            <a:xfrm>
              <a:off x="3048000" y="5502275"/>
              <a:ext cx="2819400"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sng" cap="none" strike="noStrike">
                  <a:solidFill>
                    <a:schemeClr val="dk1"/>
                  </a:solidFill>
                  <a:latin typeface="Arial"/>
                  <a:ea typeface="Arial"/>
                  <a:cs typeface="Arial"/>
                  <a:sym typeface="Arial"/>
                </a:rPr>
                <a:t> 3.0 + 2.0 + 2.0</a:t>
              </a:r>
            </a:p>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3</a:t>
              </a:r>
            </a:p>
          </p:txBody>
        </p:sp>
        <p:sp>
          <p:nvSpPr>
            <p:cNvPr id="268" name="Shape 268"/>
            <p:cNvSpPr txBox="1"/>
            <p:nvPr/>
          </p:nvSpPr>
          <p:spPr>
            <a:xfrm>
              <a:off x="2743200" y="5638800"/>
              <a:ext cx="42671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t>
              </a:r>
              <a:r>
                <a:rPr b="0" i="0" lang="en-US" sz="2400" u="none" cap="none" strike="noStrike">
                  <a:solidFill>
                    <a:schemeClr val="dk1"/>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 2.3333</a:t>
              </a:r>
            </a:p>
          </p:txBody>
        </p:sp>
      </p:gr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2" name="Shape 272"/>
        <p:cNvGrpSpPr/>
        <p:nvPr/>
      </p:nvGrpSpPr>
      <p:grpSpPr>
        <a:xfrm>
          <a:off x="0" y="0"/>
          <a:ext cx="0" cy="0"/>
          <a:chOff x="0" y="0"/>
          <a:chExt cx="0" cy="0"/>
        </a:xfrm>
      </p:grpSpPr>
      <p:sp>
        <p:nvSpPr>
          <p:cNvPr id="273" name="Shape 273"/>
          <p:cNvSpPr txBox="1"/>
          <p:nvPr/>
        </p:nvSpPr>
        <p:spPr>
          <a:xfrm>
            <a:off x="990600" y="2209800"/>
            <a:ext cx="7772400" cy="38099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3.  Evaluate the </a:t>
            </a:r>
            <a:r>
              <a:rPr b="1" i="1" lang="en-US" sz="2400" u="none" cap="none" strike="noStrike">
                <a:solidFill>
                  <a:schemeClr val="dk1"/>
                </a:solidFill>
                <a:latin typeface="Arial"/>
                <a:ea typeface="Arial"/>
                <a:cs typeface="Arial"/>
                <a:sym typeface="Arial"/>
              </a:rPr>
              <a:t>F</a:t>
            </a:r>
            <a:r>
              <a:rPr b="1" i="0" lang="en-US" sz="2400" u="none" cap="none" strike="noStrike">
                <a:solidFill>
                  <a:schemeClr val="dk1"/>
                </a:solidFill>
                <a:latin typeface="Arial"/>
                <a:ea typeface="Arial"/>
                <a:cs typeface="Arial"/>
                <a:sym typeface="Arial"/>
              </a:rPr>
              <a:t> test statistic</a:t>
            </a:r>
          </a:p>
          <a:p>
            <a:pPr indent="0" lvl="0" marL="0" marR="0" rtl="0" algn="l">
              <a:lnSpc>
                <a:spcPct val="100000"/>
              </a:lnSpc>
              <a:spcBef>
                <a:spcPts val="1200"/>
              </a:spcBef>
              <a:spcAft>
                <a:spcPts val="0"/>
              </a:spcAft>
              <a:buClr>
                <a:schemeClr val="dk1"/>
              </a:buClr>
              <a:buFont typeface="Times New Roman"/>
              <a:buNone/>
            </a:pPr>
            <a:r>
              <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168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a:t>
            </a:r>
            <a:r>
              <a:rPr b="1" i="1" lang="en-US" sz="2400" u="none" cap="none" strike="noStrike">
                <a:solidFill>
                  <a:schemeClr val="dk1"/>
                </a:solidFill>
                <a:latin typeface="Arial"/>
                <a:ea typeface="Arial"/>
                <a:cs typeface="Arial"/>
                <a:sym typeface="Arial"/>
              </a:rPr>
              <a:t>F =</a:t>
            </a:r>
          </a:p>
          <a:p>
            <a:pPr indent="0" lvl="0" marL="0" marR="0" rtl="0" algn="l">
              <a:lnSpc>
                <a:spcPct val="100000"/>
              </a:lnSpc>
              <a:spcBef>
                <a:spcPts val="1680"/>
              </a:spcBef>
              <a:spcAft>
                <a:spcPts val="0"/>
              </a:spcAft>
              <a:buClr>
                <a:schemeClr val="dk1"/>
              </a:buClr>
              <a:buFont typeface="Times New Roman"/>
              <a:buNone/>
            </a:pPr>
            <a:r>
              <a:t/>
            </a:r>
            <a:endParaRPr b="1" i="1" sz="2400" u="none" cap="none" strike="noStrike">
              <a:solidFill>
                <a:schemeClr val="dk1"/>
              </a:solidFill>
              <a:latin typeface="Arial"/>
              <a:ea typeface="Arial"/>
              <a:cs typeface="Arial"/>
              <a:sym typeface="Arial"/>
            </a:endParaRPr>
          </a:p>
          <a:p>
            <a:pPr indent="0" lvl="0" marL="0" marR="0" rtl="0" algn="l">
              <a:lnSpc>
                <a:spcPct val="100000"/>
              </a:lnSpc>
              <a:spcBef>
                <a:spcPts val="1680"/>
              </a:spcBef>
              <a:spcAft>
                <a:spcPts val="0"/>
              </a:spcAft>
              <a:buClr>
                <a:schemeClr val="dk1"/>
              </a:buClr>
              <a:buSzPct val="25000"/>
              <a:buFont typeface="Arial"/>
              <a:buNone/>
            </a:pPr>
            <a:r>
              <a:rPr b="1" i="1" lang="en-US" sz="2400" u="none" cap="none" strike="noStrike">
                <a:solidFill>
                  <a:schemeClr val="dk1"/>
                </a:solidFill>
                <a:latin typeface="Arial"/>
                <a:ea typeface="Arial"/>
                <a:cs typeface="Arial"/>
                <a:sym typeface="Arial"/>
              </a:rPr>
              <a:t>         F =	          = </a:t>
            </a:r>
            <a:r>
              <a:rPr b="1" i="0" lang="en-US" sz="2400" u="none" cap="none" strike="noStrike">
                <a:solidFill>
                  <a:schemeClr val="dk1"/>
                </a:solidFill>
                <a:latin typeface="Arial"/>
                <a:ea typeface="Arial"/>
                <a:cs typeface="Arial"/>
                <a:sym typeface="Arial"/>
              </a:rPr>
              <a:t>0.1428</a:t>
            </a:r>
          </a:p>
          <a:p>
            <a:pPr indent="0" lvl="0" marL="0" marR="0" rtl="0" algn="l">
              <a:lnSpc>
                <a:spcPct val="100000"/>
              </a:lnSpc>
              <a:spcBef>
                <a:spcPts val="0"/>
              </a:spcBef>
              <a:spcAft>
                <a:spcPts val="0"/>
              </a:spcAft>
              <a:buClr>
                <a:schemeClr val="dk1"/>
              </a:buClr>
              <a:buFont typeface="Times New Roman"/>
              <a:buNone/>
            </a:pPr>
            <a:r>
              <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Times New Roman"/>
              <a:buNone/>
            </a:pPr>
            <a:r>
              <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74" name="Shape 274"/>
          <p:cNvSpPr txBox="1"/>
          <p:nvPr/>
        </p:nvSpPr>
        <p:spPr>
          <a:xfrm>
            <a:off x="2286000" y="3276600"/>
            <a:ext cx="4495800"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sng" cap="none" strike="noStrike">
                <a:solidFill>
                  <a:schemeClr val="dk1"/>
                </a:solidFill>
                <a:latin typeface="Arial"/>
                <a:ea typeface="Arial"/>
                <a:cs typeface="Arial"/>
                <a:sym typeface="Arial"/>
              </a:rPr>
              <a:t>variance between samples</a:t>
            </a:r>
          </a:p>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variance within samples</a:t>
            </a:r>
          </a:p>
        </p:txBody>
      </p:sp>
      <p:sp>
        <p:nvSpPr>
          <p:cNvPr id="275" name="Shape 275"/>
          <p:cNvSpPr txBox="1"/>
          <p:nvPr/>
        </p:nvSpPr>
        <p:spPr>
          <a:xfrm>
            <a:off x="323850" y="930275"/>
            <a:ext cx="8626474" cy="8223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2400" u="none" cap="none" strike="noStrike">
                <a:solidFill>
                  <a:schemeClr val="dk2"/>
                </a:solidFill>
                <a:latin typeface="Arial"/>
                <a:ea typeface="Arial"/>
                <a:cs typeface="Arial"/>
                <a:sym typeface="Arial"/>
              </a:rPr>
              <a:t>Use Table 12-2 to calculate the variance between samples, variance within samples, and the </a:t>
            </a:r>
            <a:r>
              <a:rPr b="1" i="1" lang="en-US" sz="2400" u="none" cap="none" strike="noStrike">
                <a:solidFill>
                  <a:schemeClr val="dk2"/>
                </a:solidFill>
                <a:latin typeface="Arial"/>
                <a:ea typeface="Arial"/>
                <a:cs typeface="Arial"/>
                <a:sym typeface="Arial"/>
              </a:rPr>
              <a:t>F</a:t>
            </a:r>
            <a:r>
              <a:rPr b="1" i="0" lang="en-US" sz="2400" u="none" cap="none" strike="noStrike">
                <a:solidFill>
                  <a:schemeClr val="dk2"/>
                </a:solidFill>
                <a:latin typeface="Arial"/>
                <a:ea typeface="Arial"/>
                <a:cs typeface="Arial"/>
                <a:sym typeface="Arial"/>
              </a:rPr>
              <a:t> test statistic.</a:t>
            </a:r>
            <a:r>
              <a:rPr b="1" i="0" lang="en-US" sz="2400" u="none" cap="none" strike="noStrike">
                <a:solidFill>
                  <a:schemeClr val="dk1"/>
                </a:solidFill>
                <a:latin typeface="Arial"/>
                <a:ea typeface="Arial"/>
                <a:cs typeface="Arial"/>
                <a:sym typeface="Arial"/>
              </a:rPr>
              <a:t>  </a:t>
            </a:r>
          </a:p>
        </p:txBody>
      </p:sp>
      <p:sp>
        <p:nvSpPr>
          <p:cNvPr id="276" name="Shape 276"/>
          <p:cNvSpPr txBox="1"/>
          <p:nvPr/>
        </p:nvSpPr>
        <p:spPr>
          <a:xfrm>
            <a:off x="838200" y="131761"/>
            <a:ext cx="7239000" cy="582612"/>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Example: Sample Calculations</a:t>
            </a:r>
          </a:p>
        </p:txBody>
      </p:sp>
      <p:sp>
        <p:nvSpPr>
          <p:cNvPr id="277" name="Shape 277"/>
          <p:cNvSpPr txBox="1"/>
          <p:nvPr/>
        </p:nvSpPr>
        <p:spPr>
          <a:xfrm>
            <a:off x="2514600" y="4495800"/>
            <a:ext cx="4495800"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sng" cap="none" strike="noStrike">
                <a:solidFill>
                  <a:schemeClr val="dk1"/>
                </a:solidFill>
                <a:latin typeface="Arial"/>
                <a:ea typeface="Arial"/>
                <a:cs typeface="Arial"/>
                <a:sym typeface="Arial"/>
              </a:rPr>
              <a:t>0.3332</a:t>
            </a:r>
          </a:p>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2.3333</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1" name="Shape 281"/>
        <p:cNvGrpSpPr/>
        <p:nvPr/>
      </p:nvGrpSpPr>
      <p:grpSpPr>
        <a:xfrm>
          <a:off x="0" y="0"/>
          <a:ext cx="0" cy="0"/>
          <a:chOff x="0" y="0"/>
          <a:chExt cx="0" cy="0"/>
        </a:xfrm>
      </p:grpSpPr>
      <p:sp>
        <p:nvSpPr>
          <p:cNvPr id="282" name="Shape 282"/>
          <p:cNvSpPr txBox="1"/>
          <p:nvPr>
            <p:ph type="title"/>
          </p:nvPr>
        </p:nvSpPr>
        <p:spPr>
          <a:xfrm>
            <a:off x="698500" y="88900"/>
            <a:ext cx="7772400" cy="6857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Critical Value of F</a:t>
            </a:r>
          </a:p>
        </p:txBody>
      </p:sp>
      <p:sp>
        <p:nvSpPr>
          <p:cNvPr id="283" name="Shape 283"/>
          <p:cNvSpPr txBox="1"/>
          <p:nvPr>
            <p:ph idx="1" type="body"/>
          </p:nvPr>
        </p:nvSpPr>
        <p:spPr>
          <a:xfrm>
            <a:off x="914400" y="1600200"/>
            <a:ext cx="8001000" cy="4114800"/>
          </a:xfrm>
          <a:prstGeom prst="rect">
            <a:avLst/>
          </a:prstGeom>
          <a:noFill/>
          <a:ln>
            <a:noFill/>
          </a:ln>
        </p:spPr>
        <p:txBody>
          <a:bodyPr anchorCtr="0" anchor="t" bIns="44450" lIns="90475" rIns="90475" tIns="44450">
            <a:noAutofit/>
          </a:bodyPr>
          <a:lstStyle/>
          <a:p>
            <a:pPr indent="-466725" lvl="0" marL="466725" marR="0" rtl="0" algn="l">
              <a:lnSpc>
                <a:spcPct val="95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Right-tailed test</a:t>
            </a:r>
          </a:p>
          <a:p>
            <a:pPr indent="-466725" lvl="0" marL="466725" marR="0" rtl="0" algn="l">
              <a:lnSpc>
                <a:spcPct val="95000"/>
              </a:lnSpc>
              <a:spcBef>
                <a:spcPts val="2040"/>
              </a:spcBef>
              <a:spcAft>
                <a:spcPts val="0"/>
              </a:spcAft>
              <a:buClr>
                <a:schemeClr val="accent2"/>
              </a:buClr>
              <a:buSzPct val="112500"/>
              <a:buFont typeface="Arial"/>
              <a:buChar char="❖"/>
            </a:pPr>
            <a:r>
              <a:rPr b="1" i="0" lang="en-US" sz="3200" u="none" cap="none" strike="noStrike">
                <a:solidFill>
                  <a:schemeClr val="dk1"/>
                </a:solidFill>
                <a:latin typeface="Arial"/>
                <a:ea typeface="Arial"/>
                <a:cs typeface="Arial"/>
                <a:sym typeface="Arial"/>
              </a:rPr>
              <a:t>Degree of freedom with </a:t>
            </a:r>
            <a:r>
              <a:rPr b="1" i="1" lang="en-US" sz="3600" u="none" cap="none" strike="noStrike">
                <a:solidFill>
                  <a:schemeClr val="dk1"/>
                </a:solidFill>
                <a:latin typeface="Times New Roman"/>
                <a:ea typeface="Times New Roman"/>
                <a:cs typeface="Times New Roman"/>
                <a:sym typeface="Times New Roman"/>
              </a:rPr>
              <a:t>k</a:t>
            </a:r>
            <a:r>
              <a:rPr b="1" i="0" lang="en-US" sz="3200" u="none" cap="none" strike="noStrike">
                <a:solidFill>
                  <a:schemeClr val="dk1"/>
                </a:solidFill>
                <a:latin typeface="Arial"/>
                <a:ea typeface="Arial"/>
                <a:cs typeface="Arial"/>
                <a:sym typeface="Arial"/>
              </a:rPr>
              <a:t> samples of the same size </a:t>
            </a:r>
            <a:r>
              <a:rPr b="1" i="1" lang="en-US" sz="3600" u="none" cap="none" strike="noStrike">
                <a:solidFill>
                  <a:schemeClr val="dk1"/>
                </a:solidFill>
                <a:latin typeface="Times New Roman"/>
                <a:ea typeface="Times New Roman"/>
                <a:cs typeface="Times New Roman"/>
                <a:sym typeface="Times New Roman"/>
              </a:rPr>
              <a:t>n</a:t>
            </a:r>
          </a:p>
          <a:p>
            <a:pPr indent="-466725" lvl="0" marL="466725" marR="0" rtl="0" algn="l">
              <a:lnSpc>
                <a:spcPct val="95000"/>
              </a:lnSpc>
              <a:spcBef>
                <a:spcPts val="216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numerator </a:t>
            </a:r>
            <a:r>
              <a:rPr b="1" i="1" lang="en-US" sz="3600" u="none" cap="none" strike="noStrike">
                <a:solidFill>
                  <a:schemeClr val="dk1"/>
                </a:solidFill>
                <a:latin typeface="Times New Roman"/>
                <a:ea typeface="Times New Roman"/>
                <a:cs typeface="Times New Roman"/>
                <a:sym typeface="Times New Roman"/>
              </a:rPr>
              <a:t>df</a:t>
            </a:r>
            <a:r>
              <a:rPr b="1" i="0" lang="en-US" sz="3200" u="none" cap="none" strike="noStrike">
                <a:solidFill>
                  <a:schemeClr val="dk1"/>
                </a:solidFill>
                <a:latin typeface="Arial"/>
                <a:ea typeface="Arial"/>
                <a:cs typeface="Arial"/>
                <a:sym typeface="Arial"/>
              </a:rPr>
              <a:t> = </a:t>
            </a:r>
            <a:r>
              <a:rPr b="1" i="1" lang="en-US" sz="3600" u="none" cap="none" strike="noStrike">
                <a:solidFill>
                  <a:schemeClr val="dk1"/>
                </a:solidFill>
                <a:latin typeface="Times New Roman"/>
                <a:ea typeface="Times New Roman"/>
                <a:cs typeface="Times New Roman"/>
                <a:sym typeface="Times New Roman"/>
              </a:rPr>
              <a:t>k</a:t>
            </a:r>
            <a:r>
              <a:rPr b="1" i="0" lang="en-US" sz="3200" u="none" cap="none" strike="noStrike">
                <a:solidFill>
                  <a:schemeClr val="dk1"/>
                </a:solidFill>
                <a:latin typeface="Arial"/>
                <a:ea typeface="Arial"/>
                <a:cs typeface="Arial"/>
                <a:sym typeface="Arial"/>
              </a:rPr>
              <a:t> – 1</a:t>
            </a:r>
          </a:p>
          <a:p>
            <a:pPr indent="-466725" lvl="0" marL="466725" marR="0" rtl="0" algn="l">
              <a:lnSpc>
                <a:spcPct val="95000"/>
              </a:lnSpc>
              <a:spcBef>
                <a:spcPts val="2160"/>
              </a:spcBef>
              <a:spcAft>
                <a:spcPts val="1080"/>
              </a:spcAft>
              <a:buClr>
                <a:schemeClr val="dk1"/>
              </a:buClr>
              <a:buSzPct val="25000"/>
              <a:buFont typeface="Arial"/>
              <a:buNone/>
            </a:pPr>
            <a:r>
              <a:rPr b="1" i="0" lang="en-US" sz="3200" u="none" cap="none" strike="noStrike">
                <a:solidFill>
                  <a:schemeClr val="dk1"/>
                </a:solidFill>
                <a:latin typeface="Arial"/>
                <a:ea typeface="Arial"/>
                <a:cs typeface="Arial"/>
                <a:sym typeface="Arial"/>
              </a:rPr>
              <a:t>            denominator </a:t>
            </a:r>
            <a:r>
              <a:rPr b="1" i="1" lang="en-US" sz="3600" u="none" cap="none" strike="noStrike">
                <a:solidFill>
                  <a:schemeClr val="dk1"/>
                </a:solidFill>
                <a:latin typeface="Times New Roman"/>
                <a:ea typeface="Times New Roman"/>
                <a:cs typeface="Times New Roman"/>
                <a:sym typeface="Times New Roman"/>
              </a:rPr>
              <a:t>df</a:t>
            </a:r>
            <a:r>
              <a:rPr b="1" i="0" lang="en-US" sz="3200" u="none" cap="none" strike="noStrike">
                <a:solidFill>
                  <a:schemeClr val="dk1"/>
                </a:solidFill>
                <a:latin typeface="Arial"/>
                <a:ea typeface="Arial"/>
                <a:cs typeface="Arial"/>
                <a:sym typeface="Arial"/>
              </a:rPr>
              <a:t> = </a:t>
            </a:r>
            <a:r>
              <a:rPr b="1" i="1" lang="en-US" sz="3600" u="none" cap="none" strike="noStrike">
                <a:solidFill>
                  <a:schemeClr val="dk1"/>
                </a:solidFill>
                <a:latin typeface="Times New Roman"/>
                <a:ea typeface="Times New Roman"/>
                <a:cs typeface="Times New Roman"/>
                <a:sym typeface="Times New Roman"/>
              </a:rPr>
              <a:t>k</a:t>
            </a:r>
            <a:r>
              <a:rPr b="1" i="0" lang="en-US" sz="3200" u="none" cap="none" strike="noStrike">
                <a:solidFill>
                  <a:schemeClr val="dk1"/>
                </a:solidFill>
                <a:latin typeface="Arial"/>
                <a:ea typeface="Arial"/>
                <a:cs typeface="Arial"/>
                <a:sym typeface="Arial"/>
              </a:rPr>
              <a:t>(</a:t>
            </a:r>
            <a:r>
              <a:rPr b="1" i="1" lang="en-US" sz="3600" u="none" cap="none" strike="noStrike">
                <a:solidFill>
                  <a:schemeClr val="dk1"/>
                </a:solidFill>
                <a:latin typeface="Times New Roman"/>
                <a:ea typeface="Times New Roman"/>
                <a:cs typeface="Times New Roman"/>
                <a:sym typeface="Times New Roman"/>
              </a:rPr>
              <a:t>n </a:t>
            </a:r>
            <a:r>
              <a:rPr b="1" i="0" lang="en-US" sz="3600" u="none" cap="none" strike="noStrike">
                <a:solidFill>
                  <a:schemeClr val="dk1"/>
                </a:solidFill>
                <a:latin typeface="Arial"/>
                <a:ea typeface="Arial"/>
                <a:cs typeface="Arial"/>
                <a:sym typeface="Arial"/>
              </a:rPr>
              <a:t>–</a:t>
            </a:r>
            <a:r>
              <a:rPr b="1" i="1" lang="en-US" sz="3600" u="none" cap="none" strike="noStrike">
                <a:solidFill>
                  <a:schemeClr val="dk1"/>
                </a:solidFill>
                <a:latin typeface="Times New Roman"/>
                <a:ea typeface="Times New Roman"/>
                <a:cs typeface="Times New Roman"/>
                <a:sym typeface="Times New Roman"/>
              </a:rPr>
              <a:t> </a:t>
            </a:r>
            <a:r>
              <a:rPr b="1" i="0" lang="en-US" sz="3600" u="none" cap="none" strike="noStrike">
                <a:solidFill>
                  <a:schemeClr val="dk1"/>
                </a:solidFill>
                <a:latin typeface="Times New Roman"/>
                <a:ea typeface="Times New Roman"/>
                <a:cs typeface="Times New Roman"/>
                <a:sym typeface="Times New Roman"/>
              </a:rPr>
              <a:t>1</a:t>
            </a: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7" name="Shape 287"/>
        <p:cNvGrpSpPr/>
        <p:nvPr/>
      </p:nvGrpSpPr>
      <p:grpSpPr>
        <a:xfrm>
          <a:off x="0" y="0"/>
          <a:ext cx="0" cy="0"/>
          <a:chOff x="0" y="0"/>
          <a:chExt cx="0" cy="0"/>
        </a:xfrm>
      </p:grpSpPr>
      <p:grpSp>
        <p:nvGrpSpPr>
          <p:cNvPr id="288" name="Shape 288"/>
          <p:cNvGrpSpPr/>
          <p:nvPr/>
        </p:nvGrpSpPr>
        <p:grpSpPr>
          <a:xfrm>
            <a:off x="333375" y="3605212"/>
            <a:ext cx="8429625" cy="2732087"/>
            <a:chOff x="333375" y="3657600"/>
            <a:chExt cx="8429625" cy="2732087"/>
          </a:xfrm>
        </p:grpSpPr>
        <p:grpSp>
          <p:nvGrpSpPr>
            <p:cNvPr id="289" name="Shape 289"/>
            <p:cNvGrpSpPr/>
            <p:nvPr/>
          </p:nvGrpSpPr>
          <p:grpSpPr>
            <a:xfrm>
              <a:off x="333375" y="3657600"/>
              <a:ext cx="8429625" cy="2732087"/>
              <a:chOff x="333375" y="3681412"/>
              <a:chExt cx="8429625" cy="2732087"/>
            </a:xfrm>
          </p:grpSpPr>
          <p:sp>
            <p:nvSpPr>
              <p:cNvPr id="290" name="Shape 290"/>
              <p:cNvSpPr txBox="1"/>
              <p:nvPr/>
            </p:nvSpPr>
            <p:spPr>
              <a:xfrm>
                <a:off x="333375" y="3681412"/>
                <a:ext cx="8429625" cy="273208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where  </a:t>
                </a:r>
                <a:r>
                  <a:rPr b="1" i="1" lang="en-US" sz="2800" u="none" cap="none" strike="noStrike">
                    <a:solidFill>
                      <a:schemeClr val="dk1"/>
                    </a:solidFill>
                    <a:latin typeface="Times New Roman"/>
                    <a:ea typeface="Times New Roman"/>
                    <a:cs typeface="Times New Roman"/>
                    <a:sym typeface="Times New Roman"/>
                  </a:rPr>
                  <a:t>x</a:t>
                </a:r>
                <a:r>
                  <a:rPr b="1" i="0" lang="en-US" sz="2400" u="none" cap="none" strike="noStrike">
                    <a:solidFill>
                      <a:schemeClr val="dk1"/>
                    </a:solidFill>
                    <a:latin typeface="Arial"/>
                    <a:ea typeface="Arial"/>
                    <a:cs typeface="Arial"/>
                    <a:sym typeface="Arial"/>
                  </a:rPr>
                  <a:t> 	= mean of all sample scores combined</a:t>
                </a:r>
              </a:p>
              <a:p>
                <a:pPr indent="0" lvl="0" marL="0" marR="0" rtl="0" algn="l">
                  <a:lnSpc>
                    <a:spcPct val="100000"/>
                  </a:lnSpc>
                  <a:spcBef>
                    <a:spcPts val="84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a:t>
                </a:r>
                <a:r>
                  <a:rPr b="1" i="1" lang="en-US" sz="2800" u="none" cap="none" strike="noStrike">
                    <a:solidFill>
                      <a:schemeClr val="dk1"/>
                    </a:solidFill>
                    <a:latin typeface="Times New Roman"/>
                    <a:ea typeface="Times New Roman"/>
                    <a:cs typeface="Times New Roman"/>
                    <a:sym typeface="Times New Roman"/>
                  </a:rPr>
                  <a:t>k</a:t>
                </a:r>
                <a:r>
                  <a:rPr b="1" i="0" lang="en-US" sz="2400" u="none" cap="none" strike="noStrike">
                    <a:solidFill>
                      <a:schemeClr val="dk1"/>
                    </a:solidFill>
                    <a:latin typeface="Arial"/>
                    <a:ea typeface="Arial"/>
                    <a:cs typeface="Arial"/>
                    <a:sym typeface="Arial"/>
                  </a:rPr>
                  <a:t> 	= number of population means being compared</a:t>
                </a:r>
              </a:p>
              <a:p>
                <a:pPr indent="0" lvl="0" marL="0" marR="0" rtl="0" algn="l">
                  <a:lnSpc>
                    <a:spcPct val="100000"/>
                  </a:lnSpc>
                  <a:spcBef>
                    <a:spcPts val="84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a:t>
                </a:r>
                <a:r>
                  <a:rPr b="1" i="1" lang="en-US" sz="28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Times New Roman"/>
                    <a:ea typeface="Times New Roman"/>
                    <a:cs typeface="Times New Roman"/>
                    <a:sym typeface="Times New Roman"/>
                  </a:rPr>
                  <a:t>i	</a:t>
                </a:r>
                <a:r>
                  <a:rPr b="1" i="0" lang="en-US" sz="2400" u="none" cap="none" strike="noStrike">
                    <a:solidFill>
                      <a:schemeClr val="dk1"/>
                    </a:solidFill>
                    <a:latin typeface="Arial"/>
                    <a:ea typeface="Arial"/>
                    <a:cs typeface="Arial"/>
                    <a:sym typeface="Arial"/>
                  </a:rPr>
                  <a:t>= number of values in the </a:t>
                </a:r>
                <a:r>
                  <a:rPr b="1" i="1" lang="en-US" sz="2800" u="sng" cap="none" strike="noStrike">
                    <a:solidFill>
                      <a:schemeClr val="dk1"/>
                    </a:solidFill>
                    <a:latin typeface="Times New Roman"/>
                    <a:ea typeface="Times New Roman"/>
                    <a:cs typeface="Times New Roman"/>
                    <a:sym typeface="Times New Roman"/>
                  </a:rPr>
                  <a:t>i</a:t>
                </a:r>
                <a:r>
                  <a:rPr b="1" i="0" lang="en-US" sz="2400" u="none" cap="none" strike="noStrike">
                    <a:solidFill>
                      <a:schemeClr val="dk1"/>
                    </a:solidFill>
                    <a:latin typeface="Arial"/>
                    <a:ea typeface="Arial"/>
                    <a:cs typeface="Arial"/>
                    <a:sym typeface="Arial"/>
                  </a:rPr>
                  <a:t>th sample</a:t>
                </a:r>
              </a:p>
              <a:p>
                <a:pPr indent="0" lvl="0" marL="0" marR="0" rtl="0" algn="l">
                  <a:lnSpc>
                    <a:spcPct val="100000"/>
                  </a:lnSpc>
                  <a:spcBef>
                    <a:spcPts val="84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x</a:t>
                </a:r>
                <a:r>
                  <a:rPr b="1" baseline="-25000" i="0" lang="en-US" sz="2400" u="none" cap="none" strike="noStrike">
                    <a:solidFill>
                      <a:schemeClr val="dk1"/>
                    </a:solidFill>
                    <a:latin typeface="Times New Roman"/>
                    <a:ea typeface="Times New Roman"/>
                    <a:cs typeface="Times New Roman"/>
                    <a:sym typeface="Times New Roman"/>
                  </a:rPr>
                  <a:t>i</a:t>
                </a:r>
                <a:r>
                  <a:rPr b="1" i="0" lang="en-US" sz="2800" u="none" cap="none" strike="noStrike">
                    <a:solidFill>
                      <a:schemeClr val="dk1"/>
                    </a:solidFill>
                    <a:latin typeface="Times New Roman"/>
                    <a:ea typeface="Times New Roman"/>
                    <a:cs typeface="Times New Roman"/>
                    <a:sym typeface="Times New Roman"/>
                  </a:rPr>
                  <a:t> 	</a:t>
                </a:r>
                <a:r>
                  <a:rPr b="1" i="0" lang="en-US" sz="2400" u="none" cap="none" strike="noStrike">
                    <a:solidFill>
                      <a:schemeClr val="dk1"/>
                    </a:solidFill>
                    <a:latin typeface="Arial"/>
                    <a:ea typeface="Arial"/>
                    <a:cs typeface="Arial"/>
                    <a:sym typeface="Arial"/>
                  </a:rPr>
                  <a:t>= mean of values in the </a:t>
                </a:r>
                <a:r>
                  <a:rPr b="1" i="1" lang="en-US" sz="2800" u="sng" cap="none" strike="noStrike">
                    <a:solidFill>
                      <a:schemeClr val="dk1"/>
                    </a:solidFill>
                    <a:latin typeface="Times New Roman"/>
                    <a:ea typeface="Times New Roman"/>
                    <a:cs typeface="Times New Roman"/>
                    <a:sym typeface="Times New Roman"/>
                  </a:rPr>
                  <a:t>i</a:t>
                </a:r>
                <a:r>
                  <a:rPr b="1" i="0" lang="en-US" sz="2400" u="none" cap="none" strike="noStrike">
                    <a:solidFill>
                      <a:schemeClr val="dk1"/>
                    </a:solidFill>
                    <a:latin typeface="Arial"/>
                    <a:ea typeface="Arial"/>
                    <a:cs typeface="Arial"/>
                    <a:sym typeface="Arial"/>
                  </a:rPr>
                  <a:t>th sample</a:t>
                </a:r>
              </a:p>
              <a:p>
                <a:pPr indent="0" lvl="0" marL="0" marR="0" rtl="0" algn="l">
                  <a:lnSpc>
                    <a:spcPct val="100000"/>
                  </a:lnSpc>
                  <a:spcBef>
                    <a:spcPts val="840"/>
                  </a:spcBef>
                  <a:spcAft>
                    <a:spcPts val="420"/>
                  </a:spcAft>
                  <a:buClr>
                    <a:schemeClr val="dk1"/>
                  </a:buClr>
                  <a:buSzPct val="25000"/>
                  <a:buFont typeface="Arial"/>
                  <a:buNone/>
                </a:pPr>
                <a:r>
                  <a:rPr b="1" i="0" lang="en-US" sz="2400" u="none" cap="none" strike="noStrike">
                    <a:solidFill>
                      <a:schemeClr val="dk1"/>
                    </a:solidFill>
                    <a:latin typeface="Arial"/>
                    <a:ea typeface="Arial"/>
                    <a:cs typeface="Arial"/>
                    <a:sym typeface="Arial"/>
                  </a:rPr>
                  <a:t>          	</a:t>
                </a:r>
                <a:r>
                  <a:rPr b="1" i="1" lang="en-US" sz="2800" u="none" cap="none" strike="noStrike">
                    <a:solidFill>
                      <a:schemeClr val="dk1"/>
                    </a:solidFill>
                    <a:latin typeface="Times New Roman"/>
                    <a:ea typeface="Times New Roman"/>
                    <a:cs typeface="Times New Roman"/>
                    <a:sym typeface="Times New Roman"/>
                  </a:rPr>
                  <a:t>s</a:t>
                </a:r>
                <a:r>
                  <a:rPr b="1" baseline="-25000" i="0" lang="en-US" sz="2400" u="none" cap="none" strike="noStrike">
                    <a:solidFill>
                      <a:schemeClr val="dk1"/>
                    </a:solidFill>
                    <a:latin typeface="Times New Roman"/>
                    <a:ea typeface="Times New Roman"/>
                    <a:cs typeface="Times New Roman"/>
                    <a:sym typeface="Times New Roman"/>
                  </a:rPr>
                  <a:t>i</a:t>
                </a:r>
                <a:r>
                  <a:rPr b="1" i="0" lang="en-US" sz="2400" u="none" cap="none" strike="noStrike">
                    <a:solidFill>
                      <a:schemeClr val="dk1"/>
                    </a:solidFill>
                    <a:latin typeface="Arial"/>
                    <a:ea typeface="Arial"/>
                    <a:cs typeface="Arial"/>
                    <a:sym typeface="Arial"/>
                  </a:rPr>
                  <a:t> 	= variance of values in the </a:t>
                </a:r>
                <a:r>
                  <a:rPr b="1" i="1" lang="en-US" sz="2800" u="sng" cap="none" strike="noStrike">
                    <a:solidFill>
                      <a:schemeClr val="dk1"/>
                    </a:solidFill>
                    <a:latin typeface="Times New Roman"/>
                    <a:ea typeface="Times New Roman"/>
                    <a:cs typeface="Times New Roman"/>
                    <a:sym typeface="Times New Roman"/>
                  </a:rPr>
                  <a:t>i</a:t>
                </a:r>
                <a:r>
                  <a:rPr b="1" i="0" lang="en-US" sz="2400" u="none" cap="none" strike="noStrike">
                    <a:solidFill>
                      <a:schemeClr val="dk1"/>
                    </a:solidFill>
                    <a:latin typeface="Arial"/>
                    <a:ea typeface="Arial"/>
                    <a:cs typeface="Arial"/>
                    <a:sym typeface="Arial"/>
                  </a:rPr>
                  <a:t>th sample</a:t>
                </a:r>
              </a:p>
            </p:txBody>
          </p:sp>
          <p:cxnSp>
            <p:nvCxnSpPr>
              <p:cNvPr id="291" name="Shape 291"/>
              <p:cNvCxnSpPr/>
              <p:nvPr/>
            </p:nvCxnSpPr>
            <p:spPr>
              <a:xfrm>
                <a:off x="1447800" y="5510212"/>
                <a:ext cx="157162" cy="0"/>
              </a:xfrm>
              <a:prstGeom prst="straightConnector1">
                <a:avLst/>
              </a:prstGeom>
              <a:noFill/>
              <a:ln cap="rnd" cmpd="sng" w="25400">
                <a:solidFill>
                  <a:schemeClr val="dk1"/>
                </a:solidFill>
                <a:prstDash val="solid"/>
                <a:miter/>
                <a:headEnd len="med" w="med" type="none"/>
                <a:tailEnd len="med" w="med" type="none"/>
              </a:ln>
            </p:spPr>
          </p:cxnSp>
          <p:grpSp>
            <p:nvGrpSpPr>
              <p:cNvPr id="292" name="Shape 292"/>
              <p:cNvGrpSpPr/>
              <p:nvPr/>
            </p:nvGrpSpPr>
            <p:grpSpPr>
              <a:xfrm>
                <a:off x="1487486" y="3797300"/>
                <a:ext cx="147637" cy="57149"/>
                <a:chOff x="1371600" y="3378200"/>
                <a:chExt cx="147637" cy="57149"/>
              </a:xfrm>
            </p:grpSpPr>
            <p:sp>
              <p:nvSpPr>
                <p:cNvPr id="293" name="Shape 293"/>
                <p:cNvSpPr/>
                <p:nvPr/>
              </p:nvSpPr>
              <p:spPr>
                <a:xfrm>
                  <a:off x="1376362" y="3378200"/>
                  <a:ext cx="142875" cy="4761"/>
                </a:xfrm>
                <a:custGeom>
                  <a:pathLst>
                    <a:path extrusionOk="0" h="3" w="90">
                      <a:moveTo>
                        <a:pt x="0" y="3"/>
                      </a:moveTo>
                      <a:lnTo>
                        <a:pt x="90" y="0"/>
                      </a:lnTo>
                    </a:path>
                  </a:pathLst>
                </a:custGeom>
                <a:noFill/>
                <a:ln cap="rnd" cmpd="sng" w="127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94" name="Shape 294"/>
                <p:cNvSpPr/>
                <p:nvPr/>
              </p:nvSpPr>
              <p:spPr>
                <a:xfrm>
                  <a:off x="1371600" y="3433762"/>
                  <a:ext cx="147637" cy="1586"/>
                </a:xfrm>
                <a:custGeom>
                  <a:pathLst>
                    <a:path extrusionOk="0" h="1" w="93">
                      <a:moveTo>
                        <a:pt x="0" y="0"/>
                      </a:moveTo>
                      <a:lnTo>
                        <a:pt x="93" y="0"/>
                      </a:lnTo>
                    </a:path>
                  </a:pathLst>
                </a:custGeom>
                <a:noFill/>
                <a:ln cap="rnd" cmpd="sng" w="127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grpSp>
        <p:sp>
          <p:nvSpPr>
            <p:cNvPr id="295" name="Shape 295"/>
            <p:cNvSpPr txBox="1"/>
            <p:nvPr/>
          </p:nvSpPr>
          <p:spPr>
            <a:xfrm>
              <a:off x="1520825" y="5899150"/>
              <a:ext cx="265111" cy="271461"/>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2</a:t>
              </a:r>
            </a:p>
          </p:txBody>
        </p:sp>
      </p:grpSp>
      <p:sp>
        <p:nvSpPr>
          <p:cNvPr id="296" name="Shape 296"/>
          <p:cNvSpPr txBox="1"/>
          <p:nvPr>
            <p:ph type="title"/>
          </p:nvPr>
        </p:nvSpPr>
        <p:spPr>
          <a:xfrm>
            <a:off x="381000" y="130175"/>
            <a:ext cx="8293099" cy="101282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Calculations with </a:t>
            </a:r>
            <a:br>
              <a:rPr b="1" i="0" lang="en-US" sz="3600" u="none" cap="none" strike="noStrike">
                <a:solidFill>
                  <a:srgbClr val="008000"/>
                </a:solidFill>
                <a:latin typeface="Arial"/>
                <a:ea typeface="Arial"/>
                <a:cs typeface="Arial"/>
                <a:sym typeface="Arial"/>
              </a:rPr>
            </a:br>
            <a:r>
              <a:rPr b="1" i="0" lang="en-US" sz="3600" u="sng" cap="none" strike="noStrike">
                <a:solidFill>
                  <a:srgbClr val="008000"/>
                </a:solidFill>
                <a:latin typeface="Arial"/>
                <a:ea typeface="Arial"/>
                <a:cs typeface="Arial"/>
                <a:sym typeface="Arial"/>
              </a:rPr>
              <a:t>Unequal</a:t>
            </a:r>
            <a:r>
              <a:rPr b="1" i="0" lang="en-US" sz="3600" u="none" cap="none" strike="noStrike">
                <a:solidFill>
                  <a:srgbClr val="008000"/>
                </a:solidFill>
                <a:latin typeface="Arial"/>
                <a:ea typeface="Arial"/>
                <a:cs typeface="Arial"/>
                <a:sym typeface="Arial"/>
              </a:rPr>
              <a:t> Sample Sizes</a:t>
            </a:r>
          </a:p>
        </p:txBody>
      </p:sp>
      <p:grpSp>
        <p:nvGrpSpPr>
          <p:cNvPr id="297" name="Shape 297"/>
          <p:cNvGrpSpPr/>
          <p:nvPr/>
        </p:nvGrpSpPr>
        <p:grpSpPr>
          <a:xfrm>
            <a:off x="839787" y="1295400"/>
            <a:ext cx="7377112" cy="2285998"/>
            <a:chOff x="839787" y="1143000"/>
            <a:chExt cx="7377112" cy="2285998"/>
          </a:xfrm>
        </p:grpSpPr>
        <p:grpSp>
          <p:nvGrpSpPr>
            <p:cNvPr id="298" name="Shape 298"/>
            <p:cNvGrpSpPr/>
            <p:nvPr/>
          </p:nvGrpSpPr>
          <p:grpSpPr>
            <a:xfrm>
              <a:off x="839787" y="1828800"/>
              <a:ext cx="5153024" cy="857249"/>
              <a:chOff x="839787" y="1863725"/>
              <a:chExt cx="5153024" cy="857249"/>
            </a:xfrm>
          </p:grpSpPr>
          <p:sp>
            <p:nvSpPr>
              <p:cNvPr id="299" name="Shape 299"/>
              <p:cNvSpPr txBox="1"/>
              <p:nvPr/>
            </p:nvSpPr>
            <p:spPr>
              <a:xfrm>
                <a:off x="839787" y="1920875"/>
                <a:ext cx="515302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F</a:t>
                </a:r>
                <a:r>
                  <a:rPr b="1" i="0" lang="en-US" sz="36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                                    =</a:t>
                </a:r>
              </a:p>
            </p:txBody>
          </p:sp>
          <p:sp>
            <p:nvSpPr>
              <p:cNvPr id="300" name="Shape 300"/>
              <p:cNvSpPr txBox="1"/>
              <p:nvPr/>
            </p:nvSpPr>
            <p:spPr>
              <a:xfrm>
                <a:off x="1601787" y="2266950"/>
                <a:ext cx="4027487"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variance between samples</a:t>
                </a:r>
              </a:p>
            </p:txBody>
          </p:sp>
          <p:sp>
            <p:nvSpPr>
              <p:cNvPr id="301" name="Shape 301"/>
              <p:cNvSpPr txBox="1"/>
              <p:nvPr/>
            </p:nvSpPr>
            <p:spPr>
              <a:xfrm>
                <a:off x="1765300" y="1863725"/>
                <a:ext cx="3687762"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variance within samples</a:t>
                </a:r>
              </a:p>
            </p:txBody>
          </p:sp>
          <p:cxnSp>
            <p:nvCxnSpPr>
              <p:cNvPr id="302" name="Shape 302"/>
              <p:cNvCxnSpPr/>
              <p:nvPr/>
            </p:nvCxnSpPr>
            <p:spPr>
              <a:xfrm>
                <a:off x="1787525" y="2286000"/>
                <a:ext cx="3716336" cy="0"/>
              </a:xfrm>
              <a:prstGeom prst="straightConnector1">
                <a:avLst/>
              </a:prstGeom>
              <a:noFill/>
              <a:ln cap="rnd" cmpd="sng" w="25400">
                <a:solidFill>
                  <a:schemeClr val="dk1"/>
                </a:solidFill>
                <a:prstDash val="solid"/>
                <a:miter/>
                <a:headEnd len="med" w="med" type="none"/>
                <a:tailEnd len="med" w="med" type="none"/>
              </a:ln>
            </p:spPr>
          </p:cxnSp>
        </p:grpSp>
        <p:grpSp>
          <p:nvGrpSpPr>
            <p:cNvPr id="303" name="Shape 303"/>
            <p:cNvGrpSpPr/>
            <p:nvPr/>
          </p:nvGrpSpPr>
          <p:grpSpPr>
            <a:xfrm>
              <a:off x="5989637" y="1143000"/>
              <a:ext cx="2227262" cy="2285998"/>
              <a:chOff x="5989637" y="1143000"/>
              <a:chExt cx="2227262" cy="2285998"/>
            </a:xfrm>
          </p:grpSpPr>
          <p:cxnSp>
            <p:nvCxnSpPr>
              <p:cNvPr id="304" name="Shape 304"/>
              <p:cNvCxnSpPr/>
              <p:nvPr/>
            </p:nvCxnSpPr>
            <p:spPr>
              <a:xfrm>
                <a:off x="5989637" y="2241550"/>
                <a:ext cx="2227262" cy="0"/>
              </a:xfrm>
              <a:prstGeom prst="straightConnector1">
                <a:avLst/>
              </a:prstGeom>
              <a:noFill/>
              <a:ln cap="rnd" cmpd="sng" w="25400">
                <a:solidFill>
                  <a:schemeClr val="dk1"/>
                </a:solidFill>
                <a:prstDash val="solid"/>
                <a:miter/>
                <a:headEnd len="med" w="med" type="none"/>
                <a:tailEnd len="med" w="med" type="none"/>
              </a:ln>
            </p:spPr>
          </p:cxnSp>
          <p:grpSp>
            <p:nvGrpSpPr>
              <p:cNvPr id="305" name="Shape 305"/>
              <p:cNvGrpSpPr/>
              <p:nvPr/>
            </p:nvGrpSpPr>
            <p:grpSpPr>
              <a:xfrm>
                <a:off x="6096000" y="1143000"/>
                <a:ext cx="1965324" cy="2285998"/>
                <a:chOff x="6096000" y="1143000"/>
                <a:chExt cx="1965324" cy="2285998"/>
              </a:xfrm>
            </p:grpSpPr>
            <p:grpSp>
              <p:nvGrpSpPr>
                <p:cNvPr id="306" name="Shape 306"/>
                <p:cNvGrpSpPr/>
                <p:nvPr/>
              </p:nvGrpSpPr>
              <p:grpSpPr>
                <a:xfrm>
                  <a:off x="6181725" y="2352675"/>
                  <a:ext cx="1676398" cy="1076323"/>
                  <a:chOff x="6181725" y="2273300"/>
                  <a:chExt cx="1676398" cy="1076323"/>
                </a:xfrm>
              </p:grpSpPr>
              <p:sp>
                <p:nvSpPr>
                  <p:cNvPr id="307" name="Shape 307"/>
                  <p:cNvSpPr txBox="1"/>
                  <p:nvPr/>
                </p:nvSpPr>
                <p:spPr>
                  <a:xfrm>
                    <a:off x="6197600" y="2273300"/>
                    <a:ext cx="1644649"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Noto Symbol"/>
                      <a:buNone/>
                    </a:pPr>
                    <a:r>
                      <a:rPr b="1" i="0"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Times New Roman"/>
                        <a:ea typeface="Times New Roman"/>
                        <a:cs typeface="Times New Roman"/>
                        <a:sym typeface="Times New Roman"/>
                      </a:rPr>
                      <a:t>(</a:t>
                    </a:r>
                    <a:r>
                      <a:rPr b="1" i="1" lang="en-US" sz="2800" u="none" cap="none" strike="noStrike">
                        <a:solidFill>
                          <a:schemeClr val="dk1"/>
                        </a:solidFill>
                        <a:latin typeface="Times New Roman"/>
                        <a:ea typeface="Times New Roman"/>
                        <a:cs typeface="Times New Roman"/>
                        <a:sym typeface="Times New Roman"/>
                      </a:rPr>
                      <a:t>n</a:t>
                    </a:r>
                    <a:r>
                      <a:rPr b="1" baseline="-25000" i="0" lang="en-US" sz="2800" u="none" cap="none" strike="noStrike">
                        <a:solidFill>
                          <a:schemeClr val="dk1"/>
                        </a:solidFill>
                        <a:latin typeface="Times New Roman"/>
                        <a:ea typeface="Times New Roman"/>
                        <a:cs typeface="Times New Roman"/>
                        <a:sym typeface="Times New Roman"/>
                      </a:rPr>
                      <a:t>i</a:t>
                    </a:r>
                    <a:r>
                      <a:rPr b="1" i="0" lang="en-US" sz="2800" u="none" cap="none" strike="noStrike">
                        <a:solidFill>
                          <a:schemeClr val="dk1"/>
                        </a:solidFill>
                        <a:latin typeface="Times New Roman"/>
                        <a:ea typeface="Times New Roman"/>
                        <a:cs typeface="Times New Roman"/>
                        <a:sym typeface="Times New Roman"/>
                      </a:rPr>
                      <a:t> – </a:t>
                    </a:r>
                    <a:r>
                      <a:rPr b="1"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Times New Roman"/>
                        <a:ea typeface="Times New Roman"/>
                        <a:cs typeface="Times New Roman"/>
                        <a:sym typeface="Times New Roman"/>
                      </a:rPr>
                      <a:t>)</a:t>
                    </a:r>
                    <a:r>
                      <a:rPr b="1" i="1" lang="en-US" sz="2800" u="none" cap="none" strike="noStrike">
                        <a:solidFill>
                          <a:schemeClr val="dk1"/>
                        </a:solidFill>
                        <a:latin typeface="Times New Roman"/>
                        <a:ea typeface="Times New Roman"/>
                        <a:cs typeface="Times New Roman"/>
                        <a:sym typeface="Times New Roman"/>
                      </a:rPr>
                      <a:t>s</a:t>
                    </a:r>
                    <a:r>
                      <a:rPr b="1" baseline="-25000" i="0" lang="en-US" sz="2400" u="none" cap="none" strike="noStrike">
                        <a:solidFill>
                          <a:schemeClr val="dk1"/>
                        </a:solidFill>
                        <a:latin typeface="Times New Roman"/>
                        <a:ea typeface="Times New Roman"/>
                        <a:cs typeface="Times New Roman"/>
                        <a:sym typeface="Times New Roman"/>
                      </a:rPr>
                      <a:t>i</a:t>
                    </a:r>
                  </a:p>
                </p:txBody>
              </p:sp>
              <p:cxnSp>
                <p:nvCxnSpPr>
                  <p:cNvPr id="308" name="Shape 308"/>
                  <p:cNvCxnSpPr/>
                  <p:nvPr/>
                </p:nvCxnSpPr>
                <p:spPr>
                  <a:xfrm>
                    <a:off x="6181725" y="2809875"/>
                    <a:ext cx="1593849" cy="0"/>
                  </a:xfrm>
                  <a:prstGeom prst="straightConnector1">
                    <a:avLst/>
                  </a:prstGeom>
                  <a:noFill/>
                  <a:ln cap="rnd" cmpd="sng" w="25400">
                    <a:solidFill>
                      <a:schemeClr val="dk1"/>
                    </a:solidFill>
                    <a:prstDash val="solid"/>
                    <a:miter/>
                    <a:headEnd len="med" w="med" type="none"/>
                    <a:tailEnd len="med" w="med" type="none"/>
                  </a:ln>
                </p:spPr>
              </p:cxnSp>
              <p:sp>
                <p:nvSpPr>
                  <p:cNvPr id="309" name="Shape 309"/>
                  <p:cNvSpPr txBox="1"/>
                  <p:nvPr/>
                </p:nvSpPr>
                <p:spPr>
                  <a:xfrm>
                    <a:off x="6391275" y="2833686"/>
                    <a:ext cx="1449386"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Noto Symbol"/>
                      <a:buNone/>
                    </a:pPr>
                    <a:r>
                      <a:rPr b="1" i="0"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Times New Roman"/>
                        <a:ea typeface="Times New Roman"/>
                        <a:cs typeface="Times New Roman"/>
                        <a:sym typeface="Times New Roman"/>
                      </a:rPr>
                      <a:t>(</a:t>
                    </a:r>
                    <a:r>
                      <a:rPr b="1" i="1" lang="en-US" sz="2800" u="none" cap="none" strike="noStrike">
                        <a:solidFill>
                          <a:schemeClr val="dk1"/>
                        </a:solidFill>
                        <a:latin typeface="Times New Roman"/>
                        <a:ea typeface="Times New Roman"/>
                        <a:cs typeface="Times New Roman"/>
                        <a:sym typeface="Times New Roman"/>
                      </a:rPr>
                      <a:t>n</a:t>
                    </a:r>
                    <a:r>
                      <a:rPr b="1" baseline="-25000" i="0" lang="en-US" sz="2800" u="none" cap="none" strike="noStrike">
                        <a:solidFill>
                          <a:schemeClr val="dk1"/>
                        </a:solidFill>
                        <a:latin typeface="Times New Roman"/>
                        <a:ea typeface="Times New Roman"/>
                        <a:cs typeface="Times New Roman"/>
                        <a:sym typeface="Times New Roman"/>
                      </a:rPr>
                      <a:t>i</a:t>
                    </a:r>
                    <a:r>
                      <a:rPr b="1" i="0" lang="en-US" sz="2800" u="none" cap="none" strike="noStrike">
                        <a:solidFill>
                          <a:schemeClr val="dk1"/>
                        </a:solidFill>
                        <a:latin typeface="Times New Roman"/>
                        <a:ea typeface="Times New Roman"/>
                        <a:cs typeface="Times New Roman"/>
                        <a:sym typeface="Times New Roman"/>
                      </a:rPr>
                      <a:t> – </a:t>
                    </a:r>
                    <a:r>
                      <a:rPr b="1" i="0" lang="en-US" sz="2800" u="none" cap="none" strike="noStrike">
                        <a:solidFill>
                          <a:schemeClr val="dk1"/>
                        </a:solidFill>
                        <a:latin typeface="Arial"/>
                        <a:ea typeface="Arial"/>
                        <a:cs typeface="Arial"/>
                        <a:sym typeface="Arial"/>
                      </a:rPr>
                      <a:t>1)</a:t>
                    </a:r>
                  </a:p>
                </p:txBody>
              </p:sp>
              <p:sp>
                <p:nvSpPr>
                  <p:cNvPr id="310" name="Shape 310"/>
                  <p:cNvSpPr txBox="1"/>
                  <p:nvPr/>
                </p:nvSpPr>
                <p:spPr>
                  <a:xfrm>
                    <a:off x="7570786" y="2287586"/>
                    <a:ext cx="287337" cy="3175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0" i="0" lang="en-US" sz="1500" u="none" cap="none" strike="noStrike">
                        <a:solidFill>
                          <a:schemeClr val="dk1"/>
                        </a:solidFill>
                        <a:latin typeface="Arial"/>
                        <a:ea typeface="Arial"/>
                        <a:cs typeface="Arial"/>
                        <a:sym typeface="Arial"/>
                      </a:rPr>
                      <a:t>2</a:t>
                    </a:r>
                  </a:p>
                </p:txBody>
              </p:sp>
            </p:grpSp>
            <p:grpSp>
              <p:nvGrpSpPr>
                <p:cNvPr id="311" name="Shape 311"/>
                <p:cNvGrpSpPr/>
                <p:nvPr/>
              </p:nvGrpSpPr>
              <p:grpSpPr>
                <a:xfrm>
                  <a:off x="6096000" y="1143000"/>
                  <a:ext cx="1965324" cy="2252661"/>
                  <a:chOff x="6096000" y="1143000"/>
                  <a:chExt cx="1965324" cy="2252661"/>
                </a:xfrm>
              </p:grpSpPr>
              <p:grpSp>
                <p:nvGrpSpPr>
                  <p:cNvPr id="312" name="Shape 312"/>
                  <p:cNvGrpSpPr/>
                  <p:nvPr/>
                </p:nvGrpSpPr>
                <p:grpSpPr>
                  <a:xfrm>
                    <a:off x="6181725" y="1143000"/>
                    <a:ext cx="1782761" cy="1069974"/>
                    <a:chOff x="6181725" y="1144587"/>
                    <a:chExt cx="1782761" cy="1069974"/>
                  </a:xfrm>
                </p:grpSpPr>
                <p:sp>
                  <p:nvSpPr>
                    <p:cNvPr id="313" name="Shape 313"/>
                    <p:cNvSpPr txBox="1"/>
                    <p:nvPr/>
                  </p:nvSpPr>
                  <p:spPr>
                    <a:xfrm>
                      <a:off x="6181725" y="1144587"/>
                      <a:ext cx="1766886"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Noto Symbol"/>
                        <a:buNone/>
                      </a:pPr>
                      <a:r>
                        <a:rPr b="1" i="0" lang="en-US" sz="2800" u="none" cap="none" strike="noStrike">
                          <a:solidFill>
                            <a:schemeClr val="dk1"/>
                          </a:solidFill>
                          <a:latin typeface="Noto Symbol"/>
                          <a:ea typeface="Noto Symbol"/>
                          <a:cs typeface="Noto Symbol"/>
                          <a:sym typeface="Noto Symbol"/>
                        </a:rPr>
                        <a:t>Σ</a:t>
                      </a:r>
                      <a:r>
                        <a:rPr b="1" i="1" lang="en-US" sz="2800" u="none" cap="none" strike="noStrike">
                          <a:solidFill>
                            <a:schemeClr val="dk1"/>
                          </a:solidFill>
                          <a:latin typeface="Times New Roman"/>
                          <a:ea typeface="Times New Roman"/>
                          <a:cs typeface="Times New Roman"/>
                          <a:sym typeface="Times New Roman"/>
                        </a:rPr>
                        <a:t>n</a:t>
                      </a:r>
                      <a:r>
                        <a:rPr b="1" baseline="-25000" i="0" lang="en-US" sz="2800" u="none" cap="none" strike="noStrike">
                          <a:solidFill>
                            <a:schemeClr val="dk1"/>
                          </a:solidFill>
                          <a:latin typeface="Times New Roman"/>
                          <a:ea typeface="Times New Roman"/>
                          <a:cs typeface="Times New Roman"/>
                          <a:sym typeface="Times New Roman"/>
                        </a:rPr>
                        <a:t>i</a:t>
                      </a:r>
                      <a:r>
                        <a:rPr b="1" i="0" lang="en-US" sz="2800" u="none" cap="none" strike="noStrike">
                          <a:solidFill>
                            <a:schemeClr val="dk1"/>
                          </a:solidFill>
                          <a:latin typeface="Times New Roman"/>
                          <a:ea typeface="Times New Roman"/>
                          <a:cs typeface="Times New Roman"/>
                          <a:sym typeface="Times New Roman"/>
                        </a:rPr>
                        <a:t>(</a:t>
                      </a:r>
                      <a:r>
                        <a:rPr b="1" i="1" lang="en-US" sz="2800" u="none" cap="none" strike="noStrike">
                          <a:solidFill>
                            <a:schemeClr val="dk1"/>
                          </a:solidFill>
                          <a:latin typeface="Times New Roman"/>
                          <a:ea typeface="Times New Roman"/>
                          <a:cs typeface="Times New Roman"/>
                          <a:sym typeface="Times New Roman"/>
                        </a:rPr>
                        <a:t>x</a:t>
                      </a:r>
                      <a:r>
                        <a:rPr b="1" baseline="-25000" i="0" lang="en-US" sz="2800" u="none" cap="none" strike="noStrike">
                          <a:solidFill>
                            <a:schemeClr val="dk1"/>
                          </a:solidFill>
                          <a:latin typeface="Times New Roman"/>
                          <a:ea typeface="Times New Roman"/>
                          <a:cs typeface="Times New Roman"/>
                          <a:sym typeface="Times New Roman"/>
                        </a:rPr>
                        <a:t>i</a:t>
                      </a:r>
                      <a:r>
                        <a:rPr b="1" i="0" lang="en-US" sz="2800" u="none" cap="none" strike="noStrike">
                          <a:solidFill>
                            <a:schemeClr val="dk1"/>
                          </a:solidFill>
                          <a:latin typeface="Times New Roman"/>
                          <a:ea typeface="Times New Roman"/>
                          <a:cs typeface="Times New Roman"/>
                          <a:sym typeface="Times New Roman"/>
                        </a:rPr>
                        <a:t> – </a:t>
                      </a:r>
                      <a:r>
                        <a:rPr b="1" i="1" lang="en-US" sz="2800" u="none" cap="none" strike="noStrike">
                          <a:solidFill>
                            <a:schemeClr val="dk1"/>
                          </a:solidFill>
                          <a:latin typeface="Times New Roman"/>
                          <a:ea typeface="Times New Roman"/>
                          <a:cs typeface="Times New Roman"/>
                          <a:sym typeface="Times New Roman"/>
                        </a:rPr>
                        <a:t>x</a:t>
                      </a:r>
                      <a:r>
                        <a:rPr b="1" i="0" lang="en-US" sz="2400" u="none" cap="none" strike="noStrike">
                          <a:solidFill>
                            <a:schemeClr val="dk1"/>
                          </a:solidFill>
                          <a:latin typeface="Times New Roman"/>
                          <a:ea typeface="Times New Roman"/>
                          <a:cs typeface="Times New Roman"/>
                          <a:sym typeface="Times New Roman"/>
                        </a:rPr>
                        <a:t>)</a:t>
                      </a:r>
                      <a:r>
                        <a:rPr b="1" baseline="30000" i="0" lang="en-US" sz="2400" u="none" cap="none" strike="noStrike">
                          <a:solidFill>
                            <a:schemeClr val="dk1"/>
                          </a:solidFill>
                          <a:latin typeface="Arial"/>
                          <a:ea typeface="Arial"/>
                          <a:cs typeface="Arial"/>
                          <a:sym typeface="Arial"/>
                        </a:rPr>
                        <a:t>2</a:t>
                      </a:r>
                    </a:p>
                  </p:txBody>
                </p:sp>
                <p:cxnSp>
                  <p:nvCxnSpPr>
                    <p:cNvPr id="314" name="Shape 314"/>
                    <p:cNvCxnSpPr/>
                    <p:nvPr/>
                  </p:nvCxnSpPr>
                  <p:spPr>
                    <a:xfrm>
                      <a:off x="6276975" y="1666875"/>
                      <a:ext cx="1593849" cy="0"/>
                    </a:xfrm>
                    <a:prstGeom prst="straightConnector1">
                      <a:avLst/>
                    </a:prstGeom>
                    <a:noFill/>
                    <a:ln cap="rnd" cmpd="sng" w="25400">
                      <a:solidFill>
                        <a:schemeClr val="dk1"/>
                      </a:solidFill>
                      <a:prstDash val="solid"/>
                      <a:miter/>
                      <a:headEnd len="med" w="med" type="none"/>
                      <a:tailEnd len="med" w="med" type="none"/>
                    </a:ln>
                  </p:spPr>
                </p:cxnSp>
                <p:sp>
                  <p:nvSpPr>
                    <p:cNvPr id="315" name="Shape 315"/>
                    <p:cNvSpPr txBox="1"/>
                    <p:nvPr/>
                  </p:nvSpPr>
                  <p:spPr>
                    <a:xfrm>
                      <a:off x="6621461" y="1698625"/>
                      <a:ext cx="1343024"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k</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1</a:t>
                      </a:r>
                    </a:p>
                  </p:txBody>
                </p:sp>
                <p:cxnSp>
                  <p:nvCxnSpPr>
                    <p:cNvPr id="316" name="Shape 316"/>
                    <p:cNvCxnSpPr/>
                    <p:nvPr/>
                  </p:nvCxnSpPr>
                  <p:spPr>
                    <a:xfrm>
                      <a:off x="6881811" y="1306512"/>
                      <a:ext cx="134936" cy="0"/>
                    </a:xfrm>
                    <a:prstGeom prst="straightConnector1">
                      <a:avLst/>
                    </a:prstGeom>
                    <a:noFill/>
                    <a:ln cap="rnd" cmpd="sng" w="12700">
                      <a:solidFill>
                        <a:schemeClr val="dk1"/>
                      </a:solidFill>
                      <a:prstDash val="solid"/>
                      <a:miter/>
                      <a:headEnd len="med" w="med" type="none"/>
                      <a:tailEnd len="med" w="med" type="none"/>
                    </a:ln>
                  </p:spPr>
                </p:cxnSp>
                <p:grpSp>
                  <p:nvGrpSpPr>
                    <p:cNvPr id="317" name="Shape 317"/>
                    <p:cNvGrpSpPr/>
                    <p:nvPr/>
                  </p:nvGrpSpPr>
                  <p:grpSpPr>
                    <a:xfrm>
                      <a:off x="7507286" y="1257300"/>
                      <a:ext cx="142875" cy="42861"/>
                      <a:chOff x="7269161" y="863600"/>
                      <a:chExt cx="142875" cy="42861"/>
                    </a:xfrm>
                  </p:grpSpPr>
                  <p:sp>
                    <p:nvSpPr>
                      <p:cNvPr id="318" name="Shape 318"/>
                      <p:cNvSpPr/>
                      <p:nvPr/>
                    </p:nvSpPr>
                    <p:spPr>
                      <a:xfrm>
                        <a:off x="7269161" y="863600"/>
                        <a:ext cx="138112" cy="1586"/>
                      </a:xfrm>
                      <a:custGeom>
                        <a:pathLst>
                          <a:path extrusionOk="0" h="1" w="87">
                            <a:moveTo>
                              <a:pt x="0" y="0"/>
                            </a:moveTo>
                            <a:lnTo>
                              <a:pt x="87" y="0"/>
                            </a:lnTo>
                          </a:path>
                        </a:pathLst>
                      </a:custGeom>
                      <a:noFill/>
                      <a:ln cap="rnd" cmpd="sng" w="127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19" name="Shape 319"/>
                      <p:cNvSpPr/>
                      <p:nvPr/>
                    </p:nvSpPr>
                    <p:spPr>
                      <a:xfrm>
                        <a:off x="7269161" y="904875"/>
                        <a:ext cx="142875" cy="1586"/>
                      </a:xfrm>
                      <a:custGeom>
                        <a:pathLst>
                          <a:path extrusionOk="0" h="1" w="90">
                            <a:moveTo>
                              <a:pt x="0" y="0"/>
                            </a:moveTo>
                            <a:lnTo>
                              <a:pt x="90" y="0"/>
                            </a:lnTo>
                          </a:path>
                        </a:pathLst>
                      </a:custGeom>
                      <a:noFill/>
                      <a:ln cap="rnd" cmpd="sng" w="127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grpSp>
              <p:grpSp>
                <p:nvGrpSpPr>
                  <p:cNvPr id="320" name="Shape 320"/>
                  <p:cNvGrpSpPr/>
                  <p:nvPr/>
                </p:nvGrpSpPr>
                <p:grpSpPr>
                  <a:xfrm>
                    <a:off x="6096000" y="1162050"/>
                    <a:ext cx="1965324" cy="2233611"/>
                    <a:chOff x="5989637" y="742950"/>
                    <a:chExt cx="1965324" cy="2233611"/>
                  </a:xfrm>
                </p:grpSpPr>
                <p:sp>
                  <p:nvSpPr>
                    <p:cNvPr id="321" name="Shape 321"/>
                    <p:cNvSpPr/>
                    <p:nvPr/>
                  </p:nvSpPr>
                  <p:spPr>
                    <a:xfrm>
                      <a:off x="6019800" y="1992311"/>
                      <a:ext cx="160336" cy="7936"/>
                    </a:xfrm>
                    <a:custGeom>
                      <a:pathLst>
                        <a:path extrusionOk="0" h="5" w="101">
                          <a:moveTo>
                            <a:pt x="0" y="5"/>
                          </a:moveTo>
                          <a:lnTo>
                            <a:pt x="101"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322" name="Shape 322"/>
                    <p:cNvGrpSpPr/>
                    <p:nvPr/>
                  </p:nvGrpSpPr>
                  <p:grpSpPr>
                    <a:xfrm>
                      <a:off x="5989637" y="742950"/>
                      <a:ext cx="1965324" cy="2233611"/>
                      <a:chOff x="5989637" y="742950"/>
                      <a:chExt cx="1965324" cy="2233611"/>
                    </a:xfrm>
                  </p:grpSpPr>
                  <p:grpSp>
                    <p:nvGrpSpPr>
                      <p:cNvPr id="323" name="Shape 323"/>
                      <p:cNvGrpSpPr/>
                      <p:nvPr/>
                    </p:nvGrpSpPr>
                    <p:grpSpPr>
                      <a:xfrm>
                        <a:off x="5989637" y="742950"/>
                        <a:ext cx="1935162" cy="995361"/>
                        <a:chOff x="5989637" y="742950"/>
                        <a:chExt cx="1935162" cy="995361"/>
                      </a:xfrm>
                    </p:grpSpPr>
                    <p:sp>
                      <p:nvSpPr>
                        <p:cNvPr id="324" name="Shape 324"/>
                        <p:cNvSpPr/>
                        <p:nvPr/>
                      </p:nvSpPr>
                      <p:spPr>
                        <a:xfrm>
                          <a:off x="5989637" y="754062"/>
                          <a:ext cx="160336" cy="7936"/>
                        </a:xfrm>
                        <a:custGeom>
                          <a:pathLst>
                            <a:path extrusionOk="0" h="5" w="101">
                              <a:moveTo>
                                <a:pt x="0" y="5"/>
                              </a:moveTo>
                              <a:lnTo>
                                <a:pt x="101"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25" name="Shape 325"/>
                        <p:cNvSpPr/>
                        <p:nvPr/>
                      </p:nvSpPr>
                      <p:spPr>
                        <a:xfrm>
                          <a:off x="5997575" y="1722436"/>
                          <a:ext cx="174625" cy="1586"/>
                        </a:xfrm>
                        <a:custGeom>
                          <a:pathLst>
                            <a:path extrusionOk="0" h="1" w="110">
                              <a:moveTo>
                                <a:pt x="0" y="0"/>
                              </a:moveTo>
                              <a:lnTo>
                                <a:pt x="110"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326" name="Shape 326"/>
                        <p:cNvCxnSpPr/>
                        <p:nvPr/>
                      </p:nvCxnSpPr>
                      <p:spPr>
                        <a:xfrm>
                          <a:off x="5999162" y="747712"/>
                          <a:ext cx="0" cy="990599"/>
                        </a:xfrm>
                        <a:prstGeom prst="straightConnector1">
                          <a:avLst/>
                        </a:prstGeom>
                        <a:noFill/>
                        <a:ln cap="rnd" cmpd="sng" w="25400">
                          <a:solidFill>
                            <a:schemeClr val="dk1"/>
                          </a:solidFill>
                          <a:prstDash val="solid"/>
                          <a:miter/>
                          <a:headEnd len="med" w="med" type="none"/>
                          <a:tailEnd len="med" w="med" type="none"/>
                        </a:ln>
                      </p:spPr>
                    </p:cxnSp>
                    <p:sp>
                      <p:nvSpPr>
                        <p:cNvPr id="327" name="Shape 327"/>
                        <p:cNvSpPr/>
                        <p:nvPr/>
                      </p:nvSpPr>
                      <p:spPr>
                        <a:xfrm>
                          <a:off x="7734300" y="746125"/>
                          <a:ext cx="190500" cy="7936"/>
                        </a:xfrm>
                        <a:custGeom>
                          <a:pathLst>
                            <a:path extrusionOk="0" h="5" w="120">
                              <a:moveTo>
                                <a:pt x="120" y="0"/>
                              </a:moveTo>
                              <a:lnTo>
                                <a:pt x="0" y="5"/>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28" name="Shape 328"/>
                        <p:cNvSpPr/>
                        <p:nvPr/>
                      </p:nvSpPr>
                      <p:spPr>
                        <a:xfrm>
                          <a:off x="7704136" y="1722436"/>
                          <a:ext cx="212725" cy="1586"/>
                        </a:xfrm>
                        <a:custGeom>
                          <a:pathLst>
                            <a:path extrusionOk="0" h="1" w="134">
                              <a:moveTo>
                                <a:pt x="134" y="0"/>
                              </a:moveTo>
                              <a:lnTo>
                                <a:pt x="0"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329" name="Shape 329"/>
                        <p:cNvCxnSpPr/>
                        <p:nvPr/>
                      </p:nvCxnSpPr>
                      <p:spPr>
                        <a:xfrm>
                          <a:off x="7916861" y="742950"/>
                          <a:ext cx="0" cy="990599"/>
                        </a:xfrm>
                        <a:prstGeom prst="straightConnector1">
                          <a:avLst/>
                        </a:prstGeom>
                        <a:noFill/>
                        <a:ln cap="rnd" cmpd="sng" w="25400">
                          <a:solidFill>
                            <a:schemeClr val="dk1"/>
                          </a:solidFill>
                          <a:prstDash val="solid"/>
                          <a:miter/>
                          <a:headEnd len="med" w="med" type="none"/>
                          <a:tailEnd len="med" w="med" type="none"/>
                        </a:ln>
                      </p:spPr>
                    </p:cxnSp>
                  </p:grpSp>
                  <p:sp>
                    <p:nvSpPr>
                      <p:cNvPr id="330" name="Shape 330"/>
                      <p:cNvSpPr/>
                      <p:nvPr/>
                    </p:nvSpPr>
                    <p:spPr>
                      <a:xfrm>
                        <a:off x="6019800" y="2963861"/>
                        <a:ext cx="182561" cy="7936"/>
                      </a:xfrm>
                      <a:custGeom>
                        <a:pathLst>
                          <a:path extrusionOk="0" h="5" w="115">
                            <a:moveTo>
                              <a:pt x="0" y="5"/>
                            </a:moveTo>
                            <a:lnTo>
                              <a:pt x="115"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331" name="Shape 331"/>
                      <p:cNvCxnSpPr/>
                      <p:nvPr/>
                    </p:nvCxnSpPr>
                    <p:spPr>
                      <a:xfrm>
                        <a:off x="6029325" y="1985961"/>
                        <a:ext cx="0" cy="990599"/>
                      </a:xfrm>
                      <a:prstGeom prst="straightConnector1">
                        <a:avLst/>
                      </a:prstGeom>
                      <a:noFill/>
                      <a:ln cap="rnd" cmpd="sng" w="25400">
                        <a:solidFill>
                          <a:schemeClr val="dk1"/>
                        </a:solidFill>
                        <a:prstDash val="solid"/>
                        <a:miter/>
                        <a:headEnd len="med" w="med" type="none"/>
                        <a:tailEnd len="med" w="med" type="none"/>
                      </a:ln>
                    </p:spPr>
                  </p:cxnSp>
                  <p:sp>
                    <p:nvSpPr>
                      <p:cNvPr id="332" name="Shape 332"/>
                      <p:cNvSpPr/>
                      <p:nvPr/>
                    </p:nvSpPr>
                    <p:spPr>
                      <a:xfrm>
                        <a:off x="7764461" y="1984375"/>
                        <a:ext cx="190500" cy="7936"/>
                      </a:xfrm>
                      <a:custGeom>
                        <a:pathLst>
                          <a:path extrusionOk="0" h="5" w="120">
                            <a:moveTo>
                              <a:pt x="120" y="0"/>
                            </a:moveTo>
                            <a:lnTo>
                              <a:pt x="0" y="5"/>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33" name="Shape 333"/>
                      <p:cNvSpPr/>
                      <p:nvPr/>
                    </p:nvSpPr>
                    <p:spPr>
                      <a:xfrm>
                        <a:off x="7734300" y="2960686"/>
                        <a:ext cx="212725" cy="1586"/>
                      </a:xfrm>
                      <a:custGeom>
                        <a:pathLst>
                          <a:path extrusionOk="0" h="1" w="134">
                            <a:moveTo>
                              <a:pt x="134" y="0"/>
                            </a:moveTo>
                            <a:lnTo>
                              <a:pt x="0"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334" name="Shape 334"/>
                      <p:cNvCxnSpPr/>
                      <p:nvPr/>
                    </p:nvCxnSpPr>
                    <p:spPr>
                      <a:xfrm>
                        <a:off x="7947025" y="1981200"/>
                        <a:ext cx="0" cy="990599"/>
                      </a:xfrm>
                      <a:prstGeom prst="straightConnector1">
                        <a:avLst/>
                      </a:prstGeom>
                      <a:noFill/>
                      <a:ln cap="rnd" cmpd="sng" w="25400">
                        <a:solidFill>
                          <a:schemeClr val="dk1"/>
                        </a:solidFill>
                        <a:prstDash val="solid"/>
                        <a:miter/>
                        <a:headEnd len="med" w="med" type="none"/>
                        <a:tailEnd len="med" w="med" type="none"/>
                      </a:ln>
                    </p:spPr>
                  </p:cxnSp>
                </p:grpSp>
              </p:grpSp>
            </p:grpSp>
          </p:grpSp>
        </p:grpSp>
      </p:gr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8" name="Shape 338"/>
        <p:cNvGrpSpPr/>
        <p:nvPr/>
      </p:nvGrpSpPr>
      <p:grpSpPr>
        <a:xfrm>
          <a:off x="0" y="0"/>
          <a:ext cx="0" cy="0"/>
          <a:chOff x="0" y="0"/>
          <a:chExt cx="0" cy="0"/>
        </a:xfrm>
      </p:grpSpPr>
      <p:sp>
        <p:nvSpPr>
          <p:cNvPr id="339" name="Shape 339"/>
          <p:cNvSpPr txBox="1"/>
          <p:nvPr>
            <p:ph type="title"/>
          </p:nvPr>
        </p:nvSpPr>
        <p:spPr>
          <a:xfrm>
            <a:off x="381000" y="134936"/>
            <a:ext cx="84582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Key Components of </a:t>
            </a:r>
            <a:br>
              <a:rPr b="1" i="0" lang="en-US" sz="3600" u="none" cap="none" strike="noStrike">
                <a:solidFill>
                  <a:srgbClr val="008000"/>
                </a:solidFill>
                <a:latin typeface="Arial"/>
                <a:ea typeface="Arial"/>
                <a:cs typeface="Arial"/>
                <a:sym typeface="Arial"/>
              </a:rPr>
            </a:br>
            <a:r>
              <a:rPr b="1" i="0" lang="en-US" sz="3600" u="none" cap="none" strike="noStrike">
                <a:solidFill>
                  <a:srgbClr val="008000"/>
                </a:solidFill>
                <a:latin typeface="Arial"/>
                <a:ea typeface="Arial"/>
                <a:cs typeface="Arial"/>
                <a:sym typeface="Arial"/>
              </a:rPr>
              <a:t>the ANOVA Method</a:t>
            </a:r>
          </a:p>
        </p:txBody>
      </p:sp>
      <p:sp>
        <p:nvSpPr>
          <p:cNvPr id="340" name="Shape 340"/>
          <p:cNvSpPr txBox="1"/>
          <p:nvPr>
            <p:ph idx="1" type="body"/>
          </p:nvPr>
        </p:nvSpPr>
        <p:spPr>
          <a:xfrm>
            <a:off x="317500" y="1905000"/>
            <a:ext cx="8826499" cy="201294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hlink"/>
              </a:buClr>
              <a:buSzPct val="25000"/>
              <a:buFont typeface="Times New Roman"/>
              <a:buNone/>
            </a:pPr>
            <a:r>
              <a:rPr b="1" i="0" lang="en-US" sz="3600" u="none" cap="none" strike="noStrike">
                <a:solidFill>
                  <a:schemeClr val="hlink"/>
                </a:solidFill>
                <a:latin typeface="Times New Roman"/>
                <a:ea typeface="Times New Roman"/>
                <a:cs typeface="Times New Roman"/>
                <a:sym typeface="Times New Roman"/>
              </a:rPr>
              <a:t>	</a:t>
            </a:r>
            <a:r>
              <a:rPr b="1" i="1" lang="en-US" sz="3600" u="none" cap="none" strike="noStrike">
                <a:solidFill>
                  <a:schemeClr val="hlink"/>
                </a:solidFill>
                <a:latin typeface="Times New Roman"/>
                <a:ea typeface="Times New Roman"/>
                <a:cs typeface="Times New Roman"/>
                <a:sym typeface="Times New Roman"/>
              </a:rPr>
              <a:t>SS</a:t>
            </a:r>
            <a:r>
              <a:rPr b="1" i="0" lang="en-US" sz="3600" u="none" cap="none" strike="noStrike">
                <a:solidFill>
                  <a:schemeClr val="hlink"/>
                </a:solidFill>
                <a:latin typeface="Times New Roman"/>
                <a:ea typeface="Times New Roman"/>
                <a:cs typeface="Times New Roman"/>
                <a:sym typeface="Times New Roman"/>
              </a:rPr>
              <a:t>(total)</a:t>
            </a:r>
            <a:r>
              <a:rPr b="1" i="0" lang="en-US" sz="3200" u="none" cap="none" strike="noStrike">
                <a:solidFill>
                  <a:schemeClr val="dk1"/>
                </a:solidFill>
                <a:latin typeface="Arial"/>
                <a:ea typeface="Arial"/>
                <a:cs typeface="Arial"/>
                <a:sym typeface="Arial"/>
              </a:rPr>
              <a:t>,</a:t>
            </a:r>
            <a:r>
              <a:rPr b="1" i="0" lang="en-US" sz="3200" u="none" cap="none" strike="noStrike">
                <a:solidFill>
                  <a:schemeClr val="hlink"/>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or total sum of squares, is a measure of the total variation (around </a:t>
            </a:r>
            <a:r>
              <a:rPr b="1" i="1" lang="en-US" sz="3600" u="none" cap="none" strike="noStrike">
                <a:solidFill>
                  <a:schemeClr val="dk1"/>
                </a:solidFill>
                <a:latin typeface="Times New Roman"/>
                <a:ea typeface="Times New Roman"/>
                <a:cs typeface="Times New Roman"/>
                <a:sym typeface="Times New Roman"/>
              </a:rPr>
              <a:t>x</a:t>
            </a:r>
            <a:r>
              <a:rPr b="1" i="0" lang="en-US" sz="3200" u="none" cap="none" strike="noStrike">
                <a:solidFill>
                  <a:schemeClr val="dk1"/>
                </a:solidFill>
                <a:latin typeface="Arial"/>
                <a:ea typeface="Arial"/>
                <a:cs typeface="Arial"/>
                <a:sym typeface="Arial"/>
              </a:rPr>
              <a:t>) in all the sample data combined.</a:t>
            </a:r>
          </a:p>
        </p:txBody>
      </p:sp>
      <p:sp>
        <p:nvSpPr>
          <p:cNvPr id="341" name="Shape 341"/>
          <p:cNvSpPr txBox="1"/>
          <p:nvPr/>
        </p:nvSpPr>
        <p:spPr>
          <a:xfrm>
            <a:off x="793750" y="4381500"/>
            <a:ext cx="1951037"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accent1"/>
              </a:buClr>
              <a:buSzPct val="25000"/>
              <a:buFont typeface="Times New Roman"/>
              <a:buNone/>
            </a:pPr>
            <a:r>
              <a:rPr b="1" i="0" lang="en-US" sz="2400" u="none" cap="none" strike="noStrike">
                <a:solidFill>
                  <a:schemeClr val="accent1"/>
                </a:solidFill>
                <a:latin typeface="Times New Roman"/>
                <a:ea typeface="Times New Roman"/>
                <a:cs typeface="Times New Roman"/>
                <a:sym typeface="Times New Roman"/>
              </a:rPr>
              <a:t>Formula 12-1</a:t>
            </a:r>
          </a:p>
        </p:txBody>
      </p:sp>
      <p:grpSp>
        <p:nvGrpSpPr>
          <p:cNvPr id="342" name="Shape 342"/>
          <p:cNvGrpSpPr/>
          <p:nvPr/>
        </p:nvGrpSpPr>
        <p:grpSpPr>
          <a:xfrm>
            <a:off x="8154987" y="2601912"/>
            <a:ext cx="206375" cy="55561"/>
            <a:chOff x="7832725" y="2819400"/>
            <a:chExt cx="206375" cy="55561"/>
          </a:xfrm>
        </p:grpSpPr>
        <p:sp>
          <p:nvSpPr>
            <p:cNvPr id="343" name="Shape 343"/>
            <p:cNvSpPr/>
            <p:nvPr/>
          </p:nvSpPr>
          <p:spPr>
            <a:xfrm>
              <a:off x="7832725" y="2819400"/>
              <a:ext cx="198436" cy="1586"/>
            </a:xfrm>
            <a:custGeom>
              <a:pathLst>
                <a:path extrusionOk="0" h="1" w="125">
                  <a:moveTo>
                    <a:pt x="0" y="0"/>
                  </a:moveTo>
                  <a:lnTo>
                    <a:pt x="125" y="0"/>
                  </a:lnTo>
                </a:path>
              </a:pathLst>
            </a:custGeom>
            <a:noFill/>
            <a:ln cap="rnd" cmpd="sng" w="127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44" name="Shape 344"/>
            <p:cNvSpPr/>
            <p:nvPr/>
          </p:nvSpPr>
          <p:spPr>
            <a:xfrm>
              <a:off x="7832725" y="2873375"/>
              <a:ext cx="206375" cy="1586"/>
            </a:xfrm>
            <a:custGeom>
              <a:pathLst>
                <a:path extrusionOk="0" h="1" w="130">
                  <a:moveTo>
                    <a:pt x="0" y="0"/>
                  </a:moveTo>
                  <a:lnTo>
                    <a:pt x="130" y="0"/>
                  </a:lnTo>
                </a:path>
              </a:pathLst>
            </a:custGeom>
            <a:noFill/>
            <a:ln cap="rnd" cmpd="sng" w="127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pic>
        <p:nvPicPr>
          <p:cNvPr id="345" name="Shape 345"/>
          <p:cNvPicPr preferRelativeResize="0"/>
          <p:nvPr/>
        </p:nvPicPr>
        <p:blipFill rotWithShape="1">
          <a:blip r:embed="rId3">
            <a:alphaModFix/>
          </a:blip>
          <a:srcRect b="0" l="0" r="0" t="0"/>
          <a:stretch/>
        </p:blipFill>
        <p:spPr>
          <a:xfrm>
            <a:off x="3429000" y="4191000"/>
            <a:ext cx="4076699" cy="825499"/>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9" name="Shape 349"/>
        <p:cNvGrpSpPr/>
        <p:nvPr/>
      </p:nvGrpSpPr>
      <p:grpSpPr>
        <a:xfrm>
          <a:off x="0" y="0"/>
          <a:ext cx="0" cy="0"/>
          <a:chOff x="0" y="0"/>
          <a:chExt cx="0" cy="0"/>
        </a:xfrm>
      </p:grpSpPr>
      <p:sp>
        <p:nvSpPr>
          <p:cNvPr id="350" name="Shape 350"/>
          <p:cNvSpPr txBox="1"/>
          <p:nvPr>
            <p:ph type="title"/>
          </p:nvPr>
        </p:nvSpPr>
        <p:spPr>
          <a:xfrm>
            <a:off x="381000" y="134936"/>
            <a:ext cx="84582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Key Components of </a:t>
            </a:r>
            <a:br>
              <a:rPr b="1" i="0" lang="en-US" sz="3600" u="none" cap="none" strike="noStrike">
                <a:solidFill>
                  <a:srgbClr val="008000"/>
                </a:solidFill>
                <a:latin typeface="Arial"/>
                <a:ea typeface="Arial"/>
                <a:cs typeface="Arial"/>
                <a:sym typeface="Arial"/>
              </a:rPr>
            </a:br>
            <a:r>
              <a:rPr b="1" i="0" lang="en-US" sz="3600" u="none" cap="none" strike="noStrike">
                <a:solidFill>
                  <a:srgbClr val="008000"/>
                </a:solidFill>
                <a:latin typeface="Arial"/>
                <a:ea typeface="Arial"/>
                <a:cs typeface="Arial"/>
                <a:sym typeface="Arial"/>
              </a:rPr>
              <a:t>the ANOVA Method</a:t>
            </a:r>
          </a:p>
        </p:txBody>
      </p:sp>
      <p:sp>
        <p:nvSpPr>
          <p:cNvPr id="351" name="Shape 351"/>
          <p:cNvSpPr txBox="1"/>
          <p:nvPr>
            <p:ph idx="1" type="body"/>
          </p:nvPr>
        </p:nvSpPr>
        <p:spPr>
          <a:xfrm>
            <a:off x="533400" y="1447800"/>
            <a:ext cx="8610599" cy="315595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Times New Roman"/>
              <a:buNone/>
            </a:pPr>
            <a:r>
              <a:rPr b="1" i="0" lang="en-US" sz="40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hlink"/>
                </a:solidFill>
                <a:latin typeface="Times New Roman"/>
                <a:ea typeface="Times New Roman"/>
                <a:cs typeface="Times New Roman"/>
                <a:sym typeface="Times New Roman"/>
              </a:rPr>
              <a:t>SS</a:t>
            </a:r>
            <a:r>
              <a:rPr b="1" i="0" lang="en-US" sz="3200" u="none" cap="none" strike="noStrike">
                <a:solidFill>
                  <a:schemeClr val="hlink"/>
                </a:solidFill>
                <a:latin typeface="Times New Roman"/>
                <a:ea typeface="Times New Roman"/>
                <a:cs typeface="Times New Roman"/>
                <a:sym typeface="Times New Roman"/>
              </a:rPr>
              <a:t>(treatment)</a:t>
            </a:r>
            <a:r>
              <a:rPr b="1" i="0" lang="en-US" sz="3200" u="none" cap="none" strike="noStrike">
                <a:solidFill>
                  <a:schemeClr val="dk1"/>
                </a:solidFill>
                <a:latin typeface="Times New Roman"/>
                <a:ea typeface="Times New Roman"/>
                <a:cs typeface="Times New Roman"/>
                <a:sym typeface="Times New Roman"/>
              </a:rPr>
              <a:t>, also referred to as SS(factor) or SS(between groups) or SS(between samples), is a measure of the variation between the sample means.</a:t>
            </a:r>
            <a:r>
              <a:rPr b="1" i="0" lang="en-US" sz="4000" u="none" cap="none" strike="noStrike">
                <a:solidFill>
                  <a:schemeClr val="dk1"/>
                </a:solidFill>
                <a:latin typeface="Times New Roman"/>
                <a:ea typeface="Times New Roman"/>
                <a:cs typeface="Times New Roman"/>
                <a:sym typeface="Times New Roman"/>
              </a:rPr>
              <a:t> </a:t>
            </a:r>
          </a:p>
        </p:txBody>
      </p:sp>
      <p:sp>
        <p:nvSpPr>
          <p:cNvPr id="352" name="Shape 352"/>
          <p:cNvSpPr txBox="1"/>
          <p:nvPr/>
        </p:nvSpPr>
        <p:spPr>
          <a:xfrm>
            <a:off x="457200" y="3581400"/>
            <a:ext cx="2027236"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accent1"/>
              </a:buClr>
              <a:buSzPct val="25000"/>
              <a:buFont typeface="Times New Roman"/>
              <a:buNone/>
            </a:pPr>
            <a:r>
              <a:rPr b="1" i="0" lang="en-US" sz="2400" u="none" cap="none" strike="noStrike">
                <a:solidFill>
                  <a:schemeClr val="accent1"/>
                </a:solidFill>
                <a:latin typeface="Times New Roman"/>
                <a:ea typeface="Times New Roman"/>
                <a:cs typeface="Times New Roman"/>
                <a:sym typeface="Times New Roman"/>
              </a:rPr>
              <a:t>Formula 12-2</a:t>
            </a:r>
            <a:r>
              <a:rPr b="1" i="0" lang="en-US" sz="2200" u="none" cap="none" strike="noStrike">
                <a:solidFill>
                  <a:schemeClr val="hlink"/>
                </a:solidFill>
                <a:latin typeface="Arial"/>
                <a:ea typeface="Arial"/>
                <a:cs typeface="Arial"/>
                <a:sym typeface="Arial"/>
              </a:rPr>
              <a:t> </a:t>
            </a:r>
          </a:p>
        </p:txBody>
      </p:sp>
      <p:pic>
        <p:nvPicPr>
          <p:cNvPr id="353" name="Shape 353"/>
          <p:cNvPicPr preferRelativeResize="0"/>
          <p:nvPr/>
        </p:nvPicPr>
        <p:blipFill rotWithShape="1">
          <a:blip r:embed="rId3">
            <a:alphaModFix/>
          </a:blip>
          <a:srcRect b="0" l="0" r="0" t="0"/>
          <a:stretch/>
        </p:blipFill>
        <p:spPr>
          <a:xfrm>
            <a:off x="806450" y="4114800"/>
            <a:ext cx="8167686" cy="2425700"/>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7" name="Shape 357"/>
        <p:cNvGrpSpPr/>
        <p:nvPr/>
      </p:nvGrpSpPr>
      <p:grpSpPr>
        <a:xfrm>
          <a:off x="0" y="0"/>
          <a:ext cx="0" cy="0"/>
          <a:chOff x="0" y="0"/>
          <a:chExt cx="0" cy="0"/>
        </a:xfrm>
      </p:grpSpPr>
      <p:sp>
        <p:nvSpPr>
          <p:cNvPr id="358" name="Shape 358"/>
          <p:cNvSpPr txBox="1"/>
          <p:nvPr>
            <p:ph idx="1" type="body"/>
          </p:nvPr>
        </p:nvSpPr>
        <p:spPr>
          <a:xfrm>
            <a:off x="33336" y="1600200"/>
            <a:ext cx="9059861" cy="22097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hlink"/>
              </a:buClr>
              <a:buSzPct val="25000"/>
              <a:buFont typeface="Times New Roman"/>
              <a:buNone/>
            </a:pPr>
            <a:r>
              <a:rPr b="1" i="0" lang="en-US" sz="3200" u="none" cap="none" strike="noStrike">
                <a:solidFill>
                  <a:schemeClr val="hlink"/>
                </a:solidFill>
                <a:latin typeface="Times New Roman"/>
                <a:ea typeface="Times New Roman"/>
                <a:cs typeface="Times New Roman"/>
                <a:sym typeface="Times New Roman"/>
              </a:rPr>
              <a:t>	</a:t>
            </a:r>
            <a:r>
              <a:rPr b="1" i="1" lang="en-US" sz="3200" u="none" cap="none" strike="noStrike">
                <a:solidFill>
                  <a:schemeClr val="hlink"/>
                </a:solidFill>
                <a:latin typeface="Times New Roman"/>
                <a:ea typeface="Times New Roman"/>
                <a:cs typeface="Times New Roman"/>
                <a:sym typeface="Times New Roman"/>
              </a:rPr>
              <a:t>SS</a:t>
            </a:r>
            <a:r>
              <a:rPr b="1" i="0" lang="en-US" sz="3200" u="none" cap="none" strike="noStrike">
                <a:solidFill>
                  <a:schemeClr val="hlink"/>
                </a:solidFill>
                <a:latin typeface="Times New Roman"/>
                <a:ea typeface="Times New Roman"/>
                <a:cs typeface="Times New Roman"/>
                <a:sym typeface="Times New Roman"/>
              </a:rPr>
              <a:t>(error)</a:t>
            </a:r>
            <a:r>
              <a:rPr b="1" i="0" lang="en-US" sz="3200" u="none" cap="none" strike="noStrike">
                <a:solidFill>
                  <a:schemeClr val="dk1"/>
                </a:solidFill>
                <a:latin typeface="Times New Roman"/>
                <a:ea typeface="Times New Roman"/>
                <a:cs typeface="Times New Roman"/>
                <a:sym typeface="Times New Roman"/>
              </a:rPr>
              <a:t>,  also referred to as SS(within groups) or SS(within samples), is a sum of squares representing the variability that is assumed to be common to all the populations being considered.</a:t>
            </a:r>
          </a:p>
        </p:txBody>
      </p:sp>
      <p:sp>
        <p:nvSpPr>
          <p:cNvPr id="359" name="Shape 359"/>
          <p:cNvSpPr txBox="1"/>
          <p:nvPr/>
        </p:nvSpPr>
        <p:spPr>
          <a:xfrm>
            <a:off x="381000" y="3657600"/>
            <a:ext cx="1951037"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accent1"/>
              </a:buClr>
              <a:buSzPct val="25000"/>
              <a:buFont typeface="Times New Roman"/>
              <a:buNone/>
            </a:pPr>
            <a:r>
              <a:rPr b="1" i="0" lang="en-US" sz="2400" u="none" cap="none" strike="noStrike">
                <a:solidFill>
                  <a:schemeClr val="accent1"/>
                </a:solidFill>
                <a:latin typeface="Times New Roman"/>
                <a:ea typeface="Times New Roman"/>
                <a:cs typeface="Times New Roman"/>
                <a:sym typeface="Times New Roman"/>
              </a:rPr>
              <a:t>Formula 12-3</a:t>
            </a:r>
          </a:p>
        </p:txBody>
      </p:sp>
      <p:sp>
        <p:nvSpPr>
          <p:cNvPr id="360" name="Shape 360"/>
          <p:cNvSpPr txBox="1"/>
          <p:nvPr>
            <p:ph type="title"/>
          </p:nvPr>
        </p:nvSpPr>
        <p:spPr>
          <a:xfrm>
            <a:off x="381000" y="134936"/>
            <a:ext cx="84582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Key Components of </a:t>
            </a:r>
            <a:br>
              <a:rPr b="1" i="0" lang="en-US" sz="3600" u="none" cap="none" strike="noStrike">
                <a:solidFill>
                  <a:srgbClr val="008000"/>
                </a:solidFill>
                <a:latin typeface="Arial"/>
                <a:ea typeface="Arial"/>
                <a:cs typeface="Arial"/>
                <a:sym typeface="Arial"/>
              </a:rPr>
            </a:br>
            <a:r>
              <a:rPr b="1" i="0" lang="en-US" sz="3600" u="none" cap="none" strike="noStrike">
                <a:solidFill>
                  <a:srgbClr val="008000"/>
                </a:solidFill>
                <a:latin typeface="Arial"/>
                <a:ea typeface="Arial"/>
                <a:cs typeface="Arial"/>
                <a:sym typeface="Arial"/>
              </a:rPr>
              <a:t>the ANOVA Method</a:t>
            </a:r>
          </a:p>
        </p:txBody>
      </p:sp>
      <p:pic>
        <p:nvPicPr>
          <p:cNvPr id="361" name="Shape 361"/>
          <p:cNvPicPr preferRelativeResize="0"/>
          <p:nvPr/>
        </p:nvPicPr>
        <p:blipFill rotWithShape="1">
          <a:blip r:embed="rId3">
            <a:alphaModFix/>
          </a:blip>
          <a:srcRect b="0" l="0" r="0" t="0"/>
          <a:stretch/>
        </p:blipFill>
        <p:spPr>
          <a:xfrm>
            <a:off x="1295400" y="4216400"/>
            <a:ext cx="7189787" cy="22225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 name="Shape 44"/>
        <p:cNvGrpSpPr/>
        <p:nvPr/>
      </p:nvGrpSpPr>
      <p:grpSpPr>
        <a:xfrm>
          <a:off x="0" y="0"/>
          <a:ext cx="0" cy="0"/>
          <a:chOff x="0" y="0"/>
          <a:chExt cx="0" cy="0"/>
        </a:xfrm>
      </p:grpSpPr>
      <p:sp>
        <p:nvSpPr>
          <p:cNvPr id="45" name="Shape 45"/>
          <p:cNvSpPr txBox="1"/>
          <p:nvPr>
            <p:ph type="title"/>
          </p:nvPr>
        </p:nvSpPr>
        <p:spPr>
          <a:xfrm>
            <a:off x="1676400" y="152400"/>
            <a:ext cx="57912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Review</a:t>
            </a:r>
          </a:p>
        </p:txBody>
      </p:sp>
      <p:sp>
        <p:nvSpPr>
          <p:cNvPr id="46" name="Shape 46"/>
          <p:cNvSpPr txBox="1"/>
          <p:nvPr>
            <p:ph idx="1" type="body"/>
          </p:nvPr>
        </p:nvSpPr>
        <p:spPr>
          <a:xfrm>
            <a:off x="590550" y="1371600"/>
            <a:ext cx="7772400" cy="41148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chapter 9, we introduced methods for comparing the means from two independent samples.</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5" name="Shape 365"/>
        <p:cNvGrpSpPr/>
        <p:nvPr/>
      </p:nvGrpSpPr>
      <p:grpSpPr>
        <a:xfrm>
          <a:off x="0" y="0"/>
          <a:ext cx="0" cy="0"/>
          <a:chOff x="0" y="0"/>
          <a:chExt cx="0" cy="0"/>
        </a:xfrm>
      </p:grpSpPr>
      <p:sp>
        <p:nvSpPr>
          <p:cNvPr id="366" name="Shape 366"/>
          <p:cNvSpPr txBox="1"/>
          <p:nvPr>
            <p:ph idx="1" type="body"/>
          </p:nvPr>
        </p:nvSpPr>
        <p:spPr>
          <a:xfrm>
            <a:off x="0" y="4102100"/>
            <a:ext cx="9131300" cy="1917700"/>
          </a:xfrm>
          <a:prstGeom prst="rect">
            <a:avLst/>
          </a:prstGeom>
          <a:noFill/>
          <a:ln>
            <a:noFill/>
          </a:ln>
        </p:spPr>
        <p:txBody>
          <a:bodyPr anchorCtr="0" anchor="t" bIns="44450" lIns="90475" rIns="90475" tIns="44450">
            <a:noAutofit/>
          </a:bodyPr>
          <a:lstStyle/>
          <a:p>
            <a:pPr indent="-285750" lvl="1" marL="742950" marR="0" rtl="0" algn="l">
              <a:lnSpc>
                <a:spcPct val="100000"/>
              </a:lnSpc>
              <a:spcBef>
                <a:spcPts val="0"/>
              </a:spcBef>
              <a:spcAft>
                <a:spcPts val="0"/>
              </a:spcAft>
              <a:buClr>
                <a:schemeClr val="dk1"/>
              </a:buClr>
              <a:buSzPct val="250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400" u="none" cap="none" strike="noStrike">
                <a:solidFill>
                  <a:schemeClr val="accent1"/>
                </a:solidFill>
                <a:latin typeface="Times New Roman"/>
                <a:ea typeface="Times New Roman"/>
                <a:cs typeface="Times New Roman"/>
                <a:sym typeface="Times New Roman"/>
              </a:rPr>
              <a:t>Formula 12-4</a:t>
            </a:r>
          </a:p>
          <a:p>
            <a:pPr indent="-285750" lvl="1" marL="742950" marR="0" rtl="0" algn="l">
              <a:lnSpc>
                <a:spcPct val="100000"/>
              </a:lnSpc>
              <a:spcBef>
                <a:spcPts val="720"/>
              </a:spcBef>
              <a:spcAft>
                <a:spcPts val="0"/>
              </a:spcAft>
              <a:buClr>
                <a:schemeClr val="dk1"/>
              </a:buClr>
              <a:buSzPct val="250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SS</a:t>
            </a:r>
            <a:r>
              <a:rPr b="1" i="0" lang="en-US" sz="3600" u="none" cap="none" strike="noStrike">
                <a:solidFill>
                  <a:schemeClr val="dk1"/>
                </a:solidFill>
                <a:latin typeface="Times New Roman"/>
                <a:ea typeface="Times New Roman"/>
                <a:cs typeface="Times New Roman"/>
                <a:sym typeface="Times New Roman"/>
              </a:rPr>
              <a:t>(total) = </a:t>
            </a:r>
            <a:r>
              <a:rPr b="1" i="1" lang="en-US" sz="3600" u="none" cap="none" strike="noStrike">
                <a:solidFill>
                  <a:schemeClr val="dk1"/>
                </a:solidFill>
                <a:latin typeface="Times New Roman"/>
                <a:ea typeface="Times New Roman"/>
                <a:cs typeface="Times New Roman"/>
                <a:sym typeface="Times New Roman"/>
              </a:rPr>
              <a:t>SS</a:t>
            </a:r>
            <a:r>
              <a:rPr b="1" i="0" lang="en-US" sz="3600" u="none" cap="none" strike="noStrike">
                <a:solidFill>
                  <a:schemeClr val="dk1"/>
                </a:solidFill>
                <a:latin typeface="Times New Roman"/>
                <a:ea typeface="Times New Roman"/>
                <a:cs typeface="Times New Roman"/>
                <a:sym typeface="Times New Roman"/>
              </a:rPr>
              <a:t>(treatment) + </a:t>
            </a:r>
            <a:r>
              <a:rPr b="1" i="1" lang="en-US" sz="3600" u="none" cap="none" strike="noStrike">
                <a:solidFill>
                  <a:schemeClr val="dk1"/>
                </a:solidFill>
                <a:latin typeface="Times New Roman"/>
                <a:ea typeface="Times New Roman"/>
                <a:cs typeface="Times New Roman"/>
                <a:sym typeface="Times New Roman"/>
              </a:rPr>
              <a:t>SS</a:t>
            </a:r>
            <a:r>
              <a:rPr b="1" i="0" lang="en-US" sz="3600" u="none" cap="none" strike="noStrike">
                <a:solidFill>
                  <a:schemeClr val="dk1"/>
                </a:solidFill>
                <a:latin typeface="Times New Roman"/>
                <a:ea typeface="Times New Roman"/>
                <a:cs typeface="Times New Roman"/>
                <a:sym typeface="Times New Roman"/>
              </a:rPr>
              <a:t>(error)</a:t>
            </a:r>
          </a:p>
        </p:txBody>
      </p:sp>
      <p:sp>
        <p:nvSpPr>
          <p:cNvPr id="367" name="Shape 367"/>
          <p:cNvSpPr txBox="1"/>
          <p:nvPr>
            <p:ph type="title"/>
          </p:nvPr>
        </p:nvSpPr>
        <p:spPr>
          <a:xfrm>
            <a:off x="381000" y="134936"/>
            <a:ext cx="84582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Key Components of </a:t>
            </a:r>
            <a:br>
              <a:rPr b="1" i="0" lang="en-US" sz="3600" u="none" cap="none" strike="noStrike">
                <a:solidFill>
                  <a:srgbClr val="008000"/>
                </a:solidFill>
                <a:latin typeface="Arial"/>
                <a:ea typeface="Arial"/>
                <a:cs typeface="Arial"/>
                <a:sym typeface="Arial"/>
              </a:rPr>
            </a:br>
            <a:r>
              <a:rPr b="1" i="0" lang="en-US" sz="3600" u="none" cap="none" strike="noStrike">
                <a:solidFill>
                  <a:srgbClr val="008000"/>
                </a:solidFill>
                <a:latin typeface="Arial"/>
                <a:ea typeface="Arial"/>
                <a:cs typeface="Arial"/>
                <a:sym typeface="Arial"/>
              </a:rPr>
              <a:t>the ANOVA Method</a:t>
            </a:r>
          </a:p>
        </p:txBody>
      </p:sp>
      <p:sp>
        <p:nvSpPr>
          <p:cNvPr id="368" name="Shape 368"/>
          <p:cNvSpPr txBox="1"/>
          <p:nvPr/>
        </p:nvSpPr>
        <p:spPr>
          <a:xfrm>
            <a:off x="457200" y="1752600"/>
            <a:ext cx="8635999" cy="19049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hlink"/>
              </a:buClr>
              <a:buSzPct val="25000"/>
              <a:buFont typeface="Times New Roman"/>
              <a:buNone/>
            </a:pPr>
            <a:r>
              <a:rPr b="1" i="0" lang="en-US" sz="3200" u="none" cap="none" strike="noStrike">
                <a:solidFill>
                  <a:schemeClr val="hlink"/>
                </a:solidFill>
                <a:latin typeface="Times New Roman"/>
                <a:ea typeface="Times New Roman"/>
                <a:cs typeface="Times New Roman"/>
                <a:sym typeface="Times New Roman"/>
              </a:rPr>
              <a:t>	</a:t>
            </a:r>
            <a:r>
              <a:rPr b="1" i="0" lang="en-US" sz="3200" u="none" cap="none" strike="noStrike">
                <a:solidFill>
                  <a:schemeClr val="dk1"/>
                </a:solidFill>
                <a:latin typeface="Times New Roman"/>
                <a:ea typeface="Times New Roman"/>
                <a:cs typeface="Times New Roman"/>
                <a:sym typeface="Times New Roman"/>
              </a:rPr>
              <a:t>Given the previous expressions for SS(total), SS(treatment), and SS(error), the following relationship will always hold.</a:t>
            </a:r>
          </a:p>
          <a:p>
            <a:pPr indent="0" lvl="0" marL="0" marR="0" rtl="0" algn="l">
              <a:lnSpc>
                <a:spcPct val="100000"/>
              </a:lnSpc>
              <a:spcBef>
                <a:spcPts val="0"/>
              </a:spcBef>
              <a:spcAft>
                <a:spcPts val="0"/>
              </a:spcAft>
              <a:buNone/>
            </a:pPr>
            <a:r>
              <a:t/>
            </a:r>
            <a:endParaRPr b="1" i="0" sz="32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2" name="Shape 372"/>
        <p:cNvGrpSpPr/>
        <p:nvPr/>
      </p:nvGrpSpPr>
      <p:grpSpPr>
        <a:xfrm>
          <a:off x="0" y="0"/>
          <a:ext cx="0" cy="0"/>
          <a:chOff x="0" y="0"/>
          <a:chExt cx="0" cy="0"/>
        </a:xfrm>
      </p:grpSpPr>
      <p:sp>
        <p:nvSpPr>
          <p:cNvPr id="373" name="Shape 373"/>
          <p:cNvSpPr txBox="1"/>
          <p:nvPr>
            <p:ph type="title"/>
          </p:nvPr>
        </p:nvSpPr>
        <p:spPr>
          <a:xfrm>
            <a:off x="668337" y="76200"/>
            <a:ext cx="7772400" cy="6857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Mean Squares (MS)</a:t>
            </a:r>
          </a:p>
        </p:txBody>
      </p:sp>
      <p:sp>
        <p:nvSpPr>
          <p:cNvPr id="374" name="Shape 374"/>
          <p:cNvSpPr txBox="1"/>
          <p:nvPr>
            <p:ph idx="1" type="body"/>
          </p:nvPr>
        </p:nvSpPr>
        <p:spPr>
          <a:xfrm>
            <a:off x="762000" y="1066800"/>
            <a:ext cx="8348661" cy="12191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	</a:t>
            </a:r>
            <a:r>
              <a:rPr b="1" i="1" lang="en-US" sz="3600" u="none" cap="none" strike="noStrike">
                <a:solidFill>
                  <a:schemeClr val="hlink"/>
                </a:solidFill>
                <a:latin typeface="Times New Roman"/>
                <a:ea typeface="Times New Roman"/>
                <a:cs typeface="Times New Roman"/>
                <a:sym typeface="Times New Roman"/>
              </a:rPr>
              <a:t>MS</a:t>
            </a:r>
            <a:r>
              <a:rPr b="1" i="0" lang="en-US" sz="3600" u="none" cap="none" strike="noStrike">
                <a:solidFill>
                  <a:schemeClr val="hlink"/>
                </a:solidFill>
                <a:latin typeface="Times New Roman"/>
                <a:ea typeface="Times New Roman"/>
                <a:cs typeface="Times New Roman"/>
                <a:sym typeface="Times New Roman"/>
              </a:rPr>
              <a:t>(treatment) </a:t>
            </a:r>
            <a:r>
              <a:rPr b="1" i="0" lang="en-US" sz="3000" u="none" cap="none" strike="noStrike">
                <a:solidFill>
                  <a:schemeClr val="dk1"/>
                </a:solidFill>
                <a:latin typeface="Arial"/>
                <a:ea typeface="Arial"/>
                <a:cs typeface="Arial"/>
                <a:sym typeface="Arial"/>
              </a:rPr>
              <a:t>is a mean square for  treatment, obtained as follows:</a:t>
            </a:r>
          </a:p>
        </p:txBody>
      </p:sp>
      <p:grpSp>
        <p:nvGrpSpPr>
          <p:cNvPr id="375" name="Shape 375"/>
          <p:cNvGrpSpPr/>
          <p:nvPr/>
        </p:nvGrpSpPr>
        <p:grpSpPr>
          <a:xfrm>
            <a:off x="1189037" y="2209800"/>
            <a:ext cx="6808787" cy="1220786"/>
            <a:chOff x="685800" y="4114800"/>
            <a:chExt cx="6808787" cy="1220786"/>
          </a:xfrm>
        </p:grpSpPr>
        <p:sp>
          <p:nvSpPr>
            <p:cNvPr id="376" name="Shape 376"/>
            <p:cNvSpPr txBox="1"/>
            <p:nvPr/>
          </p:nvSpPr>
          <p:spPr>
            <a:xfrm>
              <a:off x="685800" y="4114800"/>
              <a:ext cx="1951037"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accent1"/>
                </a:buClr>
                <a:buSzPct val="25000"/>
                <a:buFont typeface="Times New Roman"/>
                <a:buNone/>
              </a:pPr>
              <a:r>
                <a:rPr b="1" i="0" lang="en-US" sz="2400" u="none" cap="none" strike="noStrike">
                  <a:solidFill>
                    <a:schemeClr val="accent1"/>
                  </a:solidFill>
                  <a:latin typeface="Times New Roman"/>
                  <a:ea typeface="Times New Roman"/>
                  <a:cs typeface="Times New Roman"/>
                  <a:sym typeface="Times New Roman"/>
                </a:rPr>
                <a:t>Formula 12-5</a:t>
              </a:r>
            </a:p>
          </p:txBody>
        </p:sp>
        <p:grpSp>
          <p:nvGrpSpPr>
            <p:cNvPr id="377" name="Shape 377"/>
            <p:cNvGrpSpPr/>
            <p:nvPr/>
          </p:nvGrpSpPr>
          <p:grpSpPr>
            <a:xfrm>
              <a:off x="1425575" y="4371975"/>
              <a:ext cx="6069012" cy="963611"/>
              <a:chOff x="1425575" y="4371975"/>
              <a:chExt cx="6069012" cy="963611"/>
            </a:xfrm>
          </p:grpSpPr>
          <p:sp>
            <p:nvSpPr>
              <p:cNvPr id="378" name="Shape 378"/>
              <p:cNvSpPr txBox="1"/>
              <p:nvPr/>
            </p:nvSpPr>
            <p:spPr>
              <a:xfrm>
                <a:off x="1425575" y="4530725"/>
                <a:ext cx="3563936"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MS</a:t>
                </a:r>
                <a:r>
                  <a:rPr b="1" i="0" lang="en-US" sz="3600" u="none" cap="none" strike="noStrike">
                    <a:solidFill>
                      <a:schemeClr val="dk1"/>
                    </a:solidFill>
                    <a:latin typeface="Times New Roman"/>
                    <a:ea typeface="Times New Roman"/>
                    <a:cs typeface="Times New Roman"/>
                    <a:sym typeface="Times New Roman"/>
                  </a:rPr>
                  <a:t>(treatment) = </a:t>
                </a:r>
              </a:p>
            </p:txBody>
          </p:sp>
          <p:sp>
            <p:nvSpPr>
              <p:cNvPr id="379" name="Shape 379"/>
              <p:cNvSpPr txBox="1"/>
              <p:nvPr/>
            </p:nvSpPr>
            <p:spPr>
              <a:xfrm>
                <a:off x="5002212" y="4371975"/>
                <a:ext cx="2492374"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SS</a:t>
                </a:r>
                <a:r>
                  <a:rPr b="1" i="0" lang="en-US" sz="2800" u="none" cap="none" strike="noStrike">
                    <a:solidFill>
                      <a:schemeClr val="dk1"/>
                    </a:solidFill>
                    <a:latin typeface="Times New Roman"/>
                    <a:ea typeface="Times New Roman"/>
                    <a:cs typeface="Times New Roman"/>
                    <a:sym typeface="Times New Roman"/>
                  </a:rPr>
                  <a:t> (treatment)</a:t>
                </a:r>
              </a:p>
            </p:txBody>
          </p:sp>
          <p:cxnSp>
            <p:nvCxnSpPr>
              <p:cNvPr id="380" name="Shape 380"/>
              <p:cNvCxnSpPr/>
              <p:nvPr/>
            </p:nvCxnSpPr>
            <p:spPr>
              <a:xfrm>
                <a:off x="5160962" y="4840287"/>
                <a:ext cx="2243136" cy="0"/>
              </a:xfrm>
              <a:prstGeom prst="straightConnector1">
                <a:avLst/>
              </a:prstGeom>
              <a:noFill/>
              <a:ln cap="rnd" cmpd="sng" w="25400">
                <a:solidFill>
                  <a:schemeClr val="dk1"/>
                </a:solidFill>
                <a:prstDash val="solid"/>
                <a:miter/>
                <a:headEnd len="med" w="med" type="none"/>
                <a:tailEnd len="med" w="med" type="none"/>
              </a:ln>
            </p:spPr>
          </p:cxnSp>
          <p:sp>
            <p:nvSpPr>
              <p:cNvPr id="381" name="Shape 381"/>
              <p:cNvSpPr txBox="1"/>
              <p:nvPr/>
            </p:nvSpPr>
            <p:spPr>
              <a:xfrm>
                <a:off x="5559425" y="4819650"/>
                <a:ext cx="1146174"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k</a:t>
                </a:r>
                <a:r>
                  <a:rPr b="1" i="0" lang="en-US" sz="2800" u="none" cap="none" strike="noStrike">
                    <a:solidFill>
                      <a:schemeClr val="dk1"/>
                    </a:solidFill>
                    <a:latin typeface="Times New Roman"/>
                    <a:ea typeface="Times New Roman"/>
                    <a:cs typeface="Times New Roman"/>
                    <a:sym typeface="Times New Roman"/>
                  </a:rPr>
                  <a:t> – 1</a:t>
                </a:r>
              </a:p>
            </p:txBody>
          </p:sp>
        </p:grpSp>
      </p:grpSp>
      <p:sp>
        <p:nvSpPr>
          <p:cNvPr id="382" name="Shape 382"/>
          <p:cNvSpPr txBox="1"/>
          <p:nvPr/>
        </p:nvSpPr>
        <p:spPr>
          <a:xfrm>
            <a:off x="762000" y="3632200"/>
            <a:ext cx="7924799" cy="12445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hlink"/>
              </a:buClr>
              <a:buSzPct val="25000"/>
              <a:buFont typeface="Times New Roman"/>
              <a:buNone/>
            </a:pPr>
            <a:r>
              <a:rPr b="1" i="1" lang="en-US" sz="3600" u="none" cap="none" strike="noStrike">
                <a:solidFill>
                  <a:schemeClr val="hlink"/>
                </a:solidFill>
                <a:latin typeface="Times New Roman"/>
                <a:ea typeface="Times New Roman"/>
                <a:cs typeface="Times New Roman"/>
                <a:sym typeface="Times New Roman"/>
              </a:rPr>
              <a:t>   MS</a:t>
            </a:r>
            <a:r>
              <a:rPr b="1" i="0" lang="en-US" sz="3600" u="none" cap="none" strike="noStrike">
                <a:solidFill>
                  <a:schemeClr val="hlink"/>
                </a:solidFill>
                <a:latin typeface="Times New Roman"/>
                <a:ea typeface="Times New Roman"/>
                <a:cs typeface="Times New Roman"/>
                <a:sym typeface="Times New Roman"/>
              </a:rPr>
              <a:t>(error) </a:t>
            </a:r>
            <a:r>
              <a:rPr b="1" i="0" lang="en-US" sz="3000" u="none" cap="none" strike="noStrike">
                <a:solidFill>
                  <a:schemeClr val="dk1"/>
                </a:solidFill>
                <a:latin typeface="Arial"/>
                <a:ea typeface="Arial"/>
                <a:cs typeface="Arial"/>
                <a:sym typeface="Arial"/>
              </a:rPr>
              <a:t>is a mean square for error, obtained as follows:</a:t>
            </a:r>
          </a:p>
        </p:txBody>
      </p:sp>
      <p:grpSp>
        <p:nvGrpSpPr>
          <p:cNvPr id="383" name="Shape 383"/>
          <p:cNvGrpSpPr/>
          <p:nvPr/>
        </p:nvGrpSpPr>
        <p:grpSpPr>
          <a:xfrm>
            <a:off x="1295400" y="4876800"/>
            <a:ext cx="6324599" cy="1201736"/>
            <a:chOff x="1295400" y="4953000"/>
            <a:chExt cx="6324599" cy="1201736"/>
          </a:xfrm>
        </p:grpSpPr>
        <p:sp>
          <p:nvSpPr>
            <p:cNvPr id="384" name="Shape 384"/>
            <p:cNvSpPr txBox="1"/>
            <p:nvPr/>
          </p:nvSpPr>
          <p:spPr>
            <a:xfrm>
              <a:off x="1295400" y="4953000"/>
              <a:ext cx="1951037"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accent1"/>
                </a:buClr>
                <a:buSzPct val="25000"/>
                <a:buFont typeface="Times New Roman"/>
                <a:buNone/>
              </a:pPr>
              <a:r>
                <a:rPr b="1" i="0" lang="en-US" sz="2400" u="none" cap="none" strike="noStrike">
                  <a:solidFill>
                    <a:schemeClr val="accent1"/>
                  </a:solidFill>
                  <a:latin typeface="Times New Roman"/>
                  <a:ea typeface="Times New Roman"/>
                  <a:cs typeface="Times New Roman"/>
                  <a:sym typeface="Times New Roman"/>
                </a:rPr>
                <a:t>Formula 12-6</a:t>
              </a:r>
            </a:p>
          </p:txBody>
        </p:sp>
        <p:sp>
          <p:nvSpPr>
            <p:cNvPr id="385" name="Shape 385"/>
            <p:cNvSpPr txBox="1"/>
            <p:nvPr/>
          </p:nvSpPr>
          <p:spPr>
            <a:xfrm>
              <a:off x="2609850" y="5302250"/>
              <a:ext cx="3017837"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MS</a:t>
              </a:r>
              <a:r>
                <a:rPr b="1" i="0" lang="en-US" sz="3600" u="none" cap="none" strike="noStrike">
                  <a:solidFill>
                    <a:schemeClr val="dk1"/>
                  </a:solidFill>
                  <a:latin typeface="Times New Roman"/>
                  <a:ea typeface="Times New Roman"/>
                  <a:cs typeface="Times New Roman"/>
                  <a:sym typeface="Times New Roman"/>
                </a:rPr>
                <a:t>(error)  =   </a:t>
              </a:r>
            </a:p>
          </p:txBody>
        </p:sp>
        <p:sp>
          <p:nvSpPr>
            <p:cNvPr id="386" name="Shape 386"/>
            <p:cNvSpPr txBox="1"/>
            <p:nvPr/>
          </p:nvSpPr>
          <p:spPr>
            <a:xfrm>
              <a:off x="5775325" y="5175250"/>
              <a:ext cx="1711324"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SS</a:t>
              </a:r>
              <a:r>
                <a:rPr b="1" i="0" lang="en-US" sz="2800" u="none" cap="none" strike="noStrike">
                  <a:solidFill>
                    <a:schemeClr val="dk1"/>
                  </a:solidFill>
                  <a:latin typeface="Times New Roman"/>
                  <a:ea typeface="Times New Roman"/>
                  <a:cs typeface="Times New Roman"/>
                  <a:sym typeface="Times New Roman"/>
                </a:rPr>
                <a:t> (error)</a:t>
              </a:r>
            </a:p>
          </p:txBody>
        </p:sp>
        <p:cxnSp>
          <p:nvCxnSpPr>
            <p:cNvPr id="387" name="Shape 387"/>
            <p:cNvCxnSpPr/>
            <p:nvPr/>
          </p:nvCxnSpPr>
          <p:spPr>
            <a:xfrm>
              <a:off x="5595937" y="5661025"/>
              <a:ext cx="2024061" cy="0"/>
            </a:xfrm>
            <a:prstGeom prst="straightConnector1">
              <a:avLst/>
            </a:prstGeom>
            <a:noFill/>
            <a:ln cap="rnd" cmpd="sng" w="25400">
              <a:solidFill>
                <a:schemeClr val="dk1"/>
              </a:solidFill>
              <a:prstDash val="solid"/>
              <a:miter/>
              <a:headEnd len="med" w="med" type="none"/>
              <a:tailEnd len="med" w="med" type="none"/>
            </a:ln>
          </p:spPr>
        </p:cxnSp>
        <p:sp>
          <p:nvSpPr>
            <p:cNvPr id="388" name="Shape 388"/>
            <p:cNvSpPr txBox="1"/>
            <p:nvPr/>
          </p:nvSpPr>
          <p:spPr>
            <a:xfrm>
              <a:off x="6062662" y="5638800"/>
              <a:ext cx="1425574"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N</a:t>
              </a:r>
              <a:r>
                <a:rPr b="1" i="0" lang="en-US" sz="2800" u="none" cap="none" strike="noStrike">
                  <a:solidFill>
                    <a:schemeClr val="dk1"/>
                  </a:solidFill>
                  <a:latin typeface="Times New Roman"/>
                  <a:ea typeface="Times New Roman"/>
                  <a:cs typeface="Times New Roman"/>
                  <a:sym typeface="Times New Roman"/>
                </a:rPr>
                <a:t> – </a:t>
              </a:r>
              <a:r>
                <a:rPr b="1" i="1" lang="en-US" sz="2800" u="none" cap="none" strike="noStrike">
                  <a:solidFill>
                    <a:schemeClr val="dk1"/>
                  </a:solidFill>
                  <a:latin typeface="Times New Roman"/>
                  <a:ea typeface="Times New Roman"/>
                  <a:cs typeface="Times New Roman"/>
                  <a:sym typeface="Times New Roman"/>
                </a:rPr>
                <a:t>k</a:t>
              </a:r>
            </a:p>
          </p:txBody>
        </p:sp>
      </p:grpSp>
      <p:sp>
        <p:nvSpPr>
          <p:cNvPr id="389" name="Shape 389"/>
          <p:cNvSpPr txBox="1"/>
          <p:nvPr/>
        </p:nvSpPr>
        <p:spPr>
          <a:xfrm>
            <a:off x="609600" y="6054725"/>
            <a:ext cx="8266111" cy="549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000" u="none" cap="none" strike="noStrike">
                <a:solidFill>
                  <a:schemeClr val="dk1"/>
                </a:solidFill>
                <a:latin typeface="Times New Roman"/>
                <a:ea typeface="Times New Roman"/>
                <a:cs typeface="Times New Roman"/>
                <a:sym typeface="Times New Roman"/>
              </a:rPr>
              <a:t>N</a:t>
            </a:r>
            <a:r>
              <a:rPr b="1" i="0" lang="en-US" sz="2600" u="none" cap="none" strike="noStrike">
                <a:solidFill>
                  <a:schemeClr val="dk1"/>
                </a:solidFill>
                <a:latin typeface="Arial"/>
                <a:ea typeface="Arial"/>
                <a:cs typeface="Arial"/>
                <a:sym typeface="Arial"/>
              </a:rPr>
              <a:t> = total number of values in all samples combined</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3" name="Shape 393"/>
        <p:cNvGrpSpPr/>
        <p:nvPr/>
      </p:nvGrpSpPr>
      <p:grpSpPr>
        <a:xfrm>
          <a:off x="0" y="0"/>
          <a:ext cx="0" cy="0"/>
          <a:chOff x="0" y="0"/>
          <a:chExt cx="0" cy="0"/>
        </a:xfrm>
      </p:grpSpPr>
      <p:sp>
        <p:nvSpPr>
          <p:cNvPr id="394" name="Shape 394"/>
          <p:cNvSpPr txBox="1"/>
          <p:nvPr>
            <p:ph type="title"/>
          </p:nvPr>
        </p:nvSpPr>
        <p:spPr>
          <a:xfrm>
            <a:off x="668337" y="76200"/>
            <a:ext cx="7772400" cy="6857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Mean Squares (MS)</a:t>
            </a:r>
          </a:p>
        </p:txBody>
      </p:sp>
      <p:sp>
        <p:nvSpPr>
          <p:cNvPr id="395" name="Shape 395"/>
          <p:cNvSpPr txBox="1"/>
          <p:nvPr>
            <p:ph idx="1" type="body"/>
          </p:nvPr>
        </p:nvSpPr>
        <p:spPr>
          <a:xfrm>
            <a:off x="762000" y="1676400"/>
            <a:ext cx="8348661" cy="12191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	</a:t>
            </a:r>
            <a:r>
              <a:rPr b="1" i="1" lang="en-US" sz="3600" u="none" cap="none" strike="noStrike">
                <a:solidFill>
                  <a:schemeClr val="hlink"/>
                </a:solidFill>
                <a:latin typeface="Times New Roman"/>
                <a:ea typeface="Times New Roman"/>
                <a:cs typeface="Times New Roman"/>
                <a:sym typeface="Times New Roman"/>
              </a:rPr>
              <a:t>MS</a:t>
            </a:r>
            <a:r>
              <a:rPr b="1" i="0" lang="en-US" sz="3600" u="none" cap="none" strike="noStrike">
                <a:solidFill>
                  <a:schemeClr val="hlink"/>
                </a:solidFill>
                <a:latin typeface="Times New Roman"/>
                <a:ea typeface="Times New Roman"/>
                <a:cs typeface="Times New Roman"/>
                <a:sym typeface="Times New Roman"/>
              </a:rPr>
              <a:t>(total) </a:t>
            </a:r>
            <a:r>
              <a:rPr b="1" i="0" lang="en-US" sz="3000" u="none" cap="none" strike="noStrike">
                <a:solidFill>
                  <a:schemeClr val="dk1"/>
                </a:solidFill>
                <a:latin typeface="Arial"/>
                <a:ea typeface="Arial"/>
                <a:cs typeface="Arial"/>
                <a:sym typeface="Arial"/>
              </a:rPr>
              <a:t>is a mean square for the total variation, obtained as follows:</a:t>
            </a:r>
          </a:p>
        </p:txBody>
      </p:sp>
      <p:grpSp>
        <p:nvGrpSpPr>
          <p:cNvPr id="396" name="Shape 396"/>
          <p:cNvGrpSpPr/>
          <p:nvPr/>
        </p:nvGrpSpPr>
        <p:grpSpPr>
          <a:xfrm>
            <a:off x="1189037" y="3427412"/>
            <a:ext cx="5913437" cy="1220786"/>
            <a:chOff x="1189037" y="3427412"/>
            <a:chExt cx="5913437" cy="1220786"/>
          </a:xfrm>
        </p:grpSpPr>
        <p:sp>
          <p:nvSpPr>
            <p:cNvPr id="397" name="Shape 397"/>
            <p:cNvSpPr txBox="1"/>
            <p:nvPr/>
          </p:nvSpPr>
          <p:spPr>
            <a:xfrm>
              <a:off x="1189037" y="3427412"/>
              <a:ext cx="1951037"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accent1"/>
                </a:buClr>
                <a:buSzPct val="25000"/>
                <a:buFont typeface="Times New Roman"/>
                <a:buNone/>
              </a:pPr>
              <a:r>
                <a:rPr b="1" i="0" lang="en-US" sz="2400" u="none" cap="none" strike="noStrike">
                  <a:solidFill>
                    <a:schemeClr val="accent1"/>
                  </a:solidFill>
                  <a:latin typeface="Times New Roman"/>
                  <a:ea typeface="Times New Roman"/>
                  <a:cs typeface="Times New Roman"/>
                  <a:sym typeface="Times New Roman"/>
                </a:rPr>
                <a:t>Formula 12-7</a:t>
              </a:r>
            </a:p>
          </p:txBody>
        </p:sp>
        <p:grpSp>
          <p:nvGrpSpPr>
            <p:cNvPr id="398" name="Shape 398"/>
            <p:cNvGrpSpPr/>
            <p:nvPr/>
          </p:nvGrpSpPr>
          <p:grpSpPr>
            <a:xfrm>
              <a:off x="3038475" y="3684587"/>
              <a:ext cx="4063999" cy="963611"/>
              <a:chOff x="3038475" y="3684587"/>
              <a:chExt cx="4063999" cy="963611"/>
            </a:xfrm>
          </p:grpSpPr>
          <p:sp>
            <p:nvSpPr>
              <p:cNvPr id="399" name="Shape 399"/>
              <p:cNvSpPr txBox="1"/>
              <p:nvPr/>
            </p:nvSpPr>
            <p:spPr>
              <a:xfrm>
                <a:off x="3038475" y="3843337"/>
                <a:ext cx="252412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MS</a:t>
                </a:r>
                <a:r>
                  <a:rPr b="1" i="0" lang="en-US" sz="3600" u="none" cap="none" strike="noStrike">
                    <a:solidFill>
                      <a:schemeClr val="dk1"/>
                    </a:solidFill>
                    <a:latin typeface="Times New Roman"/>
                    <a:ea typeface="Times New Roman"/>
                    <a:cs typeface="Times New Roman"/>
                    <a:sym typeface="Times New Roman"/>
                  </a:rPr>
                  <a:t>(total) = </a:t>
                </a:r>
              </a:p>
            </p:txBody>
          </p:sp>
          <p:sp>
            <p:nvSpPr>
              <p:cNvPr id="400" name="Shape 400"/>
              <p:cNvSpPr txBox="1"/>
              <p:nvPr/>
            </p:nvSpPr>
            <p:spPr>
              <a:xfrm>
                <a:off x="5505450" y="3684587"/>
                <a:ext cx="1597024"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SS</a:t>
                </a:r>
                <a:r>
                  <a:rPr b="1" i="0" lang="en-US" sz="2800" u="none" cap="none" strike="noStrike">
                    <a:solidFill>
                      <a:schemeClr val="dk1"/>
                    </a:solidFill>
                    <a:latin typeface="Times New Roman"/>
                    <a:ea typeface="Times New Roman"/>
                    <a:cs typeface="Times New Roman"/>
                    <a:sym typeface="Times New Roman"/>
                  </a:rPr>
                  <a:t>(total)</a:t>
                </a:r>
              </a:p>
            </p:txBody>
          </p:sp>
          <p:cxnSp>
            <p:nvCxnSpPr>
              <p:cNvPr id="401" name="Shape 401"/>
              <p:cNvCxnSpPr/>
              <p:nvPr/>
            </p:nvCxnSpPr>
            <p:spPr>
              <a:xfrm>
                <a:off x="5638800" y="4191000"/>
                <a:ext cx="1447800" cy="0"/>
              </a:xfrm>
              <a:prstGeom prst="straightConnector1">
                <a:avLst/>
              </a:prstGeom>
              <a:noFill/>
              <a:ln cap="rnd" cmpd="sng" w="25400">
                <a:solidFill>
                  <a:schemeClr val="dk1"/>
                </a:solidFill>
                <a:prstDash val="solid"/>
                <a:miter/>
                <a:headEnd len="med" w="med" type="none"/>
                <a:tailEnd len="med" w="med" type="none"/>
              </a:ln>
            </p:spPr>
          </p:cxnSp>
          <p:sp>
            <p:nvSpPr>
              <p:cNvPr id="402" name="Shape 402"/>
              <p:cNvSpPr txBox="1"/>
              <p:nvPr/>
            </p:nvSpPr>
            <p:spPr>
              <a:xfrm>
                <a:off x="5715000" y="4132262"/>
                <a:ext cx="1146174"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N</a:t>
                </a:r>
                <a:r>
                  <a:rPr b="1" i="0" lang="en-US" sz="2800" u="none" cap="none" strike="noStrike">
                    <a:solidFill>
                      <a:schemeClr val="dk1"/>
                    </a:solidFill>
                    <a:latin typeface="Times New Roman"/>
                    <a:ea typeface="Times New Roman"/>
                    <a:cs typeface="Times New Roman"/>
                    <a:sym typeface="Times New Roman"/>
                  </a:rPr>
                  <a:t> – 1</a:t>
                </a:r>
              </a:p>
            </p:txBody>
          </p:sp>
        </p:grpSp>
      </p:grpSp>
      <p:sp>
        <p:nvSpPr>
          <p:cNvPr id="403" name="Shape 403"/>
          <p:cNvSpPr txBox="1"/>
          <p:nvPr/>
        </p:nvSpPr>
        <p:spPr>
          <a:xfrm>
            <a:off x="609600" y="6054725"/>
            <a:ext cx="8266111" cy="549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000" u="none" cap="none" strike="noStrike">
                <a:solidFill>
                  <a:schemeClr val="dk1"/>
                </a:solidFill>
                <a:latin typeface="Times New Roman"/>
                <a:ea typeface="Times New Roman"/>
                <a:cs typeface="Times New Roman"/>
                <a:sym typeface="Times New Roman"/>
              </a:rPr>
              <a:t>N</a:t>
            </a:r>
            <a:r>
              <a:rPr b="1" i="0" lang="en-US" sz="2600" u="none" cap="none" strike="noStrike">
                <a:solidFill>
                  <a:schemeClr val="dk1"/>
                </a:solidFill>
                <a:latin typeface="Arial"/>
                <a:ea typeface="Arial"/>
                <a:cs typeface="Arial"/>
                <a:sym typeface="Arial"/>
              </a:rPr>
              <a:t> = total number of values in all samples combined</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7" name="Shape 407"/>
        <p:cNvGrpSpPr/>
        <p:nvPr/>
      </p:nvGrpSpPr>
      <p:grpSpPr>
        <a:xfrm>
          <a:off x="0" y="0"/>
          <a:ext cx="0" cy="0"/>
          <a:chOff x="0" y="0"/>
          <a:chExt cx="0" cy="0"/>
        </a:xfrm>
      </p:grpSpPr>
      <p:sp>
        <p:nvSpPr>
          <p:cNvPr id="408" name="Shape 408"/>
          <p:cNvSpPr txBox="1"/>
          <p:nvPr>
            <p:ph type="title"/>
          </p:nvPr>
        </p:nvSpPr>
        <p:spPr>
          <a:xfrm>
            <a:off x="322262" y="168275"/>
            <a:ext cx="8440737"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Test Statistic</a:t>
            </a:r>
            <a:r>
              <a:rPr b="1" i="0" lang="en-US" sz="4000" u="none" cap="none" strike="noStrike">
                <a:solidFill>
                  <a:srgbClr val="008000"/>
                </a:solidFill>
                <a:latin typeface="Arial"/>
                <a:ea typeface="Arial"/>
                <a:cs typeface="Arial"/>
                <a:sym typeface="Arial"/>
              </a:rPr>
              <a:t> for ANOVA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with </a:t>
            </a:r>
            <a:r>
              <a:rPr b="1" i="0" lang="en-US" sz="4000" u="sng" cap="none" strike="noStrike">
                <a:solidFill>
                  <a:srgbClr val="008000"/>
                </a:solidFill>
                <a:latin typeface="Arial"/>
                <a:ea typeface="Arial"/>
                <a:cs typeface="Arial"/>
                <a:sym typeface="Arial"/>
              </a:rPr>
              <a:t>Unequal</a:t>
            </a:r>
            <a:r>
              <a:rPr b="1" i="0" lang="en-US" sz="4000" u="none" cap="none" strike="noStrike">
                <a:solidFill>
                  <a:srgbClr val="008000"/>
                </a:solidFill>
                <a:latin typeface="Arial"/>
                <a:ea typeface="Arial"/>
                <a:cs typeface="Arial"/>
                <a:sym typeface="Arial"/>
              </a:rPr>
              <a:t> Sample Sizes</a:t>
            </a:r>
          </a:p>
        </p:txBody>
      </p:sp>
      <p:sp>
        <p:nvSpPr>
          <p:cNvPr id="409" name="Shape 409"/>
          <p:cNvSpPr txBox="1"/>
          <p:nvPr>
            <p:ph idx="1" type="body"/>
          </p:nvPr>
        </p:nvSpPr>
        <p:spPr>
          <a:xfrm>
            <a:off x="1249362" y="3962400"/>
            <a:ext cx="6599236" cy="1531937"/>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hlink"/>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Numerator     </a:t>
            </a:r>
            <a:r>
              <a:rPr b="1" i="1" lang="en-US" sz="2800" u="none" cap="none" strike="noStrike">
                <a:solidFill>
                  <a:schemeClr val="dk1"/>
                </a:solidFill>
                <a:latin typeface="Times New Roman"/>
                <a:ea typeface="Times New Roman"/>
                <a:cs typeface="Times New Roman"/>
                <a:sym typeface="Times New Roman"/>
              </a:rPr>
              <a:t>df</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Times New Roman"/>
                <a:ea typeface="Times New Roman"/>
                <a:cs typeface="Times New Roman"/>
                <a:sym typeface="Times New Roman"/>
              </a:rPr>
              <a:t>k</a:t>
            </a:r>
            <a:r>
              <a:rPr b="1" i="0" lang="en-US" sz="2800" u="none" cap="none" strike="noStrike">
                <a:solidFill>
                  <a:schemeClr val="dk1"/>
                </a:solidFill>
                <a:latin typeface="Arial"/>
                <a:ea typeface="Arial"/>
                <a:cs typeface="Arial"/>
                <a:sym typeface="Arial"/>
              </a:rPr>
              <a:t> – 1</a:t>
            </a:r>
          </a:p>
          <a:p>
            <a:pPr indent="-342900" lvl="0" marL="342900" marR="0" rtl="0" algn="l">
              <a:lnSpc>
                <a:spcPct val="100000"/>
              </a:lnSpc>
              <a:spcBef>
                <a:spcPts val="280"/>
              </a:spcBef>
              <a:spcAft>
                <a:spcPts val="0"/>
              </a:spcAft>
              <a:buClr>
                <a:schemeClr val="dk1"/>
              </a:buClr>
              <a:buFont typeface="Times New Roman"/>
              <a:buNone/>
            </a:pPr>
            <a:r>
              <a:t/>
            </a:r>
            <a:endParaRPr b="1" i="0" sz="1400" u="none" cap="none" strike="noStrike">
              <a:solidFill>
                <a:schemeClr val="dk1"/>
              </a:solidFill>
              <a:latin typeface="Arial"/>
              <a:ea typeface="Arial"/>
              <a:cs typeface="Arial"/>
              <a:sym typeface="Arial"/>
            </a:endParaRPr>
          </a:p>
          <a:p>
            <a:pPr indent="-342900" lvl="0" marL="342900"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Denominator </a:t>
            </a:r>
            <a:r>
              <a:rPr b="1" i="1" lang="en-US" sz="2800" u="none" cap="none" strike="noStrike">
                <a:solidFill>
                  <a:schemeClr val="dk1"/>
                </a:solidFill>
                <a:latin typeface="Times New Roman"/>
                <a:ea typeface="Times New Roman"/>
                <a:cs typeface="Times New Roman"/>
                <a:sym typeface="Times New Roman"/>
              </a:rPr>
              <a:t>df</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Times New Roman"/>
                <a:ea typeface="Times New Roman"/>
                <a:cs typeface="Times New Roman"/>
                <a:sym typeface="Times New Roman"/>
              </a:rPr>
              <a:t>N</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Times New Roman"/>
                <a:ea typeface="Times New Roman"/>
                <a:cs typeface="Times New Roman"/>
                <a:sym typeface="Times New Roman"/>
              </a:rPr>
              <a:t>k</a:t>
            </a:r>
          </a:p>
        </p:txBody>
      </p:sp>
      <p:grpSp>
        <p:nvGrpSpPr>
          <p:cNvPr id="410" name="Shape 410"/>
          <p:cNvGrpSpPr/>
          <p:nvPr/>
        </p:nvGrpSpPr>
        <p:grpSpPr>
          <a:xfrm>
            <a:off x="1327150" y="1828800"/>
            <a:ext cx="4997449" cy="1523999"/>
            <a:chOff x="1250950" y="1828800"/>
            <a:chExt cx="4997449" cy="1523999"/>
          </a:xfrm>
        </p:grpSpPr>
        <p:grpSp>
          <p:nvGrpSpPr>
            <p:cNvPr id="411" name="Shape 411"/>
            <p:cNvGrpSpPr/>
            <p:nvPr/>
          </p:nvGrpSpPr>
          <p:grpSpPr>
            <a:xfrm>
              <a:off x="2344736" y="2198686"/>
              <a:ext cx="3903663" cy="1154112"/>
              <a:chOff x="2344736" y="2808286"/>
              <a:chExt cx="3903663" cy="1154112"/>
            </a:xfrm>
          </p:grpSpPr>
          <p:sp>
            <p:nvSpPr>
              <p:cNvPr id="412" name="Shape 412"/>
              <p:cNvSpPr txBox="1"/>
              <p:nvPr/>
            </p:nvSpPr>
            <p:spPr>
              <a:xfrm>
                <a:off x="2344736" y="2979736"/>
                <a:ext cx="957261" cy="6985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4000" u="none" cap="none" strike="noStrike">
                    <a:solidFill>
                      <a:schemeClr val="dk1"/>
                    </a:solidFill>
                    <a:latin typeface="Times New Roman"/>
                    <a:ea typeface="Times New Roman"/>
                    <a:cs typeface="Times New Roman"/>
                    <a:sym typeface="Times New Roman"/>
                  </a:rPr>
                  <a:t>F</a:t>
                </a:r>
                <a:r>
                  <a:rPr b="1" i="0" lang="en-US" sz="4000" u="none" cap="none" strike="noStrike">
                    <a:solidFill>
                      <a:schemeClr val="dk1"/>
                    </a:solidFill>
                    <a:latin typeface="Arial"/>
                    <a:ea typeface="Arial"/>
                    <a:cs typeface="Arial"/>
                    <a:sym typeface="Arial"/>
                  </a:rPr>
                  <a:t> =</a:t>
                </a:r>
              </a:p>
            </p:txBody>
          </p:sp>
          <p:sp>
            <p:nvSpPr>
              <p:cNvPr id="413" name="Shape 413"/>
              <p:cNvSpPr txBox="1"/>
              <p:nvPr/>
            </p:nvSpPr>
            <p:spPr>
              <a:xfrm>
                <a:off x="3322637" y="2808286"/>
                <a:ext cx="2855912"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200" u="none" cap="none" strike="noStrike">
                    <a:solidFill>
                      <a:schemeClr val="dk1"/>
                    </a:solidFill>
                    <a:latin typeface="Times New Roman"/>
                    <a:ea typeface="Times New Roman"/>
                    <a:cs typeface="Times New Roman"/>
                    <a:sym typeface="Times New Roman"/>
                  </a:rPr>
                  <a:t>MS</a:t>
                </a:r>
                <a:r>
                  <a:rPr b="1" i="0" lang="en-US" sz="3200" u="none" cap="none" strike="noStrike">
                    <a:solidFill>
                      <a:schemeClr val="dk1"/>
                    </a:solidFill>
                    <a:latin typeface="Times New Roman"/>
                    <a:ea typeface="Times New Roman"/>
                    <a:cs typeface="Times New Roman"/>
                    <a:sym typeface="Times New Roman"/>
                  </a:rPr>
                  <a:t> (treatment)</a:t>
                </a:r>
              </a:p>
            </p:txBody>
          </p:sp>
          <p:cxnSp>
            <p:nvCxnSpPr>
              <p:cNvPr id="414" name="Shape 414"/>
              <p:cNvCxnSpPr/>
              <p:nvPr/>
            </p:nvCxnSpPr>
            <p:spPr>
              <a:xfrm>
                <a:off x="3311525" y="3376612"/>
                <a:ext cx="2936874" cy="0"/>
              </a:xfrm>
              <a:prstGeom prst="straightConnector1">
                <a:avLst/>
              </a:prstGeom>
              <a:noFill/>
              <a:ln cap="rnd" cmpd="sng" w="25400">
                <a:solidFill>
                  <a:schemeClr val="dk1"/>
                </a:solidFill>
                <a:prstDash val="solid"/>
                <a:miter/>
                <a:headEnd len="med" w="med" type="none"/>
                <a:tailEnd len="med" w="med" type="none"/>
              </a:ln>
            </p:spPr>
          </p:cxnSp>
          <p:sp>
            <p:nvSpPr>
              <p:cNvPr id="415" name="Shape 415"/>
              <p:cNvSpPr txBox="1"/>
              <p:nvPr/>
            </p:nvSpPr>
            <p:spPr>
              <a:xfrm>
                <a:off x="3627437" y="3386137"/>
                <a:ext cx="2065337" cy="5762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200" u="none" cap="none" strike="noStrike">
                    <a:solidFill>
                      <a:schemeClr val="dk1"/>
                    </a:solidFill>
                    <a:latin typeface="Times New Roman"/>
                    <a:ea typeface="Times New Roman"/>
                    <a:cs typeface="Times New Roman"/>
                    <a:sym typeface="Times New Roman"/>
                  </a:rPr>
                  <a:t>MS</a:t>
                </a:r>
                <a:r>
                  <a:rPr b="1" i="0" lang="en-US" sz="3200" u="none" cap="none" strike="noStrike">
                    <a:solidFill>
                      <a:schemeClr val="dk1"/>
                    </a:solidFill>
                    <a:latin typeface="Times New Roman"/>
                    <a:ea typeface="Times New Roman"/>
                    <a:cs typeface="Times New Roman"/>
                    <a:sym typeface="Times New Roman"/>
                  </a:rPr>
                  <a:t> (error)</a:t>
                </a:r>
              </a:p>
            </p:txBody>
          </p:sp>
        </p:grpSp>
        <p:sp>
          <p:nvSpPr>
            <p:cNvPr id="416" name="Shape 416"/>
            <p:cNvSpPr txBox="1"/>
            <p:nvPr/>
          </p:nvSpPr>
          <p:spPr>
            <a:xfrm>
              <a:off x="1250950" y="1828800"/>
              <a:ext cx="1951037"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accent1"/>
                </a:buClr>
                <a:buSzPct val="25000"/>
                <a:buFont typeface="Times New Roman"/>
                <a:buNone/>
              </a:pPr>
              <a:r>
                <a:rPr b="1" i="0" lang="en-US" sz="2400" u="none" cap="none" strike="noStrike">
                  <a:solidFill>
                    <a:schemeClr val="accent1"/>
                  </a:solidFill>
                  <a:latin typeface="Times New Roman"/>
                  <a:ea typeface="Times New Roman"/>
                  <a:cs typeface="Times New Roman"/>
                  <a:sym typeface="Times New Roman"/>
                </a:rPr>
                <a:t>Formula 12-8</a:t>
              </a:r>
            </a:p>
          </p:txBody>
        </p:sp>
      </p:gr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0" name="Shape 420"/>
        <p:cNvGrpSpPr/>
        <p:nvPr/>
      </p:nvGrpSpPr>
      <p:grpSpPr>
        <a:xfrm>
          <a:off x="0" y="0"/>
          <a:ext cx="0" cy="0"/>
          <a:chOff x="0" y="0"/>
          <a:chExt cx="0" cy="0"/>
        </a:xfrm>
      </p:grpSpPr>
      <p:sp>
        <p:nvSpPr>
          <p:cNvPr id="421" name="Shape 421"/>
          <p:cNvSpPr txBox="1"/>
          <p:nvPr/>
        </p:nvSpPr>
        <p:spPr>
          <a:xfrm>
            <a:off x="581025" y="131761"/>
            <a:ext cx="8031161" cy="582612"/>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Identifying Means That Are Different</a:t>
            </a:r>
          </a:p>
        </p:txBody>
      </p:sp>
      <p:sp>
        <p:nvSpPr>
          <p:cNvPr id="422" name="Shape 422"/>
          <p:cNvSpPr txBox="1"/>
          <p:nvPr/>
        </p:nvSpPr>
        <p:spPr>
          <a:xfrm>
            <a:off x="1143000" y="1373187"/>
            <a:ext cx="7239000" cy="35036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After conducting an analysis of variance test, we might conclude that there is sufficient evidence to reject a claim of equal population means, but we cannot conclude from ANOVA that any </a:t>
            </a:r>
            <a:r>
              <a:rPr b="1" i="0" lang="en-US" sz="3200" u="none" cap="none" strike="noStrike">
                <a:solidFill>
                  <a:schemeClr val="hlink"/>
                </a:solidFill>
                <a:latin typeface="Arial"/>
                <a:ea typeface="Arial"/>
                <a:cs typeface="Arial"/>
                <a:sym typeface="Arial"/>
              </a:rPr>
              <a:t>particular</a:t>
            </a:r>
            <a:r>
              <a:rPr b="1" i="0" lang="en-US" sz="3200" u="none" cap="none" strike="noStrike">
                <a:solidFill>
                  <a:schemeClr val="dk1"/>
                </a:solidFill>
                <a:latin typeface="Arial"/>
                <a:ea typeface="Arial"/>
                <a:cs typeface="Arial"/>
                <a:sym typeface="Arial"/>
              </a:rPr>
              <a:t> mean is different from the others.</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6" name="Shape 426"/>
        <p:cNvGrpSpPr/>
        <p:nvPr/>
      </p:nvGrpSpPr>
      <p:grpSpPr>
        <a:xfrm>
          <a:off x="0" y="0"/>
          <a:ext cx="0" cy="0"/>
          <a:chOff x="0" y="0"/>
          <a:chExt cx="0" cy="0"/>
        </a:xfrm>
      </p:grpSpPr>
      <p:sp>
        <p:nvSpPr>
          <p:cNvPr id="427" name="Shape 427"/>
          <p:cNvSpPr txBox="1"/>
          <p:nvPr/>
        </p:nvSpPr>
        <p:spPr>
          <a:xfrm>
            <a:off x="581025" y="131761"/>
            <a:ext cx="8031161" cy="582612"/>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Identifying Means That Are Different</a:t>
            </a:r>
          </a:p>
        </p:txBody>
      </p:sp>
      <p:sp>
        <p:nvSpPr>
          <p:cNvPr id="428" name="Shape 428"/>
          <p:cNvSpPr txBox="1"/>
          <p:nvPr/>
        </p:nvSpPr>
        <p:spPr>
          <a:xfrm>
            <a:off x="685800" y="1066800"/>
            <a:ext cx="7924799"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Informal methods for comparing means</a:t>
            </a:r>
          </a:p>
        </p:txBody>
      </p:sp>
      <p:sp>
        <p:nvSpPr>
          <p:cNvPr id="429" name="Shape 429"/>
          <p:cNvSpPr txBox="1"/>
          <p:nvPr/>
        </p:nvSpPr>
        <p:spPr>
          <a:xfrm>
            <a:off x="609600" y="2209800"/>
            <a:ext cx="8229600" cy="3722686"/>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Use the same scale for constructing boxplots of the data sets to see if one or more of the data sets are very different from the others.</a:t>
            </a:r>
          </a:p>
          <a:p>
            <a:pPr indent="-457200" lvl="0" marL="457200" marR="0" rtl="0" algn="l">
              <a:lnSpc>
                <a:spcPct val="100000"/>
              </a:lnSpc>
              <a:spcBef>
                <a:spcPts val="140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Construct confidence interval estimates of the means from the data sets, then compare those confidence intervals to see if one or more of them do not overlap with the others.</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3" name="Shape 433"/>
        <p:cNvGrpSpPr/>
        <p:nvPr/>
      </p:nvGrpSpPr>
      <p:grpSpPr>
        <a:xfrm>
          <a:off x="0" y="0"/>
          <a:ext cx="0" cy="0"/>
          <a:chOff x="0" y="0"/>
          <a:chExt cx="0" cy="0"/>
        </a:xfrm>
      </p:grpSpPr>
      <p:sp>
        <p:nvSpPr>
          <p:cNvPr id="434" name="Shape 434"/>
          <p:cNvSpPr txBox="1"/>
          <p:nvPr/>
        </p:nvSpPr>
        <p:spPr>
          <a:xfrm>
            <a:off x="2346325" y="131761"/>
            <a:ext cx="4498975" cy="107632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Bonferroni Multiple </a:t>
            </a:r>
          </a:p>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Comparison Test</a:t>
            </a:r>
          </a:p>
        </p:txBody>
      </p:sp>
      <p:sp>
        <p:nvSpPr>
          <p:cNvPr id="435" name="Shape 435"/>
          <p:cNvSpPr txBox="1"/>
          <p:nvPr/>
        </p:nvSpPr>
        <p:spPr>
          <a:xfrm>
            <a:off x="914400" y="1749425"/>
            <a:ext cx="7924799" cy="43021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Step 1. Do a separate </a:t>
            </a:r>
            <a:r>
              <a:rPr b="1" i="1" lang="en-US" sz="2800" u="none" cap="none" strike="noStrike">
                <a:solidFill>
                  <a:schemeClr val="dk2"/>
                </a:solidFill>
                <a:latin typeface="Arial"/>
                <a:ea typeface="Arial"/>
                <a:cs typeface="Arial"/>
                <a:sym typeface="Arial"/>
              </a:rPr>
              <a:t>t</a:t>
            </a:r>
            <a:r>
              <a:rPr b="1" i="0" lang="en-US" sz="2800" u="none" cap="none" strike="noStrike">
                <a:solidFill>
                  <a:schemeClr val="dk2"/>
                </a:solidFill>
                <a:latin typeface="Arial"/>
                <a:ea typeface="Arial"/>
                <a:cs typeface="Arial"/>
                <a:sym typeface="Arial"/>
              </a:rPr>
              <a:t> test for each pair of samples, but make the adjustments described in the following steps.</a:t>
            </a:r>
          </a:p>
          <a:p>
            <a:pPr indent="0" lvl="0" marL="0" marR="0" rtl="0" algn="l">
              <a:lnSpc>
                <a:spcPct val="100000"/>
              </a:lnSpc>
              <a:spcBef>
                <a:spcPts val="1400"/>
              </a:spcBef>
              <a:spcAft>
                <a:spcPts val="0"/>
              </a:spcAft>
              <a:buClr>
                <a:schemeClr val="dk1"/>
              </a:buClr>
              <a:buFont typeface="Times New Roman"/>
              <a:buNone/>
            </a:pPr>
            <a:r>
              <a:t/>
            </a:r>
            <a:endParaRPr b="1" i="0" sz="2800" u="none" cap="none" strike="noStrike">
              <a:solidFill>
                <a:schemeClr val="dk2"/>
              </a:solidFill>
              <a:latin typeface="Arial"/>
              <a:ea typeface="Arial"/>
              <a:cs typeface="Arial"/>
              <a:sym typeface="Arial"/>
            </a:endParaRPr>
          </a:p>
          <a:p>
            <a:pPr indent="0" lvl="0" marL="0" marR="0" rtl="0" algn="l">
              <a:lnSpc>
                <a:spcPct val="100000"/>
              </a:lnSpc>
              <a:spcBef>
                <a:spcPts val="160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Step 2. For an estimate of the variance </a:t>
            </a:r>
            <a:r>
              <a:rPr b="1" i="1" lang="en-US" sz="2800" u="none" cap="none" strike="noStrike">
                <a:solidFill>
                  <a:schemeClr val="dk2"/>
                </a:solidFill>
                <a:latin typeface="Arial"/>
                <a:ea typeface="Arial"/>
                <a:cs typeface="Arial"/>
                <a:sym typeface="Arial"/>
              </a:rPr>
              <a:t>σ</a:t>
            </a:r>
            <a:r>
              <a:rPr b="1" baseline="30000" i="0" lang="en-US" sz="2800" u="none" cap="none" strike="noStrike">
                <a:solidFill>
                  <a:schemeClr val="dk2"/>
                </a:solidFill>
                <a:latin typeface="Arial"/>
                <a:ea typeface="Arial"/>
                <a:cs typeface="Arial"/>
                <a:sym typeface="Arial"/>
              </a:rPr>
              <a:t>2 </a:t>
            </a:r>
            <a:r>
              <a:rPr b="1" i="0" lang="en-US" sz="2800" u="none" cap="none" strike="noStrike">
                <a:solidFill>
                  <a:schemeClr val="dk2"/>
                </a:solidFill>
                <a:latin typeface="Arial"/>
                <a:ea typeface="Arial"/>
                <a:cs typeface="Arial"/>
                <a:sym typeface="Arial"/>
              </a:rPr>
              <a:t>that is common to all of the involved populations, use the value of MS(error).</a:t>
            </a:r>
            <a:r>
              <a:rPr b="1" i="0" lang="en-US" sz="3200" u="none" cap="none" strike="noStrike">
                <a:solidFill>
                  <a:schemeClr val="dk2"/>
                </a:solidFill>
                <a:latin typeface="Arial"/>
                <a:ea typeface="Arial"/>
                <a:cs typeface="Arial"/>
                <a:sym typeface="Arial"/>
              </a:rPr>
              <a:t> </a:t>
            </a:r>
          </a:p>
          <a:p>
            <a:pPr indent="0" lvl="0" marL="0" marR="0" rtl="0" algn="l">
              <a:lnSpc>
                <a:spcPct val="100000"/>
              </a:lnSpc>
              <a:spcBef>
                <a:spcPts val="0"/>
              </a:spcBef>
              <a:spcAft>
                <a:spcPts val="0"/>
              </a:spcAft>
              <a:buNone/>
            </a:pPr>
            <a:r>
              <a:t/>
            </a:r>
            <a:endParaRPr b="1" i="0" sz="3200" u="none" cap="none" strike="noStrike">
              <a:solidFill>
                <a:schemeClr val="dk2"/>
              </a:solidFill>
              <a:latin typeface="Arial"/>
              <a:ea typeface="Arial"/>
              <a:cs typeface="Arial"/>
              <a:sym typeface="Arial"/>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9" name="Shape 439"/>
        <p:cNvGrpSpPr/>
        <p:nvPr/>
      </p:nvGrpSpPr>
      <p:grpSpPr>
        <a:xfrm>
          <a:off x="0" y="0"/>
          <a:ext cx="0" cy="0"/>
          <a:chOff x="0" y="0"/>
          <a:chExt cx="0" cy="0"/>
        </a:xfrm>
      </p:grpSpPr>
      <p:sp>
        <p:nvSpPr>
          <p:cNvPr id="440" name="Shape 440"/>
          <p:cNvSpPr txBox="1"/>
          <p:nvPr/>
        </p:nvSpPr>
        <p:spPr>
          <a:xfrm>
            <a:off x="2346325" y="131761"/>
            <a:ext cx="4498975" cy="107632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Bonferroni Multiple </a:t>
            </a:r>
          </a:p>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Comparison Test</a:t>
            </a:r>
          </a:p>
        </p:txBody>
      </p:sp>
      <p:sp>
        <p:nvSpPr>
          <p:cNvPr id="441" name="Shape 441"/>
          <p:cNvSpPr txBox="1"/>
          <p:nvPr/>
        </p:nvSpPr>
        <p:spPr>
          <a:xfrm>
            <a:off x="914400" y="1552575"/>
            <a:ext cx="7619999"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Step 2 (cont.)  Using the value of MS(error), calculate the value of the test statistic, as shown below.  (This example shows the comparison for Sample 1 and Sample 4.)</a:t>
            </a:r>
          </a:p>
        </p:txBody>
      </p:sp>
      <p:pic>
        <p:nvPicPr>
          <p:cNvPr id="442" name="Shape 442"/>
          <p:cNvPicPr preferRelativeResize="0"/>
          <p:nvPr/>
        </p:nvPicPr>
        <p:blipFill rotWithShape="1">
          <a:blip r:embed="rId3">
            <a:alphaModFix/>
          </a:blip>
          <a:srcRect b="0" l="0" r="0" t="0"/>
          <a:stretch/>
        </p:blipFill>
        <p:spPr>
          <a:xfrm>
            <a:off x="2743200" y="4241800"/>
            <a:ext cx="3657600" cy="1527175"/>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6" name="Shape 446"/>
        <p:cNvGrpSpPr/>
        <p:nvPr/>
      </p:nvGrpSpPr>
      <p:grpSpPr>
        <a:xfrm>
          <a:off x="0" y="0"/>
          <a:ext cx="0" cy="0"/>
          <a:chOff x="0" y="0"/>
          <a:chExt cx="0" cy="0"/>
        </a:xfrm>
      </p:grpSpPr>
      <p:sp>
        <p:nvSpPr>
          <p:cNvPr id="447" name="Shape 447"/>
          <p:cNvSpPr txBox="1"/>
          <p:nvPr/>
        </p:nvSpPr>
        <p:spPr>
          <a:xfrm>
            <a:off x="2346325" y="131761"/>
            <a:ext cx="4498975" cy="107632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Bonferroni Multiple </a:t>
            </a:r>
          </a:p>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Comparison Test</a:t>
            </a:r>
          </a:p>
        </p:txBody>
      </p:sp>
      <p:sp>
        <p:nvSpPr>
          <p:cNvPr id="448" name="Shape 448"/>
          <p:cNvSpPr txBox="1"/>
          <p:nvPr/>
        </p:nvSpPr>
        <p:spPr>
          <a:xfrm>
            <a:off x="914400" y="1447800"/>
            <a:ext cx="7619999" cy="45767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Step 2 (cont.)  Change the subscripts and use another pair of samples until all of the different possible pairs of samples have been tested.</a:t>
            </a:r>
          </a:p>
          <a:p>
            <a:pPr indent="0" lvl="0" marL="0" marR="0" rtl="0" algn="l">
              <a:lnSpc>
                <a:spcPct val="100000"/>
              </a:lnSpc>
              <a:spcBef>
                <a:spcPts val="0"/>
              </a:spcBef>
              <a:spcAft>
                <a:spcPts val="0"/>
              </a:spcAft>
              <a:buClr>
                <a:schemeClr val="dk1"/>
              </a:buClr>
              <a:buFont typeface="Times New Roman"/>
              <a:buNone/>
            </a:pPr>
            <a:r>
              <a:t/>
            </a:r>
            <a:endParaRPr b="1" i="0" sz="2800" u="none" cap="none" strike="noStrike">
              <a:solidFill>
                <a:schemeClr val="dk2"/>
              </a:solidFill>
              <a:latin typeface="Arial"/>
              <a:ea typeface="Arial"/>
              <a:cs typeface="Arial"/>
              <a:sym typeface="Arial"/>
            </a:endParaRPr>
          </a:p>
          <a:p>
            <a:pPr indent="0" lvl="0" marL="0" marR="0" rtl="0" algn="l">
              <a:lnSpc>
                <a:spcPct val="100000"/>
              </a:lnSpc>
              <a:spcBef>
                <a:spcPts val="140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Step 3. After calculating the value of the test statistic </a:t>
            </a:r>
            <a:r>
              <a:rPr b="1" i="1" lang="en-US" sz="2800" u="none" cap="none" strike="noStrike">
                <a:solidFill>
                  <a:schemeClr val="dk2"/>
                </a:solidFill>
                <a:latin typeface="Arial"/>
                <a:ea typeface="Arial"/>
                <a:cs typeface="Arial"/>
                <a:sym typeface="Arial"/>
              </a:rPr>
              <a:t>t</a:t>
            </a:r>
            <a:r>
              <a:rPr b="1" i="0" lang="en-US" sz="2800" u="none" cap="none" strike="noStrike">
                <a:solidFill>
                  <a:schemeClr val="dk2"/>
                </a:solidFill>
                <a:latin typeface="Arial"/>
                <a:ea typeface="Arial"/>
                <a:cs typeface="Arial"/>
                <a:sym typeface="Arial"/>
              </a:rPr>
              <a:t> for a particular pair of samples, find either the critical </a:t>
            </a:r>
            <a:r>
              <a:rPr b="1" i="1" lang="en-US" sz="2800" u="none" cap="none" strike="noStrike">
                <a:solidFill>
                  <a:schemeClr val="dk2"/>
                </a:solidFill>
                <a:latin typeface="Arial"/>
                <a:ea typeface="Arial"/>
                <a:cs typeface="Arial"/>
                <a:sym typeface="Arial"/>
              </a:rPr>
              <a:t>t</a:t>
            </a:r>
            <a:r>
              <a:rPr b="1" i="0" lang="en-US" sz="2800" u="none" cap="none" strike="noStrike">
                <a:solidFill>
                  <a:schemeClr val="dk2"/>
                </a:solidFill>
                <a:latin typeface="Arial"/>
                <a:ea typeface="Arial"/>
                <a:cs typeface="Arial"/>
                <a:sym typeface="Arial"/>
              </a:rPr>
              <a:t> value or the </a:t>
            </a:r>
            <a:r>
              <a:rPr b="1" i="1" lang="en-US" sz="2800" u="none" cap="none" strike="noStrike">
                <a:solidFill>
                  <a:schemeClr val="dk2"/>
                </a:solidFill>
                <a:latin typeface="Arial"/>
                <a:ea typeface="Arial"/>
                <a:cs typeface="Arial"/>
                <a:sym typeface="Arial"/>
              </a:rPr>
              <a:t>P</a:t>
            </a:r>
            <a:r>
              <a:rPr b="1" i="0" lang="en-US" sz="2800" u="none" cap="none" strike="noStrike">
                <a:solidFill>
                  <a:schemeClr val="dk2"/>
                </a:solidFill>
                <a:latin typeface="Arial"/>
                <a:ea typeface="Arial"/>
                <a:cs typeface="Arial"/>
                <a:sym typeface="Arial"/>
              </a:rPr>
              <a:t>-value, but make the following adjustment:</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2" name="Shape 452"/>
        <p:cNvGrpSpPr/>
        <p:nvPr/>
      </p:nvGrpSpPr>
      <p:grpSpPr>
        <a:xfrm>
          <a:off x="0" y="0"/>
          <a:ext cx="0" cy="0"/>
          <a:chOff x="0" y="0"/>
          <a:chExt cx="0" cy="0"/>
        </a:xfrm>
      </p:grpSpPr>
      <p:sp>
        <p:nvSpPr>
          <p:cNvPr id="453" name="Shape 453"/>
          <p:cNvSpPr txBox="1"/>
          <p:nvPr/>
        </p:nvSpPr>
        <p:spPr>
          <a:xfrm>
            <a:off x="2346325" y="131761"/>
            <a:ext cx="4498975" cy="107632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Bonferroni Multiple </a:t>
            </a:r>
          </a:p>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Comparison Test</a:t>
            </a:r>
          </a:p>
        </p:txBody>
      </p:sp>
      <p:sp>
        <p:nvSpPr>
          <p:cNvPr id="454" name="Shape 454"/>
          <p:cNvSpPr txBox="1"/>
          <p:nvPr/>
        </p:nvSpPr>
        <p:spPr>
          <a:xfrm>
            <a:off x="914400" y="1384300"/>
            <a:ext cx="7772400" cy="49101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Step 3 (cont.) </a:t>
            </a:r>
            <a:r>
              <a:rPr b="1" i="1" lang="en-US" sz="2800" u="none" cap="none" strike="noStrike">
                <a:solidFill>
                  <a:schemeClr val="hlink"/>
                </a:solidFill>
                <a:latin typeface="Arial"/>
                <a:ea typeface="Arial"/>
                <a:cs typeface="Arial"/>
                <a:sym typeface="Arial"/>
              </a:rPr>
              <a:t>P</a:t>
            </a:r>
            <a:r>
              <a:rPr b="1" i="0" lang="en-US" sz="2800" u="none" cap="none" strike="noStrike">
                <a:solidFill>
                  <a:schemeClr val="hlink"/>
                </a:solidFill>
                <a:latin typeface="Arial"/>
                <a:ea typeface="Arial"/>
                <a:cs typeface="Arial"/>
                <a:sym typeface="Arial"/>
              </a:rPr>
              <a:t>-value</a:t>
            </a:r>
            <a:r>
              <a:rPr b="1" i="0" lang="en-US" sz="2800" u="none" cap="none" strike="noStrike">
                <a:solidFill>
                  <a:schemeClr val="dk2"/>
                </a:solidFill>
                <a:latin typeface="Arial"/>
                <a:ea typeface="Arial"/>
                <a:cs typeface="Arial"/>
                <a:sym typeface="Arial"/>
              </a:rPr>
              <a:t>: Use the test statistic </a:t>
            </a:r>
            <a:r>
              <a:rPr b="1" i="1" lang="en-US" sz="2800" u="none" cap="none" strike="noStrike">
                <a:solidFill>
                  <a:schemeClr val="dk2"/>
                </a:solidFill>
                <a:latin typeface="Arial"/>
                <a:ea typeface="Arial"/>
                <a:cs typeface="Arial"/>
                <a:sym typeface="Arial"/>
              </a:rPr>
              <a:t>t</a:t>
            </a:r>
            <a:r>
              <a:rPr b="1" i="0" lang="en-US" sz="2800" u="none" cap="none" strike="noStrike">
                <a:solidFill>
                  <a:schemeClr val="dk2"/>
                </a:solidFill>
                <a:latin typeface="Arial"/>
                <a:ea typeface="Arial"/>
                <a:cs typeface="Arial"/>
                <a:sym typeface="Arial"/>
              </a:rPr>
              <a:t> with </a:t>
            </a:r>
            <a:r>
              <a:rPr b="1" i="1" lang="en-US" sz="2800" u="none" cap="none" strike="noStrike">
                <a:solidFill>
                  <a:schemeClr val="dk2"/>
                </a:solidFill>
                <a:latin typeface="Arial"/>
                <a:ea typeface="Arial"/>
                <a:cs typeface="Arial"/>
                <a:sym typeface="Arial"/>
              </a:rPr>
              <a:t>df</a:t>
            </a:r>
            <a:r>
              <a:rPr b="1" i="0" lang="en-US" sz="2800" u="none" cap="none" strike="noStrike">
                <a:solidFill>
                  <a:schemeClr val="dk2"/>
                </a:solidFill>
                <a:latin typeface="Arial"/>
                <a:ea typeface="Arial"/>
                <a:cs typeface="Arial"/>
                <a:sym typeface="Arial"/>
              </a:rPr>
              <a:t> = </a:t>
            </a:r>
            <a:r>
              <a:rPr b="1" i="1" lang="en-US" sz="2800" u="none" cap="none" strike="noStrike">
                <a:solidFill>
                  <a:schemeClr val="dk2"/>
                </a:solidFill>
                <a:latin typeface="Arial"/>
                <a:ea typeface="Arial"/>
                <a:cs typeface="Arial"/>
                <a:sym typeface="Arial"/>
              </a:rPr>
              <a:t>N – k</a:t>
            </a:r>
            <a:r>
              <a:rPr b="1" i="0" lang="en-US" sz="2800" u="none" cap="none" strike="noStrike">
                <a:solidFill>
                  <a:schemeClr val="dk2"/>
                </a:solidFill>
                <a:latin typeface="Arial"/>
                <a:ea typeface="Arial"/>
                <a:cs typeface="Arial"/>
                <a:sym typeface="Arial"/>
              </a:rPr>
              <a:t>, where </a:t>
            </a:r>
            <a:r>
              <a:rPr b="1" i="1" lang="en-US" sz="2800" u="none" cap="none" strike="noStrike">
                <a:solidFill>
                  <a:schemeClr val="dk2"/>
                </a:solidFill>
                <a:latin typeface="Arial"/>
                <a:ea typeface="Arial"/>
                <a:cs typeface="Arial"/>
                <a:sym typeface="Arial"/>
              </a:rPr>
              <a:t>N</a:t>
            </a:r>
            <a:r>
              <a:rPr b="1" i="0" lang="en-US" sz="2800" u="none" cap="none" strike="noStrike">
                <a:solidFill>
                  <a:schemeClr val="dk2"/>
                </a:solidFill>
                <a:latin typeface="Arial"/>
                <a:ea typeface="Arial"/>
                <a:cs typeface="Arial"/>
                <a:sym typeface="Arial"/>
              </a:rPr>
              <a:t> is the total number of sample values and </a:t>
            </a:r>
            <a:r>
              <a:rPr b="1" i="1" lang="en-US" sz="2800" u="none" cap="none" strike="noStrike">
                <a:solidFill>
                  <a:schemeClr val="dk2"/>
                </a:solidFill>
                <a:latin typeface="Arial"/>
                <a:ea typeface="Arial"/>
                <a:cs typeface="Arial"/>
                <a:sym typeface="Arial"/>
              </a:rPr>
              <a:t>k</a:t>
            </a:r>
            <a:r>
              <a:rPr b="1" i="0" lang="en-US" sz="2800" u="none" cap="none" strike="noStrike">
                <a:solidFill>
                  <a:schemeClr val="dk2"/>
                </a:solidFill>
                <a:latin typeface="Arial"/>
                <a:ea typeface="Arial"/>
                <a:cs typeface="Arial"/>
                <a:sym typeface="Arial"/>
              </a:rPr>
              <a:t> is the number of samples.  Find the </a:t>
            </a:r>
            <a:r>
              <a:rPr b="1" i="1" lang="en-US" sz="2800" u="none" cap="none" strike="noStrike">
                <a:solidFill>
                  <a:schemeClr val="dk2"/>
                </a:solidFill>
                <a:latin typeface="Arial"/>
                <a:ea typeface="Arial"/>
                <a:cs typeface="Arial"/>
                <a:sym typeface="Arial"/>
              </a:rPr>
              <a:t>P</a:t>
            </a:r>
            <a:r>
              <a:rPr b="1" i="0" lang="en-US" sz="2800" u="none" cap="none" strike="noStrike">
                <a:solidFill>
                  <a:schemeClr val="dk2"/>
                </a:solidFill>
                <a:latin typeface="Arial"/>
                <a:ea typeface="Arial"/>
                <a:cs typeface="Arial"/>
                <a:sym typeface="Arial"/>
              </a:rPr>
              <a:t>-value the usual way, but adjust the </a:t>
            </a:r>
            <a:r>
              <a:rPr b="1" i="1" lang="en-US" sz="2800" u="none" cap="none" strike="noStrike">
                <a:solidFill>
                  <a:schemeClr val="dk2"/>
                </a:solidFill>
                <a:latin typeface="Arial"/>
                <a:ea typeface="Arial"/>
                <a:cs typeface="Arial"/>
                <a:sym typeface="Arial"/>
              </a:rPr>
              <a:t>P</a:t>
            </a:r>
            <a:r>
              <a:rPr b="1" i="0" lang="en-US" sz="2800" u="none" cap="none" strike="noStrike">
                <a:solidFill>
                  <a:schemeClr val="dk2"/>
                </a:solidFill>
                <a:latin typeface="Arial"/>
                <a:ea typeface="Arial"/>
                <a:cs typeface="Arial"/>
                <a:sym typeface="Arial"/>
              </a:rPr>
              <a:t>-value by multiplying it by the number of different possible pairings of two samples.</a:t>
            </a:r>
            <a:r>
              <a:rPr b="1" i="0" lang="en-US" sz="3200" u="none" cap="none" strike="noStrike">
                <a:solidFill>
                  <a:schemeClr val="dk2"/>
                </a:solidFill>
                <a:latin typeface="Arial"/>
                <a:ea typeface="Arial"/>
                <a:cs typeface="Arial"/>
                <a:sym typeface="Arial"/>
              </a:rPr>
              <a:t> </a:t>
            </a:r>
          </a:p>
          <a:p>
            <a:pPr indent="0" lvl="0" marL="0" marR="0" rtl="0" algn="l">
              <a:lnSpc>
                <a:spcPct val="100000"/>
              </a:lnSpc>
              <a:spcBef>
                <a:spcPts val="0"/>
              </a:spcBef>
              <a:spcAft>
                <a:spcPts val="0"/>
              </a:spcAft>
              <a:buClr>
                <a:schemeClr val="dk2"/>
              </a:buClr>
              <a:buSzPct val="25000"/>
              <a:buFont typeface="Arial"/>
              <a:buNone/>
            </a:pPr>
            <a:r>
              <a:rPr b="1" i="0" lang="en-US" sz="3200" u="none" cap="none" strike="noStrike">
                <a:solidFill>
                  <a:schemeClr val="dk2"/>
                </a:solidFill>
                <a:latin typeface="Arial"/>
                <a:ea typeface="Arial"/>
                <a:cs typeface="Arial"/>
                <a:sym typeface="Arial"/>
              </a:rPr>
              <a:t> </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(For example, with four samples, there are six different possible pairings, so adjust the P-value by multiplying it by 6.)</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1676400" y="152400"/>
            <a:ext cx="57912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Preview</a:t>
            </a:r>
          </a:p>
        </p:txBody>
      </p:sp>
      <p:sp>
        <p:nvSpPr>
          <p:cNvPr id="52" name="Shape 52"/>
          <p:cNvSpPr txBox="1"/>
          <p:nvPr>
            <p:ph idx="1" type="body"/>
          </p:nvPr>
        </p:nvSpPr>
        <p:spPr>
          <a:xfrm>
            <a:off x="590550" y="1371600"/>
            <a:ext cx="7772400" cy="4114800"/>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Analysis of variance (ANOVA) is a method for testing the hypothesis that three or more population means are equal.</a:t>
            </a:r>
          </a:p>
          <a:p>
            <a:pPr indent="-342900" lvl="0" marL="342900" marR="0" rtl="0" algn="l">
              <a:lnSpc>
                <a:spcPct val="90000"/>
              </a:lnSpc>
              <a:spcBef>
                <a:spcPts val="320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For example:</a:t>
            </a:r>
          </a:p>
          <a:p>
            <a:pPr indent="-342900" lvl="0" marL="342900" marR="0" rtl="0" algn="l">
              <a:lnSpc>
                <a:spcPct val="90000"/>
              </a:lnSpc>
              <a:spcBef>
                <a:spcPts val="96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Times New Roman"/>
                <a:ea typeface="Times New Roman"/>
                <a:cs typeface="Times New Roman"/>
                <a:sym typeface="Times New Roman"/>
              </a:rPr>
              <a:t>µ</a:t>
            </a:r>
            <a:r>
              <a:rPr b="1" baseline="-25000" i="0" lang="en-US" sz="2800" u="none" cap="none" strike="noStrike">
                <a:solidFill>
                  <a:schemeClr val="dk1"/>
                </a:solidFill>
                <a:latin typeface="Arial"/>
                <a:ea typeface="Arial"/>
                <a:cs typeface="Arial"/>
                <a:sym typeface="Arial"/>
              </a:rPr>
              <a:t>1</a:t>
            </a:r>
            <a:r>
              <a:rPr b="1" i="0" lang="en-US" sz="3200" u="none" cap="none" strike="noStrike">
                <a:solidFill>
                  <a:schemeClr val="dk1"/>
                </a:solidFill>
                <a:latin typeface="Arial"/>
                <a:ea typeface="Arial"/>
                <a:cs typeface="Arial"/>
                <a:sym typeface="Arial"/>
              </a:rPr>
              <a:t> = </a:t>
            </a:r>
            <a:r>
              <a:rPr b="1" i="1" lang="en-US" sz="3200" u="none" cap="none" strike="noStrike">
                <a:solidFill>
                  <a:schemeClr val="dk1"/>
                </a:solidFill>
                <a:latin typeface="Times New Roman"/>
                <a:ea typeface="Times New Roman"/>
                <a:cs typeface="Times New Roman"/>
                <a:sym typeface="Times New Roman"/>
              </a:rPr>
              <a:t>µ</a:t>
            </a:r>
            <a:r>
              <a:rPr b="1" baseline="-25000" i="0" lang="en-US" sz="2800" u="none" cap="none" strike="noStrike">
                <a:solidFill>
                  <a:schemeClr val="dk1"/>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 = </a:t>
            </a:r>
            <a:r>
              <a:rPr b="1" i="1" lang="en-US" sz="3200" u="none" cap="none" strike="noStrike">
                <a:solidFill>
                  <a:schemeClr val="dk1"/>
                </a:solidFill>
                <a:latin typeface="Times New Roman"/>
                <a:ea typeface="Times New Roman"/>
                <a:cs typeface="Times New Roman"/>
                <a:sym typeface="Times New Roman"/>
              </a:rPr>
              <a:t>µ</a:t>
            </a:r>
            <a:r>
              <a:rPr b="1" baseline="-25000" i="0" lang="en-US" sz="2800" u="none" cap="none" strike="noStrike">
                <a:solidFill>
                  <a:schemeClr val="dk1"/>
                </a:solidFill>
                <a:latin typeface="Arial"/>
                <a:ea typeface="Arial"/>
                <a:cs typeface="Arial"/>
                <a:sym typeface="Arial"/>
              </a:rPr>
              <a:t>3</a:t>
            </a:r>
            <a:r>
              <a:rPr b="1" i="0" lang="en-US" sz="3200" u="none" cap="none" strike="noStrike">
                <a:solidFill>
                  <a:schemeClr val="dk1"/>
                </a:solidFill>
                <a:latin typeface="Arial"/>
                <a:ea typeface="Arial"/>
                <a:cs typeface="Arial"/>
                <a:sym typeface="Arial"/>
              </a:rPr>
              <a:t> = . . . </a:t>
            </a:r>
            <a:r>
              <a:rPr b="1" i="1" lang="en-US" sz="3200" u="none" cap="none" strike="noStrike">
                <a:solidFill>
                  <a:schemeClr val="dk1"/>
                </a:solidFill>
                <a:latin typeface="Times New Roman"/>
                <a:ea typeface="Times New Roman"/>
                <a:cs typeface="Times New Roman"/>
                <a:sym typeface="Times New Roman"/>
              </a:rPr>
              <a:t>µ</a:t>
            </a:r>
            <a:r>
              <a:rPr b="1" baseline="-25000" i="0" lang="en-US" sz="2800" u="none" cap="none" strike="noStrike">
                <a:solidFill>
                  <a:schemeClr val="dk1"/>
                </a:solidFill>
                <a:latin typeface="Arial"/>
                <a:ea typeface="Arial"/>
                <a:cs typeface="Arial"/>
                <a:sym typeface="Arial"/>
              </a:rPr>
              <a:t>k</a:t>
            </a:r>
          </a:p>
          <a:p>
            <a:pPr indent="-342900" lvl="0" marL="34290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1</a:t>
            </a:r>
            <a:r>
              <a:rPr b="1" i="0" lang="en-US" sz="3200" u="none" cap="none" strike="noStrike">
                <a:solidFill>
                  <a:schemeClr val="dk1"/>
                </a:solidFill>
                <a:latin typeface="Arial"/>
                <a:ea typeface="Arial"/>
                <a:cs typeface="Arial"/>
                <a:sym typeface="Arial"/>
              </a:rPr>
              <a:t>: At least one mean is different</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8" name="Shape 458"/>
        <p:cNvGrpSpPr/>
        <p:nvPr/>
      </p:nvGrpSpPr>
      <p:grpSpPr>
        <a:xfrm>
          <a:off x="0" y="0"/>
          <a:ext cx="0" cy="0"/>
          <a:chOff x="0" y="0"/>
          <a:chExt cx="0" cy="0"/>
        </a:xfrm>
      </p:grpSpPr>
      <p:sp>
        <p:nvSpPr>
          <p:cNvPr id="459" name="Shape 459"/>
          <p:cNvSpPr txBox="1"/>
          <p:nvPr/>
        </p:nvSpPr>
        <p:spPr>
          <a:xfrm>
            <a:off x="2346325" y="131761"/>
            <a:ext cx="4498975" cy="107632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Bonferroni Multiple </a:t>
            </a:r>
          </a:p>
          <a:p>
            <a:pPr indent="0" lvl="0" marL="0" marR="0" rtl="0" algn="ctr">
              <a:lnSpc>
                <a:spcPct val="9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Comparison Test</a:t>
            </a:r>
          </a:p>
        </p:txBody>
      </p:sp>
      <p:sp>
        <p:nvSpPr>
          <p:cNvPr id="460" name="Shape 460"/>
          <p:cNvSpPr txBox="1"/>
          <p:nvPr/>
        </p:nvSpPr>
        <p:spPr>
          <a:xfrm>
            <a:off x="914400" y="1584325"/>
            <a:ext cx="7772400" cy="3859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Step 3 (cont.) </a:t>
            </a:r>
            <a:r>
              <a:rPr b="1" i="0" lang="en-US" sz="2800" u="none" cap="none" strike="noStrike">
                <a:solidFill>
                  <a:schemeClr val="hlink"/>
                </a:solidFill>
                <a:latin typeface="Arial"/>
                <a:ea typeface="Arial"/>
                <a:cs typeface="Arial"/>
                <a:sym typeface="Arial"/>
              </a:rPr>
              <a:t>Critical value:</a:t>
            </a:r>
            <a:r>
              <a:rPr b="1" i="0" lang="en-US" sz="2800" u="none" cap="none" strike="noStrike">
                <a:solidFill>
                  <a:schemeClr val="dk2"/>
                </a:solidFill>
                <a:latin typeface="Arial"/>
                <a:ea typeface="Arial"/>
                <a:cs typeface="Arial"/>
                <a:sym typeface="Arial"/>
              </a:rPr>
              <a:t> When finding the critical value, adjust the significance level </a:t>
            </a:r>
            <a:r>
              <a:rPr b="1" i="1" lang="en-US" sz="2800" u="none" cap="none" strike="noStrike">
                <a:solidFill>
                  <a:schemeClr val="dk2"/>
                </a:solidFill>
                <a:latin typeface="Arial"/>
                <a:ea typeface="Arial"/>
                <a:cs typeface="Arial"/>
                <a:sym typeface="Arial"/>
              </a:rPr>
              <a:t>α</a:t>
            </a:r>
            <a:r>
              <a:rPr b="1" i="0" lang="en-US" sz="2800" u="none" cap="none" strike="noStrike">
                <a:solidFill>
                  <a:schemeClr val="dk2"/>
                </a:solidFill>
                <a:latin typeface="Arial"/>
                <a:ea typeface="Arial"/>
                <a:cs typeface="Arial"/>
                <a:sym typeface="Arial"/>
              </a:rPr>
              <a:t> by dividing it by the number of different possible pairings of two samples.</a:t>
            </a:r>
          </a:p>
          <a:p>
            <a:pPr indent="0" lvl="0" marL="0" marR="0" rtl="0" algn="l">
              <a:lnSpc>
                <a:spcPct val="100000"/>
              </a:lnSpc>
              <a:spcBef>
                <a:spcPts val="840"/>
              </a:spcBef>
              <a:spcAft>
                <a:spcPts val="0"/>
              </a:spcAft>
              <a:buClr>
                <a:schemeClr val="dk1"/>
              </a:buClr>
              <a:buFont typeface="Times New Roman"/>
              <a:buNone/>
            </a:pPr>
            <a:r>
              <a:t/>
            </a:r>
            <a:endParaRPr b="1" i="0" sz="2800" u="none" cap="none" strike="noStrike">
              <a:solidFill>
                <a:schemeClr val="dk2"/>
              </a:solidFill>
              <a:latin typeface="Arial"/>
              <a:ea typeface="Arial"/>
              <a:cs typeface="Arial"/>
              <a:sym typeface="Arial"/>
            </a:endParaRPr>
          </a:p>
          <a:p>
            <a:pPr indent="0" lvl="0" marL="0" marR="0" rtl="0" algn="l">
              <a:lnSpc>
                <a:spcPct val="100000"/>
              </a:lnSpc>
              <a:spcBef>
                <a:spcPts val="96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(For example, with four samples, there are six different possible pairings, so adjust the significance level by dividing it by 6.)</a:t>
            </a:r>
            <a:r>
              <a:rPr b="1" i="0" lang="en-US" sz="3200" u="none" cap="none" strike="noStrike">
                <a:solidFill>
                  <a:schemeClr val="dk2"/>
                </a:solidFill>
                <a:latin typeface="Arial"/>
                <a:ea typeface="Arial"/>
                <a:cs typeface="Arial"/>
                <a:sym typeface="Arial"/>
              </a:rPr>
              <a:t> </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4" name="Shape 464"/>
        <p:cNvGrpSpPr/>
        <p:nvPr/>
      </p:nvGrpSpPr>
      <p:grpSpPr>
        <a:xfrm>
          <a:off x="0" y="0"/>
          <a:ext cx="0" cy="0"/>
          <a:chOff x="0" y="0"/>
          <a:chExt cx="0" cy="0"/>
        </a:xfrm>
      </p:grpSpPr>
      <p:sp>
        <p:nvSpPr>
          <p:cNvPr id="465" name="Shape 465"/>
          <p:cNvSpPr txBox="1"/>
          <p:nvPr/>
        </p:nvSpPr>
        <p:spPr>
          <a:xfrm>
            <a:off x="533400" y="76200"/>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66" name="Shape 466"/>
          <p:cNvSpPr txBox="1"/>
          <p:nvPr/>
        </p:nvSpPr>
        <p:spPr>
          <a:xfrm>
            <a:off x="609600" y="762000"/>
            <a:ext cx="8077199"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the data in Table 12-1, we concluded that there is sufficient evidence to warrant rejection of the claim of equal means. Use the Bonferroni test with a 0.05 significance level to identify which mean is different from the others.</a:t>
            </a:r>
          </a:p>
        </p:txBody>
      </p:sp>
      <p:sp>
        <p:nvSpPr>
          <p:cNvPr id="467" name="Shape 467"/>
          <p:cNvSpPr txBox="1"/>
          <p:nvPr/>
        </p:nvSpPr>
        <p:spPr>
          <a:xfrm>
            <a:off x="609600" y="3581400"/>
            <a:ext cx="8077199"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Bonferroni test requires a separate ttest for each different</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possible pair of samples. Here are the null hypotheses to be tested:</a:t>
            </a:r>
          </a:p>
        </p:txBody>
      </p:sp>
      <p:pic>
        <p:nvPicPr>
          <p:cNvPr id="468" name="Shape 468"/>
          <p:cNvPicPr preferRelativeResize="0"/>
          <p:nvPr/>
        </p:nvPicPr>
        <p:blipFill rotWithShape="1">
          <a:blip r:embed="rId3">
            <a:alphaModFix/>
          </a:blip>
          <a:srcRect b="0" l="0" r="0" t="0"/>
          <a:stretch/>
        </p:blipFill>
        <p:spPr>
          <a:xfrm>
            <a:off x="762000" y="5308600"/>
            <a:ext cx="2158999" cy="635000"/>
          </a:xfrm>
          <a:prstGeom prst="rect">
            <a:avLst/>
          </a:prstGeom>
          <a:noFill/>
          <a:ln>
            <a:noFill/>
          </a:ln>
        </p:spPr>
      </p:pic>
      <p:pic>
        <p:nvPicPr>
          <p:cNvPr id="469" name="Shape 469"/>
          <p:cNvPicPr preferRelativeResize="0"/>
          <p:nvPr/>
        </p:nvPicPr>
        <p:blipFill rotWithShape="1">
          <a:blip r:embed="rId4">
            <a:alphaModFix/>
          </a:blip>
          <a:srcRect b="0" l="0" r="0" t="0"/>
          <a:stretch/>
        </p:blipFill>
        <p:spPr>
          <a:xfrm>
            <a:off x="3594100" y="5308600"/>
            <a:ext cx="2133599" cy="635000"/>
          </a:xfrm>
          <a:prstGeom prst="rect">
            <a:avLst/>
          </a:prstGeom>
          <a:noFill/>
          <a:ln>
            <a:noFill/>
          </a:ln>
        </p:spPr>
      </p:pic>
      <p:pic>
        <p:nvPicPr>
          <p:cNvPr id="470" name="Shape 470"/>
          <p:cNvPicPr preferRelativeResize="0"/>
          <p:nvPr/>
        </p:nvPicPr>
        <p:blipFill rotWithShape="1">
          <a:blip r:embed="rId5">
            <a:alphaModFix/>
          </a:blip>
          <a:srcRect b="0" l="0" r="0" t="0"/>
          <a:stretch/>
        </p:blipFill>
        <p:spPr>
          <a:xfrm>
            <a:off x="6400800" y="5308600"/>
            <a:ext cx="2184399" cy="635000"/>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4" name="Shape 474"/>
        <p:cNvGrpSpPr/>
        <p:nvPr/>
      </p:nvGrpSpPr>
      <p:grpSpPr>
        <a:xfrm>
          <a:off x="0" y="0"/>
          <a:ext cx="0" cy="0"/>
          <a:chOff x="0" y="0"/>
          <a:chExt cx="0" cy="0"/>
        </a:xfrm>
      </p:grpSpPr>
      <p:sp>
        <p:nvSpPr>
          <p:cNvPr id="475" name="Shape 475"/>
          <p:cNvSpPr txBox="1"/>
          <p:nvPr/>
        </p:nvSpPr>
        <p:spPr>
          <a:xfrm>
            <a:off x="533400" y="76200"/>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76" name="Shape 476"/>
          <p:cNvSpPr txBox="1"/>
          <p:nvPr/>
        </p:nvSpPr>
        <p:spPr>
          <a:xfrm>
            <a:off x="609600" y="762000"/>
            <a:ext cx="807719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Begin with</a:t>
            </a:r>
          </a:p>
        </p:txBody>
      </p:sp>
      <p:sp>
        <p:nvSpPr>
          <p:cNvPr id="477" name="Shape 477"/>
          <p:cNvSpPr txBox="1"/>
          <p:nvPr/>
        </p:nvSpPr>
        <p:spPr>
          <a:xfrm>
            <a:off x="609600" y="2667000"/>
            <a:ext cx="807719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MS(error) = 19.888889 (from technology)</a:t>
            </a:r>
          </a:p>
        </p:txBody>
      </p:sp>
      <p:pic>
        <p:nvPicPr>
          <p:cNvPr id="478" name="Shape 478"/>
          <p:cNvPicPr preferRelativeResize="0"/>
          <p:nvPr/>
        </p:nvPicPr>
        <p:blipFill rotWithShape="1">
          <a:blip r:embed="rId3">
            <a:alphaModFix/>
          </a:blip>
          <a:srcRect b="0" l="0" r="0" t="0"/>
          <a:stretch/>
        </p:blipFill>
        <p:spPr>
          <a:xfrm>
            <a:off x="2743200" y="685800"/>
            <a:ext cx="2158999" cy="635000"/>
          </a:xfrm>
          <a:prstGeom prst="rect">
            <a:avLst/>
          </a:prstGeom>
          <a:noFill/>
          <a:ln>
            <a:noFill/>
          </a:ln>
        </p:spPr>
      </p:pic>
      <p:pic>
        <p:nvPicPr>
          <p:cNvPr id="479" name="Shape 479"/>
          <p:cNvPicPr preferRelativeResize="0"/>
          <p:nvPr/>
        </p:nvPicPr>
        <p:blipFill rotWithShape="1">
          <a:blip r:embed="rId4">
            <a:alphaModFix/>
          </a:blip>
          <a:srcRect b="0" l="0" r="0" t="0"/>
          <a:stretch/>
        </p:blipFill>
        <p:spPr>
          <a:xfrm>
            <a:off x="1066800" y="1905000"/>
            <a:ext cx="7100887" cy="635000"/>
          </a:xfrm>
          <a:prstGeom prst="rect">
            <a:avLst/>
          </a:prstGeom>
          <a:noFill/>
          <a:ln>
            <a:noFill/>
          </a:ln>
        </p:spPr>
      </p:pic>
      <p:sp>
        <p:nvSpPr>
          <p:cNvPr id="480" name="Shape 480"/>
          <p:cNvSpPr txBox="1"/>
          <p:nvPr/>
        </p:nvSpPr>
        <p:spPr>
          <a:xfrm>
            <a:off x="685800" y="1371600"/>
            <a:ext cx="807719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From Table 12-1:</a:t>
            </a:r>
          </a:p>
        </p:txBody>
      </p:sp>
      <p:pic>
        <p:nvPicPr>
          <p:cNvPr id="481" name="Shape 481"/>
          <p:cNvPicPr preferRelativeResize="0"/>
          <p:nvPr/>
        </p:nvPicPr>
        <p:blipFill rotWithShape="1">
          <a:blip r:embed="rId5">
            <a:alphaModFix/>
          </a:blip>
          <a:srcRect b="0" l="0" r="0" t="0"/>
          <a:stretch/>
        </p:blipFill>
        <p:spPr>
          <a:xfrm>
            <a:off x="1828800" y="3124200"/>
            <a:ext cx="5970586" cy="3390900"/>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5" name="Shape 485"/>
        <p:cNvGrpSpPr/>
        <p:nvPr/>
      </p:nvGrpSpPr>
      <p:grpSpPr>
        <a:xfrm>
          <a:off x="0" y="0"/>
          <a:ext cx="0" cy="0"/>
          <a:chOff x="0" y="0"/>
          <a:chExt cx="0" cy="0"/>
        </a:xfrm>
      </p:grpSpPr>
      <p:sp>
        <p:nvSpPr>
          <p:cNvPr id="486" name="Shape 486"/>
          <p:cNvSpPr txBox="1"/>
          <p:nvPr/>
        </p:nvSpPr>
        <p:spPr>
          <a:xfrm>
            <a:off x="533400" y="76200"/>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87" name="Shape 487"/>
          <p:cNvSpPr txBox="1"/>
          <p:nvPr/>
        </p:nvSpPr>
        <p:spPr>
          <a:xfrm>
            <a:off x="609600" y="762000"/>
            <a:ext cx="8077199" cy="4362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number of degrees of freedom is</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df =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k</a:t>
            </a:r>
            <a:r>
              <a:rPr b="1" i="0" lang="en-US" sz="2800" u="none" cap="none" strike="noStrike">
                <a:solidFill>
                  <a:schemeClr val="dk1"/>
                </a:solidFill>
                <a:latin typeface="Arial"/>
                <a:ea typeface="Arial"/>
                <a:cs typeface="Arial"/>
                <a:sym typeface="Arial"/>
              </a:rPr>
              <a:t> = 30 – 3 = 27. With a test statistic of</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 1.303626244 and with df = 27, the two-tailed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0.203368, but we adjust this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by multiplying it by 3 (the number of different possible pairs of samples) to get a final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of 0.610. Because this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not small (less than 0.05), we fail to reject the null hypothesis. It appears that Samples 1 and 2 do not have significantly different means.</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1" name="Shape 491"/>
        <p:cNvGrpSpPr/>
        <p:nvPr/>
      </p:nvGrpSpPr>
      <p:grpSpPr>
        <a:xfrm>
          <a:off x="0" y="0"/>
          <a:ext cx="0" cy="0"/>
          <a:chOff x="0" y="0"/>
          <a:chExt cx="0" cy="0"/>
        </a:xfrm>
      </p:grpSpPr>
      <p:sp>
        <p:nvSpPr>
          <p:cNvPr id="492" name="Shape 492"/>
          <p:cNvSpPr txBox="1"/>
          <p:nvPr/>
        </p:nvSpPr>
        <p:spPr>
          <a:xfrm>
            <a:off x="533400" y="76200"/>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93" name="Shape 493"/>
          <p:cNvSpPr txBox="1"/>
          <p:nvPr/>
        </p:nvSpPr>
        <p:spPr>
          <a:xfrm>
            <a:off x="609600" y="762000"/>
            <a:ext cx="807719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Here are ALL the Bonferroni test results:</a:t>
            </a:r>
          </a:p>
        </p:txBody>
      </p:sp>
      <p:pic>
        <p:nvPicPr>
          <p:cNvPr id="494" name="Shape 494"/>
          <p:cNvPicPr preferRelativeResize="0"/>
          <p:nvPr/>
        </p:nvPicPr>
        <p:blipFill rotWithShape="1">
          <a:blip r:embed="rId3">
            <a:alphaModFix/>
          </a:blip>
          <a:srcRect b="0" l="0" r="0" t="0"/>
          <a:stretch/>
        </p:blipFill>
        <p:spPr>
          <a:xfrm>
            <a:off x="381000" y="1782761"/>
            <a:ext cx="8610599" cy="4103687"/>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8" name="Shape 498"/>
        <p:cNvGrpSpPr/>
        <p:nvPr/>
      </p:nvGrpSpPr>
      <p:grpSpPr>
        <a:xfrm>
          <a:off x="0" y="0"/>
          <a:ext cx="0" cy="0"/>
          <a:chOff x="0" y="0"/>
          <a:chExt cx="0" cy="0"/>
        </a:xfrm>
      </p:grpSpPr>
      <p:sp>
        <p:nvSpPr>
          <p:cNvPr id="499" name="Shape 499"/>
          <p:cNvSpPr txBox="1"/>
          <p:nvPr/>
        </p:nvSpPr>
        <p:spPr>
          <a:xfrm>
            <a:off x="533400" y="76200"/>
            <a:ext cx="1987549"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500" name="Shape 500"/>
          <p:cNvSpPr txBox="1"/>
          <p:nvPr/>
        </p:nvSpPr>
        <p:spPr>
          <a:xfrm>
            <a:off x="609600" y="1143000"/>
            <a:ext cx="8077199" cy="3081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display shows that the mean for Sample 1 (small cars) is significantly different from the mean for Sample 3 (large cars). Based on the Bonferroni test, it appears that the measurements from small cars have a mean that is significantly different from the mean for large cars.</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4" name="Shape 504"/>
        <p:cNvGrpSpPr/>
        <p:nvPr/>
      </p:nvGrpSpPr>
      <p:grpSpPr>
        <a:xfrm>
          <a:off x="0" y="0"/>
          <a:ext cx="0" cy="0"/>
          <a:chOff x="0" y="0"/>
          <a:chExt cx="0" cy="0"/>
        </a:xfrm>
      </p:grpSpPr>
      <p:sp>
        <p:nvSpPr>
          <p:cNvPr id="505" name="Shape 505"/>
          <p:cNvSpPr txBox="1"/>
          <p:nvPr/>
        </p:nvSpPr>
        <p:spPr>
          <a:xfrm>
            <a:off x="3705225" y="260350"/>
            <a:ext cx="1704974"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506" name="Shape 506"/>
          <p:cNvSpPr txBox="1"/>
          <p:nvPr/>
        </p:nvSpPr>
        <p:spPr>
          <a:xfrm>
            <a:off x="1143000" y="1143000"/>
            <a:ext cx="6019799"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In this section we have discussed:</a:t>
            </a:r>
          </a:p>
        </p:txBody>
      </p:sp>
      <p:sp>
        <p:nvSpPr>
          <p:cNvPr id="507" name="Shape 507"/>
          <p:cNvSpPr txBox="1"/>
          <p:nvPr/>
        </p:nvSpPr>
        <p:spPr>
          <a:xfrm>
            <a:off x="838200" y="2008186"/>
            <a:ext cx="8077199" cy="4410074"/>
          </a:xfrm>
          <a:prstGeom prst="rect">
            <a:avLst/>
          </a:prstGeom>
          <a:noFill/>
          <a:ln>
            <a:noFill/>
          </a:ln>
        </p:spPr>
        <p:txBody>
          <a:bodyPr anchorCtr="0" anchor="t" bIns="45700" lIns="91425" rIns="91425" tIns="45700">
            <a:noAutofit/>
          </a:bodyPr>
          <a:lstStyle/>
          <a:p>
            <a:pPr indent="0" lvl="0" marL="0" marR="0" rtl="0" algn="l">
              <a:lnSpc>
                <a:spcPct val="101000"/>
              </a:lnSpc>
              <a:spcBef>
                <a:spcPts val="0"/>
              </a:spcBef>
              <a:spcAft>
                <a:spcPts val="0"/>
              </a:spcAft>
              <a:buClr>
                <a:schemeClr val="accent2"/>
              </a:buClr>
              <a:buSzPct val="100000"/>
              <a:buFont typeface="Arial"/>
              <a:buChar char="❖"/>
            </a:pPr>
            <a:r>
              <a:rPr b="1" i="0" lang="en-US" sz="2800" u="none" cap="none" strike="noStrike">
                <a:solidFill>
                  <a:schemeClr val="dk2"/>
                </a:solidFill>
                <a:latin typeface="Arial"/>
                <a:ea typeface="Arial"/>
                <a:cs typeface="Arial"/>
                <a:sym typeface="Arial"/>
              </a:rPr>
              <a:t> One-way analysis of variance (ANOVA)</a:t>
            </a:r>
          </a:p>
          <a:p>
            <a:pPr indent="0" lvl="1" marL="457200" marR="0" rtl="0" algn="l">
              <a:lnSpc>
                <a:spcPct val="100000"/>
              </a:lnSpc>
              <a:spcBef>
                <a:spcPts val="252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	Calculations with </a:t>
            </a:r>
            <a:r>
              <a:rPr b="1" i="0" lang="en-US" sz="2800" u="sng" cap="none" strike="noStrike">
                <a:solidFill>
                  <a:schemeClr val="dk2"/>
                </a:solidFill>
                <a:latin typeface="Arial"/>
                <a:ea typeface="Arial"/>
                <a:cs typeface="Arial"/>
                <a:sym typeface="Arial"/>
              </a:rPr>
              <a:t>Equal</a:t>
            </a:r>
            <a:r>
              <a:rPr b="1" i="0" lang="en-US" sz="2800" u="none" cap="none" strike="noStrike">
                <a:solidFill>
                  <a:schemeClr val="dk2"/>
                </a:solidFill>
                <a:latin typeface="Arial"/>
                <a:ea typeface="Arial"/>
                <a:cs typeface="Arial"/>
                <a:sym typeface="Arial"/>
              </a:rPr>
              <a:t> Sample Sizes</a:t>
            </a:r>
          </a:p>
          <a:p>
            <a:pPr indent="0" lvl="1" marL="457200" marR="0" rtl="0" algn="l">
              <a:lnSpc>
                <a:spcPct val="100000"/>
              </a:lnSpc>
              <a:spcBef>
                <a:spcPts val="252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	Calculations with </a:t>
            </a:r>
            <a:r>
              <a:rPr b="1" i="0" lang="en-US" sz="2800" u="sng" cap="none" strike="noStrike">
                <a:solidFill>
                  <a:schemeClr val="dk2"/>
                </a:solidFill>
                <a:latin typeface="Arial"/>
                <a:ea typeface="Arial"/>
                <a:cs typeface="Arial"/>
                <a:sym typeface="Arial"/>
              </a:rPr>
              <a:t>Unequal</a:t>
            </a:r>
            <a:r>
              <a:rPr b="1" i="0" lang="en-US" sz="2800" u="none" cap="none" strike="noStrike">
                <a:solidFill>
                  <a:schemeClr val="dk2"/>
                </a:solidFill>
                <a:latin typeface="Arial"/>
                <a:ea typeface="Arial"/>
                <a:cs typeface="Arial"/>
                <a:sym typeface="Arial"/>
              </a:rPr>
              <a:t> Sample Sizes</a:t>
            </a:r>
          </a:p>
          <a:p>
            <a:pPr indent="0" lvl="0" marL="0" marR="0" rtl="0" algn="l">
              <a:lnSpc>
                <a:spcPct val="100000"/>
              </a:lnSpc>
              <a:spcBef>
                <a:spcPts val="2520"/>
              </a:spcBef>
              <a:spcAft>
                <a:spcPts val="0"/>
              </a:spcAft>
              <a:buClr>
                <a:schemeClr val="accent2"/>
              </a:buClr>
              <a:buSzPct val="100000"/>
              <a:buFont typeface="Arial"/>
              <a:buChar char="❖"/>
            </a:pPr>
            <a:r>
              <a:rPr b="1" i="0" lang="en-US" sz="2800" u="none" cap="none" strike="noStrike">
                <a:solidFill>
                  <a:schemeClr val="dk2"/>
                </a:solidFill>
                <a:latin typeface="Arial"/>
                <a:ea typeface="Arial"/>
                <a:cs typeface="Arial"/>
                <a:sym typeface="Arial"/>
              </a:rPr>
              <a:t> Identifying Means That Are Different</a:t>
            </a:r>
          </a:p>
          <a:p>
            <a:pPr indent="0" lvl="1" marL="457200" marR="0" rtl="0" algn="l">
              <a:lnSpc>
                <a:spcPct val="100000"/>
              </a:lnSpc>
              <a:spcBef>
                <a:spcPts val="252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	Bonferroni Multiple Comparison Test</a:t>
            </a:r>
          </a:p>
          <a:p>
            <a:pPr indent="0" lvl="0" marL="0" marR="0" rtl="0" algn="l">
              <a:lnSpc>
                <a:spcPct val="100000"/>
              </a:lnSpc>
              <a:spcBef>
                <a:spcPts val="280"/>
              </a:spcBef>
              <a:spcAft>
                <a:spcPts val="0"/>
              </a:spcAft>
              <a:buNone/>
            </a:pPr>
            <a:r>
              <a:t/>
            </a:r>
            <a:endParaRPr b="1" i="0" sz="2800" u="none" cap="none" strike="noStrike">
              <a:solidFill>
                <a:schemeClr val="dk2"/>
              </a:solidFill>
              <a:latin typeface="Arial"/>
              <a:ea typeface="Arial"/>
              <a:cs typeface="Arial"/>
              <a:sym typeface="Arial"/>
            </a:endParaRP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1" name="Shape 511"/>
        <p:cNvGrpSpPr/>
        <p:nvPr/>
      </p:nvGrpSpPr>
      <p:grpSpPr>
        <a:xfrm>
          <a:off x="0" y="0"/>
          <a:ext cx="0" cy="0"/>
          <a:chOff x="0" y="0"/>
          <a:chExt cx="0" cy="0"/>
        </a:xfrm>
      </p:grpSpPr>
      <p:grpSp>
        <p:nvGrpSpPr>
          <p:cNvPr id="512" name="Shape 512"/>
          <p:cNvGrpSpPr/>
          <p:nvPr/>
        </p:nvGrpSpPr>
        <p:grpSpPr>
          <a:xfrm>
            <a:off x="0" y="0"/>
            <a:ext cx="9144000" cy="6858000"/>
            <a:chOff x="0" y="0"/>
            <a:chExt cx="9144000" cy="6858000"/>
          </a:xfrm>
        </p:grpSpPr>
        <p:sp>
          <p:nvSpPr>
            <p:cNvPr id="513" name="Shape 513"/>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514" name="Shape 514"/>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515" name="Shape 515"/>
          <p:cNvSpPr txBox="1"/>
          <p:nvPr/>
        </p:nvSpPr>
        <p:spPr>
          <a:xfrm>
            <a:off x="1295400" y="82550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12-3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Two-Way ANOVA</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9" name="Shape 519"/>
        <p:cNvGrpSpPr/>
        <p:nvPr/>
      </p:nvGrpSpPr>
      <p:grpSpPr>
        <a:xfrm>
          <a:off x="0" y="0"/>
          <a:ext cx="0" cy="0"/>
          <a:chOff x="0" y="0"/>
          <a:chExt cx="0" cy="0"/>
        </a:xfrm>
      </p:grpSpPr>
      <p:sp>
        <p:nvSpPr>
          <p:cNvPr id="520" name="Shape 520"/>
          <p:cNvSpPr txBox="1"/>
          <p:nvPr/>
        </p:nvSpPr>
        <p:spPr>
          <a:xfrm>
            <a:off x="2787650" y="428625"/>
            <a:ext cx="3568699"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Concepts</a:t>
            </a:r>
          </a:p>
        </p:txBody>
      </p:sp>
      <p:sp>
        <p:nvSpPr>
          <p:cNvPr id="521" name="Shape 521"/>
          <p:cNvSpPr txBox="1"/>
          <p:nvPr/>
        </p:nvSpPr>
        <p:spPr>
          <a:xfrm>
            <a:off x="914400" y="1600200"/>
            <a:ext cx="7772400" cy="402113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analysis of variance procedure introduced in Section 12-2 is referred to as </a:t>
            </a:r>
            <a:r>
              <a:rPr b="1" i="0" lang="en-US" sz="2800" u="none" cap="none" strike="noStrike">
                <a:solidFill>
                  <a:schemeClr val="hlink"/>
                </a:solidFill>
                <a:latin typeface="Arial"/>
                <a:ea typeface="Arial"/>
                <a:cs typeface="Arial"/>
                <a:sym typeface="Arial"/>
              </a:rPr>
              <a:t>one</a:t>
            </a:r>
            <a:r>
              <a:rPr b="1" i="0" lang="en-US" sz="2800" u="none" cap="none" strike="noStrike">
                <a:solidFill>
                  <a:schemeClr val="dk1"/>
                </a:solidFill>
                <a:latin typeface="Arial"/>
                <a:ea typeface="Arial"/>
                <a:cs typeface="Arial"/>
                <a:sym typeface="Arial"/>
              </a:rPr>
              <a:t>-way analysis of variance because the data are categorized into groups according to a </a:t>
            </a:r>
            <a:r>
              <a:rPr b="1" i="0" lang="en-US" sz="2800" u="none" cap="none" strike="noStrike">
                <a:solidFill>
                  <a:schemeClr val="hlink"/>
                </a:solidFill>
                <a:latin typeface="Arial"/>
                <a:ea typeface="Arial"/>
                <a:cs typeface="Arial"/>
                <a:sym typeface="Arial"/>
              </a:rPr>
              <a:t>single</a:t>
            </a:r>
            <a:r>
              <a:rPr b="1" i="0" lang="en-US" sz="2800" u="none" cap="none" strike="noStrike">
                <a:solidFill>
                  <a:schemeClr val="dk1"/>
                </a:solidFill>
                <a:latin typeface="Arial"/>
                <a:ea typeface="Arial"/>
                <a:cs typeface="Arial"/>
                <a:sym typeface="Arial"/>
              </a:rPr>
              <a:t> factor (or treatment).  </a:t>
            </a:r>
          </a:p>
          <a:p>
            <a:pPr indent="0" lvl="0" marL="0" marR="0" rtl="0" algn="l">
              <a:lnSpc>
                <a:spcPct val="90000"/>
              </a:lnSpc>
              <a:spcBef>
                <a:spcPts val="600"/>
              </a:spcBef>
              <a:spcAft>
                <a:spcPts val="0"/>
              </a:spcAft>
              <a:buClr>
                <a:schemeClr val="dk1"/>
              </a:buClr>
              <a:buFont typeface="Times New Roman"/>
              <a:buNone/>
            </a:pPr>
            <a:r>
              <a:t/>
            </a:r>
            <a:endParaRPr b="1" i="0" sz="1200" u="none" cap="none" strike="noStrike">
              <a:solidFill>
                <a:schemeClr val="dk1"/>
              </a:solidFill>
              <a:latin typeface="Arial"/>
              <a:ea typeface="Arial"/>
              <a:cs typeface="Arial"/>
              <a:sym typeface="Arial"/>
            </a:endParaRPr>
          </a:p>
          <a:p>
            <a:pPr indent="0" lvl="0" marL="0" marR="0" rtl="0" algn="l">
              <a:lnSpc>
                <a:spcPct val="9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introduce the method of</a:t>
            </a:r>
            <a:r>
              <a:rPr b="1" i="0" lang="en-US" sz="2800" u="none" cap="none" strike="noStrike">
                <a:solidFill>
                  <a:schemeClr val="dk2"/>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two-way analysis of variance</a:t>
            </a:r>
            <a:r>
              <a:rPr b="1" i="0" lang="en-US" sz="2800" u="none" cap="none" strike="noStrike">
                <a:solidFill>
                  <a:schemeClr val="dk1"/>
                </a:solidFill>
                <a:latin typeface="Arial"/>
                <a:ea typeface="Arial"/>
                <a:cs typeface="Arial"/>
                <a:sym typeface="Arial"/>
              </a:rPr>
              <a:t>, which is used with data partitioned into categories according to two factors.</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5" name="Shape 525"/>
        <p:cNvGrpSpPr/>
        <p:nvPr/>
      </p:nvGrpSpPr>
      <p:grpSpPr>
        <a:xfrm>
          <a:off x="0" y="0"/>
          <a:ext cx="0" cy="0"/>
          <a:chOff x="0" y="0"/>
          <a:chExt cx="0" cy="0"/>
        </a:xfrm>
      </p:grpSpPr>
      <p:sp>
        <p:nvSpPr>
          <p:cNvPr id="526" name="Shape 526"/>
          <p:cNvSpPr txBox="1"/>
          <p:nvPr>
            <p:ph type="title"/>
          </p:nvPr>
        </p:nvSpPr>
        <p:spPr>
          <a:xfrm>
            <a:off x="546100" y="76200"/>
            <a:ext cx="7988300" cy="141763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Two-Way </a:t>
            </a:r>
            <a:br>
              <a:rPr b="1" i="0" lang="en-US" sz="3600" u="none" cap="none" strike="noStrike">
                <a:solidFill>
                  <a:srgbClr val="008000"/>
                </a:solidFill>
                <a:latin typeface="Arial"/>
                <a:ea typeface="Arial"/>
                <a:cs typeface="Arial"/>
                <a:sym typeface="Arial"/>
              </a:rPr>
            </a:br>
            <a:r>
              <a:rPr b="1" i="0" lang="en-US" sz="3600" u="none" cap="none" strike="noStrike">
                <a:solidFill>
                  <a:srgbClr val="008000"/>
                </a:solidFill>
                <a:latin typeface="Arial"/>
                <a:ea typeface="Arial"/>
                <a:cs typeface="Arial"/>
                <a:sym typeface="Arial"/>
              </a:rPr>
              <a:t>Analysis of Variance</a:t>
            </a:r>
          </a:p>
        </p:txBody>
      </p:sp>
      <p:sp>
        <p:nvSpPr>
          <p:cNvPr id="527" name="Shape 527"/>
          <p:cNvSpPr txBox="1"/>
          <p:nvPr>
            <p:ph idx="1" type="body"/>
          </p:nvPr>
        </p:nvSpPr>
        <p:spPr>
          <a:xfrm>
            <a:off x="533400" y="2286000"/>
            <a:ext cx="8381999" cy="4114800"/>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Two-Way ANOVA involves two </a:t>
            </a:r>
            <a:r>
              <a:rPr b="1" i="0" lang="en-US" sz="3200" u="none" cap="none" strike="noStrike">
                <a:solidFill>
                  <a:schemeClr val="hlink"/>
                </a:solidFill>
                <a:latin typeface="Arial"/>
                <a:ea typeface="Arial"/>
                <a:cs typeface="Arial"/>
                <a:sym typeface="Arial"/>
              </a:rPr>
              <a:t>factors.</a:t>
            </a:r>
          </a:p>
          <a:p>
            <a:pPr indent="-342900" lvl="0" marL="342900" marR="0" rtl="0" algn="l">
              <a:lnSpc>
                <a:spcPct val="95000"/>
              </a:lnSpc>
              <a:spcBef>
                <a:spcPts val="1920"/>
              </a:spcBef>
              <a:spcAft>
                <a:spcPts val="0"/>
              </a:spcAft>
              <a:buClr>
                <a:schemeClr val="dk1"/>
              </a:buClr>
              <a:buFont typeface="Times New Roman"/>
              <a:buNone/>
            </a:pPr>
            <a:r>
              <a:t/>
            </a:r>
            <a:endParaRPr b="1" i="0" sz="3200" u="none" cap="none" strike="noStrike">
              <a:solidFill>
                <a:schemeClr val="hlink"/>
              </a:solidFill>
              <a:latin typeface="Arial"/>
              <a:ea typeface="Arial"/>
              <a:cs typeface="Arial"/>
              <a:sym typeface="Arial"/>
            </a:endParaRPr>
          </a:p>
          <a:p>
            <a:pPr indent="-342900" lvl="0" marL="342900" marR="0" rtl="0" algn="l">
              <a:lnSpc>
                <a:spcPct val="95000"/>
              </a:lnSpc>
              <a:spcBef>
                <a:spcPts val="1920"/>
              </a:spcBef>
              <a:spcAft>
                <a:spcPts val="960"/>
              </a:spcAft>
              <a:buClr>
                <a:schemeClr val="dk1"/>
              </a:buClr>
              <a:buSzPct val="25000"/>
              <a:buFont typeface="Arial"/>
              <a:buNone/>
            </a:pPr>
            <a:r>
              <a:rPr b="1" i="0" lang="en-US" sz="3200" u="none" cap="none" strike="noStrike">
                <a:solidFill>
                  <a:schemeClr val="dk1"/>
                </a:solidFill>
                <a:latin typeface="Arial"/>
                <a:ea typeface="Arial"/>
                <a:cs typeface="Arial"/>
                <a:sym typeface="Arial"/>
              </a:rPr>
              <a:t>   The data are partitioned into  subcategories called </a:t>
            </a:r>
            <a:r>
              <a:rPr b="1" i="0" lang="en-US" sz="3200" u="none" cap="none" strike="noStrike">
                <a:solidFill>
                  <a:schemeClr val="hlink"/>
                </a:solidFill>
                <a:latin typeface="Arial"/>
                <a:ea typeface="Arial"/>
                <a:cs typeface="Arial"/>
                <a:sym typeface="Arial"/>
              </a:rPr>
              <a:t>cells.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 name="Shape 56"/>
        <p:cNvGrpSpPr/>
        <p:nvPr/>
      </p:nvGrpSpPr>
      <p:grpSpPr>
        <a:xfrm>
          <a:off x="0" y="0"/>
          <a:ext cx="0" cy="0"/>
          <a:chOff x="0" y="0"/>
          <a:chExt cx="0" cy="0"/>
        </a:xfrm>
      </p:grpSpPr>
      <p:sp>
        <p:nvSpPr>
          <p:cNvPr id="57" name="Shape 57"/>
          <p:cNvSpPr txBox="1"/>
          <p:nvPr>
            <p:ph type="title"/>
          </p:nvPr>
        </p:nvSpPr>
        <p:spPr>
          <a:xfrm>
            <a:off x="622300" y="190500"/>
            <a:ext cx="7829549"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ANOVA Methods </a:t>
            </a:r>
            <a:br>
              <a:rPr b="1" i="0" lang="en-US" sz="3600" u="none" cap="none" strike="noStrike">
                <a:solidFill>
                  <a:srgbClr val="008000"/>
                </a:solidFill>
                <a:latin typeface="Arial"/>
                <a:ea typeface="Arial"/>
                <a:cs typeface="Arial"/>
                <a:sym typeface="Arial"/>
              </a:rPr>
            </a:br>
            <a:r>
              <a:rPr b="1" i="0" lang="en-US" sz="3600" u="none" cap="none" strike="noStrike">
                <a:solidFill>
                  <a:srgbClr val="008000"/>
                </a:solidFill>
                <a:latin typeface="Arial"/>
                <a:ea typeface="Arial"/>
                <a:cs typeface="Arial"/>
                <a:sym typeface="Arial"/>
              </a:rPr>
              <a:t>Require the </a:t>
            </a:r>
            <a:r>
              <a:rPr b="1" i="1" lang="en-US" sz="3600" u="none" cap="none" strike="noStrike">
                <a:solidFill>
                  <a:srgbClr val="008000"/>
                </a:solidFill>
                <a:latin typeface="Arial"/>
                <a:ea typeface="Arial"/>
                <a:cs typeface="Arial"/>
                <a:sym typeface="Arial"/>
              </a:rPr>
              <a:t>F</a:t>
            </a:r>
            <a:r>
              <a:rPr b="1" i="0" lang="en-US" sz="3600" u="none" cap="none" strike="noStrike">
                <a:solidFill>
                  <a:srgbClr val="008000"/>
                </a:solidFill>
                <a:latin typeface="Arial"/>
                <a:ea typeface="Arial"/>
                <a:cs typeface="Arial"/>
                <a:sym typeface="Arial"/>
              </a:rPr>
              <a:t>-Distribution</a:t>
            </a:r>
          </a:p>
        </p:txBody>
      </p:sp>
      <p:sp>
        <p:nvSpPr>
          <p:cNvPr id="58" name="Shape 58"/>
          <p:cNvSpPr txBox="1"/>
          <p:nvPr>
            <p:ph idx="1" type="body"/>
          </p:nvPr>
        </p:nvSpPr>
        <p:spPr>
          <a:xfrm>
            <a:off x="152400" y="1600200"/>
            <a:ext cx="8686800" cy="4114800"/>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1.  The </a:t>
            </a:r>
            <a:r>
              <a:rPr b="1" i="1" lang="en-US" sz="3200" u="none" cap="none" strike="noStrike">
                <a:solidFill>
                  <a:schemeClr val="dk1"/>
                </a:solidFill>
                <a:latin typeface="Arial"/>
                <a:ea typeface="Arial"/>
                <a:cs typeface="Arial"/>
                <a:sym typeface="Arial"/>
              </a:rPr>
              <a:t>F</a:t>
            </a:r>
            <a:r>
              <a:rPr b="1" i="0" lang="en-US" sz="3200" u="none" cap="none" strike="noStrike">
                <a:solidFill>
                  <a:schemeClr val="dk1"/>
                </a:solidFill>
                <a:latin typeface="Arial"/>
                <a:ea typeface="Arial"/>
                <a:cs typeface="Arial"/>
                <a:sym typeface="Arial"/>
              </a:rPr>
              <a:t>-</a:t>
            </a:r>
            <a:r>
              <a:rPr b="1" i="0" lang="en-US" sz="10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distribution is not symmetric; it 	is skewed to the right. </a:t>
            </a:r>
          </a:p>
          <a:p>
            <a:pPr indent="-342900" lvl="0" marL="342900" marR="0" rtl="0" algn="l">
              <a:lnSpc>
                <a:spcPct val="95000"/>
              </a:lnSpc>
              <a:spcBef>
                <a:spcPts val="192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2.  The values of </a:t>
            </a:r>
            <a:r>
              <a:rPr b="1" i="1" lang="en-US" sz="3200" u="none" cap="none" strike="noStrike">
                <a:solidFill>
                  <a:schemeClr val="dk1"/>
                </a:solidFill>
                <a:latin typeface="Arial"/>
                <a:ea typeface="Arial"/>
                <a:cs typeface="Arial"/>
                <a:sym typeface="Arial"/>
              </a:rPr>
              <a:t>F</a:t>
            </a:r>
            <a:r>
              <a:rPr b="1" i="0" lang="en-US" sz="3200" u="none" cap="none" strike="noStrike">
                <a:solidFill>
                  <a:schemeClr val="dk1"/>
                </a:solidFill>
                <a:latin typeface="Arial"/>
                <a:ea typeface="Arial"/>
                <a:cs typeface="Arial"/>
                <a:sym typeface="Arial"/>
              </a:rPr>
              <a:t> can be 0 or positive; 		they cannot be negative.</a:t>
            </a:r>
          </a:p>
          <a:p>
            <a:pPr indent="-342900" lvl="0" marL="342900" marR="0" rtl="0" algn="l">
              <a:lnSpc>
                <a:spcPct val="95000"/>
              </a:lnSpc>
              <a:spcBef>
                <a:spcPts val="192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3.  There is a different </a:t>
            </a:r>
            <a:r>
              <a:rPr b="1" i="1" lang="en-US" sz="3200" u="none" cap="none" strike="noStrike">
                <a:solidFill>
                  <a:schemeClr val="dk1"/>
                </a:solidFill>
                <a:latin typeface="Arial"/>
                <a:ea typeface="Arial"/>
                <a:cs typeface="Arial"/>
                <a:sym typeface="Arial"/>
              </a:rPr>
              <a:t>F</a:t>
            </a:r>
            <a:r>
              <a:rPr b="1" i="0" lang="en-US" sz="3200" u="none" cap="none" strike="noStrike">
                <a:solidFill>
                  <a:schemeClr val="dk1"/>
                </a:solidFill>
                <a:latin typeface="Arial"/>
                <a:ea typeface="Arial"/>
                <a:cs typeface="Arial"/>
                <a:sym typeface="Arial"/>
              </a:rPr>
              <a:t>-distribution for 		each pair of degrees of freedom for the 	numerator and denominator.</a:t>
            </a:r>
          </a:p>
          <a:p>
            <a:pPr indent="-342900" lvl="0" marL="342900" marR="0" rtl="0" algn="l">
              <a:lnSpc>
                <a:spcPct val="95000"/>
              </a:lnSpc>
              <a:spcBef>
                <a:spcPts val="1920"/>
              </a:spcBef>
              <a:spcAft>
                <a:spcPts val="960"/>
              </a:spcAft>
              <a:buClr>
                <a:schemeClr val="dk1"/>
              </a:buClr>
              <a:buSzPct val="25000"/>
              <a:buFont typeface="Arial"/>
              <a:buNone/>
            </a:pPr>
            <a:r>
              <a:rPr b="1" i="0" lang="en-US" sz="3200" u="none" cap="none" strike="noStrike">
                <a:solidFill>
                  <a:schemeClr val="dk1"/>
                </a:solidFill>
                <a:latin typeface="Arial"/>
                <a:ea typeface="Arial"/>
                <a:cs typeface="Arial"/>
                <a:sym typeface="Arial"/>
              </a:rPr>
              <a:t>   Critical values of </a:t>
            </a:r>
            <a:r>
              <a:rPr b="1" i="1" lang="en-US" sz="3200" u="none" cap="none" strike="noStrike">
                <a:solidFill>
                  <a:schemeClr val="dk1"/>
                </a:solidFill>
                <a:latin typeface="Arial"/>
                <a:ea typeface="Arial"/>
                <a:cs typeface="Arial"/>
                <a:sym typeface="Arial"/>
              </a:rPr>
              <a:t>F</a:t>
            </a:r>
            <a:r>
              <a:rPr b="1" i="0" lang="en-US" sz="3200" u="none" cap="none" strike="noStrike">
                <a:solidFill>
                  <a:schemeClr val="dk1"/>
                </a:solidFill>
                <a:latin typeface="Arial"/>
                <a:ea typeface="Arial"/>
                <a:cs typeface="Arial"/>
                <a:sym typeface="Arial"/>
              </a:rPr>
              <a:t> are given in </a:t>
            </a:r>
            <a:r>
              <a:rPr b="1" i="0" lang="en-US" sz="3200" u="none" cap="none" strike="noStrike">
                <a:solidFill>
                  <a:schemeClr val="hlink"/>
                </a:solidFill>
                <a:latin typeface="Arial"/>
                <a:ea typeface="Arial"/>
                <a:cs typeface="Arial"/>
                <a:sym typeface="Arial"/>
              </a:rPr>
              <a:t>Table A-5</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1" name="Shape 531"/>
        <p:cNvGrpSpPr/>
        <p:nvPr/>
      </p:nvGrpSpPr>
      <p:grpSpPr>
        <a:xfrm>
          <a:off x="0" y="0"/>
          <a:ext cx="0" cy="0"/>
          <a:chOff x="0" y="0"/>
          <a:chExt cx="0" cy="0"/>
        </a:xfrm>
      </p:grpSpPr>
      <p:sp>
        <p:nvSpPr>
          <p:cNvPr id="532" name="Shape 532"/>
          <p:cNvSpPr txBox="1"/>
          <p:nvPr>
            <p:ph idx="1" type="body"/>
          </p:nvPr>
        </p:nvSpPr>
        <p:spPr>
          <a:xfrm>
            <a:off x="685800" y="1852611"/>
            <a:ext cx="7924799" cy="2643186"/>
          </a:xfrm>
          <a:prstGeom prst="rect">
            <a:avLst/>
          </a:prstGeom>
          <a:noFill/>
          <a:ln>
            <a:noFill/>
          </a:ln>
        </p:spPr>
        <p:txBody>
          <a:bodyPr anchorCtr="0" anchor="t" bIns="44450" lIns="90475" rIns="90475" tIns="44450">
            <a:noAutofit/>
          </a:bodyPr>
          <a:lstStyle/>
          <a:p>
            <a:pPr indent="0" lvl="0" marL="342900" marR="0" rtl="0" algn="l">
              <a:lnSpc>
                <a:spcPct val="105000"/>
              </a:lnSpc>
              <a:spcBef>
                <a:spcPts val="0"/>
              </a:spcBef>
              <a:spcAft>
                <a:spcPts val="1080"/>
              </a:spcAft>
              <a:buClr>
                <a:schemeClr val="dk1"/>
              </a:buClr>
              <a:buSzPct val="25000"/>
              <a:buFont typeface="Arial"/>
              <a:buNone/>
            </a:pPr>
            <a:r>
              <a:rPr b="1" i="0" lang="en-US" sz="3600" u="none" cap="none" strike="noStrike">
                <a:solidFill>
                  <a:schemeClr val="dk1"/>
                </a:solidFill>
                <a:latin typeface="Arial"/>
                <a:ea typeface="Arial"/>
                <a:cs typeface="Arial"/>
                <a:sym typeface="Arial"/>
              </a:rPr>
              <a:t>There is an </a:t>
            </a:r>
            <a:r>
              <a:rPr b="1" i="0" lang="en-US" sz="3600" u="none" cap="none" strike="noStrike">
                <a:solidFill>
                  <a:schemeClr val="hlink"/>
                </a:solidFill>
                <a:latin typeface="Arial"/>
                <a:ea typeface="Arial"/>
                <a:cs typeface="Arial"/>
                <a:sym typeface="Arial"/>
              </a:rPr>
              <a:t>interaction</a:t>
            </a:r>
            <a:r>
              <a:rPr b="1" i="0" lang="en-US" sz="3600" u="none" cap="none" strike="noStrike">
                <a:solidFill>
                  <a:schemeClr val="dk1"/>
                </a:solidFill>
                <a:latin typeface="Arial"/>
                <a:ea typeface="Arial"/>
                <a:cs typeface="Arial"/>
                <a:sym typeface="Arial"/>
              </a:rPr>
              <a:t> between two factors if the effect of one of the factors changes for different categories of the other factor.</a:t>
            </a:r>
          </a:p>
        </p:txBody>
      </p:sp>
      <p:sp>
        <p:nvSpPr>
          <p:cNvPr id="533" name="Shape 533"/>
          <p:cNvSpPr txBox="1"/>
          <p:nvPr>
            <p:ph type="title"/>
          </p:nvPr>
        </p:nvSpPr>
        <p:spPr>
          <a:xfrm>
            <a:off x="457200" y="76200"/>
            <a:ext cx="78485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400" u="none" cap="none" strike="noStrike">
                <a:solidFill>
                  <a:srgbClr val="008000"/>
                </a:solidFill>
                <a:latin typeface="Arial"/>
                <a:ea typeface="Arial"/>
                <a:cs typeface="Arial"/>
                <a:sym typeface="Arial"/>
              </a:rPr>
              <a:t>Definition</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7" name="Shape 537"/>
        <p:cNvGrpSpPr/>
        <p:nvPr/>
      </p:nvGrpSpPr>
      <p:grpSpPr>
        <a:xfrm>
          <a:off x="0" y="0"/>
          <a:ext cx="0" cy="0"/>
          <a:chOff x="0" y="0"/>
          <a:chExt cx="0" cy="0"/>
        </a:xfrm>
      </p:grpSpPr>
      <p:sp>
        <p:nvSpPr>
          <p:cNvPr id="538" name="Shape 538"/>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39" name="Shape 539"/>
          <p:cNvSpPr txBox="1"/>
          <p:nvPr/>
        </p:nvSpPr>
        <p:spPr>
          <a:xfrm>
            <a:off x="609600" y="131761"/>
            <a:ext cx="7343775"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540" name="Shape 540"/>
          <p:cNvSpPr txBox="1"/>
          <p:nvPr/>
        </p:nvSpPr>
        <p:spPr>
          <a:xfrm>
            <a:off x="685800" y="685800"/>
            <a:ext cx="8077199"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Let’s explore the data in Table 12-3 by calculating the mean for each cell and by constructing a graph.</a:t>
            </a:r>
          </a:p>
        </p:txBody>
      </p:sp>
      <p:pic>
        <p:nvPicPr>
          <p:cNvPr id="541" name="Shape 541"/>
          <p:cNvPicPr preferRelativeResize="0"/>
          <p:nvPr/>
        </p:nvPicPr>
        <p:blipFill rotWithShape="1">
          <a:blip r:embed="rId3">
            <a:alphaModFix/>
          </a:blip>
          <a:srcRect b="0" l="0" r="0" t="0"/>
          <a:stretch/>
        </p:blipFill>
        <p:spPr>
          <a:xfrm>
            <a:off x="317500" y="2590800"/>
            <a:ext cx="8763000" cy="3275011"/>
          </a:xfrm>
          <a:prstGeom prst="rect">
            <a:avLst/>
          </a:prstGeom>
          <a:noFill/>
          <a:ln>
            <a:noFill/>
          </a:ln>
        </p:spPr>
      </p:pic>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5" name="Shape 545"/>
        <p:cNvGrpSpPr/>
        <p:nvPr/>
      </p:nvGrpSpPr>
      <p:grpSpPr>
        <a:xfrm>
          <a:off x="0" y="0"/>
          <a:ext cx="0" cy="0"/>
          <a:chOff x="0" y="0"/>
          <a:chExt cx="0" cy="0"/>
        </a:xfrm>
      </p:grpSpPr>
      <p:sp>
        <p:nvSpPr>
          <p:cNvPr id="546" name="Shape 546"/>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47" name="Shape 547"/>
          <p:cNvSpPr txBox="1"/>
          <p:nvPr/>
        </p:nvSpPr>
        <p:spPr>
          <a:xfrm>
            <a:off x="609600" y="131761"/>
            <a:ext cx="7343775"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548" name="Shape 548"/>
          <p:cNvSpPr txBox="1"/>
          <p:nvPr/>
        </p:nvSpPr>
        <p:spPr>
          <a:xfrm>
            <a:off x="685800" y="1028700"/>
            <a:ext cx="8077199"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individual cell means are shown in Table 12-4. Those means vary from a low of 36.0 to a high of 47.0, so they appear to vary considerably.</a:t>
            </a:r>
          </a:p>
        </p:txBody>
      </p:sp>
      <p:pic>
        <p:nvPicPr>
          <p:cNvPr id="549" name="Shape 549"/>
          <p:cNvPicPr preferRelativeResize="0"/>
          <p:nvPr/>
        </p:nvPicPr>
        <p:blipFill rotWithShape="1">
          <a:blip r:embed="rId3">
            <a:alphaModFix/>
          </a:blip>
          <a:srcRect b="0" l="0" r="0" t="0"/>
          <a:stretch/>
        </p:blipFill>
        <p:spPr>
          <a:xfrm>
            <a:off x="355600" y="3200400"/>
            <a:ext cx="8763000" cy="1835150"/>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3" name="Shape 553"/>
        <p:cNvGrpSpPr/>
        <p:nvPr/>
      </p:nvGrpSpPr>
      <p:grpSpPr>
        <a:xfrm>
          <a:off x="0" y="0"/>
          <a:ext cx="0" cy="0"/>
          <a:chOff x="0" y="0"/>
          <a:chExt cx="0" cy="0"/>
        </a:xfrm>
      </p:grpSpPr>
      <p:sp>
        <p:nvSpPr>
          <p:cNvPr id="554" name="Shape 554"/>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55" name="Shape 555"/>
          <p:cNvSpPr txBox="1"/>
          <p:nvPr/>
        </p:nvSpPr>
        <p:spPr>
          <a:xfrm>
            <a:off x="609600" y="131761"/>
            <a:ext cx="7343775"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556" name="Shape 556"/>
          <p:cNvSpPr txBox="1"/>
          <p:nvPr/>
        </p:nvSpPr>
        <p:spPr>
          <a:xfrm>
            <a:off x="685800" y="685800"/>
            <a:ext cx="8077199"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Figure 12-3 is an interaction graph, which shows graphs of those means, and that figure has two very notable features:</a:t>
            </a:r>
          </a:p>
        </p:txBody>
      </p:sp>
      <p:pic>
        <p:nvPicPr>
          <p:cNvPr id="557" name="Shape 557"/>
          <p:cNvPicPr preferRelativeResize="0"/>
          <p:nvPr/>
        </p:nvPicPr>
        <p:blipFill rotWithShape="1">
          <a:blip r:embed="rId3">
            <a:alphaModFix/>
          </a:blip>
          <a:srcRect b="0" l="0" r="0" t="0"/>
          <a:stretch/>
        </p:blipFill>
        <p:spPr>
          <a:xfrm>
            <a:off x="1828800" y="2438400"/>
            <a:ext cx="5130800" cy="4000500"/>
          </a:xfrm>
          <a:prstGeom prst="rect">
            <a:avLst/>
          </a:prstGeom>
          <a:noFill/>
          <a:ln>
            <a:noFill/>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1" name="Shape 561"/>
        <p:cNvGrpSpPr/>
        <p:nvPr/>
      </p:nvGrpSpPr>
      <p:grpSpPr>
        <a:xfrm>
          <a:off x="0" y="0"/>
          <a:ext cx="0" cy="0"/>
          <a:chOff x="0" y="0"/>
          <a:chExt cx="0" cy="0"/>
        </a:xfrm>
      </p:grpSpPr>
      <p:sp>
        <p:nvSpPr>
          <p:cNvPr id="562" name="Shape 562"/>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63" name="Shape 563"/>
          <p:cNvSpPr txBox="1"/>
          <p:nvPr/>
        </p:nvSpPr>
        <p:spPr>
          <a:xfrm>
            <a:off x="609600" y="131761"/>
            <a:ext cx="7343775"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564" name="Shape 564"/>
          <p:cNvSpPr txBox="1"/>
          <p:nvPr/>
        </p:nvSpPr>
        <p:spPr>
          <a:xfrm>
            <a:off x="685800" y="685800"/>
            <a:ext cx="8077199" cy="54308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Larger means:</a:t>
            </a:r>
            <a:r>
              <a:rPr b="1" i="0" lang="en-US" sz="2800" u="none" cap="none" strike="noStrike">
                <a:solidFill>
                  <a:schemeClr val="dk1"/>
                </a:solidFill>
                <a:latin typeface="Arial"/>
                <a:ea typeface="Arial"/>
                <a:cs typeface="Arial"/>
                <a:sym typeface="Arial"/>
              </a:rPr>
              <a:t> Because the line segments representing foreign cars are higher than the line segments for domestic cars, it appears that foreign cars have consistently larger measures of chest deceleration.</a:t>
            </a:r>
          </a:p>
          <a:p>
            <a:pPr indent="0" lvl="0" marL="0" marR="0" rtl="0" algn="l">
              <a:lnSpc>
                <a:spcPct val="100000"/>
              </a:lnSpc>
              <a:spcBef>
                <a:spcPts val="140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Interaction:</a:t>
            </a:r>
            <a:r>
              <a:rPr b="1" i="0" lang="en-US" sz="2800" u="none" cap="none" strike="noStrike">
                <a:solidFill>
                  <a:schemeClr val="dk1"/>
                </a:solidFill>
                <a:latin typeface="Arial"/>
                <a:ea typeface="Arial"/>
                <a:cs typeface="Arial"/>
                <a:sym typeface="Arial"/>
              </a:rPr>
              <a:t> Because the line segments representing foreign cars appear to be approximately parallel to the line segments for domestic cars, it appears that foreign and domestic cars behave the same for the different car size categories, so there does not appear to be an interaction effect.</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8" name="Shape 568"/>
        <p:cNvGrpSpPr/>
        <p:nvPr/>
      </p:nvGrpSpPr>
      <p:grpSpPr>
        <a:xfrm>
          <a:off x="0" y="0"/>
          <a:ext cx="0" cy="0"/>
          <a:chOff x="0" y="0"/>
          <a:chExt cx="0" cy="0"/>
        </a:xfrm>
      </p:grpSpPr>
      <p:sp>
        <p:nvSpPr>
          <p:cNvPr id="569" name="Shape 569"/>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70" name="Shape 570"/>
          <p:cNvSpPr txBox="1"/>
          <p:nvPr/>
        </p:nvSpPr>
        <p:spPr>
          <a:xfrm>
            <a:off x="609600" y="131761"/>
            <a:ext cx="7343775"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571" name="Shape 571"/>
          <p:cNvSpPr txBox="1"/>
          <p:nvPr/>
        </p:nvSpPr>
        <p:spPr>
          <a:xfrm>
            <a:off x="685800" y="1066800"/>
            <a:ext cx="8077199" cy="3937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general, if a graph such as Figure 12-3 results in line segments that are approximately parallel, we have evidence that there is not an interaction between the row and column variables.</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These observations are largely subjective.</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Let’s proceed with a more objective method of two-way analysis of  variance.</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75" name="Shape 575"/>
        <p:cNvGrpSpPr/>
        <p:nvPr/>
      </p:nvGrpSpPr>
      <p:grpSpPr>
        <a:xfrm>
          <a:off x="0" y="0"/>
          <a:ext cx="0" cy="0"/>
          <a:chOff x="0" y="0"/>
          <a:chExt cx="0" cy="0"/>
        </a:xfrm>
      </p:grpSpPr>
      <p:pic>
        <p:nvPicPr>
          <p:cNvPr id="576" name="Shape 576"/>
          <p:cNvPicPr preferRelativeResize="0"/>
          <p:nvPr/>
        </p:nvPicPr>
        <p:blipFill rotWithShape="1">
          <a:blip r:embed="rId3">
            <a:alphaModFix/>
          </a:blip>
          <a:srcRect b="0" l="0" r="0" t="0"/>
          <a:stretch/>
        </p:blipFill>
        <p:spPr>
          <a:xfrm>
            <a:off x="685800" y="36511"/>
            <a:ext cx="7537450" cy="6516687"/>
          </a:xfrm>
          <a:prstGeom prst="rect">
            <a:avLst/>
          </a:prstGeom>
          <a:noFill/>
          <a:ln>
            <a:noFill/>
          </a:ln>
        </p:spPr>
      </p:pic>
      <p:sp>
        <p:nvSpPr>
          <p:cNvPr id="577" name="Shape 577"/>
          <p:cNvSpPr txBox="1"/>
          <p:nvPr>
            <p:ph type="title"/>
          </p:nvPr>
        </p:nvSpPr>
        <p:spPr>
          <a:xfrm>
            <a:off x="5562600" y="228600"/>
            <a:ext cx="3429000" cy="277494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006666"/>
              </a:buClr>
              <a:buSzPct val="25000"/>
              <a:buFont typeface="Arial"/>
              <a:buNone/>
            </a:pPr>
            <a:r>
              <a:rPr b="1" i="0" lang="en-US" sz="2800" u="none" cap="none" strike="noStrike">
                <a:solidFill>
                  <a:srgbClr val="006666"/>
                </a:solidFill>
                <a:latin typeface="Arial"/>
                <a:ea typeface="Arial"/>
                <a:cs typeface="Arial"/>
                <a:sym typeface="Arial"/>
              </a:rPr>
              <a:t>Figure 12- 4</a:t>
            </a:r>
            <a:r>
              <a:rPr b="1" i="0" lang="en-US" sz="2800" u="none" cap="none" strike="noStrike">
                <a:solidFill>
                  <a:srgbClr val="008000"/>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Procedure for </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Two-Way ANOVAS</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81" name="Shape 581"/>
        <p:cNvGrpSpPr/>
        <p:nvPr/>
      </p:nvGrpSpPr>
      <p:grpSpPr>
        <a:xfrm>
          <a:off x="0" y="0"/>
          <a:ext cx="0" cy="0"/>
          <a:chOff x="0" y="0"/>
          <a:chExt cx="0" cy="0"/>
        </a:xfrm>
      </p:grpSpPr>
      <p:pic>
        <p:nvPicPr>
          <p:cNvPr id="582" name="Shape 582"/>
          <p:cNvPicPr preferRelativeResize="0"/>
          <p:nvPr/>
        </p:nvPicPr>
        <p:blipFill rotWithShape="1">
          <a:blip r:embed="rId3">
            <a:alphaModFix/>
          </a:blip>
          <a:srcRect b="0" l="0" r="0" t="0"/>
          <a:stretch/>
        </p:blipFill>
        <p:spPr>
          <a:xfrm>
            <a:off x="1993900" y="304800"/>
            <a:ext cx="5156199" cy="6159499"/>
          </a:xfrm>
          <a:prstGeom prst="rect">
            <a:avLst/>
          </a:prstGeom>
          <a:noFill/>
          <a:ln>
            <a:noFill/>
          </a:ln>
        </p:spPr>
      </p:pic>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86" name="Shape 586"/>
        <p:cNvGrpSpPr/>
        <p:nvPr/>
      </p:nvGrpSpPr>
      <p:grpSpPr>
        <a:xfrm>
          <a:off x="0" y="0"/>
          <a:ext cx="0" cy="0"/>
          <a:chOff x="0" y="0"/>
          <a:chExt cx="0" cy="0"/>
        </a:xfrm>
      </p:grpSpPr>
      <p:sp>
        <p:nvSpPr>
          <p:cNvPr id="587" name="Shape 587"/>
          <p:cNvSpPr txBox="1"/>
          <p:nvPr>
            <p:ph type="title"/>
          </p:nvPr>
        </p:nvSpPr>
        <p:spPr>
          <a:xfrm>
            <a:off x="723900" y="76200"/>
            <a:ext cx="7772400" cy="762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Requirements</a:t>
            </a:r>
          </a:p>
        </p:txBody>
      </p:sp>
      <p:sp>
        <p:nvSpPr>
          <p:cNvPr id="588" name="Shape 588"/>
          <p:cNvSpPr txBox="1"/>
          <p:nvPr>
            <p:ph idx="1" type="body"/>
          </p:nvPr>
        </p:nvSpPr>
        <p:spPr>
          <a:xfrm>
            <a:off x="457200" y="1066800"/>
            <a:ext cx="8674100" cy="4800600"/>
          </a:xfrm>
          <a:prstGeom prst="rect">
            <a:avLst/>
          </a:prstGeom>
          <a:noFill/>
          <a:ln>
            <a:noFill/>
          </a:ln>
        </p:spPr>
        <p:txBody>
          <a:bodyPr anchorCtr="0" anchor="t" bIns="44450" lIns="90475" rIns="90475" tIns="44450">
            <a:noAutofit/>
          </a:bodyPr>
          <a:lstStyle/>
          <a:p>
            <a:pPr indent="-455612" lvl="0" marL="4556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For each cell, the sample values come from a population with a distribution that is approximately normal. </a:t>
            </a:r>
          </a:p>
          <a:p>
            <a:pPr indent="-455612" lvl="0" marL="455612" marR="0" rtl="0" algn="l">
              <a:lnSpc>
                <a:spcPct val="100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The populations have the same variance </a:t>
            </a:r>
            <a:r>
              <a:rPr b="1" i="1" lang="en-US" sz="2800" u="none" cap="none" strike="noStrike">
                <a:solidFill>
                  <a:schemeClr val="dk1"/>
                </a:solidFill>
                <a:latin typeface="Noto Symbol"/>
                <a:ea typeface="Noto Symbol"/>
                <a:cs typeface="Noto Symbol"/>
                <a:sym typeface="Noto Symbol"/>
              </a:rPr>
              <a:t>σ</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t>
            </a:r>
          </a:p>
          <a:p>
            <a:pPr indent="-455612" lvl="0" marL="455612" marR="0" rtl="0" algn="l">
              <a:lnSpc>
                <a:spcPct val="100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3. 	The samples are simple random samples. </a:t>
            </a:r>
          </a:p>
          <a:p>
            <a:pPr indent="-455612" lvl="0" marL="455612" marR="0" rtl="0" algn="l">
              <a:lnSpc>
                <a:spcPct val="100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4. 	The samples are independent of each other. </a:t>
            </a:r>
          </a:p>
          <a:p>
            <a:pPr indent="-455612" lvl="0" marL="455612" marR="0" rtl="0" algn="l">
              <a:lnSpc>
                <a:spcPct val="100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5. 	The sample values are categorized two ways. </a:t>
            </a:r>
          </a:p>
          <a:p>
            <a:pPr indent="-455612" lvl="0" marL="455612" marR="0" rtl="0" algn="l">
              <a:lnSpc>
                <a:spcPct val="100000"/>
              </a:lnSpc>
              <a:spcBef>
                <a:spcPts val="93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6.  All of the cells have the same number of sample values.</a:t>
            </a:r>
            <a:r>
              <a:rPr b="1" i="0" lang="en-US" sz="31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2" name="Shape 592"/>
        <p:cNvGrpSpPr/>
        <p:nvPr/>
      </p:nvGrpSpPr>
      <p:grpSpPr>
        <a:xfrm>
          <a:off x="0" y="0"/>
          <a:ext cx="0" cy="0"/>
          <a:chOff x="0" y="0"/>
          <a:chExt cx="0" cy="0"/>
        </a:xfrm>
      </p:grpSpPr>
      <p:sp>
        <p:nvSpPr>
          <p:cNvPr id="593" name="Shape 593"/>
          <p:cNvSpPr txBox="1"/>
          <p:nvPr>
            <p:ph type="title"/>
          </p:nvPr>
        </p:nvSpPr>
        <p:spPr>
          <a:xfrm>
            <a:off x="723900" y="76200"/>
            <a:ext cx="7772400" cy="762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Technology and Two-Way ANOVA</a:t>
            </a:r>
          </a:p>
        </p:txBody>
      </p:sp>
      <p:sp>
        <p:nvSpPr>
          <p:cNvPr id="594" name="Shape 594"/>
          <p:cNvSpPr txBox="1"/>
          <p:nvPr>
            <p:ph idx="1" type="body"/>
          </p:nvPr>
        </p:nvSpPr>
        <p:spPr>
          <a:xfrm>
            <a:off x="609600" y="1676400"/>
            <a:ext cx="8229600" cy="1752600"/>
          </a:xfrm>
          <a:prstGeom prst="rect">
            <a:avLst/>
          </a:prstGeom>
          <a:noFill/>
          <a:ln>
            <a:noFill/>
          </a:ln>
        </p:spPr>
        <p:txBody>
          <a:bodyPr anchorCtr="0" anchor="t" bIns="44450" lIns="90475" rIns="90475" tIns="44450">
            <a:noAutofit/>
          </a:bodyPr>
          <a:lstStyle/>
          <a:p>
            <a:pPr indent="-455612" lvl="0" marL="455612"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Two-Way ANOVA calculations are quite involved, so we will </a:t>
            </a:r>
            <a:r>
              <a:rPr b="1" i="0" lang="en-US" sz="3200" u="none" cap="none" strike="noStrike">
                <a:solidFill>
                  <a:schemeClr val="hlink"/>
                </a:solidFill>
                <a:latin typeface="Arial"/>
                <a:ea typeface="Arial"/>
                <a:cs typeface="Arial"/>
                <a:sym typeface="Arial"/>
              </a:rPr>
              <a:t>assume that a software package is being used.</a:t>
            </a:r>
          </a:p>
        </p:txBody>
      </p:sp>
      <p:sp>
        <p:nvSpPr>
          <p:cNvPr id="595" name="Shape 595"/>
          <p:cNvSpPr txBox="1"/>
          <p:nvPr/>
        </p:nvSpPr>
        <p:spPr>
          <a:xfrm>
            <a:off x="1219200" y="4246562"/>
            <a:ext cx="6919911" cy="1063624"/>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Minitab, Excel, TI-83/4 or STATDISK can be used.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 name="Shape 62"/>
        <p:cNvGrpSpPr/>
        <p:nvPr/>
      </p:nvGrpSpPr>
      <p:grpSpPr>
        <a:xfrm>
          <a:off x="0" y="0"/>
          <a:ext cx="0" cy="0"/>
          <a:chOff x="0" y="0"/>
          <a:chExt cx="0" cy="0"/>
        </a:xfrm>
      </p:grpSpPr>
      <p:sp>
        <p:nvSpPr>
          <p:cNvPr id="63" name="Shape 63"/>
          <p:cNvSpPr txBox="1"/>
          <p:nvPr>
            <p:ph type="title"/>
          </p:nvPr>
        </p:nvSpPr>
        <p:spPr>
          <a:xfrm>
            <a:off x="622300" y="190500"/>
            <a:ext cx="7829549" cy="8000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1" lang="en-US" sz="3600" u="none" cap="none" strike="noStrike">
                <a:solidFill>
                  <a:srgbClr val="008000"/>
                </a:solidFill>
                <a:latin typeface="Arial"/>
                <a:ea typeface="Arial"/>
                <a:cs typeface="Arial"/>
                <a:sym typeface="Arial"/>
              </a:rPr>
              <a:t>F</a:t>
            </a:r>
            <a:r>
              <a:rPr b="1" i="0" lang="en-US" sz="3600" u="none" cap="none" strike="noStrike">
                <a:solidFill>
                  <a:srgbClr val="008000"/>
                </a:solidFill>
                <a:latin typeface="Arial"/>
                <a:ea typeface="Arial"/>
                <a:cs typeface="Arial"/>
                <a:sym typeface="Arial"/>
              </a:rPr>
              <a:t>-Distribution</a:t>
            </a:r>
          </a:p>
        </p:txBody>
      </p:sp>
      <p:pic>
        <p:nvPicPr>
          <p:cNvPr id="64" name="Shape 64"/>
          <p:cNvPicPr preferRelativeResize="0"/>
          <p:nvPr/>
        </p:nvPicPr>
        <p:blipFill rotWithShape="1">
          <a:blip r:embed="rId3">
            <a:alphaModFix/>
          </a:blip>
          <a:srcRect b="0" l="0" r="0" t="0"/>
          <a:stretch/>
        </p:blipFill>
        <p:spPr>
          <a:xfrm>
            <a:off x="1295400" y="1035050"/>
            <a:ext cx="6445250" cy="5441949"/>
          </a:xfrm>
          <a:prstGeom prst="rect">
            <a:avLst/>
          </a:prstGeom>
          <a:noFill/>
          <a:ln>
            <a:noFill/>
          </a:ln>
        </p:spPr>
      </p:pic>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9" name="Shape 599"/>
        <p:cNvGrpSpPr/>
        <p:nvPr/>
      </p:nvGrpSpPr>
      <p:grpSpPr>
        <a:xfrm>
          <a:off x="0" y="0"/>
          <a:ext cx="0" cy="0"/>
          <a:chOff x="0" y="0"/>
          <a:chExt cx="0" cy="0"/>
        </a:xfrm>
      </p:grpSpPr>
      <p:sp>
        <p:nvSpPr>
          <p:cNvPr id="600" name="Shape 600"/>
          <p:cNvSpPr txBox="1"/>
          <p:nvPr>
            <p:ph type="title"/>
          </p:nvPr>
        </p:nvSpPr>
        <p:spPr>
          <a:xfrm>
            <a:off x="723900" y="76200"/>
            <a:ext cx="7772400" cy="762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Procedure for Two-Way ANOVA</a:t>
            </a:r>
          </a:p>
        </p:txBody>
      </p:sp>
      <p:sp>
        <p:nvSpPr>
          <p:cNvPr id="601" name="Shape 601"/>
          <p:cNvSpPr txBox="1"/>
          <p:nvPr>
            <p:ph idx="1" type="body"/>
          </p:nvPr>
        </p:nvSpPr>
        <p:spPr>
          <a:xfrm>
            <a:off x="609600" y="1219200"/>
            <a:ext cx="8229600" cy="1600199"/>
          </a:xfrm>
          <a:prstGeom prst="rect">
            <a:avLst/>
          </a:prstGeom>
          <a:noFill/>
          <a:ln>
            <a:noFill/>
          </a:ln>
        </p:spPr>
        <p:txBody>
          <a:bodyPr anchorCtr="0" anchor="t" bIns="44450" lIns="90475" rIns="90475" tIns="44450">
            <a:noAutofit/>
          </a:bodyPr>
          <a:lstStyle/>
          <a:p>
            <a:pPr indent="-1370012" lvl="0" marL="1370012"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Step 1: Interaction Effect - test the null hypothesis that there is no interaction</a:t>
            </a:r>
          </a:p>
        </p:txBody>
      </p:sp>
      <p:sp>
        <p:nvSpPr>
          <p:cNvPr id="602" name="Shape 602"/>
          <p:cNvSpPr txBox="1"/>
          <p:nvPr/>
        </p:nvSpPr>
        <p:spPr>
          <a:xfrm>
            <a:off x="609600" y="2971800"/>
            <a:ext cx="8229600" cy="2133599"/>
          </a:xfrm>
          <a:prstGeom prst="rect">
            <a:avLst/>
          </a:prstGeom>
          <a:noFill/>
          <a:ln>
            <a:noFill/>
          </a:ln>
        </p:spPr>
        <p:txBody>
          <a:bodyPr anchorCtr="0" anchor="t" bIns="44450" lIns="90475" rIns="90475" tIns="44450">
            <a:noAutofit/>
          </a:bodyPr>
          <a:lstStyle/>
          <a:p>
            <a:pPr indent="-1370012" lvl="0" marL="1370012"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Step 2: Row/Column Effects - if we conclude there is no interaction effect, proceed with these two hypothesis tests</a:t>
            </a:r>
          </a:p>
          <a:p>
            <a:pPr indent="-1370012" lvl="0" marL="1370012"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Row Factor: no effects from row</a:t>
            </a:r>
          </a:p>
          <a:p>
            <a:pPr indent="-1370012" lvl="0" marL="1370012"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Column Factor: no effects from column</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6" name="Shape 606"/>
        <p:cNvGrpSpPr/>
        <p:nvPr/>
      </p:nvGrpSpPr>
      <p:grpSpPr>
        <a:xfrm>
          <a:off x="0" y="0"/>
          <a:ext cx="0" cy="0"/>
          <a:chOff x="0" y="0"/>
          <a:chExt cx="0" cy="0"/>
        </a:xfrm>
      </p:grpSpPr>
      <p:sp>
        <p:nvSpPr>
          <p:cNvPr id="607" name="Shape 607"/>
          <p:cNvSpPr txBox="1"/>
          <p:nvPr>
            <p:ph type="title"/>
          </p:nvPr>
        </p:nvSpPr>
        <p:spPr>
          <a:xfrm>
            <a:off x="457200" y="76200"/>
            <a:ext cx="7772400" cy="6095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r>
              <a:rPr b="1" i="0" lang="en-US" sz="3600" u="none" cap="none" strike="noStrike">
                <a:solidFill>
                  <a:srgbClr val="008000"/>
                </a:solidFill>
                <a:latin typeface="Arial"/>
                <a:ea typeface="Arial"/>
                <a:cs typeface="Arial"/>
                <a:sym typeface="Arial"/>
              </a:rPr>
              <a:t>:</a:t>
            </a:r>
          </a:p>
        </p:txBody>
      </p:sp>
      <p:sp>
        <p:nvSpPr>
          <p:cNvPr id="608" name="Shape 608"/>
          <p:cNvSpPr txBox="1"/>
          <p:nvPr>
            <p:ph idx="1" type="body"/>
          </p:nvPr>
        </p:nvSpPr>
        <p:spPr>
          <a:xfrm>
            <a:off x="609600" y="1219200"/>
            <a:ext cx="8229600" cy="304800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Given the chest deceleration measurements in Table 12-3, use two-way analysis of variance to test for an interaction effect, an effect from the row factor of type of car (foreign, domestic), and an effect from the column factor of car size (small, medium, large). Use a 0.05 significance level. </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2" name="Shape 612"/>
        <p:cNvGrpSpPr/>
        <p:nvPr/>
      </p:nvGrpSpPr>
      <p:grpSpPr>
        <a:xfrm>
          <a:off x="0" y="0"/>
          <a:ext cx="0" cy="0"/>
          <a:chOff x="0" y="0"/>
          <a:chExt cx="0" cy="0"/>
        </a:xfrm>
      </p:grpSpPr>
      <p:sp>
        <p:nvSpPr>
          <p:cNvPr id="613" name="Shape 613"/>
          <p:cNvSpPr txBox="1"/>
          <p:nvPr>
            <p:ph type="title"/>
          </p:nvPr>
        </p:nvSpPr>
        <p:spPr>
          <a:xfrm>
            <a:off x="457200" y="76200"/>
            <a:ext cx="7772400" cy="6095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r>
              <a:rPr b="1" i="0" lang="en-US" sz="3600" u="none" cap="none" strike="noStrike">
                <a:solidFill>
                  <a:srgbClr val="008000"/>
                </a:solidFill>
                <a:latin typeface="Arial"/>
                <a:ea typeface="Arial"/>
                <a:cs typeface="Arial"/>
                <a:sym typeface="Arial"/>
              </a:rPr>
              <a:t>:</a:t>
            </a:r>
          </a:p>
        </p:txBody>
      </p:sp>
      <p:sp>
        <p:nvSpPr>
          <p:cNvPr id="614" name="Shape 614"/>
          <p:cNvSpPr txBox="1"/>
          <p:nvPr>
            <p:ph idx="1" type="body"/>
          </p:nvPr>
        </p:nvSpPr>
        <p:spPr>
          <a:xfrm>
            <a:off x="457200" y="914400"/>
            <a:ext cx="8381999" cy="327660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sample values from normally distributed population; variances vary considerably but not extremely, we’ll keep this in mind; simple random samples; independent samples, not matched; categorized two ways (foreign-domestic, small-medium-large; all cells has same number of samples (3)</a:t>
            </a:r>
          </a:p>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Here’s the Minitab results:</a:t>
            </a:r>
          </a:p>
        </p:txBody>
      </p:sp>
      <p:pic>
        <p:nvPicPr>
          <p:cNvPr id="615" name="Shape 615"/>
          <p:cNvPicPr preferRelativeResize="0"/>
          <p:nvPr/>
        </p:nvPicPr>
        <p:blipFill rotWithShape="1">
          <a:blip r:embed="rId3">
            <a:alphaModFix/>
          </a:blip>
          <a:srcRect b="0" l="0" r="0" t="0"/>
          <a:stretch/>
        </p:blipFill>
        <p:spPr>
          <a:xfrm>
            <a:off x="381000" y="4221162"/>
            <a:ext cx="8610599" cy="2065337"/>
          </a:xfrm>
          <a:prstGeom prst="rect">
            <a:avLst/>
          </a:prstGeom>
          <a:noFill/>
          <a:ln>
            <a:noFill/>
          </a:ln>
        </p:spPr>
      </p:pic>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9" name="Shape 619"/>
        <p:cNvGrpSpPr/>
        <p:nvPr/>
      </p:nvGrpSpPr>
      <p:grpSpPr>
        <a:xfrm>
          <a:off x="0" y="0"/>
          <a:ext cx="0" cy="0"/>
          <a:chOff x="0" y="0"/>
          <a:chExt cx="0" cy="0"/>
        </a:xfrm>
      </p:grpSpPr>
      <p:sp>
        <p:nvSpPr>
          <p:cNvPr id="620" name="Shape 620"/>
          <p:cNvSpPr txBox="1"/>
          <p:nvPr>
            <p:ph type="title"/>
          </p:nvPr>
        </p:nvSpPr>
        <p:spPr>
          <a:xfrm>
            <a:off x="457200" y="76200"/>
            <a:ext cx="7772400" cy="6095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r>
              <a:rPr b="1" i="0" lang="en-US" sz="3600" u="none" cap="none" strike="noStrike">
                <a:solidFill>
                  <a:srgbClr val="008000"/>
                </a:solidFill>
                <a:latin typeface="Arial"/>
                <a:ea typeface="Arial"/>
                <a:cs typeface="Arial"/>
                <a:sym typeface="Arial"/>
              </a:rPr>
              <a:t>:</a:t>
            </a:r>
          </a:p>
        </p:txBody>
      </p:sp>
      <p:sp>
        <p:nvSpPr>
          <p:cNvPr id="621" name="Shape 621"/>
          <p:cNvSpPr txBox="1"/>
          <p:nvPr>
            <p:ph idx="1" type="body"/>
          </p:nvPr>
        </p:nvSpPr>
        <p:spPr>
          <a:xfrm>
            <a:off x="457200" y="914400"/>
            <a:ext cx="8381999" cy="533399"/>
          </a:xfrm>
          <a:prstGeom prst="rect">
            <a:avLst/>
          </a:prstGeom>
          <a:noFill/>
          <a:ln>
            <a:noFill/>
          </a:ln>
        </p:spPr>
        <p:txBody>
          <a:bodyPr anchorCtr="0" anchor="t" bIns="44450" lIns="90475" rIns="90475" tIns="44450">
            <a:noAutofit/>
          </a:bodyPr>
          <a:lstStyle/>
          <a:p>
            <a:pPr indent="-1370012" lvl="0" marL="1370012"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1:	Interaction Effect	</a:t>
            </a:r>
          </a:p>
        </p:txBody>
      </p:sp>
      <p:pic>
        <p:nvPicPr>
          <p:cNvPr id="622" name="Shape 622"/>
          <p:cNvPicPr preferRelativeResize="0"/>
          <p:nvPr/>
        </p:nvPicPr>
        <p:blipFill rotWithShape="1">
          <a:blip r:embed="rId3">
            <a:alphaModFix/>
          </a:blip>
          <a:srcRect b="0" l="0" r="0" t="0"/>
          <a:stretch/>
        </p:blipFill>
        <p:spPr>
          <a:xfrm>
            <a:off x="1752600" y="1600200"/>
            <a:ext cx="5322887" cy="965199"/>
          </a:xfrm>
          <a:prstGeom prst="rect">
            <a:avLst/>
          </a:prstGeom>
          <a:noFill/>
          <a:ln>
            <a:noFill/>
          </a:ln>
        </p:spPr>
      </p:pic>
      <p:sp>
        <p:nvSpPr>
          <p:cNvPr id="623" name="Shape 623"/>
          <p:cNvSpPr txBox="1"/>
          <p:nvPr/>
        </p:nvSpPr>
        <p:spPr>
          <a:xfrm>
            <a:off x="457200" y="2819400"/>
            <a:ext cx="8458200" cy="129540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 0.717, so fail to reject the null hypothesis of no interaction between the two factors	</a:t>
            </a:r>
          </a:p>
        </p:txBody>
      </p:sp>
      <p:sp>
        <p:nvSpPr>
          <p:cNvPr id="624" name="Shape 624"/>
          <p:cNvSpPr txBox="1"/>
          <p:nvPr/>
        </p:nvSpPr>
        <p:spPr>
          <a:xfrm>
            <a:off x="533400" y="4191000"/>
            <a:ext cx="8381999" cy="533399"/>
          </a:xfrm>
          <a:prstGeom prst="rect">
            <a:avLst/>
          </a:prstGeom>
          <a:noFill/>
          <a:ln>
            <a:noFill/>
          </a:ln>
        </p:spPr>
        <p:txBody>
          <a:bodyPr anchorCtr="0" anchor="t" bIns="44450" lIns="90475" rIns="90475" tIns="44450">
            <a:noAutofit/>
          </a:bodyPr>
          <a:lstStyle/>
          <a:p>
            <a:pPr indent="-1370012" lvl="0" marL="1370012"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2:	Row/Column Effects	</a:t>
            </a:r>
          </a:p>
        </p:txBody>
      </p:sp>
      <p:sp>
        <p:nvSpPr>
          <p:cNvPr id="625" name="Shape 625"/>
          <p:cNvSpPr txBox="1"/>
          <p:nvPr/>
        </p:nvSpPr>
        <p:spPr>
          <a:xfrm>
            <a:off x="533400" y="4762500"/>
            <a:ext cx="8458200" cy="1714500"/>
          </a:xfrm>
          <a:prstGeom prst="rect">
            <a:avLst/>
          </a:prstGeom>
          <a:noFill/>
          <a:ln>
            <a:noFill/>
          </a:ln>
        </p:spPr>
        <p:txBody>
          <a:bodyPr anchorCtr="0" anchor="t" bIns="44450" lIns="90475" rIns="90475" tIns="44450">
            <a:noAutofit/>
          </a:bodyPr>
          <a:lstStyle/>
          <a:p>
            <a:pPr indent="-684212" lvl="0" marL="684212" marR="0" rtl="0" algn="l">
              <a:lnSpc>
                <a:spcPct val="9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There is no effect from the row factor (the row means are equal)</a:t>
            </a:r>
          </a:p>
          <a:p>
            <a:pPr indent="-684212" lvl="0" marL="684212" marR="0" rtl="0" algn="l">
              <a:lnSpc>
                <a:spcPct val="9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There is no effect from the column factor (the column means are equal)</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9" name="Shape 629"/>
        <p:cNvGrpSpPr/>
        <p:nvPr/>
      </p:nvGrpSpPr>
      <p:grpSpPr>
        <a:xfrm>
          <a:off x="0" y="0"/>
          <a:ext cx="0" cy="0"/>
          <a:chOff x="0" y="0"/>
          <a:chExt cx="0" cy="0"/>
        </a:xfrm>
      </p:grpSpPr>
      <p:sp>
        <p:nvSpPr>
          <p:cNvPr id="630" name="Shape 630"/>
          <p:cNvSpPr txBox="1"/>
          <p:nvPr>
            <p:ph type="title"/>
          </p:nvPr>
        </p:nvSpPr>
        <p:spPr>
          <a:xfrm>
            <a:off x="457200" y="76200"/>
            <a:ext cx="7772400" cy="6095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r>
              <a:rPr b="1" i="0" lang="en-US" sz="3600" u="none" cap="none" strike="noStrike">
                <a:solidFill>
                  <a:srgbClr val="008000"/>
                </a:solidFill>
                <a:latin typeface="Arial"/>
                <a:ea typeface="Arial"/>
                <a:cs typeface="Arial"/>
                <a:sym typeface="Arial"/>
              </a:rPr>
              <a:t>:</a:t>
            </a:r>
          </a:p>
        </p:txBody>
      </p:sp>
      <p:sp>
        <p:nvSpPr>
          <p:cNvPr id="631" name="Shape 631"/>
          <p:cNvSpPr txBox="1"/>
          <p:nvPr>
            <p:ph idx="1" type="body"/>
          </p:nvPr>
        </p:nvSpPr>
        <p:spPr>
          <a:xfrm>
            <a:off x="457200" y="1143000"/>
            <a:ext cx="8381999" cy="533399"/>
          </a:xfrm>
          <a:prstGeom prst="rect">
            <a:avLst/>
          </a:prstGeom>
          <a:noFill/>
          <a:ln>
            <a:noFill/>
          </a:ln>
        </p:spPr>
        <p:txBody>
          <a:bodyPr anchorCtr="0" anchor="t" bIns="44450" lIns="90475" rIns="90475" tIns="44450">
            <a:noAutofit/>
          </a:bodyPr>
          <a:lstStyle/>
          <a:p>
            <a:pPr indent="-1370012" lvl="0" marL="1370012"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Row Factor:</a:t>
            </a:r>
          </a:p>
        </p:txBody>
      </p:sp>
      <p:pic>
        <p:nvPicPr>
          <p:cNvPr id="632" name="Shape 632"/>
          <p:cNvPicPr preferRelativeResize="0"/>
          <p:nvPr/>
        </p:nvPicPr>
        <p:blipFill rotWithShape="1">
          <a:blip r:embed="rId3">
            <a:alphaModFix/>
          </a:blip>
          <a:srcRect b="0" l="0" r="0" t="0"/>
          <a:stretch/>
        </p:blipFill>
        <p:spPr>
          <a:xfrm>
            <a:off x="3505200" y="914400"/>
            <a:ext cx="4660899" cy="965199"/>
          </a:xfrm>
          <a:prstGeom prst="rect">
            <a:avLst/>
          </a:prstGeom>
          <a:noFill/>
          <a:ln>
            <a:noFill/>
          </a:ln>
        </p:spPr>
      </p:pic>
      <p:sp>
        <p:nvSpPr>
          <p:cNvPr id="633" name="Shape 633"/>
          <p:cNvSpPr txBox="1"/>
          <p:nvPr/>
        </p:nvSpPr>
        <p:spPr>
          <a:xfrm>
            <a:off x="457200" y="2362200"/>
            <a:ext cx="8458200" cy="91440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 0.038 &lt; 0.05, so reject the null hypothesis of no effects from the type of car	</a:t>
            </a:r>
          </a:p>
        </p:txBody>
      </p:sp>
      <p:sp>
        <p:nvSpPr>
          <p:cNvPr id="634" name="Shape 634"/>
          <p:cNvSpPr txBox="1"/>
          <p:nvPr/>
        </p:nvSpPr>
        <p:spPr>
          <a:xfrm>
            <a:off x="457200" y="4038600"/>
            <a:ext cx="8381999" cy="533399"/>
          </a:xfrm>
          <a:prstGeom prst="rect">
            <a:avLst/>
          </a:prstGeom>
          <a:noFill/>
          <a:ln>
            <a:noFill/>
          </a:ln>
        </p:spPr>
        <p:txBody>
          <a:bodyPr anchorCtr="0" anchor="t" bIns="44450" lIns="90475" rIns="90475" tIns="44450">
            <a:noAutofit/>
          </a:bodyPr>
          <a:lstStyle/>
          <a:p>
            <a:pPr indent="-1370012" lvl="0" marL="1370012"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Column Factor:</a:t>
            </a:r>
          </a:p>
        </p:txBody>
      </p:sp>
      <p:pic>
        <p:nvPicPr>
          <p:cNvPr id="635" name="Shape 635"/>
          <p:cNvPicPr preferRelativeResize="0"/>
          <p:nvPr/>
        </p:nvPicPr>
        <p:blipFill rotWithShape="1">
          <a:blip r:embed="rId4">
            <a:alphaModFix/>
          </a:blip>
          <a:srcRect b="0" l="0" r="0" t="0"/>
          <a:stretch/>
        </p:blipFill>
        <p:spPr>
          <a:xfrm>
            <a:off x="3733800" y="3810000"/>
            <a:ext cx="4508500" cy="965199"/>
          </a:xfrm>
          <a:prstGeom prst="rect">
            <a:avLst/>
          </a:prstGeom>
          <a:noFill/>
          <a:ln>
            <a:noFill/>
          </a:ln>
        </p:spPr>
      </p:pic>
      <p:sp>
        <p:nvSpPr>
          <p:cNvPr id="636" name="Shape 636"/>
          <p:cNvSpPr txBox="1"/>
          <p:nvPr/>
        </p:nvSpPr>
        <p:spPr>
          <a:xfrm>
            <a:off x="457200" y="5257800"/>
            <a:ext cx="8153399" cy="91440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 0.060 &gt; 0.05, so fail to reject the null hypothesis of no effects from the size of car	</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0" name="Shape 640"/>
        <p:cNvGrpSpPr/>
        <p:nvPr/>
      </p:nvGrpSpPr>
      <p:grpSpPr>
        <a:xfrm>
          <a:off x="0" y="0"/>
          <a:ext cx="0" cy="0"/>
          <a:chOff x="0" y="0"/>
          <a:chExt cx="0" cy="0"/>
        </a:xfrm>
      </p:grpSpPr>
      <p:sp>
        <p:nvSpPr>
          <p:cNvPr id="641" name="Shape 641"/>
          <p:cNvSpPr txBox="1"/>
          <p:nvPr>
            <p:ph type="title"/>
          </p:nvPr>
        </p:nvSpPr>
        <p:spPr>
          <a:xfrm>
            <a:off x="457200" y="76200"/>
            <a:ext cx="7772400" cy="6095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r>
              <a:rPr b="1" i="0" lang="en-US" sz="3600" u="none" cap="none" strike="noStrike">
                <a:solidFill>
                  <a:srgbClr val="008000"/>
                </a:solidFill>
                <a:latin typeface="Arial"/>
                <a:ea typeface="Arial"/>
                <a:cs typeface="Arial"/>
                <a:sym typeface="Arial"/>
              </a:rPr>
              <a:t>:</a:t>
            </a:r>
          </a:p>
        </p:txBody>
      </p:sp>
      <p:sp>
        <p:nvSpPr>
          <p:cNvPr id="642" name="Shape 642"/>
          <p:cNvSpPr txBox="1"/>
          <p:nvPr>
            <p:ph idx="1" type="body"/>
          </p:nvPr>
        </p:nvSpPr>
        <p:spPr>
          <a:xfrm>
            <a:off x="762000" y="914400"/>
            <a:ext cx="8077199" cy="396239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Based on the sample data in Table 12-3, we conclude that chest deceleration measurements appear to be affected by whether the car is foreign or domestic, but those measurements do not appear to be affected by the size of the car.</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6" name="Shape 646"/>
        <p:cNvGrpSpPr/>
        <p:nvPr/>
      </p:nvGrpSpPr>
      <p:grpSpPr>
        <a:xfrm>
          <a:off x="0" y="0"/>
          <a:ext cx="0" cy="0"/>
          <a:chOff x="0" y="0"/>
          <a:chExt cx="0" cy="0"/>
        </a:xfrm>
      </p:grpSpPr>
      <p:sp>
        <p:nvSpPr>
          <p:cNvPr id="647" name="Shape 647"/>
          <p:cNvSpPr txBox="1"/>
          <p:nvPr>
            <p:ph type="title"/>
          </p:nvPr>
        </p:nvSpPr>
        <p:spPr>
          <a:xfrm>
            <a:off x="457200" y="76200"/>
            <a:ext cx="7772400" cy="9144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648" name="Shape 648"/>
          <p:cNvSpPr txBox="1"/>
          <p:nvPr>
            <p:ph idx="1" type="body"/>
          </p:nvPr>
        </p:nvSpPr>
        <p:spPr>
          <a:xfrm>
            <a:off x="762000" y="1905000"/>
            <a:ext cx="8077199" cy="396239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Two-way analysis of variance is not one-way analysis of variance done twice.</a:t>
            </a:r>
          </a:p>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Be sure to test for an interaction between the two factors. </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2" name="Shape 652"/>
        <p:cNvGrpSpPr/>
        <p:nvPr/>
      </p:nvGrpSpPr>
      <p:grpSpPr>
        <a:xfrm>
          <a:off x="0" y="0"/>
          <a:ext cx="0" cy="0"/>
          <a:chOff x="0" y="0"/>
          <a:chExt cx="0" cy="0"/>
        </a:xfrm>
      </p:grpSpPr>
      <p:sp>
        <p:nvSpPr>
          <p:cNvPr id="653" name="Shape 653"/>
          <p:cNvSpPr txBox="1"/>
          <p:nvPr/>
        </p:nvSpPr>
        <p:spPr>
          <a:xfrm>
            <a:off x="1295400" y="101600"/>
            <a:ext cx="6705599" cy="965199"/>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Special Case: One Observation per Cell and No Interaction</a:t>
            </a:r>
          </a:p>
        </p:txBody>
      </p:sp>
      <p:sp>
        <p:nvSpPr>
          <p:cNvPr id="654" name="Shape 654"/>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55" name="Shape 655"/>
          <p:cNvSpPr txBox="1"/>
          <p:nvPr/>
        </p:nvSpPr>
        <p:spPr>
          <a:xfrm>
            <a:off x="1066800" y="1371600"/>
            <a:ext cx="8001000" cy="1187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If our sample data consist of only one observation per cell, we lose </a:t>
            </a:r>
            <a:r>
              <a:rPr b="1" i="1" lang="en-US" sz="2400" u="none" cap="none" strike="noStrike">
                <a:solidFill>
                  <a:schemeClr val="dk1"/>
                </a:solidFill>
                <a:latin typeface="Arial"/>
                <a:ea typeface="Arial"/>
                <a:cs typeface="Arial"/>
                <a:sym typeface="Arial"/>
              </a:rPr>
              <a:t>MS</a:t>
            </a:r>
            <a:r>
              <a:rPr b="1" i="0" lang="en-US" sz="2400" u="none" cap="none" strike="noStrike">
                <a:solidFill>
                  <a:schemeClr val="dk1"/>
                </a:solidFill>
                <a:latin typeface="Arial"/>
                <a:ea typeface="Arial"/>
                <a:cs typeface="Arial"/>
                <a:sym typeface="Arial"/>
              </a:rPr>
              <a:t>(interaction), </a:t>
            </a:r>
            <a:r>
              <a:rPr b="1" i="1" lang="en-US" sz="2400" u="none" cap="none" strike="noStrike">
                <a:solidFill>
                  <a:schemeClr val="dk1"/>
                </a:solidFill>
                <a:latin typeface="Arial"/>
                <a:ea typeface="Arial"/>
                <a:cs typeface="Arial"/>
                <a:sym typeface="Arial"/>
              </a:rPr>
              <a:t>SS</a:t>
            </a:r>
            <a:r>
              <a:rPr b="1" i="0" lang="en-US" sz="2400" u="none" cap="none" strike="noStrike">
                <a:solidFill>
                  <a:schemeClr val="dk1"/>
                </a:solidFill>
                <a:latin typeface="Arial"/>
                <a:ea typeface="Arial"/>
                <a:cs typeface="Arial"/>
                <a:sym typeface="Arial"/>
              </a:rPr>
              <a:t>(interaction), and </a:t>
            </a:r>
            <a:r>
              <a:rPr b="1" i="1" lang="en-US" sz="2400" u="none" cap="none" strike="noStrike">
                <a:solidFill>
                  <a:schemeClr val="dk1"/>
                </a:solidFill>
                <a:latin typeface="Arial"/>
                <a:ea typeface="Arial"/>
                <a:cs typeface="Arial"/>
                <a:sym typeface="Arial"/>
              </a:rPr>
              <a:t>df</a:t>
            </a:r>
            <a:r>
              <a:rPr b="1" i="0" lang="en-US" sz="2400" u="none" cap="none" strike="noStrike">
                <a:solidFill>
                  <a:schemeClr val="dk1"/>
                </a:solidFill>
                <a:latin typeface="Arial"/>
                <a:ea typeface="Arial"/>
                <a:cs typeface="Arial"/>
                <a:sym typeface="Arial"/>
              </a:rPr>
              <a:t>(interaction).  </a:t>
            </a:r>
          </a:p>
        </p:txBody>
      </p:sp>
      <p:sp>
        <p:nvSpPr>
          <p:cNvPr id="656" name="Shape 656"/>
          <p:cNvSpPr txBox="1"/>
          <p:nvPr/>
        </p:nvSpPr>
        <p:spPr>
          <a:xfrm>
            <a:off x="990600" y="2790825"/>
            <a:ext cx="7924799" cy="1552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If it seems reasonable to assume that there is no interaction between the two factors, make that assumption and then proceed as before to test the following two hypotheses separately: </a:t>
            </a:r>
          </a:p>
        </p:txBody>
      </p:sp>
      <p:sp>
        <p:nvSpPr>
          <p:cNvPr id="657" name="Shape 657"/>
          <p:cNvSpPr txBox="1"/>
          <p:nvPr/>
        </p:nvSpPr>
        <p:spPr>
          <a:xfrm>
            <a:off x="914400" y="4756150"/>
            <a:ext cx="7924799" cy="1187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1" lang="en-US" sz="2400" u="none" cap="none" strike="noStrike">
                <a:solidFill>
                  <a:schemeClr val="dk2"/>
                </a:solidFill>
                <a:latin typeface="Arial"/>
                <a:ea typeface="Arial"/>
                <a:cs typeface="Arial"/>
                <a:sym typeface="Arial"/>
              </a:rPr>
              <a:t>H</a:t>
            </a:r>
            <a:r>
              <a:rPr b="1" baseline="-25000" i="0" lang="en-US" sz="2400" u="none" cap="none" strike="noStrike">
                <a:solidFill>
                  <a:schemeClr val="dk2"/>
                </a:solidFill>
                <a:latin typeface="Arial"/>
                <a:ea typeface="Arial"/>
                <a:cs typeface="Arial"/>
                <a:sym typeface="Arial"/>
              </a:rPr>
              <a:t>0</a:t>
            </a:r>
            <a:r>
              <a:rPr b="1" i="0" lang="en-US" sz="2400" u="none" cap="none" strike="noStrike">
                <a:solidFill>
                  <a:schemeClr val="dk2"/>
                </a:solidFill>
                <a:latin typeface="Arial"/>
                <a:ea typeface="Arial"/>
                <a:cs typeface="Arial"/>
                <a:sym typeface="Arial"/>
              </a:rPr>
              <a:t>:  There are no effects from the </a:t>
            </a:r>
            <a:r>
              <a:rPr b="1" i="0" lang="en-US" sz="2400" u="none" cap="none" strike="noStrike">
                <a:solidFill>
                  <a:schemeClr val="hlink"/>
                </a:solidFill>
                <a:latin typeface="Arial"/>
                <a:ea typeface="Arial"/>
                <a:cs typeface="Arial"/>
                <a:sym typeface="Arial"/>
              </a:rPr>
              <a:t>row</a:t>
            </a:r>
            <a:r>
              <a:rPr b="1" i="0" lang="en-US" sz="2400" u="none" cap="none" strike="noStrike">
                <a:solidFill>
                  <a:schemeClr val="dk2"/>
                </a:solidFill>
                <a:latin typeface="Arial"/>
                <a:ea typeface="Arial"/>
                <a:cs typeface="Arial"/>
                <a:sym typeface="Arial"/>
              </a:rPr>
              <a:t> factors.</a:t>
            </a:r>
          </a:p>
          <a:p>
            <a:pPr indent="0" lvl="0" marL="0" marR="0" rtl="0" algn="l">
              <a:lnSpc>
                <a:spcPct val="100000"/>
              </a:lnSpc>
              <a:spcBef>
                <a:spcPts val="0"/>
              </a:spcBef>
              <a:spcAft>
                <a:spcPts val="0"/>
              </a:spcAft>
              <a:buClr>
                <a:schemeClr val="dk1"/>
              </a:buClr>
              <a:buFont typeface="Times New Roman"/>
              <a:buNone/>
            </a:pPr>
            <a:r>
              <a:t/>
            </a:r>
            <a:endParaRPr b="1"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2"/>
              </a:buClr>
              <a:buSzPct val="25000"/>
              <a:buFont typeface="Arial"/>
              <a:buNone/>
            </a:pPr>
            <a:r>
              <a:rPr b="1" i="1" lang="en-US" sz="2400" u="none" cap="none" strike="noStrike">
                <a:solidFill>
                  <a:schemeClr val="dk2"/>
                </a:solidFill>
                <a:latin typeface="Arial"/>
                <a:ea typeface="Arial"/>
                <a:cs typeface="Arial"/>
                <a:sym typeface="Arial"/>
              </a:rPr>
              <a:t>H</a:t>
            </a:r>
            <a:r>
              <a:rPr b="1" baseline="-25000" i="0" lang="en-US" sz="2400" u="none" cap="none" strike="noStrike">
                <a:solidFill>
                  <a:schemeClr val="dk2"/>
                </a:solidFill>
                <a:latin typeface="Arial"/>
                <a:ea typeface="Arial"/>
                <a:cs typeface="Arial"/>
                <a:sym typeface="Arial"/>
              </a:rPr>
              <a:t>0</a:t>
            </a:r>
            <a:r>
              <a:rPr b="1" i="0" lang="en-US" sz="2400" u="none" cap="none" strike="noStrike">
                <a:solidFill>
                  <a:schemeClr val="dk2"/>
                </a:solidFill>
                <a:latin typeface="Arial"/>
                <a:ea typeface="Arial"/>
                <a:cs typeface="Arial"/>
                <a:sym typeface="Arial"/>
              </a:rPr>
              <a:t>: There are no effects from the </a:t>
            </a:r>
            <a:r>
              <a:rPr b="1" i="0" lang="en-US" sz="2400" u="none" cap="none" strike="noStrike">
                <a:solidFill>
                  <a:schemeClr val="hlink"/>
                </a:solidFill>
                <a:latin typeface="Arial"/>
                <a:ea typeface="Arial"/>
                <a:cs typeface="Arial"/>
                <a:sym typeface="Arial"/>
              </a:rPr>
              <a:t>column</a:t>
            </a:r>
            <a:r>
              <a:rPr b="1" i="0" lang="en-US" sz="2400" u="none" cap="none" strike="noStrike">
                <a:solidFill>
                  <a:schemeClr val="dk2"/>
                </a:solidFill>
                <a:latin typeface="Arial"/>
                <a:ea typeface="Arial"/>
                <a:cs typeface="Arial"/>
                <a:sym typeface="Arial"/>
              </a:rPr>
              <a:t> factors.</a:t>
            </a:r>
            <a:r>
              <a:rPr b="0" i="0" lang="en-US" sz="24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1" name="Shape 661"/>
        <p:cNvGrpSpPr/>
        <p:nvPr/>
      </p:nvGrpSpPr>
      <p:grpSpPr>
        <a:xfrm>
          <a:off x="0" y="0"/>
          <a:ext cx="0" cy="0"/>
          <a:chOff x="0" y="0"/>
          <a:chExt cx="0" cy="0"/>
        </a:xfrm>
      </p:grpSpPr>
      <p:sp>
        <p:nvSpPr>
          <p:cNvPr id="662" name="Shape 662"/>
          <p:cNvSpPr txBox="1"/>
          <p:nvPr/>
        </p:nvSpPr>
        <p:spPr>
          <a:xfrm>
            <a:off x="3705225" y="260350"/>
            <a:ext cx="1704974"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663" name="Shape 663"/>
          <p:cNvSpPr txBox="1"/>
          <p:nvPr/>
        </p:nvSpPr>
        <p:spPr>
          <a:xfrm>
            <a:off x="1143000" y="1143000"/>
            <a:ext cx="6019799"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In this section we have discussed:</a:t>
            </a:r>
          </a:p>
        </p:txBody>
      </p:sp>
      <p:sp>
        <p:nvSpPr>
          <p:cNvPr id="664" name="Shape 664"/>
          <p:cNvSpPr txBox="1"/>
          <p:nvPr/>
        </p:nvSpPr>
        <p:spPr>
          <a:xfrm>
            <a:off x="838200" y="2581275"/>
            <a:ext cx="8077199" cy="2835274"/>
          </a:xfrm>
          <a:prstGeom prst="rect">
            <a:avLst/>
          </a:prstGeom>
          <a:noFill/>
          <a:ln>
            <a:noFill/>
          </a:ln>
        </p:spPr>
        <p:txBody>
          <a:bodyPr anchorCtr="0" anchor="t" bIns="45700" lIns="91425" rIns="91425" tIns="45700">
            <a:noAutofit/>
          </a:bodyPr>
          <a:lstStyle/>
          <a:p>
            <a:pPr indent="-460375" lvl="0" marL="460375" marR="0" rtl="0" algn="l">
              <a:lnSpc>
                <a:spcPct val="101000"/>
              </a:lnSpc>
              <a:spcBef>
                <a:spcPts val="0"/>
              </a:spcBef>
              <a:spcAft>
                <a:spcPts val="0"/>
              </a:spcAft>
              <a:buClr>
                <a:schemeClr val="accent2"/>
              </a:buClr>
              <a:buSzPct val="100000"/>
              <a:buFont typeface="Arial"/>
              <a:buChar char="❖"/>
            </a:pPr>
            <a:r>
              <a:rPr b="1" i="0" lang="en-US" sz="2800" u="none" cap="none" strike="noStrike">
                <a:solidFill>
                  <a:schemeClr val="dk2"/>
                </a:solidFill>
                <a:latin typeface="Arial"/>
                <a:ea typeface="Arial"/>
                <a:cs typeface="Arial"/>
                <a:sym typeface="Arial"/>
              </a:rPr>
              <a:t>Two- way analysis of variance (ANOVA)</a:t>
            </a:r>
          </a:p>
          <a:p>
            <a:pPr indent="-460375" lvl="0" marL="460375" marR="0" rtl="0" algn="l">
              <a:lnSpc>
                <a:spcPct val="101000"/>
              </a:lnSpc>
              <a:spcBef>
                <a:spcPts val="2520"/>
              </a:spcBef>
              <a:spcAft>
                <a:spcPts val="0"/>
              </a:spcAft>
              <a:buClr>
                <a:schemeClr val="dk1"/>
              </a:buClr>
              <a:buFont typeface="Times New Roman"/>
              <a:buNone/>
            </a:pPr>
            <a:r>
              <a:t/>
            </a:r>
            <a:endParaRPr b="1" i="0" sz="2800" u="none" cap="none" strike="noStrike">
              <a:solidFill>
                <a:schemeClr val="dk2"/>
              </a:solidFill>
              <a:latin typeface="Arial"/>
              <a:ea typeface="Arial"/>
              <a:cs typeface="Arial"/>
              <a:sym typeface="Arial"/>
            </a:endParaRPr>
          </a:p>
          <a:p>
            <a:pPr indent="-460375" lvl="0" marL="460375" marR="0" rtl="0" algn="l">
              <a:lnSpc>
                <a:spcPct val="100000"/>
              </a:lnSpc>
              <a:spcBef>
                <a:spcPts val="280"/>
              </a:spcBef>
              <a:spcAft>
                <a:spcPts val="0"/>
              </a:spcAft>
              <a:buClr>
                <a:schemeClr val="accent2"/>
              </a:buClr>
              <a:buSzPct val="100000"/>
              <a:buFont typeface="Arial"/>
              <a:buChar char="❖"/>
            </a:pPr>
            <a:r>
              <a:rPr b="1" i="0" lang="en-US" sz="2800" u="none" cap="none" strike="noStrike">
                <a:solidFill>
                  <a:schemeClr val="dk2"/>
                </a:solidFill>
                <a:latin typeface="Arial"/>
                <a:ea typeface="Arial"/>
                <a:cs typeface="Arial"/>
                <a:sym typeface="Arial"/>
              </a:rPr>
              <a:t>Special case: One observation per cell and no interaction</a:t>
            </a:r>
          </a:p>
          <a:p>
            <a:pPr indent="0" lvl="0" marL="0" marR="0" rtl="0" algn="l">
              <a:lnSpc>
                <a:spcPct val="100000"/>
              </a:lnSpc>
              <a:spcBef>
                <a:spcPts val="0"/>
              </a:spcBef>
              <a:spcAft>
                <a:spcPts val="0"/>
              </a:spcAft>
              <a:buNone/>
            </a:pPr>
            <a:r>
              <a:t/>
            </a:r>
            <a:endParaRPr b="1" i="0" sz="2800" u="none" cap="none" strike="noStrike">
              <a:solidFill>
                <a:schemeClr val="dk2"/>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 name="Shape 68"/>
        <p:cNvGrpSpPr/>
        <p:nvPr/>
      </p:nvGrpSpPr>
      <p:grpSpPr>
        <a:xfrm>
          <a:off x="0" y="0"/>
          <a:ext cx="0" cy="0"/>
          <a:chOff x="0" y="0"/>
          <a:chExt cx="0" cy="0"/>
        </a:xfrm>
      </p:grpSpPr>
      <p:grpSp>
        <p:nvGrpSpPr>
          <p:cNvPr id="69" name="Shape 69"/>
          <p:cNvGrpSpPr/>
          <p:nvPr/>
        </p:nvGrpSpPr>
        <p:grpSpPr>
          <a:xfrm>
            <a:off x="0" y="0"/>
            <a:ext cx="9144000" cy="6858000"/>
            <a:chOff x="0" y="0"/>
            <a:chExt cx="9144000" cy="6858000"/>
          </a:xfrm>
        </p:grpSpPr>
        <p:sp>
          <p:nvSpPr>
            <p:cNvPr id="70" name="Shape 70"/>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71" name="Shape 71"/>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72" name="Shape 72"/>
          <p:cNvSpPr txBox="1"/>
          <p:nvPr/>
        </p:nvSpPr>
        <p:spPr>
          <a:xfrm>
            <a:off x="1295400" y="76835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12-2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One-Way ANOVA</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6" name="Shape 76"/>
        <p:cNvGrpSpPr/>
        <p:nvPr/>
      </p:nvGrpSpPr>
      <p:grpSpPr>
        <a:xfrm>
          <a:off x="0" y="0"/>
          <a:ext cx="0" cy="0"/>
          <a:chOff x="0" y="0"/>
          <a:chExt cx="0" cy="0"/>
        </a:xfrm>
      </p:grpSpPr>
      <p:sp>
        <p:nvSpPr>
          <p:cNvPr id="77" name="Shape 77"/>
          <p:cNvSpPr txBox="1"/>
          <p:nvPr/>
        </p:nvSpPr>
        <p:spPr>
          <a:xfrm>
            <a:off x="2928936" y="428625"/>
            <a:ext cx="3286124"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78" name="Shape 78"/>
          <p:cNvSpPr txBox="1"/>
          <p:nvPr/>
        </p:nvSpPr>
        <p:spPr>
          <a:xfrm>
            <a:off x="1219200" y="2209800"/>
            <a:ext cx="7162799" cy="228282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This section introduces the method of</a:t>
            </a:r>
            <a:r>
              <a:rPr b="1" i="0" lang="en-US" sz="3200" u="none" cap="none" strike="noStrike">
                <a:solidFill>
                  <a:schemeClr val="dk2"/>
                </a:solidFill>
                <a:latin typeface="Arial"/>
                <a:ea typeface="Arial"/>
                <a:cs typeface="Arial"/>
                <a:sym typeface="Arial"/>
              </a:rPr>
              <a:t> </a:t>
            </a:r>
            <a:r>
              <a:rPr b="1" i="0" lang="en-US" sz="3200" u="none" cap="none" strike="noStrike">
                <a:solidFill>
                  <a:schemeClr val="hlink"/>
                </a:solidFill>
                <a:latin typeface="Arial"/>
                <a:ea typeface="Arial"/>
                <a:cs typeface="Arial"/>
                <a:sym typeface="Arial"/>
              </a:rPr>
              <a:t>one-way analysis of variance</a:t>
            </a:r>
            <a:r>
              <a:rPr b="1" i="0" lang="en-US" sz="3200" u="none" cap="none" strike="noStrike">
                <a:solidFill>
                  <a:schemeClr val="dk1"/>
                </a:solidFill>
                <a:latin typeface="Arial"/>
                <a:ea typeface="Arial"/>
                <a:cs typeface="Arial"/>
                <a:sym typeface="Arial"/>
              </a:rPr>
              <a:t>, which is used for tests of hypotheses that three or more population means are all equal.</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279F"/>
      </a:dk2>
      <a:lt2>
        <a:srgbClr val="919191"/>
      </a:lt2>
      <a:accent1>
        <a:srgbClr val="618FFD"/>
      </a:accent1>
      <a:accent2>
        <a:srgbClr val="00AE00"/>
      </a:accent2>
      <a:accent3>
        <a:srgbClr val="FFFFFF"/>
      </a:accent3>
      <a:accent4>
        <a:srgbClr val="618FFD"/>
      </a:accent4>
      <a:accent5>
        <a:srgbClr val="00AE00"/>
      </a:accent5>
      <a:accent6>
        <a:srgbClr val="FFFFFF"/>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