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41"/>
  </p:notesMasterIdLst>
  <p:sldIdLst>
    <p:sldId id="275" r:id="rId2"/>
    <p:sldId id="276" r:id="rId3"/>
    <p:sldId id="256" r:id="rId4"/>
    <p:sldId id="259" r:id="rId5"/>
    <p:sldId id="272" r:id="rId6"/>
    <p:sldId id="265" r:id="rId7"/>
    <p:sldId id="296" r:id="rId8"/>
    <p:sldId id="297" r:id="rId9"/>
    <p:sldId id="298" r:id="rId10"/>
    <p:sldId id="294" r:id="rId11"/>
    <p:sldId id="273" r:id="rId12"/>
    <p:sldId id="262" r:id="rId13"/>
    <p:sldId id="264" r:id="rId14"/>
    <p:sldId id="299" r:id="rId15"/>
    <p:sldId id="300" r:id="rId16"/>
    <p:sldId id="301" r:id="rId17"/>
    <p:sldId id="302" r:id="rId18"/>
    <p:sldId id="269" r:id="rId19"/>
    <p:sldId id="274" r:id="rId20"/>
    <p:sldId id="268" r:id="rId21"/>
    <p:sldId id="291" r:id="rId22"/>
    <p:sldId id="277" r:id="rId23"/>
    <p:sldId id="278" r:id="rId24"/>
    <p:sldId id="279" r:id="rId25"/>
    <p:sldId id="280" r:id="rId26"/>
    <p:sldId id="281" r:id="rId27"/>
    <p:sldId id="282" r:id="rId28"/>
    <p:sldId id="303" r:id="rId29"/>
    <p:sldId id="283" r:id="rId30"/>
    <p:sldId id="284" r:id="rId31"/>
    <p:sldId id="285" r:id="rId32"/>
    <p:sldId id="286" r:id="rId33"/>
    <p:sldId id="287" r:id="rId34"/>
    <p:sldId id="295" r:id="rId35"/>
    <p:sldId id="288" r:id="rId36"/>
    <p:sldId id="289" r:id="rId37"/>
    <p:sldId id="290" r:id="rId38"/>
    <p:sldId id="29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00"/>
    <a:srgbClr val="2DF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1" autoAdjust="0"/>
    <p:restoredTop sz="87478" autoAdjust="0"/>
  </p:normalViewPr>
  <p:slideViewPr>
    <p:cSldViewPr snapToGrid="0">
      <p:cViewPr varScale="1">
        <p:scale>
          <a:sx n="65" d="100"/>
          <a:sy n="65" d="100"/>
        </p:scale>
        <p:origin x="12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4D961-A6BD-45EA-81D0-1621632FB3CE}" type="doc">
      <dgm:prSet loTypeId="urn:microsoft.com/office/officeart/2005/8/layout/cycle6" loCatId="cycle" qsTypeId="urn:microsoft.com/office/officeart/2005/8/quickstyle/simple5" qsCatId="simple" csTypeId="urn:microsoft.com/office/officeart/2005/8/colors/accent3_2" csCatId="accent3" phldr="1"/>
      <dgm:spPr/>
      <dgm:t>
        <a:bodyPr/>
        <a:lstStyle/>
        <a:p>
          <a:pPr rtl="1"/>
          <a:endParaRPr lang="ar-SA"/>
        </a:p>
      </dgm:t>
    </dgm:pt>
    <dgm:pt modelId="{FD8DE001-03B6-4FC4-98E5-B98E3FB9C4F2}">
      <dgm:prSet custT="1"/>
      <dgm:spPr/>
      <dgm:t>
        <a:bodyPr/>
        <a:lstStyle/>
        <a:p>
          <a:pPr rtl="1"/>
          <a:r>
            <a:rPr lang="ar-SA" sz="3000" b="1" i="0" dirty="0" smtClean="0">
              <a:latin typeface="Arial" panose="020B0604020202020204" pitchFamily="34" charset="0"/>
              <a:cs typeface="Arial" panose="020B0604020202020204" pitchFamily="34" charset="0"/>
            </a:rPr>
            <a:t>غياب الرقابة وعدم الشعور بالمسؤولية</a:t>
          </a:r>
          <a:endParaRPr lang="ar-SA" sz="3000" i="0" dirty="0">
            <a:latin typeface="Arial" panose="020B0604020202020204" pitchFamily="34" charset="0"/>
            <a:cs typeface="Arial" panose="020B0604020202020204" pitchFamily="34" charset="0"/>
          </a:endParaRPr>
        </a:p>
      </dgm:t>
    </dgm:pt>
    <dgm:pt modelId="{CF1376A1-AC29-40B9-AFCF-10DE58B1E8C0}" type="parTrans" cxnId="{D6F7FABC-BEBE-49B1-A336-356C8F2C82B4}">
      <dgm:prSet/>
      <dgm:spPr/>
      <dgm:t>
        <a:bodyPr/>
        <a:lstStyle/>
        <a:p>
          <a:pPr rtl="1"/>
          <a:endParaRPr lang="ar-SA"/>
        </a:p>
      </dgm:t>
    </dgm:pt>
    <dgm:pt modelId="{6C66DAD4-567D-403E-8C8B-BB601E9E2C8A}" type="sibTrans" cxnId="{D6F7FABC-BEBE-49B1-A336-356C8F2C82B4}">
      <dgm:prSet/>
      <dgm:spPr/>
      <dgm:t>
        <a:bodyPr/>
        <a:lstStyle/>
        <a:p>
          <a:pPr rtl="1"/>
          <a:endParaRPr lang="ar-SA"/>
        </a:p>
      </dgm:t>
    </dgm:pt>
    <dgm:pt modelId="{3F6660D8-CC75-4F40-BC51-306029366706}">
      <dgm:prSet custT="1"/>
      <dgm:spPr/>
      <dgm:t>
        <a:bodyPr/>
        <a:lstStyle/>
        <a:p>
          <a:pPr rtl="1"/>
          <a:r>
            <a:rPr lang="ar-SA" sz="3000" b="1" dirty="0" smtClean="0">
              <a:latin typeface="Arial" panose="020B0604020202020204" pitchFamily="34" charset="0"/>
              <a:cs typeface="Arial" panose="020B0604020202020204" pitchFamily="34" charset="0"/>
            </a:rPr>
            <a:t>المبالغة في نقل الأحداث، ومجال لنشر الاشاعات </a:t>
          </a:r>
          <a:endParaRPr lang="ar-SA" sz="3000" b="1" dirty="0">
            <a:latin typeface="Arial" panose="020B0604020202020204" pitchFamily="34" charset="0"/>
            <a:cs typeface="Arial" panose="020B0604020202020204" pitchFamily="34" charset="0"/>
          </a:endParaRPr>
        </a:p>
      </dgm:t>
    </dgm:pt>
    <dgm:pt modelId="{31083894-CF0D-4102-982B-EC1FF4966D43}" type="parTrans" cxnId="{0498D632-9632-436C-AB1C-F8A52316CF5F}">
      <dgm:prSet/>
      <dgm:spPr/>
      <dgm:t>
        <a:bodyPr/>
        <a:lstStyle/>
        <a:p>
          <a:pPr rtl="1"/>
          <a:endParaRPr lang="ar-SA"/>
        </a:p>
      </dgm:t>
    </dgm:pt>
    <dgm:pt modelId="{CFA91FA9-0420-4D73-BB52-357DD0F4AFF6}" type="sibTrans" cxnId="{0498D632-9632-436C-AB1C-F8A52316CF5F}">
      <dgm:prSet/>
      <dgm:spPr/>
      <dgm:t>
        <a:bodyPr/>
        <a:lstStyle/>
        <a:p>
          <a:pPr rtl="1"/>
          <a:endParaRPr lang="ar-SA"/>
        </a:p>
      </dgm:t>
    </dgm:pt>
    <dgm:pt modelId="{8177FC95-7EC0-45EE-8A95-515EE26C0F0C}">
      <dgm:prSet custT="1"/>
      <dgm:spPr/>
      <dgm:t>
        <a:bodyPr/>
        <a:lstStyle/>
        <a:p>
          <a:pPr rtl="1"/>
          <a:r>
            <a:rPr lang="ar-SA" sz="3200" b="1" dirty="0" smtClean="0">
              <a:latin typeface="Arial" panose="020B0604020202020204" pitchFamily="34" charset="0"/>
              <a:cs typeface="Arial" panose="020B0604020202020204" pitchFamily="34" charset="0"/>
            </a:rPr>
            <a:t>نقل الاحداث بطريقة سلبية</a:t>
          </a:r>
          <a:endParaRPr lang="ar-SA" sz="3200" b="1" dirty="0">
            <a:latin typeface="Arial" panose="020B0604020202020204" pitchFamily="34" charset="0"/>
            <a:cs typeface="Arial" panose="020B0604020202020204" pitchFamily="34" charset="0"/>
          </a:endParaRPr>
        </a:p>
      </dgm:t>
    </dgm:pt>
    <dgm:pt modelId="{8176FAAD-17B8-4637-A100-4850CF54AB38}" type="parTrans" cxnId="{63CD94AA-9D7E-466F-914A-71F4B29278F5}">
      <dgm:prSet/>
      <dgm:spPr/>
      <dgm:t>
        <a:bodyPr/>
        <a:lstStyle/>
        <a:p>
          <a:pPr rtl="1"/>
          <a:endParaRPr lang="ar-SA"/>
        </a:p>
      </dgm:t>
    </dgm:pt>
    <dgm:pt modelId="{D5DB58FE-4056-4CFA-8194-C133C5B1F2D3}" type="sibTrans" cxnId="{63CD94AA-9D7E-466F-914A-71F4B29278F5}">
      <dgm:prSet/>
      <dgm:spPr/>
      <dgm:t>
        <a:bodyPr/>
        <a:lstStyle/>
        <a:p>
          <a:pPr rtl="1"/>
          <a:endParaRPr lang="ar-SA" sz="1100"/>
        </a:p>
      </dgm:t>
    </dgm:pt>
    <dgm:pt modelId="{303C00A3-C57D-4277-8F67-3978DD1A2E90}">
      <dgm:prSet custT="1"/>
      <dgm:spPr/>
      <dgm:t>
        <a:bodyPr/>
        <a:lstStyle/>
        <a:p>
          <a:pPr rtl="1"/>
          <a:r>
            <a:rPr lang="ar-SA" sz="3600" b="1" dirty="0" smtClean="0">
              <a:cs typeface="Akhbar MT" pitchFamily="2" charset="-78"/>
            </a:rPr>
            <a:t> </a:t>
          </a:r>
          <a:r>
            <a:rPr lang="ar-SA" sz="3000" b="1" dirty="0" smtClean="0">
              <a:latin typeface="Arial" panose="020B0604020202020204" pitchFamily="34" charset="0"/>
              <a:cs typeface="Arial" panose="020B0604020202020204" pitchFamily="34" charset="0"/>
            </a:rPr>
            <a:t>إضاعة الوقت دون فائدة.</a:t>
          </a:r>
          <a:endParaRPr lang="ar-SA" sz="3000" dirty="0">
            <a:latin typeface="Arial" panose="020B0604020202020204" pitchFamily="34" charset="0"/>
            <a:cs typeface="Arial" panose="020B0604020202020204" pitchFamily="34" charset="0"/>
          </a:endParaRPr>
        </a:p>
      </dgm:t>
    </dgm:pt>
    <dgm:pt modelId="{2A1DF39F-9C0C-4D6F-8602-AF9490F71ADA}" type="parTrans" cxnId="{83496184-1A2B-45D2-8C21-1FCAF8684607}">
      <dgm:prSet/>
      <dgm:spPr/>
      <dgm:t>
        <a:bodyPr/>
        <a:lstStyle/>
        <a:p>
          <a:pPr rtl="1"/>
          <a:endParaRPr lang="ar-SA"/>
        </a:p>
      </dgm:t>
    </dgm:pt>
    <dgm:pt modelId="{6ED472B9-A9F5-40B8-A793-43D8889E47FE}" type="sibTrans" cxnId="{83496184-1A2B-45D2-8C21-1FCAF8684607}">
      <dgm:prSet/>
      <dgm:spPr/>
      <dgm:t>
        <a:bodyPr/>
        <a:lstStyle/>
        <a:p>
          <a:pPr rtl="1"/>
          <a:endParaRPr lang="ar-SA"/>
        </a:p>
      </dgm:t>
    </dgm:pt>
    <dgm:pt modelId="{6CF83110-8C00-4F39-983D-287755549060}">
      <dgm:prSet custT="1"/>
      <dgm:spPr/>
      <dgm:t>
        <a:bodyPr/>
        <a:lstStyle/>
        <a:p>
          <a:pPr rtl="1">
            <a:lnSpc>
              <a:spcPct val="100000"/>
            </a:lnSpc>
          </a:pPr>
          <a:r>
            <a:rPr lang="ar-SA" sz="3000" b="1" dirty="0" smtClean="0">
              <a:latin typeface="Arial" panose="020B0604020202020204" pitchFamily="34" charset="0"/>
              <a:cs typeface="Arial" panose="020B0604020202020204" pitchFamily="34" charset="0"/>
            </a:rPr>
            <a:t>انعدام الخصوصية الذي يؤدي إلى أضرار معنوية ونفسية ومادية</a:t>
          </a:r>
          <a:r>
            <a:rPr lang="ar-SA" sz="2800" b="1" dirty="0" smtClean="0">
              <a:cs typeface="Akhbar MT" pitchFamily="2" charset="-78"/>
            </a:rPr>
            <a:t>.</a:t>
          </a:r>
          <a:endParaRPr lang="ar-SA" sz="2800" dirty="0">
            <a:cs typeface="Akhbar MT" pitchFamily="2" charset="-78"/>
          </a:endParaRPr>
        </a:p>
      </dgm:t>
    </dgm:pt>
    <dgm:pt modelId="{CFE2ABC0-3899-403D-B6DD-02DEC7B96C1B}" type="parTrans" cxnId="{B2DF799A-F9BC-478A-BDE9-3D1C1F723893}">
      <dgm:prSet/>
      <dgm:spPr/>
      <dgm:t>
        <a:bodyPr/>
        <a:lstStyle/>
        <a:p>
          <a:pPr rtl="1"/>
          <a:endParaRPr lang="ar-SA"/>
        </a:p>
      </dgm:t>
    </dgm:pt>
    <dgm:pt modelId="{D0E7315C-B512-48B2-8B08-296B516F6002}" type="sibTrans" cxnId="{B2DF799A-F9BC-478A-BDE9-3D1C1F723893}">
      <dgm:prSet/>
      <dgm:spPr/>
      <dgm:t>
        <a:bodyPr/>
        <a:lstStyle/>
        <a:p>
          <a:pPr rtl="1"/>
          <a:endParaRPr lang="ar-SA"/>
        </a:p>
      </dgm:t>
    </dgm:pt>
    <dgm:pt modelId="{80578581-2F18-4C4E-AD78-3C07C5C38C40}">
      <dgm:prSet custT="1"/>
      <dgm:spPr/>
      <dgm:t>
        <a:bodyPr/>
        <a:lstStyle/>
        <a:p>
          <a:pPr rtl="1"/>
          <a:r>
            <a:rPr lang="ar-SA" sz="3000" b="1" dirty="0" smtClean="0"/>
            <a:t>جعل الأشخاص التافهين مشاهير في وسائل التواصل  </a:t>
          </a:r>
          <a:endParaRPr lang="ar-SA" sz="3000" b="1" dirty="0"/>
        </a:p>
      </dgm:t>
    </dgm:pt>
    <dgm:pt modelId="{D6122AB8-289B-429D-90E8-97625456A2F6}" type="parTrans" cxnId="{2274ED65-FD05-4A21-8E23-622F5D527F0C}">
      <dgm:prSet/>
      <dgm:spPr/>
      <dgm:t>
        <a:bodyPr/>
        <a:lstStyle/>
        <a:p>
          <a:pPr rtl="1"/>
          <a:endParaRPr lang="ar-SA"/>
        </a:p>
      </dgm:t>
    </dgm:pt>
    <dgm:pt modelId="{89DCBE0D-C4AA-431F-BCE3-9CCF1A522AAB}" type="sibTrans" cxnId="{2274ED65-FD05-4A21-8E23-622F5D527F0C}">
      <dgm:prSet/>
      <dgm:spPr/>
      <dgm:t>
        <a:bodyPr/>
        <a:lstStyle/>
        <a:p>
          <a:pPr rtl="1"/>
          <a:endParaRPr lang="ar-SA"/>
        </a:p>
      </dgm:t>
    </dgm:pt>
    <dgm:pt modelId="{5F76042E-3F2F-4FF3-8F94-EAFE6C227A47}" type="pres">
      <dgm:prSet presAssocID="{59C4D961-A6BD-45EA-81D0-1621632FB3CE}" presName="cycle" presStyleCnt="0">
        <dgm:presLayoutVars>
          <dgm:dir/>
          <dgm:resizeHandles val="exact"/>
        </dgm:presLayoutVars>
      </dgm:prSet>
      <dgm:spPr/>
      <dgm:t>
        <a:bodyPr/>
        <a:lstStyle/>
        <a:p>
          <a:pPr rtl="1"/>
          <a:endParaRPr lang="ar-SA"/>
        </a:p>
      </dgm:t>
    </dgm:pt>
    <dgm:pt modelId="{8B29B5EC-0CD1-499A-BF86-A4148C8F8BA7}" type="pres">
      <dgm:prSet presAssocID="{FD8DE001-03B6-4FC4-98E5-B98E3FB9C4F2}" presName="node" presStyleLbl="node1" presStyleIdx="0" presStyleCnt="6" custScaleX="205172" custRadScaleRad="95868" custRadScaleInc="-4209">
        <dgm:presLayoutVars>
          <dgm:bulletEnabled val="1"/>
        </dgm:presLayoutVars>
      </dgm:prSet>
      <dgm:spPr/>
      <dgm:t>
        <a:bodyPr/>
        <a:lstStyle/>
        <a:p>
          <a:pPr rtl="1"/>
          <a:endParaRPr lang="ar-SA"/>
        </a:p>
      </dgm:t>
    </dgm:pt>
    <dgm:pt modelId="{0EB281D6-7D94-4C2E-BCED-A5A7DD279903}" type="pres">
      <dgm:prSet presAssocID="{FD8DE001-03B6-4FC4-98E5-B98E3FB9C4F2}" presName="spNode" presStyleCnt="0"/>
      <dgm:spPr/>
      <dgm:t>
        <a:bodyPr/>
        <a:lstStyle/>
        <a:p>
          <a:pPr rtl="1"/>
          <a:endParaRPr lang="ar-SA"/>
        </a:p>
      </dgm:t>
    </dgm:pt>
    <dgm:pt modelId="{E77A9ADF-343F-4A9A-ACFB-6AAC3F756F45}" type="pres">
      <dgm:prSet presAssocID="{6C66DAD4-567D-403E-8C8B-BB601E9E2C8A}" presName="sibTrans" presStyleLbl="sibTrans1D1" presStyleIdx="0" presStyleCnt="6"/>
      <dgm:spPr/>
      <dgm:t>
        <a:bodyPr/>
        <a:lstStyle/>
        <a:p>
          <a:pPr rtl="1"/>
          <a:endParaRPr lang="ar-SA"/>
        </a:p>
      </dgm:t>
    </dgm:pt>
    <dgm:pt modelId="{583B7ED0-685E-4350-A2A1-4DFE1AFD6AE7}" type="pres">
      <dgm:prSet presAssocID="{3F6660D8-CC75-4F40-BC51-306029366706}" presName="node" presStyleLbl="node1" presStyleIdx="1" presStyleCnt="6" custScaleX="204555" custScaleY="115894" custRadScaleRad="117958" custRadScaleInc="31714">
        <dgm:presLayoutVars>
          <dgm:bulletEnabled val="1"/>
        </dgm:presLayoutVars>
      </dgm:prSet>
      <dgm:spPr/>
      <dgm:t>
        <a:bodyPr/>
        <a:lstStyle/>
        <a:p>
          <a:pPr rtl="1"/>
          <a:endParaRPr lang="ar-SA"/>
        </a:p>
      </dgm:t>
    </dgm:pt>
    <dgm:pt modelId="{36DF483D-7D6D-4FC1-8688-49B4655AE399}" type="pres">
      <dgm:prSet presAssocID="{3F6660D8-CC75-4F40-BC51-306029366706}" presName="spNode" presStyleCnt="0"/>
      <dgm:spPr/>
      <dgm:t>
        <a:bodyPr/>
        <a:lstStyle/>
        <a:p>
          <a:pPr rtl="1"/>
          <a:endParaRPr lang="ar-SA"/>
        </a:p>
      </dgm:t>
    </dgm:pt>
    <dgm:pt modelId="{00D59C93-B134-49C9-A65D-D3AB94C8CFCE}" type="pres">
      <dgm:prSet presAssocID="{CFA91FA9-0420-4D73-BB52-357DD0F4AFF6}" presName="sibTrans" presStyleLbl="sibTrans1D1" presStyleIdx="1" presStyleCnt="6"/>
      <dgm:spPr/>
      <dgm:t>
        <a:bodyPr/>
        <a:lstStyle/>
        <a:p>
          <a:pPr rtl="1"/>
          <a:endParaRPr lang="ar-SA"/>
        </a:p>
      </dgm:t>
    </dgm:pt>
    <dgm:pt modelId="{667F6A5E-0B5F-48A7-A5F3-DA9D6141D113}" type="pres">
      <dgm:prSet presAssocID="{8177FC95-7EC0-45EE-8A95-515EE26C0F0C}" presName="node" presStyleLbl="node1" presStyleIdx="2" presStyleCnt="6" custScaleX="204324" custScaleY="116764" custRadScaleRad="131268" custRadScaleInc="-90717">
        <dgm:presLayoutVars>
          <dgm:bulletEnabled val="1"/>
        </dgm:presLayoutVars>
      </dgm:prSet>
      <dgm:spPr/>
      <dgm:t>
        <a:bodyPr/>
        <a:lstStyle/>
        <a:p>
          <a:pPr rtl="1"/>
          <a:endParaRPr lang="ar-SA"/>
        </a:p>
      </dgm:t>
    </dgm:pt>
    <dgm:pt modelId="{65AAEE56-4F77-4EB3-A266-6C59CD71DAE8}" type="pres">
      <dgm:prSet presAssocID="{8177FC95-7EC0-45EE-8A95-515EE26C0F0C}" presName="spNode" presStyleCnt="0"/>
      <dgm:spPr/>
      <dgm:t>
        <a:bodyPr/>
        <a:lstStyle/>
        <a:p>
          <a:pPr rtl="1"/>
          <a:endParaRPr lang="ar-SA"/>
        </a:p>
      </dgm:t>
    </dgm:pt>
    <dgm:pt modelId="{17C4CDD7-1819-4795-865F-DA57EBFF21E5}" type="pres">
      <dgm:prSet presAssocID="{D5DB58FE-4056-4CFA-8194-C133C5B1F2D3}" presName="sibTrans" presStyleLbl="sibTrans1D1" presStyleIdx="2" presStyleCnt="6"/>
      <dgm:spPr/>
      <dgm:t>
        <a:bodyPr/>
        <a:lstStyle/>
        <a:p>
          <a:pPr rtl="1"/>
          <a:endParaRPr lang="ar-SA"/>
        </a:p>
      </dgm:t>
    </dgm:pt>
    <dgm:pt modelId="{A189535F-F32E-448B-9DB4-3EDC7C8A9274}" type="pres">
      <dgm:prSet presAssocID="{80578581-2F18-4C4E-AD78-3C07C5C38C40}" presName="node" presStyleLbl="node1" presStyleIdx="3" presStyleCnt="6" custScaleX="186150" custRadScaleRad="67571" custRadScaleInc="-22202">
        <dgm:presLayoutVars>
          <dgm:bulletEnabled val="1"/>
        </dgm:presLayoutVars>
      </dgm:prSet>
      <dgm:spPr/>
      <dgm:t>
        <a:bodyPr/>
        <a:lstStyle/>
        <a:p>
          <a:pPr rtl="1"/>
          <a:endParaRPr lang="ar-SA"/>
        </a:p>
      </dgm:t>
    </dgm:pt>
    <dgm:pt modelId="{95C0DF2B-2D92-4EBE-975F-121CEE802A96}" type="pres">
      <dgm:prSet presAssocID="{80578581-2F18-4C4E-AD78-3C07C5C38C40}" presName="spNode" presStyleCnt="0"/>
      <dgm:spPr/>
      <dgm:t>
        <a:bodyPr/>
        <a:lstStyle/>
        <a:p>
          <a:pPr rtl="1"/>
          <a:endParaRPr lang="ar-SA"/>
        </a:p>
      </dgm:t>
    </dgm:pt>
    <dgm:pt modelId="{D212EE33-FAE7-493B-97FB-B1EAD9FC4D08}" type="pres">
      <dgm:prSet presAssocID="{89DCBE0D-C4AA-431F-BCE3-9CCF1A522AAB}" presName="sibTrans" presStyleLbl="sibTrans1D1" presStyleIdx="3" presStyleCnt="6"/>
      <dgm:spPr/>
      <dgm:t>
        <a:bodyPr/>
        <a:lstStyle/>
        <a:p>
          <a:pPr rtl="1"/>
          <a:endParaRPr lang="ar-SA"/>
        </a:p>
      </dgm:t>
    </dgm:pt>
    <dgm:pt modelId="{81AC2084-5A91-4562-A4BC-9983EE4C947C}" type="pres">
      <dgm:prSet presAssocID="{303C00A3-C57D-4277-8F67-3978DD1A2E90}" presName="node" presStyleLbl="node1" presStyleIdx="4" presStyleCnt="6" custScaleX="132276" custScaleY="118668" custRadScaleRad="113334" custRadScaleInc="76636">
        <dgm:presLayoutVars>
          <dgm:bulletEnabled val="1"/>
        </dgm:presLayoutVars>
      </dgm:prSet>
      <dgm:spPr/>
      <dgm:t>
        <a:bodyPr/>
        <a:lstStyle/>
        <a:p>
          <a:pPr rtl="1"/>
          <a:endParaRPr lang="ar-SA"/>
        </a:p>
      </dgm:t>
    </dgm:pt>
    <dgm:pt modelId="{B6B59EC3-92AD-4F12-A831-3D5933F9B45E}" type="pres">
      <dgm:prSet presAssocID="{303C00A3-C57D-4277-8F67-3978DD1A2E90}" presName="spNode" presStyleCnt="0"/>
      <dgm:spPr/>
      <dgm:t>
        <a:bodyPr/>
        <a:lstStyle/>
        <a:p>
          <a:pPr rtl="1"/>
          <a:endParaRPr lang="ar-SA"/>
        </a:p>
      </dgm:t>
    </dgm:pt>
    <dgm:pt modelId="{1A118B67-60FB-405D-AF83-ABAB0F214893}" type="pres">
      <dgm:prSet presAssocID="{6ED472B9-A9F5-40B8-A793-43D8889E47FE}" presName="sibTrans" presStyleLbl="sibTrans1D1" presStyleIdx="4" presStyleCnt="6"/>
      <dgm:spPr/>
      <dgm:t>
        <a:bodyPr/>
        <a:lstStyle/>
        <a:p>
          <a:pPr rtl="1"/>
          <a:endParaRPr lang="ar-SA"/>
        </a:p>
      </dgm:t>
    </dgm:pt>
    <dgm:pt modelId="{D5950C43-F73C-4837-9790-BD495996AC43}" type="pres">
      <dgm:prSet presAssocID="{6CF83110-8C00-4F39-983D-287755549060}" presName="node" presStyleLbl="node1" presStyleIdx="5" presStyleCnt="6" custScaleX="199314" custScaleY="128545" custRadScaleRad="117164" custRadScaleInc="-30307">
        <dgm:presLayoutVars>
          <dgm:bulletEnabled val="1"/>
        </dgm:presLayoutVars>
      </dgm:prSet>
      <dgm:spPr/>
      <dgm:t>
        <a:bodyPr/>
        <a:lstStyle/>
        <a:p>
          <a:pPr rtl="1"/>
          <a:endParaRPr lang="ar-SA"/>
        </a:p>
      </dgm:t>
    </dgm:pt>
    <dgm:pt modelId="{893019F5-11D2-4983-9A51-77045E976EF4}" type="pres">
      <dgm:prSet presAssocID="{6CF83110-8C00-4F39-983D-287755549060}" presName="spNode" presStyleCnt="0"/>
      <dgm:spPr/>
      <dgm:t>
        <a:bodyPr/>
        <a:lstStyle/>
        <a:p>
          <a:pPr rtl="1"/>
          <a:endParaRPr lang="ar-SA"/>
        </a:p>
      </dgm:t>
    </dgm:pt>
    <dgm:pt modelId="{0D5A9217-09A7-4F04-8C3F-1814D76CDBB3}" type="pres">
      <dgm:prSet presAssocID="{D0E7315C-B512-48B2-8B08-296B516F6002}" presName="sibTrans" presStyleLbl="sibTrans1D1" presStyleIdx="5" presStyleCnt="6"/>
      <dgm:spPr/>
      <dgm:t>
        <a:bodyPr/>
        <a:lstStyle/>
        <a:p>
          <a:pPr rtl="1"/>
          <a:endParaRPr lang="ar-SA"/>
        </a:p>
      </dgm:t>
    </dgm:pt>
  </dgm:ptLst>
  <dgm:cxnLst>
    <dgm:cxn modelId="{5E4BC676-4F19-47DD-A0E1-088FACFA9146}" type="presOf" srcId="{3F6660D8-CC75-4F40-BC51-306029366706}" destId="{583B7ED0-685E-4350-A2A1-4DFE1AFD6AE7}" srcOrd="0" destOrd="0" presId="urn:microsoft.com/office/officeart/2005/8/layout/cycle6"/>
    <dgm:cxn modelId="{CF6B6A98-0D89-41DC-8DC8-B344406EADCD}" type="presOf" srcId="{CFA91FA9-0420-4D73-BB52-357DD0F4AFF6}" destId="{00D59C93-B134-49C9-A65D-D3AB94C8CFCE}" srcOrd="0" destOrd="0" presId="urn:microsoft.com/office/officeart/2005/8/layout/cycle6"/>
    <dgm:cxn modelId="{9A04D596-B3AD-42C3-9CF2-7BDC43615E67}" type="presOf" srcId="{89DCBE0D-C4AA-431F-BCE3-9CCF1A522AAB}" destId="{D212EE33-FAE7-493B-97FB-B1EAD9FC4D08}" srcOrd="0" destOrd="0" presId="urn:microsoft.com/office/officeart/2005/8/layout/cycle6"/>
    <dgm:cxn modelId="{89387253-1EC0-41A7-A3FB-31CBCB95888A}" type="presOf" srcId="{6CF83110-8C00-4F39-983D-287755549060}" destId="{D5950C43-F73C-4837-9790-BD495996AC43}" srcOrd="0" destOrd="0" presId="urn:microsoft.com/office/officeart/2005/8/layout/cycle6"/>
    <dgm:cxn modelId="{59A360E3-059C-46BA-8E2B-92E60A65D5A0}" type="presOf" srcId="{6C66DAD4-567D-403E-8C8B-BB601E9E2C8A}" destId="{E77A9ADF-343F-4A9A-ACFB-6AAC3F756F45}" srcOrd="0" destOrd="0" presId="urn:microsoft.com/office/officeart/2005/8/layout/cycle6"/>
    <dgm:cxn modelId="{9FCE25F0-D207-4794-8189-F6060D32C602}" type="presOf" srcId="{D0E7315C-B512-48B2-8B08-296B516F6002}" destId="{0D5A9217-09A7-4F04-8C3F-1814D76CDBB3}" srcOrd="0" destOrd="0" presId="urn:microsoft.com/office/officeart/2005/8/layout/cycle6"/>
    <dgm:cxn modelId="{3FD6D638-AEDB-4799-A923-393EDDE9D3B8}" type="presOf" srcId="{D5DB58FE-4056-4CFA-8194-C133C5B1F2D3}" destId="{17C4CDD7-1819-4795-865F-DA57EBFF21E5}" srcOrd="0" destOrd="0" presId="urn:microsoft.com/office/officeart/2005/8/layout/cycle6"/>
    <dgm:cxn modelId="{0C100C25-5709-4563-BD58-6CC52DB09AE0}" type="presOf" srcId="{80578581-2F18-4C4E-AD78-3C07C5C38C40}" destId="{A189535F-F32E-448B-9DB4-3EDC7C8A9274}" srcOrd="0" destOrd="0" presId="urn:microsoft.com/office/officeart/2005/8/layout/cycle6"/>
    <dgm:cxn modelId="{B2DF799A-F9BC-478A-BDE9-3D1C1F723893}" srcId="{59C4D961-A6BD-45EA-81D0-1621632FB3CE}" destId="{6CF83110-8C00-4F39-983D-287755549060}" srcOrd="5" destOrd="0" parTransId="{CFE2ABC0-3899-403D-B6DD-02DEC7B96C1B}" sibTransId="{D0E7315C-B512-48B2-8B08-296B516F6002}"/>
    <dgm:cxn modelId="{0498D632-9632-436C-AB1C-F8A52316CF5F}" srcId="{59C4D961-A6BD-45EA-81D0-1621632FB3CE}" destId="{3F6660D8-CC75-4F40-BC51-306029366706}" srcOrd="1" destOrd="0" parTransId="{31083894-CF0D-4102-982B-EC1FF4966D43}" sibTransId="{CFA91FA9-0420-4D73-BB52-357DD0F4AFF6}"/>
    <dgm:cxn modelId="{E586745F-73EA-4EB4-B706-EA6A93E4D24B}" type="presOf" srcId="{303C00A3-C57D-4277-8F67-3978DD1A2E90}" destId="{81AC2084-5A91-4562-A4BC-9983EE4C947C}" srcOrd="0" destOrd="0" presId="urn:microsoft.com/office/officeart/2005/8/layout/cycle6"/>
    <dgm:cxn modelId="{63CD94AA-9D7E-466F-914A-71F4B29278F5}" srcId="{59C4D961-A6BD-45EA-81D0-1621632FB3CE}" destId="{8177FC95-7EC0-45EE-8A95-515EE26C0F0C}" srcOrd="2" destOrd="0" parTransId="{8176FAAD-17B8-4637-A100-4850CF54AB38}" sibTransId="{D5DB58FE-4056-4CFA-8194-C133C5B1F2D3}"/>
    <dgm:cxn modelId="{DCFB2F6D-3E61-4563-99A9-1690394D6B5B}" type="presOf" srcId="{59C4D961-A6BD-45EA-81D0-1621632FB3CE}" destId="{5F76042E-3F2F-4FF3-8F94-EAFE6C227A47}" srcOrd="0" destOrd="0" presId="urn:microsoft.com/office/officeart/2005/8/layout/cycle6"/>
    <dgm:cxn modelId="{2274ED65-FD05-4A21-8E23-622F5D527F0C}" srcId="{59C4D961-A6BD-45EA-81D0-1621632FB3CE}" destId="{80578581-2F18-4C4E-AD78-3C07C5C38C40}" srcOrd="3" destOrd="0" parTransId="{D6122AB8-289B-429D-90E8-97625456A2F6}" sibTransId="{89DCBE0D-C4AA-431F-BCE3-9CCF1A522AAB}"/>
    <dgm:cxn modelId="{A5D08F4E-C490-453E-82DD-F11CA48CF3C7}" type="presOf" srcId="{8177FC95-7EC0-45EE-8A95-515EE26C0F0C}" destId="{667F6A5E-0B5F-48A7-A5F3-DA9D6141D113}" srcOrd="0" destOrd="0" presId="urn:microsoft.com/office/officeart/2005/8/layout/cycle6"/>
    <dgm:cxn modelId="{D6F7FABC-BEBE-49B1-A336-356C8F2C82B4}" srcId="{59C4D961-A6BD-45EA-81D0-1621632FB3CE}" destId="{FD8DE001-03B6-4FC4-98E5-B98E3FB9C4F2}" srcOrd="0" destOrd="0" parTransId="{CF1376A1-AC29-40B9-AFCF-10DE58B1E8C0}" sibTransId="{6C66DAD4-567D-403E-8C8B-BB601E9E2C8A}"/>
    <dgm:cxn modelId="{280630AF-6299-49B0-9445-75B03A9EAF51}" type="presOf" srcId="{FD8DE001-03B6-4FC4-98E5-B98E3FB9C4F2}" destId="{8B29B5EC-0CD1-499A-BF86-A4148C8F8BA7}" srcOrd="0" destOrd="0" presId="urn:microsoft.com/office/officeart/2005/8/layout/cycle6"/>
    <dgm:cxn modelId="{F5D1DA0A-6727-4BA3-B650-019B64AD47E6}" type="presOf" srcId="{6ED472B9-A9F5-40B8-A793-43D8889E47FE}" destId="{1A118B67-60FB-405D-AF83-ABAB0F214893}" srcOrd="0" destOrd="0" presId="urn:microsoft.com/office/officeart/2005/8/layout/cycle6"/>
    <dgm:cxn modelId="{83496184-1A2B-45D2-8C21-1FCAF8684607}" srcId="{59C4D961-A6BD-45EA-81D0-1621632FB3CE}" destId="{303C00A3-C57D-4277-8F67-3978DD1A2E90}" srcOrd="4" destOrd="0" parTransId="{2A1DF39F-9C0C-4D6F-8602-AF9490F71ADA}" sibTransId="{6ED472B9-A9F5-40B8-A793-43D8889E47FE}"/>
    <dgm:cxn modelId="{76F1C506-B0A3-486A-BC76-6BC3C762EAAC}" type="presParOf" srcId="{5F76042E-3F2F-4FF3-8F94-EAFE6C227A47}" destId="{8B29B5EC-0CD1-499A-BF86-A4148C8F8BA7}" srcOrd="0" destOrd="0" presId="urn:microsoft.com/office/officeart/2005/8/layout/cycle6"/>
    <dgm:cxn modelId="{DFA8B64F-3180-4C58-8ACB-FEFA9BDE299B}" type="presParOf" srcId="{5F76042E-3F2F-4FF3-8F94-EAFE6C227A47}" destId="{0EB281D6-7D94-4C2E-BCED-A5A7DD279903}" srcOrd="1" destOrd="0" presId="urn:microsoft.com/office/officeart/2005/8/layout/cycle6"/>
    <dgm:cxn modelId="{DBBC0F59-3F10-46E6-8F05-D02757969BE4}" type="presParOf" srcId="{5F76042E-3F2F-4FF3-8F94-EAFE6C227A47}" destId="{E77A9ADF-343F-4A9A-ACFB-6AAC3F756F45}" srcOrd="2" destOrd="0" presId="urn:microsoft.com/office/officeart/2005/8/layout/cycle6"/>
    <dgm:cxn modelId="{D01E6CD6-2DE0-45F0-91DB-5394DE0D5272}" type="presParOf" srcId="{5F76042E-3F2F-4FF3-8F94-EAFE6C227A47}" destId="{583B7ED0-685E-4350-A2A1-4DFE1AFD6AE7}" srcOrd="3" destOrd="0" presId="urn:microsoft.com/office/officeart/2005/8/layout/cycle6"/>
    <dgm:cxn modelId="{D0D3D9EE-BCF6-4AF6-A25E-775B0C83D453}" type="presParOf" srcId="{5F76042E-3F2F-4FF3-8F94-EAFE6C227A47}" destId="{36DF483D-7D6D-4FC1-8688-49B4655AE399}" srcOrd="4" destOrd="0" presId="urn:microsoft.com/office/officeart/2005/8/layout/cycle6"/>
    <dgm:cxn modelId="{ABB2827D-DB98-42A4-B109-063077BFA48F}" type="presParOf" srcId="{5F76042E-3F2F-4FF3-8F94-EAFE6C227A47}" destId="{00D59C93-B134-49C9-A65D-D3AB94C8CFCE}" srcOrd="5" destOrd="0" presId="urn:microsoft.com/office/officeart/2005/8/layout/cycle6"/>
    <dgm:cxn modelId="{48998257-8A1A-4BC7-BA08-7D0A16DDA795}" type="presParOf" srcId="{5F76042E-3F2F-4FF3-8F94-EAFE6C227A47}" destId="{667F6A5E-0B5F-48A7-A5F3-DA9D6141D113}" srcOrd="6" destOrd="0" presId="urn:microsoft.com/office/officeart/2005/8/layout/cycle6"/>
    <dgm:cxn modelId="{901A7D7F-616D-43A3-905B-DD0C93FA8118}" type="presParOf" srcId="{5F76042E-3F2F-4FF3-8F94-EAFE6C227A47}" destId="{65AAEE56-4F77-4EB3-A266-6C59CD71DAE8}" srcOrd="7" destOrd="0" presId="urn:microsoft.com/office/officeart/2005/8/layout/cycle6"/>
    <dgm:cxn modelId="{AD77BD8F-BD6E-4268-928F-C07EA12B15DE}" type="presParOf" srcId="{5F76042E-3F2F-4FF3-8F94-EAFE6C227A47}" destId="{17C4CDD7-1819-4795-865F-DA57EBFF21E5}" srcOrd="8" destOrd="0" presId="urn:microsoft.com/office/officeart/2005/8/layout/cycle6"/>
    <dgm:cxn modelId="{64D10D80-A074-4394-BD61-D928856C2EFE}" type="presParOf" srcId="{5F76042E-3F2F-4FF3-8F94-EAFE6C227A47}" destId="{A189535F-F32E-448B-9DB4-3EDC7C8A9274}" srcOrd="9" destOrd="0" presId="urn:microsoft.com/office/officeart/2005/8/layout/cycle6"/>
    <dgm:cxn modelId="{B508A98F-0501-4450-9EE1-F30DF27DC88A}" type="presParOf" srcId="{5F76042E-3F2F-4FF3-8F94-EAFE6C227A47}" destId="{95C0DF2B-2D92-4EBE-975F-121CEE802A96}" srcOrd="10" destOrd="0" presId="urn:microsoft.com/office/officeart/2005/8/layout/cycle6"/>
    <dgm:cxn modelId="{56B4F404-F609-4D81-9C03-D312156B0571}" type="presParOf" srcId="{5F76042E-3F2F-4FF3-8F94-EAFE6C227A47}" destId="{D212EE33-FAE7-493B-97FB-B1EAD9FC4D08}" srcOrd="11" destOrd="0" presId="urn:microsoft.com/office/officeart/2005/8/layout/cycle6"/>
    <dgm:cxn modelId="{60A9C2E2-C0DC-4C12-8B95-FF6F6F221AAE}" type="presParOf" srcId="{5F76042E-3F2F-4FF3-8F94-EAFE6C227A47}" destId="{81AC2084-5A91-4562-A4BC-9983EE4C947C}" srcOrd="12" destOrd="0" presId="urn:microsoft.com/office/officeart/2005/8/layout/cycle6"/>
    <dgm:cxn modelId="{0981DED3-5FF4-4354-950A-6178855F7361}" type="presParOf" srcId="{5F76042E-3F2F-4FF3-8F94-EAFE6C227A47}" destId="{B6B59EC3-92AD-4F12-A831-3D5933F9B45E}" srcOrd="13" destOrd="0" presId="urn:microsoft.com/office/officeart/2005/8/layout/cycle6"/>
    <dgm:cxn modelId="{4F6106D4-EA4B-47F7-9635-3E9F9D73F75E}" type="presParOf" srcId="{5F76042E-3F2F-4FF3-8F94-EAFE6C227A47}" destId="{1A118B67-60FB-405D-AF83-ABAB0F214893}" srcOrd="14" destOrd="0" presId="urn:microsoft.com/office/officeart/2005/8/layout/cycle6"/>
    <dgm:cxn modelId="{2199D336-48E0-4E4B-A6B1-EA767ED99925}" type="presParOf" srcId="{5F76042E-3F2F-4FF3-8F94-EAFE6C227A47}" destId="{D5950C43-F73C-4837-9790-BD495996AC43}" srcOrd="15" destOrd="0" presId="urn:microsoft.com/office/officeart/2005/8/layout/cycle6"/>
    <dgm:cxn modelId="{30EFAA5A-0169-4BB2-AD5A-EA71F0370D93}" type="presParOf" srcId="{5F76042E-3F2F-4FF3-8F94-EAFE6C227A47}" destId="{893019F5-11D2-4983-9A51-77045E976EF4}" srcOrd="16" destOrd="0" presId="urn:microsoft.com/office/officeart/2005/8/layout/cycle6"/>
    <dgm:cxn modelId="{6E31D981-3684-439D-8384-723F61874E16}" type="presParOf" srcId="{5F76042E-3F2F-4FF3-8F94-EAFE6C227A47}" destId="{0D5A9217-09A7-4F04-8C3F-1814D76CDBB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9B5EC-0CD1-499A-BF86-A4148C8F8BA7}">
      <dsp:nvSpPr>
        <dsp:cNvPr id="0" name=""/>
        <dsp:cNvSpPr/>
      </dsp:nvSpPr>
      <dsp:spPr>
        <a:xfrm>
          <a:off x="6260320" y="106019"/>
          <a:ext cx="3427939" cy="1085996"/>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i="0" kern="1200" dirty="0" smtClean="0">
              <a:latin typeface="Arial" panose="020B0604020202020204" pitchFamily="34" charset="0"/>
              <a:cs typeface="Arial" panose="020B0604020202020204" pitchFamily="34" charset="0"/>
            </a:rPr>
            <a:t>غياب الرقابة وعدم الشعور بالمسؤولية</a:t>
          </a:r>
          <a:endParaRPr lang="ar-SA" sz="3000" i="0" kern="1200" dirty="0">
            <a:latin typeface="Arial" panose="020B0604020202020204" pitchFamily="34" charset="0"/>
            <a:cs typeface="Arial" panose="020B0604020202020204" pitchFamily="34" charset="0"/>
          </a:endParaRPr>
        </a:p>
      </dsp:txBody>
      <dsp:txXfrm>
        <a:off x="6313334" y="159033"/>
        <a:ext cx="3321911" cy="979968"/>
      </dsp:txXfrm>
    </dsp:sp>
    <dsp:sp modelId="{E77A9ADF-343F-4A9A-ACFB-6AAC3F756F45}">
      <dsp:nvSpPr>
        <dsp:cNvPr id="0" name=""/>
        <dsp:cNvSpPr/>
      </dsp:nvSpPr>
      <dsp:spPr>
        <a:xfrm>
          <a:off x="5682257" y="1005767"/>
          <a:ext cx="5117022" cy="5117022"/>
        </a:xfrm>
        <a:custGeom>
          <a:avLst/>
          <a:gdLst/>
          <a:ahLst/>
          <a:cxnLst/>
          <a:rect l="0" t="0" r="0" b="0"/>
          <a:pathLst>
            <a:path>
              <a:moveTo>
                <a:pt x="3518399" y="186888"/>
              </a:moveTo>
              <a:arcTo wR="2558511" hR="2558511" stAng="17522106" swAng="22495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B7ED0-685E-4350-A2A1-4DFE1AFD6AE7}">
      <dsp:nvSpPr>
        <dsp:cNvPr id="0" name=""/>
        <dsp:cNvSpPr/>
      </dsp:nvSpPr>
      <dsp:spPr>
        <a:xfrm>
          <a:off x="9065856" y="1261242"/>
          <a:ext cx="3417631" cy="1258604"/>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latin typeface="Arial" panose="020B0604020202020204" pitchFamily="34" charset="0"/>
              <a:cs typeface="Arial" panose="020B0604020202020204" pitchFamily="34" charset="0"/>
            </a:rPr>
            <a:t>المبالغة في نقل الأحداث، ومجال لنشر الاشاعات </a:t>
          </a:r>
          <a:endParaRPr lang="ar-SA" sz="3000" b="1" kern="1200" dirty="0">
            <a:latin typeface="Arial" panose="020B0604020202020204" pitchFamily="34" charset="0"/>
            <a:cs typeface="Arial" panose="020B0604020202020204" pitchFamily="34" charset="0"/>
          </a:endParaRPr>
        </a:p>
      </dsp:txBody>
      <dsp:txXfrm>
        <a:off x="9127296" y="1322682"/>
        <a:ext cx="3294751" cy="1135724"/>
      </dsp:txXfrm>
    </dsp:sp>
    <dsp:sp modelId="{00D59C93-B134-49C9-A65D-D3AB94C8CFCE}">
      <dsp:nvSpPr>
        <dsp:cNvPr id="0" name=""/>
        <dsp:cNvSpPr/>
      </dsp:nvSpPr>
      <dsp:spPr>
        <a:xfrm>
          <a:off x="6462510" y="1616877"/>
          <a:ext cx="5117022" cy="5117022"/>
        </a:xfrm>
        <a:custGeom>
          <a:avLst/>
          <a:gdLst/>
          <a:ahLst/>
          <a:cxnLst/>
          <a:rect l="0" t="0" r="0" b="0"/>
          <a:pathLst>
            <a:path>
              <a:moveTo>
                <a:pt x="4514044" y="908702"/>
              </a:moveTo>
              <a:arcTo wR="2558511" hR="2558511" stAng="19190818" swAng="99258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7F6A5E-0B5F-48A7-A5F3-DA9D6141D113}">
      <dsp:nvSpPr>
        <dsp:cNvPr id="0" name=""/>
        <dsp:cNvSpPr/>
      </dsp:nvSpPr>
      <dsp:spPr>
        <a:xfrm>
          <a:off x="9590292" y="3157568"/>
          <a:ext cx="3413771" cy="1268052"/>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latin typeface="Arial" panose="020B0604020202020204" pitchFamily="34" charset="0"/>
              <a:cs typeface="Arial" panose="020B0604020202020204" pitchFamily="34" charset="0"/>
            </a:rPr>
            <a:t>نقل الاحداث بطريقة سلبية</a:t>
          </a:r>
          <a:endParaRPr lang="ar-SA" sz="3200" b="1" kern="1200" dirty="0">
            <a:latin typeface="Arial" panose="020B0604020202020204" pitchFamily="34" charset="0"/>
            <a:cs typeface="Arial" panose="020B0604020202020204" pitchFamily="34" charset="0"/>
          </a:endParaRPr>
        </a:p>
      </dsp:txBody>
      <dsp:txXfrm>
        <a:off x="9652193" y="3219469"/>
        <a:ext cx="3289969" cy="1144250"/>
      </dsp:txXfrm>
    </dsp:sp>
    <dsp:sp modelId="{17C4CDD7-1819-4795-865F-DA57EBFF21E5}">
      <dsp:nvSpPr>
        <dsp:cNvPr id="0" name=""/>
        <dsp:cNvSpPr/>
      </dsp:nvSpPr>
      <dsp:spPr>
        <a:xfrm>
          <a:off x="7883021" y="4205362"/>
          <a:ext cx="5117022" cy="5117022"/>
        </a:xfrm>
        <a:custGeom>
          <a:avLst/>
          <a:gdLst/>
          <a:ahLst/>
          <a:cxnLst/>
          <a:rect l="0" t="0" r="0" b="0"/>
          <a:pathLst>
            <a:path>
              <a:moveTo>
                <a:pt x="1708351" y="145378"/>
              </a:moveTo>
              <a:arcTo wR="2558511" hR="2558511" stAng="15035542" swAng="15098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89535F-F32E-448B-9DB4-3EDC7C8A9274}">
      <dsp:nvSpPr>
        <dsp:cNvPr id="0" name=""/>
        <dsp:cNvSpPr/>
      </dsp:nvSpPr>
      <dsp:spPr>
        <a:xfrm>
          <a:off x="6589110" y="4282170"/>
          <a:ext cx="3110126" cy="1085996"/>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t>جعل الأشخاص التافهين مشاهير في وسائل التواصل  </a:t>
          </a:r>
          <a:endParaRPr lang="ar-SA" sz="3000" b="1" kern="1200" dirty="0"/>
        </a:p>
      </dsp:txBody>
      <dsp:txXfrm>
        <a:off x="6642124" y="4335184"/>
        <a:ext cx="3004098" cy="979968"/>
      </dsp:txXfrm>
    </dsp:sp>
    <dsp:sp modelId="{D212EE33-FAE7-493B-97FB-B1EAD9FC4D08}">
      <dsp:nvSpPr>
        <dsp:cNvPr id="0" name=""/>
        <dsp:cNvSpPr/>
      </dsp:nvSpPr>
      <dsp:spPr>
        <a:xfrm>
          <a:off x="4705929" y="-724493"/>
          <a:ext cx="5117022" cy="5117022"/>
        </a:xfrm>
        <a:custGeom>
          <a:avLst/>
          <a:gdLst/>
          <a:ahLst/>
          <a:cxnLst/>
          <a:rect l="0" t="0" r="0" b="0"/>
          <a:pathLst>
            <a:path>
              <a:moveTo>
                <a:pt x="1880343" y="5025506"/>
              </a:moveTo>
              <a:arcTo wR="2558511" hR="2558511" stAng="6322243" swAng="38767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AC2084-5A91-4562-A4BC-9983EE4C947C}">
      <dsp:nvSpPr>
        <dsp:cNvPr id="0" name=""/>
        <dsp:cNvSpPr/>
      </dsp:nvSpPr>
      <dsp:spPr>
        <a:xfrm>
          <a:off x="4100216" y="3191661"/>
          <a:ext cx="2210019" cy="1288730"/>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cs typeface="Akhbar MT" pitchFamily="2" charset="-78"/>
            </a:rPr>
            <a:t> </a:t>
          </a:r>
          <a:r>
            <a:rPr lang="ar-SA" sz="3000" b="1" kern="1200" dirty="0" smtClean="0">
              <a:latin typeface="Arial" panose="020B0604020202020204" pitchFamily="34" charset="0"/>
              <a:cs typeface="Arial" panose="020B0604020202020204" pitchFamily="34" charset="0"/>
            </a:rPr>
            <a:t>إضاعة الوقت دون فائدة.</a:t>
          </a:r>
          <a:endParaRPr lang="ar-SA" sz="3000" kern="1200" dirty="0">
            <a:latin typeface="Arial" panose="020B0604020202020204" pitchFamily="34" charset="0"/>
            <a:cs typeface="Arial" panose="020B0604020202020204" pitchFamily="34" charset="0"/>
          </a:endParaRPr>
        </a:p>
      </dsp:txBody>
      <dsp:txXfrm>
        <a:off x="4163127" y="3254572"/>
        <a:ext cx="2084197" cy="1162908"/>
      </dsp:txXfrm>
    </dsp:sp>
    <dsp:sp modelId="{1A118B67-60FB-405D-AF83-ABAB0F214893}">
      <dsp:nvSpPr>
        <dsp:cNvPr id="0" name=""/>
        <dsp:cNvSpPr/>
      </dsp:nvSpPr>
      <dsp:spPr>
        <a:xfrm>
          <a:off x="5056613" y="103375"/>
          <a:ext cx="5117022" cy="5117022"/>
        </a:xfrm>
        <a:custGeom>
          <a:avLst/>
          <a:gdLst/>
          <a:ahLst/>
          <a:cxnLst/>
          <a:rect l="0" t="0" r="0" b="0"/>
          <a:pathLst>
            <a:path>
              <a:moveTo>
                <a:pt x="54191" y="3082308"/>
              </a:moveTo>
              <a:arcTo wR="2558511" hR="2558511" stAng="10091187" swAng="80631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950C43-F73C-4837-9790-BD495996AC43}">
      <dsp:nvSpPr>
        <dsp:cNvPr id="0" name=""/>
        <dsp:cNvSpPr/>
      </dsp:nvSpPr>
      <dsp:spPr>
        <a:xfrm>
          <a:off x="3605494" y="1187228"/>
          <a:ext cx="3330066" cy="1395994"/>
        </a:xfrm>
        <a:prstGeom prst="roundRect">
          <a:avLst/>
        </a:prstGeom>
        <a:gradFill rotWithShape="0">
          <a:gsLst>
            <a:gs pos="0">
              <a:schemeClr val="accent3">
                <a:hueOff val="0"/>
                <a:satOff val="0"/>
                <a:lumOff val="0"/>
                <a:alphaOff val="0"/>
                <a:shade val="63000"/>
                <a:satMod val="110000"/>
              </a:schemeClr>
            </a:gs>
            <a:gs pos="30000">
              <a:schemeClr val="accent3">
                <a:hueOff val="0"/>
                <a:satOff val="0"/>
                <a:lumOff val="0"/>
                <a:alphaOff val="0"/>
                <a:shade val="90000"/>
                <a:satMod val="120000"/>
              </a:schemeClr>
            </a:gs>
            <a:gs pos="45000">
              <a:schemeClr val="accent3">
                <a:hueOff val="0"/>
                <a:satOff val="0"/>
                <a:lumOff val="0"/>
                <a:alphaOff val="0"/>
                <a:shade val="100000"/>
                <a:satMod val="128000"/>
              </a:schemeClr>
            </a:gs>
            <a:gs pos="55000">
              <a:schemeClr val="accent3">
                <a:hueOff val="0"/>
                <a:satOff val="0"/>
                <a:lumOff val="0"/>
                <a:alphaOff val="0"/>
                <a:shade val="100000"/>
                <a:satMod val="128000"/>
              </a:schemeClr>
            </a:gs>
            <a:gs pos="73000">
              <a:schemeClr val="accent3">
                <a:hueOff val="0"/>
                <a:satOff val="0"/>
                <a:lumOff val="0"/>
                <a:alphaOff val="0"/>
                <a:shade val="90000"/>
                <a:satMod val="120000"/>
              </a:schemeClr>
            </a:gs>
            <a:gs pos="100000">
              <a:schemeClr val="accent3">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100000"/>
            </a:lnSpc>
            <a:spcBef>
              <a:spcPct val="0"/>
            </a:spcBef>
            <a:spcAft>
              <a:spcPct val="35000"/>
            </a:spcAft>
          </a:pPr>
          <a:r>
            <a:rPr lang="ar-SA" sz="3000" b="1" kern="1200" dirty="0" smtClean="0">
              <a:latin typeface="Arial" panose="020B0604020202020204" pitchFamily="34" charset="0"/>
              <a:cs typeface="Arial" panose="020B0604020202020204" pitchFamily="34" charset="0"/>
            </a:rPr>
            <a:t>انعدام الخصوصية الذي يؤدي إلى أضرار معنوية ونفسية ومادية</a:t>
          </a:r>
          <a:r>
            <a:rPr lang="ar-SA" sz="2800" b="1" kern="1200" dirty="0" smtClean="0">
              <a:cs typeface="Akhbar MT" pitchFamily="2" charset="-78"/>
            </a:rPr>
            <a:t>.</a:t>
          </a:r>
          <a:endParaRPr lang="ar-SA" sz="2800" kern="1200" dirty="0">
            <a:cs typeface="Akhbar MT" pitchFamily="2" charset="-78"/>
          </a:endParaRPr>
        </a:p>
      </dsp:txBody>
      <dsp:txXfrm>
        <a:off x="3673641" y="1255375"/>
        <a:ext cx="3193772" cy="1259700"/>
      </dsp:txXfrm>
    </dsp:sp>
    <dsp:sp modelId="{0D5A9217-09A7-4F04-8C3F-1814D76CDBB3}">
      <dsp:nvSpPr>
        <dsp:cNvPr id="0" name=""/>
        <dsp:cNvSpPr/>
      </dsp:nvSpPr>
      <dsp:spPr>
        <a:xfrm>
          <a:off x="3169532" y="-3695717"/>
          <a:ext cx="5117022" cy="5117022"/>
        </a:xfrm>
        <a:custGeom>
          <a:avLst/>
          <a:gdLst/>
          <a:ahLst/>
          <a:cxnLst/>
          <a:rect l="0" t="0" r="0" b="0"/>
          <a:pathLst>
            <a:path>
              <a:moveTo>
                <a:pt x="3627508" y="4882994"/>
              </a:moveTo>
              <a:arcTo wR="2558511" hR="2558511" stAng="3918177" swAng="1515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329E87-C957-48DE-A241-6A7BC23CE071}" type="datetimeFigureOut">
              <a:rPr lang="ar-SA" smtClean="0"/>
              <a:t>10/02/38</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F1CA241-697C-4819-AEEE-2CCF8135199F}" type="slidenum">
              <a:rPr lang="ar-SA" smtClean="0"/>
              <a:t>‹#›</a:t>
            </a:fld>
            <a:endParaRPr lang="ar-SA"/>
          </a:p>
        </p:txBody>
      </p:sp>
    </p:spTree>
    <p:extLst>
      <p:ext uri="{BB962C8B-B14F-4D97-AF65-F5344CB8AC3E}">
        <p14:creationId xmlns:p14="http://schemas.microsoft.com/office/powerpoint/2010/main" val="6201855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37DA480-6D42-4D04-A0EE-354B38725492}" type="slidenum">
              <a:rPr lang="ar-SA"/>
              <a:t>23</a:t>
            </a:fld>
            <a:endParaRPr lang="ar-SA"/>
          </a:p>
        </p:txBody>
      </p:sp>
    </p:spTree>
    <p:extLst>
      <p:ext uri="{BB962C8B-B14F-4D97-AF65-F5344CB8AC3E}">
        <p14:creationId xmlns:p14="http://schemas.microsoft.com/office/powerpoint/2010/main" val="158609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161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564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82458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0EBB0C4-6273-4C6E-B9BD-2EDC30F1CD52}"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719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469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84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11/10/2016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524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32ABBEA6-7C60-4B02-AE87-00D78D8422AF}" type="datetimeFigureOut">
              <a:rPr lang="en-US" smtClean="0"/>
              <a:t>11/10/2016</a:t>
            </a:fld>
            <a:endParaRPr lang="en-US" dirty="0"/>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160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9CAD897-D46E-4AD2-BD9B-49DD3E640873}"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973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6334316"/>
            <a:ext cx="12191986"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11/10/2016</a:t>
            </a:fld>
            <a:endParaRPr lang="en-US" dirty="0"/>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95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13.jpg"/><Relationship Id="rId4" Type="http://schemas.openxmlformats.org/officeDocument/2006/relationships/image" Target="../media/image61.jp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3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02705" y="2078280"/>
            <a:ext cx="9134232"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13800" b="1" cap="none" spc="0" dirty="0" smtClean="0">
                <a:ln w="11430"/>
                <a:solidFill>
                  <a:schemeClr val="accent1">
                    <a:lumMod val="75000"/>
                  </a:schemeClr>
                </a:solidFill>
                <a:effectLst>
                  <a:outerShdw blurRad="50800" dist="39000" dir="5460000" algn="tl">
                    <a:srgbClr val="000000">
                      <a:alpha val="38000"/>
                    </a:srgbClr>
                  </a:outerShdw>
                </a:effectLst>
              </a:rPr>
              <a:t>سلوكيات خاطئة</a:t>
            </a:r>
            <a:endParaRPr lang="ar-SA" sz="13800" b="1" cap="none" spc="0" dirty="0">
              <a:ln w="11430"/>
              <a:solidFill>
                <a:schemeClr val="accent1">
                  <a:lumMod val="75000"/>
                </a:schemeClr>
              </a:solidFill>
              <a:effectLst>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11879" y="4605901"/>
            <a:ext cx="2721570" cy="160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صورة 8"/>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2756" y="4947634"/>
            <a:ext cx="2336800" cy="1261538"/>
          </a:xfrm>
          <a:prstGeom prst="roundRect">
            <a:avLst>
              <a:gd name="adj" fmla="val 16667"/>
            </a:avLst>
          </a:prstGeom>
          <a:ln>
            <a:noFill/>
          </a:ln>
          <a:effectLst/>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74" y="47297"/>
            <a:ext cx="2032000" cy="1143000"/>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56" y="364184"/>
            <a:ext cx="1554420" cy="1158239"/>
          </a:xfrm>
          <a:prstGeom prst="rect">
            <a:avLst/>
          </a:prstGeom>
        </p:spPr>
      </p:pic>
      <p:sp>
        <p:nvSpPr>
          <p:cNvPr id="14" name="Text Box 8"/>
          <p:cNvSpPr txBox="1">
            <a:spLocks noChangeArrowheads="1"/>
          </p:cNvSpPr>
          <p:nvPr/>
        </p:nvSpPr>
        <p:spPr bwMode="auto">
          <a:xfrm>
            <a:off x="7535032" y="101945"/>
            <a:ext cx="4684183" cy="881780"/>
          </a:xfrm>
          <a:prstGeom prst="rect">
            <a:avLst/>
          </a:prstGeom>
          <a:noFill/>
          <a:ln w="9525">
            <a:noFill/>
            <a:miter lim="800000"/>
            <a:headEnd/>
            <a:tailEnd/>
          </a:ln>
          <a:effectLst/>
        </p:spPr>
        <p:txBody>
          <a:bodyPr>
            <a:spAutoFit/>
          </a:bodyPr>
          <a:lstStyle/>
          <a:p>
            <a:pPr algn="r">
              <a:lnSpc>
                <a:spcPct val="95000"/>
              </a:lnSpc>
              <a:defRPr/>
            </a:pPr>
            <a:r>
              <a:rPr lang="ar-SA" b="1" dirty="0">
                <a:solidFill>
                  <a:schemeClr val="accent3">
                    <a:lumMod val="60000"/>
                    <a:lumOff val="40000"/>
                  </a:schemeClr>
                </a:solidFill>
                <a:effectLst>
                  <a:outerShdw blurRad="38100" dist="38100" dir="2700000" algn="tl">
                    <a:srgbClr val="C0C0C0"/>
                  </a:outerShdw>
                </a:effectLst>
                <a:cs typeface="Mudir MT" pitchFamily="2" charset="-78"/>
              </a:rPr>
              <a:t>المملكة العربية السعودية</a:t>
            </a:r>
          </a:p>
          <a:p>
            <a:pPr algn="r">
              <a:lnSpc>
                <a:spcPct val="95000"/>
              </a:lnSpc>
              <a:defRPr/>
            </a:pPr>
            <a:r>
              <a:rPr lang="ar-SA" b="1" dirty="0" smtClean="0">
                <a:solidFill>
                  <a:schemeClr val="accent3">
                    <a:lumMod val="60000"/>
                    <a:lumOff val="40000"/>
                  </a:schemeClr>
                </a:solidFill>
                <a:effectLst>
                  <a:outerShdw blurRad="38100" dist="38100" dir="2700000" algn="tl">
                    <a:srgbClr val="C0C0C0"/>
                  </a:outerShdw>
                </a:effectLst>
                <a:cs typeface="Mudir MT" pitchFamily="2" charset="-78"/>
              </a:rPr>
              <a:t>وزارة التعليم</a:t>
            </a:r>
          </a:p>
          <a:p>
            <a:pPr algn="r">
              <a:lnSpc>
                <a:spcPct val="95000"/>
              </a:lnSpc>
              <a:defRPr/>
            </a:pPr>
            <a:r>
              <a:rPr lang="ar-SA" b="1" dirty="0" smtClean="0">
                <a:solidFill>
                  <a:schemeClr val="accent3">
                    <a:lumMod val="60000"/>
                    <a:lumOff val="40000"/>
                  </a:schemeClr>
                </a:solidFill>
                <a:effectLst>
                  <a:outerShdw blurRad="38100" dist="38100" dir="2700000" algn="tl">
                    <a:srgbClr val="C0C0C0"/>
                  </a:outerShdw>
                </a:effectLst>
                <a:cs typeface="Mudir MT" pitchFamily="2" charset="-78"/>
              </a:rPr>
              <a:t>إدارة توجيه وإرشاد الطالبات الروابي</a:t>
            </a:r>
            <a:endParaRPr lang="en-US" b="1" dirty="0">
              <a:solidFill>
                <a:schemeClr val="accent3">
                  <a:lumMod val="60000"/>
                  <a:lumOff val="40000"/>
                </a:schemeClr>
              </a:solidFill>
              <a:effectLst>
                <a:outerShdw blurRad="38100" dist="38100" dir="2700000" algn="tl">
                  <a:srgbClr val="C0C0C0"/>
                </a:outerShdw>
              </a:effectLst>
              <a:cs typeface="Mudir MT" pitchFamily="2" charset="-78"/>
            </a:endParaRPr>
          </a:p>
        </p:txBody>
      </p:sp>
      <p:pic>
        <p:nvPicPr>
          <p:cNvPr id="614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32500" y1="44000" x2="32500" y2="44000"/>
                        <a14:foregroundMark x1="25500" y1="45000" x2="25500" y2="45000"/>
                      </a14:backgroundRemoval>
                    </a14:imgEffect>
                  </a14:imgLayer>
                </a14:imgProps>
              </a:ext>
              <a:ext uri="{28A0092B-C50C-407E-A947-70E740481C1C}">
                <a14:useLocalDpi xmlns:a14="http://schemas.microsoft.com/office/drawing/2010/main" val="0"/>
              </a:ext>
            </a:extLst>
          </a:blip>
          <a:srcRect/>
          <a:stretch>
            <a:fillRect/>
          </a:stretch>
        </p:blipFill>
        <p:spPr bwMode="auto">
          <a:xfrm>
            <a:off x="5390533" y="4776768"/>
            <a:ext cx="3573170" cy="143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0" y="0"/>
            <a:ext cx="12192000" cy="0"/>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t/>
            </a:r>
            <a:br>
              <a:rPr kumimoji="0" lang="ar-SA" sz="14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b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6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1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9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t/>
            </a:r>
            <a:br>
              <a:rPr kumimoji="0" lang="ar-SA" sz="9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b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1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1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t/>
            </a:r>
            <a:br>
              <a:rPr kumimoji="0" lang="ar-SA" sz="12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b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   </a:t>
            </a:r>
            <a:r>
              <a:rPr kumimoji="0" lang="ar-SA" sz="15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1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t/>
            </a:r>
            <a:br>
              <a:rPr kumimoji="0" lang="ar-SA" sz="1100" b="0" i="0" u="none" strike="noStrike" cap="none" normalizeH="0" baseline="0" smtClean="0">
                <a:ln>
                  <a:noFill/>
                </a:ln>
                <a:solidFill>
                  <a:srgbClr val="000000"/>
                </a:solidFill>
                <a:effectLst/>
                <a:latin typeface="Simplified Arabic" panose="02020603050405020304" pitchFamily="18" charset="-78"/>
                <a:cs typeface="Simplified Arabic" panose="02020603050405020304" pitchFamily="18" charset="-78"/>
              </a:rPr>
            </a:b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   </a:t>
            </a:r>
            <a:r>
              <a:rPr kumimoji="0" lang="ar-SA" sz="11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rPr>
              <a:t>..   </a:t>
            </a:r>
            <a:r>
              <a:rPr kumimoji="0" lang="ar-SA" sz="1100" b="0" i="0" u="none" strike="noStrike" cap="none" normalizeH="0" baseline="0" smtClean="0">
                <a:ln>
                  <a:noFill/>
                </a:ln>
                <a:solidFill>
                  <a:schemeClr val="tx1"/>
                </a:solidFill>
                <a:effectLst/>
              </a:rPr>
              <a:t> </a:t>
            </a:r>
            <a:endParaRPr kumimoji="0" lang="ar-SA" sz="1200" b="1" i="0" u="none" strike="noStrike" cap="none" normalizeH="0" baseline="0" smtClean="0">
              <a:ln>
                <a:noFill/>
              </a:ln>
              <a:solidFill>
                <a:srgbClr val="808080"/>
              </a:solidFill>
              <a:effectLst/>
              <a:latin typeface="Simplified Arabic" panose="02020603050405020304" pitchFamily="18" charset="-78"/>
              <a:cs typeface="Simplified Arabic" panose="02020603050405020304" pitchFamily="18" charset="-78"/>
            </a:endParaRPr>
          </a:p>
        </p:txBody>
      </p:sp>
      <p:pic>
        <p:nvPicPr>
          <p:cNvPr id="4" name="صورة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149" y="4916707"/>
            <a:ext cx="1724025" cy="1152525"/>
          </a:xfrm>
          <a:prstGeom prst="rect">
            <a:avLst/>
          </a:prstGeom>
        </p:spPr>
      </p:pic>
    </p:spTree>
    <p:extLst>
      <p:ext uri="{BB962C8B-B14F-4D97-AF65-F5344CB8AC3E}">
        <p14:creationId xmlns:p14="http://schemas.microsoft.com/office/powerpoint/2010/main" val="348026987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79" y="286604"/>
            <a:ext cx="10058400" cy="981758"/>
          </a:xfrm>
        </p:spPr>
        <p:txBody>
          <a:bodyPr>
            <a:normAutofit/>
          </a:bodyPr>
          <a:lstStyle/>
          <a:p>
            <a:pPr algn="ctr"/>
            <a:r>
              <a:rPr lang="ar-SA" sz="6000" dirty="0" smtClean="0">
                <a:solidFill>
                  <a:schemeClr val="accent1">
                    <a:lumMod val="75000"/>
                  </a:schemeClr>
                </a:solidFill>
                <a:cs typeface="PT Bold Heading" panose="02010400000000000000" pitchFamily="2" charset="-78"/>
              </a:rPr>
              <a:t>الإيجابيات</a:t>
            </a:r>
            <a:r>
              <a:rPr lang="ar-SA" sz="6000" dirty="0" smtClean="0">
                <a:solidFill>
                  <a:schemeClr val="accent1">
                    <a:lumMod val="75000"/>
                  </a:schemeClr>
                </a:solidFill>
              </a:rPr>
              <a:t> </a:t>
            </a:r>
            <a:endParaRPr lang="ar-SA" sz="6000" dirty="0">
              <a:solidFill>
                <a:schemeClr val="accent1">
                  <a:lumMod val="75000"/>
                </a:schemeClr>
              </a:solidFill>
            </a:endParaRPr>
          </a:p>
        </p:txBody>
      </p:sp>
      <p:sp>
        <p:nvSpPr>
          <p:cNvPr id="3" name="عنصر نائب للمحتوى 2"/>
          <p:cNvSpPr>
            <a:spLocks noGrp="1"/>
          </p:cNvSpPr>
          <p:nvPr>
            <p:ph idx="1"/>
          </p:nvPr>
        </p:nvSpPr>
        <p:spPr>
          <a:xfrm>
            <a:off x="501445" y="1268362"/>
            <a:ext cx="10869561" cy="4310952"/>
          </a:xfrm>
          <a:ln w="28575">
            <a:solidFill>
              <a:schemeClr val="accent2"/>
            </a:solidFill>
          </a:ln>
          <a:effectLst>
            <a:outerShdw blurRad="50800" dist="38100" dir="5400000" algn="t" rotWithShape="0">
              <a:prstClr val="black">
                <a:alpha val="40000"/>
              </a:prstClr>
            </a:outerShdw>
          </a:effectLst>
        </p:spPr>
        <p:txBody>
          <a:bodyPr>
            <a:normAutofit/>
          </a:bodyPr>
          <a:lstStyle/>
          <a:p>
            <a:pPr>
              <a:buFont typeface="Wingdings" panose="05000000000000000000" pitchFamily="2" charset="2"/>
              <a:buChar char="q"/>
            </a:pPr>
            <a:r>
              <a:rPr lang="ar-SA" sz="4000" b="1" dirty="0">
                <a:solidFill>
                  <a:schemeClr val="accent1">
                    <a:lumMod val="50000"/>
                  </a:schemeClr>
                </a:solidFill>
                <a:cs typeface="Akhbar MT" pitchFamily="2" charset="-78"/>
              </a:rPr>
              <a:t>  </a:t>
            </a:r>
            <a:r>
              <a:rPr lang="ar-SA" sz="4000" b="1" dirty="0" smtClean="0">
                <a:solidFill>
                  <a:schemeClr val="accent1">
                    <a:lumMod val="50000"/>
                  </a:schemeClr>
                </a:solidFill>
              </a:rPr>
              <a:t>احترام </a:t>
            </a:r>
            <a:r>
              <a:rPr lang="ar-SA" sz="4000" b="1" dirty="0">
                <a:solidFill>
                  <a:schemeClr val="accent1">
                    <a:lumMod val="50000"/>
                  </a:schemeClr>
                </a:solidFill>
              </a:rPr>
              <a:t>كلمة التوحيد في العلم  ( لا إله إلا الله محمد رسول الله )</a:t>
            </a:r>
          </a:p>
          <a:p>
            <a:pPr>
              <a:buFont typeface="Wingdings" panose="05000000000000000000" pitchFamily="2" charset="2"/>
              <a:buChar char="q"/>
            </a:pPr>
            <a:r>
              <a:rPr lang="ar-SA" sz="4000" b="1" dirty="0" smtClean="0">
                <a:solidFill>
                  <a:schemeClr val="accent1">
                    <a:lumMod val="50000"/>
                  </a:schemeClr>
                </a:solidFill>
              </a:rPr>
              <a:t>المشاركة </a:t>
            </a:r>
            <a:r>
              <a:rPr lang="ar-SA" sz="4000" b="1" dirty="0">
                <a:solidFill>
                  <a:schemeClr val="accent1">
                    <a:lumMod val="50000"/>
                  </a:schemeClr>
                </a:solidFill>
              </a:rPr>
              <a:t>الوطنية بصورة جماعية تساعد على الترابط والتلاحم بين الافراد </a:t>
            </a:r>
            <a:r>
              <a:rPr lang="ar-SA" sz="4000" b="1" dirty="0" smtClean="0">
                <a:solidFill>
                  <a:schemeClr val="accent1">
                    <a:lumMod val="50000"/>
                  </a:schemeClr>
                </a:solidFill>
              </a:rPr>
              <a:t>.</a:t>
            </a:r>
            <a:endParaRPr lang="ar-SA" sz="4000" b="1" dirty="0">
              <a:solidFill>
                <a:schemeClr val="accent1">
                  <a:lumMod val="50000"/>
                </a:schemeClr>
              </a:solidFill>
            </a:endParaRPr>
          </a:p>
          <a:p>
            <a:pPr>
              <a:buFont typeface="Wingdings" panose="05000000000000000000" pitchFamily="2" charset="2"/>
              <a:buChar char="q"/>
            </a:pPr>
            <a:r>
              <a:rPr lang="ar-SA" sz="4000" b="1" dirty="0">
                <a:solidFill>
                  <a:schemeClr val="accent1">
                    <a:lumMod val="50000"/>
                  </a:schemeClr>
                </a:solidFill>
              </a:rPr>
              <a:t>فرصة للتقارب بين افراد الوطن والإحساس بالفرح وان الجميع يشارك في هذه المناسبة </a:t>
            </a:r>
            <a:r>
              <a:rPr lang="ar-SA" sz="4000" b="1" dirty="0" smtClean="0">
                <a:solidFill>
                  <a:schemeClr val="accent1">
                    <a:lumMod val="50000"/>
                  </a:schemeClr>
                </a:solidFill>
              </a:rPr>
              <a:t>.</a:t>
            </a:r>
            <a:endParaRPr lang="ar-SA" sz="4000" b="1" dirty="0">
              <a:solidFill>
                <a:schemeClr val="accent1">
                  <a:lumMod val="50000"/>
                </a:schemeClr>
              </a:solidFill>
            </a:endParaRPr>
          </a:p>
          <a:p>
            <a:pPr>
              <a:buFont typeface="Wingdings" panose="05000000000000000000" pitchFamily="2" charset="2"/>
              <a:buChar char="q"/>
            </a:pPr>
            <a:r>
              <a:rPr lang="ar-SA" sz="4000" b="1" dirty="0">
                <a:solidFill>
                  <a:schemeClr val="accent1">
                    <a:lumMod val="50000"/>
                  </a:schemeClr>
                </a:solidFill>
              </a:rPr>
              <a:t>استشعار نعم الله التي انعم بها علينا في الوطن .</a:t>
            </a:r>
          </a:p>
          <a:p>
            <a:endParaRPr lang="ar-SA" sz="4000" b="1" dirty="0">
              <a:solidFill>
                <a:schemeClr val="accent1">
                  <a:lumMod val="50000"/>
                </a:schemeClr>
              </a:solidFill>
              <a:cs typeface="Akhbar MT" pitchFamily="2" charset="-78"/>
            </a:endParaRPr>
          </a:p>
          <a:p>
            <a:endParaRPr lang="ar-S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790" y="5685501"/>
            <a:ext cx="3215379" cy="7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4" y="5178891"/>
            <a:ext cx="1991032" cy="10697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12874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39306"/>
            <a:ext cx="10058400" cy="1450757"/>
          </a:xfrm>
        </p:spPr>
        <p:txBody>
          <a:bodyPr>
            <a:normAutofit/>
          </a:bodyPr>
          <a:lstStyle/>
          <a:p>
            <a:pPr algn="r"/>
            <a:r>
              <a:rPr lang="ar-SA" sz="7200" b="1" dirty="0" smtClean="0">
                <a:solidFill>
                  <a:schemeClr val="accent1">
                    <a:lumMod val="50000"/>
                  </a:schemeClr>
                </a:solidFill>
                <a:cs typeface="Mudir MT" pitchFamily="2" charset="-78"/>
              </a:rPr>
              <a:t>السلبيات :0 </a:t>
            </a:r>
            <a:endParaRPr lang="ar-SA" sz="6000" b="1" dirty="0">
              <a:solidFill>
                <a:schemeClr val="accent1">
                  <a:lumMod val="50000"/>
                </a:schemeClr>
              </a:solidFill>
            </a:endParaRPr>
          </a:p>
        </p:txBody>
      </p:sp>
      <p:sp>
        <p:nvSpPr>
          <p:cNvPr id="3" name="عنصر نائب للمحتوى 2"/>
          <p:cNvSpPr>
            <a:spLocks noGrp="1"/>
          </p:cNvSpPr>
          <p:nvPr>
            <p:ph idx="1"/>
          </p:nvPr>
        </p:nvSpPr>
        <p:spPr>
          <a:xfrm>
            <a:off x="737826" y="1690063"/>
            <a:ext cx="10777308" cy="4023360"/>
          </a:xfrm>
        </p:spPr>
        <p:txBody>
          <a:bodyPr>
            <a:noAutofit/>
          </a:bodyPr>
          <a:lstStyle/>
          <a:p>
            <a:pPr>
              <a:buFont typeface="Wingdings" panose="05000000000000000000" pitchFamily="2" charset="2"/>
              <a:buChar char="§"/>
            </a:pPr>
            <a:r>
              <a:rPr lang="ar-SA" sz="4000" b="1" dirty="0" smtClean="0">
                <a:solidFill>
                  <a:schemeClr val="accent2">
                    <a:lumMod val="50000"/>
                  </a:schemeClr>
                </a:solidFill>
                <a:latin typeface="Sakkal Majalla" panose="02000000000000000000" pitchFamily="2" charset="-78"/>
                <a:cs typeface="Akhbar MT" pitchFamily="2" charset="-78"/>
              </a:rPr>
              <a:t>التعبير عن المشاعر لا تكون بطريقة سلبية </a:t>
            </a:r>
          </a:p>
          <a:p>
            <a:pPr>
              <a:buFont typeface="Wingdings" panose="05000000000000000000" pitchFamily="2" charset="2"/>
              <a:buChar char="§"/>
            </a:pPr>
            <a:r>
              <a:rPr lang="ar-SA" sz="4000" b="1" dirty="0" smtClean="0">
                <a:solidFill>
                  <a:schemeClr val="accent2">
                    <a:lumMod val="50000"/>
                  </a:schemeClr>
                </a:solidFill>
                <a:latin typeface="Sakkal Majalla" panose="02000000000000000000" pitchFamily="2" charset="-78"/>
                <a:cs typeface="Akhbar MT" pitchFamily="2" charset="-78"/>
              </a:rPr>
              <a:t>الانحراف </a:t>
            </a:r>
            <a:r>
              <a:rPr lang="ar-SA" sz="4000" b="1" dirty="0">
                <a:solidFill>
                  <a:schemeClr val="accent2">
                    <a:lumMod val="50000"/>
                  </a:schemeClr>
                </a:solidFill>
                <a:latin typeface="Sakkal Majalla" panose="02000000000000000000" pitchFamily="2" charset="-78"/>
                <a:cs typeface="Akhbar MT" pitchFamily="2" charset="-78"/>
              </a:rPr>
              <a:t>الأخلاقي يفسد المجتمعات </a:t>
            </a:r>
            <a:endParaRPr lang="ar-SA" sz="4000" b="1" dirty="0" smtClean="0">
              <a:solidFill>
                <a:schemeClr val="accent2">
                  <a:lumMod val="50000"/>
                </a:schemeClr>
              </a:solidFill>
              <a:latin typeface="Sakkal Majalla" panose="02000000000000000000" pitchFamily="2" charset="-78"/>
              <a:cs typeface="Akhbar MT" pitchFamily="2" charset="-78"/>
            </a:endParaRPr>
          </a:p>
          <a:p>
            <a:pPr>
              <a:buFont typeface="Wingdings" panose="05000000000000000000" pitchFamily="2" charset="2"/>
              <a:buChar char="§"/>
            </a:pPr>
            <a:r>
              <a:rPr lang="ar-SA" sz="4000" b="1" dirty="0" smtClean="0">
                <a:solidFill>
                  <a:schemeClr val="accent2">
                    <a:lumMod val="50000"/>
                  </a:schemeClr>
                </a:solidFill>
                <a:latin typeface="Sakkal Majalla" panose="02000000000000000000" pitchFamily="2" charset="-78"/>
                <a:cs typeface="Akhbar MT" pitchFamily="2" charset="-78"/>
              </a:rPr>
              <a:t>الخروج عن القيم والتقاليد يؤدي الى  تفكك المجتمعات </a:t>
            </a:r>
          </a:p>
          <a:p>
            <a:pPr>
              <a:buFont typeface="Wingdings" panose="05000000000000000000" pitchFamily="2" charset="2"/>
              <a:buChar char="§"/>
            </a:pPr>
            <a:r>
              <a:rPr lang="ar-SA" sz="4000" b="1" dirty="0" smtClean="0">
                <a:solidFill>
                  <a:schemeClr val="accent2">
                    <a:lumMod val="50000"/>
                  </a:schemeClr>
                </a:solidFill>
                <a:latin typeface="Sakkal Majalla" panose="02000000000000000000" pitchFamily="2" charset="-78"/>
                <a:cs typeface="Akhbar MT" pitchFamily="2" charset="-78"/>
              </a:rPr>
              <a:t>السلوكيات السلبية تؤثر على العلاقات الإنسانية </a:t>
            </a:r>
          </a:p>
          <a:p>
            <a:pPr>
              <a:buFont typeface="Wingdings" panose="05000000000000000000" pitchFamily="2" charset="2"/>
              <a:buChar char="§"/>
            </a:pPr>
            <a:r>
              <a:rPr lang="ar-SA" sz="4000" b="1" dirty="0" smtClean="0">
                <a:solidFill>
                  <a:schemeClr val="accent2">
                    <a:lumMod val="50000"/>
                  </a:schemeClr>
                </a:solidFill>
                <a:latin typeface="Sakkal Majalla" panose="02000000000000000000" pitchFamily="2" charset="-78"/>
                <a:cs typeface="Akhbar MT" pitchFamily="2" charset="-78"/>
              </a:rPr>
              <a:t>التعبير عن المشاعر بطريقة سلبية سبب لأحداث الفوضى والمشاحنات بين افراد المجتمع </a:t>
            </a:r>
          </a:p>
          <a:p>
            <a:pPr>
              <a:buFont typeface="Wingdings" panose="05000000000000000000" pitchFamily="2" charset="2"/>
              <a:buChar char="§"/>
            </a:pPr>
            <a:r>
              <a:rPr lang="ar-SA" sz="4000" b="1" dirty="0" smtClean="0">
                <a:solidFill>
                  <a:schemeClr val="accent2">
                    <a:lumMod val="50000"/>
                  </a:schemeClr>
                </a:solidFill>
                <a:latin typeface="Sakkal Majalla" panose="02000000000000000000" pitchFamily="2" charset="-78"/>
                <a:cs typeface="Akhbar MT" pitchFamily="2" charset="-78"/>
              </a:rPr>
              <a:t>احداث الفوضى في الأماكن العامة ينافي الذوق العام </a:t>
            </a:r>
            <a:endParaRPr lang="ar-SA" sz="4000" b="1" dirty="0">
              <a:solidFill>
                <a:schemeClr val="accent2">
                  <a:lumMod val="50000"/>
                </a:schemeClr>
              </a:solidFill>
              <a:cs typeface="Akhbar MT" pitchFamily="2" charset="-78"/>
            </a:endParaRPr>
          </a:p>
        </p:txBody>
      </p:sp>
      <p:pic>
        <p:nvPicPr>
          <p:cNvPr id="15362" name="Picture 2" descr="نتيجة بحث الصور عن ‫ديس لايك 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0749" y="207635"/>
            <a:ext cx="4626741" cy="2605212"/>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24" y="2145457"/>
            <a:ext cx="1466850" cy="1990725"/>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543" y="5030637"/>
            <a:ext cx="1716467" cy="1004467"/>
          </a:xfrm>
          <a:prstGeom prst="rect">
            <a:avLst/>
          </a:prstGeom>
        </p:spPr>
      </p:pic>
    </p:spTree>
    <p:extLst>
      <p:ext uri="{BB962C8B-B14F-4D97-AF65-F5344CB8AC3E}">
        <p14:creationId xmlns:p14="http://schemas.microsoft.com/office/powerpoint/2010/main" val="420045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8000" b="1" dirty="0" smtClean="0">
                <a:solidFill>
                  <a:schemeClr val="accent2">
                    <a:lumMod val="50000"/>
                  </a:schemeClr>
                </a:solidFill>
                <a:cs typeface="DecoType Naskh" panose="02010400000000000000" pitchFamily="2" charset="-78"/>
              </a:rPr>
              <a:t>موقف وتحليل </a:t>
            </a:r>
            <a:r>
              <a:rPr lang="ar-SA" sz="8000" b="1" dirty="0">
                <a:solidFill>
                  <a:schemeClr val="accent2">
                    <a:lumMod val="50000"/>
                  </a:schemeClr>
                </a:solidFill>
                <a:cs typeface="DecoType Naskh" panose="02010400000000000000" pitchFamily="2" charset="-78"/>
              </a:rPr>
              <a:t>:</a:t>
            </a:r>
          </a:p>
        </p:txBody>
      </p:sp>
      <p:sp>
        <p:nvSpPr>
          <p:cNvPr id="3" name="عنصر نائب للمحتوى 2"/>
          <p:cNvSpPr>
            <a:spLocks noGrp="1"/>
          </p:cNvSpPr>
          <p:nvPr>
            <p:ph idx="1"/>
          </p:nvPr>
        </p:nvSpPr>
        <p:spPr>
          <a:xfrm>
            <a:off x="822885" y="1698608"/>
            <a:ext cx="10607189" cy="4023360"/>
          </a:xfrm>
        </p:spPr>
        <p:txBody>
          <a:bodyPr>
            <a:noAutofit/>
          </a:bodyPr>
          <a:lstStyle/>
          <a:p>
            <a:r>
              <a:rPr lang="ar-SA" sz="3000" b="1" dirty="0" smtClean="0">
                <a:solidFill>
                  <a:schemeClr val="accent2">
                    <a:lumMod val="50000"/>
                  </a:schemeClr>
                </a:solidFill>
                <a:cs typeface="Akhbar MT" pitchFamily="2" charset="-78"/>
              </a:rPr>
              <a:t>في حفل زفاف لأحدى الصديقات تقاربت هند وسارة لالتقاط  سناب لهن وسط ضحكاتهن وفي اليوم التالي فوجئت هند بان صورتها قد تم نشرها في بعض وسائل التواصل الاجتماعي ( السناب </a:t>
            </a:r>
            <a:r>
              <a:rPr lang="ar-SA" sz="3000" b="1" dirty="0" err="1" smtClean="0">
                <a:solidFill>
                  <a:schemeClr val="accent2">
                    <a:lumMod val="50000"/>
                  </a:schemeClr>
                </a:solidFill>
                <a:cs typeface="Akhbar MT" pitchFamily="2" charset="-78"/>
              </a:rPr>
              <a:t>والاستقرام</a:t>
            </a:r>
            <a:r>
              <a:rPr lang="ar-SA" sz="3000" b="1" dirty="0" smtClean="0">
                <a:solidFill>
                  <a:schemeClr val="accent2">
                    <a:lumMod val="50000"/>
                  </a:schemeClr>
                </a:solidFill>
                <a:cs typeface="Akhbar MT" pitchFamily="2" charset="-78"/>
              </a:rPr>
              <a:t> والكيك ) مع ادراج وضع بعض التعليقات والاستهزاء على شكلها من قبل بعض المتابعين والمتابعات من دفعها للرد على التعليقات البذيئة والدخول في تلاسن وسباب وتلفظ مع من قامت بتلك التعليقات البذيئة </a:t>
            </a:r>
          </a:p>
          <a:p>
            <a:r>
              <a:rPr lang="ar-SA" sz="3000" b="1" dirty="0" smtClean="0">
                <a:solidFill>
                  <a:schemeClr val="accent2">
                    <a:lumMod val="50000"/>
                  </a:schemeClr>
                </a:solidFill>
                <a:cs typeface="Akhbar MT" pitchFamily="2" charset="-78"/>
              </a:rPr>
              <a:t>اتصلت بزميلتها سارة وعاتبتها على تصرفها وانها لم تسمح لها بنشر صورها في وسائل التواصل الاجتماعي </a:t>
            </a:r>
          </a:p>
          <a:p>
            <a:r>
              <a:rPr lang="ar-SA" sz="3000" b="1" dirty="0" smtClean="0">
                <a:solidFill>
                  <a:schemeClr val="accent2">
                    <a:lumMod val="50000"/>
                  </a:schemeClr>
                </a:solidFill>
                <a:cs typeface="Akhbar MT" pitchFamily="2" charset="-78"/>
              </a:rPr>
              <a:t>وعندما اخبرت هند أمها عن ما حدث لها من نشر صورها من قبل زميلتها ( سارة ) ، غضبت غضب شديد وذهبت للمدرسة للشكوى ضد الطالبة سارة فقابلتها مديرة المدرسة واخبرتها بما ان التصوير حدث خارج المدرسة لا نستطيع ان نتخذ أي اجراء ضد الطالبة سارة ولكن بإمكان الام ان ترفع دعوى ضدها وذلك ضمن الجرائم المعلوماتية .</a:t>
            </a:r>
          </a:p>
        </p:txBody>
      </p:sp>
      <p:cxnSp>
        <p:nvCxnSpPr>
          <p:cNvPr id="5" name="رابط مستقيم 4"/>
          <p:cNvCxnSpPr/>
          <p:nvPr/>
        </p:nvCxnSpPr>
        <p:spPr>
          <a:xfrm>
            <a:off x="1008992" y="1734207"/>
            <a:ext cx="60697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نتيجة بحث الصور عن ‫تحليل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061" y="-113236"/>
            <a:ext cx="3831022" cy="2083926"/>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92" y="508852"/>
            <a:ext cx="1549488" cy="1025436"/>
          </a:xfrm>
          <a:prstGeom prst="rect">
            <a:avLst/>
          </a:prstGeom>
        </p:spPr>
      </p:pic>
    </p:spTree>
    <p:extLst>
      <p:ext uri="{BB962C8B-B14F-4D97-AF65-F5344CB8AC3E}">
        <p14:creationId xmlns:p14="http://schemas.microsoft.com/office/powerpoint/2010/main" val="3451504862"/>
      </p:ext>
    </p:extLst>
  </p:cSld>
  <p:clrMapOvr>
    <a:masterClrMapping/>
  </p:clrMapOvr>
  <mc:AlternateContent xmlns:mc="http://schemas.openxmlformats.org/markup-compatibility/2006" xmlns:p14="http://schemas.microsoft.com/office/powerpoint/2010/main">
    <mc:Choice Requires="p14">
      <p:transition spd="slow" p14:dur="25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ar-SA" sz="9600" dirty="0" smtClean="0">
                <a:ln w="9525">
                  <a:solidFill>
                    <a:schemeClr val="accent1">
                      <a:lumMod val="75000"/>
                    </a:schemeClr>
                  </a:solidFill>
                </a:ln>
                <a:solidFill>
                  <a:srgbClr val="92D050"/>
                </a:solidFill>
                <a:cs typeface="Old Antic Outline" panose="02010400000000000000" pitchFamily="2" charset="-78"/>
              </a:rPr>
              <a:t>تســــــاؤلات</a:t>
            </a:r>
            <a:r>
              <a:rPr lang="ar-SA" sz="9600" dirty="0">
                <a:ln w="9525">
                  <a:solidFill>
                    <a:schemeClr val="accent1">
                      <a:lumMod val="75000"/>
                    </a:schemeClr>
                  </a:solidFill>
                </a:ln>
                <a:cs typeface="Old Antic Outline" panose="02010400000000000000" pitchFamily="2" charset="-78"/>
              </a:rPr>
              <a:t> </a:t>
            </a:r>
            <a:r>
              <a:rPr lang="ar-SA" sz="9600" dirty="0" smtClean="0">
                <a:ln w="9525">
                  <a:solidFill>
                    <a:schemeClr val="accent1">
                      <a:lumMod val="75000"/>
                    </a:schemeClr>
                  </a:solidFill>
                </a:ln>
                <a:cs typeface="Old Antic Outline" panose="02010400000000000000" pitchFamily="2" charset="-78"/>
              </a:rPr>
              <a:t>؟</a:t>
            </a:r>
            <a:endParaRPr lang="ar-SA" sz="6000" dirty="0">
              <a:ln w="9525">
                <a:solidFill>
                  <a:schemeClr val="accent1">
                    <a:lumMod val="75000"/>
                  </a:schemeClr>
                </a:solidFill>
              </a:ln>
              <a:cs typeface="Old Antic Outline" panose="02010400000000000000" pitchFamily="2" charset="-78"/>
            </a:endParaRPr>
          </a:p>
        </p:txBody>
      </p:sp>
      <p:sp>
        <p:nvSpPr>
          <p:cNvPr id="3" name="عنصر نائب للمحتوى 2"/>
          <p:cNvSpPr>
            <a:spLocks noGrp="1"/>
          </p:cNvSpPr>
          <p:nvPr>
            <p:ph idx="1"/>
          </p:nvPr>
        </p:nvSpPr>
        <p:spPr>
          <a:xfrm>
            <a:off x="0" y="1907519"/>
            <a:ext cx="11887200" cy="4023360"/>
          </a:xfrm>
        </p:spPr>
        <p:txBody>
          <a:bodyPr>
            <a:noAutofit/>
          </a:bodyPr>
          <a:lstStyle/>
          <a:p>
            <a:r>
              <a:rPr lang="ar-SA" sz="6000" b="1" dirty="0" smtClean="0">
                <a:solidFill>
                  <a:schemeClr val="accent1">
                    <a:lumMod val="50000"/>
                  </a:schemeClr>
                </a:solidFill>
                <a:latin typeface="Arial" panose="020B0604020202020204" pitchFamily="34" charset="0"/>
                <a:cs typeface="Arial" panose="020B0604020202020204" pitchFamily="34" charset="0"/>
              </a:rPr>
              <a:t>- ما هو رايك بالموقف ؟</a:t>
            </a:r>
          </a:p>
        </p:txBody>
      </p:sp>
      <p:sp>
        <p:nvSpPr>
          <p:cNvPr id="4" name="مستطيل 3"/>
          <p:cNvSpPr/>
          <p:nvPr/>
        </p:nvSpPr>
        <p:spPr>
          <a:xfrm>
            <a:off x="840261" y="1285104"/>
            <a:ext cx="409008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pic>
        <p:nvPicPr>
          <p:cNvPr id="2050" name="Picture 2" descr="نتيجة بحث الصور عن ‫تساؤلات 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4684" y="1686234"/>
            <a:ext cx="3444985" cy="1941869"/>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1" y="4378917"/>
            <a:ext cx="1676400" cy="1371600"/>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587" y="4767135"/>
            <a:ext cx="2880400" cy="1321887"/>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6648" y="4304975"/>
            <a:ext cx="1895475" cy="1704975"/>
          </a:xfrm>
          <a:prstGeom prst="rect">
            <a:avLst/>
          </a:prstGeom>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1" y="4304975"/>
            <a:ext cx="1676400" cy="1371600"/>
          </a:xfrm>
          <a:prstGeom prst="rect">
            <a:avLst/>
          </a:prstGeom>
        </p:spPr>
      </p:pic>
    </p:spTree>
    <p:extLst>
      <p:ext uri="{BB962C8B-B14F-4D97-AF65-F5344CB8AC3E}">
        <p14:creationId xmlns:p14="http://schemas.microsoft.com/office/powerpoint/2010/main" val="3363501047"/>
      </p:ext>
    </p:extLst>
  </p:cSld>
  <p:clrMapOvr>
    <a:masterClrMapping/>
  </p:clrMapOvr>
  <mc:AlternateContent xmlns:mc="http://schemas.openxmlformats.org/markup-compatibility/2006" xmlns:p14="http://schemas.microsoft.com/office/powerpoint/2010/main">
    <mc:Choice Requires="p14">
      <p:transition spd="slow" p14:dur="25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5400" b="1" dirty="0">
                <a:solidFill>
                  <a:schemeClr val="accent2">
                    <a:lumMod val="75000"/>
                  </a:schemeClr>
                </a:solidFill>
              </a:rPr>
              <a:t>هل تسمحين لزميلاتك بتصويرك ؟</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156" y="3986743"/>
            <a:ext cx="1466850" cy="199072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091" y="4008756"/>
            <a:ext cx="2381250" cy="1914525"/>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961" y="4687994"/>
            <a:ext cx="1543050" cy="1181100"/>
          </a:xfrm>
          <a:prstGeom prst="rect">
            <a:avLst/>
          </a:prstGeom>
        </p:spPr>
      </p:pic>
    </p:spTree>
    <p:extLst>
      <p:ext uri="{BB962C8B-B14F-4D97-AF65-F5344CB8AC3E}">
        <p14:creationId xmlns:p14="http://schemas.microsoft.com/office/powerpoint/2010/main" val="3224475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SA" sz="4400" b="1" dirty="0">
                <a:solidFill>
                  <a:schemeClr val="accent2">
                    <a:lumMod val="50000"/>
                  </a:schemeClr>
                </a:solidFill>
              </a:rPr>
              <a:t>هل اسرتك ترضى بنشر صورك بين زميلاتك </a:t>
            </a:r>
            <a:r>
              <a:rPr lang="ar-SA" sz="4400" b="1" dirty="0" smtClean="0">
                <a:solidFill>
                  <a:schemeClr val="accent2">
                    <a:lumMod val="50000"/>
                  </a:schemeClr>
                </a:solidFill>
              </a:rPr>
              <a:t>            ( </a:t>
            </a:r>
            <a:r>
              <a:rPr lang="ar-SA" sz="4400" b="1" dirty="0">
                <a:solidFill>
                  <a:schemeClr val="accent2">
                    <a:lumMod val="50000"/>
                  </a:schemeClr>
                </a:solidFill>
              </a:rPr>
              <a:t>اختلاف ثقافه الاسر عن بعضها  )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989" y="4243841"/>
            <a:ext cx="1676400" cy="13716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835" y="4358218"/>
            <a:ext cx="1295400" cy="14573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101" y="4162956"/>
            <a:ext cx="2466975" cy="1847850"/>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4" y="3341423"/>
            <a:ext cx="2151516" cy="2943262"/>
          </a:xfrm>
          <a:prstGeom prst="rect">
            <a:avLst/>
          </a:prstGeom>
        </p:spPr>
      </p:pic>
    </p:spTree>
    <p:extLst>
      <p:ext uri="{BB962C8B-B14F-4D97-AF65-F5344CB8AC3E}">
        <p14:creationId xmlns:p14="http://schemas.microsoft.com/office/powerpoint/2010/main" val="37975957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sz="5400" b="1" dirty="0">
                <a:solidFill>
                  <a:schemeClr val="accent2">
                    <a:lumMod val="50000"/>
                  </a:schemeClr>
                </a:solidFill>
              </a:rPr>
              <a:t>هل سبق ان حدث لك موقف مشابه ؟</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26" y="4373707"/>
            <a:ext cx="1529217" cy="1480571"/>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551" y="3725969"/>
            <a:ext cx="2143125" cy="2143125"/>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686" y="3854028"/>
            <a:ext cx="2286000" cy="2000250"/>
          </a:xfrm>
          <a:prstGeom prst="rect">
            <a:avLst/>
          </a:prstGeom>
        </p:spPr>
      </p:pic>
    </p:spTree>
    <p:extLst>
      <p:ext uri="{BB962C8B-B14F-4D97-AF65-F5344CB8AC3E}">
        <p14:creationId xmlns:p14="http://schemas.microsoft.com/office/powerpoint/2010/main" val="28779731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882967" y="1845734"/>
            <a:ext cx="10488039" cy="4023360"/>
          </a:xfrm>
        </p:spPr>
        <p:txBody>
          <a:bodyPr/>
          <a:lstStyle/>
          <a:p>
            <a:r>
              <a:rPr lang="ar-SA" sz="4000" b="1" dirty="0" smtClean="0">
                <a:solidFill>
                  <a:schemeClr val="accent2">
                    <a:lumMod val="75000"/>
                  </a:schemeClr>
                </a:solidFill>
              </a:rPr>
              <a:t>ماهي </a:t>
            </a:r>
            <a:r>
              <a:rPr lang="ar-SA" sz="4000" b="1" dirty="0">
                <a:solidFill>
                  <a:schemeClr val="accent2">
                    <a:lumMod val="75000"/>
                  </a:schemeClr>
                </a:solidFill>
              </a:rPr>
              <a:t>عقوبة التصوير والتشهير في وسائل التواصل </a:t>
            </a:r>
            <a:r>
              <a:rPr lang="ar-SA" sz="4000" b="1" dirty="0" smtClean="0">
                <a:solidFill>
                  <a:schemeClr val="accent2">
                    <a:lumMod val="75000"/>
                  </a:schemeClr>
                </a:solidFill>
              </a:rPr>
              <a:t>الاجتماعي</a:t>
            </a:r>
          </a:p>
          <a:p>
            <a:r>
              <a:rPr lang="ar-SA" sz="4000" b="1" dirty="0" smtClean="0">
                <a:solidFill>
                  <a:schemeClr val="accent2">
                    <a:lumMod val="75000"/>
                  </a:schemeClr>
                </a:solidFill>
              </a:rPr>
              <a:t> </a:t>
            </a:r>
            <a:r>
              <a:rPr lang="ar-SA" sz="4000" b="1" dirty="0">
                <a:solidFill>
                  <a:schemeClr val="accent2">
                    <a:lumMod val="75000"/>
                  </a:schemeClr>
                </a:solidFill>
              </a:rPr>
              <a:t>( الجرائم المعلوماتية ) </a:t>
            </a:r>
          </a:p>
          <a:p>
            <a:endParaRPr lang="ar-SA" dirty="0"/>
          </a:p>
          <a:p>
            <a:endParaRPr lang="ar-SA"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67" y="4735619"/>
            <a:ext cx="2009775" cy="1133475"/>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467" y="4716569"/>
            <a:ext cx="1724025" cy="1152525"/>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218" y="4411769"/>
            <a:ext cx="1295400" cy="1457325"/>
          </a:xfrm>
          <a:prstGeom prst="rect">
            <a:avLst/>
          </a:prstGeom>
        </p:spPr>
      </p:pic>
    </p:spTree>
    <p:extLst>
      <p:ext uri="{BB962C8B-B14F-4D97-AF65-F5344CB8AC3E}">
        <p14:creationId xmlns:p14="http://schemas.microsoft.com/office/powerpoint/2010/main" val="63757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a:off x="1213944" y="1718441"/>
            <a:ext cx="539181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عنوان 1"/>
          <p:cNvSpPr>
            <a:spLocks noGrp="1"/>
          </p:cNvSpPr>
          <p:nvPr>
            <p:ph type="title"/>
          </p:nvPr>
        </p:nvSpPr>
        <p:spPr>
          <a:xfrm>
            <a:off x="1144576" y="441437"/>
            <a:ext cx="10058400" cy="145075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ar-SA" sz="11500" b="1" spc="0" dirty="0" smtClean="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effectLst>
                <a:latin typeface="Sakkal Majalla" panose="02000000000000000000" pitchFamily="2" charset="-78"/>
                <a:cs typeface="Sakkal Majalla" panose="02000000000000000000" pitchFamily="2" charset="-78"/>
              </a:rPr>
              <a:t>الإيجابيات </a:t>
            </a:r>
            <a:endParaRPr lang="ar-SA" sz="11500" b="1" spc="0" dirty="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a:off x="3008671" y="2084201"/>
            <a:ext cx="8899027" cy="313615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anose="05000000000000000000" pitchFamily="2" charset="2"/>
              <a:buChar char="§"/>
            </a:pPr>
            <a:r>
              <a:rPr lang="ar-SA" sz="4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600" b="1" dirty="0" smtClean="0">
                <a:ln w="11430">
                  <a:noFill/>
                </a:ln>
                <a:solidFill>
                  <a:schemeClr val="accent2">
                    <a:lumMod val="75000"/>
                  </a:schemeClr>
                </a:solidFill>
                <a:effectLst>
                  <a:outerShdw blurRad="50800" dist="39000" dir="5460000" algn="tl">
                    <a:srgbClr val="000000">
                      <a:alpha val="38000"/>
                    </a:srgbClr>
                  </a:outerShdw>
                </a:effectLst>
              </a:rPr>
              <a:t>من إيجابيات وسائل التواصل الاجتماعي سهولة </a:t>
            </a:r>
            <a:r>
              <a:rPr lang="ar-SA" sz="3600" b="1" dirty="0" smtClean="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rPr>
              <a:t>التواصل والتقارب مع الاخرين </a:t>
            </a:r>
          </a:p>
          <a:p>
            <a:pPr>
              <a:buFont typeface="Wingdings" panose="05000000000000000000" pitchFamily="2" charset="2"/>
              <a:buChar char="§"/>
            </a:pPr>
            <a:r>
              <a:rPr lang="ar-SA" sz="3600" b="1" dirty="0" smtClean="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rPr>
              <a:t>  سرعة التواصل اللغوي والصوتي بين </a:t>
            </a:r>
            <a:r>
              <a:rPr lang="ar-SA" sz="3600" b="1" dirty="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rPr>
              <a:t>الزميلات </a:t>
            </a:r>
            <a:endParaRPr lang="ar-SA" sz="3600" b="1" dirty="0" smtClean="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endParaRPr>
          </a:p>
          <a:p>
            <a:pPr>
              <a:buFont typeface="Wingdings" panose="05000000000000000000" pitchFamily="2" charset="2"/>
              <a:buChar char="§"/>
            </a:pPr>
            <a:r>
              <a:rPr lang="ar-SA" sz="3600" b="1" dirty="0" smtClean="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rPr>
              <a:t> تطوير </a:t>
            </a:r>
            <a:r>
              <a:rPr lang="ar-SA" sz="3600" b="1" dirty="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rPr>
              <a:t>الذات، وذلك من خلال اكتساب مهارات </a:t>
            </a:r>
            <a:r>
              <a:rPr lang="ar-SA" sz="3600" b="1" dirty="0" smtClean="0">
                <a:ln w="11430">
                  <a:solidFill>
                    <a:schemeClr val="accent1">
                      <a:lumMod val="75000"/>
                    </a:schemeClr>
                  </a:solidFill>
                </a:ln>
                <a:solidFill>
                  <a:schemeClr val="accent2">
                    <a:lumMod val="75000"/>
                  </a:schemeClr>
                </a:solidFill>
                <a:effectLst>
                  <a:outerShdw blurRad="50800" dist="39000" dir="5460000" algn="tl">
                    <a:srgbClr val="000000">
                      <a:alpha val="38000"/>
                    </a:srgbClr>
                  </a:outerShdw>
                </a:effectLst>
              </a:rPr>
              <a:t>الذكاء  الاجتماعي بأنواعه المتعدة .</a:t>
            </a:r>
            <a:endParaRPr lang="ar-SA" sz="3600" b="1" dirty="0" smtClean="0">
              <a:ln w="11430"/>
              <a:solidFill>
                <a:schemeClr val="accent2">
                  <a:lumMod val="75000"/>
                </a:schemeClr>
              </a:solidFill>
              <a:effectLst>
                <a:outerShdw blurRad="50800" dist="39000" dir="5460000" algn="tl">
                  <a:srgbClr val="000000">
                    <a:alpha val="38000"/>
                  </a:srgbClr>
                </a:outerShdw>
              </a:effectLst>
            </a:endParaRPr>
          </a:p>
          <a:p>
            <a:pPr marL="0" indent="0">
              <a:buNone/>
            </a:pPr>
            <a:endPar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descr="نتيجة بحث الصور عن ‫ايجابيات 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3" l="4098" r="100000">
                        <a14:foregroundMark x1="30601" y1="22591" x2="30601" y2="22591"/>
                        <a14:foregroundMark x1="30601" y1="16944" x2="30601" y2="16944"/>
                        <a14:foregroundMark x1="30601" y1="14286" x2="30601" y2="14286"/>
                        <a14:foregroundMark x1="30601" y1="12625" x2="30601" y2="12625"/>
                        <a14:foregroundMark x1="30601" y1="11628" x2="30601" y2="11628"/>
                        <a14:foregroundMark x1="30601" y1="10963" x2="30601" y2="10963"/>
                        <a14:foregroundMark x1="30601" y1="9967" x2="30601" y2="9967"/>
                        <a14:foregroundMark x1="30601" y1="9967" x2="30601" y2="9967"/>
                        <a14:foregroundMark x1="30601" y1="8638" x2="30601" y2="8638"/>
                        <a14:foregroundMark x1="28689" y1="8638" x2="28689" y2="8638"/>
                        <a14:foregroundMark x1="27869" y1="8638" x2="27869" y2="8638"/>
                        <a14:foregroundMark x1="27322" y1="9302" x2="27322" y2="9302"/>
                        <a14:foregroundMark x1="26230" y1="9967" x2="26230" y2="9967"/>
                        <a14:foregroundMark x1="25956" y1="9967" x2="25956" y2="9967"/>
                        <a14:foregroundMark x1="25410" y1="9967" x2="24317" y2="9302"/>
                        <a14:foregroundMark x1="24044" y1="8638" x2="24044" y2="8638"/>
                        <a14:foregroundMark x1="21311" y1="11960" x2="19945" y2="13621"/>
                        <a14:foregroundMark x1="19945" y1="14950" x2="19945" y2="16611"/>
                        <a14:foregroundMark x1="19945" y1="19269" x2="19945" y2="20930"/>
                        <a14:foregroundMark x1="19945" y1="22591" x2="19945" y2="22591"/>
                        <a14:foregroundMark x1="19945" y1="24585" x2="19945" y2="24585"/>
                        <a14:foregroundMark x1="26503" y1="25914" x2="31967" y2="24585"/>
                        <a14:foregroundMark x1="34426" y1="21595" x2="35246" y2="16611"/>
                        <a14:foregroundMark x1="35792" y1="14950" x2="35792" y2="14950"/>
                        <a14:foregroundMark x1="35792" y1="12625" x2="35792" y2="10963"/>
                        <a14:foregroundMark x1="35792" y1="10963" x2="35792" y2="10963"/>
                        <a14:foregroundMark x1="35246" y1="8638" x2="35246" y2="8638"/>
                        <a14:foregroundMark x1="34699" y1="8638" x2="34699" y2="8638"/>
                        <a14:foregroundMark x1="33060" y1="8306" x2="33060" y2="8306"/>
                        <a14:foregroundMark x1="34153" y1="7309" x2="36339" y2="7641"/>
                        <a14:foregroundMark x1="36339" y1="8306" x2="36339" y2="8306"/>
                        <a14:foregroundMark x1="36885" y1="10299" x2="37978" y2="11960"/>
                        <a14:foregroundMark x1="38525" y1="13621" x2="38525" y2="13621"/>
                        <a14:foregroundMark x1="39071" y1="14950" x2="39891" y2="16611"/>
                        <a14:foregroundMark x1="39891" y1="18272" x2="39891" y2="18272"/>
                        <a14:foregroundMark x1="40164" y1="19934" x2="39891" y2="21595"/>
                        <a14:foregroundMark x1="38525" y1="24585" x2="37158" y2="27575"/>
                        <a14:foregroundMark x1="36339" y1="28571" x2="36339" y2="28571"/>
                      </a14:backgroundRemoval>
                    </a14:imgEffect>
                  </a14:imgLayer>
                </a14:imgProps>
              </a:ext>
              <a:ext uri="{28A0092B-C50C-407E-A947-70E740481C1C}">
                <a14:useLocalDpi xmlns:a14="http://schemas.microsoft.com/office/drawing/2010/main" val="0"/>
              </a:ext>
            </a:extLst>
          </a:blip>
          <a:srcRect/>
          <a:stretch>
            <a:fillRect/>
          </a:stretch>
        </p:blipFill>
        <p:spPr bwMode="auto">
          <a:xfrm>
            <a:off x="855884" y="2"/>
            <a:ext cx="3760361" cy="2084200"/>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97" y="2215789"/>
            <a:ext cx="2566594" cy="22109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964" y="4579840"/>
            <a:ext cx="1943100" cy="1281036"/>
          </a:xfrm>
          <a:prstGeom prst="rect">
            <a:avLst/>
          </a:prstGeom>
        </p:spPr>
      </p:pic>
    </p:spTree>
    <p:extLst>
      <p:ext uri="{BB962C8B-B14F-4D97-AF65-F5344CB8AC3E}">
        <p14:creationId xmlns:p14="http://schemas.microsoft.com/office/powerpoint/2010/main" val="732025558"/>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198604" y="1606378"/>
            <a:ext cx="10058400" cy="185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457831015"/>
              </p:ext>
            </p:extLst>
          </p:nvPr>
        </p:nvGraphicFramePr>
        <p:xfrm>
          <a:off x="-1939357" y="86498"/>
          <a:ext cx="16064434" cy="6203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مجموعة 7"/>
          <p:cNvGrpSpPr/>
          <p:nvPr/>
        </p:nvGrpSpPr>
        <p:grpSpPr>
          <a:xfrm>
            <a:off x="4577231" y="2669721"/>
            <a:ext cx="2782214" cy="1017376"/>
            <a:chOff x="9346488" y="1829662"/>
            <a:chExt cx="2957796" cy="1579334"/>
          </a:xfrm>
        </p:grpSpPr>
        <p:sp>
          <p:nvSpPr>
            <p:cNvPr id="9" name="مستطيل مستدير الزوايا 8"/>
            <p:cNvSpPr/>
            <p:nvPr/>
          </p:nvSpPr>
          <p:spPr>
            <a:xfrm>
              <a:off x="9346488" y="1829662"/>
              <a:ext cx="2957796" cy="1579334"/>
            </a:xfrm>
            <a:prstGeom prst="roundRect">
              <a:avLst/>
            </a:prstGeom>
            <a:solidFill>
              <a:schemeClr val="accent6">
                <a:lumMod val="5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مستطيل 9"/>
            <p:cNvSpPr/>
            <p:nvPr/>
          </p:nvSpPr>
          <p:spPr>
            <a:xfrm>
              <a:off x="9423585" y="1906759"/>
              <a:ext cx="2803602" cy="1425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5400" kern="1200" dirty="0" smtClean="0">
                  <a:cs typeface="Akhbar MT" pitchFamily="2" charset="-78"/>
                </a:rPr>
                <a:t>السلبيات</a:t>
              </a:r>
              <a:endParaRPr lang="ar-SA" sz="4000" kern="1200" dirty="0">
                <a:cs typeface="Akhbar MT" pitchFamily="2" charset="-78"/>
              </a:endParaRPr>
            </a:p>
          </p:txBody>
        </p:sp>
      </p:grpSp>
      <p:pic>
        <p:nvPicPr>
          <p:cNvPr id="3074" name="Picture 2" descr="نتيجة بحث الصور عن ‫سلبيات 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405" y="245855"/>
            <a:ext cx="1198604" cy="11986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نتيجة بحث الصور عن ‫سلبيات 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7801" y="529604"/>
            <a:ext cx="1705552" cy="989935"/>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405" y="4740344"/>
            <a:ext cx="2657475" cy="1724025"/>
          </a:xfrm>
          <a:prstGeom prst="ellipse">
            <a:avLst/>
          </a:prstGeom>
          <a:ln>
            <a:noFill/>
          </a:ln>
          <a:effectLst>
            <a:softEdge rad="112500"/>
          </a:effectLst>
        </p:spPr>
      </p:pic>
    </p:spTree>
    <p:extLst>
      <p:ext uri="{BB962C8B-B14F-4D97-AF65-F5344CB8AC3E}">
        <p14:creationId xmlns:p14="http://schemas.microsoft.com/office/powerpoint/2010/main" val="3363795952"/>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48294" y="1257485"/>
            <a:ext cx="11480800" cy="5016758"/>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SA" sz="3200" b="1" dirty="0">
                <a:solidFill>
                  <a:schemeClr val="accent1">
                    <a:lumMod val="75000"/>
                  </a:schemeClr>
                </a:solidFill>
                <a:cs typeface="Akhbar MT" pitchFamily="2" charset="-78"/>
              </a:rPr>
              <a:t>الحمد لله رب العالمين، هدانا لأحسن الأخلاق والأعمال </a:t>
            </a:r>
            <a:r>
              <a:rPr lang="ar-SA" sz="3200" b="1" dirty="0" smtClean="0">
                <a:solidFill>
                  <a:schemeClr val="accent1">
                    <a:lumMod val="75000"/>
                  </a:schemeClr>
                </a:solidFill>
                <a:cs typeface="Akhbar MT" pitchFamily="2" charset="-78"/>
              </a:rPr>
              <a:t>والأقوال</a:t>
            </a:r>
          </a:p>
          <a:p>
            <a:pPr algn="r"/>
            <a:r>
              <a:rPr lang="ar-SA" sz="3200" b="1" dirty="0" smtClean="0">
                <a:solidFill>
                  <a:schemeClr val="accent1">
                    <a:lumMod val="75000"/>
                  </a:schemeClr>
                </a:solidFill>
                <a:cs typeface="Akhbar MT" pitchFamily="2" charset="-78"/>
              </a:rPr>
              <a:t>وأشهد </a:t>
            </a:r>
            <a:r>
              <a:rPr lang="ar-SA" sz="3200" b="1" dirty="0">
                <a:solidFill>
                  <a:schemeClr val="accent1">
                    <a:lumMod val="75000"/>
                  </a:schemeClr>
                </a:solidFill>
                <a:cs typeface="Akhbar MT" pitchFamily="2" charset="-78"/>
              </a:rPr>
              <a:t>أن لا إله إلا الله وحده لا شريك له فضل من عباده أحسنهم أخلاقاً، وتوعد من ساء خلقه وسار في طريق </a:t>
            </a:r>
            <a:r>
              <a:rPr lang="ar-SA" sz="3200" b="1" dirty="0" smtClean="0">
                <a:solidFill>
                  <a:schemeClr val="accent1">
                    <a:lumMod val="75000"/>
                  </a:schemeClr>
                </a:solidFill>
                <a:cs typeface="Akhbar MT" pitchFamily="2" charset="-78"/>
              </a:rPr>
              <a:t>الشيطان</a:t>
            </a:r>
          </a:p>
          <a:p>
            <a:pPr algn="r"/>
            <a:r>
              <a:rPr lang="ar-SA" sz="3200" b="1" dirty="0" smtClean="0">
                <a:solidFill>
                  <a:schemeClr val="accent1">
                    <a:lumMod val="75000"/>
                  </a:schemeClr>
                </a:solidFill>
                <a:cs typeface="Akhbar MT" pitchFamily="2" charset="-78"/>
              </a:rPr>
              <a:t>وأشهد </a:t>
            </a:r>
            <a:r>
              <a:rPr lang="ar-SA" sz="3200" b="1" dirty="0">
                <a:solidFill>
                  <a:schemeClr val="accent1">
                    <a:lumMod val="75000"/>
                  </a:schemeClr>
                </a:solidFill>
                <a:cs typeface="Akhbar MT" pitchFamily="2" charset="-78"/>
              </a:rPr>
              <a:t>أن نبينا محمدًا عبد الله ورسوله، خاتم الأنبياء </a:t>
            </a:r>
            <a:r>
              <a:rPr lang="ar-SA" sz="3200" b="1" dirty="0" smtClean="0">
                <a:solidFill>
                  <a:schemeClr val="accent1">
                    <a:lumMod val="75000"/>
                  </a:schemeClr>
                </a:solidFill>
                <a:cs typeface="Akhbar MT" pitchFamily="2" charset="-78"/>
              </a:rPr>
              <a:t>والمرسلين</a:t>
            </a:r>
          </a:p>
          <a:p>
            <a:pPr algn="r"/>
            <a:r>
              <a:rPr lang="ar-SA" sz="3200" b="1" dirty="0" smtClean="0">
                <a:solidFill>
                  <a:schemeClr val="accent1">
                    <a:lumMod val="75000"/>
                  </a:schemeClr>
                </a:solidFill>
                <a:cs typeface="Akhbar MT" pitchFamily="2" charset="-78"/>
              </a:rPr>
              <a:t> </a:t>
            </a:r>
            <a:r>
              <a:rPr lang="ar-SA" sz="3200" b="1" dirty="0">
                <a:solidFill>
                  <a:schemeClr val="accent1">
                    <a:lumMod val="75000"/>
                  </a:schemeClr>
                </a:solidFill>
                <a:cs typeface="Akhbar MT" pitchFamily="2" charset="-78"/>
              </a:rPr>
              <a:t>وقدوة الناس أجمعين، وصاحب الخلق العظيم</a:t>
            </a:r>
            <a:r>
              <a:rPr lang="ar-SA" sz="3200" b="1" dirty="0" smtClean="0">
                <a:solidFill>
                  <a:schemeClr val="accent1">
                    <a:lumMod val="75000"/>
                  </a:schemeClr>
                </a:solidFill>
                <a:cs typeface="Akhbar MT" pitchFamily="2" charset="-78"/>
              </a:rPr>
              <a:t>،</a:t>
            </a:r>
          </a:p>
          <a:p>
            <a:pPr algn="r"/>
            <a:r>
              <a:rPr lang="ar-SA" sz="3200" b="1" dirty="0" smtClean="0">
                <a:solidFill>
                  <a:schemeClr val="accent1">
                    <a:lumMod val="75000"/>
                  </a:schemeClr>
                </a:solidFill>
                <a:cs typeface="Akhbar MT" pitchFamily="2" charset="-78"/>
              </a:rPr>
              <a:t> </a:t>
            </a:r>
            <a:r>
              <a:rPr lang="ar-SA" sz="3200" b="1" dirty="0">
                <a:solidFill>
                  <a:schemeClr val="accent1">
                    <a:lumMod val="75000"/>
                  </a:schemeClr>
                </a:solidFill>
                <a:cs typeface="Akhbar MT" pitchFamily="2" charset="-78"/>
              </a:rPr>
              <a:t>صلى الله عليه وعلى </a:t>
            </a:r>
            <a:r>
              <a:rPr lang="ar-SA" sz="3200" b="1" dirty="0" smtClean="0">
                <a:solidFill>
                  <a:schemeClr val="accent1">
                    <a:lumMod val="75000"/>
                  </a:schemeClr>
                </a:solidFill>
                <a:cs typeface="Akhbar MT" pitchFamily="2" charset="-78"/>
              </a:rPr>
              <a:t>آلة وصحبه أجمعين </a:t>
            </a:r>
            <a:r>
              <a:rPr lang="ar-SA" sz="3200" b="1" dirty="0">
                <a:solidFill>
                  <a:schemeClr val="accent1">
                    <a:lumMod val="75000"/>
                  </a:schemeClr>
                </a:solidFill>
                <a:cs typeface="Akhbar MT" pitchFamily="2" charset="-78"/>
              </a:rPr>
              <a:t>والتابعين ومَن تبعهم بإحسان إلى يوم الدين، وسلَّم تسليمًا كثيراً</a:t>
            </a:r>
            <a:r>
              <a:rPr lang="ar-SA" sz="3200" b="1" dirty="0" smtClean="0">
                <a:solidFill>
                  <a:schemeClr val="accent1">
                    <a:lumMod val="75000"/>
                  </a:schemeClr>
                </a:solidFill>
                <a:cs typeface="Akhbar MT" pitchFamily="2" charset="-78"/>
              </a:rPr>
              <a:t>.</a:t>
            </a:r>
          </a:p>
          <a:p>
            <a:pPr algn="r"/>
            <a:endParaRPr lang="ar-SA" sz="3200" b="1" dirty="0" smtClean="0">
              <a:solidFill>
                <a:schemeClr val="accent1">
                  <a:lumMod val="75000"/>
                </a:schemeClr>
              </a:solidFill>
              <a:cs typeface="Akhbar MT" pitchFamily="2" charset="-78"/>
            </a:endParaRPr>
          </a:p>
          <a:p>
            <a:pPr algn="r"/>
            <a:r>
              <a:rPr lang="ar-SA" sz="3200" b="1" dirty="0" smtClean="0">
                <a:solidFill>
                  <a:schemeClr val="accent1">
                    <a:lumMod val="75000"/>
                  </a:schemeClr>
                </a:solidFill>
                <a:cs typeface="Akhbar MT" pitchFamily="2" charset="-78"/>
              </a:rPr>
              <a:t>إن </a:t>
            </a:r>
            <a:r>
              <a:rPr lang="ar-SA" sz="3200" b="1" dirty="0">
                <a:solidFill>
                  <a:schemeClr val="accent1">
                    <a:lumMod val="75000"/>
                  </a:schemeClr>
                </a:solidFill>
                <a:cs typeface="Akhbar MT" pitchFamily="2" charset="-78"/>
              </a:rPr>
              <a:t>الأخلاق في أي أمة تعتبر دليلًا على حضارتها ورقيها وحسن سيرتها، وبدون الأخلاق تتحطم القيم </a:t>
            </a:r>
            <a:r>
              <a:rPr lang="ar-SA" sz="3200" b="1" dirty="0" smtClean="0">
                <a:solidFill>
                  <a:schemeClr val="accent1">
                    <a:lumMod val="75000"/>
                  </a:schemeClr>
                </a:solidFill>
                <a:cs typeface="Akhbar MT" pitchFamily="2" charset="-78"/>
              </a:rPr>
              <a:t>والمبادئ </a:t>
            </a:r>
            <a:r>
              <a:rPr lang="ar-SA" sz="3200" b="1" dirty="0">
                <a:solidFill>
                  <a:schemeClr val="accent1">
                    <a:lumMod val="75000"/>
                  </a:schemeClr>
                </a:solidFill>
                <a:cs typeface="Akhbar MT" pitchFamily="2" charset="-78"/>
              </a:rPr>
              <a:t>ولا يحصل التعايش الحقيقي بين البشر، وأي أمة ذهبت أخلاقها لابد لها من </a:t>
            </a:r>
            <a:r>
              <a:rPr lang="ar-SA" sz="3200" b="1" dirty="0" smtClean="0">
                <a:solidFill>
                  <a:schemeClr val="accent1">
                    <a:lumMod val="75000"/>
                  </a:schemeClr>
                </a:solidFill>
                <a:cs typeface="Akhbar MT" pitchFamily="2" charset="-78"/>
              </a:rPr>
              <a:t>الزوال.</a:t>
            </a:r>
          </a:p>
          <a:p>
            <a:pPr algn="ctr"/>
            <a:endParaRPr lang="ar-SA" sz="3200" b="1" dirty="0"/>
          </a:p>
        </p:txBody>
      </p:sp>
      <p:sp>
        <p:nvSpPr>
          <p:cNvPr id="5" name="مستطيل 4"/>
          <p:cNvSpPr/>
          <p:nvPr/>
        </p:nvSpPr>
        <p:spPr>
          <a:xfrm>
            <a:off x="9433247" y="157650"/>
            <a:ext cx="2611613"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28575">
                  <a:solidFill>
                    <a:schemeClr val="accent1">
                      <a:lumMod val="60000"/>
                      <a:lumOff val="40000"/>
                    </a:schemeClr>
                  </a:solidFill>
                </a:ln>
                <a:solidFill>
                  <a:schemeClr val="bg1"/>
                </a:solidFill>
                <a:effectLst>
                  <a:glow rad="101600">
                    <a:schemeClr val="accent2">
                      <a:satMod val="175000"/>
                      <a:alpha val="40000"/>
                    </a:schemeClr>
                  </a:glow>
                  <a:outerShdw blurRad="50800" dist="39000" dir="5460000" algn="tl">
                    <a:srgbClr val="000000">
                      <a:alpha val="38000"/>
                    </a:srgbClr>
                  </a:outerShdw>
                </a:effectLst>
              </a:rPr>
              <a:t>المقدمة</a:t>
            </a:r>
            <a:endParaRPr lang="ar-SA" sz="8000" b="1" cap="none" spc="0" dirty="0">
              <a:ln w="28575">
                <a:solidFill>
                  <a:schemeClr val="accent1">
                    <a:lumMod val="60000"/>
                    <a:lumOff val="40000"/>
                  </a:schemeClr>
                </a:solidFill>
              </a:ln>
              <a:solidFill>
                <a:schemeClr val="bg1"/>
              </a:solidFill>
              <a:effectLst>
                <a:glow rad="101600">
                  <a:schemeClr val="accent2">
                    <a:satMod val="175000"/>
                    <a:alpha val="40000"/>
                  </a:schemeClr>
                </a:glow>
                <a:outerShdw blurRad="50800" dist="39000" dir="5460000" algn="tl">
                  <a:srgbClr val="000000">
                    <a:alpha val="38000"/>
                  </a:srgbClr>
                </a:outerShdw>
              </a:effectLst>
            </a:endParaRPr>
          </a:p>
        </p:txBody>
      </p:sp>
      <p:pic>
        <p:nvPicPr>
          <p:cNvPr id="1026" name="Picture 2"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044" y="-220158"/>
            <a:ext cx="2467956" cy="1696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11" y="70069"/>
            <a:ext cx="1222266" cy="1696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94" y="5550775"/>
            <a:ext cx="3216166" cy="839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123" y="5533696"/>
            <a:ext cx="3216166" cy="955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460" y="5550775"/>
            <a:ext cx="3216166" cy="95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14446"/>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41379" y="606971"/>
            <a:ext cx="6017163" cy="1450757"/>
          </a:xfrm>
        </p:spPr>
        <p:txBody>
          <a:bodyPr>
            <a:noAutofit/>
          </a:bodyPr>
          <a:lstStyle/>
          <a:p>
            <a:pPr algn="r"/>
            <a:r>
              <a:rPr lang="ar-SA" sz="11500" dirty="0" smtClean="0">
                <a:solidFill>
                  <a:schemeClr val="accent2">
                    <a:lumMod val="60000"/>
                    <a:lumOff val="40000"/>
                  </a:schemeClr>
                </a:solidFill>
                <a:latin typeface="Andalus" panose="02020603050405020304" pitchFamily="18" charset="-78"/>
                <a:cs typeface="Andalus" panose="02020603050405020304" pitchFamily="18" charset="-78"/>
              </a:rPr>
              <a:t>« مشهد «</a:t>
            </a:r>
            <a:endParaRPr lang="ar-SA" sz="11500" dirty="0">
              <a:solidFill>
                <a:schemeClr val="accent2">
                  <a:lumMod val="60000"/>
                  <a:lumOff val="40000"/>
                </a:schemeClr>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955396" y="1956089"/>
            <a:ext cx="10058400" cy="1086653"/>
          </a:xfrm>
        </p:spPr>
        <p:txBody>
          <a:bodyPr/>
          <a:lstStyle/>
          <a:p>
            <a:r>
              <a:rPr lang="ar-SA" sz="6000" b="1" dirty="0">
                <a:solidFill>
                  <a:schemeClr val="accent2">
                    <a:lumMod val="75000"/>
                  </a:schemeClr>
                </a:solidFill>
                <a:cs typeface="Akhbar MT" pitchFamily="2" charset="-78"/>
              </a:rPr>
              <a:t>مناقشات ومداخلات هادفه لمواجه </a:t>
            </a:r>
            <a:r>
              <a:rPr lang="ar-SA" sz="6000" b="1" dirty="0" smtClean="0">
                <a:solidFill>
                  <a:schemeClr val="accent2">
                    <a:lumMod val="75000"/>
                  </a:schemeClr>
                </a:solidFill>
                <a:cs typeface="Akhbar MT" pitchFamily="2" charset="-78"/>
              </a:rPr>
              <a:t>الموقف .. </a:t>
            </a:r>
          </a:p>
          <a:p>
            <a:endParaRPr lang="ar-SA" sz="3200" b="1" dirty="0"/>
          </a:p>
          <a:p>
            <a:endParaRPr lang="ar-SA" dirty="0"/>
          </a:p>
        </p:txBody>
      </p:sp>
      <p:pic>
        <p:nvPicPr>
          <p:cNvPr id="7172" name="Picture 4" descr="C:\Program Files\Microsoft Office\MEDIA\CAGCAT10\j0335112.wmf"/>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0863" y="204952"/>
            <a:ext cx="1702676" cy="14977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رابط مستقيم 4"/>
          <p:cNvCxnSpPr/>
          <p:nvPr/>
        </p:nvCxnSpPr>
        <p:spPr>
          <a:xfrm>
            <a:off x="1198179" y="1718442"/>
            <a:ext cx="425669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0011105" y="1718442"/>
            <a:ext cx="139787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نتيجة بحث الصور عن ‫مناقشة pn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98179" y="2806262"/>
            <a:ext cx="9995339" cy="351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49443"/>
      </p:ext>
    </p:extLst>
  </p:cSld>
  <p:clrMapOvr>
    <a:masterClrMapping/>
  </p:clrMapOvr>
  <mc:AlternateContent xmlns:mc="http://schemas.openxmlformats.org/markup-compatibility/2006" xmlns:p14="http://schemas.microsoft.com/office/powerpoint/2010/main">
    <mc:Choice Requires="p14">
      <p:transition spd="slow" p14:dur="2500">
        <p:diamond/>
      </p:transition>
    </mc:Choice>
    <mc:Fallback xmlns="">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a:bodyPr>
          <a:lstStyle/>
          <a:p>
            <a:pPr marL="0" indent="0">
              <a:buNone/>
            </a:pPr>
            <a:r>
              <a:rPr lang="ar-SA" sz="16000" dirty="0" smtClean="0">
                <a:cs typeface="PT Bold Heading" panose="02010400000000000000" pitchFamily="2" charset="-78"/>
              </a:rPr>
              <a:t>      </a:t>
            </a:r>
            <a:r>
              <a:rPr lang="ar-SA" sz="16000" dirty="0" smtClean="0">
                <a:cs typeface="PT Bold Heading" panose="02010400000000000000" pitchFamily="2" charset="-78"/>
              </a:rPr>
              <a:t>الفزعة </a:t>
            </a:r>
            <a:endParaRPr lang="ar-SA" sz="16000" dirty="0">
              <a:cs typeface="PT Bold Heading"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386" y="4377268"/>
            <a:ext cx="2857500" cy="16002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96" y="4506005"/>
            <a:ext cx="2876550" cy="1590675"/>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528" y="4411769"/>
            <a:ext cx="1960336" cy="1457325"/>
          </a:xfrm>
          <a:prstGeom prst="rect">
            <a:avLst/>
          </a:prstGeom>
        </p:spPr>
      </p:pic>
    </p:spTree>
    <p:extLst>
      <p:ext uri="{BB962C8B-B14F-4D97-AF65-F5344CB8AC3E}">
        <p14:creationId xmlns:p14="http://schemas.microsoft.com/office/powerpoint/2010/main" val="272107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3324" y="155129"/>
            <a:ext cx="2954197" cy="1594844"/>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عنوان فرعي 4"/>
          <p:cNvSpPr>
            <a:spLocks noGrp="1"/>
          </p:cNvSpPr>
          <p:nvPr>
            <p:ph type="subTitle" idx="1"/>
          </p:nvPr>
        </p:nvSpPr>
        <p:spPr>
          <a:xfrm>
            <a:off x="304803" y="1842349"/>
            <a:ext cx="11582398" cy="4337744"/>
          </a:xfrm>
          <a:ln w="57150">
            <a:noFill/>
          </a:ln>
        </p:spPr>
        <p:style>
          <a:lnRef idx="2">
            <a:schemeClr val="accent5"/>
          </a:lnRef>
          <a:fillRef idx="1">
            <a:schemeClr val="lt1"/>
          </a:fillRef>
          <a:effectRef idx="0">
            <a:schemeClr val="accent5"/>
          </a:effectRef>
          <a:fontRef idx="minor">
            <a:schemeClr val="dk1"/>
          </a:fontRef>
        </p:style>
        <p:txBody>
          <a:bodyPr>
            <a:noAutofit/>
          </a:bodyPr>
          <a:lstStyle/>
          <a:p>
            <a:pPr algn="r"/>
            <a:r>
              <a:rPr lang="ar-SA" sz="4000" cap="none" spc="0" dirty="0" smtClean="0">
                <a:ln w="18415" cmpd="sng">
                  <a:solidFill>
                    <a:schemeClr val="accent1">
                      <a:lumMod val="75000"/>
                    </a:schemeClr>
                  </a:solidFill>
                  <a:prstDash val="solid"/>
                </a:ln>
                <a:solidFill>
                  <a:schemeClr val="accent2"/>
                </a:solidFill>
                <a:effectLst>
                  <a:outerShdw blurRad="63500" dir="3600000" algn="tl" rotWithShape="0">
                    <a:srgbClr val="000000">
                      <a:alpha val="70000"/>
                    </a:srgbClr>
                  </a:outerShdw>
                </a:effectLst>
                <a:cs typeface="Akhbar MT" pitchFamily="2" charset="-78"/>
              </a:rPr>
              <a:t>خرجت هدى من الفصل واصطدمت بزميلتها منى فقالت لها (عمى ما تشوفين) فردت هدى (انتِ اللي ما تشوفين يا000)واحتدم النقاش بينهم وادى الى اشتباك بالأيدي وهنا سارعت الزميلات لفك الاشتباك ومساندة زميلات هدى لها مما دفع زميلات منى للهجوم عليهن وبدأت المعركة .. من ضرب وركل وشد للشعر وحالة إغماء بعض الطالبات </a:t>
            </a:r>
          </a:p>
          <a:p>
            <a:pPr algn="r"/>
            <a:r>
              <a:rPr lang="ar-SA" sz="4000" cap="none" spc="0" dirty="0" smtClean="0">
                <a:ln w="18415" cmpd="sng">
                  <a:solidFill>
                    <a:schemeClr val="accent1">
                      <a:lumMod val="75000"/>
                    </a:schemeClr>
                  </a:solidFill>
                  <a:prstDash val="solid"/>
                </a:ln>
                <a:solidFill>
                  <a:schemeClr val="accent2"/>
                </a:solidFill>
                <a:effectLst>
                  <a:outerShdw blurRad="63500" dir="3600000" algn="tl" rotWithShape="0">
                    <a:srgbClr val="000000">
                      <a:alpha val="70000"/>
                    </a:srgbClr>
                  </a:outerShdw>
                </a:effectLst>
                <a:cs typeface="Akhbar MT" pitchFamily="2" charset="-78"/>
              </a:rPr>
              <a:t>وهنا ::</a:t>
            </a:r>
          </a:p>
          <a:p>
            <a:pPr algn="r"/>
            <a:r>
              <a:rPr lang="ar-SA" sz="4000" cap="none" spc="0" dirty="0" smtClean="0">
                <a:ln w="18415" cmpd="sng">
                  <a:solidFill>
                    <a:schemeClr val="accent1">
                      <a:lumMod val="75000"/>
                    </a:schemeClr>
                  </a:solidFill>
                  <a:prstDash val="solid"/>
                </a:ln>
                <a:solidFill>
                  <a:schemeClr val="accent2"/>
                </a:solidFill>
                <a:effectLst>
                  <a:outerShdw blurRad="63500" dir="3600000" algn="tl" rotWithShape="0">
                    <a:srgbClr val="000000">
                      <a:alpha val="70000"/>
                    </a:srgbClr>
                  </a:outerShdw>
                </a:effectLst>
                <a:cs typeface="Akhbar MT" pitchFamily="2" charset="-78"/>
              </a:rPr>
              <a:t>تدخلت المساعدة والاداريات اللاتي لحق بهن بعض الإصابات وتم فك وفض المشكلة بشق الأنفس .</a:t>
            </a:r>
            <a:endParaRPr lang="ar-SA" sz="4000" cap="none" spc="0" dirty="0">
              <a:ln w="18415" cmpd="sng">
                <a:solidFill>
                  <a:schemeClr val="accent1">
                    <a:lumMod val="75000"/>
                  </a:schemeClr>
                </a:solidFill>
                <a:prstDash val="solid"/>
              </a:ln>
              <a:solidFill>
                <a:schemeClr val="accent2"/>
              </a:solidFill>
              <a:effectLst>
                <a:outerShdw blurRad="63500" dir="3600000" algn="tl" rotWithShape="0">
                  <a:srgbClr val="000000">
                    <a:alpha val="70000"/>
                  </a:srgbClr>
                </a:outerShdw>
              </a:effectLst>
              <a:cs typeface="Akhbar MT" pitchFamily="2" charset="-78"/>
            </a:endParaRPr>
          </a:p>
        </p:txBody>
      </p:sp>
      <p:sp>
        <p:nvSpPr>
          <p:cNvPr id="6" name="مستطيل 5"/>
          <p:cNvSpPr/>
          <p:nvPr/>
        </p:nvSpPr>
        <p:spPr>
          <a:xfrm>
            <a:off x="2983189" y="200011"/>
            <a:ext cx="5892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1">
                    <a:lumMod val="75000"/>
                  </a:schemeClr>
                </a:solidFill>
                <a:effectLst>
                  <a:outerShdw blurRad="50800" dist="39000" dir="5460000" algn="tl">
                    <a:srgbClr val="000000">
                      <a:alpha val="38000"/>
                    </a:srgbClr>
                  </a:outerShdw>
                </a:effectLst>
              </a:rPr>
              <a:t>قصة الفزعة</a:t>
            </a:r>
            <a:endParaRPr lang="ar-SA" sz="8000" b="1" cap="none" spc="0" dirty="0">
              <a:ln w="11430"/>
              <a:solidFill>
                <a:schemeClr val="accent1">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03816128"/>
      </p:ext>
    </p:extLst>
  </p:cSld>
  <p:clrMapOvr>
    <a:masterClrMapping/>
  </p:clrMapOvr>
  <mc:AlternateContent xmlns:mc="http://schemas.openxmlformats.org/markup-compatibility/2006" xmlns:p14="http://schemas.microsoft.com/office/powerpoint/2010/main">
    <mc:Choice Requires="p14">
      <p:transition spd="slow" p14:dur="2500">
        <p14:prism dir="u"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367825" y="974677"/>
            <a:ext cx="7537641" cy="1569660"/>
          </a:xfrm>
          <a:prstGeom prst="rect">
            <a:avLst/>
          </a:prstGeom>
          <a:ln w="38100">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SA" sz="9600" b="1" cap="none" spc="0" dirty="0" smtClean="0">
                <a:ln w="17780" cmpd="sng">
                  <a:solidFill>
                    <a:schemeClr val="accent1">
                      <a:lumMod val="75000"/>
                    </a:schemeClr>
                  </a:solidFill>
                  <a:prstDash val="solid"/>
                  <a:miter lim="800000"/>
                </a:ln>
                <a:solidFill>
                  <a:schemeClr val="accent1">
                    <a:lumMod val="75000"/>
                  </a:schemeClr>
                </a:solidFill>
                <a:effectLst>
                  <a:outerShdw blurRad="50800" algn="tl" rotWithShape="0">
                    <a:srgbClr val="000000"/>
                  </a:outerShdw>
                </a:effectLst>
              </a:rPr>
              <a:t>ما رأيك بالموقف ؟</a:t>
            </a:r>
            <a:endParaRPr lang="ar-SA" sz="9600" b="1" cap="none" spc="0" dirty="0">
              <a:ln w="17780" cmpd="sng">
                <a:solidFill>
                  <a:schemeClr val="accent1">
                    <a:lumMod val="75000"/>
                  </a:schemeClr>
                </a:solidFill>
                <a:prstDash val="solid"/>
                <a:miter lim="800000"/>
              </a:ln>
              <a:solidFill>
                <a:schemeClr val="accent1">
                  <a:lumMod val="75000"/>
                </a:schemeClr>
              </a:solidFill>
              <a:effectLst>
                <a:outerShdw blurRad="50800" algn="tl" rotWithShape="0">
                  <a:srgbClr val="000000"/>
                </a:outerShdw>
              </a:effectLst>
            </a:endParaRPr>
          </a:p>
        </p:txBody>
      </p:sp>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437" y="2524276"/>
            <a:ext cx="5440123" cy="3513692"/>
          </a:xfrm>
          <a:prstGeom prst="rect">
            <a:avLst/>
          </a:prstGeom>
          <a:noFill/>
          <a:ln w="38100">
            <a:solidFill>
              <a:srgbClr val="339933"/>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pic>
        <p:nvPicPr>
          <p:cNvPr id="9218" name="Picture 2" descr="نتيجة بحث الصور عن ‫شجار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9039" y="2524275"/>
            <a:ext cx="5022376" cy="3730147"/>
          </a:xfrm>
          <a:prstGeom prst="rect">
            <a:avLst/>
          </a:prstGeom>
          <a:noFill/>
          <a:ln w="57150">
            <a:solidFill>
              <a:srgbClr val="00B050"/>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02473"/>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3802" y="1298030"/>
            <a:ext cx="11655788" cy="3046988"/>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ar-SA" sz="9600" b="1" cap="none" spc="0" dirty="0">
                <a:ln w="17780" cmpd="sng">
                  <a:solidFill>
                    <a:schemeClr val="accent1">
                      <a:lumMod val="75000"/>
                    </a:schemeClr>
                  </a:solidFill>
                  <a:prstDash val="solid"/>
                  <a:miter lim="800000"/>
                </a:ln>
                <a:solidFill>
                  <a:srgbClr val="C00000"/>
                </a:solidFill>
                <a:effectLst>
                  <a:outerShdw blurRad="50800" algn="tl" rotWithShape="0">
                    <a:srgbClr val="000000"/>
                  </a:outerShdw>
                </a:effectLst>
              </a:rPr>
              <a:t>باعتقادك ماهي أسباب </a:t>
            </a:r>
            <a:endParaRPr lang="ar-SA" sz="96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endParaRPr>
          </a:p>
          <a:p>
            <a:pPr algn="ctr"/>
            <a:r>
              <a:rPr lang="ar-SA" sz="96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rPr>
              <a:t>المشكلة؟؟</a:t>
            </a:r>
            <a:endParaRPr lang="ar-SA" sz="9600" b="1" cap="none" spc="0" dirty="0">
              <a:ln w="17780" cmpd="sng">
                <a:solidFill>
                  <a:schemeClr val="accent1">
                    <a:lumMod val="75000"/>
                  </a:schemeClr>
                </a:solidFill>
                <a:prstDash val="solid"/>
                <a:miter lim="800000"/>
              </a:ln>
              <a:solidFill>
                <a:srgbClr val="C00000"/>
              </a:solidFill>
              <a:effectLst>
                <a:outerShdw blurRad="50800" algn="tl" rotWithShape="0">
                  <a:srgbClr val="000000"/>
                </a:outerShdw>
              </a:effectLst>
            </a:endParaRPr>
          </a:p>
        </p:txBody>
      </p:sp>
      <p:pic>
        <p:nvPicPr>
          <p:cNvPr id="2050"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72201" y1="40722" x2="72201" y2="40722"/>
                        <a14:foregroundMark x1="83398" y1="30928" x2="83398" y2="30928"/>
                        <a14:foregroundMark x1="2317" y1="41237" x2="2317" y2="41237"/>
                        <a14:foregroundMark x1="6178" y1="38144" x2="6178" y2="38144"/>
                        <a14:foregroundMark x1="49807" y1="23711" x2="49807" y2="23711"/>
                        <a14:foregroundMark x1="43243" y1="23711" x2="43243" y2="23711"/>
                        <a14:foregroundMark x1="86100" y1="25258" x2="86100" y2="25258"/>
                      </a14:backgroundRemoval>
                    </a14:imgEffect>
                  </a14:imgLayer>
                </a14:imgProps>
              </a:ext>
              <a:ext uri="{28A0092B-C50C-407E-A947-70E740481C1C}">
                <a14:useLocalDpi xmlns:a14="http://schemas.microsoft.com/office/drawing/2010/main" val="0"/>
              </a:ext>
            </a:extLst>
          </a:blip>
          <a:srcRect/>
          <a:stretch>
            <a:fillRect/>
          </a:stretch>
        </p:blipFill>
        <p:spPr bwMode="auto">
          <a:xfrm>
            <a:off x="500644" y="4345018"/>
            <a:ext cx="3289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نتيجة بحث الصور عن ‫مشكلة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2681" y="4296143"/>
            <a:ext cx="2251881" cy="2091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نتيجة بحث الصور عن ‫مشاكل 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7236" y="4597400"/>
            <a:ext cx="4148919" cy="178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87644"/>
      </p:ext>
    </p:extLst>
  </p:cSld>
  <p:clrMapOvr>
    <a:masterClrMapping/>
  </p:clrMapOvr>
  <mc:AlternateContent xmlns:mc="http://schemas.openxmlformats.org/markup-compatibility/2006" xmlns:p14="http://schemas.microsoft.com/office/powerpoint/2010/main">
    <mc:Choice Requires="p14">
      <p:transition spd="slow" p14:dur="2500">
        <p14:conveyor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0819" y="1257845"/>
            <a:ext cx="10599181" cy="4278094"/>
          </a:xfrm>
          <a:prstGeom prst="rect">
            <a:avLst/>
          </a:prstGeom>
          <a:noFill/>
        </p:spPr>
        <p:txBody>
          <a:bodyPr wrap="square" lIns="91440" tIns="45720" rIns="91440" bIns="45720">
            <a:spAutoFit/>
          </a:bodyPr>
          <a:lstStyle/>
          <a:p>
            <a:pPr algn="ctr"/>
            <a:r>
              <a:rPr lang="ar-SA" sz="88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rPr>
              <a:t>تخيــلي</a:t>
            </a:r>
            <a:endParaRPr lang="ar-SA" sz="48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endParaRPr>
          </a:p>
          <a:p>
            <a:pPr algn="ctr"/>
            <a:r>
              <a:rPr lang="ar-SA"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ar-SA" sz="7200" b="1" dirty="0" smtClean="0">
                <a:ln w="17780" cmpd="sng">
                  <a:solidFill>
                    <a:schemeClr val="accent1">
                      <a:lumMod val="75000"/>
                    </a:schemeClr>
                  </a:solidFill>
                  <a:prstDash val="solid"/>
                  <a:miter lim="800000"/>
                </a:ln>
                <a:solidFill>
                  <a:schemeClr val="accent1">
                    <a:lumMod val="60000"/>
                    <a:lumOff val="40000"/>
                  </a:schemeClr>
                </a:solidFill>
                <a:effectLst>
                  <a:outerShdw blurRad="50800" algn="tl" rotWithShape="0">
                    <a:srgbClr val="000000"/>
                  </a:outerShdw>
                </a:effectLst>
              </a:rPr>
              <a:t>حدث لك مثل هذا الموقف اصطدمت بك زميلتك</a:t>
            </a:r>
            <a:r>
              <a:rPr lang="ar-SA" sz="7200" b="1" dirty="0">
                <a:ln w="17780" cmpd="sng">
                  <a:solidFill>
                    <a:schemeClr val="accent1">
                      <a:lumMod val="75000"/>
                    </a:schemeClr>
                  </a:solidFill>
                  <a:prstDash val="solid"/>
                  <a:miter lim="800000"/>
                </a:ln>
                <a:solidFill>
                  <a:schemeClr val="accent1">
                    <a:lumMod val="60000"/>
                    <a:lumOff val="40000"/>
                  </a:schemeClr>
                </a:solidFill>
                <a:effectLst>
                  <a:outerShdw blurRad="50800" algn="tl" rotWithShape="0">
                    <a:srgbClr val="000000"/>
                  </a:outerShdw>
                </a:effectLst>
              </a:rPr>
              <a:t> </a:t>
            </a:r>
            <a:r>
              <a:rPr lang="ar-SA" sz="7200" b="1" dirty="0" smtClean="0">
                <a:ln w="17780" cmpd="sng">
                  <a:solidFill>
                    <a:schemeClr val="accent1">
                      <a:lumMod val="75000"/>
                    </a:schemeClr>
                  </a:solidFill>
                  <a:prstDash val="solid"/>
                  <a:miter lim="800000"/>
                </a:ln>
                <a:solidFill>
                  <a:schemeClr val="accent1">
                    <a:lumMod val="60000"/>
                    <a:lumOff val="40000"/>
                  </a:schemeClr>
                </a:solidFill>
                <a:effectLst>
                  <a:outerShdw blurRad="50800" algn="tl" rotWithShape="0">
                    <a:srgbClr val="000000"/>
                  </a:outerShdw>
                </a:effectLst>
              </a:rPr>
              <a:t>هل تردين بهذه الطريقة؟</a:t>
            </a:r>
            <a:endParaRPr lang="ar-SA" sz="7200" b="1" cap="none" spc="0" dirty="0">
              <a:ln w="17780" cmpd="sng">
                <a:solidFill>
                  <a:schemeClr val="accent1">
                    <a:lumMod val="75000"/>
                  </a:schemeClr>
                </a:solidFill>
                <a:prstDash val="solid"/>
                <a:miter lim="800000"/>
              </a:ln>
              <a:solidFill>
                <a:schemeClr val="accent1">
                  <a:lumMod val="60000"/>
                  <a:lumOff val="40000"/>
                </a:schemeClr>
              </a:solidFill>
              <a:effectLst>
                <a:outerShdw blurRad="50800" algn="tl" rotWithShape="0">
                  <a:srgbClr val="000000"/>
                </a:outerShdw>
              </a:effectLst>
            </a:endParaRPr>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427779" y="135320"/>
            <a:ext cx="2618831" cy="160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وسيلة شرح على شكل سحابة 3"/>
          <p:cNvSpPr/>
          <p:nvPr/>
        </p:nvSpPr>
        <p:spPr>
          <a:xfrm>
            <a:off x="1269242" y="784416"/>
            <a:ext cx="3384645" cy="1549358"/>
          </a:xfrm>
          <a:prstGeom prst="cloudCallout">
            <a:avLst>
              <a:gd name="adj1" fmla="val 36425"/>
              <a:gd name="adj2" fmla="val 607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rot="21042515">
            <a:off x="1666980" y="860504"/>
            <a:ext cx="2589170"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7200" b="1" cap="all" spc="0" dirty="0" smtClean="0">
                <a:ln/>
                <a:solidFill>
                  <a:schemeClr val="accent1">
                    <a:lumMod val="50000"/>
                  </a:schemeClr>
                </a:solidFill>
                <a:effectLst>
                  <a:outerShdw blurRad="19685" dist="12700" dir="5400000" algn="tl" rotWithShape="0">
                    <a:schemeClr val="accent1">
                      <a:satMod val="130000"/>
                      <a:alpha val="60000"/>
                    </a:schemeClr>
                  </a:outerShdw>
                </a:effectLst>
                <a:latin typeface="Monotype Koufi" pitchFamily="2" charset="-78"/>
                <a:ea typeface="Monotype Koufi" pitchFamily="2" charset="-78"/>
                <a:cs typeface="Monotype Koufi" pitchFamily="2" charset="-78"/>
              </a:rPr>
              <a:t>بصراحة</a:t>
            </a:r>
            <a:endParaRPr lang="ar-SA" sz="7200" b="1" cap="all" spc="0" dirty="0">
              <a:ln/>
              <a:solidFill>
                <a:schemeClr val="accent1">
                  <a:lumMod val="50000"/>
                </a:schemeClr>
              </a:solidFill>
              <a:effectLst>
                <a:outerShdw blurRad="19685" dist="12700" dir="5400000" algn="tl" rotWithShape="0">
                  <a:schemeClr val="accent1">
                    <a:satMod val="130000"/>
                    <a:alpha val="60000"/>
                  </a:schemeClr>
                </a:outerShdw>
              </a:effectLst>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2419143008"/>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761998" y="1384740"/>
            <a:ext cx="10431517" cy="2554545"/>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dirty="0" smtClean="0">
                <a:ln w="11430"/>
                <a:solidFill>
                  <a:schemeClr val="accent1">
                    <a:lumMod val="75000"/>
                  </a:schemeClr>
                </a:solidFill>
                <a:effectLst>
                  <a:outerShdw blurRad="50800" dist="39000" dir="5460000" algn="tl">
                    <a:srgbClr val="000000">
                      <a:alpha val="38000"/>
                    </a:srgbClr>
                  </a:outerShdw>
                </a:effectLst>
              </a:rPr>
              <a:t>ما هو الرد الصحيح في حالة </a:t>
            </a:r>
          </a:p>
          <a:p>
            <a:pPr algn="ctr"/>
            <a:r>
              <a:rPr lang="ar-SA" sz="8000" b="1" dirty="0" smtClean="0">
                <a:ln w="11430"/>
                <a:solidFill>
                  <a:schemeClr val="accent1">
                    <a:lumMod val="75000"/>
                  </a:schemeClr>
                </a:solidFill>
                <a:effectLst>
                  <a:outerShdw blurRad="50800" dist="39000" dir="5460000" algn="tl">
                    <a:srgbClr val="000000">
                      <a:alpha val="38000"/>
                    </a:srgbClr>
                  </a:outerShdw>
                </a:effectLst>
              </a:rPr>
              <a:t>اصطدامك بإحدى زميلاتك؟</a:t>
            </a:r>
            <a:endParaRPr lang="ar-SA" sz="8000" b="1" dirty="0">
              <a:ln w="11430"/>
              <a:solidFill>
                <a:schemeClr val="accent1">
                  <a:lumMod val="75000"/>
                </a:schemeClr>
              </a:soli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4420110"/>
            <a:ext cx="3762825" cy="194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نتيجة بحث الصور عن ‫التعامل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602" y="4285398"/>
            <a:ext cx="2625389" cy="20465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التعامل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75912" y="4285398"/>
            <a:ext cx="2625389" cy="2046516"/>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59" y="3939285"/>
            <a:ext cx="1981201" cy="2511387"/>
          </a:xfrm>
          <a:prstGeom prst="rect">
            <a:avLst/>
          </a:prstGeom>
        </p:spPr>
      </p:pic>
    </p:spTree>
    <p:extLst>
      <p:ext uri="{BB962C8B-B14F-4D97-AF65-F5344CB8AC3E}">
        <p14:creationId xmlns:p14="http://schemas.microsoft.com/office/powerpoint/2010/main" val="1323054153"/>
      </p:ext>
    </p:extLst>
  </p:cSld>
  <p:clrMapOvr>
    <a:masterClrMapping/>
  </p:clrMapOvr>
  <mc:AlternateContent xmlns:mc="http://schemas.openxmlformats.org/markup-compatibility/2006" xmlns:p14="http://schemas.microsoft.com/office/powerpoint/2010/main">
    <mc:Choice Requires="p14">
      <p:transition spd="slow" p14:dur="2500">
        <p14:prism dir="u"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977463" y="685800"/>
            <a:ext cx="10279116" cy="1015663"/>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cap="none" spc="0" dirty="0" smtClean="0">
                <a:ln w="11430"/>
                <a:solidFill>
                  <a:schemeClr val="accent1">
                    <a:lumMod val="75000"/>
                  </a:schemeClr>
                </a:solidFill>
                <a:effectLst>
                  <a:outerShdw blurRad="50800" dist="39000" dir="5460000" algn="tl">
                    <a:srgbClr val="000000">
                      <a:alpha val="38000"/>
                    </a:srgbClr>
                  </a:outerShdw>
                </a:effectLst>
              </a:rPr>
              <a:t>هل تقومين بالفزعة والمساندة لزميلاتك </a:t>
            </a:r>
            <a:r>
              <a:rPr lang="ar-SA" sz="6000" b="1" cap="none" spc="0" dirty="0" smtClean="0">
                <a:ln w="11430"/>
                <a:solidFill>
                  <a:schemeClr val="accent1">
                    <a:lumMod val="75000"/>
                  </a:schemeClr>
                </a:solidFill>
                <a:effectLst>
                  <a:outerShdw blurRad="50800" dist="39000" dir="5460000" algn="tl">
                    <a:srgbClr val="000000">
                      <a:alpha val="38000"/>
                    </a:srgbClr>
                  </a:outerShdw>
                </a:effectLst>
                <a:latin typeface="Californian FB"/>
              </a:rPr>
              <a:t>!</a:t>
            </a:r>
            <a:endParaRPr lang="ar-SA" sz="6000" b="1" cap="none" spc="0" dirty="0">
              <a:ln w="11430"/>
              <a:solidFill>
                <a:schemeClr val="accent1">
                  <a:lumMod val="75000"/>
                </a:schemeClr>
              </a:solidFill>
              <a:effectLst>
                <a:outerShdw blurRad="50800" dist="39000" dir="5460000" algn="tl">
                  <a:srgbClr val="000000">
                    <a:alpha val="38000"/>
                  </a:srgbClr>
                </a:outerShdw>
              </a:effectLst>
            </a:endParaRPr>
          </a:p>
        </p:txBody>
      </p:sp>
      <p:sp>
        <p:nvSpPr>
          <p:cNvPr id="2" name="AutoShape 2"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4"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AutoShape 6"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8"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2428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10" descr="نتيجة بحث الصور عن ‫التعامل png‬‎"/>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AutoShape 12" descr="نتيجة بحث الصور عن ‫التعامل png‬‎"/>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158" name="Picture 14" descr="نتيجة بحث الصور عن ‫التعامل png‬‎"/>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5172" b="7596"/>
          <a:stretch/>
        </p:blipFill>
        <p:spPr bwMode="auto">
          <a:xfrm>
            <a:off x="6332220" y="4879386"/>
            <a:ext cx="5450764" cy="1282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117" y="4729745"/>
            <a:ext cx="2802701" cy="1432294"/>
          </a:xfrm>
          <a:prstGeom prst="rect">
            <a:avLst/>
          </a:prstGeom>
        </p:spPr>
      </p:pic>
    </p:spTree>
    <p:extLst>
      <p:ext uri="{BB962C8B-B14F-4D97-AF65-F5344CB8AC3E}">
        <p14:creationId xmlns:p14="http://schemas.microsoft.com/office/powerpoint/2010/main" val="3828787020"/>
      </p:ext>
    </p:extLst>
  </p:cSld>
  <p:clrMapOvr>
    <a:masterClrMapping/>
  </p:clrMapOvr>
  <mc:AlternateContent xmlns:mc="http://schemas.openxmlformats.org/markup-compatibility/2006" xmlns:p14="http://schemas.microsoft.com/office/powerpoint/2010/main">
    <mc:Choice Requires="p14">
      <p:transition spd="slow" p14:dur="25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693174" y="1845734"/>
            <a:ext cx="10604091" cy="4023360"/>
          </a:xfrm>
        </p:spPr>
        <p:txBody>
          <a:bodyPr/>
          <a:lstStyle/>
          <a:p>
            <a:r>
              <a:rPr lang="ar-SA" sz="5400" b="1" dirty="0">
                <a:solidFill>
                  <a:schemeClr val="accent2">
                    <a:lumMod val="50000"/>
                  </a:schemeClr>
                </a:solidFill>
              </a:rPr>
              <a:t>ما هو التصرف الأمثل </a:t>
            </a:r>
            <a:r>
              <a:rPr lang="ar-SA" sz="5400" b="1" dirty="0" smtClean="0">
                <a:solidFill>
                  <a:schemeClr val="accent2">
                    <a:lumMod val="50000"/>
                  </a:schemeClr>
                </a:solidFill>
              </a:rPr>
              <a:t>في مثل هذه المشاجرات </a:t>
            </a:r>
            <a:endParaRPr lang="ar-SA" sz="5400" b="1" dirty="0">
              <a:solidFill>
                <a:schemeClr val="accent2">
                  <a:lumMod val="50000"/>
                </a:schemeClr>
              </a:solidFill>
            </a:endParaRP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3996813"/>
            <a:ext cx="5715000" cy="1575312"/>
          </a:xfrm>
          <a:prstGeom prst="rect">
            <a:avLst/>
          </a:prstGeom>
        </p:spPr>
      </p:pic>
    </p:spTree>
    <p:extLst>
      <p:ext uri="{BB962C8B-B14F-4D97-AF65-F5344CB8AC3E}">
        <p14:creationId xmlns:p14="http://schemas.microsoft.com/office/powerpoint/2010/main" val="2075847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76871" y="3210950"/>
            <a:ext cx="10845204" cy="2590800"/>
          </a:xfrm>
          <a:ln w="57150">
            <a:no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ar-SA" b="1" dirty="0" smtClean="0">
                <a:solidFill>
                  <a:schemeClr val="accent1">
                    <a:lumMod val="75000"/>
                  </a:schemeClr>
                </a:solidFill>
              </a:rPr>
              <a:t>ماهي عقوبة الطالبة في حالة الشجار </a:t>
            </a:r>
            <a:br>
              <a:rPr lang="ar-SA" b="1" dirty="0" smtClean="0">
                <a:solidFill>
                  <a:schemeClr val="accent1">
                    <a:lumMod val="75000"/>
                  </a:schemeClr>
                </a:solidFill>
              </a:rPr>
            </a:br>
            <a:r>
              <a:rPr lang="ar-SA" b="1" dirty="0" smtClean="0">
                <a:solidFill>
                  <a:schemeClr val="accent1">
                    <a:lumMod val="75000"/>
                  </a:schemeClr>
                </a:solidFill>
              </a:rPr>
              <a:t>حسب لائحة المواظبة والسلوك ؟</a:t>
            </a:r>
            <a:endParaRPr lang="ar-SA" b="1" dirty="0">
              <a:solidFill>
                <a:schemeClr val="accent1">
                  <a:lumMod val="75000"/>
                </a:schemeClr>
              </a:solidFill>
            </a:endParaRPr>
          </a:p>
        </p:txBody>
      </p:sp>
      <p:pic>
        <p:nvPicPr>
          <p:cNvPr id="4" name="صورة 3" descr="images (4).jpg"/>
          <p:cNvPicPr>
            <a:picLocks noChangeAspect="1"/>
          </p:cNvPicPr>
          <p:nvPr/>
        </p:nvPicPr>
        <p:blipFill rotWithShape="1">
          <a:blip r:embed="rId2" cstate="print">
            <a:duotone>
              <a:schemeClr val="accent1">
                <a:shade val="45000"/>
                <a:satMod val="135000"/>
              </a:schemeClr>
              <a:prstClr val="white"/>
            </a:duotone>
          </a:blip>
          <a:srcRect l="8955" t="5989" r="16147" b="9074"/>
          <a:stretch/>
        </p:blipFill>
        <p:spPr>
          <a:xfrm>
            <a:off x="1024758" y="233798"/>
            <a:ext cx="3942193" cy="3342292"/>
          </a:xfrm>
          <a:prstGeom prst="rect">
            <a:avLst/>
          </a:prstGeom>
        </p:spPr>
      </p:pic>
      <p:pic>
        <p:nvPicPr>
          <p:cNvPr id="4098" name="Picture 2" descr="نتيجة بحث الصور عن ‫شجار 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2053" y="367335"/>
            <a:ext cx="4022726" cy="32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26388"/>
      </p:ext>
    </p:extLst>
  </p:cSld>
  <p:clrMapOvr>
    <a:masterClrMapping/>
  </p:clrMapOvr>
  <mc:AlternateContent xmlns:mc="http://schemas.openxmlformats.org/markup-compatibility/2006" xmlns:p14="http://schemas.microsoft.com/office/powerpoint/2010/main">
    <mc:Choice Requires="p14">
      <p:transition spd="slow" p14:dur="2500">
        <p14:flythrough hasBounce="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74800" y="1638300"/>
            <a:ext cx="9042400" cy="1532460"/>
          </a:xfrm>
        </p:spPr>
        <p:txBody>
          <a:bodyPr>
            <a:noAutofit/>
          </a:bodyPr>
          <a:lstStyle/>
          <a:p>
            <a:pPr algn="ctr"/>
            <a:r>
              <a:rPr lang="ar-SA" sz="10000" b="1" dirty="0" smtClean="0">
                <a:ln>
                  <a:solidFill>
                    <a:schemeClr val="accent1">
                      <a:lumMod val="75000"/>
                    </a:schemeClr>
                  </a:solidFill>
                </a:ln>
                <a:solidFill>
                  <a:srgbClr val="92D050"/>
                </a:solidFill>
                <a:cs typeface="PT Bold Dusky" panose="02010400000000000000" pitchFamily="2" charset="-78"/>
              </a:rPr>
              <a:t>سلوكيات خاطئة </a:t>
            </a:r>
            <a:endParaRPr lang="ar-SA" sz="10000" b="1" dirty="0">
              <a:ln>
                <a:solidFill>
                  <a:schemeClr val="accent1">
                    <a:lumMod val="75000"/>
                  </a:schemeClr>
                </a:solidFill>
              </a:ln>
              <a:solidFill>
                <a:srgbClr val="92D050"/>
              </a:solidFill>
              <a:cs typeface="PT Bold Dusky" panose="02010400000000000000" pitchFamily="2" charset="-78"/>
            </a:endParaRPr>
          </a:p>
        </p:txBody>
      </p:sp>
      <p:cxnSp>
        <p:nvCxnSpPr>
          <p:cNvPr id="7" name="رابط مستقيم 6"/>
          <p:cNvCxnSpPr/>
          <p:nvPr/>
        </p:nvCxnSpPr>
        <p:spPr>
          <a:xfrm>
            <a:off x="1213943" y="4366455"/>
            <a:ext cx="99953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49506">
            <a:off x="9298120" y="4417908"/>
            <a:ext cx="1752600" cy="1261538"/>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908" y="5048677"/>
            <a:ext cx="1524000" cy="1128363"/>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0759">
            <a:off x="867821" y="3161826"/>
            <a:ext cx="1716906" cy="200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325" y="4898982"/>
            <a:ext cx="1724025" cy="1152525"/>
          </a:xfrm>
          <a:prstGeom prst="rect">
            <a:avLst/>
          </a:prstGeom>
        </p:spPr>
      </p:pic>
      <p:pic>
        <p:nvPicPr>
          <p:cNvPr id="9" name="صورة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350" y="3175733"/>
            <a:ext cx="2914650" cy="13223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201309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304410"/>
            <a:ext cx="12113170" cy="3581400"/>
          </a:xfrm>
          <a:ln w="57150">
            <a:noFill/>
          </a:ln>
        </p:spPr>
        <p:style>
          <a:lnRef idx="2">
            <a:schemeClr val="accent5"/>
          </a:lnRef>
          <a:fillRef idx="1">
            <a:schemeClr val="lt1"/>
          </a:fillRef>
          <a:effectRef idx="0">
            <a:schemeClr val="accent5"/>
          </a:effectRef>
          <a:fontRef idx="minor">
            <a:schemeClr val="dk1"/>
          </a:fontRef>
        </p:style>
        <p:txBody>
          <a:bodyPr>
            <a:noAutofit/>
          </a:bodyPr>
          <a:lstStyle/>
          <a:p>
            <a:pPr algn="r"/>
            <a:r>
              <a:rPr lang="ar-SA" sz="3600" b="1" cap="none" spc="0" dirty="0" smtClean="0">
                <a:ln w="12700">
                  <a:solidFill>
                    <a:schemeClr val="tx2">
                      <a:satMod val="155000"/>
                    </a:schemeClr>
                  </a:solidFill>
                  <a:prstDash val="solid"/>
                </a:ln>
                <a:solidFill>
                  <a:schemeClr val="accent1">
                    <a:lumMod val="75000"/>
                  </a:schemeClr>
                </a:solidFill>
              </a:rPr>
              <a:t>تحدت الطالبات زميلتهن </a:t>
            </a:r>
            <a:r>
              <a:rPr lang="ar-SA" sz="4000" b="1" cap="none" spc="0" dirty="0" smtClean="0">
                <a:ln w="12700">
                  <a:solidFill>
                    <a:schemeClr val="tx2">
                      <a:satMod val="155000"/>
                    </a:schemeClr>
                  </a:solidFill>
                  <a:prstDash val="solid"/>
                </a:ln>
                <a:solidFill>
                  <a:schemeClr val="accent1">
                    <a:lumMod val="75000"/>
                  </a:schemeClr>
                </a:solidFill>
              </a:rPr>
              <a:t>نوره</a:t>
            </a:r>
            <a:r>
              <a:rPr lang="ar-SA" sz="3600" b="1" cap="none" spc="0" dirty="0" smtClean="0">
                <a:ln w="12700">
                  <a:solidFill>
                    <a:schemeClr val="tx2">
                      <a:satMod val="155000"/>
                    </a:schemeClr>
                  </a:solidFill>
                  <a:prstDash val="solid"/>
                </a:ln>
                <a:solidFill>
                  <a:schemeClr val="accent1">
                    <a:lumMod val="75000"/>
                  </a:schemeClr>
                </a:solidFill>
              </a:rPr>
              <a:t> في تصوير المعلمة </a:t>
            </a:r>
            <a:r>
              <a:rPr lang="ar-SA" sz="4000" b="1" cap="none" spc="0" dirty="0" smtClean="0">
                <a:ln w="12700">
                  <a:solidFill>
                    <a:schemeClr val="tx2">
                      <a:satMod val="155000"/>
                    </a:schemeClr>
                  </a:solidFill>
                  <a:prstDash val="solid"/>
                </a:ln>
                <a:solidFill>
                  <a:schemeClr val="accent1">
                    <a:lumMod val="75000"/>
                  </a:schemeClr>
                </a:solidFill>
              </a:rPr>
              <a:t>(سارة) </a:t>
            </a:r>
            <a:r>
              <a:rPr lang="ar-SA" sz="3600" b="1" cap="none" spc="0" dirty="0" smtClean="0">
                <a:ln w="12700">
                  <a:solidFill>
                    <a:schemeClr val="tx2">
                      <a:satMod val="155000"/>
                    </a:schemeClr>
                  </a:solidFill>
                  <a:prstDash val="solid"/>
                </a:ln>
                <a:solidFill>
                  <a:schemeClr val="accent1">
                    <a:lumMod val="75000"/>
                  </a:schemeClr>
                </a:solidFill>
              </a:rPr>
              <a:t>وارسال صورتها في قروب الطالبات</a:t>
            </a:r>
          </a:p>
          <a:p>
            <a:pPr algn="r"/>
            <a:r>
              <a:rPr lang="ar-SA" sz="3600" b="1" cap="none" spc="0" dirty="0" smtClean="0">
                <a:ln w="12700">
                  <a:solidFill>
                    <a:schemeClr val="tx2">
                      <a:satMod val="155000"/>
                    </a:schemeClr>
                  </a:solidFill>
                  <a:prstDash val="solid"/>
                </a:ln>
                <a:solidFill>
                  <a:schemeClr val="accent1">
                    <a:lumMod val="75000"/>
                  </a:schemeClr>
                </a:solidFill>
              </a:rPr>
              <a:t>واثناء دخول المعلمة للفصل كانت الطالبات يعلقن على شكل المعلمة وأناقتها وفجاءة</a:t>
            </a:r>
          </a:p>
          <a:p>
            <a:pPr algn="r"/>
            <a:r>
              <a:rPr lang="ar-SA" sz="3600" b="1" cap="none" spc="0" dirty="0" smtClean="0">
                <a:ln w="12700">
                  <a:solidFill>
                    <a:schemeClr val="tx2">
                      <a:satMod val="155000"/>
                    </a:schemeClr>
                  </a:solidFill>
                  <a:prstDash val="solid"/>
                </a:ln>
                <a:solidFill>
                  <a:schemeClr val="accent1">
                    <a:lumMod val="75000"/>
                  </a:schemeClr>
                </a:solidFill>
              </a:rPr>
              <a:t>انتبهت المعلمة إلى سطوع ضوء وأحست بأن هناك </a:t>
            </a:r>
            <a:r>
              <a:rPr lang="ar-SA" sz="4000" b="1" cap="none" spc="0" dirty="0" smtClean="0">
                <a:ln w="12700">
                  <a:solidFill>
                    <a:schemeClr val="tx2">
                      <a:satMod val="155000"/>
                    </a:schemeClr>
                  </a:solidFill>
                  <a:prstDash val="solid"/>
                </a:ln>
                <a:solidFill>
                  <a:schemeClr val="accent1">
                    <a:lumMod val="75000"/>
                  </a:schemeClr>
                </a:solidFill>
              </a:rPr>
              <a:t>تصوير</a:t>
            </a:r>
            <a:r>
              <a:rPr lang="ar-SA" sz="3600" b="1" cap="none" spc="0" dirty="0" smtClean="0">
                <a:ln w="12700">
                  <a:solidFill>
                    <a:schemeClr val="tx2">
                      <a:satMod val="155000"/>
                    </a:schemeClr>
                  </a:solidFill>
                  <a:prstDash val="solid"/>
                </a:ln>
                <a:solidFill>
                  <a:schemeClr val="accent1">
                    <a:lumMod val="75000"/>
                  </a:schemeClr>
                </a:solidFill>
              </a:rPr>
              <a:t> لها فاستدعت الإدارة </a:t>
            </a:r>
          </a:p>
          <a:p>
            <a:pPr algn="r"/>
            <a:r>
              <a:rPr lang="ar-SA" sz="3600" b="1" cap="none" spc="0" dirty="0" smtClean="0">
                <a:ln w="12700">
                  <a:solidFill>
                    <a:schemeClr val="tx2">
                      <a:satMod val="155000"/>
                    </a:schemeClr>
                  </a:solidFill>
                  <a:prstDash val="solid"/>
                </a:ln>
                <a:solidFill>
                  <a:schemeClr val="accent1">
                    <a:lumMod val="75000"/>
                  </a:schemeClr>
                </a:solidFill>
              </a:rPr>
              <a:t>ورفضت خروج أي طالبة إلا بعد التفتيش</a:t>
            </a:r>
            <a:endParaRPr lang="ar-SA" sz="3600" b="1" cap="none" spc="0" dirty="0">
              <a:ln w="12700">
                <a:solidFill>
                  <a:schemeClr val="tx2">
                    <a:satMod val="155000"/>
                  </a:schemeClr>
                </a:solidFill>
                <a:prstDash val="solid"/>
              </a:ln>
              <a:solidFill>
                <a:schemeClr val="accent1">
                  <a:lumMod val="75000"/>
                </a:schemeClr>
              </a:solidFill>
            </a:endParaRPr>
          </a:p>
        </p:txBody>
      </p:sp>
      <p:sp>
        <p:nvSpPr>
          <p:cNvPr id="5" name="مستطيل 4"/>
          <p:cNvSpPr/>
          <p:nvPr/>
        </p:nvSpPr>
        <p:spPr>
          <a:xfrm rot="19710620">
            <a:off x="-1576586" y="636767"/>
            <a:ext cx="600666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72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قصة تحدي</a:t>
            </a:r>
            <a:endParaRPr lang="ar-SA" sz="72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sp>
        <p:nvSpPr>
          <p:cNvPr id="6" name="مستطيل 5"/>
          <p:cNvSpPr/>
          <p:nvPr/>
        </p:nvSpPr>
        <p:spPr>
          <a:xfrm>
            <a:off x="5075224" y="231230"/>
            <a:ext cx="2270173"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r>
              <a:rPr lang="ar-SA" sz="115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1</a:t>
            </a: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endParaRPr lang="ar-SA" sz="88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pic>
        <p:nvPicPr>
          <p:cNvPr id="8" name="صورة 7" descr="images (3).jpg"/>
          <p:cNvPicPr>
            <a:picLocks noChangeAspect="1"/>
          </p:cNvPicPr>
          <p:nvPr/>
        </p:nvPicPr>
        <p:blipFill>
          <a:blip r:embed="rId2" cstate="print"/>
          <a:stretch>
            <a:fillRect/>
          </a:stretch>
        </p:blipFill>
        <p:spPr>
          <a:xfrm>
            <a:off x="7802611" y="125463"/>
            <a:ext cx="3643254" cy="1999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4527816"/>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47292" y="1004594"/>
            <a:ext cx="11955516" cy="3835400"/>
          </a:xfrm>
          <a:ln w="57150">
            <a:noFill/>
          </a:ln>
        </p:spPr>
        <p:style>
          <a:lnRef idx="2">
            <a:schemeClr val="accent5"/>
          </a:lnRef>
          <a:fillRef idx="1">
            <a:schemeClr val="lt1"/>
          </a:fillRef>
          <a:effectRef idx="0">
            <a:schemeClr val="accent5"/>
          </a:effectRef>
          <a:fontRef idx="minor">
            <a:schemeClr val="dk1"/>
          </a:fontRef>
        </p:style>
        <p:txBody>
          <a:bodyPr>
            <a:normAutofit/>
          </a:bodyPr>
          <a:lstStyle/>
          <a:p>
            <a:pPr algn="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حضرت الوكيلة مع الإداريات وتم تفتيش الطالبات وتم العثور على الجوال بحوزة نوره وتم فتحه وثبت تصويرها للمعلمة وإرسالها للقروب فعلاً؟ </a:t>
            </a:r>
            <a:b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انكرت جميع الطالبات علاقتهن بالتصوير فردت المعلمة على الفور </a:t>
            </a:r>
            <a: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r>
            <a:b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r>
            <a:b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انا برفع شكوى في المحكمة</a:t>
            </a:r>
            <a:endParaRPr lang="ar-SA" sz="4000" b="1"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pic>
        <p:nvPicPr>
          <p:cNvPr id="8196"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095420"/>
            <a:ext cx="6299200" cy="124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5075224" y="231230"/>
            <a:ext cx="2270173"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r>
              <a:rPr lang="ar-SA" sz="115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2</a:t>
            </a: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endParaRPr lang="ar-SA" sz="88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pic>
        <p:nvPicPr>
          <p:cNvPr id="9" name="Picture 4"/>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452"/>
          <a:stretch/>
        </p:blipFill>
        <p:spPr bwMode="auto">
          <a:xfrm>
            <a:off x="6299200" y="5098050"/>
            <a:ext cx="5892800" cy="124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210994"/>
      </p:ext>
    </p:extLst>
  </p:cSld>
  <p:clrMapOvr>
    <a:masterClrMapping/>
  </p:clrMapOvr>
  <mc:AlternateContent xmlns:mc="http://schemas.openxmlformats.org/markup-compatibility/2006" xmlns:p14="http://schemas.microsoft.com/office/powerpoint/2010/main">
    <mc:Choice Requires="p14">
      <p:transition spd="slow" p14:dur="2500">
        <p14:pan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flipH="1">
            <a:off x="1229711" y="4325527"/>
            <a:ext cx="1040524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عنصر نائب للمحتوى 3"/>
          <p:cNvPicPr>
            <a:picLocks noGrp="1" noChangeAspect="1"/>
          </p:cNvPicPr>
          <p:nvPr>
            <p:ph idx="4294967295"/>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2816" r="31066"/>
          <a:stretch/>
        </p:blipFill>
        <p:spPr>
          <a:xfrm rot="20846603">
            <a:off x="2093916" y="1043216"/>
            <a:ext cx="3613788" cy="4141788"/>
          </a:xfrm>
          <a:prstGeom prst="ellipse">
            <a:avLst/>
          </a:prstGeom>
          <a:ln>
            <a:noFill/>
          </a:ln>
          <a:effectLst>
            <a:softEdge rad="112500"/>
          </a:effectLst>
        </p:spPr>
      </p:pic>
      <p:sp>
        <p:nvSpPr>
          <p:cNvPr id="3" name="مستطيل 2"/>
          <p:cNvSpPr/>
          <p:nvPr/>
        </p:nvSpPr>
        <p:spPr>
          <a:xfrm>
            <a:off x="5026886" y="1001078"/>
            <a:ext cx="6357830" cy="25545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ما هو تعليقك على </a:t>
            </a:r>
          </a:p>
          <a:p>
            <a:pPr algn="ctr"/>
            <a:r>
              <a:rPr lang="ar-SA" sz="80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موضوع التصوير؟</a:t>
            </a:r>
            <a:endParaRPr lang="ar-SA" sz="80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pic>
        <p:nvPicPr>
          <p:cNvPr id="9218"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207" r="33242"/>
          <a:stretch/>
        </p:blipFill>
        <p:spPr bwMode="auto">
          <a:xfrm>
            <a:off x="804037" y="3622126"/>
            <a:ext cx="2538250" cy="26289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306" y="4457856"/>
            <a:ext cx="1990725" cy="1152525"/>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336" y="4729509"/>
            <a:ext cx="1400175" cy="1400175"/>
          </a:xfrm>
          <a:prstGeom prst="rect">
            <a:avLst/>
          </a:prstGeom>
        </p:spPr>
      </p:pic>
      <p:pic>
        <p:nvPicPr>
          <p:cNvPr id="8" name="صورة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9617" y="4148484"/>
            <a:ext cx="2314575" cy="1981200"/>
          </a:xfrm>
          <a:prstGeom prst="rect">
            <a:avLst/>
          </a:prstGeom>
        </p:spPr>
      </p:pic>
    </p:spTree>
    <p:extLst>
      <p:ext uri="{BB962C8B-B14F-4D97-AF65-F5344CB8AC3E}">
        <p14:creationId xmlns:p14="http://schemas.microsoft.com/office/powerpoint/2010/main" val="2327787126"/>
      </p:ext>
    </p:extLst>
  </p:cSld>
  <p:clrMapOvr>
    <a:masterClrMapping/>
  </p:clrMapOvr>
  <mc:AlternateContent xmlns:mc="http://schemas.openxmlformats.org/markup-compatibility/2006" xmlns:p14="http://schemas.microsoft.com/office/powerpoint/2010/main">
    <mc:Choice Requires="p14">
      <p:transition spd="slow" p14:dur="2500">
        <p14:pan dir="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3437" y="3862549"/>
            <a:ext cx="2943124"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536029" y="2509328"/>
            <a:ext cx="11508827" cy="1015663"/>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ar-SA" sz="6000" b="1" dirty="0" smtClean="0">
                <a:ln w="10541" cmpd="sng">
                  <a:solidFill>
                    <a:schemeClr val="accent1">
                      <a:shade val="88000"/>
                      <a:satMod val="110000"/>
                    </a:schemeClr>
                  </a:solidFill>
                  <a:prstDash val="solid"/>
                </a:ln>
                <a:solidFill>
                  <a:srgbClr val="C00000"/>
                </a:solidFill>
              </a:rPr>
              <a:t>هل تحدث مثل هذه  التصرفات من الطالبات ؟</a:t>
            </a:r>
            <a:endParaRPr lang="ar-SA" sz="6000" b="1" dirty="0">
              <a:ln w="10541" cmpd="sng">
                <a:solidFill>
                  <a:schemeClr val="accent1">
                    <a:shade val="88000"/>
                    <a:satMod val="110000"/>
                  </a:schemeClr>
                </a:solidFill>
                <a:prstDash val="solid"/>
              </a:ln>
              <a:solidFill>
                <a:srgbClr val="C00000"/>
              </a:solidFill>
            </a:endParaRPr>
          </a:p>
        </p:txBody>
      </p:sp>
      <p:pic>
        <p:nvPicPr>
          <p:cNvPr id="5122" name="Picture 2" descr="نتيجة بحث الصور عن الاستهزاء بالاخرين"/>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5000" y="427703"/>
            <a:ext cx="3418400" cy="1976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999" y="563880"/>
            <a:ext cx="1676400" cy="1371600"/>
          </a:xfrm>
          <a:prstGeom prst="rect">
            <a:avLst/>
          </a:prstGeom>
        </p:spPr>
      </p:pic>
    </p:spTree>
    <p:extLst>
      <p:ext uri="{BB962C8B-B14F-4D97-AF65-F5344CB8AC3E}">
        <p14:creationId xmlns:p14="http://schemas.microsoft.com/office/powerpoint/2010/main" val="1382525980"/>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23508" y="1144370"/>
            <a:ext cx="7779694" cy="2246769"/>
          </a:xfrm>
          <a:prstGeom prst="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SA" sz="7000" b="1" dirty="0" smtClean="0">
                <a:ln w="10541" cmpd="sng">
                  <a:solidFill>
                    <a:schemeClr val="accent1">
                      <a:shade val="88000"/>
                      <a:satMod val="110000"/>
                    </a:schemeClr>
                  </a:solidFill>
                  <a:prstDash val="solid"/>
                </a:ln>
                <a:solidFill>
                  <a:schemeClr val="accent6">
                    <a:lumMod val="50000"/>
                  </a:schemeClr>
                </a:solidFill>
              </a:rPr>
              <a:t>هل </a:t>
            </a:r>
            <a:r>
              <a:rPr lang="ar-SA" sz="7000" b="1" dirty="0" smtClean="0">
                <a:ln w="10541" cmpd="sng">
                  <a:solidFill>
                    <a:schemeClr val="accent1">
                      <a:shade val="88000"/>
                      <a:satMod val="110000"/>
                    </a:schemeClr>
                  </a:solidFill>
                  <a:prstDash val="solid"/>
                </a:ln>
                <a:solidFill>
                  <a:schemeClr val="accent6">
                    <a:lumMod val="50000"/>
                  </a:schemeClr>
                </a:solidFill>
              </a:rPr>
              <a:t>يحق للطالبة الاستهزاء</a:t>
            </a:r>
          </a:p>
          <a:p>
            <a:pPr algn="ctr"/>
            <a:r>
              <a:rPr lang="ar-SA" sz="7000" b="1" dirty="0" smtClean="0">
                <a:ln w="10541" cmpd="sng">
                  <a:solidFill>
                    <a:schemeClr val="accent1">
                      <a:shade val="88000"/>
                      <a:satMod val="110000"/>
                    </a:schemeClr>
                  </a:solidFill>
                  <a:prstDash val="solid"/>
                </a:ln>
                <a:solidFill>
                  <a:schemeClr val="accent6">
                    <a:lumMod val="50000"/>
                  </a:schemeClr>
                </a:solidFill>
              </a:rPr>
              <a:t> بشكل أي شخص أياً كان؟</a:t>
            </a:r>
            <a:endParaRPr lang="ar-SA" sz="7000" b="1" dirty="0">
              <a:ln w="10541" cmpd="sng">
                <a:solidFill>
                  <a:schemeClr val="accent1">
                    <a:shade val="88000"/>
                    <a:satMod val="110000"/>
                  </a:schemeClr>
                </a:solidFill>
                <a:prstDash val="solid"/>
              </a:ln>
              <a:solidFill>
                <a:schemeClr val="accent6">
                  <a:lumMod val="5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06" y="4285354"/>
            <a:ext cx="1778410" cy="145732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802" y="3923072"/>
            <a:ext cx="1466850" cy="1555365"/>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703" y="4527754"/>
            <a:ext cx="1891756" cy="1371600"/>
          </a:xfrm>
          <a:prstGeom prst="rect">
            <a:avLst/>
          </a:prstGeom>
        </p:spPr>
      </p:pic>
    </p:spTree>
    <p:extLst>
      <p:ext uri="{BB962C8B-B14F-4D97-AF65-F5344CB8AC3E}">
        <p14:creationId xmlns:p14="http://schemas.microsoft.com/office/powerpoint/2010/main" val="321030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65769" y="1066801"/>
            <a:ext cx="10222319" cy="2554545"/>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1">
                    <a:lumMod val="75000"/>
                  </a:schemeClr>
                </a:solidFill>
                <a:effectLst>
                  <a:outerShdw blurRad="50800" dist="39000" dir="5460000" algn="tl">
                    <a:srgbClr val="000000">
                      <a:alpha val="38000"/>
                    </a:srgbClr>
                  </a:outerShdw>
                </a:effectLst>
              </a:rPr>
              <a:t>ماهي الأطراف المتضررة </a:t>
            </a:r>
            <a:r>
              <a:rPr lang="ar-SA" sz="8000" b="1" dirty="0" smtClean="0">
                <a:ln w="11430"/>
                <a:solidFill>
                  <a:schemeClr val="accent1">
                    <a:lumMod val="75000"/>
                  </a:schemeClr>
                </a:solidFill>
                <a:effectLst>
                  <a:outerShdw blurRad="50800" dist="39000" dir="5460000" algn="tl">
                    <a:srgbClr val="000000">
                      <a:alpha val="38000"/>
                    </a:srgbClr>
                  </a:outerShdw>
                </a:effectLst>
              </a:rPr>
              <a:t>من الموقف ؟</a:t>
            </a:r>
            <a:endParaRPr lang="ar-SA" sz="8000" b="1" cap="none" spc="0" dirty="0" smtClean="0">
              <a:ln w="11430"/>
              <a:solidFill>
                <a:schemeClr val="accent1">
                  <a:lumMod val="75000"/>
                </a:schemeClr>
              </a:solidFill>
              <a:effectLst>
                <a:outerShdw blurRad="50800" dist="39000" dir="5460000" algn="tl">
                  <a:srgbClr val="000000">
                    <a:alpha val="38000"/>
                  </a:srgbClr>
                </a:outerShdw>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321" y="4289108"/>
            <a:ext cx="2126932" cy="14382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2" y="4289107"/>
            <a:ext cx="2657475" cy="1724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280" y="4599019"/>
            <a:ext cx="2377440" cy="1128363"/>
          </a:xfrm>
          <a:prstGeom prst="rect">
            <a:avLst/>
          </a:prstGeom>
        </p:spPr>
      </p:pic>
    </p:spTree>
    <p:extLst>
      <p:ext uri="{BB962C8B-B14F-4D97-AF65-F5344CB8AC3E}">
        <p14:creationId xmlns:p14="http://schemas.microsoft.com/office/powerpoint/2010/main" val="358248971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41429" y="3213553"/>
            <a:ext cx="11342134" cy="2590800"/>
          </a:xfrm>
          <a:solidFill>
            <a:schemeClr val="bg1"/>
          </a:solidFill>
          <a:ln w="57150">
            <a:no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ar-SA" b="1" dirty="0" smtClean="0">
                <a:ln>
                  <a:solidFill>
                    <a:schemeClr val="tx1"/>
                  </a:solidFill>
                </a:ln>
                <a:solidFill>
                  <a:schemeClr val="accent1">
                    <a:lumMod val="75000"/>
                  </a:schemeClr>
                </a:solidFill>
              </a:rPr>
              <a:t>ماهي عقوبة الطالبة في حالة التصوير </a:t>
            </a:r>
            <a:br>
              <a:rPr lang="ar-SA" b="1" dirty="0" smtClean="0">
                <a:ln>
                  <a:solidFill>
                    <a:schemeClr val="tx1"/>
                  </a:solidFill>
                </a:ln>
                <a:solidFill>
                  <a:schemeClr val="accent1">
                    <a:lumMod val="75000"/>
                  </a:schemeClr>
                </a:solidFill>
              </a:rPr>
            </a:br>
            <a:r>
              <a:rPr lang="ar-SA" b="1" dirty="0" smtClean="0">
                <a:ln>
                  <a:solidFill>
                    <a:schemeClr val="tx1"/>
                  </a:solidFill>
                </a:ln>
                <a:solidFill>
                  <a:schemeClr val="accent1">
                    <a:lumMod val="75000"/>
                  </a:schemeClr>
                </a:solidFill>
              </a:rPr>
              <a:t>حسب لائحة المواظبة والسلوك ؟</a:t>
            </a:r>
            <a:endParaRPr lang="ar-SA" b="1" dirty="0">
              <a:ln>
                <a:solidFill>
                  <a:schemeClr val="tx1"/>
                </a:solidFill>
              </a:ln>
              <a:solidFill>
                <a:schemeClr val="accent1">
                  <a:lumMod val="75000"/>
                </a:schemeClr>
              </a:solidFill>
            </a:endParaRPr>
          </a:p>
        </p:txBody>
      </p:sp>
      <p:pic>
        <p:nvPicPr>
          <p:cNvPr id="3076" name="Picture 4" descr="نتيجة بحث الصور عن ‫استفهام 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60" t="5882" r="15086" b="6372"/>
          <a:stretch/>
        </p:blipFill>
        <p:spPr bwMode="auto">
          <a:xfrm>
            <a:off x="378367" y="134319"/>
            <a:ext cx="2743205" cy="3507516"/>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20" y="983875"/>
            <a:ext cx="2945130" cy="1808404"/>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792" y="1188721"/>
            <a:ext cx="2009775" cy="1448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46668970"/>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استفهام 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98" y="110359"/>
            <a:ext cx="44577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3562985" y="2772114"/>
            <a:ext cx="7840716" cy="2590800"/>
          </a:xfrm>
          <a:ln w="57150">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lang="ar-SA" sz="8000" b="1" dirty="0" smtClean="0">
                <a:ln>
                  <a:solidFill>
                    <a:schemeClr val="tx1"/>
                  </a:solidFill>
                </a:ln>
                <a:solidFill>
                  <a:schemeClr val="accent1">
                    <a:lumMod val="75000"/>
                  </a:schemeClr>
                </a:solidFill>
              </a:rPr>
              <a:t>هل تعلم الطالبة العقوبة القضائية في المحكمة ؟</a:t>
            </a:r>
            <a:endParaRPr lang="ar-SA" sz="8000" b="1" dirty="0">
              <a:ln>
                <a:solidFill>
                  <a:schemeClr val="tx1"/>
                </a:solidFill>
              </a:ln>
              <a:solidFill>
                <a:schemeClr val="accent1">
                  <a:lumMod val="75000"/>
                </a:schemeClr>
              </a:solidFill>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161" y="1114424"/>
            <a:ext cx="2514600" cy="16576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825" y="1247773"/>
            <a:ext cx="2038350" cy="1209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03581151"/>
      </p:ext>
    </p:extLst>
  </p:cSld>
  <p:clrMapOvr>
    <a:masterClrMapping/>
  </p:clrMapOvr>
  <mc:AlternateContent xmlns:mc="http://schemas.openxmlformats.org/markup-compatibility/2006" xmlns:p14="http://schemas.microsoft.com/office/powerpoint/2010/main">
    <mc:Choice Requires="p14">
      <p:transition spd="slow" p14:dur="2500">
        <p14:warp/>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600" y="1952625"/>
            <a:ext cx="8509000" cy="3810000"/>
          </a:xfrm>
        </p:spPr>
      </p:pic>
    </p:spTree>
    <p:extLst>
      <p:ext uri="{BB962C8B-B14F-4D97-AF65-F5344CB8AC3E}">
        <p14:creationId xmlns:p14="http://schemas.microsoft.com/office/powerpoint/2010/main" val="423966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472" y="2092960"/>
            <a:ext cx="3443288" cy="3571875"/>
          </a:xfrm>
        </p:spPr>
      </p:pic>
      <p:sp>
        <p:nvSpPr>
          <p:cNvPr id="5" name="مربع نص 4"/>
          <p:cNvSpPr txBox="1"/>
          <p:nvPr/>
        </p:nvSpPr>
        <p:spPr>
          <a:xfrm>
            <a:off x="5638800" y="2628900"/>
            <a:ext cx="5721909" cy="3170099"/>
          </a:xfrm>
          <a:prstGeom prst="rect">
            <a:avLst/>
          </a:prstGeom>
          <a:noFill/>
        </p:spPr>
        <p:txBody>
          <a:bodyPr wrap="square" rtlCol="1">
            <a:spAutoFit/>
          </a:bodyPr>
          <a:lstStyle/>
          <a:p>
            <a:pPr algn="ctr"/>
            <a:r>
              <a:rPr lang="ar-SA" sz="3600" b="1" dirty="0" smtClean="0">
                <a:latin typeface="Aldhabi" panose="01000000000000000000" pitchFamily="2" charset="-78"/>
                <a:cs typeface="Bold Italic Art" panose="02010400000000000000" pitchFamily="2" charset="-78"/>
              </a:rPr>
              <a:t>اعداد وتنفيذ</a:t>
            </a:r>
          </a:p>
          <a:p>
            <a:pPr algn="ctr"/>
            <a:r>
              <a:rPr lang="ar-SA" sz="2400" b="1" dirty="0" smtClean="0">
                <a:latin typeface="Aldhabi" panose="01000000000000000000" pitchFamily="2" charset="-78"/>
                <a:cs typeface="Bold Italic Art" panose="02010400000000000000" pitchFamily="2" charset="-78"/>
              </a:rPr>
              <a:t> </a:t>
            </a:r>
            <a:endParaRPr lang="ar-SA" sz="4000" b="1" dirty="0" smtClean="0">
              <a:latin typeface="Aldhabi" panose="01000000000000000000" pitchFamily="2" charset="-78"/>
              <a:cs typeface="Bold Italic Art" panose="02010400000000000000" pitchFamily="2" charset="-78"/>
            </a:endParaRPr>
          </a:p>
          <a:p>
            <a:pPr algn="ctr"/>
            <a:r>
              <a:rPr lang="ar-SA" sz="4000" dirty="0" smtClean="0">
                <a:cs typeface="PT Bold Heading" panose="02010400000000000000" pitchFamily="2" charset="-78"/>
              </a:rPr>
              <a:t>مشرفات التوجيه والإرشاد </a:t>
            </a:r>
          </a:p>
          <a:p>
            <a:pPr algn="ctr"/>
            <a:r>
              <a:rPr lang="ar-SA" sz="2800" dirty="0">
                <a:cs typeface="PT Bold Heading" panose="02010400000000000000" pitchFamily="2" charset="-78"/>
              </a:rPr>
              <a:t> </a:t>
            </a:r>
            <a:endParaRPr lang="ar-SA" sz="2800" dirty="0" smtClean="0">
              <a:cs typeface="PT Bold Heading" panose="02010400000000000000" pitchFamily="2" charset="-78"/>
            </a:endParaRPr>
          </a:p>
          <a:p>
            <a:pPr algn="ctr"/>
            <a:r>
              <a:rPr lang="ar-SA" sz="3600" dirty="0" smtClean="0">
                <a:cs typeface="PT Bold Heading" panose="02010400000000000000" pitchFamily="2" charset="-78"/>
              </a:rPr>
              <a:t>مكتب الروابي </a:t>
            </a:r>
          </a:p>
          <a:p>
            <a:pPr algn="ctr"/>
            <a:endParaRPr lang="ar-SA" dirty="0"/>
          </a:p>
          <a:p>
            <a:pPr algn="ctr"/>
            <a:endParaRPr lang="ar-SA" dirty="0"/>
          </a:p>
        </p:txBody>
      </p:sp>
    </p:spTree>
    <p:extLst>
      <p:ext uri="{BB962C8B-B14F-4D97-AF65-F5344CB8AC3E}">
        <p14:creationId xmlns:p14="http://schemas.microsoft.com/office/powerpoint/2010/main" val="107468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الانتماء للوط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 y="1731581"/>
            <a:ext cx="12207765"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113042" y="318135"/>
            <a:ext cx="10058400" cy="179444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11500" b="1" spc="50" dirty="0" err="1" smtClean="0">
                <a:ln w="11430"/>
                <a:solidFill>
                  <a:srgbClr val="339933"/>
                </a:solidFill>
                <a:effectLst>
                  <a:outerShdw blurRad="76200" dist="50800" dir="5400000" algn="tl" rotWithShape="0">
                    <a:srgbClr val="000000">
                      <a:alpha val="65000"/>
                    </a:srgbClr>
                  </a:outerShdw>
                </a:effectLst>
                <a:latin typeface="Andalus" panose="02020603050405020304" pitchFamily="18" charset="-78"/>
                <a:cs typeface="Andalus" panose="02020603050405020304" pitchFamily="18" charset="-78"/>
              </a:rPr>
              <a:t>الإنتمـــــــاء</a:t>
            </a:r>
            <a:r>
              <a:rPr lang="ar-SA" sz="11500" b="1" spc="50" dirty="0" smtClean="0">
                <a:ln w="11430"/>
                <a:solidFill>
                  <a:srgbClr val="339933"/>
                </a:solidFill>
                <a:effectLst>
                  <a:outerShdw blurRad="76200" dist="50800" dir="5400000" algn="tl" rotWithShape="0">
                    <a:srgbClr val="000000">
                      <a:alpha val="65000"/>
                    </a:srgbClr>
                  </a:outerShdw>
                </a:effectLst>
                <a:latin typeface="Andalus" panose="02020603050405020304" pitchFamily="18" charset="-78"/>
                <a:cs typeface="Andalus" panose="02020603050405020304" pitchFamily="18" charset="-78"/>
              </a:rPr>
              <a:t> للوطن </a:t>
            </a:r>
            <a:endParaRPr lang="ar-SA" sz="11500" b="1" spc="50" dirty="0">
              <a:ln w="11430"/>
              <a:solidFill>
                <a:srgbClr val="339933"/>
              </a:solidFill>
              <a:effectLst>
                <a:outerShdw blurRad="76200" dist="50800" dir="5400000" algn="tl" rotWithShape="0">
                  <a:srgbClr val="000000">
                    <a:alpha val="65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7624006"/>
      </p:ext>
    </p:extLst>
  </p:cSld>
  <p:clrMapOvr>
    <a:masterClrMapping/>
  </p:clrMapOvr>
  <mc:AlternateContent xmlns:mc="http://schemas.openxmlformats.org/markup-compatibility/2006" xmlns:p14="http://schemas.microsoft.com/office/powerpoint/2010/main">
    <mc:Choice Requires="p14">
      <p:transition spd="slow" p14:dur="2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يجة بحث الصور عن ‫تعليق 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12" t="12363" r="37249" b="182"/>
          <a:stretch/>
        </p:blipFill>
        <p:spPr bwMode="auto">
          <a:xfrm>
            <a:off x="1" y="1"/>
            <a:ext cx="3783724" cy="3231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097280" y="128944"/>
            <a:ext cx="10058400" cy="145075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ar-SA"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 New" panose="02020603050405020304" pitchFamily="18" charset="-34"/>
              </a:rPr>
              <a:t>موقف وتعليق </a:t>
            </a:r>
            <a:endParaRPr lang="ar-SA"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 New" panose="02020603050405020304" pitchFamily="18" charset="-34"/>
            </a:endParaRPr>
          </a:p>
        </p:txBody>
      </p:sp>
      <p:sp>
        <p:nvSpPr>
          <p:cNvPr id="3" name="عنصر نائب للمحتوى 2"/>
          <p:cNvSpPr>
            <a:spLocks noGrp="1"/>
          </p:cNvSpPr>
          <p:nvPr>
            <p:ph idx="1"/>
          </p:nvPr>
        </p:nvSpPr>
        <p:spPr>
          <a:xfrm>
            <a:off x="536029" y="1891815"/>
            <a:ext cx="10799381" cy="402336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3600" b="1" cap="all" dirty="0" smtClean="0">
                <a:ln w="3175">
                  <a:solidFill>
                    <a:schemeClr val="accent1">
                      <a:lumMod val="75000"/>
                    </a:schemeClr>
                  </a:solidFill>
                </a:ln>
                <a:solidFill>
                  <a:schemeClr val="accent2">
                    <a:lumMod val="50000"/>
                  </a:schemeClr>
                </a:solidFill>
                <a:effectLst/>
                <a:latin typeface="Sakkal Majalla" panose="02000000000000000000" pitchFamily="2" charset="-78"/>
                <a:cs typeface="Sakkal Majalla" panose="02000000000000000000" pitchFamily="2" charset="-78"/>
              </a:rPr>
              <a:t>في اليوم الوطني المنفذ في المدرسة قامت نورة باطلاع سارة </a:t>
            </a:r>
          </a:p>
          <a:p>
            <a:r>
              <a:rPr lang="ar-SA" sz="3600" b="1" cap="all" dirty="0" smtClean="0">
                <a:ln w="3175">
                  <a:solidFill>
                    <a:schemeClr val="accent1">
                      <a:lumMod val="75000"/>
                    </a:schemeClr>
                  </a:solidFill>
                </a:ln>
                <a:solidFill>
                  <a:schemeClr val="accent2">
                    <a:lumMod val="50000"/>
                  </a:schemeClr>
                </a:solidFill>
                <a:effectLst/>
                <a:latin typeface="Sakkal Majalla" panose="02000000000000000000" pitchFamily="2" charset="-78"/>
                <a:cs typeface="Sakkal Majalla" panose="02000000000000000000" pitchFamily="2" charset="-78"/>
              </a:rPr>
              <a:t>على </a:t>
            </a:r>
            <a:r>
              <a:rPr lang="ar-SA" sz="3600" b="1" cap="all" dirty="0" err="1" smtClean="0">
                <a:ln w="3175">
                  <a:solidFill>
                    <a:schemeClr val="accent1">
                      <a:lumMod val="75000"/>
                    </a:schemeClr>
                  </a:solidFill>
                </a:ln>
                <a:solidFill>
                  <a:schemeClr val="accent2">
                    <a:lumMod val="50000"/>
                  </a:schemeClr>
                </a:solidFill>
                <a:effectLst/>
                <a:latin typeface="Sakkal Majalla" panose="02000000000000000000" pitchFamily="2" charset="-78"/>
                <a:cs typeface="Sakkal Majalla" panose="02000000000000000000" pitchFamily="2" charset="-78"/>
              </a:rPr>
              <a:t>سناباتها</a:t>
            </a:r>
            <a:r>
              <a:rPr lang="ar-SA" sz="3600" b="1" cap="all" dirty="0" smtClean="0">
                <a:ln w="3175">
                  <a:solidFill>
                    <a:schemeClr val="accent1">
                      <a:lumMod val="75000"/>
                    </a:schemeClr>
                  </a:solidFill>
                </a:ln>
                <a:solidFill>
                  <a:schemeClr val="accent2">
                    <a:lumMod val="50000"/>
                  </a:schemeClr>
                </a:solidFill>
                <a:effectLst/>
                <a:latin typeface="Sakkal Majalla" panose="02000000000000000000" pitchFamily="2" charset="-78"/>
                <a:cs typeface="Sakkal Majalla" panose="02000000000000000000" pitchFamily="2" charset="-78"/>
              </a:rPr>
              <a:t> التي صورتها في الليلة السابقة عن احتفالات </a:t>
            </a:r>
          </a:p>
          <a:p>
            <a:r>
              <a:rPr lang="ar-SA" sz="3600" b="1" cap="all" dirty="0" smtClean="0">
                <a:ln w="3175">
                  <a:solidFill>
                    <a:schemeClr val="accent1">
                      <a:lumMod val="75000"/>
                    </a:schemeClr>
                  </a:solidFill>
                </a:ln>
                <a:solidFill>
                  <a:schemeClr val="accent2">
                    <a:lumMod val="50000"/>
                  </a:schemeClr>
                </a:solidFill>
                <a:effectLst/>
                <a:latin typeface="Sakkal Majalla" panose="02000000000000000000" pitchFamily="2" charset="-78"/>
                <a:cs typeface="Sakkal Majalla" panose="02000000000000000000" pitchFamily="2" charset="-78"/>
              </a:rPr>
              <a:t>اليوم الوطني في شوارع الرياض واسواقها ، كما شاركت نورة زميلاتها في اظهار الفرح والرقص على انغام الأغاني الوطنية والشيلات وزادت حدة الصخب والفوضى وامتدت الايدي الى اللوحات ( وتم رمي العلم ) وعندما تضايقت سارة من زميلاتها طلبت منهن الكف عن العبث والازعاج فردت عليها نورة مستغربة من كلامها              ( هل احتفالنا باليوم الوطني عبث )   </a:t>
            </a:r>
            <a:endParaRPr lang="ar-SA" sz="3600" b="1" cap="all" dirty="0">
              <a:ln w="3175">
                <a:solidFill>
                  <a:schemeClr val="accent1">
                    <a:lumMod val="75000"/>
                  </a:schemeClr>
                </a:solidFill>
              </a:ln>
              <a:solidFill>
                <a:schemeClr val="accent2">
                  <a:lumMod val="50000"/>
                </a:schemeClr>
              </a:solidFill>
              <a:effectLst/>
              <a:latin typeface="Sakkal Majalla" panose="02000000000000000000" pitchFamily="2" charset="-78"/>
              <a:cs typeface="Sakkal Majalla" panose="02000000000000000000" pitchFamily="2" charset="-78"/>
            </a:endParaRPr>
          </a:p>
        </p:txBody>
      </p:sp>
      <p:sp>
        <p:nvSpPr>
          <p:cNvPr id="5" name="عنوان 1"/>
          <p:cNvSpPr txBox="1">
            <a:spLocks/>
          </p:cNvSpPr>
          <p:nvPr/>
        </p:nvSpPr>
        <p:spPr>
          <a:xfrm>
            <a:off x="273786" y="-340122"/>
            <a:ext cx="3062715" cy="1450757"/>
          </a:xfrm>
          <a:prstGeom prst="rect">
            <a:avLst/>
          </a:prstGeom>
        </p:spPr>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ar-SA" sz="3200" b="1" cap="all" spc="0" dirty="0" smtClean="0">
                <a:ln w="0"/>
                <a:solidFill>
                  <a:srgbClr val="00CC00"/>
                </a:solidFill>
                <a:effectLst/>
                <a:latin typeface="Angsana New" panose="02020603050405020304" pitchFamily="18" charset="-34"/>
              </a:rPr>
              <a:t>موقف وتعليق </a:t>
            </a:r>
            <a:endParaRPr lang="ar-SA" sz="3200" b="1" cap="all" spc="0" dirty="0">
              <a:ln w="0"/>
              <a:solidFill>
                <a:srgbClr val="00CC00"/>
              </a:solidFill>
              <a:effectLst/>
              <a:latin typeface="Angsana New" panose="02020603050405020304" pitchFamily="18" charset="-34"/>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86" y="5133975"/>
            <a:ext cx="2657475" cy="1724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592" y="5296180"/>
            <a:ext cx="1400175" cy="1400175"/>
          </a:xfrm>
          <a:prstGeom prst="rect">
            <a:avLst/>
          </a:prstGeom>
        </p:spPr>
      </p:pic>
    </p:spTree>
    <p:extLst>
      <p:ext uri="{BB962C8B-B14F-4D97-AF65-F5344CB8AC3E}">
        <p14:creationId xmlns:p14="http://schemas.microsoft.com/office/powerpoint/2010/main" val="30122123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8800" dirty="0" smtClean="0">
                <a:solidFill>
                  <a:schemeClr val="accent1">
                    <a:lumMod val="50000"/>
                  </a:schemeClr>
                </a:solidFill>
                <a:cs typeface="PT Simple Bold Ruled" panose="02010400000000000000" pitchFamily="2" charset="-78"/>
              </a:rPr>
              <a:t>تساؤلات ؟</a:t>
            </a:r>
            <a:endParaRPr lang="ar-SA" sz="8800" dirty="0">
              <a:solidFill>
                <a:schemeClr val="accent1">
                  <a:lumMod val="50000"/>
                </a:schemeClr>
              </a:solidFill>
              <a:cs typeface="PT Simple Bold Ruled" panose="02010400000000000000" pitchFamily="2" charset="-78"/>
            </a:endParaRPr>
          </a:p>
        </p:txBody>
      </p:sp>
      <p:sp>
        <p:nvSpPr>
          <p:cNvPr id="3" name="عنصر نائب للمحتوى 2"/>
          <p:cNvSpPr>
            <a:spLocks noGrp="1"/>
          </p:cNvSpPr>
          <p:nvPr>
            <p:ph idx="1"/>
          </p:nvPr>
        </p:nvSpPr>
        <p:spPr>
          <a:xfrm>
            <a:off x="1389253" y="1731057"/>
            <a:ext cx="10058400" cy="4164418"/>
          </a:xfrm>
        </p:spPr>
        <p:txBody>
          <a:bodyPr>
            <a:noAutofit/>
          </a:bodyPr>
          <a:lstStyle/>
          <a:p>
            <a:pPr>
              <a:lnSpc>
                <a:spcPct val="100000"/>
              </a:lnSpc>
              <a:buFont typeface="Courier New" panose="02070309020205020404" pitchFamily="49" charset="0"/>
              <a:buChar char="o"/>
            </a:pPr>
            <a:r>
              <a:rPr lang="ar-SA" sz="4000" b="1" dirty="0" smtClean="0">
                <a:solidFill>
                  <a:schemeClr val="accent1">
                    <a:lumMod val="75000"/>
                  </a:schemeClr>
                </a:solidFill>
              </a:rPr>
              <a:t> </a:t>
            </a:r>
            <a:r>
              <a:rPr lang="ar-SA" sz="8000" b="1" dirty="0" smtClean="0">
                <a:solidFill>
                  <a:schemeClr val="accent1">
                    <a:lumMod val="75000"/>
                  </a:schemeClr>
                </a:solidFill>
              </a:rPr>
              <a:t>كيف نعبر عن حبنا للوطن </a:t>
            </a:r>
            <a:r>
              <a:rPr lang="ar-SA" sz="8000" b="1" dirty="0" smtClean="0">
                <a:solidFill>
                  <a:schemeClr val="accent1">
                    <a:lumMod val="75000"/>
                  </a:schemeClr>
                </a:solidFill>
              </a:rPr>
              <a:t>؟؟</a:t>
            </a:r>
            <a:endParaRPr lang="ar-SA" sz="8000" b="1" dirty="0" smtClean="0">
              <a:solidFill>
                <a:schemeClr val="accent1">
                  <a:lumMod val="75000"/>
                </a:schemeClr>
              </a:solidFill>
            </a:endParaRPr>
          </a:p>
        </p:txBody>
      </p:sp>
      <p:pic>
        <p:nvPicPr>
          <p:cNvPr id="14338" name="Picture 2" descr="نتيجة بحث الصور عن ‫سلبيات 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830" y="3864078"/>
            <a:ext cx="2745038" cy="2081296"/>
          </a:xfrm>
          <a:prstGeom prst="rect">
            <a:avLst/>
          </a:prstGeom>
          <a:ln>
            <a:solidFill>
              <a:schemeClr val="accent3">
                <a:lumMod val="50000"/>
              </a:schemeClr>
            </a:solidFill>
          </a:ln>
          <a:effectLst>
            <a:softEdge rad="112500"/>
          </a:effectLst>
          <a:extLst>
            <a:ext uri="{909E8E84-426E-40DD-AFC4-6F175D3DCCD1}">
              <a14:hiddenFill xmlns:a14="http://schemas.microsoft.com/office/drawing/2010/main">
                <a:solidFill>
                  <a:srgbClr val="FFFFFF"/>
                </a:solidFill>
              </a14:hiddenFill>
            </a:ext>
          </a:extLst>
        </p:spPr>
      </p:pic>
      <p:cxnSp>
        <p:nvCxnSpPr>
          <p:cNvPr id="5" name="رابط مستقيم 4"/>
          <p:cNvCxnSpPr/>
          <p:nvPr/>
        </p:nvCxnSpPr>
        <p:spPr>
          <a:xfrm>
            <a:off x="4587768" y="1734208"/>
            <a:ext cx="266437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07" y="286603"/>
            <a:ext cx="2971700" cy="1186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148" y="3864078"/>
            <a:ext cx="3158306" cy="1862434"/>
          </a:xfrm>
          <a:prstGeom prst="rect">
            <a:avLst/>
          </a:prstGeom>
        </p:spPr>
      </p:pic>
    </p:spTree>
    <p:extLst>
      <p:ext uri="{BB962C8B-B14F-4D97-AF65-F5344CB8AC3E}">
        <p14:creationId xmlns:p14="http://schemas.microsoft.com/office/powerpoint/2010/main" val="1229049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sz="4400" b="1" dirty="0" smtClean="0">
                <a:solidFill>
                  <a:schemeClr val="accent2">
                    <a:lumMod val="50000"/>
                  </a:schemeClr>
                </a:solidFill>
                <a:latin typeface="Arial" panose="020B0604020202020204" pitchFamily="34" charset="0"/>
                <a:cs typeface="Arial" panose="020B0604020202020204" pitchFamily="34" charset="0"/>
              </a:rPr>
              <a:t>ما المظاهر السلبية في الاحتفالات في اليوم الوطني ؟؟</a:t>
            </a:r>
          </a:p>
          <a:p>
            <a:r>
              <a:rPr lang="ar-SA" dirty="0" smtClean="0"/>
              <a:t>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850" y="3691468"/>
            <a:ext cx="2803423" cy="22860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828628"/>
            <a:ext cx="3400901" cy="2011680"/>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p:spPr>
      </p:pic>
    </p:spTree>
    <p:extLst>
      <p:ext uri="{BB962C8B-B14F-4D97-AF65-F5344CB8AC3E}">
        <p14:creationId xmlns:p14="http://schemas.microsoft.com/office/powerpoint/2010/main" val="3327396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649851" y="1990978"/>
            <a:ext cx="10058400" cy="4023360"/>
          </a:xfrm>
        </p:spPr>
        <p:txBody>
          <a:bodyPr/>
          <a:lstStyle/>
          <a:p>
            <a:r>
              <a:rPr lang="ar-SA" sz="4000" b="1" dirty="0">
                <a:solidFill>
                  <a:schemeClr val="accent3">
                    <a:lumMod val="50000"/>
                  </a:schemeClr>
                </a:solidFill>
                <a:latin typeface="Arial" panose="020B0604020202020204" pitchFamily="34" charset="0"/>
                <a:cs typeface="Arial" panose="020B0604020202020204" pitchFamily="34" charset="0"/>
              </a:rPr>
              <a:t>ما دور الاسرة في الضبط الاجتماعي حيال تلك التصرفات السلبية ؟؟</a:t>
            </a:r>
          </a:p>
          <a:p>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401" y="4023613"/>
            <a:ext cx="1466850" cy="1990725"/>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796" y="4095050"/>
            <a:ext cx="2466975" cy="1847850"/>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98" y="3821897"/>
            <a:ext cx="2143125" cy="2143125"/>
          </a:xfrm>
          <a:prstGeom prst="rect">
            <a:avLst/>
          </a:prstGeom>
        </p:spPr>
      </p:pic>
    </p:spTree>
    <p:extLst>
      <p:ext uri="{BB962C8B-B14F-4D97-AF65-F5344CB8AC3E}">
        <p14:creationId xmlns:p14="http://schemas.microsoft.com/office/powerpoint/2010/main" val="302332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4800" dirty="0">
                <a:solidFill>
                  <a:schemeClr val="accent3">
                    <a:lumMod val="75000"/>
                  </a:schemeClr>
                </a:solidFill>
              </a:rPr>
              <a:t> </a:t>
            </a:r>
            <a:r>
              <a:rPr lang="ar-SA" sz="4800" b="1" dirty="0">
                <a:solidFill>
                  <a:schemeClr val="accent3">
                    <a:lumMod val="75000"/>
                  </a:schemeClr>
                </a:solidFill>
              </a:rPr>
              <a:t>ما </a:t>
            </a:r>
            <a:r>
              <a:rPr lang="ar-SA" sz="4800" b="1" dirty="0" smtClean="0">
                <a:solidFill>
                  <a:schemeClr val="accent3">
                    <a:lumMod val="75000"/>
                  </a:schemeClr>
                </a:solidFill>
              </a:rPr>
              <a:t>هي الصورة الإيجابية للتعبير </a:t>
            </a:r>
            <a:r>
              <a:rPr lang="ar-SA" sz="4800" b="1" dirty="0">
                <a:solidFill>
                  <a:schemeClr val="accent3">
                    <a:lumMod val="75000"/>
                  </a:schemeClr>
                </a:solidFill>
              </a:rPr>
              <a:t>عن مشاعرنا الوطنية </a:t>
            </a:r>
            <a:r>
              <a:rPr lang="ar-SA" sz="4800" b="1" dirty="0" smtClean="0">
                <a:solidFill>
                  <a:schemeClr val="accent3">
                    <a:lumMod val="75000"/>
                  </a:schemeClr>
                </a:solidFill>
              </a:rPr>
              <a:t>؟</a:t>
            </a:r>
            <a:endParaRPr lang="ar-SA" sz="4800" b="1" dirty="0">
              <a:solidFill>
                <a:schemeClr val="accent3">
                  <a:lumMod val="75000"/>
                </a:schemeClr>
              </a:solidFill>
            </a:endParaRP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032" y="3893574"/>
            <a:ext cx="2096729" cy="1592826"/>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4114800"/>
            <a:ext cx="5715000" cy="1663802"/>
          </a:xfrm>
          <a:prstGeom prst="ellipse">
            <a:avLst/>
          </a:prstGeom>
          <a:ln>
            <a:noFill/>
          </a:ln>
          <a:effectLst>
            <a:softEdge rad="112500"/>
          </a:effectLst>
        </p:spPr>
      </p:pic>
    </p:spTree>
    <p:extLst>
      <p:ext uri="{BB962C8B-B14F-4D97-AF65-F5344CB8AC3E}">
        <p14:creationId xmlns:p14="http://schemas.microsoft.com/office/powerpoint/2010/main" val="65490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lnDef>
      <a:spPr>
        <a:ln w="762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1720</TotalTime>
  <Words>878</Words>
  <Application>Microsoft Office PowerPoint</Application>
  <PresentationFormat>ملء الشاشة</PresentationFormat>
  <Paragraphs>101</Paragraphs>
  <Slides>39</Slides>
  <Notes>1</Notes>
  <HiddenSlides>0</HiddenSlides>
  <MMClips>0</MMClips>
  <ScaleCrop>false</ScaleCrop>
  <HeadingPairs>
    <vt:vector size="6" baseType="variant">
      <vt:variant>
        <vt:lpstr>الخطوط المستخدمة</vt:lpstr>
      </vt:variant>
      <vt:variant>
        <vt:i4>21</vt:i4>
      </vt:variant>
      <vt:variant>
        <vt:lpstr>نسق</vt:lpstr>
      </vt:variant>
      <vt:variant>
        <vt:i4>1</vt:i4>
      </vt:variant>
      <vt:variant>
        <vt:lpstr>عناوين الشرائح</vt:lpstr>
      </vt:variant>
      <vt:variant>
        <vt:i4>39</vt:i4>
      </vt:variant>
    </vt:vector>
  </HeadingPairs>
  <TitlesOfParts>
    <vt:vector size="61" baseType="lpstr">
      <vt:lpstr>Akhbar MT</vt:lpstr>
      <vt:lpstr>Aldhabi</vt:lpstr>
      <vt:lpstr>Andalus</vt:lpstr>
      <vt:lpstr>Angsana New</vt:lpstr>
      <vt:lpstr>Arial</vt:lpstr>
      <vt:lpstr>Arial Black</vt:lpstr>
      <vt:lpstr>Bold Italic Art</vt:lpstr>
      <vt:lpstr>Calibri</vt:lpstr>
      <vt:lpstr>Californian FB</vt:lpstr>
      <vt:lpstr>Courier New</vt:lpstr>
      <vt:lpstr>DecoType Naskh</vt:lpstr>
      <vt:lpstr>Monotype Koufi</vt:lpstr>
      <vt:lpstr>Mudir MT</vt:lpstr>
      <vt:lpstr>Old Antic Outline</vt:lpstr>
      <vt:lpstr>PT Bold Dusky</vt:lpstr>
      <vt:lpstr>PT Bold Heading</vt:lpstr>
      <vt:lpstr>PT Simple Bold Ruled</vt:lpstr>
      <vt:lpstr>Sakkal Majalla</vt:lpstr>
      <vt:lpstr>Simplified Arabic</vt:lpstr>
      <vt:lpstr>Tahoma</vt:lpstr>
      <vt:lpstr>Wingdings</vt:lpstr>
      <vt:lpstr>أثر رجعي</vt:lpstr>
      <vt:lpstr>عرض تقديمي في PowerPoint</vt:lpstr>
      <vt:lpstr>عرض تقديمي في PowerPoint</vt:lpstr>
      <vt:lpstr>عرض تقديمي في PowerPoint</vt:lpstr>
      <vt:lpstr>الإنتمـــــــاء للوطن </vt:lpstr>
      <vt:lpstr>موقف وتعليق </vt:lpstr>
      <vt:lpstr>تساؤلات ؟</vt:lpstr>
      <vt:lpstr>عرض تقديمي في PowerPoint</vt:lpstr>
      <vt:lpstr>عرض تقديمي في PowerPoint</vt:lpstr>
      <vt:lpstr>عرض تقديمي في PowerPoint</vt:lpstr>
      <vt:lpstr>الإيجابيات </vt:lpstr>
      <vt:lpstr>السلبيات :0 </vt:lpstr>
      <vt:lpstr>موقف وتحليل :</vt:lpstr>
      <vt:lpstr>تســــــاؤلات ؟</vt:lpstr>
      <vt:lpstr>عرض تقديمي في PowerPoint</vt:lpstr>
      <vt:lpstr>عرض تقديمي في PowerPoint</vt:lpstr>
      <vt:lpstr>عرض تقديمي في PowerPoint</vt:lpstr>
      <vt:lpstr>عرض تقديمي في PowerPoint</vt:lpstr>
      <vt:lpstr>الإيجابيات </vt:lpstr>
      <vt:lpstr>عرض تقديمي في PowerPoint</vt:lpstr>
      <vt:lpstr>« مشهد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ماهي عقوبة الطالبة في حالة الشجار  حسب لائحة المواظبة والسلوك ؟</vt:lpstr>
      <vt:lpstr>عرض تقديمي في PowerPoint</vt:lpstr>
      <vt:lpstr>حضرت الوكيلة مع الإداريات وتم تفتيش الطالبات وتم العثور على الجوال بحوزة نوره وتم فتحه وثبت تصويرها للمعلمة وإرسالها للقروب فعلاً؟  انكرت جميع الطالبات علاقتهن بالتصوير فردت المعلمة على الفور   انا برفع شكوى في المحكمة</vt:lpstr>
      <vt:lpstr>عرض تقديمي في PowerPoint</vt:lpstr>
      <vt:lpstr>عرض تقديمي في PowerPoint</vt:lpstr>
      <vt:lpstr>عرض تقديمي في PowerPoint</vt:lpstr>
      <vt:lpstr>عرض تقديمي في PowerPoint</vt:lpstr>
      <vt:lpstr>ماهي عقوبة الطالبة في حالة التصوير  حسب لائحة المواظبة والسلوك ؟</vt:lpstr>
      <vt:lpstr>هل تعلم الطالبة العقوبة القضائية في المحكمة ؟</vt:lpstr>
      <vt:lpstr>عرض تقديمي في PowerPoint</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105</cp:revision>
  <dcterms:created xsi:type="dcterms:W3CDTF">2016-11-02T17:36:24Z</dcterms:created>
  <dcterms:modified xsi:type="dcterms:W3CDTF">2016-11-10T08:39:47Z</dcterms:modified>
</cp:coreProperties>
</file>