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6" r:id="rId3"/>
    <p:sldId id="476" r:id="rId4"/>
    <p:sldId id="458" r:id="rId5"/>
    <p:sldId id="447" r:id="rId6"/>
    <p:sldId id="387" r:id="rId7"/>
    <p:sldId id="474" r:id="rId8"/>
    <p:sldId id="475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1624"/>
        <p:guide pos="3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اليومُ الوطني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12" l="0" r="100000">
                        <a14:foregroundMark x1="52602" y1="92885" x2="21375" y2="90119"/>
                        <a14:foregroundMark x1="35502" y1="90711" x2="5204" y2="9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6057901" y="3503962"/>
            <a:ext cx="3632200" cy="33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37481" y="219813"/>
            <a:ext cx="1010949" cy="2676688"/>
            <a:chOff x="1130422" y="69895"/>
            <a:chExt cx="1010949" cy="2676688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2" y="69895"/>
              <a:ext cx="461665" cy="26766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اليومُ الوطني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37807" y="217869"/>
            <a:ext cx="3671168" cy="756086"/>
            <a:chOff x="5203282" y="157026"/>
            <a:chExt cx="1822108" cy="99958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905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اليومُ الوطني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637807" y="1328919"/>
            <a:ext cx="7554193" cy="2508686"/>
            <a:chOff x="-693266" y="821635"/>
            <a:chExt cx="5732972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8"/>
              <a:ext cx="1037551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693266" y="1258956"/>
              <a:ext cx="4695424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-693266" y="1475673"/>
              <a:ext cx="4590714" cy="282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تحتفلُ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المملكة </a:t>
              </a: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العربية 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السعودية </a:t>
              </a:r>
              <a:r>
                <a:rPr lang="ar-SY" b="1" dirty="0" smtClean="0">
                  <a:solidFill>
                    <a:srgbClr val="FF0000"/>
                  </a:solidFill>
                  <a:latin typeface="SansSerif" panose="00000400000000000000" pitchFamily="2" charset="2"/>
                </a:rPr>
                <a:t>باليوم الوطني لتوحيدها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 في 23 سبتمبر</a:t>
              </a:r>
            </a:p>
            <a:p>
              <a:pPr algn="r"/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 ( </a:t>
              </a:r>
              <a:r>
                <a:rPr lang="ar-SY" b="1" dirty="0" smtClean="0">
                  <a:solidFill>
                    <a:srgbClr val="FF0000"/>
                  </a:solidFill>
                  <a:latin typeface="SansSerif" panose="00000400000000000000" pitchFamily="2" charset="2"/>
                </a:rPr>
                <a:t>الأول من الميزان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) من كل عام , و هذا التاريخ يرجع إلى المرسوم الملكي الذي أصدره </a:t>
              </a:r>
              <a:r>
                <a:rPr lang="ar-SY" b="1" dirty="0" smtClean="0">
                  <a:solidFill>
                    <a:srgbClr val="FF0000"/>
                  </a:solidFill>
                  <a:latin typeface="SansSerif" panose="00000400000000000000" pitchFamily="2" charset="2"/>
                </a:rPr>
                <a:t>الملك عبد العزيز بن عبد الرحمن آل سعود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 عند إعلان </a:t>
              </a:r>
              <a:r>
                <a:rPr lang="ar-SY" b="1" dirty="0" smtClean="0">
                  <a:solidFill>
                    <a:srgbClr val="FF0000"/>
                  </a:solidFill>
                  <a:latin typeface="SansSerif" panose="00000400000000000000" pitchFamily="2" charset="2"/>
                </a:rPr>
                <a:t>توحيد البلاد 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باسم المملكة العربية السعودية عام </a:t>
              </a:r>
              <a:r>
                <a:rPr lang="ar-SY" b="1" dirty="0" smtClean="0">
                  <a:solidFill>
                    <a:srgbClr val="FF0000"/>
                  </a:solidFill>
                  <a:latin typeface="SansSerif" panose="00000400000000000000" pitchFamily="2" charset="2"/>
                </a:rPr>
                <a:t>1351هـ</a:t>
              </a: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 , و أصبحت مناسبة اليوم الوطني موعداً سنوياً للاحتفاء بما تحقق من وحدة البلاد و إنجازاتها و الفخر بذلك.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37481" y="219813"/>
            <a:ext cx="1010949" cy="2676688"/>
            <a:chOff x="1130422" y="69895"/>
            <a:chExt cx="1010949" cy="2676688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2" y="69895"/>
              <a:ext cx="461665" cy="26766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اليومُ الوطني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268239" y="367720"/>
            <a:ext cx="2334056" cy="533755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2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اليومُ الوطني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" b="98305" l="2500" r="97955">
                        <a14:foregroundMark x1="75000" y1="95085" x2="24773" y2="9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1" b="3256"/>
          <a:stretch/>
        </p:blipFill>
        <p:spPr bwMode="auto">
          <a:xfrm>
            <a:off x="6477000" y="1051521"/>
            <a:ext cx="4125295" cy="579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8321" y="375161"/>
            <a:ext cx="1010947" cy="2365989"/>
            <a:chOff x="1130424" y="434403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434403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اليومُ الوطني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9481" y="169865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2984500" y="1378928"/>
            <a:ext cx="8599367" cy="457200"/>
            <a:chOff x="6808680" y="2432388"/>
            <a:chExt cx="8599365" cy="457200"/>
          </a:xfrm>
        </p:grpSpPr>
        <p:sp>
          <p:nvSpPr>
            <p:cNvPr id="8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1120008" y="-1398449"/>
              <a:ext cx="457200" cy="811887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9172" y="2501863"/>
              <a:ext cx="811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يوضّح الطلبة جوانب التطلّع الذي ورد في نص </a:t>
              </a:r>
              <a:r>
                <a:rPr lang="ar-SY" b="1" dirty="0" err="1" smtClean="0">
                  <a:solidFill>
                    <a:srgbClr val="FFFF00"/>
                  </a:solidFill>
                </a:rPr>
                <a:t>تغريدة</a:t>
              </a:r>
              <a:r>
                <a:rPr lang="ar-SY" b="1" dirty="0" smtClean="0">
                  <a:solidFill>
                    <a:srgbClr val="FFFF00"/>
                  </a:solidFill>
                </a:rPr>
                <a:t> خادم الحرمين الشريفين الملك سلمان بن عبد العزيز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62770" y="321378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30989" y="322554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8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45950" y="2349426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11019" y="2377316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8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101654" y="2321273"/>
            <a:ext cx="3403910" cy="457200"/>
            <a:chOff x="712180" y="2646425"/>
            <a:chExt cx="4396786" cy="457200"/>
          </a:xfrm>
        </p:grpSpPr>
        <p:sp>
          <p:nvSpPr>
            <p:cNvPr id="89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633959" y="724646"/>
              <a:ext cx="457200" cy="430075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0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801082" y="2720146"/>
              <a:ext cx="411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المزيد من الإنجازات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174278" y="3177950"/>
            <a:ext cx="3348105" cy="457200"/>
            <a:chOff x="-829259" y="3373091"/>
            <a:chExt cx="5938224" cy="457200"/>
          </a:xfrm>
        </p:grpSpPr>
        <p:sp>
          <p:nvSpPr>
            <p:cNvPr id="9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863241" y="680591"/>
              <a:ext cx="457200" cy="584220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85413" y="3428237"/>
              <a:ext cx="4830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0000"/>
                  </a:solidFill>
                </a:rPr>
                <a:t>تحقيق الخير للوطن وشعبه</a:t>
              </a:r>
              <a:endParaRPr lang="ar-SY" b="1" dirty="0"/>
            </a:p>
          </p:txBody>
        </p:sp>
      </p:grpSp>
      <p:sp>
        <p:nvSpPr>
          <p:cNvPr id="9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70341" y="411159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738560" y="412335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157882" y="4075759"/>
            <a:ext cx="3372071" cy="457200"/>
            <a:chOff x="-871765" y="3373092"/>
            <a:chExt cx="5980730" cy="457200"/>
          </a:xfrm>
        </p:grpSpPr>
        <p:sp>
          <p:nvSpPr>
            <p:cNvPr id="9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841988" y="659339"/>
              <a:ext cx="457200" cy="588470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446867" y="3383538"/>
              <a:ext cx="532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تحقيق الازدهار للوطن وشعبه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7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4" grpId="0" animBg="1"/>
      <p:bldP spid="85" grpId="0"/>
      <p:bldP spid="86" grpId="0" animBg="1"/>
      <p:bldP spid="87" grpId="0"/>
      <p:bldP spid="96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34526" y="128125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488940" y="1017816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62772" y="3213124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=""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38192" y="1538154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=""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047522" y="4934495"/>
            <a:ext cx="1438796" cy="1185090"/>
            <a:chOff x="7062036" y="4735285"/>
            <a:chExt cx="1438796" cy="1185090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=""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036" y="4763588"/>
              <a:ext cx="1044668" cy="10394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692982" y="4797518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=""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42206" y="1554155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=""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18240" y="3236325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=""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40" y="54541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=""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75201" y="2321925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833849" y="3105833"/>
              <a:ext cx="25584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لماذا نحتفل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 باليوم الوطني؟</a:t>
              </a:r>
              <a:endPara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730635" y="34478"/>
            <a:ext cx="629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تقدير الجهود التي قام بها المؤسس الملك عبد العزيز بن عبد الرحمن آل سعود – طيَّب الله ثراه-و رجاله المخلصون و ؟أبناؤه البررة من بعده , في توحيد المملكة العربية السعودية و تأسيسها و بنائها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142515" y="1676151"/>
            <a:ext cx="359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الوفاء لشهداء الواجب و لجنودنا البواسل الذين يحمون حدود وطننا , و يسهرون على أمنه و استقراره</a:t>
            </a:r>
            <a:endParaRPr lang="ar-SY" dirty="0" smtClean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486318" y="3354255"/>
            <a:ext cx="370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الاعتزاز بأبناء الوطن الذين قدَّموا له خدمات جليلة , و رفعوا اسمه في مجالات كثيرة و متنوّعة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5213191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تعميق الانتماء للوطن و الولاء للملك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4300" y="4892881"/>
            <a:ext cx="394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التعبير عن مشاعر الحب و الولاء للوطن و لقيادته الرّشيدة وفق سلوك حضاري يبرز مكانة المملكة العربية السعودية , و يُظهِرُ قيمها الإسلامية</a:t>
            </a:r>
            <a:endParaRPr lang="ar-SY" sz="1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114300" y="3213124"/>
            <a:ext cx="340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إبراز المنجزات الحضارية , و الاقتصادية , و الاجتماعيّة للوطن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431800" y="1583098"/>
            <a:ext cx="347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تعزيز التَّلاحم و التَّكاتف بين فئات المجتمع</a:t>
            </a:r>
            <a:endParaRPr lang="ar-SY" dirty="0">
              <a:solidFill>
                <a:schemeClr val="bg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52" r="99624">
                        <a14:foregroundMark x1="68045" y1="90608" x2="8271" y2="94475"/>
                        <a14:foregroundMark x1="71429" y1="87845" x2="20677" y2="83978"/>
                        <a14:foregroundMark x1="74436" y1="82873" x2="72932" y2="89503"/>
                        <a14:foregroundMark x1="72932" y1="94475" x2="63158" y2="94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002" y="2645403"/>
            <a:ext cx="1587686" cy="82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295" l="0" r="100000">
                        <a14:foregroundMark x1="67123" y1="91875" x2="8219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575" y="4064004"/>
            <a:ext cx="1423759" cy="731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=""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4315827" y="6223362"/>
            <a:ext cx="417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استذكار جوانب التاريخ , و التراث الوطني , و الأسس و المبادئ التي تقوم عليها المملكة العربية السعودية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1" y="1394461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4189978" y="4183347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1926D0E-A6E4-4E56-982D-36DF4226F80C}"/>
              </a:ext>
            </a:extLst>
          </p:cNvPr>
          <p:cNvSpPr/>
          <p:nvPr/>
        </p:nvSpPr>
        <p:spPr>
          <a:xfrm>
            <a:off x="4242817" y="2283818"/>
            <a:ext cx="254833" cy="25483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968582" y="1311092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763110" y="4183347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A90ECDA-1FEF-4F38-8FE2-1538F07A0C28}"/>
              </a:ext>
            </a:extLst>
          </p:cNvPr>
          <p:cNvSpPr/>
          <p:nvPr/>
        </p:nvSpPr>
        <p:spPr>
          <a:xfrm>
            <a:off x="7681804" y="2283819"/>
            <a:ext cx="254833" cy="254833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490487" y="1823487"/>
            <a:ext cx="3211025" cy="3211025"/>
            <a:chOff x="4490487" y="1823487"/>
            <a:chExt cx="3211025" cy="3211025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732052" y="2768671"/>
              <a:ext cx="28631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 smtClean="0">
                  <a:solidFill>
                    <a:srgbClr val="FF0000"/>
                  </a:solidFill>
                </a:rPr>
                <a:t>ممارسات سلبية</a:t>
              </a:r>
            </a:p>
            <a:p>
              <a:pPr lvl="0" algn="ctr">
                <a:defRPr/>
              </a:pPr>
              <a:r>
                <a:rPr kumimoji="0" lang="ar-S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nsSerif" panose="00000400000000000000" pitchFamily="2" charset="2"/>
                </a:rPr>
                <a:t>في مثل هذه المناسبات تحدث بعض الممارسات التي تُخالف السلوك</a:t>
              </a:r>
              <a:r>
                <a:rPr kumimoji="0" lang="ar-SY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nsSerif" panose="00000400000000000000" pitchFamily="2" charset="2"/>
                </a:rPr>
                <a:t> الحضاري منها ما يأتي 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749A1A-2C7A-4A2E-9B44-B9F98057C57B}"/>
              </a:ext>
            </a:extLst>
          </p:cNvPr>
          <p:cNvGrpSpPr/>
          <p:nvPr/>
        </p:nvGrpSpPr>
        <p:grpSpPr>
          <a:xfrm>
            <a:off x="2113614" y="1697563"/>
            <a:ext cx="1858780" cy="928372"/>
            <a:chOff x="2113614" y="1697563"/>
            <a:chExt cx="1858780" cy="9283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37203B36-4CAA-49C9-80CF-9FD923CC6B3C}"/>
                </a:ext>
              </a:extLst>
            </p:cNvPr>
            <p:cNvSpPr/>
            <p:nvPr/>
          </p:nvSpPr>
          <p:spPr>
            <a:xfrm>
              <a:off x="2113614" y="1697563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0066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FCC6929-5733-4C5F-BDE5-22CEE3E203C5}"/>
                </a:ext>
              </a:extLst>
            </p:cNvPr>
            <p:cNvGrpSpPr/>
            <p:nvPr/>
          </p:nvGrpSpPr>
          <p:grpSpPr>
            <a:xfrm>
              <a:off x="2219001" y="2152664"/>
              <a:ext cx="1656522" cy="473271"/>
              <a:chOff x="2214743" y="4637118"/>
              <a:chExt cx="1656522" cy="47327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A8FD0D13-44D1-4481-8452-01D04F8641BD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EB3CFE4-A2D9-409C-B4CE-81D0CEBEBDC6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400" b="1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2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2113614" y="4174761"/>
            <a:ext cx="1858780" cy="1007314"/>
            <a:chOff x="2113614" y="4174761"/>
            <a:chExt cx="1858780" cy="10073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36D18880-EA55-4D62-B7D3-2D7D955DF07A}"/>
                </a:ext>
              </a:extLst>
            </p:cNvPr>
            <p:cNvGrpSpPr/>
            <p:nvPr/>
          </p:nvGrpSpPr>
          <p:grpSpPr>
            <a:xfrm>
              <a:off x="2234349" y="4647249"/>
              <a:ext cx="1656522" cy="534826"/>
              <a:chOff x="2214743" y="4637118"/>
              <a:chExt cx="1656522" cy="53482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FEC10621-DB9B-4623-826D-6EFB0BE1E312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DE845F8A-16F4-4CAF-8AE2-DC424576D0FF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2800" dirty="0">
                    <a:solidFill>
                      <a:prstClr val="white"/>
                    </a:solidFill>
                    <a:latin typeface="SansSerif" panose="00000400000000000000" pitchFamily="2" charset="2"/>
                  </a:rPr>
                  <a:t>1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166610" y="157026"/>
            <a:ext cx="1858780" cy="895505"/>
            <a:chOff x="5166610" y="157026"/>
            <a:chExt cx="1858780" cy="8955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404723"/>
              <a:ext cx="1656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6BB1F2D0-14F1-44B1-8DEF-6E6380E6093F}"/>
              </a:ext>
            </a:extLst>
          </p:cNvPr>
          <p:cNvGrpSpPr/>
          <p:nvPr/>
        </p:nvGrpSpPr>
        <p:grpSpPr>
          <a:xfrm>
            <a:off x="8205248" y="1697562"/>
            <a:ext cx="1858780" cy="895505"/>
            <a:chOff x="8205248" y="1697562"/>
            <a:chExt cx="1858780" cy="8955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C7BC9B6E-6AA3-47BA-AC29-5598F9F7C33B}"/>
                </a:ext>
              </a:extLst>
            </p:cNvPr>
            <p:cNvSpPr/>
            <p:nvPr/>
          </p:nvSpPr>
          <p:spPr>
            <a:xfrm>
              <a:off x="8205248" y="1697562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CC00CC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00E4B27-3638-474D-82C3-CFA85A00A362}"/>
                </a:ext>
              </a:extLst>
            </p:cNvPr>
            <p:cNvGrpSpPr/>
            <p:nvPr/>
          </p:nvGrpSpPr>
          <p:grpSpPr>
            <a:xfrm>
              <a:off x="8310635" y="2152664"/>
              <a:ext cx="1656522" cy="411716"/>
              <a:chOff x="2214743" y="4637118"/>
              <a:chExt cx="1656522" cy="41171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8E6EAA15-F24E-4B83-85EA-52C900FF2BD4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F16C798E-4669-4E4A-B081-1E94A4F80C61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3557" y="4174761"/>
            <a:ext cx="1858780" cy="895505"/>
            <a:chOff x="8273557" y="4174761"/>
            <a:chExt cx="1858780" cy="89550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6CDD5DD8-3B27-413D-B9A5-878D3FD759E9}"/>
                </a:ext>
              </a:extLst>
            </p:cNvPr>
            <p:cNvGrpSpPr/>
            <p:nvPr/>
          </p:nvGrpSpPr>
          <p:grpSpPr>
            <a:xfrm>
              <a:off x="8409504" y="4622995"/>
              <a:ext cx="1656522" cy="411716"/>
              <a:chOff x="2214743" y="4637118"/>
              <a:chExt cx="1656522" cy="41171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A9773EF4-FD48-43EC-854F-804B48E49189}"/>
                  </a:ext>
                </a:extLst>
              </p:cNvPr>
              <p:cNvCxnSpPr/>
              <p:nvPr/>
            </p:nvCxnSpPr>
            <p:spPr>
              <a:xfrm>
                <a:off x="2669096" y="4637118"/>
                <a:ext cx="75537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8835114-DB55-445A-A1D3-7AC681F8C892}"/>
                  </a:ext>
                </a:extLst>
              </p:cNvPr>
              <p:cNvSpPr txBox="1"/>
              <p:nvPr/>
            </p:nvSpPr>
            <p:spPr>
              <a:xfrm>
                <a:off x="2214743" y="4648724"/>
                <a:ext cx="1656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nsSerif" panose="00000400000000000000" pitchFamily="2" charset="2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nsSerif" panose="00000400000000000000" pitchFamily="2" charset="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804B91D-63E1-4D56-82AF-D440D21A599C}"/>
              </a:ext>
            </a:extLst>
          </p:cNvPr>
          <p:cNvGrpSpPr/>
          <p:nvPr/>
        </p:nvGrpSpPr>
        <p:grpSpPr>
          <a:xfrm>
            <a:off x="9782878" y="4019368"/>
            <a:ext cx="2680614" cy="1278974"/>
            <a:chOff x="7804761" y="5284308"/>
            <a:chExt cx="1656522" cy="127897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D725F9A-6B65-44CE-BFF7-F08D15A46FED}"/>
                </a:ext>
              </a:extLst>
            </p:cNvPr>
            <p:cNvSpPr txBox="1"/>
            <p:nvPr/>
          </p:nvSpPr>
          <p:spPr>
            <a:xfrm>
              <a:off x="7804761" y="5284308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D6E674E-B8B1-4736-8EA3-0051DA9EC4D4}"/>
                </a:ext>
              </a:extLst>
            </p:cNvPr>
            <p:cNvSpPr txBox="1"/>
            <p:nvPr/>
          </p:nvSpPr>
          <p:spPr>
            <a:xfrm>
              <a:off x="7980955" y="5547619"/>
              <a:ext cx="1346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</a:rPr>
                <a:t>رمي النفايات في الطرق و المنتزهات و السَّاحات المُعدّة للاحتفال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79CA9E90-4ABF-4180-AEB3-CF7165492941}"/>
              </a:ext>
            </a:extLst>
          </p:cNvPr>
          <p:cNvGrpSpPr/>
          <p:nvPr/>
        </p:nvGrpSpPr>
        <p:grpSpPr>
          <a:xfrm>
            <a:off x="44263" y="3071678"/>
            <a:ext cx="3622314" cy="1929514"/>
            <a:chOff x="-1818201" y="3615043"/>
            <a:chExt cx="5061058" cy="1929514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FA9211A-355E-4AD2-8503-0EF5AA11F676}"/>
                </a:ext>
              </a:extLst>
            </p:cNvPr>
            <p:cNvSpPr txBox="1"/>
            <p:nvPr/>
          </p:nvSpPr>
          <p:spPr>
            <a:xfrm>
              <a:off x="1586334" y="3615043"/>
              <a:ext cx="1656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39FE624-EE86-4739-A602-F7CCDE8FEC7C}"/>
                </a:ext>
              </a:extLst>
            </p:cNvPr>
            <p:cNvSpPr txBox="1"/>
            <p:nvPr/>
          </p:nvSpPr>
          <p:spPr>
            <a:xfrm>
              <a:off x="-1818201" y="4836671"/>
              <a:ext cx="2638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سوء استعمال العلَم الوطني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E4E0E7A-7352-4CAE-B236-6AAF4D422400}"/>
              </a:ext>
            </a:extLst>
          </p:cNvPr>
          <p:cNvGrpSpPr/>
          <p:nvPr/>
        </p:nvGrpSpPr>
        <p:grpSpPr>
          <a:xfrm>
            <a:off x="44263" y="1794713"/>
            <a:ext cx="2190086" cy="569612"/>
            <a:chOff x="3269198" y="772611"/>
            <a:chExt cx="1319708" cy="569612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0543F64-8CC1-443B-A167-FB3F713214FA}"/>
                </a:ext>
              </a:extLst>
            </p:cNvPr>
            <p:cNvSpPr txBox="1"/>
            <p:nvPr/>
          </p:nvSpPr>
          <p:spPr>
            <a:xfrm>
              <a:off x="3294255" y="772611"/>
              <a:ext cx="984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0781660-EFA9-40D6-83A1-2A91103B81D2}"/>
                </a:ext>
              </a:extLst>
            </p:cNvPr>
            <p:cNvSpPr txBox="1"/>
            <p:nvPr/>
          </p:nvSpPr>
          <p:spPr>
            <a:xfrm>
              <a:off x="3269198" y="942113"/>
              <a:ext cx="1319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مخالفة أنظمة المرور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09054A4C-B20D-4A31-90FB-8C5A2370D7AA}"/>
              </a:ext>
            </a:extLst>
          </p:cNvPr>
          <p:cNvGrpSpPr/>
          <p:nvPr/>
        </p:nvGrpSpPr>
        <p:grpSpPr>
          <a:xfrm>
            <a:off x="7151136" y="325179"/>
            <a:ext cx="2844565" cy="707886"/>
            <a:chOff x="7298184" y="678802"/>
            <a:chExt cx="1769686" cy="70788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87E7434-EAD2-42FF-9027-1B4C6B0651F1}"/>
                </a:ext>
              </a:extLst>
            </p:cNvPr>
            <p:cNvSpPr txBox="1"/>
            <p:nvPr/>
          </p:nvSpPr>
          <p:spPr>
            <a:xfrm>
              <a:off x="7298184" y="678802"/>
              <a:ext cx="165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1B26D3C-02FF-4FD1-8850-1FF6B239BF53}"/>
                </a:ext>
              </a:extLst>
            </p:cNvPr>
            <p:cNvSpPr txBox="1"/>
            <p:nvPr/>
          </p:nvSpPr>
          <p:spPr>
            <a:xfrm>
              <a:off x="7310219" y="678802"/>
              <a:ext cx="1757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schemeClr val="bg1"/>
                  </a:solidFill>
                </a:rPr>
                <a:t>استعمال منبهات السَّيارات استعمالاً مزعجاً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C7A257E-89CD-4B71-B3D1-5858BB196BFA}"/>
              </a:ext>
            </a:extLst>
          </p:cNvPr>
          <p:cNvGrpSpPr/>
          <p:nvPr/>
        </p:nvGrpSpPr>
        <p:grpSpPr>
          <a:xfrm>
            <a:off x="9619231" y="1869838"/>
            <a:ext cx="2380883" cy="707886"/>
            <a:chOff x="8869304" y="2842795"/>
            <a:chExt cx="1338276" cy="70788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3DCC454-54A3-48C7-B7DD-2FAC5C996895}"/>
                </a:ext>
              </a:extLst>
            </p:cNvPr>
            <p:cNvSpPr txBox="1"/>
            <p:nvPr/>
          </p:nvSpPr>
          <p:spPr>
            <a:xfrm>
              <a:off x="9326391" y="2861005"/>
              <a:ext cx="805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55368E2-D25D-4BE8-B761-80CD534786F8}"/>
                </a:ext>
              </a:extLst>
            </p:cNvPr>
            <p:cNvSpPr txBox="1"/>
            <p:nvPr/>
          </p:nvSpPr>
          <p:spPr>
            <a:xfrm>
              <a:off x="8869304" y="2842795"/>
              <a:ext cx="1338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sz="2000" b="1" dirty="0" smtClean="0">
                  <a:solidFill>
                    <a:schemeClr val="bg1"/>
                  </a:solidFill>
                </a:rPr>
                <a:t>التَّعدّي على الممتلكات العامة و الخاصّة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3398" y="411330"/>
            <a:ext cx="1028542" cy="2276064"/>
            <a:chOff x="1112830" y="425494"/>
            <a:chExt cx="1028542" cy="227606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2830" y="425494"/>
              <a:ext cx="461665" cy="22321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9" y="425494"/>
              <a:ext cx="492443" cy="2276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اليومُ الوطني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2" r="100000">
                        <a14:foregroundMark x1="44127" y1="23856" x2="26667" y2="39216"/>
                        <a14:foregroundMark x1="42963" y1="17647" x2="9312" y2="18954"/>
                        <a14:foregroundMark x1="43915" y1="47712" x2="11958" y2="72222"/>
                        <a14:foregroundMark x1="20317" y1="38562" x2="4550" y2="56863"/>
                        <a14:foregroundMark x1="44762" y1="2941" x2="5926" y2="3595"/>
                        <a14:foregroundMark x1="46772" y1="91503" x2="5397" y2="92484"/>
                        <a14:foregroundMark x1="40000" y1="58170" x2="24868" y2="76144"/>
                        <a14:foregroundMark x1="91958" y1="92484" x2="55556" y2="93137"/>
                        <a14:backgroundMark x1="25820" y1="2941" x2="42751" y2="1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900" y="2063633"/>
            <a:ext cx="6379917" cy="206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025084" y="1035091"/>
            <a:ext cx="6981067" cy="677698"/>
            <a:chOff x="6818654" y="2432396"/>
            <a:chExt cx="6981064" cy="677698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209626" y="-488059"/>
              <a:ext cx="669637" cy="651054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89780" y="252915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63763"/>
              <a:ext cx="640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 يُبيّن الطلبة الطريقة المُثلى للاحتفال باليوم الوطني , مع ذكر بعض النواحي السَّلبية التي ينبغي الابتعاد عنها ::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86253"/>
              </p:ext>
            </p:extLst>
          </p:nvPr>
        </p:nvGraphicFramePr>
        <p:xfrm>
          <a:off x="5194300" y="4605866"/>
          <a:ext cx="4762500" cy="1798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1250"/>
                <a:gridCol w="2381250"/>
              </a:tblGrid>
              <a:tr h="249767"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الطريقة السليمة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الطريقة غير السليمة</a:t>
                      </a:r>
                      <a:endParaRPr lang="ar-SY" dirty="0"/>
                    </a:p>
                  </a:txBody>
                  <a:tcPr/>
                </a:tc>
              </a:tr>
              <a:tr h="249767"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تقديم</a:t>
                      </a:r>
                      <a:r>
                        <a:rPr lang="ar-SY" sz="1400" b="1" baseline="0" dirty="0" smtClean="0"/>
                        <a:t> شيء مفيد للوطن</a:t>
                      </a:r>
                      <a:endParaRPr lang="ar-SY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التجمهر و تعطيل حركة السّير</a:t>
                      </a:r>
                      <a:endParaRPr lang="ar-SY" sz="1400" b="1" dirty="0"/>
                    </a:p>
                  </a:txBody>
                  <a:tcPr/>
                </a:tc>
              </a:tr>
              <a:tr h="249767"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تجديد الوفاء للوطن و الولاء للقيادة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i="0" dirty="0" smtClean="0"/>
                        <a:t>الإسراف و العبث في النِّعم</a:t>
                      </a:r>
                      <a:endParaRPr lang="ar-SY" sz="1400" b="1" i="0" dirty="0"/>
                    </a:p>
                  </a:txBody>
                  <a:tcPr/>
                </a:tc>
              </a:tr>
              <a:tr h="249767"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التذكير بالجهود التي بُذِلَت لتوفير سُبل الرّاحة و الأمن و الأمان للمواطنين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إهانة راية التوحيد و العلَم الوطني</a:t>
                      </a:r>
                      <a:endParaRPr lang="ar-SY" sz="1400" b="1" dirty="0"/>
                    </a:p>
                  </a:txBody>
                  <a:tcPr/>
                </a:tc>
              </a:tr>
              <a:tr h="249767"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احترام العلَم و عدم إهانته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1400" b="1" dirty="0" smtClean="0"/>
                        <a:t>التَّعدِّي على المرافق العامّة</a:t>
                      </a:r>
                      <a:endParaRPr lang="ar-SY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399</Words>
  <Application>Microsoft Office PowerPoint</Application>
  <PresentationFormat>مخصص</PresentationFormat>
  <Paragraphs>64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1721</cp:revision>
  <dcterms:created xsi:type="dcterms:W3CDTF">2020-10-10T04:32:51Z</dcterms:created>
  <dcterms:modified xsi:type="dcterms:W3CDTF">2021-08-16T16:11:50Z</dcterms:modified>
</cp:coreProperties>
</file>