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drawingml.diagramData+xml" PartName="/ppt/diagrams/data3.xml"/>
  <Override ContentType="application/vnd.openxmlformats-officedocument.drawingml.diagramData+xml" PartName="/ppt/diagrams/data2.xml"/>
  <Override ContentType="application/vnd.openxmlformats-officedocument.drawingml.diagramData+xml" PartName="/ppt/diagrams/data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18.xml"/>
  <Override ContentType="application/vnd.openxmlformats-officedocument.presentationml.slideLayout+xml" PartName="/ppt/slideLayouts/slideLayout5.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22.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drawingml.diagramLayout+xml" PartName="/ppt/diagrams/layout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drawingml.diagramStyle+xml" PartName="/ppt/diagrams/quickStyle2.xml"/>
  <Override ContentType="application/vnd.openxmlformats-officedocument.drawingml.diagramStyle+xml" PartName="/ppt/diagrams/quickStyle1.xml"/>
  <Override ContentType="application/vnd.openxmlformats-officedocument.drawingml.diagramStyle+xml" PartName="/ppt/diagrams/quickStyl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ms-office.drawingml.diagramDrawing+xml" PartName="/ppt/diagrams/drawing2.xml"/>
  <Override ContentType="application/vnd.ms-office.drawingml.diagramDrawing+xml" PartName="/ppt/diagrams/drawing1.xml"/>
  <Override ContentType="application/vnd.ms-office.drawingml.diagramDrawing+xml" PartName="/ppt/diagrams/drawing3.xml"/>
  <Override ContentType="application/vnd.openxmlformats-officedocument.presentationml.presProps+xml" PartName="/ppt/presProps1.xml"/>
  <Override ContentType="application/vnd.openxmlformats-officedocument.drawingml.diagramColors+xml" PartName="/ppt/diagrams/colors3.xml"/>
  <Override ContentType="application/vnd.openxmlformats-officedocument.drawingml.diagramColors+xml" PartName="/ppt/diagrams/colors2.xml"/>
  <Override ContentType="application/vnd.openxmlformats-officedocument.drawingml.diagramColors+xml" PartName="/ppt/diagram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8" r:id="rId3"/>
    <p:sldMasterId id="2147483661" r:id="rId4"/>
    <p:sldMasterId id="2147483662"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9144000"/>
  <p:notesSz cx="6858000" cy="9144000"/>
  <p:defaultTextStyle>
    <a:defPPr lvl="0">
      <a:defRPr lang="ar-SA"/>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Master" Target="slideMasters/slideMaster3.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4.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diagrams/_rels/data3.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E34C6-2F5B-4366-934E-9A9762D0A5A5}" type="doc">
      <dgm:prSet loTypeId="urn:microsoft.com/office/officeart/2005/8/layout/radial1" loCatId="cycle" qsTypeId="urn:microsoft.com/office/officeart/2005/8/quickstyle/simple4" qsCatId="simple" csTypeId="urn:microsoft.com/office/officeart/2005/8/colors/colorful3" csCatId="colorful" phldr="1"/>
      <dgm:spPr/>
      <dgm:t>
        <a:bodyPr/>
        <a:lstStyle/>
        <a:p>
          <a:endParaRPr lang="en-US"/>
        </a:p>
      </dgm:t>
    </dgm:pt>
    <dgm:pt modelId="{E47C0F08-1492-402B-859F-F778EF7FDE04}">
      <dgm:prSet phldrT="[Text]" custT="1"/>
      <dgm:spPr/>
      <dgm:t>
        <a:bodyPr/>
        <a:lstStyle/>
        <a:p>
          <a:r>
            <a:rPr lang="ar-EG" sz="2800" b="1">
              <a:ln w="1905"/>
              <a:effectLst>
                <a:innerShdw blurRad="69850" dist="43180" dir="5400000">
                  <a:srgbClr val="000000">
                    <a:alpha val="65000"/>
                  </a:srgbClr>
                </a:innerShdw>
              </a:effectLst>
              <a:ea typeface="Calibri"/>
              <a:cs typeface="Traditional Arabic"/>
            </a:rPr>
            <a:t>الخضراوات</a:t>
          </a:r>
          <a:endParaRPr lang="en-US" sz="2800"/>
        </a:p>
      </dgm:t>
    </dgm:pt>
    <dgm:pt modelId="{FD688A80-5017-4B0B-98F3-C6A425D5F559}" type="parTrans" cxnId="{7270854B-08D4-4D8C-85F1-2A3EB22F1E71}">
      <dgm:prSet/>
      <dgm:spPr/>
      <dgm:t>
        <a:bodyPr/>
        <a:lstStyle/>
        <a:p>
          <a:endParaRPr lang="en-US"/>
        </a:p>
      </dgm:t>
    </dgm:pt>
    <dgm:pt modelId="{40311FBD-A2AC-4B8B-AE84-4EB403A1122E}" type="sibTrans" cxnId="{7270854B-08D4-4D8C-85F1-2A3EB22F1E71}">
      <dgm:prSet/>
      <dgm:spPr/>
      <dgm:t>
        <a:bodyPr/>
        <a:lstStyle/>
        <a:p>
          <a:endParaRPr lang="en-US"/>
        </a:p>
      </dgm:t>
    </dgm:pt>
    <dgm:pt modelId="{F1D858AD-B550-4D82-84BB-4D5AA5794F45}">
      <dgm:prSet phldrT="[Text]" custT="1"/>
      <dgm:spPr/>
      <dgm:t>
        <a:bodyPr/>
        <a:lstStyle/>
        <a:p>
          <a:r>
            <a:rPr lang="ar-EG" sz="1400" b="1"/>
            <a:t>المصدر الأساسي للفيتامينات والأملاح المعدنية  </a:t>
          </a:r>
          <a:endParaRPr lang="en-US" sz="1400" b="1"/>
        </a:p>
      </dgm:t>
    </dgm:pt>
    <dgm:pt modelId="{BB89AC89-DE81-4A54-A565-86DCEF1373F8}" type="parTrans" cxnId="{E940B579-BF7D-4AE7-BC26-A1378198EC65}">
      <dgm:prSet/>
      <dgm:spPr/>
      <dgm:t>
        <a:bodyPr/>
        <a:lstStyle/>
        <a:p>
          <a:endParaRPr lang="en-US"/>
        </a:p>
      </dgm:t>
    </dgm:pt>
    <dgm:pt modelId="{986DCC58-886B-4E29-A1D6-37F9B1F7FA7B}" type="sibTrans" cxnId="{E940B579-BF7D-4AE7-BC26-A1378198EC65}">
      <dgm:prSet/>
      <dgm:spPr/>
      <dgm:t>
        <a:bodyPr/>
        <a:lstStyle/>
        <a:p>
          <a:endParaRPr lang="en-US"/>
        </a:p>
      </dgm:t>
    </dgm:pt>
    <dgm:pt modelId="{1217A14D-05DB-4421-9C85-893778624AE1}">
      <dgm:prSet phldrT="[Text]" custT="1"/>
      <dgm:spPr/>
      <dgm:t>
        <a:bodyPr/>
        <a:lstStyle/>
        <a:p>
          <a:r>
            <a:rPr lang="ar-EG" sz="1400" b="1"/>
            <a:t>مصدر الألياف التي تعتبر هامة لحركة الأمعاء</a:t>
          </a:r>
          <a:endParaRPr lang="en-US" sz="1400" b="1"/>
        </a:p>
      </dgm:t>
    </dgm:pt>
    <dgm:pt modelId="{E84547FB-8E1D-4D7A-BC93-E139606371D7}" type="parTrans" cxnId="{9578BD9E-B9F8-47F1-901A-D112CF33022A}">
      <dgm:prSet/>
      <dgm:spPr/>
      <dgm:t>
        <a:bodyPr/>
        <a:lstStyle/>
        <a:p>
          <a:endParaRPr lang="en-US"/>
        </a:p>
      </dgm:t>
    </dgm:pt>
    <dgm:pt modelId="{3D2FDB2C-0641-4BB1-86C9-A4289C9D9185}" type="sibTrans" cxnId="{9578BD9E-B9F8-47F1-901A-D112CF33022A}">
      <dgm:prSet/>
      <dgm:spPr/>
      <dgm:t>
        <a:bodyPr/>
        <a:lstStyle/>
        <a:p>
          <a:endParaRPr lang="en-US"/>
        </a:p>
      </dgm:t>
    </dgm:pt>
    <dgm:pt modelId="{A99C01E5-B68D-49BC-87C9-2CE82522AEFF}">
      <dgm:prSet phldrT="[Text]" custT="1"/>
      <dgm:spPr/>
      <dgm:t>
        <a:bodyPr/>
        <a:lstStyle/>
        <a:p>
          <a:r>
            <a:rPr lang="ar-EG" sz="1400" b="1"/>
            <a:t>تحتوي  من10 -15 سعر / 100 جم فقيرة في البروتينات </a:t>
          </a:r>
          <a:endParaRPr lang="en-US" sz="1400" b="1"/>
        </a:p>
      </dgm:t>
    </dgm:pt>
    <dgm:pt modelId="{01BEE355-1AE3-43B8-8DBB-F38EF882DDD0}" type="parTrans" cxnId="{FECA42D3-5383-4E8B-8006-F2ED86C6DEFA}">
      <dgm:prSet/>
      <dgm:spPr/>
      <dgm:t>
        <a:bodyPr/>
        <a:lstStyle/>
        <a:p>
          <a:endParaRPr lang="en-US"/>
        </a:p>
      </dgm:t>
    </dgm:pt>
    <dgm:pt modelId="{48418D9B-9A8B-44E7-B7CC-D09E3226A868}" type="sibTrans" cxnId="{FECA42D3-5383-4E8B-8006-F2ED86C6DEFA}">
      <dgm:prSet/>
      <dgm:spPr/>
      <dgm:t>
        <a:bodyPr/>
        <a:lstStyle/>
        <a:p>
          <a:endParaRPr lang="en-US"/>
        </a:p>
      </dgm:t>
    </dgm:pt>
    <dgm:pt modelId="{8DA0B31C-E997-429F-87FB-38C67478B619}">
      <dgm:prSet phldrT="[Text]" custT="1"/>
      <dgm:spPr/>
      <dgm:t>
        <a:bodyPr/>
        <a:lstStyle/>
        <a:p>
          <a:r>
            <a:rPr lang="ar-EG" sz="1400" b="1"/>
            <a:t>تحتوي علي كمية كبيرة من الماء</a:t>
          </a:r>
          <a:endParaRPr lang="en-US" sz="1400" b="1"/>
        </a:p>
      </dgm:t>
    </dgm:pt>
    <dgm:pt modelId="{CDFA43D2-C4C8-473C-A2BC-0694A9D0FB19}" type="parTrans" cxnId="{193C906D-7E41-43C5-BD8F-49540849394D}">
      <dgm:prSet/>
      <dgm:spPr/>
      <dgm:t>
        <a:bodyPr/>
        <a:lstStyle/>
        <a:p>
          <a:endParaRPr lang="en-US"/>
        </a:p>
      </dgm:t>
    </dgm:pt>
    <dgm:pt modelId="{BE12E2B3-125C-45AA-B61A-D22566620E68}" type="sibTrans" cxnId="{193C906D-7E41-43C5-BD8F-49540849394D}">
      <dgm:prSet/>
      <dgm:spPr/>
      <dgm:t>
        <a:bodyPr/>
        <a:lstStyle/>
        <a:p>
          <a:endParaRPr lang="en-US"/>
        </a:p>
      </dgm:t>
    </dgm:pt>
    <dgm:pt modelId="{5E1B6763-FB53-4F66-8269-3597919B4ADF}">
      <dgm:prSet phldrT="[Text]" custT="1"/>
      <dgm:spPr/>
      <dgm:t>
        <a:bodyPr/>
        <a:lstStyle/>
        <a:p>
          <a:r>
            <a:rPr lang="ar-EG" sz="1400" b="1"/>
            <a:t>الخضروات الورقية أعلي في قيمتها الغذائية وكلما زادت خضرة الأوراق زادت نسبة  البيتا كاروتين  والحديد ، والخضروات الطازجة مصدر  لفيتامين (ج</a:t>
          </a:r>
          <a:r>
            <a:rPr lang="ar-EG" sz="1400"/>
            <a:t>)</a:t>
          </a:r>
          <a:endParaRPr lang="en-US" sz="1400"/>
        </a:p>
      </dgm:t>
    </dgm:pt>
    <dgm:pt modelId="{A159F120-B6F5-4451-AF6C-CD15E8DF296B}" type="parTrans" cxnId="{817AB9E0-A4F5-4B71-A3C1-C528E6A2E8EE}">
      <dgm:prSet/>
      <dgm:spPr/>
      <dgm:t>
        <a:bodyPr/>
        <a:lstStyle/>
        <a:p>
          <a:endParaRPr lang="en-US"/>
        </a:p>
      </dgm:t>
    </dgm:pt>
    <dgm:pt modelId="{18E5F134-41D9-4D91-88C1-F821A3082F48}" type="sibTrans" cxnId="{817AB9E0-A4F5-4B71-A3C1-C528E6A2E8EE}">
      <dgm:prSet/>
      <dgm:spPr/>
      <dgm:t>
        <a:bodyPr/>
        <a:lstStyle/>
        <a:p>
          <a:endParaRPr lang="en-US"/>
        </a:p>
      </dgm:t>
    </dgm:pt>
    <dgm:pt modelId="{2E4AB544-6DE0-44F0-B2E9-28220145216D}" type="pres">
      <dgm:prSet presAssocID="{8D7E34C6-2F5B-4366-934E-9A9762D0A5A5}" presName="cycle" presStyleCnt="0">
        <dgm:presLayoutVars>
          <dgm:chMax val="1"/>
          <dgm:dir/>
          <dgm:animLvl val="ctr"/>
          <dgm:resizeHandles val="exact"/>
        </dgm:presLayoutVars>
      </dgm:prSet>
      <dgm:spPr/>
    </dgm:pt>
    <dgm:pt modelId="{29DDDC95-C5F2-4265-8398-CF95933297B7}" type="pres">
      <dgm:prSet presAssocID="{E47C0F08-1492-402B-859F-F778EF7FDE04}" presName="centerShape" presStyleLbl="node0" presStyleIdx="0" presStyleCnt="1" custScaleX="126427"/>
      <dgm:spPr/>
    </dgm:pt>
    <dgm:pt modelId="{C1FCCBDF-D351-4795-8B6C-4E8B6F7267D1}" type="pres">
      <dgm:prSet presAssocID="{BB89AC89-DE81-4A54-A565-86DCEF1373F8}" presName="Name9" presStyleLbl="parChTrans1D2" presStyleIdx="0" presStyleCnt="5"/>
      <dgm:spPr/>
    </dgm:pt>
    <dgm:pt modelId="{3FB322D0-B605-4A05-BE42-2A66D0748891}" type="pres">
      <dgm:prSet presAssocID="{BB89AC89-DE81-4A54-A565-86DCEF1373F8}" presName="connTx" presStyleLbl="parChTrans1D2" presStyleIdx="0" presStyleCnt="5"/>
      <dgm:spPr/>
    </dgm:pt>
    <dgm:pt modelId="{3E3A3746-B63A-4BCE-AE5F-AEB49F3CFF22}" type="pres">
      <dgm:prSet presAssocID="{F1D858AD-B550-4D82-84BB-4D5AA5794F45}" presName="node" presStyleLbl="node1" presStyleIdx="0" presStyleCnt="5" custScaleX="128969">
        <dgm:presLayoutVars>
          <dgm:bulletEnabled val="1"/>
        </dgm:presLayoutVars>
      </dgm:prSet>
      <dgm:spPr/>
    </dgm:pt>
    <dgm:pt modelId="{1E25824F-C1FE-426B-9BB3-C7E02237FEC6}" type="pres">
      <dgm:prSet presAssocID="{E84547FB-8E1D-4D7A-BC93-E139606371D7}" presName="Name9" presStyleLbl="parChTrans1D2" presStyleIdx="1" presStyleCnt="5"/>
      <dgm:spPr/>
    </dgm:pt>
    <dgm:pt modelId="{C2E51C27-3444-4E68-A0AB-ABDBF0868E2B}" type="pres">
      <dgm:prSet presAssocID="{E84547FB-8E1D-4D7A-BC93-E139606371D7}" presName="connTx" presStyleLbl="parChTrans1D2" presStyleIdx="1" presStyleCnt="5"/>
      <dgm:spPr/>
    </dgm:pt>
    <dgm:pt modelId="{38A258C3-C9A4-4FAC-BF78-D65C80FF5D85}" type="pres">
      <dgm:prSet presAssocID="{1217A14D-05DB-4421-9C85-893778624AE1}" presName="node" presStyleLbl="node1" presStyleIdx="1" presStyleCnt="5" custScaleX="160666" custRadScaleRad="167722" custRadScaleInc="-12988">
        <dgm:presLayoutVars>
          <dgm:bulletEnabled val="1"/>
        </dgm:presLayoutVars>
      </dgm:prSet>
      <dgm:spPr/>
    </dgm:pt>
    <dgm:pt modelId="{5B8C2E69-2FA0-4286-B7EE-235A0CD352F9}" type="pres">
      <dgm:prSet presAssocID="{01BEE355-1AE3-43B8-8DBB-F38EF882DDD0}" presName="Name9" presStyleLbl="parChTrans1D2" presStyleIdx="2" presStyleCnt="5"/>
      <dgm:spPr/>
    </dgm:pt>
    <dgm:pt modelId="{AB068DC0-27EF-4A46-898F-93E306A8BCAF}" type="pres">
      <dgm:prSet presAssocID="{01BEE355-1AE3-43B8-8DBB-F38EF882DDD0}" presName="connTx" presStyleLbl="parChTrans1D2" presStyleIdx="2" presStyleCnt="5"/>
      <dgm:spPr/>
    </dgm:pt>
    <dgm:pt modelId="{13FA3C18-C4A7-4803-9AC6-0A4453F8F0E3}" type="pres">
      <dgm:prSet presAssocID="{A99C01E5-B68D-49BC-87C9-2CE82522AEFF}" presName="node" presStyleLbl="node1" presStyleIdx="2" presStyleCnt="5" custScaleX="128969" custRadScaleRad="138438" custRadScaleInc="-50488">
        <dgm:presLayoutVars>
          <dgm:bulletEnabled val="1"/>
        </dgm:presLayoutVars>
      </dgm:prSet>
      <dgm:spPr/>
    </dgm:pt>
    <dgm:pt modelId="{FB175B8F-C028-411C-80FC-055621FD1EA2}" type="pres">
      <dgm:prSet presAssocID="{CDFA43D2-C4C8-473C-A2BC-0694A9D0FB19}" presName="Name9" presStyleLbl="parChTrans1D2" presStyleIdx="3" presStyleCnt="5"/>
      <dgm:spPr/>
    </dgm:pt>
    <dgm:pt modelId="{599B2AD6-62D8-4EE1-AC35-6852346F4EA9}" type="pres">
      <dgm:prSet presAssocID="{CDFA43D2-C4C8-473C-A2BC-0694A9D0FB19}" presName="connTx" presStyleLbl="parChTrans1D2" presStyleIdx="3" presStyleCnt="5"/>
      <dgm:spPr/>
    </dgm:pt>
    <dgm:pt modelId="{2FF1D397-EDF9-4A24-AE6B-001ADA60FC2E}" type="pres">
      <dgm:prSet presAssocID="{8DA0B31C-E997-429F-87FB-38C67478B619}" presName="node" presStyleLbl="node1" presStyleIdx="3" presStyleCnt="5" custScaleX="128969" custRadScaleRad="132782" custRadScaleInc="45537">
        <dgm:presLayoutVars>
          <dgm:bulletEnabled val="1"/>
        </dgm:presLayoutVars>
      </dgm:prSet>
      <dgm:spPr/>
    </dgm:pt>
    <dgm:pt modelId="{A2EA06D7-0B23-4EDE-B0DB-ABA5B698145E}" type="pres">
      <dgm:prSet presAssocID="{A159F120-B6F5-4451-AF6C-CD15E8DF296B}" presName="Name9" presStyleLbl="parChTrans1D2" presStyleIdx="4" presStyleCnt="5"/>
      <dgm:spPr/>
    </dgm:pt>
    <dgm:pt modelId="{64FACB19-6291-4C32-BDEF-E631DF61237A}" type="pres">
      <dgm:prSet presAssocID="{A159F120-B6F5-4451-AF6C-CD15E8DF296B}" presName="connTx" presStyleLbl="parChTrans1D2" presStyleIdx="4" presStyleCnt="5"/>
      <dgm:spPr/>
    </dgm:pt>
    <dgm:pt modelId="{C2D34648-A29A-4A9E-9F57-CE61717E063D}" type="pres">
      <dgm:prSet presAssocID="{5E1B6763-FB53-4F66-8269-3597919B4ADF}" presName="node" presStyleLbl="node1" presStyleIdx="4" presStyleCnt="5" custScaleX="171294" custRadScaleRad="161578" custRadScaleInc="2688">
        <dgm:presLayoutVars>
          <dgm:bulletEnabled val="1"/>
        </dgm:presLayoutVars>
      </dgm:prSet>
      <dgm:spPr/>
    </dgm:pt>
  </dgm:ptLst>
  <dgm:cxnLst>
    <dgm:cxn modelId="{8FD8042E-DB40-4337-8D77-B8BF62A3BD8D}" type="presOf" srcId="{BB89AC89-DE81-4A54-A565-86DCEF1373F8}" destId="{C1FCCBDF-D351-4795-8B6C-4E8B6F7267D1}" srcOrd="0" destOrd="0" presId="urn:microsoft.com/office/officeart/2005/8/layout/radial1"/>
    <dgm:cxn modelId="{65BB998C-72DB-4914-94EC-F489D6C06D93}" type="presOf" srcId="{01BEE355-1AE3-43B8-8DBB-F38EF882DDD0}" destId="{5B8C2E69-2FA0-4286-B7EE-235A0CD352F9}" srcOrd="0" destOrd="0" presId="urn:microsoft.com/office/officeart/2005/8/layout/radial1"/>
    <dgm:cxn modelId="{F3948DD0-0B92-4FA5-B410-D712188341EB}" type="presOf" srcId="{5E1B6763-FB53-4F66-8269-3597919B4ADF}" destId="{C2D34648-A29A-4A9E-9F57-CE61717E063D}" srcOrd="0" destOrd="0" presId="urn:microsoft.com/office/officeart/2005/8/layout/radial1"/>
    <dgm:cxn modelId="{C323CDE8-B3F2-4FC7-B10A-BE4D161B8D1D}" type="presOf" srcId="{A99C01E5-B68D-49BC-87C9-2CE82522AEFF}" destId="{13FA3C18-C4A7-4803-9AC6-0A4453F8F0E3}" srcOrd="0" destOrd="0" presId="urn:microsoft.com/office/officeart/2005/8/layout/radial1"/>
    <dgm:cxn modelId="{FFBF27E4-1916-45DE-BDDE-B2FA32BC563B}" type="presOf" srcId="{E47C0F08-1492-402B-859F-F778EF7FDE04}" destId="{29DDDC95-C5F2-4265-8398-CF95933297B7}" srcOrd="0" destOrd="0" presId="urn:microsoft.com/office/officeart/2005/8/layout/radial1"/>
    <dgm:cxn modelId="{B44FFFF3-7B67-421B-831C-591BB996498A}" type="presOf" srcId="{BB89AC89-DE81-4A54-A565-86DCEF1373F8}" destId="{3FB322D0-B605-4A05-BE42-2A66D0748891}" srcOrd="1" destOrd="0" presId="urn:microsoft.com/office/officeart/2005/8/layout/radial1"/>
    <dgm:cxn modelId="{7D7AACCD-F97B-4E22-A7DC-8DC44D732853}" type="presOf" srcId="{F1D858AD-B550-4D82-84BB-4D5AA5794F45}" destId="{3E3A3746-B63A-4BCE-AE5F-AEB49F3CFF22}" srcOrd="0" destOrd="0" presId="urn:microsoft.com/office/officeart/2005/8/layout/radial1"/>
    <dgm:cxn modelId="{75A848D9-DA98-4974-8385-DF863E9BBA8C}" type="presOf" srcId="{1217A14D-05DB-4421-9C85-893778624AE1}" destId="{38A258C3-C9A4-4FAC-BF78-D65C80FF5D85}" srcOrd="0" destOrd="0" presId="urn:microsoft.com/office/officeart/2005/8/layout/radial1"/>
    <dgm:cxn modelId="{E940B579-BF7D-4AE7-BC26-A1378198EC65}" srcId="{E47C0F08-1492-402B-859F-F778EF7FDE04}" destId="{F1D858AD-B550-4D82-84BB-4D5AA5794F45}" srcOrd="0" destOrd="0" parTransId="{BB89AC89-DE81-4A54-A565-86DCEF1373F8}" sibTransId="{986DCC58-886B-4E29-A1D6-37F9B1F7FA7B}"/>
    <dgm:cxn modelId="{9E79D1BB-CFFA-4C7B-8340-0EA06F0FEBD6}" type="presOf" srcId="{A159F120-B6F5-4451-AF6C-CD15E8DF296B}" destId="{A2EA06D7-0B23-4EDE-B0DB-ABA5B698145E}" srcOrd="0" destOrd="0" presId="urn:microsoft.com/office/officeart/2005/8/layout/radial1"/>
    <dgm:cxn modelId="{7270854B-08D4-4D8C-85F1-2A3EB22F1E71}" srcId="{8D7E34C6-2F5B-4366-934E-9A9762D0A5A5}" destId="{E47C0F08-1492-402B-859F-F778EF7FDE04}" srcOrd="0" destOrd="0" parTransId="{FD688A80-5017-4B0B-98F3-C6A425D5F559}" sibTransId="{40311FBD-A2AC-4B8B-AE84-4EB403A1122E}"/>
    <dgm:cxn modelId="{9578BD9E-B9F8-47F1-901A-D112CF33022A}" srcId="{E47C0F08-1492-402B-859F-F778EF7FDE04}" destId="{1217A14D-05DB-4421-9C85-893778624AE1}" srcOrd="1" destOrd="0" parTransId="{E84547FB-8E1D-4D7A-BC93-E139606371D7}" sibTransId="{3D2FDB2C-0641-4BB1-86C9-A4289C9D9185}"/>
    <dgm:cxn modelId="{68032D51-DEC5-4EE8-A5FD-47B50265EE80}" type="presOf" srcId="{E84547FB-8E1D-4D7A-BC93-E139606371D7}" destId="{1E25824F-C1FE-426B-9BB3-C7E02237FEC6}" srcOrd="0" destOrd="0" presId="urn:microsoft.com/office/officeart/2005/8/layout/radial1"/>
    <dgm:cxn modelId="{DC219E39-D213-44FF-953F-9D89F3C9094E}" type="presOf" srcId="{E84547FB-8E1D-4D7A-BC93-E139606371D7}" destId="{C2E51C27-3444-4E68-A0AB-ABDBF0868E2B}" srcOrd="1" destOrd="0" presId="urn:microsoft.com/office/officeart/2005/8/layout/radial1"/>
    <dgm:cxn modelId="{2C54D744-7DC0-4F06-A836-6C6D48159046}" type="presOf" srcId="{8D7E34C6-2F5B-4366-934E-9A9762D0A5A5}" destId="{2E4AB544-6DE0-44F0-B2E9-28220145216D}" srcOrd="0" destOrd="0" presId="urn:microsoft.com/office/officeart/2005/8/layout/radial1"/>
    <dgm:cxn modelId="{04008B10-696A-451F-972C-5BED1E1B988A}" type="presOf" srcId="{01BEE355-1AE3-43B8-8DBB-F38EF882DDD0}" destId="{AB068DC0-27EF-4A46-898F-93E306A8BCAF}" srcOrd="1" destOrd="0" presId="urn:microsoft.com/office/officeart/2005/8/layout/radial1"/>
    <dgm:cxn modelId="{193C906D-7E41-43C5-BD8F-49540849394D}" srcId="{E47C0F08-1492-402B-859F-F778EF7FDE04}" destId="{8DA0B31C-E997-429F-87FB-38C67478B619}" srcOrd="3" destOrd="0" parTransId="{CDFA43D2-C4C8-473C-A2BC-0694A9D0FB19}" sibTransId="{BE12E2B3-125C-45AA-B61A-D22566620E68}"/>
    <dgm:cxn modelId="{F910F178-E43A-4DC0-A97D-8B0C7254670B}" type="presOf" srcId="{CDFA43D2-C4C8-473C-A2BC-0694A9D0FB19}" destId="{599B2AD6-62D8-4EE1-AC35-6852346F4EA9}" srcOrd="1" destOrd="0" presId="urn:microsoft.com/office/officeart/2005/8/layout/radial1"/>
    <dgm:cxn modelId="{817AB9E0-A4F5-4B71-A3C1-C528E6A2E8EE}" srcId="{E47C0F08-1492-402B-859F-F778EF7FDE04}" destId="{5E1B6763-FB53-4F66-8269-3597919B4ADF}" srcOrd="4" destOrd="0" parTransId="{A159F120-B6F5-4451-AF6C-CD15E8DF296B}" sibTransId="{18E5F134-41D9-4D91-88C1-F821A3082F48}"/>
    <dgm:cxn modelId="{A37B8EF3-3A2B-460E-B9E5-C4D276EC18B8}" type="presOf" srcId="{CDFA43D2-C4C8-473C-A2BC-0694A9D0FB19}" destId="{FB175B8F-C028-411C-80FC-055621FD1EA2}" srcOrd="0" destOrd="0" presId="urn:microsoft.com/office/officeart/2005/8/layout/radial1"/>
    <dgm:cxn modelId="{5A4579DE-62CE-4C8A-8482-B63295FB0F01}" type="presOf" srcId="{8DA0B31C-E997-429F-87FB-38C67478B619}" destId="{2FF1D397-EDF9-4A24-AE6B-001ADA60FC2E}" srcOrd="0" destOrd="0" presId="urn:microsoft.com/office/officeart/2005/8/layout/radial1"/>
    <dgm:cxn modelId="{F50C47E3-40B0-4EC6-81E0-9D4D63C83765}" type="presOf" srcId="{A159F120-B6F5-4451-AF6C-CD15E8DF296B}" destId="{64FACB19-6291-4C32-BDEF-E631DF61237A}" srcOrd="1" destOrd="0" presId="urn:microsoft.com/office/officeart/2005/8/layout/radial1"/>
    <dgm:cxn modelId="{FECA42D3-5383-4E8B-8006-F2ED86C6DEFA}" srcId="{E47C0F08-1492-402B-859F-F778EF7FDE04}" destId="{A99C01E5-B68D-49BC-87C9-2CE82522AEFF}" srcOrd="2" destOrd="0" parTransId="{01BEE355-1AE3-43B8-8DBB-F38EF882DDD0}" sibTransId="{48418D9B-9A8B-44E7-B7CC-D09E3226A868}"/>
    <dgm:cxn modelId="{EC33B912-641D-4F87-A670-E5936851E98F}" type="presParOf" srcId="{2E4AB544-6DE0-44F0-B2E9-28220145216D}" destId="{29DDDC95-C5F2-4265-8398-CF95933297B7}" srcOrd="0" destOrd="0" presId="urn:microsoft.com/office/officeart/2005/8/layout/radial1"/>
    <dgm:cxn modelId="{30451E39-BC35-4C7C-9E06-D69F1818F957}" type="presParOf" srcId="{2E4AB544-6DE0-44F0-B2E9-28220145216D}" destId="{C1FCCBDF-D351-4795-8B6C-4E8B6F7267D1}" srcOrd="1" destOrd="0" presId="urn:microsoft.com/office/officeart/2005/8/layout/radial1"/>
    <dgm:cxn modelId="{F9EF414F-0EFD-46B5-A7BC-7AE8FE10BA1E}" type="presParOf" srcId="{C1FCCBDF-D351-4795-8B6C-4E8B6F7267D1}" destId="{3FB322D0-B605-4A05-BE42-2A66D0748891}" srcOrd="0" destOrd="0" presId="urn:microsoft.com/office/officeart/2005/8/layout/radial1"/>
    <dgm:cxn modelId="{EA1BDC9B-EED5-41CE-B216-E6A2AF9F8221}" type="presParOf" srcId="{2E4AB544-6DE0-44F0-B2E9-28220145216D}" destId="{3E3A3746-B63A-4BCE-AE5F-AEB49F3CFF22}" srcOrd="2" destOrd="0" presId="urn:microsoft.com/office/officeart/2005/8/layout/radial1"/>
    <dgm:cxn modelId="{B7F3676F-CC69-4420-9A00-40F86C6BC3A0}" type="presParOf" srcId="{2E4AB544-6DE0-44F0-B2E9-28220145216D}" destId="{1E25824F-C1FE-426B-9BB3-C7E02237FEC6}" srcOrd="3" destOrd="0" presId="urn:microsoft.com/office/officeart/2005/8/layout/radial1"/>
    <dgm:cxn modelId="{2F1057E6-6A04-4DCA-8485-4FB051297119}" type="presParOf" srcId="{1E25824F-C1FE-426B-9BB3-C7E02237FEC6}" destId="{C2E51C27-3444-4E68-A0AB-ABDBF0868E2B}" srcOrd="0" destOrd="0" presId="urn:microsoft.com/office/officeart/2005/8/layout/radial1"/>
    <dgm:cxn modelId="{9279905B-78C8-483B-8E11-2253B141E19D}" type="presParOf" srcId="{2E4AB544-6DE0-44F0-B2E9-28220145216D}" destId="{38A258C3-C9A4-4FAC-BF78-D65C80FF5D85}" srcOrd="4" destOrd="0" presId="urn:microsoft.com/office/officeart/2005/8/layout/radial1"/>
    <dgm:cxn modelId="{071BF170-F3F9-4416-AF77-A0A70A154829}" type="presParOf" srcId="{2E4AB544-6DE0-44F0-B2E9-28220145216D}" destId="{5B8C2E69-2FA0-4286-B7EE-235A0CD352F9}" srcOrd="5" destOrd="0" presId="urn:microsoft.com/office/officeart/2005/8/layout/radial1"/>
    <dgm:cxn modelId="{BF68F826-76E6-4EC1-B994-090490FFDF93}" type="presParOf" srcId="{5B8C2E69-2FA0-4286-B7EE-235A0CD352F9}" destId="{AB068DC0-27EF-4A46-898F-93E306A8BCAF}" srcOrd="0" destOrd="0" presId="urn:microsoft.com/office/officeart/2005/8/layout/radial1"/>
    <dgm:cxn modelId="{3CA83953-B00F-4229-AB5B-F5B53B77ED8F}" type="presParOf" srcId="{2E4AB544-6DE0-44F0-B2E9-28220145216D}" destId="{13FA3C18-C4A7-4803-9AC6-0A4453F8F0E3}" srcOrd="6" destOrd="0" presId="urn:microsoft.com/office/officeart/2005/8/layout/radial1"/>
    <dgm:cxn modelId="{706D2632-B659-4F46-BC59-6574C4AAC465}" type="presParOf" srcId="{2E4AB544-6DE0-44F0-B2E9-28220145216D}" destId="{FB175B8F-C028-411C-80FC-055621FD1EA2}" srcOrd="7" destOrd="0" presId="urn:microsoft.com/office/officeart/2005/8/layout/radial1"/>
    <dgm:cxn modelId="{446A27B5-4B20-4F0D-9BAA-BC4079397DB8}" type="presParOf" srcId="{FB175B8F-C028-411C-80FC-055621FD1EA2}" destId="{599B2AD6-62D8-4EE1-AC35-6852346F4EA9}" srcOrd="0" destOrd="0" presId="urn:microsoft.com/office/officeart/2005/8/layout/radial1"/>
    <dgm:cxn modelId="{982287CD-C0BB-4499-9CD8-A72D45A2F8AD}" type="presParOf" srcId="{2E4AB544-6DE0-44F0-B2E9-28220145216D}" destId="{2FF1D397-EDF9-4A24-AE6B-001ADA60FC2E}" srcOrd="8" destOrd="0" presId="urn:microsoft.com/office/officeart/2005/8/layout/radial1"/>
    <dgm:cxn modelId="{F795E858-E790-45AB-B3C8-92DBB19BDD65}" type="presParOf" srcId="{2E4AB544-6DE0-44F0-B2E9-28220145216D}" destId="{A2EA06D7-0B23-4EDE-B0DB-ABA5B698145E}" srcOrd="9" destOrd="0" presId="urn:microsoft.com/office/officeart/2005/8/layout/radial1"/>
    <dgm:cxn modelId="{EFDF1DFB-81C6-4D9E-9356-034668864A3E}" type="presParOf" srcId="{A2EA06D7-0B23-4EDE-B0DB-ABA5B698145E}" destId="{64FACB19-6291-4C32-BDEF-E631DF61237A}" srcOrd="0" destOrd="0" presId="urn:microsoft.com/office/officeart/2005/8/layout/radial1"/>
    <dgm:cxn modelId="{C589926B-87CF-4490-9CD0-08B81DFF932D}" type="presParOf" srcId="{2E4AB544-6DE0-44F0-B2E9-28220145216D}" destId="{C2D34648-A29A-4A9E-9F57-CE61717E063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0B999-BF27-4560-94D7-8E2948F7CB3A}" type="doc">
      <dgm:prSet loTypeId="urn:microsoft.com/office/officeart/2005/8/layout/cycle2" loCatId="cycle" qsTypeId="urn:microsoft.com/office/officeart/2005/8/quickstyle/simple4" qsCatId="simple" csTypeId="urn:microsoft.com/office/officeart/2005/8/colors/accent1_1" csCatId="accent1" phldr="1"/>
      <dgm:spPr/>
      <dgm:t>
        <a:bodyPr/>
        <a:lstStyle/>
        <a:p>
          <a:endParaRPr lang="en-US"/>
        </a:p>
      </dgm:t>
    </dgm:pt>
    <dgm:pt modelId="{606E94C6-6B24-4ED8-8293-B740BE6D556A}">
      <dgm:prSet phldrT="[Text]" custT="1"/>
      <dgm:spPr/>
      <dgm:t>
        <a:bodyPr/>
        <a:lstStyle/>
        <a:p>
          <a:r>
            <a:rPr lang="ar-EG" sz="1600"/>
            <a:t>تشبه الخضروات في قيمتها الغذائية  وخاصة الطازجة منها</a:t>
          </a:r>
          <a:endParaRPr lang="en-US" sz="1600"/>
        </a:p>
      </dgm:t>
    </dgm:pt>
    <dgm:pt modelId="{DED27088-9CD4-47F3-A87C-843C99462B56}" type="parTrans" cxnId="{FB31234C-9683-46F1-87E0-167E9ABA16E2}">
      <dgm:prSet/>
      <dgm:spPr/>
      <dgm:t>
        <a:bodyPr/>
        <a:lstStyle/>
        <a:p>
          <a:endParaRPr lang="en-US"/>
        </a:p>
      </dgm:t>
    </dgm:pt>
    <dgm:pt modelId="{938C46B7-B30A-4F18-8CB6-AA9D6AC7161F}" type="sibTrans" cxnId="{FB31234C-9683-46F1-87E0-167E9ABA16E2}">
      <dgm:prSet/>
      <dgm:spPr/>
      <dgm:t>
        <a:bodyPr/>
        <a:lstStyle/>
        <a:p>
          <a:endParaRPr lang="en-US"/>
        </a:p>
      </dgm:t>
    </dgm:pt>
    <dgm:pt modelId="{BC21F38D-937A-4454-A276-DFC5AFBD2DF4}">
      <dgm:prSet phldrT="[Text]" custT="1"/>
      <dgm:spPr/>
      <dgm:t>
        <a:bodyPr/>
        <a:lstStyle/>
        <a:p>
          <a:r>
            <a:rPr lang="ar-EG" sz="1600"/>
            <a:t>مصدر لفيتامين( ج )  وخاصة الفواكه الحمضية من برتقال ويوسفي وليمون وغيرها وتعتبر الجوافة غنية  بفيتامين (ج )بعد التوت والفراولة والتوت </a:t>
          </a:r>
          <a:endParaRPr lang="en-US" sz="1600"/>
        </a:p>
      </dgm:t>
    </dgm:pt>
    <dgm:pt modelId="{0FB6EB61-4CF1-4963-99A4-763DC1C8626D}" type="parTrans" cxnId="{A323F43D-A791-4BF5-85F5-1A8EF171A27B}">
      <dgm:prSet/>
      <dgm:spPr/>
      <dgm:t>
        <a:bodyPr/>
        <a:lstStyle/>
        <a:p>
          <a:endParaRPr lang="en-US"/>
        </a:p>
      </dgm:t>
    </dgm:pt>
    <dgm:pt modelId="{0A72F848-B94C-4FA5-90FF-28833655505F}" type="sibTrans" cxnId="{A323F43D-A791-4BF5-85F5-1A8EF171A27B}">
      <dgm:prSet/>
      <dgm:spPr/>
      <dgm:t>
        <a:bodyPr/>
        <a:lstStyle/>
        <a:p>
          <a:endParaRPr lang="en-US"/>
        </a:p>
      </dgm:t>
    </dgm:pt>
    <dgm:pt modelId="{5584D1F9-A136-46F9-8544-50152A7EC847}">
      <dgm:prSet phldrT="[Text]" custT="1"/>
      <dgm:spPr/>
      <dgm:t>
        <a:bodyPr/>
        <a:lstStyle/>
        <a:p>
          <a:r>
            <a:rPr lang="ar-EG" sz="1600"/>
            <a:t>الفاكهة مصدر البيتا كاروتين  وفيتامين (ب) والحديد</a:t>
          </a:r>
          <a:endParaRPr lang="en-US" sz="1600"/>
        </a:p>
      </dgm:t>
    </dgm:pt>
    <dgm:pt modelId="{DFDC604C-7EC9-47DF-93C1-FEDBBF6DEF19}" type="parTrans" cxnId="{B7347B35-7FAF-4566-A7FC-671585C038FC}">
      <dgm:prSet/>
      <dgm:spPr/>
      <dgm:t>
        <a:bodyPr/>
        <a:lstStyle/>
        <a:p>
          <a:endParaRPr lang="en-US"/>
        </a:p>
      </dgm:t>
    </dgm:pt>
    <dgm:pt modelId="{935D4B9C-C7F1-442C-BB05-72812A6BE559}" type="sibTrans" cxnId="{B7347B35-7FAF-4566-A7FC-671585C038FC}">
      <dgm:prSet/>
      <dgm:spPr/>
      <dgm:t>
        <a:bodyPr/>
        <a:lstStyle/>
        <a:p>
          <a:endParaRPr lang="en-US"/>
        </a:p>
      </dgm:t>
    </dgm:pt>
    <dgm:pt modelId="{052935C1-7630-470D-B808-38713933F797}">
      <dgm:prSet phldrT="[Text]" custT="1"/>
      <dgm:spPr/>
      <dgm:t>
        <a:bodyPr/>
        <a:lstStyle/>
        <a:p>
          <a:r>
            <a:rPr lang="ar-EG" sz="1600"/>
            <a:t>البطيخ والشمام يحتوي علي الماء والسكريات وفيتامين ج  و البيتا كاروتين  </a:t>
          </a:r>
          <a:endParaRPr lang="en-US" sz="1600"/>
        </a:p>
      </dgm:t>
    </dgm:pt>
    <dgm:pt modelId="{832EB1CB-170A-4799-9EBD-8BF45045CC89}" type="parTrans" cxnId="{CD8F9141-5C4B-40F6-B51F-9B3960031C92}">
      <dgm:prSet/>
      <dgm:spPr/>
      <dgm:t>
        <a:bodyPr/>
        <a:lstStyle/>
        <a:p>
          <a:endParaRPr lang="en-US"/>
        </a:p>
      </dgm:t>
    </dgm:pt>
    <dgm:pt modelId="{EC2B5E83-EFED-4642-9A0D-563854B89E5D}" type="sibTrans" cxnId="{CD8F9141-5C4B-40F6-B51F-9B3960031C92}">
      <dgm:prSet/>
      <dgm:spPr/>
      <dgm:t>
        <a:bodyPr/>
        <a:lstStyle/>
        <a:p>
          <a:endParaRPr lang="en-US"/>
        </a:p>
      </dgm:t>
    </dgm:pt>
    <dgm:pt modelId="{082AF9C7-3C15-41B7-866B-2CEDA1BFDF1E}">
      <dgm:prSet phldrT="[Text]" custT="1"/>
      <dgm:spPr/>
      <dgm:t>
        <a:bodyPr/>
        <a:lstStyle/>
        <a:p>
          <a:r>
            <a:rPr lang="ar-EG" sz="1600"/>
            <a:t>وتزيد نسبة السكريات والحديد والكالسيوم في البلح والتين</a:t>
          </a:r>
          <a:endParaRPr lang="en-US" sz="1600"/>
        </a:p>
      </dgm:t>
    </dgm:pt>
    <dgm:pt modelId="{231D26E1-9943-4FAB-8A1E-E685293C1A58}" type="parTrans" cxnId="{EF1BAFE1-52D6-4D56-B254-28BE4B88C815}">
      <dgm:prSet/>
      <dgm:spPr/>
      <dgm:t>
        <a:bodyPr/>
        <a:lstStyle/>
        <a:p>
          <a:endParaRPr lang="en-US"/>
        </a:p>
      </dgm:t>
    </dgm:pt>
    <dgm:pt modelId="{89735209-9238-450F-B347-07B94B8A761F}" type="sibTrans" cxnId="{EF1BAFE1-52D6-4D56-B254-28BE4B88C815}">
      <dgm:prSet/>
      <dgm:spPr/>
      <dgm:t>
        <a:bodyPr/>
        <a:lstStyle/>
        <a:p>
          <a:endParaRPr lang="en-US"/>
        </a:p>
      </dgm:t>
    </dgm:pt>
    <dgm:pt modelId="{777465C5-D457-438B-BAB1-B028526CDC70}" type="pres">
      <dgm:prSet presAssocID="{04B0B999-BF27-4560-94D7-8E2948F7CB3A}" presName="cycle" presStyleCnt="0">
        <dgm:presLayoutVars>
          <dgm:dir/>
          <dgm:resizeHandles val="exact"/>
        </dgm:presLayoutVars>
      </dgm:prSet>
      <dgm:spPr/>
    </dgm:pt>
    <dgm:pt modelId="{625B863E-5CF0-4D71-BACA-B92D24AB379D}" type="pres">
      <dgm:prSet presAssocID="{606E94C6-6B24-4ED8-8293-B740BE6D556A}" presName="node" presStyleLbl="node1" presStyleIdx="0" presStyleCnt="5" custScaleX="169616">
        <dgm:presLayoutVars>
          <dgm:bulletEnabled val="1"/>
        </dgm:presLayoutVars>
      </dgm:prSet>
      <dgm:spPr/>
    </dgm:pt>
    <dgm:pt modelId="{E657D923-AB7E-420C-A6A9-6606EDBE9D11}" type="pres">
      <dgm:prSet presAssocID="{938C46B7-B30A-4F18-8CB6-AA9D6AC7161F}" presName="sibTrans" presStyleLbl="sibTrans2D1" presStyleIdx="0" presStyleCnt="5"/>
      <dgm:spPr/>
    </dgm:pt>
    <dgm:pt modelId="{2DEF9D99-AE17-4CAF-94D8-814E0569052D}" type="pres">
      <dgm:prSet presAssocID="{938C46B7-B30A-4F18-8CB6-AA9D6AC7161F}" presName="connectorText" presStyleLbl="sibTrans2D1" presStyleIdx="0" presStyleCnt="5"/>
      <dgm:spPr/>
    </dgm:pt>
    <dgm:pt modelId="{5F469374-E6D9-4F61-AC7E-F1D195A831F9}" type="pres">
      <dgm:prSet presAssocID="{BC21F38D-937A-4454-A276-DFC5AFBD2DF4}" presName="node" presStyleLbl="node1" presStyleIdx="1" presStyleCnt="5" custScaleX="169616" custRadScaleRad="123830" custRadScaleInc="5996">
        <dgm:presLayoutVars>
          <dgm:bulletEnabled val="1"/>
        </dgm:presLayoutVars>
      </dgm:prSet>
      <dgm:spPr/>
    </dgm:pt>
    <dgm:pt modelId="{BAB9A619-D86D-4C78-AEE8-2BDE2CB3AC83}" type="pres">
      <dgm:prSet presAssocID="{0A72F848-B94C-4FA5-90FF-28833655505F}" presName="sibTrans" presStyleLbl="sibTrans2D1" presStyleIdx="1" presStyleCnt="5"/>
      <dgm:spPr/>
    </dgm:pt>
    <dgm:pt modelId="{4A7B15A4-2DE5-48EE-BAAB-BBB3E72E13AC}" type="pres">
      <dgm:prSet presAssocID="{0A72F848-B94C-4FA5-90FF-28833655505F}" presName="connectorText" presStyleLbl="sibTrans2D1" presStyleIdx="1" presStyleCnt="5"/>
      <dgm:spPr/>
    </dgm:pt>
    <dgm:pt modelId="{5E53C754-2980-439B-BA40-F5162FA9E276}" type="pres">
      <dgm:prSet presAssocID="{5584D1F9-A136-46F9-8544-50152A7EC847}" presName="node" presStyleLbl="node1" presStyleIdx="2" presStyleCnt="5" custScaleX="169616" custRadScaleRad="131128" custRadScaleInc="-47728">
        <dgm:presLayoutVars>
          <dgm:bulletEnabled val="1"/>
        </dgm:presLayoutVars>
      </dgm:prSet>
      <dgm:spPr/>
    </dgm:pt>
    <dgm:pt modelId="{BDDECB52-812F-47A0-8411-5C46BA22C2FC}" type="pres">
      <dgm:prSet presAssocID="{935D4B9C-C7F1-442C-BB05-72812A6BE559}" presName="sibTrans" presStyleLbl="sibTrans2D1" presStyleIdx="2" presStyleCnt="5"/>
      <dgm:spPr/>
    </dgm:pt>
    <dgm:pt modelId="{172E4212-2A59-4280-B637-2BC7179E4035}" type="pres">
      <dgm:prSet presAssocID="{935D4B9C-C7F1-442C-BB05-72812A6BE559}" presName="connectorText" presStyleLbl="sibTrans2D1" presStyleIdx="2" presStyleCnt="5"/>
      <dgm:spPr/>
    </dgm:pt>
    <dgm:pt modelId="{5542DB10-CC91-4433-A2FA-4827969811F1}" type="pres">
      <dgm:prSet presAssocID="{052935C1-7630-470D-B808-38713933F797}" presName="node" presStyleLbl="node1" presStyleIdx="3" presStyleCnt="5" custScaleX="169616" custRadScaleRad="112928" custRadScaleInc="20467">
        <dgm:presLayoutVars>
          <dgm:bulletEnabled val="1"/>
        </dgm:presLayoutVars>
      </dgm:prSet>
      <dgm:spPr/>
    </dgm:pt>
    <dgm:pt modelId="{DF25D66A-AABB-470C-8391-8D1B64541064}" type="pres">
      <dgm:prSet presAssocID="{EC2B5E83-EFED-4642-9A0D-563854B89E5D}" presName="sibTrans" presStyleLbl="sibTrans2D1" presStyleIdx="3" presStyleCnt="5"/>
      <dgm:spPr/>
    </dgm:pt>
    <dgm:pt modelId="{FAEA1330-B3FE-44AD-ABB7-D8C5EAD6B73D}" type="pres">
      <dgm:prSet presAssocID="{EC2B5E83-EFED-4642-9A0D-563854B89E5D}" presName="connectorText" presStyleLbl="sibTrans2D1" presStyleIdx="3" presStyleCnt="5"/>
      <dgm:spPr/>
    </dgm:pt>
    <dgm:pt modelId="{ADBD73D3-9031-4F97-8177-E04D709722CC}" type="pres">
      <dgm:prSet presAssocID="{082AF9C7-3C15-41B7-866B-2CEDA1BFDF1E}" presName="node" presStyleLbl="node1" presStyleIdx="4" presStyleCnt="5" custScaleX="169616" custRadScaleRad="120996" custRadScaleInc="-4937">
        <dgm:presLayoutVars>
          <dgm:bulletEnabled val="1"/>
        </dgm:presLayoutVars>
      </dgm:prSet>
      <dgm:spPr/>
    </dgm:pt>
    <dgm:pt modelId="{AB5A7530-3FEA-4515-897C-17FF6E338333}" type="pres">
      <dgm:prSet presAssocID="{89735209-9238-450F-B347-07B94B8A761F}" presName="sibTrans" presStyleLbl="sibTrans2D1" presStyleIdx="4" presStyleCnt="5"/>
      <dgm:spPr/>
    </dgm:pt>
    <dgm:pt modelId="{A00EE0F2-8322-4CE0-BFA7-D92D9C191CFE}" type="pres">
      <dgm:prSet presAssocID="{89735209-9238-450F-B347-07B94B8A761F}" presName="connectorText" presStyleLbl="sibTrans2D1" presStyleIdx="4" presStyleCnt="5"/>
      <dgm:spPr/>
    </dgm:pt>
  </dgm:ptLst>
  <dgm:cxnLst>
    <dgm:cxn modelId="{A323F43D-A791-4BF5-85F5-1A8EF171A27B}" srcId="{04B0B999-BF27-4560-94D7-8E2948F7CB3A}" destId="{BC21F38D-937A-4454-A276-DFC5AFBD2DF4}" srcOrd="1" destOrd="0" parTransId="{0FB6EB61-4CF1-4963-99A4-763DC1C8626D}" sibTransId="{0A72F848-B94C-4FA5-90FF-28833655505F}"/>
    <dgm:cxn modelId="{FB31234C-9683-46F1-87E0-167E9ABA16E2}" srcId="{04B0B999-BF27-4560-94D7-8E2948F7CB3A}" destId="{606E94C6-6B24-4ED8-8293-B740BE6D556A}" srcOrd="0" destOrd="0" parTransId="{DED27088-9CD4-47F3-A87C-843C99462B56}" sibTransId="{938C46B7-B30A-4F18-8CB6-AA9D6AC7161F}"/>
    <dgm:cxn modelId="{00F78EF7-F2B0-40FF-9334-E288754929BC}" type="presOf" srcId="{938C46B7-B30A-4F18-8CB6-AA9D6AC7161F}" destId="{2DEF9D99-AE17-4CAF-94D8-814E0569052D}" srcOrd="1" destOrd="0" presId="urn:microsoft.com/office/officeart/2005/8/layout/cycle2"/>
    <dgm:cxn modelId="{EF1BAFE1-52D6-4D56-B254-28BE4B88C815}" srcId="{04B0B999-BF27-4560-94D7-8E2948F7CB3A}" destId="{082AF9C7-3C15-41B7-866B-2CEDA1BFDF1E}" srcOrd="4" destOrd="0" parTransId="{231D26E1-9943-4FAB-8A1E-E685293C1A58}" sibTransId="{89735209-9238-450F-B347-07B94B8A761F}"/>
    <dgm:cxn modelId="{31CA1875-AF07-471A-9286-22A455352106}" type="presOf" srcId="{935D4B9C-C7F1-442C-BB05-72812A6BE559}" destId="{172E4212-2A59-4280-B637-2BC7179E4035}" srcOrd="1" destOrd="0" presId="urn:microsoft.com/office/officeart/2005/8/layout/cycle2"/>
    <dgm:cxn modelId="{6F90CFB4-F869-4BD3-9635-BBD1088E7280}" type="presOf" srcId="{89735209-9238-450F-B347-07B94B8A761F}" destId="{A00EE0F2-8322-4CE0-BFA7-D92D9C191CFE}" srcOrd="1" destOrd="0" presId="urn:microsoft.com/office/officeart/2005/8/layout/cycle2"/>
    <dgm:cxn modelId="{9D7F824B-8EC7-48D3-AAA8-266A506920CE}" type="presOf" srcId="{606E94C6-6B24-4ED8-8293-B740BE6D556A}" destId="{625B863E-5CF0-4D71-BACA-B92D24AB379D}" srcOrd="0" destOrd="0" presId="urn:microsoft.com/office/officeart/2005/8/layout/cycle2"/>
    <dgm:cxn modelId="{B7347B35-7FAF-4566-A7FC-671585C038FC}" srcId="{04B0B999-BF27-4560-94D7-8E2948F7CB3A}" destId="{5584D1F9-A136-46F9-8544-50152A7EC847}" srcOrd="2" destOrd="0" parTransId="{DFDC604C-7EC9-47DF-93C1-FEDBBF6DEF19}" sibTransId="{935D4B9C-C7F1-442C-BB05-72812A6BE559}"/>
    <dgm:cxn modelId="{BF595C7E-75AB-4AA8-A16C-45F5268D8C5B}" type="presOf" srcId="{938C46B7-B30A-4F18-8CB6-AA9D6AC7161F}" destId="{E657D923-AB7E-420C-A6A9-6606EDBE9D11}" srcOrd="0" destOrd="0" presId="urn:microsoft.com/office/officeart/2005/8/layout/cycle2"/>
    <dgm:cxn modelId="{C8031DCA-0514-474C-8F9C-F07F423EE17D}" type="presOf" srcId="{935D4B9C-C7F1-442C-BB05-72812A6BE559}" destId="{BDDECB52-812F-47A0-8411-5C46BA22C2FC}" srcOrd="0" destOrd="0" presId="urn:microsoft.com/office/officeart/2005/8/layout/cycle2"/>
    <dgm:cxn modelId="{5215755D-20BB-4EFF-A7E8-5D81446A0CFC}" type="presOf" srcId="{5584D1F9-A136-46F9-8544-50152A7EC847}" destId="{5E53C754-2980-439B-BA40-F5162FA9E276}" srcOrd="0" destOrd="0" presId="urn:microsoft.com/office/officeart/2005/8/layout/cycle2"/>
    <dgm:cxn modelId="{B8951248-9A83-45A3-AAE3-A86C7EFCFD12}" type="presOf" srcId="{EC2B5E83-EFED-4642-9A0D-563854B89E5D}" destId="{FAEA1330-B3FE-44AD-ABB7-D8C5EAD6B73D}" srcOrd="1" destOrd="0" presId="urn:microsoft.com/office/officeart/2005/8/layout/cycle2"/>
    <dgm:cxn modelId="{805E8E3F-82AB-47C0-9339-659EFB7227E3}" type="presOf" srcId="{052935C1-7630-470D-B808-38713933F797}" destId="{5542DB10-CC91-4433-A2FA-4827969811F1}" srcOrd="0" destOrd="0" presId="urn:microsoft.com/office/officeart/2005/8/layout/cycle2"/>
    <dgm:cxn modelId="{E3411326-B3D9-41B1-B666-839A2A496E27}" type="presOf" srcId="{EC2B5E83-EFED-4642-9A0D-563854B89E5D}" destId="{DF25D66A-AABB-470C-8391-8D1B64541064}" srcOrd="0" destOrd="0" presId="urn:microsoft.com/office/officeart/2005/8/layout/cycle2"/>
    <dgm:cxn modelId="{2AC17586-3AA5-4015-AE04-894745AA0A87}" type="presOf" srcId="{BC21F38D-937A-4454-A276-DFC5AFBD2DF4}" destId="{5F469374-E6D9-4F61-AC7E-F1D195A831F9}" srcOrd="0" destOrd="0" presId="urn:microsoft.com/office/officeart/2005/8/layout/cycle2"/>
    <dgm:cxn modelId="{76635313-0948-42E7-9CA0-96F56827DA4F}" type="presOf" srcId="{0A72F848-B94C-4FA5-90FF-28833655505F}" destId="{4A7B15A4-2DE5-48EE-BAAB-BBB3E72E13AC}" srcOrd="1" destOrd="0" presId="urn:microsoft.com/office/officeart/2005/8/layout/cycle2"/>
    <dgm:cxn modelId="{79685195-1050-48BB-B2A5-5CCADF085040}" type="presOf" srcId="{082AF9C7-3C15-41B7-866B-2CEDA1BFDF1E}" destId="{ADBD73D3-9031-4F97-8177-E04D709722CC}" srcOrd="0" destOrd="0" presId="urn:microsoft.com/office/officeart/2005/8/layout/cycle2"/>
    <dgm:cxn modelId="{82B37D0A-D016-4BF0-AC74-FDD4ED3F20B4}" type="presOf" srcId="{89735209-9238-450F-B347-07B94B8A761F}" destId="{AB5A7530-3FEA-4515-897C-17FF6E338333}" srcOrd="0" destOrd="0" presId="urn:microsoft.com/office/officeart/2005/8/layout/cycle2"/>
    <dgm:cxn modelId="{209EA320-83EB-4121-97ED-1665BD023A2D}" type="presOf" srcId="{0A72F848-B94C-4FA5-90FF-28833655505F}" destId="{BAB9A619-D86D-4C78-AEE8-2BDE2CB3AC83}" srcOrd="0" destOrd="0" presId="urn:microsoft.com/office/officeart/2005/8/layout/cycle2"/>
    <dgm:cxn modelId="{CD8F9141-5C4B-40F6-B51F-9B3960031C92}" srcId="{04B0B999-BF27-4560-94D7-8E2948F7CB3A}" destId="{052935C1-7630-470D-B808-38713933F797}" srcOrd="3" destOrd="0" parTransId="{832EB1CB-170A-4799-9EBD-8BF45045CC89}" sibTransId="{EC2B5E83-EFED-4642-9A0D-563854B89E5D}"/>
    <dgm:cxn modelId="{DA97C470-8920-4864-ACE2-24F8D0487C6C}" type="presOf" srcId="{04B0B999-BF27-4560-94D7-8E2948F7CB3A}" destId="{777465C5-D457-438B-BAB1-B028526CDC70}" srcOrd="0" destOrd="0" presId="urn:microsoft.com/office/officeart/2005/8/layout/cycle2"/>
    <dgm:cxn modelId="{A8248500-4EE7-4FF6-AC6B-71B92566EAAC}" type="presParOf" srcId="{777465C5-D457-438B-BAB1-B028526CDC70}" destId="{625B863E-5CF0-4D71-BACA-B92D24AB379D}" srcOrd="0" destOrd="0" presId="urn:microsoft.com/office/officeart/2005/8/layout/cycle2"/>
    <dgm:cxn modelId="{FA252312-F565-464E-9486-0E119E901E6C}" type="presParOf" srcId="{777465C5-D457-438B-BAB1-B028526CDC70}" destId="{E657D923-AB7E-420C-A6A9-6606EDBE9D11}" srcOrd="1" destOrd="0" presId="urn:microsoft.com/office/officeart/2005/8/layout/cycle2"/>
    <dgm:cxn modelId="{F5F41D82-1E89-44E0-B890-E908951E08A6}" type="presParOf" srcId="{E657D923-AB7E-420C-A6A9-6606EDBE9D11}" destId="{2DEF9D99-AE17-4CAF-94D8-814E0569052D}" srcOrd="0" destOrd="0" presId="urn:microsoft.com/office/officeart/2005/8/layout/cycle2"/>
    <dgm:cxn modelId="{47AEC312-16FB-4FC8-94A3-7F511E855DBC}" type="presParOf" srcId="{777465C5-D457-438B-BAB1-B028526CDC70}" destId="{5F469374-E6D9-4F61-AC7E-F1D195A831F9}" srcOrd="2" destOrd="0" presId="urn:microsoft.com/office/officeart/2005/8/layout/cycle2"/>
    <dgm:cxn modelId="{680D001F-EB9E-46E8-9FA9-799A4BDAF5FD}" type="presParOf" srcId="{777465C5-D457-438B-BAB1-B028526CDC70}" destId="{BAB9A619-D86D-4C78-AEE8-2BDE2CB3AC83}" srcOrd="3" destOrd="0" presId="urn:microsoft.com/office/officeart/2005/8/layout/cycle2"/>
    <dgm:cxn modelId="{9521F172-850D-4A69-9F2B-0EC4B380937F}" type="presParOf" srcId="{BAB9A619-D86D-4C78-AEE8-2BDE2CB3AC83}" destId="{4A7B15A4-2DE5-48EE-BAAB-BBB3E72E13AC}" srcOrd="0" destOrd="0" presId="urn:microsoft.com/office/officeart/2005/8/layout/cycle2"/>
    <dgm:cxn modelId="{3E0E3F39-6DCC-4BF7-AC45-30DC9F22A924}" type="presParOf" srcId="{777465C5-D457-438B-BAB1-B028526CDC70}" destId="{5E53C754-2980-439B-BA40-F5162FA9E276}" srcOrd="4" destOrd="0" presId="urn:microsoft.com/office/officeart/2005/8/layout/cycle2"/>
    <dgm:cxn modelId="{29DB4F49-3A43-4EB8-8423-53B538E4831E}" type="presParOf" srcId="{777465C5-D457-438B-BAB1-B028526CDC70}" destId="{BDDECB52-812F-47A0-8411-5C46BA22C2FC}" srcOrd="5" destOrd="0" presId="urn:microsoft.com/office/officeart/2005/8/layout/cycle2"/>
    <dgm:cxn modelId="{C4A33333-252B-42CF-95A3-8C30AB20C10D}" type="presParOf" srcId="{BDDECB52-812F-47A0-8411-5C46BA22C2FC}" destId="{172E4212-2A59-4280-B637-2BC7179E4035}" srcOrd="0" destOrd="0" presId="urn:microsoft.com/office/officeart/2005/8/layout/cycle2"/>
    <dgm:cxn modelId="{43FA6DB1-0A4E-4937-A430-FF7687CBE647}" type="presParOf" srcId="{777465C5-D457-438B-BAB1-B028526CDC70}" destId="{5542DB10-CC91-4433-A2FA-4827969811F1}" srcOrd="6" destOrd="0" presId="urn:microsoft.com/office/officeart/2005/8/layout/cycle2"/>
    <dgm:cxn modelId="{75956132-8C47-4161-81F9-55E3C8B86AE4}" type="presParOf" srcId="{777465C5-D457-438B-BAB1-B028526CDC70}" destId="{DF25D66A-AABB-470C-8391-8D1B64541064}" srcOrd="7" destOrd="0" presId="urn:microsoft.com/office/officeart/2005/8/layout/cycle2"/>
    <dgm:cxn modelId="{D2D70E7B-E21C-4710-8BC3-91BDE680E685}" type="presParOf" srcId="{DF25D66A-AABB-470C-8391-8D1B64541064}" destId="{FAEA1330-B3FE-44AD-ABB7-D8C5EAD6B73D}" srcOrd="0" destOrd="0" presId="urn:microsoft.com/office/officeart/2005/8/layout/cycle2"/>
    <dgm:cxn modelId="{EBF28CFD-FBC5-4C86-8F7A-43A90E862780}" type="presParOf" srcId="{777465C5-D457-438B-BAB1-B028526CDC70}" destId="{ADBD73D3-9031-4F97-8177-E04D709722CC}" srcOrd="8" destOrd="0" presId="urn:microsoft.com/office/officeart/2005/8/layout/cycle2"/>
    <dgm:cxn modelId="{9F79CAE1-F0B4-4FC1-A186-875A2FCB0326}" type="presParOf" srcId="{777465C5-D457-438B-BAB1-B028526CDC70}" destId="{AB5A7530-3FEA-4515-897C-17FF6E338333}" srcOrd="9" destOrd="0" presId="urn:microsoft.com/office/officeart/2005/8/layout/cycle2"/>
    <dgm:cxn modelId="{4FF367E9-50C6-48E2-8389-7683A1DB7C9B}" type="presParOf" srcId="{AB5A7530-3FEA-4515-897C-17FF6E338333}" destId="{A00EE0F2-8322-4CE0-BFA7-D92D9C191CF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C0EEF3-FB43-4AAD-B2CF-F5A964D41728}" type="doc">
      <dgm:prSet loTypeId="urn:microsoft.com/office/officeart/2005/8/layout/radial5" loCatId="cycle" qsTypeId="urn:microsoft.com/office/officeart/2005/8/quickstyle/simple2" qsCatId="simple" csTypeId="urn:microsoft.com/office/officeart/2005/8/colors/accent2_2" csCatId="accent2" phldr="1"/>
      <dgm:spPr/>
      <dgm:t>
        <a:bodyPr/>
        <a:lstStyle/>
        <a:p>
          <a:pPr rtl="1"/>
          <a:endParaRPr lang="ar-EG"/>
        </a:p>
      </dgm:t>
    </dgm:pt>
    <dgm:pt modelId="{B302C826-29D5-48AE-BAED-F2D8F571F486}">
      <dgm:prSet phldrT="[Text]"/>
      <dgm:spPr/>
      <dgm:t>
        <a:bodyPr/>
        <a:lstStyle/>
        <a:p>
          <a:pPr rtl="1"/>
          <a:r>
            <a:rPr lang="ar-SA" b="1" u="none" dirty="0"/>
            <a:t>علي مستوي الدولة</a:t>
          </a:r>
          <a:endParaRPr lang="ar-EG" u="none" dirty="0"/>
        </a:p>
      </dgm:t>
    </dgm:pt>
    <dgm:pt modelId="{C64F58CA-A6D6-4E19-92B3-2E1E4DBA14E0}" type="parTrans" cxnId="{D6A59679-2E8E-4337-B122-7C8D36580ACE}">
      <dgm:prSet/>
      <dgm:spPr/>
      <dgm:t>
        <a:bodyPr/>
        <a:lstStyle/>
        <a:p>
          <a:pPr rtl="1"/>
          <a:endParaRPr lang="ar-EG"/>
        </a:p>
      </dgm:t>
    </dgm:pt>
    <dgm:pt modelId="{AFE80660-AF39-4D11-80AC-332D59A150F3}" type="sibTrans" cxnId="{D6A59679-2E8E-4337-B122-7C8D36580ACE}">
      <dgm:prSet/>
      <dgm:spPr/>
      <dgm:t>
        <a:bodyPr/>
        <a:lstStyle/>
        <a:p>
          <a:pPr rtl="1"/>
          <a:endParaRPr lang="ar-EG"/>
        </a:p>
      </dgm:t>
    </dgm:pt>
    <dgm:pt modelId="{2FF449F4-0F3A-43DE-B7D6-45C34306C27F}">
      <dgm:prSet phldrT="[Text]" custT="1"/>
      <dgm:spPr/>
      <dgm:t>
        <a:bodyPr/>
        <a:lstStyle/>
        <a:p>
          <a:pPr rtl="1"/>
          <a:r>
            <a:rPr lang="ar-SA" sz="1400" b="1" dirty="0"/>
            <a:t>بإنتاج وبسلامة الغذاء </a:t>
          </a:r>
          <a:endParaRPr lang="ar-EG" sz="1400" b="1" dirty="0"/>
        </a:p>
      </dgm:t>
    </dgm:pt>
    <dgm:pt modelId="{0FC1BAC1-1EC1-41A4-9801-C850F59297E6}" type="parTrans" cxnId="{73B4EB27-E6A8-49DD-A8DD-159F99B23A98}">
      <dgm:prSet/>
      <dgm:spPr/>
      <dgm:t>
        <a:bodyPr/>
        <a:lstStyle/>
        <a:p>
          <a:pPr rtl="1"/>
          <a:endParaRPr lang="ar-EG"/>
        </a:p>
      </dgm:t>
    </dgm:pt>
    <dgm:pt modelId="{F3F41450-951A-4C61-9CA6-62DC9F862959}" type="sibTrans" cxnId="{73B4EB27-E6A8-49DD-A8DD-159F99B23A98}">
      <dgm:prSet/>
      <dgm:spPr/>
      <dgm:t>
        <a:bodyPr/>
        <a:lstStyle/>
        <a:p>
          <a:pPr rtl="1"/>
          <a:endParaRPr lang="ar-EG"/>
        </a:p>
      </dgm:t>
    </dgm:pt>
    <dgm:pt modelId="{3BF4939E-290F-45DD-80F3-6EE0B39CD2F9}">
      <dgm:prSet phldrT="[Text]" custT="1"/>
      <dgm:spPr/>
      <dgm:t>
        <a:bodyPr/>
        <a:lstStyle/>
        <a:p>
          <a:pPr rtl="1"/>
          <a:r>
            <a:rPr lang="ar-EG" sz="1400" b="1" dirty="0"/>
            <a:t>ب</a:t>
          </a:r>
          <a:r>
            <a:rPr lang="ar-SA" sz="1400" b="1" dirty="0"/>
            <a:t>وزارة الصحة وما يتبعها من مؤسسات التي تقدم  الرعاية</a:t>
          </a:r>
          <a:endParaRPr lang="ar-EG" sz="1400" b="1" dirty="0"/>
        </a:p>
      </dgm:t>
    </dgm:pt>
    <dgm:pt modelId="{2931B5E5-81F2-42B4-8DA6-6C74B0EC7B84}" type="parTrans" cxnId="{62707285-E88F-426C-AA14-FEC1BE2933A9}">
      <dgm:prSet/>
      <dgm:spPr/>
      <dgm:t>
        <a:bodyPr/>
        <a:lstStyle/>
        <a:p>
          <a:pPr rtl="1"/>
          <a:endParaRPr lang="ar-EG"/>
        </a:p>
      </dgm:t>
    </dgm:pt>
    <dgm:pt modelId="{E821204D-FC7B-4E92-A71C-69AD8F9674B2}" type="sibTrans" cxnId="{62707285-E88F-426C-AA14-FEC1BE2933A9}">
      <dgm:prSet/>
      <dgm:spPr/>
      <dgm:t>
        <a:bodyPr/>
        <a:lstStyle/>
        <a:p>
          <a:pPr rtl="1"/>
          <a:endParaRPr lang="ar-EG"/>
        </a:p>
      </dgm:t>
    </dgm:pt>
    <dgm:pt modelId="{A637B7A3-073F-4A56-B823-A7C49C5FBF42}">
      <dgm:prSet phldrT="[Text]" custT="1"/>
      <dgm:spPr/>
      <dgm:t>
        <a:bodyPr/>
        <a:lstStyle/>
        <a:p>
          <a:pPr rtl="1"/>
          <a:r>
            <a:rPr lang="ar-SA" sz="1400" b="1" dirty="0"/>
            <a:t>بعوامل السلامة في أماكن العمل</a:t>
          </a:r>
          <a:endParaRPr lang="ar-EG" sz="1400" b="1" dirty="0"/>
        </a:p>
      </dgm:t>
    </dgm:pt>
    <dgm:pt modelId="{54E67936-F533-4AEC-9833-FB646D853C6F}" type="parTrans" cxnId="{E3A72C7E-E2B0-4D1F-BFAA-4173B8ACC37B}">
      <dgm:prSet/>
      <dgm:spPr/>
      <dgm:t>
        <a:bodyPr/>
        <a:lstStyle/>
        <a:p>
          <a:pPr rtl="1"/>
          <a:endParaRPr lang="ar-EG"/>
        </a:p>
      </dgm:t>
    </dgm:pt>
    <dgm:pt modelId="{84E87AB2-D201-462B-B37A-3FDF58DD87DC}" type="sibTrans" cxnId="{E3A72C7E-E2B0-4D1F-BFAA-4173B8ACC37B}">
      <dgm:prSet/>
      <dgm:spPr/>
      <dgm:t>
        <a:bodyPr/>
        <a:lstStyle/>
        <a:p>
          <a:pPr rtl="1"/>
          <a:endParaRPr lang="ar-EG"/>
        </a:p>
      </dgm:t>
    </dgm:pt>
    <dgm:pt modelId="{37B71F58-0628-4071-BAE3-46759927D2FD}">
      <dgm:prSet phldrT="[Text]" custT="1"/>
      <dgm:spPr/>
      <dgm:t>
        <a:bodyPr/>
        <a:lstStyle/>
        <a:p>
          <a:pPr rtl="1"/>
          <a:r>
            <a:rPr lang="ar-SA" sz="1400" b="1" dirty="0"/>
            <a:t>الخاصة بصحة البيئة</a:t>
          </a:r>
          <a:endParaRPr lang="ar-EG" sz="1400" b="1" dirty="0"/>
        </a:p>
      </dgm:t>
    </dgm:pt>
    <dgm:pt modelId="{14444A46-FEEA-42C0-AE6E-8D0779539B37}" type="parTrans" cxnId="{B17E8A1C-6DF1-4753-A44C-4EF60FDB4FD1}">
      <dgm:prSet/>
      <dgm:spPr/>
      <dgm:t>
        <a:bodyPr/>
        <a:lstStyle/>
        <a:p>
          <a:pPr rtl="1"/>
          <a:endParaRPr lang="ar-EG"/>
        </a:p>
      </dgm:t>
    </dgm:pt>
    <dgm:pt modelId="{3C812C04-6802-4D26-9307-4EF39B7FD7BC}" type="sibTrans" cxnId="{B17E8A1C-6DF1-4753-A44C-4EF60FDB4FD1}">
      <dgm:prSet/>
      <dgm:spPr/>
      <dgm:t>
        <a:bodyPr/>
        <a:lstStyle/>
        <a:p>
          <a:pPr rtl="1"/>
          <a:endParaRPr lang="ar-EG"/>
        </a:p>
      </dgm:t>
    </dgm:pt>
    <dgm:pt modelId="{7E234C20-528E-42DC-B70B-C8983DB17B5A}">
      <dgm:prSet phldrT="[Text]" custT="1"/>
      <dgm:spPr/>
      <dgm:t>
        <a:bodyPr/>
        <a:lstStyle/>
        <a:p>
          <a:pPr rtl="1"/>
          <a:r>
            <a:rPr lang="ar-SA" sz="1400" b="1" dirty="0"/>
            <a:t>بمحاربة الانحرافات والجرائم والعنف التي تؤثر علي صحة الأفراد والمجتمع</a:t>
          </a:r>
          <a:endParaRPr lang="ar-EG" sz="1400" b="1" dirty="0"/>
        </a:p>
      </dgm:t>
    </dgm:pt>
    <dgm:pt modelId="{6AB7FBC3-357C-48CA-B761-0E08E5113BB4}" type="parTrans" cxnId="{A701DF7B-AFE9-41C6-88F2-2FA7088486CB}">
      <dgm:prSet/>
      <dgm:spPr/>
      <dgm:t>
        <a:bodyPr/>
        <a:lstStyle/>
        <a:p>
          <a:pPr rtl="1"/>
          <a:endParaRPr lang="ar-EG"/>
        </a:p>
      </dgm:t>
    </dgm:pt>
    <dgm:pt modelId="{A922AC56-4414-439F-877A-A2EC3D531F4F}" type="sibTrans" cxnId="{A701DF7B-AFE9-41C6-88F2-2FA7088486CB}">
      <dgm:prSet/>
      <dgm:spPr/>
      <dgm:t>
        <a:bodyPr/>
        <a:lstStyle/>
        <a:p>
          <a:pPr rtl="1"/>
          <a:endParaRPr lang="ar-EG"/>
        </a:p>
      </dgm:t>
    </dgm:pt>
    <dgm:pt modelId="{E5DB0102-F674-421C-9195-7EE85D3B3221}">
      <dgm:prSet phldrT="[Text]" custT="1"/>
      <dgm:spPr/>
      <dgm:t>
        <a:bodyPr/>
        <a:lstStyle/>
        <a:p>
          <a:pPr rtl="1"/>
          <a:r>
            <a:rPr lang="ar-SA" sz="1400" b="1" dirty="0"/>
            <a:t>بمنع أو بيع المواد التي تؤثر علي صحة الانسان</a:t>
          </a:r>
          <a:endParaRPr lang="ar-EG" sz="1400" b="1" dirty="0"/>
        </a:p>
      </dgm:t>
    </dgm:pt>
    <dgm:pt modelId="{89582D8B-974D-4F38-886E-CF4149CE3FE5}" type="parTrans" cxnId="{57E8330D-2168-4539-A1AC-347E40FFC4CC}">
      <dgm:prSet/>
      <dgm:spPr/>
      <dgm:t>
        <a:bodyPr/>
        <a:lstStyle/>
        <a:p>
          <a:pPr rtl="1"/>
          <a:endParaRPr lang="ar-EG"/>
        </a:p>
      </dgm:t>
    </dgm:pt>
    <dgm:pt modelId="{CAD30785-8D8E-410F-95CC-0A48CB6063B3}" type="sibTrans" cxnId="{57E8330D-2168-4539-A1AC-347E40FFC4CC}">
      <dgm:prSet/>
      <dgm:spPr/>
      <dgm:t>
        <a:bodyPr/>
        <a:lstStyle/>
        <a:p>
          <a:pPr rtl="1"/>
          <a:endParaRPr lang="ar-EG"/>
        </a:p>
      </dgm:t>
    </dgm:pt>
    <dgm:pt modelId="{1F5E785E-CF43-4C5C-8B6E-497CBC3064B9}" type="pres">
      <dgm:prSet presAssocID="{8CC0EEF3-FB43-4AAD-B2CF-F5A964D41728}" presName="Name0" presStyleCnt="0">
        <dgm:presLayoutVars>
          <dgm:chMax val="1"/>
          <dgm:dir/>
          <dgm:animLvl val="ctr"/>
          <dgm:resizeHandles val="exact"/>
        </dgm:presLayoutVars>
      </dgm:prSet>
      <dgm:spPr/>
    </dgm:pt>
    <dgm:pt modelId="{28F0C8B6-C435-45E8-BE83-E992E53DF70B}" type="pres">
      <dgm:prSet presAssocID="{B302C826-29D5-48AE-BAED-F2D8F571F486}" presName="centerShape" presStyleLbl="node0" presStyleIdx="0" presStyleCnt="1"/>
      <dgm:spPr/>
    </dgm:pt>
    <dgm:pt modelId="{724C3C24-8463-4740-82CA-2B4CDE5ACCDC}" type="pres">
      <dgm:prSet presAssocID="{0FC1BAC1-1EC1-41A4-9801-C850F59297E6}" presName="parTrans" presStyleLbl="sibTrans2D1" presStyleIdx="0" presStyleCnt="6"/>
      <dgm:spPr/>
    </dgm:pt>
    <dgm:pt modelId="{6C7BAD55-1B25-4882-9E53-C7A5593FD015}" type="pres">
      <dgm:prSet presAssocID="{0FC1BAC1-1EC1-41A4-9801-C850F59297E6}" presName="connectorText" presStyleLbl="sibTrans2D1" presStyleIdx="0" presStyleCnt="6"/>
      <dgm:spPr/>
    </dgm:pt>
    <dgm:pt modelId="{9DB37551-9FC5-4B08-A102-6483C5819165}" type="pres">
      <dgm:prSet presAssocID="{2FF449F4-0F3A-43DE-B7D6-45C34306C27F}" presName="node" presStyleLbl="node1" presStyleIdx="0" presStyleCnt="6">
        <dgm:presLayoutVars>
          <dgm:bulletEnabled val="1"/>
        </dgm:presLayoutVars>
      </dgm:prSet>
      <dgm:spPr/>
    </dgm:pt>
    <dgm:pt modelId="{EA4BF721-C5E8-48B4-9255-776301AF91EA}" type="pres">
      <dgm:prSet presAssocID="{2931B5E5-81F2-42B4-8DA6-6C74B0EC7B84}" presName="parTrans" presStyleLbl="sibTrans2D1" presStyleIdx="1" presStyleCnt="6"/>
      <dgm:spPr/>
    </dgm:pt>
    <dgm:pt modelId="{1F8D1985-8A18-4788-B2C2-1DD320180107}" type="pres">
      <dgm:prSet presAssocID="{2931B5E5-81F2-42B4-8DA6-6C74B0EC7B84}" presName="connectorText" presStyleLbl="sibTrans2D1" presStyleIdx="1" presStyleCnt="6"/>
      <dgm:spPr/>
    </dgm:pt>
    <dgm:pt modelId="{F74B7CDB-E6C5-4A53-904B-F0F681560DE5}" type="pres">
      <dgm:prSet presAssocID="{3BF4939E-290F-45DD-80F3-6EE0B39CD2F9}" presName="node" presStyleLbl="node1" presStyleIdx="1" presStyleCnt="6">
        <dgm:presLayoutVars>
          <dgm:bulletEnabled val="1"/>
        </dgm:presLayoutVars>
      </dgm:prSet>
      <dgm:spPr/>
    </dgm:pt>
    <dgm:pt modelId="{89F313AA-018F-4AD9-A6E5-E6C8F1855985}" type="pres">
      <dgm:prSet presAssocID="{54E67936-F533-4AEC-9833-FB646D853C6F}" presName="parTrans" presStyleLbl="sibTrans2D1" presStyleIdx="2" presStyleCnt="6"/>
      <dgm:spPr/>
    </dgm:pt>
    <dgm:pt modelId="{637BEFF0-3D96-4EB5-B603-C09457ACBEB9}" type="pres">
      <dgm:prSet presAssocID="{54E67936-F533-4AEC-9833-FB646D853C6F}" presName="connectorText" presStyleLbl="sibTrans2D1" presStyleIdx="2" presStyleCnt="6"/>
      <dgm:spPr/>
    </dgm:pt>
    <dgm:pt modelId="{A3CB7C8F-4708-4D4C-82A5-E956A2C1DCC1}" type="pres">
      <dgm:prSet presAssocID="{A637B7A3-073F-4A56-B823-A7C49C5FBF42}" presName="node" presStyleLbl="node1" presStyleIdx="2" presStyleCnt="6">
        <dgm:presLayoutVars>
          <dgm:bulletEnabled val="1"/>
        </dgm:presLayoutVars>
      </dgm:prSet>
      <dgm:spPr/>
    </dgm:pt>
    <dgm:pt modelId="{F8E347F3-AF51-407A-9B3A-76F9E2BAA664}" type="pres">
      <dgm:prSet presAssocID="{14444A46-FEEA-42C0-AE6E-8D0779539B37}" presName="parTrans" presStyleLbl="sibTrans2D1" presStyleIdx="3" presStyleCnt="6"/>
      <dgm:spPr/>
    </dgm:pt>
    <dgm:pt modelId="{8FBD8961-CCA6-4889-96DC-897EA95B728E}" type="pres">
      <dgm:prSet presAssocID="{14444A46-FEEA-42C0-AE6E-8D0779539B37}" presName="connectorText" presStyleLbl="sibTrans2D1" presStyleIdx="3" presStyleCnt="6"/>
      <dgm:spPr/>
    </dgm:pt>
    <dgm:pt modelId="{543C6B1C-9B27-4300-901B-EDF6A000DB0A}" type="pres">
      <dgm:prSet presAssocID="{37B71F58-0628-4071-BAE3-46759927D2FD}" presName="node" presStyleLbl="node1" presStyleIdx="3" presStyleCnt="6">
        <dgm:presLayoutVars>
          <dgm:bulletEnabled val="1"/>
        </dgm:presLayoutVars>
      </dgm:prSet>
      <dgm:spPr/>
    </dgm:pt>
    <dgm:pt modelId="{9226A005-295C-4FC1-8D12-0C0C64E21288}" type="pres">
      <dgm:prSet presAssocID="{89582D8B-974D-4F38-886E-CF4149CE3FE5}" presName="parTrans" presStyleLbl="sibTrans2D1" presStyleIdx="4" presStyleCnt="6"/>
      <dgm:spPr/>
    </dgm:pt>
    <dgm:pt modelId="{5A96C9C4-C4AC-48C2-A670-10867831D928}" type="pres">
      <dgm:prSet presAssocID="{89582D8B-974D-4F38-886E-CF4149CE3FE5}" presName="connectorText" presStyleLbl="sibTrans2D1" presStyleIdx="4" presStyleCnt="6"/>
      <dgm:spPr/>
    </dgm:pt>
    <dgm:pt modelId="{5C45CD9B-3E50-42A5-8CD1-7B4A4ECAA3C7}" type="pres">
      <dgm:prSet presAssocID="{E5DB0102-F674-421C-9195-7EE85D3B3221}" presName="node" presStyleLbl="node1" presStyleIdx="4" presStyleCnt="6">
        <dgm:presLayoutVars>
          <dgm:bulletEnabled val="1"/>
        </dgm:presLayoutVars>
      </dgm:prSet>
      <dgm:spPr/>
    </dgm:pt>
    <dgm:pt modelId="{119A9EF7-7CC1-42DE-B9B5-3E9F45994C63}" type="pres">
      <dgm:prSet presAssocID="{6AB7FBC3-357C-48CA-B761-0E08E5113BB4}" presName="parTrans" presStyleLbl="sibTrans2D1" presStyleIdx="5" presStyleCnt="6"/>
      <dgm:spPr/>
    </dgm:pt>
    <dgm:pt modelId="{E23A02EA-85CA-422A-BFAA-362D92DD3BB2}" type="pres">
      <dgm:prSet presAssocID="{6AB7FBC3-357C-48CA-B761-0E08E5113BB4}" presName="connectorText" presStyleLbl="sibTrans2D1" presStyleIdx="5" presStyleCnt="6"/>
      <dgm:spPr/>
    </dgm:pt>
    <dgm:pt modelId="{7EB73BF3-2359-49AA-B09E-ADF040215419}" type="pres">
      <dgm:prSet presAssocID="{7E234C20-528E-42DC-B70B-C8983DB17B5A}" presName="node" presStyleLbl="node1" presStyleIdx="5" presStyleCnt="6">
        <dgm:presLayoutVars>
          <dgm:bulletEnabled val="1"/>
        </dgm:presLayoutVars>
      </dgm:prSet>
      <dgm:spPr/>
    </dgm:pt>
  </dgm:ptLst>
  <dgm:cxnLst>
    <dgm:cxn modelId="{83E1A719-DAE1-4E4F-A65B-84007620CFA6}" type="presOf" srcId="{A637B7A3-073F-4A56-B823-A7C49C5FBF42}" destId="{A3CB7C8F-4708-4D4C-82A5-E956A2C1DCC1}" srcOrd="0" destOrd="0" presId="urn:microsoft.com/office/officeart/2005/8/layout/radial5"/>
    <dgm:cxn modelId="{11E37A77-8378-4A13-907C-70FA3C4FD3B1}" type="presOf" srcId="{2FF449F4-0F3A-43DE-B7D6-45C34306C27F}" destId="{9DB37551-9FC5-4B08-A102-6483C5819165}" srcOrd="0" destOrd="0" presId="urn:microsoft.com/office/officeart/2005/8/layout/radial5"/>
    <dgm:cxn modelId="{29BDF36C-3E0B-4694-9D54-C167D686240B}" type="presOf" srcId="{6AB7FBC3-357C-48CA-B761-0E08E5113BB4}" destId="{E23A02EA-85CA-422A-BFAA-362D92DD3BB2}" srcOrd="1" destOrd="0" presId="urn:microsoft.com/office/officeart/2005/8/layout/radial5"/>
    <dgm:cxn modelId="{1B959AFE-9A27-4689-859D-05CDCCA607B5}" type="presOf" srcId="{2931B5E5-81F2-42B4-8DA6-6C74B0EC7B84}" destId="{1F8D1985-8A18-4788-B2C2-1DD320180107}" srcOrd="1" destOrd="0" presId="urn:microsoft.com/office/officeart/2005/8/layout/radial5"/>
    <dgm:cxn modelId="{C0E0E174-FF33-4696-9FA3-99F9AFF6BA01}" type="presOf" srcId="{37B71F58-0628-4071-BAE3-46759927D2FD}" destId="{543C6B1C-9B27-4300-901B-EDF6A000DB0A}" srcOrd="0" destOrd="0" presId="urn:microsoft.com/office/officeart/2005/8/layout/radial5"/>
    <dgm:cxn modelId="{BEC280A2-2197-40D8-B1E9-358A7D7CB028}" type="presOf" srcId="{54E67936-F533-4AEC-9833-FB646D853C6F}" destId="{89F313AA-018F-4AD9-A6E5-E6C8F1855985}" srcOrd="0" destOrd="0" presId="urn:microsoft.com/office/officeart/2005/8/layout/radial5"/>
    <dgm:cxn modelId="{C4F3DD46-7071-42B2-92F1-EDF2680BEB65}" type="presOf" srcId="{8CC0EEF3-FB43-4AAD-B2CF-F5A964D41728}" destId="{1F5E785E-CF43-4C5C-8B6E-497CBC3064B9}" srcOrd="0" destOrd="0" presId="urn:microsoft.com/office/officeart/2005/8/layout/radial5"/>
    <dgm:cxn modelId="{A701DF7B-AFE9-41C6-88F2-2FA7088486CB}" srcId="{B302C826-29D5-48AE-BAED-F2D8F571F486}" destId="{7E234C20-528E-42DC-B70B-C8983DB17B5A}" srcOrd="5" destOrd="0" parTransId="{6AB7FBC3-357C-48CA-B761-0E08E5113BB4}" sibTransId="{A922AC56-4414-439F-877A-A2EC3D531F4F}"/>
    <dgm:cxn modelId="{B957FBF4-30DB-4D51-ACE1-8AC9E72F6939}" type="presOf" srcId="{E5DB0102-F674-421C-9195-7EE85D3B3221}" destId="{5C45CD9B-3E50-42A5-8CD1-7B4A4ECAA3C7}" srcOrd="0" destOrd="0" presId="urn:microsoft.com/office/officeart/2005/8/layout/radial5"/>
    <dgm:cxn modelId="{D6A59679-2E8E-4337-B122-7C8D36580ACE}" srcId="{8CC0EEF3-FB43-4AAD-B2CF-F5A964D41728}" destId="{B302C826-29D5-48AE-BAED-F2D8F571F486}" srcOrd="0" destOrd="0" parTransId="{C64F58CA-A6D6-4E19-92B3-2E1E4DBA14E0}" sibTransId="{AFE80660-AF39-4D11-80AC-332D59A150F3}"/>
    <dgm:cxn modelId="{D2A2E93B-B090-4650-ADBD-DA3A85ED12A9}" type="presOf" srcId="{89582D8B-974D-4F38-886E-CF4149CE3FE5}" destId="{5A96C9C4-C4AC-48C2-A670-10867831D928}" srcOrd="1" destOrd="0" presId="urn:microsoft.com/office/officeart/2005/8/layout/radial5"/>
    <dgm:cxn modelId="{99177147-D7DC-47AA-BE7F-6B3FE3DB751A}" type="presOf" srcId="{14444A46-FEEA-42C0-AE6E-8D0779539B37}" destId="{F8E347F3-AF51-407A-9B3A-76F9E2BAA664}" srcOrd="0" destOrd="0" presId="urn:microsoft.com/office/officeart/2005/8/layout/radial5"/>
    <dgm:cxn modelId="{354C5BC5-64CF-4579-8325-8C6E90771A7B}" type="presOf" srcId="{B302C826-29D5-48AE-BAED-F2D8F571F486}" destId="{28F0C8B6-C435-45E8-BE83-E992E53DF70B}" srcOrd="0" destOrd="0" presId="urn:microsoft.com/office/officeart/2005/8/layout/radial5"/>
    <dgm:cxn modelId="{71124CEB-3F29-408B-A2A1-563A14FE7DE0}" type="presOf" srcId="{3BF4939E-290F-45DD-80F3-6EE0B39CD2F9}" destId="{F74B7CDB-E6C5-4A53-904B-F0F681560DE5}" srcOrd="0" destOrd="0" presId="urn:microsoft.com/office/officeart/2005/8/layout/radial5"/>
    <dgm:cxn modelId="{73B4EB27-E6A8-49DD-A8DD-159F99B23A98}" srcId="{B302C826-29D5-48AE-BAED-F2D8F571F486}" destId="{2FF449F4-0F3A-43DE-B7D6-45C34306C27F}" srcOrd="0" destOrd="0" parTransId="{0FC1BAC1-1EC1-41A4-9801-C850F59297E6}" sibTransId="{F3F41450-951A-4C61-9CA6-62DC9F862959}"/>
    <dgm:cxn modelId="{0C67CEB2-4234-4AE3-80F6-93BDD930E661}" type="presOf" srcId="{54E67936-F533-4AEC-9833-FB646D853C6F}" destId="{637BEFF0-3D96-4EB5-B603-C09457ACBEB9}" srcOrd="1" destOrd="0" presId="urn:microsoft.com/office/officeart/2005/8/layout/radial5"/>
    <dgm:cxn modelId="{9A6077FA-E0E2-4316-BB37-CCB558F2B91F}" type="presOf" srcId="{6AB7FBC3-357C-48CA-B761-0E08E5113BB4}" destId="{119A9EF7-7CC1-42DE-B9B5-3E9F45994C63}" srcOrd="0" destOrd="0" presId="urn:microsoft.com/office/officeart/2005/8/layout/radial5"/>
    <dgm:cxn modelId="{FD938595-AD55-4E24-B453-2AFA6BD0EDA8}" type="presOf" srcId="{89582D8B-974D-4F38-886E-CF4149CE3FE5}" destId="{9226A005-295C-4FC1-8D12-0C0C64E21288}" srcOrd="0" destOrd="0" presId="urn:microsoft.com/office/officeart/2005/8/layout/radial5"/>
    <dgm:cxn modelId="{B4335734-7E42-4DD2-B14B-C55405116F0D}" type="presOf" srcId="{2931B5E5-81F2-42B4-8DA6-6C74B0EC7B84}" destId="{EA4BF721-C5E8-48B4-9255-776301AF91EA}" srcOrd="0" destOrd="0" presId="urn:microsoft.com/office/officeart/2005/8/layout/radial5"/>
    <dgm:cxn modelId="{16225CB6-B7CB-40EE-9B39-E70938BDD57F}" type="presOf" srcId="{14444A46-FEEA-42C0-AE6E-8D0779539B37}" destId="{8FBD8961-CCA6-4889-96DC-897EA95B728E}" srcOrd="1" destOrd="0" presId="urn:microsoft.com/office/officeart/2005/8/layout/radial5"/>
    <dgm:cxn modelId="{62707285-E88F-426C-AA14-FEC1BE2933A9}" srcId="{B302C826-29D5-48AE-BAED-F2D8F571F486}" destId="{3BF4939E-290F-45DD-80F3-6EE0B39CD2F9}" srcOrd="1" destOrd="0" parTransId="{2931B5E5-81F2-42B4-8DA6-6C74B0EC7B84}" sibTransId="{E821204D-FC7B-4E92-A71C-69AD8F9674B2}"/>
    <dgm:cxn modelId="{604799BE-1393-49C9-82C7-63A1B5644F42}" type="presOf" srcId="{0FC1BAC1-1EC1-41A4-9801-C850F59297E6}" destId="{6C7BAD55-1B25-4882-9E53-C7A5593FD015}" srcOrd="1" destOrd="0" presId="urn:microsoft.com/office/officeart/2005/8/layout/radial5"/>
    <dgm:cxn modelId="{5F5750D9-E874-4D3C-B5D0-DA94B70F7C9E}" type="presOf" srcId="{0FC1BAC1-1EC1-41A4-9801-C850F59297E6}" destId="{724C3C24-8463-4740-82CA-2B4CDE5ACCDC}" srcOrd="0" destOrd="0" presId="urn:microsoft.com/office/officeart/2005/8/layout/radial5"/>
    <dgm:cxn modelId="{B6842F51-CAAF-460C-8132-93EC5613D579}" type="presOf" srcId="{7E234C20-528E-42DC-B70B-C8983DB17B5A}" destId="{7EB73BF3-2359-49AA-B09E-ADF040215419}" srcOrd="0" destOrd="0" presId="urn:microsoft.com/office/officeart/2005/8/layout/radial5"/>
    <dgm:cxn modelId="{B17E8A1C-6DF1-4753-A44C-4EF60FDB4FD1}" srcId="{B302C826-29D5-48AE-BAED-F2D8F571F486}" destId="{37B71F58-0628-4071-BAE3-46759927D2FD}" srcOrd="3" destOrd="0" parTransId="{14444A46-FEEA-42C0-AE6E-8D0779539B37}" sibTransId="{3C812C04-6802-4D26-9307-4EF39B7FD7BC}"/>
    <dgm:cxn modelId="{E3A72C7E-E2B0-4D1F-BFAA-4173B8ACC37B}" srcId="{B302C826-29D5-48AE-BAED-F2D8F571F486}" destId="{A637B7A3-073F-4A56-B823-A7C49C5FBF42}" srcOrd="2" destOrd="0" parTransId="{54E67936-F533-4AEC-9833-FB646D853C6F}" sibTransId="{84E87AB2-D201-462B-B37A-3FDF58DD87DC}"/>
    <dgm:cxn modelId="{57E8330D-2168-4539-A1AC-347E40FFC4CC}" srcId="{B302C826-29D5-48AE-BAED-F2D8F571F486}" destId="{E5DB0102-F674-421C-9195-7EE85D3B3221}" srcOrd="4" destOrd="0" parTransId="{89582D8B-974D-4F38-886E-CF4149CE3FE5}" sibTransId="{CAD30785-8D8E-410F-95CC-0A48CB6063B3}"/>
    <dgm:cxn modelId="{B4A3C1D6-AE3E-4B04-A471-512D4E91C8B7}" type="presParOf" srcId="{1F5E785E-CF43-4C5C-8B6E-497CBC3064B9}" destId="{28F0C8B6-C435-45E8-BE83-E992E53DF70B}" srcOrd="0" destOrd="0" presId="urn:microsoft.com/office/officeart/2005/8/layout/radial5"/>
    <dgm:cxn modelId="{399BC55F-2895-4167-909B-F658CE1830CC}" type="presParOf" srcId="{1F5E785E-CF43-4C5C-8B6E-497CBC3064B9}" destId="{724C3C24-8463-4740-82CA-2B4CDE5ACCDC}" srcOrd="1" destOrd="0" presId="urn:microsoft.com/office/officeart/2005/8/layout/radial5"/>
    <dgm:cxn modelId="{17FC9ED4-1C03-46CB-A229-3708D971E0B0}" type="presParOf" srcId="{724C3C24-8463-4740-82CA-2B4CDE5ACCDC}" destId="{6C7BAD55-1B25-4882-9E53-C7A5593FD015}" srcOrd="0" destOrd="0" presId="urn:microsoft.com/office/officeart/2005/8/layout/radial5"/>
    <dgm:cxn modelId="{02C6BB6A-72A0-4AD4-B385-E55784601BB4}" type="presParOf" srcId="{1F5E785E-CF43-4C5C-8B6E-497CBC3064B9}" destId="{9DB37551-9FC5-4B08-A102-6483C5819165}" srcOrd="2" destOrd="0" presId="urn:microsoft.com/office/officeart/2005/8/layout/radial5"/>
    <dgm:cxn modelId="{2D0371B2-175D-4484-9F19-A5E2662A4011}" type="presParOf" srcId="{1F5E785E-CF43-4C5C-8B6E-497CBC3064B9}" destId="{EA4BF721-C5E8-48B4-9255-776301AF91EA}" srcOrd="3" destOrd="0" presId="urn:microsoft.com/office/officeart/2005/8/layout/radial5"/>
    <dgm:cxn modelId="{2C935C00-5500-4DE1-BDA6-391E297B7ED0}" type="presParOf" srcId="{EA4BF721-C5E8-48B4-9255-776301AF91EA}" destId="{1F8D1985-8A18-4788-B2C2-1DD320180107}" srcOrd="0" destOrd="0" presId="urn:microsoft.com/office/officeart/2005/8/layout/radial5"/>
    <dgm:cxn modelId="{2BB97788-CEB5-48DB-9E1D-112D746E8632}" type="presParOf" srcId="{1F5E785E-CF43-4C5C-8B6E-497CBC3064B9}" destId="{F74B7CDB-E6C5-4A53-904B-F0F681560DE5}" srcOrd="4" destOrd="0" presId="urn:microsoft.com/office/officeart/2005/8/layout/radial5"/>
    <dgm:cxn modelId="{90B971D4-10D1-402B-A74E-6A6B071184B8}" type="presParOf" srcId="{1F5E785E-CF43-4C5C-8B6E-497CBC3064B9}" destId="{89F313AA-018F-4AD9-A6E5-E6C8F1855985}" srcOrd="5" destOrd="0" presId="urn:microsoft.com/office/officeart/2005/8/layout/radial5"/>
    <dgm:cxn modelId="{06DF857C-F2B8-4F9A-934E-474670D8713F}" type="presParOf" srcId="{89F313AA-018F-4AD9-A6E5-E6C8F1855985}" destId="{637BEFF0-3D96-4EB5-B603-C09457ACBEB9}" srcOrd="0" destOrd="0" presId="urn:microsoft.com/office/officeart/2005/8/layout/radial5"/>
    <dgm:cxn modelId="{A909B703-42FE-480F-B05B-9D0BCA457867}" type="presParOf" srcId="{1F5E785E-CF43-4C5C-8B6E-497CBC3064B9}" destId="{A3CB7C8F-4708-4D4C-82A5-E956A2C1DCC1}" srcOrd="6" destOrd="0" presId="urn:microsoft.com/office/officeart/2005/8/layout/radial5"/>
    <dgm:cxn modelId="{0A94E360-EE6B-4D81-A028-C19BA24442B7}" type="presParOf" srcId="{1F5E785E-CF43-4C5C-8B6E-497CBC3064B9}" destId="{F8E347F3-AF51-407A-9B3A-76F9E2BAA664}" srcOrd="7" destOrd="0" presId="urn:microsoft.com/office/officeart/2005/8/layout/radial5"/>
    <dgm:cxn modelId="{F3700FB7-CC04-420E-A55A-1F5C3FC8491D}" type="presParOf" srcId="{F8E347F3-AF51-407A-9B3A-76F9E2BAA664}" destId="{8FBD8961-CCA6-4889-96DC-897EA95B728E}" srcOrd="0" destOrd="0" presId="urn:microsoft.com/office/officeart/2005/8/layout/radial5"/>
    <dgm:cxn modelId="{2F4C814E-1ADD-421C-900B-F021EC66D8D1}" type="presParOf" srcId="{1F5E785E-CF43-4C5C-8B6E-497CBC3064B9}" destId="{543C6B1C-9B27-4300-901B-EDF6A000DB0A}" srcOrd="8" destOrd="0" presId="urn:microsoft.com/office/officeart/2005/8/layout/radial5"/>
    <dgm:cxn modelId="{711619D1-1D62-44CB-98C4-160174721F9B}" type="presParOf" srcId="{1F5E785E-CF43-4C5C-8B6E-497CBC3064B9}" destId="{9226A005-295C-4FC1-8D12-0C0C64E21288}" srcOrd="9" destOrd="0" presId="urn:microsoft.com/office/officeart/2005/8/layout/radial5"/>
    <dgm:cxn modelId="{6B4021BC-1DC7-451E-B790-07C266BA227F}" type="presParOf" srcId="{9226A005-295C-4FC1-8D12-0C0C64E21288}" destId="{5A96C9C4-C4AC-48C2-A670-10867831D928}" srcOrd="0" destOrd="0" presId="urn:microsoft.com/office/officeart/2005/8/layout/radial5"/>
    <dgm:cxn modelId="{A12FF2C4-DF56-4597-ADDB-D6773D1849F3}" type="presParOf" srcId="{1F5E785E-CF43-4C5C-8B6E-497CBC3064B9}" destId="{5C45CD9B-3E50-42A5-8CD1-7B4A4ECAA3C7}" srcOrd="10" destOrd="0" presId="urn:microsoft.com/office/officeart/2005/8/layout/radial5"/>
    <dgm:cxn modelId="{8FC34641-8A63-4B75-BE00-536A353F6AFA}" type="presParOf" srcId="{1F5E785E-CF43-4C5C-8B6E-497CBC3064B9}" destId="{119A9EF7-7CC1-42DE-B9B5-3E9F45994C63}" srcOrd="11" destOrd="0" presId="urn:microsoft.com/office/officeart/2005/8/layout/radial5"/>
    <dgm:cxn modelId="{11230A8F-807A-467C-90BA-F73D2138FF39}" type="presParOf" srcId="{119A9EF7-7CC1-42DE-B9B5-3E9F45994C63}" destId="{E23A02EA-85CA-422A-BFAA-362D92DD3BB2}" srcOrd="0" destOrd="0" presId="urn:microsoft.com/office/officeart/2005/8/layout/radial5"/>
    <dgm:cxn modelId="{58EE0E36-ABD1-4FC0-913A-BA784899A902}" type="presParOf" srcId="{1F5E785E-CF43-4C5C-8B6E-497CBC3064B9}" destId="{7EB73BF3-2359-49AA-B09E-ADF040215419}" srcOrd="12" destOrd="0" presId="urn:microsoft.com/office/officeart/2005/8/layout/radial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DDC95-C5F2-4265-8398-CF95933297B7}">
      <dsp:nvSpPr>
        <dsp:cNvPr id="0" name=""/>
        <dsp:cNvSpPr/>
      </dsp:nvSpPr>
      <dsp:spPr>
        <a:xfrm>
          <a:off x="3586946" y="1903790"/>
          <a:ext cx="1832107" cy="144914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EG" sz="2800" b="1" kern="1200">
              <a:ln w="1905"/>
              <a:effectLst>
                <a:innerShdw blurRad="69850" dist="43180" dir="5400000">
                  <a:srgbClr val="000000">
                    <a:alpha val="65000"/>
                  </a:srgbClr>
                </a:innerShdw>
              </a:effectLst>
              <a:ea typeface="Calibri"/>
              <a:cs typeface="Traditional Arabic"/>
            </a:rPr>
            <a:t>الخضراوات</a:t>
          </a:r>
          <a:endParaRPr lang="en-US" sz="2800" kern="1200"/>
        </a:p>
      </dsp:txBody>
      <dsp:txXfrm>
        <a:off x="3855252" y="2116012"/>
        <a:ext cx="1295495" cy="1024698"/>
      </dsp:txXfrm>
    </dsp:sp>
    <dsp:sp modelId="{C1FCCBDF-D351-4795-8B6C-4E8B6F7267D1}">
      <dsp:nvSpPr>
        <dsp:cNvPr id="0" name=""/>
        <dsp:cNvSpPr/>
      </dsp:nvSpPr>
      <dsp:spPr>
        <a:xfrm rot="16200000">
          <a:off x="4284611" y="1670795"/>
          <a:ext cx="436776" cy="29213"/>
        </a:xfrm>
        <a:custGeom>
          <a:avLst/>
          <a:gdLst/>
          <a:ahLst/>
          <a:cxnLst/>
          <a:rect l="0" t="0" r="0" b="0"/>
          <a:pathLst>
            <a:path>
              <a:moveTo>
                <a:pt x="0" y="14606"/>
              </a:moveTo>
              <a:lnTo>
                <a:pt x="436776" y="1460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92080" y="1674482"/>
        <a:ext cx="21838" cy="21838"/>
      </dsp:txXfrm>
    </dsp:sp>
    <dsp:sp modelId="{3E3A3746-B63A-4BCE-AE5F-AEB49F3CFF22}">
      <dsp:nvSpPr>
        <dsp:cNvPr id="0" name=""/>
        <dsp:cNvSpPr/>
      </dsp:nvSpPr>
      <dsp:spPr>
        <a:xfrm>
          <a:off x="3568527" y="17871"/>
          <a:ext cx="1868944" cy="144914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EG" sz="1400" b="1" kern="1200"/>
            <a:t>المصدر الأساسي للفيتامينات والأملاح المعدنية  </a:t>
          </a:r>
          <a:endParaRPr lang="en-US" sz="1400" b="1" kern="1200"/>
        </a:p>
      </dsp:txBody>
      <dsp:txXfrm>
        <a:off x="3842228" y="230093"/>
        <a:ext cx="1321542" cy="1024698"/>
      </dsp:txXfrm>
    </dsp:sp>
    <dsp:sp modelId="{1E25824F-C1FE-426B-9BB3-C7E02237FEC6}">
      <dsp:nvSpPr>
        <dsp:cNvPr id="0" name=""/>
        <dsp:cNvSpPr/>
      </dsp:nvSpPr>
      <dsp:spPr>
        <a:xfrm rot="20239459">
          <a:off x="5265157" y="2036751"/>
          <a:ext cx="1237717" cy="29213"/>
        </a:xfrm>
        <a:custGeom>
          <a:avLst/>
          <a:gdLst/>
          <a:ahLst/>
          <a:cxnLst/>
          <a:rect l="0" t="0" r="0" b="0"/>
          <a:pathLst>
            <a:path>
              <a:moveTo>
                <a:pt x="0" y="14606"/>
              </a:moveTo>
              <a:lnTo>
                <a:pt x="1237717" y="1460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53073" y="2020415"/>
        <a:ext cx="61885" cy="61885"/>
      </dsp:txXfrm>
    </dsp:sp>
    <dsp:sp modelId="{38A258C3-C9A4-4FAC-BF78-D65C80FF5D85}">
      <dsp:nvSpPr>
        <dsp:cNvPr id="0" name=""/>
        <dsp:cNvSpPr/>
      </dsp:nvSpPr>
      <dsp:spPr>
        <a:xfrm>
          <a:off x="6257458" y="684369"/>
          <a:ext cx="2328279" cy="1449142"/>
        </a:xfrm>
        <a:prstGeom prst="ellipse">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EG" sz="1400" b="1" kern="1200"/>
            <a:t>مصدر الألياف التي تعتبر هامة لحركة الأمعاء</a:t>
          </a:r>
          <a:endParaRPr lang="en-US" sz="1400" b="1" kern="1200"/>
        </a:p>
      </dsp:txBody>
      <dsp:txXfrm>
        <a:off x="6598427" y="896591"/>
        <a:ext cx="1646341" cy="1024698"/>
      </dsp:txXfrm>
    </dsp:sp>
    <dsp:sp modelId="{5B8C2E69-2FA0-4286-B7EE-235A0CD352F9}">
      <dsp:nvSpPr>
        <dsp:cNvPr id="0" name=""/>
        <dsp:cNvSpPr/>
      </dsp:nvSpPr>
      <dsp:spPr>
        <a:xfrm rot="2149459">
          <a:off x="5091394" y="3375173"/>
          <a:ext cx="932788" cy="29213"/>
        </a:xfrm>
        <a:custGeom>
          <a:avLst/>
          <a:gdLst/>
          <a:ahLst/>
          <a:cxnLst/>
          <a:rect l="0" t="0" r="0" b="0"/>
          <a:pathLst>
            <a:path>
              <a:moveTo>
                <a:pt x="0" y="14606"/>
              </a:moveTo>
              <a:lnTo>
                <a:pt x="932788" y="1460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4469" y="3366460"/>
        <a:ext cx="46639" cy="46639"/>
      </dsp:txXfrm>
    </dsp:sp>
    <dsp:sp modelId="{13FA3C18-C4A7-4803-9AC6-0A4453F8F0E3}">
      <dsp:nvSpPr>
        <dsp:cNvPr id="0" name=""/>
        <dsp:cNvSpPr/>
      </dsp:nvSpPr>
      <dsp:spPr>
        <a:xfrm>
          <a:off x="5685427" y="3431912"/>
          <a:ext cx="1868944" cy="1449142"/>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EG" sz="1400" b="1" kern="1200"/>
            <a:t>تحتوي  من10 -15 سعر / 100 جم فقيرة في البروتينات </a:t>
          </a:r>
          <a:endParaRPr lang="en-US" sz="1400" b="1" kern="1200"/>
        </a:p>
      </dsp:txBody>
      <dsp:txXfrm>
        <a:off x="5959128" y="3644134"/>
        <a:ext cx="1321542" cy="1024698"/>
      </dsp:txXfrm>
    </dsp:sp>
    <dsp:sp modelId="{FB175B8F-C028-411C-80FC-055621FD1EA2}">
      <dsp:nvSpPr>
        <dsp:cNvPr id="0" name=""/>
        <dsp:cNvSpPr/>
      </dsp:nvSpPr>
      <dsp:spPr>
        <a:xfrm rot="8543599">
          <a:off x="3094943" y="3375250"/>
          <a:ext cx="838944" cy="29213"/>
        </a:xfrm>
        <a:custGeom>
          <a:avLst/>
          <a:gdLst/>
          <a:ahLst/>
          <a:cxnLst/>
          <a:rect l="0" t="0" r="0" b="0"/>
          <a:pathLst>
            <a:path>
              <a:moveTo>
                <a:pt x="0" y="14606"/>
              </a:moveTo>
              <a:lnTo>
                <a:pt x="838944" y="1460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93441" y="3368883"/>
        <a:ext cx="41947" cy="41947"/>
      </dsp:txXfrm>
    </dsp:sp>
    <dsp:sp modelId="{2FF1D397-EDF9-4A24-AE6B-001ADA60FC2E}">
      <dsp:nvSpPr>
        <dsp:cNvPr id="0" name=""/>
        <dsp:cNvSpPr/>
      </dsp:nvSpPr>
      <dsp:spPr>
        <a:xfrm>
          <a:off x="1584685" y="3431922"/>
          <a:ext cx="1868944" cy="1449142"/>
        </a:xfrm>
        <a:prstGeom prst="ellipse">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EG" sz="1400" b="1" kern="1200"/>
            <a:t>تحتوي علي كمية كبيرة من الماء</a:t>
          </a:r>
          <a:endParaRPr lang="en-US" sz="1400" b="1" kern="1200"/>
        </a:p>
      </dsp:txBody>
      <dsp:txXfrm>
        <a:off x="1858386" y="3644144"/>
        <a:ext cx="1321542" cy="1024698"/>
      </dsp:txXfrm>
    </dsp:sp>
    <dsp:sp modelId="{A2EA06D7-0B23-4EDE-B0DB-ABA5B698145E}">
      <dsp:nvSpPr>
        <dsp:cNvPr id="0" name=""/>
        <dsp:cNvSpPr/>
      </dsp:nvSpPr>
      <dsp:spPr>
        <a:xfrm rot="11938061">
          <a:off x="2662877" y="2157947"/>
          <a:ext cx="1027863" cy="29213"/>
        </a:xfrm>
        <a:custGeom>
          <a:avLst/>
          <a:gdLst/>
          <a:ahLst/>
          <a:cxnLst/>
          <a:rect l="0" t="0" r="0" b="0"/>
          <a:pathLst>
            <a:path>
              <a:moveTo>
                <a:pt x="0" y="14606"/>
              </a:moveTo>
              <a:lnTo>
                <a:pt x="1027863" y="1460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51112" y="2146857"/>
        <a:ext cx="51393" cy="51393"/>
      </dsp:txXfrm>
    </dsp:sp>
    <dsp:sp modelId="{C2D34648-A29A-4A9E-9F57-CE61717E063D}">
      <dsp:nvSpPr>
        <dsp:cNvPr id="0" name=""/>
        <dsp:cNvSpPr/>
      </dsp:nvSpPr>
      <dsp:spPr>
        <a:xfrm>
          <a:off x="380081" y="913334"/>
          <a:ext cx="2482293" cy="1449142"/>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EG" sz="1400" b="1" kern="1200"/>
            <a:t>الخضروات الورقية أعلي في قيمتها الغذائية وكلما زادت خضرة الأوراق زادت نسبة  البيتا كاروتين  والحديد ، والخضروات الطازجة مصدر  لفيتامين (ج</a:t>
          </a:r>
          <a:r>
            <a:rPr lang="ar-EG" sz="1400" kern="1200"/>
            <a:t>)</a:t>
          </a:r>
          <a:endParaRPr lang="en-US" sz="1400" kern="1200"/>
        </a:p>
      </dsp:txBody>
      <dsp:txXfrm>
        <a:off x="743604" y="1125556"/>
        <a:ext cx="1755247" cy="1024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B863E-5CF0-4D71-BACA-B92D24AB379D}">
      <dsp:nvSpPr>
        <dsp:cNvPr id="0" name=""/>
        <dsp:cNvSpPr/>
      </dsp:nvSpPr>
      <dsp:spPr>
        <a:xfrm>
          <a:off x="3030104" y="2180"/>
          <a:ext cx="2724766" cy="160643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EG" sz="1600" kern="1200"/>
            <a:t>تشبه الخضروات في قيمتها الغذائية  وخاصة الطازجة منها</a:t>
          </a:r>
          <a:endParaRPr lang="en-US" sz="1600" kern="1200"/>
        </a:p>
      </dsp:txBody>
      <dsp:txXfrm>
        <a:off x="3429137" y="237437"/>
        <a:ext cx="1926700" cy="1135918"/>
      </dsp:txXfrm>
    </dsp:sp>
    <dsp:sp modelId="{E657D923-AB7E-420C-A6A9-6606EDBE9D11}">
      <dsp:nvSpPr>
        <dsp:cNvPr id="0" name=""/>
        <dsp:cNvSpPr/>
      </dsp:nvSpPr>
      <dsp:spPr>
        <a:xfrm rot="1743622">
          <a:off x="5467486" y="1209113"/>
          <a:ext cx="278712" cy="54217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472749" y="1297240"/>
        <a:ext cx="195098" cy="325302"/>
      </dsp:txXfrm>
    </dsp:sp>
    <dsp:sp modelId="{5F469374-E6D9-4F61-AC7E-F1D195A831F9}">
      <dsp:nvSpPr>
        <dsp:cNvPr id="0" name=""/>
        <dsp:cNvSpPr/>
      </dsp:nvSpPr>
      <dsp:spPr>
        <a:xfrm>
          <a:off x="5472605" y="1359447"/>
          <a:ext cx="2724766" cy="160643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EG" sz="1600" kern="1200"/>
            <a:t>مصدر لفيتامين( ج )  وخاصة الفواكه الحمضية من برتقال ويوسفي وليمون وغيرها وتعتبر الجوافة غنية  بفيتامين (ج )بعد التوت والفراولة والتوت </a:t>
          </a:r>
          <a:endParaRPr lang="en-US" sz="1600" kern="1200"/>
        </a:p>
      </dsp:txBody>
      <dsp:txXfrm>
        <a:off x="5871638" y="1594704"/>
        <a:ext cx="1926700" cy="1135918"/>
      </dsp:txXfrm>
    </dsp:sp>
    <dsp:sp modelId="{BAB9A619-D86D-4C78-AEE8-2BDE2CB3AC83}">
      <dsp:nvSpPr>
        <dsp:cNvPr id="0" name=""/>
        <dsp:cNvSpPr/>
      </dsp:nvSpPr>
      <dsp:spPr>
        <a:xfrm rot="5830671">
          <a:off x="6503660" y="3033169"/>
          <a:ext cx="375120" cy="54217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6566959" y="3085776"/>
        <a:ext cx="262584" cy="325302"/>
      </dsp:txXfrm>
    </dsp:sp>
    <dsp:sp modelId="{5E53C754-2980-439B-BA40-F5162FA9E276}">
      <dsp:nvSpPr>
        <dsp:cNvPr id="0" name=""/>
        <dsp:cNvSpPr/>
      </dsp:nvSpPr>
      <dsp:spPr>
        <a:xfrm>
          <a:off x="5182415" y="3663698"/>
          <a:ext cx="2724766" cy="160643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EG" sz="1600" kern="1200"/>
            <a:t>الفاكهة مصدر البيتا كاروتين  وفيتامين (ب) والحديد</a:t>
          </a:r>
          <a:endParaRPr lang="en-US" sz="1600" kern="1200"/>
        </a:p>
      </dsp:txBody>
      <dsp:txXfrm>
        <a:off x="5581448" y="3898955"/>
        <a:ext cx="1926700" cy="1135918"/>
      </dsp:txXfrm>
    </dsp:sp>
    <dsp:sp modelId="{BDDECB52-812F-47A0-8411-5C46BA22C2FC}">
      <dsp:nvSpPr>
        <dsp:cNvPr id="0" name=""/>
        <dsp:cNvSpPr/>
      </dsp:nvSpPr>
      <dsp:spPr>
        <a:xfrm rot="10754301">
          <a:off x="4419100" y="4220501"/>
          <a:ext cx="539684" cy="54217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4580998" y="4327859"/>
        <a:ext cx="377779" cy="325302"/>
      </dsp:txXfrm>
    </dsp:sp>
    <dsp:sp modelId="{5542DB10-CC91-4433-A2FA-4827969811F1}">
      <dsp:nvSpPr>
        <dsp:cNvPr id="0" name=""/>
        <dsp:cNvSpPr/>
      </dsp:nvSpPr>
      <dsp:spPr>
        <a:xfrm>
          <a:off x="1440158" y="3713448"/>
          <a:ext cx="2724766" cy="160643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EG" sz="1600" kern="1200"/>
            <a:t>البطيخ والشمام يحتوي علي الماء والسكريات وفيتامين ج  و البيتا كاروتين  </a:t>
          </a:r>
          <a:endParaRPr lang="en-US" sz="1600" kern="1200"/>
        </a:p>
      </dsp:txBody>
      <dsp:txXfrm>
        <a:off x="1839191" y="3948705"/>
        <a:ext cx="1926700" cy="1135918"/>
      </dsp:txXfrm>
    </dsp:sp>
    <dsp:sp modelId="{DF25D66A-AABB-470C-8391-8D1B64541064}">
      <dsp:nvSpPr>
        <dsp:cNvPr id="0" name=""/>
        <dsp:cNvSpPr/>
      </dsp:nvSpPr>
      <dsp:spPr>
        <a:xfrm rot="15084149">
          <a:off x="2192814" y="3080251"/>
          <a:ext cx="435214" cy="54217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2278916" y="3250558"/>
        <a:ext cx="304650" cy="325302"/>
      </dsp:txXfrm>
    </dsp:sp>
    <dsp:sp modelId="{ADBD73D3-9031-4F97-8177-E04D709722CC}">
      <dsp:nvSpPr>
        <dsp:cNvPr id="0" name=""/>
        <dsp:cNvSpPr/>
      </dsp:nvSpPr>
      <dsp:spPr>
        <a:xfrm>
          <a:off x="648062" y="1359443"/>
          <a:ext cx="2724766" cy="160643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EG" sz="1600" kern="1200"/>
            <a:t>وتزيد نسبة السكريات والحديد والكالسيوم في البلح والتين</a:t>
          </a:r>
          <a:endParaRPr lang="en-US" sz="1600" kern="1200"/>
        </a:p>
      </dsp:txBody>
      <dsp:txXfrm>
        <a:off x="1047095" y="1594700"/>
        <a:ext cx="1926700" cy="1135918"/>
      </dsp:txXfrm>
    </dsp:sp>
    <dsp:sp modelId="{AB5A7530-3FEA-4515-897C-17FF6E338333}">
      <dsp:nvSpPr>
        <dsp:cNvPr id="0" name=""/>
        <dsp:cNvSpPr/>
      </dsp:nvSpPr>
      <dsp:spPr>
        <a:xfrm rot="19819558">
          <a:off x="3066184" y="1216556"/>
          <a:ext cx="257882" cy="54217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071257" y="1344140"/>
        <a:ext cx="180517" cy="325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0C8B6-C435-45E8-BE83-E992E53DF70B}">
      <dsp:nvSpPr>
        <dsp:cNvPr id="0" name=""/>
        <dsp:cNvSpPr/>
      </dsp:nvSpPr>
      <dsp:spPr>
        <a:xfrm>
          <a:off x="3659011" y="2259447"/>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1">
            <a:lnSpc>
              <a:spcPct val="90000"/>
            </a:lnSpc>
            <a:spcBef>
              <a:spcPct val="0"/>
            </a:spcBef>
            <a:spcAft>
              <a:spcPct val="35000"/>
            </a:spcAft>
            <a:buNone/>
          </a:pPr>
          <a:r>
            <a:rPr lang="ar-SA" sz="2300" b="1" u="none" kern="1200" dirty="0"/>
            <a:t>علي مستوي الدولة</a:t>
          </a:r>
          <a:endParaRPr lang="ar-EG" sz="2300" u="none" kern="1200" dirty="0"/>
        </a:p>
      </dsp:txBody>
      <dsp:txXfrm>
        <a:off x="3894932" y="2495368"/>
        <a:ext cx="1139126" cy="1139126"/>
      </dsp:txXfrm>
    </dsp:sp>
    <dsp:sp modelId="{724C3C24-8463-4740-82CA-2B4CDE5ACCDC}">
      <dsp:nvSpPr>
        <dsp:cNvPr id="0" name=""/>
        <dsp:cNvSpPr/>
      </dsp:nvSpPr>
      <dsp:spPr>
        <a:xfrm rot="16200000">
          <a:off x="4294102" y="1673730"/>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a:off x="4345220" y="1834394"/>
        <a:ext cx="238551" cy="328637"/>
      </dsp:txXfrm>
    </dsp:sp>
    <dsp:sp modelId="{9DB37551-9FC5-4B08-A102-6483C5819165}">
      <dsp:nvSpPr>
        <dsp:cNvPr id="0" name=""/>
        <dsp:cNvSpPr/>
      </dsp:nvSpPr>
      <dsp:spPr>
        <a:xfrm>
          <a:off x="3659011" y="5484"/>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بإنتاج وبسلامة الغذاء </a:t>
          </a:r>
          <a:endParaRPr lang="ar-EG" sz="1400" b="1" kern="1200" dirty="0"/>
        </a:p>
      </dsp:txBody>
      <dsp:txXfrm>
        <a:off x="3894932" y="241405"/>
        <a:ext cx="1139126" cy="1139126"/>
      </dsp:txXfrm>
    </dsp:sp>
    <dsp:sp modelId="{EA4BF721-C5E8-48B4-9255-776301AF91EA}">
      <dsp:nvSpPr>
        <dsp:cNvPr id="0" name=""/>
        <dsp:cNvSpPr/>
      </dsp:nvSpPr>
      <dsp:spPr>
        <a:xfrm rot="19800000">
          <a:off x="5261744" y="2232399"/>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a:off x="5268593" y="2367504"/>
        <a:ext cx="238551" cy="328637"/>
      </dsp:txXfrm>
    </dsp:sp>
    <dsp:sp modelId="{F74B7CDB-E6C5-4A53-904B-F0F681560DE5}">
      <dsp:nvSpPr>
        <dsp:cNvPr id="0" name=""/>
        <dsp:cNvSpPr/>
      </dsp:nvSpPr>
      <dsp:spPr>
        <a:xfrm>
          <a:off x="5611001" y="1132466"/>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EG" sz="1400" b="1" kern="1200" dirty="0"/>
            <a:t>ب</a:t>
          </a:r>
          <a:r>
            <a:rPr lang="ar-SA" sz="1400" b="1" kern="1200" dirty="0"/>
            <a:t>وزارة الصحة وما يتبعها من مؤسسات التي تقدم  الرعاية</a:t>
          </a:r>
          <a:endParaRPr lang="ar-EG" sz="1400" b="1" kern="1200" dirty="0"/>
        </a:p>
      </dsp:txBody>
      <dsp:txXfrm>
        <a:off x="5846922" y="1368387"/>
        <a:ext cx="1139126" cy="1139126"/>
      </dsp:txXfrm>
    </dsp:sp>
    <dsp:sp modelId="{89F313AA-018F-4AD9-A6E5-E6C8F1855985}">
      <dsp:nvSpPr>
        <dsp:cNvPr id="0" name=""/>
        <dsp:cNvSpPr/>
      </dsp:nvSpPr>
      <dsp:spPr>
        <a:xfrm rot="1800000">
          <a:off x="5261744" y="3349735"/>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a:off x="5268593" y="3433722"/>
        <a:ext cx="238551" cy="328637"/>
      </dsp:txXfrm>
    </dsp:sp>
    <dsp:sp modelId="{A3CB7C8F-4708-4D4C-82A5-E956A2C1DCC1}">
      <dsp:nvSpPr>
        <dsp:cNvPr id="0" name=""/>
        <dsp:cNvSpPr/>
      </dsp:nvSpPr>
      <dsp:spPr>
        <a:xfrm>
          <a:off x="5611001" y="3386429"/>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بعوامل السلامة في أماكن العمل</a:t>
          </a:r>
          <a:endParaRPr lang="ar-EG" sz="1400" b="1" kern="1200" dirty="0"/>
        </a:p>
      </dsp:txBody>
      <dsp:txXfrm>
        <a:off x="5846922" y="3622350"/>
        <a:ext cx="1139126" cy="1139126"/>
      </dsp:txXfrm>
    </dsp:sp>
    <dsp:sp modelId="{F8E347F3-AF51-407A-9B3A-76F9E2BAA664}">
      <dsp:nvSpPr>
        <dsp:cNvPr id="0" name=""/>
        <dsp:cNvSpPr/>
      </dsp:nvSpPr>
      <dsp:spPr>
        <a:xfrm rot="5400000">
          <a:off x="4294102" y="3908404"/>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a:off x="4345220" y="3966832"/>
        <a:ext cx="238551" cy="328637"/>
      </dsp:txXfrm>
    </dsp:sp>
    <dsp:sp modelId="{543C6B1C-9B27-4300-901B-EDF6A000DB0A}">
      <dsp:nvSpPr>
        <dsp:cNvPr id="0" name=""/>
        <dsp:cNvSpPr/>
      </dsp:nvSpPr>
      <dsp:spPr>
        <a:xfrm>
          <a:off x="3659011" y="4513411"/>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الخاصة بصحة البيئة</a:t>
          </a:r>
          <a:endParaRPr lang="ar-EG" sz="1400" b="1" kern="1200" dirty="0"/>
        </a:p>
      </dsp:txBody>
      <dsp:txXfrm>
        <a:off x="3894932" y="4749332"/>
        <a:ext cx="1139126" cy="1139126"/>
      </dsp:txXfrm>
    </dsp:sp>
    <dsp:sp modelId="{9226A005-295C-4FC1-8D12-0C0C64E21288}">
      <dsp:nvSpPr>
        <dsp:cNvPr id="0" name=""/>
        <dsp:cNvSpPr/>
      </dsp:nvSpPr>
      <dsp:spPr>
        <a:xfrm rot="9000000">
          <a:off x="3326460" y="3349735"/>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rot="10800000">
        <a:off x="3421847" y="3433722"/>
        <a:ext cx="238551" cy="328637"/>
      </dsp:txXfrm>
    </dsp:sp>
    <dsp:sp modelId="{5C45CD9B-3E50-42A5-8CD1-7B4A4ECAA3C7}">
      <dsp:nvSpPr>
        <dsp:cNvPr id="0" name=""/>
        <dsp:cNvSpPr/>
      </dsp:nvSpPr>
      <dsp:spPr>
        <a:xfrm>
          <a:off x="1707022" y="3386429"/>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بمنع أو بيع المواد التي تؤثر علي صحة الانسان</a:t>
          </a:r>
          <a:endParaRPr lang="ar-EG" sz="1400" b="1" kern="1200" dirty="0"/>
        </a:p>
      </dsp:txBody>
      <dsp:txXfrm>
        <a:off x="1942943" y="3622350"/>
        <a:ext cx="1139126" cy="1139126"/>
      </dsp:txXfrm>
    </dsp:sp>
    <dsp:sp modelId="{119A9EF7-7CC1-42DE-B9B5-3E9F45994C63}">
      <dsp:nvSpPr>
        <dsp:cNvPr id="0" name=""/>
        <dsp:cNvSpPr/>
      </dsp:nvSpPr>
      <dsp:spPr>
        <a:xfrm rot="12600000">
          <a:off x="3326460" y="2232399"/>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rot="10800000">
        <a:off x="3421847" y="2367504"/>
        <a:ext cx="238551" cy="328637"/>
      </dsp:txXfrm>
    </dsp:sp>
    <dsp:sp modelId="{7EB73BF3-2359-49AA-B09E-ADF040215419}">
      <dsp:nvSpPr>
        <dsp:cNvPr id="0" name=""/>
        <dsp:cNvSpPr/>
      </dsp:nvSpPr>
      <dsp:spPr>
        <a:xfrm>
          <a:off x="1707022" y="1132466"/>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بمحاربة الانحرافات والجرائم والعنف التي تؤثر علي صحة الأفراد والمجتمع</a:t>
          </a:r>
          <a:endParaRPr lang="ar-EG" sz="1400" b="1" kern="1200" dirty="0"/>
        </a:p>
      </dsp:txBody>
      <dsp:txXfrm>
        <a:off x="1942943" y="1368387"/>
        <a:ext cx="1139126" cy="113912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E56D8A1-408E-45D4-A17F-AC7CD79248E6}" type="datetimeFigureOut">
              <a:rPr lang="ar-SA" smtClean="0"/>
              <a:pPr/>
              <a:t>7/13/1437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E7C7D4-036A-4A1E-AD98-5695048ACAB0}" type="slidenum">
              <a:rPr lang="ar-SA" smtClean="0"/>
              <a:pPr/>
              <a:t>‹#›</a:t>
            </a:fld>
            <a:endParaRPr lang="ar-SA"/>
          </a:p>
        </p:txBody>
      </p:sp>
    </p:spTree>
    <p:extLst>
      <p:ext uri="{BB962C8B-B14F-4D97-AF65-F5344CB8AC3E}">
        <p14:creationId xmlns:p14="http://schemas.microsoft.com/office/powerpoint/2010/main" val="31212359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pPr/>
              <a:t>7/13/1437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pPr/>
              <a:t>7/13/1437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pPr/>
              <a:t>7/13/1437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B331995-30D4-40FD-95D6-ED12C24A471A}" type="slidenum">
              <a:rPr lang="ar-SA"/>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75128407 w 794"/>
                <a:gd name="T1" fmla="*/ 7762628 h 414"/>
                <a:gd name="T2" fmla="*/ 67187159 w 794"/>
                <a:gd name="T3" fmla="*/ 6251167 h 414"/>
                <a:gd name="T4" fmla="*/ 52625168 w 794"/>
                <a:gd name="T5" fmla="*/ 4130573 h 414"/>
                <a:gd name="T6" fmla="*/ 6716077 w 794"/>
                <a:gd name="T7" fmla="*/ 0 h 414"/>
                <a:gd name="T8" fmla="*/ 2166070 w 794"/>
                <a:gd name="T9" fmla="*/ 391348 h 414"/>
                <a:gd name="T10" fmla="*/ 0 w 794"/>
                <a:gd name="T11" fmla="*/ 1632567 h 414"/>
                <a:gd name="T12" fmla="*/ 2639706 w 794"/>
                <a:gd name="T13" fmla="*/ 3048779 h 414"/>
                <a:gd name="T14" fmla="*/ 53931151 w 794"/>
                <a:gd name="T15" fmla="*/ 8042768 h 414"/>
                <a:gd name="T16" fmla="*/ 65169196 w 794"/>
                <a:gd name="T17" fmla="*/ 7722975 h 414"/>
                <a:gd name="T18" fmla="*/ 74255302 w 794"/>
                <a:gd name="T19" fmla="*/ 8136604 h 414"/>
                <a:gd name="T20" fmla="*/ 75128407 w 794"/>
                <a:gd name="T21" fmla="*/ 7762628 h 414"/>
                <a:gd name="T22" fmla="*/ 75128407 w 794"/>
                <a:gd name="T23" fmla="*/ 7762628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7" name="Freeform 10"/>
            <p:cNvSpPr>
              <a:spLocks/>
            </p:cNvSpPr>
            <p:nvPr userDrawn="1"/>
          </p:nvSpPr>
          <p:spPr bwMode="auto">
            <a:xfrm>
              <a:off x="166" y="261"/>
              <a:ext cx="2244" cy="1007"/>
            </a:xfrm>
            <a:custGeom>
              <a:avLst/>
              <a:gdLst>
                <a:gd name="T0" fmla="*/ 6233 w 1586"/>
                <a:gd name="T1" fmla="*/ 0 h 821"/>
                <a:gd name="T2" fmla="*/ 60543 w 1586"/>
                <a:gd name="T3" fmla="*/ 4905 h 821"/>
                <a:gd name="T4" fmla="*/ 64951 w 1586"/>
                <a:gd name="T5" fmla="*/ 6030 h 821"/>
                <a:gd name="T6" fmla="*/ 72148 w 1586"/>
                <a:gd name="T7" fmla="*/ 7484 h 821"/>
                <a:gd name="T8" fmla="*/ 71193 w 1586"/>
                <a:gd name="T9" fmla="*/ 7760 h 821"/>
                <a:gd name="T10" fmla="*/ 61396 w 1586"/>
                <a:gd name="T11" fmla="*/ 7437 h 821"/>
                <a:gd name="T12" fmla="*/ 52075 w 1586"/>
                <a:gd name="T13" fmla="*/ 7665 h 821"/>
                <a:gd name="T14" fmla="*/ 1883 w 1586"/>
                <a:gd name="T15" fmla="*/ 2824 h 821"/>
                <a:gd name="T16" fmla="*/ 0 w 1586"/>
                <a:gd name="T17" fmla="*/ 1419 h 821"/>
                <a:gd name="T18" fmla="*/ 2088 w 1586"/>
                <a:gd name="T19" fmla="*/ 299 h 821"/>
                <a:gd name="T20" fmla="*/ 6233 w 1586"/>
                <a:gd name="T21" fmla="*/ 0 h 821"/>
                <a:gd name="T22" fmla="*/ 6233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8" name="Freeform 11"/>
            <p:cNvSpPr>
              <a:spLocks/>
            </p:cNvSpPr>
            <p:nvPr userDrawn="1"/>
          </p:nvSpPr>
          <p:spPr bwMode="auto">
            <a:xfrm>
              <a:off x="474" y="344"/>
              <a:ext cx="1488" cy="919"/>
            </a:xfrm>
            <a:custGeom>
              <a:avLst/>
              <a:gdLst>
                <a:gd name="T0" fmla="*/ 0 w 1049"/>
                <a:gd name="T1" fmla="*/ 3173 h 747"/>
                <a:gd name="T2" fmla="*/ 43129 w 1049"/>
                <a:gd name="T3" fmla="*/ 7300 h 747"/>
                <a:gd name="T4" fmla="*/ 43931 w 1049"/>
                <a:gd name="T5" fmla="*/ 5219 h 747"/>
                <a:gd name="T6" fmla="*/ 49076 w 1049"/>
                <a:gd name="T7" fmla="*/ 4126 h 747"/>
                <a:gd name="T8" fmla="*/ 3648 w 1049"/>
                <a:gd name="T9" fmla="*/ 0 h 747"/>
                <a:gd name="T10" fmla="*/ 0 w 1049"/>
                <a:gd name="T11" fmla="*/ 1236 h 747"/>
                <a:gd name="T12" fmla="*/ 0 w 1049"/>
                <a:gd name="T13" fmla="*/ 3173 h 747"/>
                <a:gd name="T14" fmla="*/ 0 w 1049"/>
                <a:gd name="T15" fmla="*/ 317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4935 w 150"/>
                  <a:gd name="T1" fmla="*/ 0 h 173"/>
                  <a:gd name="T2" fmla="*/ 1816 w 150"/>
                  <a:gd name="T3" fmla="*/ 689 h 173"/>
                  <a:gd name="T4" fmla="*/ 0 w 150"/>
                  <a:gd name="T5" fmla="*/ 1797 h 173"/>
                  <a:gd name="T6" fmla="*/ 3591 w 150"/>
                  <a:gd name="T7" fmla="*/ 1661 h 173"/>
                  <a:gd name="T8" fmla="*/ 4626 w 150"/>
                  <a:gd name="T9" fmla="*/ 878 h 173"/>
                  <a:gd name="T10" fmla="*/ 6750 w 150"/>
                  <a:gd name="T11" fmla="*/ 278 h 173"/>
                  <a:gd name="T12" fmla="*/ 4935 w 150"/>
                  <a:gd name="T13" fmla="*/ 0 h 173"/>
                  <a:gd name="T14" fmla="*/ 493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1" name="Freeform 14"/>
              <p:cNvSpPr>
                <a:spLocks/>
              </p:cNvSpPr>
              <p:nvPr userDrawn="1"/>
            </p:nvSpPr>
            <p:spPr bwMode="auto">
              <a:xfrm>
                <a:off x="123" y="148"/>
                <a:ext cx="2386" cy="1081"/>
              </a:xfrm>
              <a:custGeom>
                <a:avLst/>
                <a:gdLst>
                  <a:gd name="T0" fmla="*/ 7203 w 1684"/>
                  <a:gd name="T1" fmla="*/ 0 h 880"/>
                  <a:gd name="T2" fmla="*/ 2913 w 1684"/>
                  <a:gd name="T3" fmla="*/ 501 h 880"/>
                  <a:gd name="T4" fmla="*/ 0 w 1684"/>
                  <a:gd name="T5" fmla="*/ 2000 h 880"/>
                  <a:gd name="T6" fmla="*/ 3106 w 1684"/>
                  <a:gd name="T7" fmla="*/ 3449 h 880"/>
                  <a:gd name="T8" fmla="*/ 54600 w 1684"/>
                  <a:gd name="T9" fmla="*/ 8332 h 880"/>
                  <a:gd name="T10" fmla="*/ 65693 w 1684"/>
                  <a:gd name="T11" fmla="*/ 8028 h 880"/>
                  <a:gd name="T12" fmla="*/ 74682 w 1684"/>
                  <a:gd name="T13" fmla="*/ 8459 h 880"/>
                  <a:gd name="T14" fmla="*/ 77801 w 1684"/>
                  <a:gd name="T15" fmla="*/ 7775 h 880"/>
                  <a:gd name="T16" fmla="*/ 69384 w 1684"/>
                  <a:gd name="T17" fmla="*/ 6380 h 880"/>
                  <a:gd name="T18" fmla="*/ 65965 w 1684"/>
                  <a:gd name="T19" fmla="*/ 4927 h 880"/>
                  <a:gd name="T20" fmla="*/ 63266 w 1684"/>
                  <a:gd name="T21" fmla="*/ 5066 h 880"/>
                  <a:gd name="T22" fmla="*/ 66472 w 1684"/>
                  <a:gd name="T23" fmla="*/ 6380 h 880"/>
                  <a:gd name="T24" fmla="*/ 72901 w 1684"/>
                  <a:gd name="T25" fmla="*/ 7781 h 880"/>
                  <a:gd name="T26" fmla="*/ 65286 w 1684"/>
                  <a:gd name="T27" fmla="*/ 7565 h 880"/>
                  <a:gd name="T28" fmla="*/ 56306 w 1684"/>
                  <a:gd name="T29" fmla="*/ 7816 h 880"/>
                  <a:gd name="T30" fmla="*/ 57968 w 1684"/>
                  <a:gd name="T31" fmla="*/ 6243 h 880"/>
                  <a:gd name="T32" fmla="*/ 61818 w 1684"/>
                  <a:gd name="T33" fmla="*/ 5172 h 880"/>
                  <a:gd name="T34" fmla="*/ 57311 w 1684"/>
                  <a:gd name="T35" fmla="*/ 5305 h 880"/>
                  <a:gd name="T36" fmla="*/ 53817 w 1684"/>
                  <a:gd name="T37" fmla="*/ 6329 h 880"/>
                  <a:gd name="T38" fmla="*/ 52629 w 1684"/>
                  <a:gd name="T39" fmla="*/ 7606 h 880"/>
                  <a:gd name="T40" fmla="*/ 4949 w 1684"/>
                  <a:gd name="T41" fmla="*/ 2979 h 880"/>
                  <a:gd name="T42" fmla="*/ 3685 w 1684"/>
                  <a:gd name="T43" fmla="*/ 2064 h 880"/>
                  <a:gd name="T44" fmla="*/ 4756 w 1684"/>
                  <a:gd name="T45" fmla="*/ 918 h 880"/>
                  <a:gd name="T46" fmla="*/ 10009 w 1684"/>
                  <a:gd name="T47" fmla="*/ 0 h 880"/>
                  <a:gd name="T48" fmla="*/ 7203 w 1684"/>
                  <a:gd name="T49" fmla="*/ 0 h 880"/>
                  <a:gd name="T50" fmla="*/ 720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2" name="Freeform 15"/>
              <p:cNvSpPr>
                <a:spLocks/>
              </p:cNvSpPr>
              <p:nvPr userDrawn="1"/>
            </p:nvSpPr>
            <p:spPr bwMode="auto">
              <a:xfrm>
                <a:off x="324" y="158"/>
                <a:ext cx="1686" cy="614"/>
              </a:xfrm>
              <a:custGeom>
                <a:avLst/>
                <a:gdLst>
                  <a:gd name="T0" fmla="*/ 4624 w 1190"/>
                  <a:gd name="T1" fmla="*/ 0 h 500"/>
                  <a:gd name="T2" fmla="*/ 54961 w 1190"/>
                  <a:gd name="T3" fmla="*/ 4691 h 500"/>
                  <a:gd name="T4" fmla="*/ 49662 w 1190"/>
                  <a:gd name="T5" fmla="*/ 4787 h 500"/>
                  <a:gd name="T6" fmla="*/ 0 w 1190"/>
                  <a:gd name="T7" fmla="*/ 258 h 500"/>
                  <a:gd name="T8" fmla="*/ 4624 w 1190"/>
                  <a:gd name="T9" fmla="*/ 0 h 500"/>
                  <a:gd name="T10" fmla="*/ 462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3" name="Freeform 16"/>
              <p:cNvSpPr>
                <a:spLocks/>
              </p:cNvSpPr>
              <p:nvPr userDrawn="1"/>
            </p:nvSpPr>
            <p:spPr bwMode="auto">
              <a:xfrm>
                <a:off x="409" y="251"/>
                <a:ext cx="227" cy="410"/>
              </a:xfrm>
              <a:custGeom>
                <a:avLst/>
                <a:gdLst>
                  <a:gd name="T0" fmla="*/ 5449 w 160"/>
                  <a:gd name="T1" fmla="*/ 0 h 335"/>
                  <a:gd name="T2" fmla="*/ 892 w 160"/>
                  <a:gd name="T3" fmla="*/ 984 h 335"/>
                  <a:gd name="T4" fmla="*/ 0 w 160"/>
                  <a:gd name="T5" fmla="*/ 2119 h 335"/>
                  <a:gd name="T6" fmla="*/ 1563 w 160"/>
                  <a:gd name="T7" fmla="*/ 2897 h 335"/>
                  <a:gd name="T8" fmla="*/ 4394 w 160"/>
                  <a:gd name="T9" fmla="*/ 3089 h 335"/>
                  <a:gd name="T10" fmla="*/ 3567 w 160"/>
                  <a:gd name="T11" fmla="*/ 1414 h 335"/>
                  <a:gd name="T12" fmla="*/ 7495 w 160"/>
                  <a:gd name="T13" fmla="*/ 162 h 335"/>
                  <a:gd name="T14" fmla="*/ 5449 w 160"/>
                  <a:gd name="T15" fmla="*/ 0 h 335"/>
                  <a:gd name="T16" fmla="*/ 5449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4" name="Freeform 17"/>
              <p:cNvSpPr>
                <a:spLocks/>
              </p:cNvSpPr>
              <p:nvPr userDrawn="1"/>
            </p:nvSpPr>
            <p:spPr bwMode="auto">
              <a:xfrm>
                <a:off x="846" y="536"/>
                <a:ext cx="691" cy="364"/>
              </a:xfrm>
              <a:custGeom>
                <a:avLst/>
                <a:gdLst>
                  <a:gd name="T0" fmla="*/ 643 w 489"/>
                  <a:gd name="T1" fmla="*/ 334 h 296"/>
                  <a:gd name="T2" fmla="*/ 7164 w 489"/>
                  <a:gd name="T3" fmla="*/ 646 h 296"/>
                  <a:gd name="T4" fmla="*/ 14536 w 489"/>
                  <a:gd name="T5" fmla="*/ 1335 h 296"/>
                  <a:gd name="T6" fmla="*/ 19741 w 489"/>
                  <a:gd name="T7" fmla="*/ 2367 h 296"/>
                  <a:gd name="T8" fmla="*/ 14624 w 489"/>
                  <a:gd name="T9" fmla="*/ 2239 h 296"/>
                  <a:gd name="T10" fmla="*/ 6218 w 489"/>
                  <a:gd name="T11" fmla="*/ 1422 h 296"/>
                  <a:gd name="T12" fmla="*/ 2238 w 489"/>
                  <a:gd name="T13" fmla="*/ 778 h 296"/>
                  <a:gd name="T14" fmla="*/ 4786 w 489"/>
                  <a:gd name="T15" fmla="*/ 1586 h 296"/>
                  <a:gd name="T16" fmla="*/ 12199 w 489"/>
                  <a:gd name="T17" fmla="*/ 2624 h 296"/>
                  <a:gd name="T18" fmla="*/ 20895 w 489"/>
                  <a:gd name="T19" fmla="*/ 2887 h 296"/>
                  <a:gd name="T20" fmla="*/ 21931 w 489"/>
                  <a:gd name="T21" fmla="*/ 2179 h 296"/>
                  <a:gd name="T22" fmla="*/ 17676 w 489"/>
                  <a:gd name="T23" fmla="*/ 1172 h 296"/>
                  <a:gd name="T24" fmla="*/ 7617 w 489"/>
                  <a:gd name="T25" fmla="*/ 168 h 296"/>
                  <a:gd name="T26" fmla="*/ 0 w 489"/>
                  <a:gd name="T27" fmla="*/ 0 h 296"/>
                  <a:gd name="T28" fmla="*/ 643 w 489"/>
                  <a:gd name="T29" fmla="*/ 334 h 296"/>
                  <a:gd name="T30" fmla="*/ 643 w 489"/>
                  <a:gd name="T31" fmla="*/ 3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61 w 794"/>
                <a:gd name="T1" fmla="*/ 9 h 414"/>
                <a:gd name="T2" fmla="*/ 55 w 794"/>
                <a:gd name="T3" fmla="*/ 7 h 414"/>
                <a:gd name="T4" fmla="*/ 43 w 794"/>
                <a:gd name="T5" fmla="*/ 4 h 414"/>
                <a:gd name="T6" fmla="*/ 5 w 794"/>
                <a:gd name="T7" fmla="*/ 0 h 414"/>
                <a:gd name="T8" fmla="*/ 2 w 794"/>
                <a:gd name="T9" fmla="*/ 1 h 414"/>
                <a:gd name="T10" fmla="*/ 0 w 794"/>
                <a:gd name="T11" fmla="*/ 2 h 414"/>
                <a:gd name="T12" fmla="*/ 2 w 794"/>
                <a:gd name="T13" fmla="*/ 4 h 414"/>
                <a:gd name="T14" fmla="*/ 44 w 794"/>
                <a:gd name="T15" fmla="*/ 9 h 414"/>
                <a:gd name="T16" fmla="*/ 53 w 794"/>
                <a:gd name="T17" fmla="*/ 9 h 414"/>
                <a:gd name="T18" fmla="*/ 61 w 794"/>
                <a:gd name="T19" fmla="*/ 9 h 414"/>
                <a:gd name="T20" fmla="*/ 61 w 794"/>
                <a:gd name="T21" fmla="*/ 9 h 414"/>
                <a:gd name="T22" fmla="*/ 61 w 794"/>
                <a:gd name="T23" fmla="*/ 9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8" name="Freeform 21"/>
            <p:cNvSpPr>
              <a:spLocks/>
            </p:cNvSpPr>
            <p:nvPr userDrawn="1"/>
          </p:nvSpPr>
          <p:spPr bwMode="auto">
            <a:xfrm rot="7320404">
              <a:off x="5000" y="2913"/>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3" name="Freeform 26"/>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4" name="Freeform 27"/>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6ACA4819-4939-4AD6-AD93-B023BC8DE10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4539870"/>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FAFD059-CE7E-4BD4-93B9-82CB6583B67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6459945"/>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124624F-6B23-42EB-B3DA-FAF3996ED9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5629117"/>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3737FCE-2A0D-401F-856D-1D33C281841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2513101"/>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ADC67F5-26C2-48D9-A237-8FD46B0E954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1413840"/>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D89F4E-F185-4D29-8BEB-7B4AE4FAAF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1482622"/>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28F683E-B040-47CC-895C-670779628BF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222163"/>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pPr/>
              <a:t>7/13/1437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F248F59-B018-4051-ABE6-B716103782E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9221803"/>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2CF52E5-BFDA-402C-A187-14624AF7AC7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6964832"/>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1C95A0D-38BE-4030-A71E-38A44F5AC08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4781915"/>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83BA2D9-B92C-441D-9280-8CA94D6BA29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5512407"/>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7/13/1437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33780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7/13/1437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1268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7/13/1437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5045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C0FCE4C9-4623-42A2-A91E-E5E6B1A3A7CC}" type="datetimeFigureOut">
              <a:rPr lang="ar-SA" smtClean="0">
                <a:solidFill>
                  <a:prstClr val="black">
                    <a:tint val="75000"/>
                  </a:prstClr>
                </a:solidFill>
              </a:rPr>
              <a:pPr/>
              <a:t>7/13/1437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27197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C0FCE4C9-4623-42A2-A91E-E5E6B1A3A7CC}" type="datetimeFigureOut">
              <a:rPr lang="ar-SA" smtClean="0">
                <a:solidFill>
                  <a:prstClr val="black">
                    <a:tint val="75000"/>
                  </a:prstClr>
                </a:solidFill>
              </a:rPr>
              <a:pPr/>
              <a:t>7/13/1437</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9" name="Slide Number Placeholder 8"/>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20991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C0FCE4C9-4623-42A2-A91E-E5E6B1A3A7CC}" type="datetimeFigureOut">
              <a:rPr lang="ar-SA" smtClean="0">
                <a:solidFill>
                  <a:prstClr val="black">
                    <a:tint val="75000"/>
                  </a:prstClr>
                </a:solidFill>
              </a:rPr>
              <a:pPr/>
              <a:t>7/13/1437</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5539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CE4C9-4623-42A2-A91E-E5E6B1A3A7CC}" type="datetimeFigureOut">
              <a:rPr lang="ar-SA" smtClean="0"/>
              <a:pPr/>
              <a:t>7/13/1437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CE4C9-4623-42A2-A91E-E5E6B1A3A7CC}" type="datetimeFigureOut">
              <a:rPr lang="ar-SA" smtClean="0">
                <a:solidFill>
                  <a:prstClr val="black">
                    <a:tint val="75000"/>
                  </a:prstClr>
                </a:solidFill>
              </a:rPr>
              <a:pPr/>
              <a:t>7/13/1437</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4" name="Slide Number Placeholder 3"/>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1757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CE4C9-4623-42A2-A91E-E5E6B1A3A7CC}" type="datetimeFigureOut">
              <a:rPr lang="ar-SA" smtClean="0">
                <a:solidFill>
                  <a:prstClr val="black">
                    <a:tint val="75000"/>
                  </a:prstClr>
                </a:solidFill>
              </a:rPr>
              <a:pPr/>
              <a:t>7/13/1437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19820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CE4C9-4623-42A2-A91E-E5E6B1A3A7CC}" type="datetimeFigureOut">
              <a:rPr lang="ar-SA" smtClean="0">
                <a:solidFill>
                  <a:prstClr val="black">
                    <a:tint val="75000"/>
                  </a:prstClr>
                </a:solidFill>
              </a:rPr>
              <a:pPr/>
              <a:t>7/13/1437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95879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7/13/1437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32106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7/13/1437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1935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B331995-30D4-40FD-95D6-ED12C24A471A}" type="slidenum">
              <a:rPr lang="ar-SA">
                <a:solidFill>
                  <a:prstClr val="black">
                    <a:tint val="75000"/>
                  </a:prstClr>
                </a:solidFill>
              </a:rPr>
              <a:pPr/>
              <a:t>‹#›</a:t>
            </a:fld>
            <a:endParaRPr lang="en-US">
              <a:solidFill>
                <a:prstClr val="black">
                  <a:tint val="75000"/>
                </a:prstClr>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4155449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9"/>
          <p:cNvSpPr txBox="1">
            <a:spLocks noChangeArrowheads="1"/>
          </p:cNvSpPr>
          <p:nvPr userDrawn="1"/>
        </p:nvSpPr>
        <p:spPr bwMode="auto">
          <a:xfrm>
            <a:off x="458788" y="5705475"/>
            <a:ext cx="82264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fontAlgn="base" hangingPunct="1">
              <a:spcBef>
                <a:spcPct val="0"/>
              </a:spcBef>
              <a:spcAft>
                <a:spcPct val="0"/>
              </a:spcAft>
              <a:defRPr/>
            </a:pPr>
            <a:r>
              <a:rPr lang="en-US" sz="1100">
                <a:solidFill>
                  <a:srgbClr val="FFFFFF"/>
                </a:solidFill>
                <a:latin typeface="Myriad Pro" pitchFamily="34" charset="0"/>
              </a:rPr>
              <a:t>Department of Health and Human Services</a:t>
            </a:r>
          </a:p>
          <a:p>
            <a:pPr algn="ctr" rtl="0" eaLnBrk="1" fontAlgn="base" hangingPunct="1">
              <a:spcBef>
                <a:spcPct val="0"/>
              </a:spcBef>
              <a:spcAft>
                <a:spcPct val="0"/>
              </a:spcAft>
              <a:defRPr/>
            </a:pPr>
            <a:r>
              <a:rPr lang="en-US" sz="1000">
                <a:solidFill>
                  <a:srgbClr val="FFFFFF"/>
                </a:solidFill>
                <a:latin typeface="Myriad Pro" pitchFamily="34" charset="0"/>
              </a:rPr>
              <a:t>Centers for Disease Control and Prevention</a:t>
            </a:r>
          </a:p>
          <a:p>
            <a:pPr algn="ctr" rtl="0" eaLnBrk="1" fontAlgn="base" hangingPunct="1">
              <a:spcBef>
                <a:spcPct val="0"/>
              </a:spcBef>
              <a:spcAft>
                <a:spcPct val="0"/>
              </a:spcAft>
              <a:defRPr/>
            </a:pPr>
            <a:r>
              <a:rPr lang="en-US" sz="1000">
                <a:solidFill>
                  <a:srgbClr val="FFFFFF"/>
                </a:solidFill>
                <a:latin typeface="Myriad Pro" pitchFamily="34" charset="0"/>
              </a:rPr>
              <a:t>National Center for Chronic Disease Prevention and Health Promotion</a:t>
            </a:r>
          </a:p>
          <a:p>
            <a:pPr algn="ctr" rtl="0" eaLnBrk="1" fontAlgn="base" hangingPunct="1">
              <a:spcBef>
                <a:spcPct val="0"/>
              </a:spcBef>
              <a:spcAft>
                <a:spcPct val="0"/>
              </a:spcAft>
              <a:defRPr/>
            </a:pPr>
            <a:r>
              <a:rPr lang="en-US" sz="1000">
                <a:solidFill>
                  <a:srgbClr val="FFFFFF"/>
                </a:solidFill>
                <a:latin typeface="Myriad Pro" pitchFamily="34" charset="0"/>
              </a:rPr>
              <a:t>Division of Adolescent and School Health</a:t>
            </a:r>
          </a:p>
          <a:p>
            <a:pPr algn="ctr" rtl="0" eaLnBrk="1" fontAlgn="base" hangingPunct="1">
              <a:spcBef>
                <a:spcPct val="0"/>
              </a:spcBef>
              <a:spcAft>
                <a:spcPts val="9350"/>
              </a:spcAft>
              <a:defRPr/>
            </a:pPr>
            <a:r>
              <a:rPr lang="en-US" sz="1000">
                <a:solidFill>
                  <a:srgbClr val="FFFFFF"/>
                </a:solidFill>
                <a:latin typeface="Myriad Pro" pitchFamily="34" charset="0"/>
              </a:rPr>
              <a:t>www.cdc.gov/HealthyYouth</a:t>
            </a:r>
          </a:p>
        </p:txBody>
      </p:sp>
      <p:sp>
        <p:nvSpPr>
          <p:cNvPr id="20495" name="Rectangle 15"/>
          <p:cNvSpPr>
            <a:spLocks noGrp="1" noChangeArrowheads="1"/>
          </p:cNvSpPr>
          <p:nvPr>
            <p:ph type="subTitle" sz="quarter" idx="1"/>
          </p:nvPr>
        </p:nvSpPr>
        <p:spPr>
          <a:xfrm>
            <a:off x="1371600" y="4572000"/>
            <a:ext cx="6400800" cy="558800"/>
          </a:xfrm>
        </p:spPr>
        <p:txBody>
          <a:bodyPr/>
          <a:lstStyle>
            <a:lvl1pPr marL="0" indent="0" algn="ctr">
              <a:buFontTx/>
              <a:buNone/>
              <a:defRPr smtClean="0"/>
            </a:lvl1pPr>
          </a:lstStyle>
          <a:p>
            <a:r>
              <a:rPr lang="en-US"/>
              <a:t>Click to edit Master subtitle style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7964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8" descr="Girl holding app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N:\GRAPHICS\DASH\187163 DASH Childhood Obesity PowerPoint Templates UPDATE\Obesity artwork\support\obesity_curve_colors-RGB.png"/>
          <p:cNvPicPr>
            <a:picLocks noChangeAspect="1" noChangeArrowheads="1"/>
          </p:cNvPicPr>
          <p:nvPr userDrawn="1"/>
        </p:nvPicPr>
        <p:blipFill>
          <a:blip r:embed="rId3">
            <a:lum contrast="22000"/>
            <a:extLst>
              <a:ext uri="{28A0092B-C50C-407E-A947-70E740481C1C}">
                <a14:useLocalDpi xmlns:a14="http://schemas.microsoft.com/office/drawing/2010/main" val="0"/>
              </a:ext>
            </a:extLst>
          </a:blip>
          <a:srcRect/>
          <a:stretch>
            <a:fillRect/>
          </a:stretch>
        </p:blipFill>
        <p:spPr bwMode="ltGray">
          <a:xfrm>
            <a:off x="0" y="0"/>
            <a:ext cx="91440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nvSpPr>
        <p:spPr bwMode="auto">
          <a:xfrm>
            <a:off x="3175" y="5715000"/>
            <a:ext cx="9140825" cy="1143000"/>
          </a:xfrm>
          <a:prstGeom prst="rect">
            <a:avLst/>
          </a:prstGeom>
          <a:solidFill>
            <a:schemeClr val="tx1">
              <a:lumMod val="95000"/>
            </a:schemeClr>
          </a:solidFill>
          <a:ln w="9525">
            <a:noFill/>
            <a:miter lim="800000"/>
            <a:headEnd/>
            <a:tailEnd/>
          </a:ln>
        </p:spPr>
        <p:txBody>
          <a:bodyPr wrap="none" anchor="ctr"/>
          <a:lstStyle/>
          <a:p>
            <a:pPr algn="l" rtl="0" fontAlgn="base">
              <a:spcBef>
                <a:spcPct val="0"/>
              </a:spcBef>
              <a:spcAft>
                <a:spcPct val="0"/>
              </a:spcAft>
              <a:defRPr/>
            </a:pPr>
            <a:endParaRPr lang="en-US" dirty="0">
              <a:solidFill>
                <a:srgbClr val="FFFFFF"/>
              </a:solidFill>
              <a:cs typeface="Arial" pitchFamily="34" charset="0"/>
            </a:endParaRPr>
          </a:p>
        </p:txBody>
      </p:sp>
      <p:sp>
        <p:nvSpPr>
          <p:cNvPr id="8" name="Rectangle 12"/>
          <p:cNvSpPr>
            <a:spLocks noChangeArrowheads="1"/>
          </p:cNvSpPr>
          <p:nvPr userDrawn="1"/>
        </p:nvSpPr>
        <p:spPr bwMode="auto">
          <a:xfrm>
            <a:off x="3175" y="5715000"/>
            <a:ext cx="9140825" cy="1143000"/>
          </a:xfrm>
          <a:prstGeom prst="rect">
            <a:avLst/>
          </a:prstGeom>
          <a:solidFill>
            <a:srgbClr val="FB920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fontAlgn="base">
              <a:spcBef>
                <a:spcPct val="0"/>
              </a:spcBef>
              <a:spcAft>
                <a:spcPct val="0"/>
              </a:spcAft>
            </a:pPr>
            <a:endParaRPr lang="en-US">
              <a:solidFill>
                <a:srgbClr val="FFFFFF"/>
              </a:solidFill>
              <a:cs typeface="Arial" pitchFamily="34" charset="0"/>
            </a:endParaRPr>
          </a:p>
        </p:txBody>
      </p:sp>
      <p:pic>
        <p:nvPicPr>
          <p:cNvPr id="9" name="Picture 1" descr="HHS and CDC logos. National Center for Chronic Disease Prevention and Health Promotio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7875" y="5880100"/>
            <a:ext cx="68786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Girl in cafeteria"/>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55925" y="19843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Lacrosse player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40313" y="3460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Boys holding soccer ball"/>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40563" y="91122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white">
          <a:xfrm>
            <a:off x="457200" y="2926714"/>
            <a:ext cx="3980688" cy="2523109"/>
          </a:xfrm>
        </p:spPr>
        <p:txBody>
          <a:bodyPr/>
          <a:lstStyle/>
          <a:p>
            <a:r>
              <a:rPr lang="en-US" dirty="0"/>
              <a:t>Click to edit Master title style</a:t>
            </a:r>
          </a:p>
        </p:txBody>
      </p:sp>
      <p:sp>
        <p:nvSpPr>
          <p:cNvPr id="17" name="Text Placeholder 16"/>
          <p:cNvSpPr>
            <a:spLocks noGrp="1"/>
          </p:cNvSpPr>
          <p:nvPr>
            <p:ph type="body" sz="quarter" idx="13"/>
          </p:nvPr>
        </p:nvSpPr>
        <p:spPr>
          <a:xfrm>
            <a:off x="353187" y="5767388"/>
            <a:ext cx="5095875" cy="219075"/>
          </a:xfrm>
        </p:spPr>
        <p:txBody>
          <a:bodyPr/>
          <a:lstStyle>
            <a:lvl1pPr>
              <a:buNone/>
              <a:defRPr sz="1200" b="1">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US" dirty="0"/>
              <a:t>Click to edit Master text styles</a:t>
            </a:r>
          </a:p>
        </p:txBody>
      </p:sp>
      <p:sp>
        <p:nvSpPr>
          <p:cNvPr id="19" name="Text Placeholder 18"/>
          <p:cNvSpPr>
            <a:spLocks noGrp="1"/>
          </p:cNvSpPr>
          <p:nvPr>
            <p:ph type="body" sz="quarter" idx="14"/>
          </p:nvPr>
        </p:nvSpPr>
        <p:spPr>
          <a:xfrm>
            <a:off x="5583238" y="5071872"/>
            <a:ext cx="3402012" cy="390716"/>
          </a:xfrm>
        </p:spPr>
        <p:txBody>
          <a:bodyPr/>
          <a:lstStyle>
            <a:lvl1pPr algn="r">
              <a:buNone/>
              <a:defRPr sz="1400"/>
            </a:lvl1pPr>
            <a:lvl2pPr>
              <a:buNone/>
              <a:defRPr sz="1400"/>
            </a:lvl2pPr>
            <a:lvl3pPr>
              <a:buNone/>
              <a:defRPr sz="1400"/>
            </a:lvl3pPr>
            <a:lvl4pPr>
              <a:buNone/>
              <a:defRPr sz="1400"/>
            </a:lvl4pPr>
            <a:lvl5pPr>
              <a:buNone/>
              <a:defRPr sz="1400"/>
            </a:lvl5pPr>
          </a:lstStyle>
          <a:p>
            <a:pPr lvl="0"/>
            <a:r>
              <a:rPr lang="en-US" dirty="0"/>
              <a:t>Click to edit Master text styles</a:t>
            </a:r>
          </a:p>
        </p:txBody>
      </p:sp>
      <p:sp>
        <p:nvSpPr>
          <p:cNvPr id="13" name="Date Placeholder 2"/>
          <p:cNvSpPr>
            <a:spLocks noGrp="1"/>
          </p:cNvSpPr>
          <p:nvPr userDrawn="1">
            <p:ph type="dt" sz="half" idx="15"/>
          </p:nvPr>
        </p:nvSpPr>
        <p:spPr/>
        <p:txBody>
          <a:bodyPr/>
          <a:lstStyle>
            <a:lvl1pPr>
              <a:defRPr/>
            </a:lvl1pPr>
          </a:lstStyle>
          <a:p>
            <a:pPr>
              <a:defRPr/>
            </a:pPr>
            <a:endParaRPr lang="en-US">
              <a:solidFill>
                <a:srgbClr val="FFFFFF"/>
              </a:solidFill>
            </a:endParaRPr>
          </a:p>
        </p:txBody>
      </p:sp>
      <p:sp>
        <p:nvSpPr>
          <p:cNvPr id="14" name="Footer Placeholder 3"/>
          <p:cNvSpPr>
            <a:spLocks noGrp="1"/>
          </p:cNvSpPr>
          <p:nvPr userDrawn="1">
            <p:ph type="ftr" sz="quarter" idx="16"/>
          </p:nvPr>
        </p:nvSpPr>
        <p:spPr/>
        <p:txBody>
          <a:bodyPr/>
          <a:lstStyle>
            <a:lvl1pPr>
              <a:defRPr/>
            </a:lvl1pPr>
          </a:lstStyle>
          <a:p>
            <a:pPr>
              <a:defRPr/>
            </a:pPr>
            <a:endParaRPr lang="en-US">
              <a:solidFill>
                <a:srgbClr val="FFFFFF"/>
              </a:solidFill>
            </a:endParaRPr>
          </a:p>
        </p:txBody>
      </p:sp>
      <p:sp>
        <p:nvSpPr>
          <p:cNvPr id="15" name="Slide Number Placeholder 4"/>
          <p:cNvSpPr>
            <a:spLocks noGrp="1"/>
          </p:cNvSpPr>
          <p:nvPr userDrawn="1">
            <p:ph type="sldNum" sz="quarter" idx="17"/>
          </p:nvPr>
        </p:nvSpPr>
        <p:spPr/>
        <p:txBody>
          <a:bodyPr/>
          <a:lstStyle>
            <a:lvl1pPr>
              <a:defRPr/>
            </a:lvl1pPr>
          </a:lstStyle>
          <a:p>
            <a:pPr>
              <a:defRPr/>
            </a:pPr>
            <a:fld id="{6ECD3C13-DF2E-4D88-BA1E-35DBAAF9481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72654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1488" y="1385888"/>
            <a:ext cx="86725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buFont typeface="Arial" pitchFamily="34" charset="0"/>
              <a:buChar char="•"/>
              <a:defRPr/>
            </a:lvl1pPr>
            <a:lvl2pPr>
              <a:buClr>
                <a:schemeClr val="accent2"/>
              </a:buClr>
              <a:buFontTx/>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124DF11-4E05-45A7-826A-A632932F41B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6846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70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70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D121403-A0A9-4DA0-B3E1-336C1BD7323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8943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C0FCE4C9-4623-42A2-A91E-E5E6B1A3A7CC}" type="datetimeFigureOut">
              <a:rPr lang="ar-SA" smtClean="0"/>
              <a:pPr/>
              <a:t>7/13/1437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7366"/>
            <a:ext cx="258470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3276600" y="1527366"/>
            <a:ext cx="258470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4"/>
          </p:nvPr>
        </p:nvSpPr>
        <p:spPr>
          <a:xfrm>
            <a:off x="6096000" y="1527366"/>
            <a:ext cx="258470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5"/>
          </p:nvPr>
        </p:nvSpPr>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6"/>
          </p:nvPr>
        </p:nvSpPr>
        <p:spPr/>
        <p:txBody>
          <a:bodyPr/>
          <a:lstStyle>
            <a:lvl1pPr>
              <a:defRPr/>
            </a:lvl1pPr>
          </a:lstStyle>
          <a:p>
            <a:pPr>
              <a:defRPr/>
            </a:pPr>
            <a:endParaRPr lang="en-US">
              <a:solidFill>
                <a:srgbClr val="FFFFFF"/>
              </a:solidFill>
            </a:endParaRPr>
          </a:p>
        </p:txBody>
      </p:sp>
      <p:sp>
        <p:nvSpPr>
          <p:cNvPr id="10" name="Rectangle 6"/>
          <p:cNvSpPr>
            <a:spLocks noGrp="1" noChangeArrowheads="1"/>
          </p:cNvSpPr>
          <p:nvPr>
            <p:ph type="sldNum" sz="quarter" idx="17"/>
          </p:nvPr>
        </p:nvSpPr>
        <p:spPr/>
        <p:txBody>
          <a:bodyPr/>
          <a:lstStyle>
            <a:lvl1pPr>
              <a:defRPr/>
            </a:lvl1pPr>
          </a:lstStyle>
          <a:p>
            <a:pPr>
              <a:defRPr/>
            </a:pPr>
            <a:fld id="{A10AF0A7-3B62-4B31-A0BD-A189D34531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57942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row ">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71488" y="1385888"/>
            <a:ext cx="86725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57200" y="1570038"/>
            <a:ext cx="8272272" cy="22948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3"/>
          </p:nvPr>
        </p:nvSpPr>
        <p:spPr>
          <a:xfrm>
            <a:off x="457200" y="4194048"/>
            <a:ext cx="4724400" cy="20177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4"/>
          </p:nvPr>
        </p:nvSpPr>
        <p:spPr>
          <a:xfrm>
            <a:off x="5400675" y="4181475"/>
            <a:ext cx="3365500" cy="1963738"/>
          </a:xfrm>
        </p:spPr>
        <p:txBody>
          <a:bodyPr/>
          <a:lstStyle/>
          <a:p>
            <a:pPr lvl="0"/>
            <a:endParaRPr lang="en-US" noProof="0"/>
          </a:p>
        </p:txBody>
      </p:sp>
      <p:sp>
        <p:nvSpPr>
          <p:cNvPr id="9" name="Date Placeholder 2"/>
          <p:cNvSpPr>
            <a:spLocks noGrp="1"/>
          </p:cNvSpPr>
          <p:nvPr>
            <p:ph type="dt" sz="half" idx="15"/>
          </p:nvPr>
        </p:nvSpPr>
        <p:spPr/>
        <p:txBody>
          <a:bodyPr/>
          <a:lstStyle>
            <a:lvl1pPr>
              <a:defRPr/>
            </a:lvl1pPr>
          </a:lstStyle>
          <a:p>
            <a:pPr>
              <a:defRPr/>
            </a:pPr>
            <a:endParaRPr lang="en-US">
              <a:solidFill>
                <a:srgbClr val="FFFFFF"/>
              </a:solidFill>
            </a:endParaRPr>
          </a:p>
        </p:txBody>
      </p:sp>
      <p:sp>
        <p:nvSpPr>
          <p:cNvPr id="10" name="Footer Placeholder 3"/>
          <p:cNvSpPr>
            <a:spLocks noGrp="1"/>
          </p:cNvSpPr>
          <p:nvPr>
            <p:ph type="ftr" sz="quarter" idx="16"/>
          </p:nvPr>
        </p:nvSpPr>
        <p:spPr/>
        <p:txBody>
          <a:bodyPr/>
          <a:lstStyle>
            <a:lvl1pPr>
              <a:defRPr/>
            </a:lvl1pPr>
          </a:lstStyle>
          <a:p>
            <a:pPr>
              <a:defRPr/>
            </a:pPr>
            <a:endParaRPr lang="en-US">
              <a:solidFill>
                <a:srgbClr val="FFFFFF"/>
              </a:solidFill>
            </a:endParaRPr>
          </a:p>
        </p:txBody>
      </p:sp>
      <p:sp>
        <p:nvSpPr>
          <p:cNvPr id="12" name="Slide Number Placeholder 4"/>
          <p:cNvSpPr>
            <a:spLocks noGrp="1"/>
          </p:cNvSpPr>
          <p:nvPr>
            <p:ph type="sldNum" sz="quarter" idx="17"/>
          </p:nvPr>
        </p:nvSpPr>
        <p:spPr/>
        <p:txBody>
          <a:bodyPr/>
          <a:lstStyle>
            <a:lvl1pPr>
              <a:defRPr/>
            </a:lvl1pPr>
          </a:lstStyle>
          <a:p>
            <a:pPr>
              <a:defRPr/>
            </a:pPr>
            <a:fld id="{BC258337-9A77-4F3C-80FE-DC317E56511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53137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p:txBody>
          <a:bodyPr/>
          <a:lstStyle>
            <a:lvl1pPr>
              <a:defRPr/>
            </a:lvl1pPr>
          </a:lstStyle>
          <a:p>
            <a:pPr>
              <a:defRPr/>
            </a:pPr>
            <a:fld id="{3DEEB991-EA91-4E4B-ACDC-9B7FB154C08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41706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pic>
        <p:nvPicPr>
          <p:cNvPr id="5" name="Picture 3" descr="N:\GRAPHICS\DASH\187163 DASH Childhood Obesity PowerPoint Templates UPDATE\Obesity artwork\support\obesity_curve_purple_blue_C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255588"/>
            <a:ext cx="91440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46075" y="2943225"/>
            <a:ext cx="8424863" cy="0"/>
          </a:xfrm>
          <a:prstGeom prst="line">
            <a:avLst/>
          </a:prstGeom>
          <a:ln w="28575">
            <a:solidFill>
              <a:srgbClr val="FB9205"/>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userDrawn="1"/>
        </p:nvSpPr>
        <p:spPr bwMode="auto">
          <a:xfrm>
            <a:off x="6702425" y="320675"/>
            <a:ext cx="2247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fontAlgn="base" hangingPunct="1">
              <a:spcBef>
                <a:spcPct val="0"/>
              </a:spcBef>
              <a:spcAft>
                <a:spcPct val="0"/>
              </a:spcAft>
              <a:defRPr/>
            </a:pPr>
            <a:r>
              <a:rPr lang="en-US" sz="2400" b="1">
                <a:solidFill>
                  <a:srgbClr val="FFC000"/>
                </a:solidFill>
              </a:rPr>
              <a:t>GUIDELINE</a:t>
            </a:r>
          </a:p>
        </p:txBody>
      </p:sp>
      <p:sp>
        <p:nvSpPr>
          <p:cNvPr id="9" name="Text Placeholder 8"/>
          <p:cNvSpPr>
            <a:spLocks noGrp="1"/>
          </p:cNvSpPr>
          <p:nvPr>
            <p:ph type="body" sz="quarter" idx="13"/>
          </p:nvPr>
        </p:nvSpPr>
        <p:spPr bwMode="auto">
          <a:xfrm>
            <a:off x="6491377" y="195091"/>
            <a:ext cx="2632075" cy="3670300"/>
          </a:xfrm>
        </p:spPr>
        <p:txBody>
          <a:bodyPr/>
          <a:lstStyle>
            <a:lvl1pPr marL="0" indent="0" algn="ctr">
              <a:buNone/>
              <a:defRPr sz="19900" b="1">
                <a:solidFill>
                  <a:schemeClr val="tx1"/>
                </a:solidFill>
                <a:effectLst>
                  <a:outerShdw blurRad="60007" dist="200025" dir="15000000" sy="30000" kx="-1800000" algn="bl" rotWithShape="0">
                    <a:prstClr val="black">
                      <a:alpha val="32000"/>
                    </a:prstClr>
                  </a:outerShdw>
                </a:effectLst>
              </a:defRPr>
            </a:lvl1pPr>
            <a:lvl2pPr marL="2057400" indent="6350">
              <a:buNone/>
              <a:defRPr sz="1500"/>
            </a:lvl2pPr>
            <a:lvl3pPr marL="2057400" indent="6350">
              <a:buNone/>
              <a:defRPr sz="1500"/>
            </a:lvl3pPr>
            <a:lvl4pPr marL="2057400" indent="6350">
              <a:buNone/>
              <a:defRPr sz="1500"/>
            </a:lvl4pPr>
            <a:lvl5pPr marL="2057400" indent="6350">
              <a:buNone/>
              <a:defRPr sz="1500"/>
            </a:lvl5pPr>
          </a:lstStyle>
          <a:p>
            <a:pPr lvl="0"/>
            <a:r>
              <a:rPr lang="en-US" dirty="0"/>
              <a:t>Click to edit Master text styles</a:t>
            </a:r>
          </a:p>
        </p:txBody>
      </p:sp>
      <p:sp>
        <p:nvSpPr>
          <p:cNvPr id="2" name="Title 1"/>
          <p:cNvSpPr>
            <a:spLocks noGrp="1"/>
          </p:cNvSpPr>
          <p:nvPr>
            <p:ph type="title"/>
          </p:nvPr>
        </p:nvSpPr>
        <p:spPr>
          <a:xfrm>
            <a:off x="332510" y="3325093"/>
            <a:ext cx="8465126" cy="1995054"/>
          </a:xfrm>
        </p:spPr>
        <p:txBody>
          <a:bodyPr anchor="t">
            <a:noAutofit/>
          </a:bodyPr>
          <a:lstStyle>
            <a:lvl1pPr algn="l">
              <a:defRPr sz="5400"/>
            </a:lvl1pPr>
          </a:lstStyle>
          <a:p>
            <a:r>
              <a:rPr lang="en-US" dirty="0"/>
              <a:t>Click to edit Master title style</a:t>
            </a:r>
          </a:p>
        </p:txBody>
      </p:sp>
      <p:sp>
        <p:nvSpPr>
          <p:cNvPr id="15" name="Text Placeholder 14"/>
          <p:cNvSpPr>
            <a:spLocks noGrp="1"/>
          </p:cNvSpPr>
          <p:nvPr>
            <p:ph type="body" sz="quarter" idx="15"/>
          </p:nvPr>
        </p:nvSpPr>
        <p:spPr>
          <a:xfrm>
            <a:off x="265176" y="4294909"/>
            <a:ext cx="8424141" cy="1967347"/>
          </a:xfrm>
        </p:spPr>
        <p:txBody>
          <a:bodyPr/>
          <a:lstStyle>
            <a:lvl1pPr marL="0" indent="0">
              <a:buNone/>
              <a:defRPr>
                <a:solidFill>
                  <a:srgbClr val="FFC000"/>
                </a:solidFill>
              </a:defRPr>
            </a:lvl1pPr>
            <a:lvl2pPr marL="0" indent="0">
              <a:buNone/>
              <a:defRPr>
                <a:solidFill>
                  <a:srgbClr val="FFC000"/>
                </a:solidFill>
              </a:defRPr>
            </a:lvl2pPr>
            <a:lvl3pPr marL="0" indent="0">
              <a:buNone/>
              <a:defRPr>
                <a:solidFill>
                  <a:srgbClr val="FFC000"/>
                </a:solidFill>
              </a:defRPr>
            </a:lvl3pPr>
            <a:lvl4pPr marL="0" indent="0">
              <a:buNone/>
              <a:defRPr>
                <a:solidFill>
                  <a:srgbClr val="FFC000"/>
                </a:solidFill>
              </a:defRPr>
            </a:lvl4pPr>
            <a:lvl5pPr marL="0" indent="0">
              <a:buNone/>
              <a:defRPr>
                <a:solidFill>
                  <a:srgbClr val="FFC000"/>
                </a:solidFill>
              </a:defRPr>
            </a:lvl5pPr>
          </a:lstStyle>
          <a:p>
            <a:pPr lvl="0"/>
            <a:r>
              <a:rPr lang="en-US" dirty="0"/>
              <a:t>Click to edit Master text styles</a:t>
            </a:r>
          </a:p>
        </p:txBody>
      </p:sp>
      <p:sp>
        <p:nvSpPr>
          <p:cNvPr id="8" name="Date Placeholder 2"/>
          <p:cNvSpPr>
            <a:spLocks noGrp="1"/>
          </p:cNvSpPr>
          <p:nvPr>
            <p:ph type="dt" sz="half" idx="16"/>
          </p:nvPr>
        </p:nvSpPr>
        <p:spPr/>
        <p:txBody>
          <a:bodyPr/>
          <a:lstStyle>
            <a:lvl1pPr>
              <a:defRPr/>
            </a:lvl1pPr>
          </a:lstStyle>
          <a:p>
            <a:pPr>
              <a:defRPr/>
            </a:pPr>
            <a:endParaRPr lang="en-US">
              <a:solidFill>
                <a:srgbClr val="FFFFFF"/>
              </a:solidFill>
            </a:endParaRPr>
          </a:p>
        </p:txBody>
      </p:sp>
      <p:sp>
        <p:nvSpPr>
          <p:cNvPr id="10" name="Footer Placeholder 3"/>
          <p:cNvSpPr>
            <a:spLocks noGrp="1"/>
          </p:cNvSpPr>
          <p:nvPr>
            <p:ph type="ftr" sz="quarter" idx="17"/>
          </p:nvPr>
        </p:nvSpPr>
        <p:spPr/>
        <p:txBody>
          <a:bodyPr/>
          <a:lstStyle>
            <a:lvl1pPr>
              <a:defRPr/>
            </a:lvl1pPr>
          </a:lstStyle>
          <a:p>
            <a:pPr>
              <a:defRPr/>
            </a:pPr>
            <a:endParaRPr lang="en-US">
              <a:solidFill>
                <a:srgbClr val="FFFFFF"/>
              </a:solidFill>
            </a:endParaRPr>
          </a:p>
        </p:txBody>
      </p:sp>
      <p:sp>
        <p:nvSpPr>
          <p:cNvPr id="11" name="Slide Number Placeholder 4"/>
          <p:cNvSpPr>
            <a:spLocks noGrp="1"/>
          </p:cNvSpPr>
          <p:nvPr>
            <p:ph type="sldNum" sz="quarter" idx="18"/>
          </p:nvPr>
        </p:nvSpPr>
        <p:spPr/>
        <p:txBody>
          <a:bodyPr/>
          <a:lstStyle>
            <a:lvl1pPr>
              <a:defRPr/>
            </a:lvl1pPr>
          </a:lstStyle>
          <a:p>
            <a:pPr>
              <a:defRPr/>
            </a:pPr>
            <a:fld id="{7D30DAC7-0A27-4D36-AD93-2AE6873DDAD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97035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pic>
        <p:nvPicPr>
          <p:cNvPr id="4" name="Picture 8" descr="N:\GRAPHICS\DASH\187163 DASH Childhood Obesity PowerPoint Templates UPDATE\Obesity artwork\support\obesity_curve_purple_blue_C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255588"/>
            <a:ext cx="91440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510" y="1240261"/>
            <a:ext cx="8465126" cy="1995054"/>
          </a:xfrm>
        </p:spPr>
        <p:txBody>
          <a:bodyPr anchor="t">
            <a:noAutofit/>
          </a:bodyPr>
          <a:lstStyle>
            <a:lvl1pPr algn="l">
              <a:defRPr sz="5400"/>
            </a:lvl1pPr>
          </a:lstStyle>
          <a:p>
            <a:r>
              <a:rPr lang="en-US" dirty="0"/>
              <a:t>Click to edit Master title style</a:t>
            </a:r>
          </a:p>
        </p:txBody>
      </p:sp>
      <p:sp>
        <p:nvSpPr>
          <p:cNvPr id="13" name="Text Placeholder 12"/>
          <p:cNvSpPr>
            <a:spLocks noGrp="1"/>
          </p:cNvSpPr>
          <p:nvPr>
            <p:ph type="body" sz="quarter" idx="13"/>
          </p:nvPr>
        </p:nvSpPr>
        <p:spPr>
          <a:xfrm>
            <a:off x="669925" y="3535363"/>
            <a:ext cx="7840663" cy="2463800"/>
          </a:xfrm>
        </p:spPr>
        <p:txBody>
          <a:bodyPr/>
          <a:lstStyle>
            <a:lvl1pPr>
              <a:buNone/>
              <a:defRPr/>
            </a:lvl1pPr>
            <a:lvl2pPr>
              <a:buNone/>
              <a:defRPr/>
            </a:lvl2pPr>
            <a:lvl3pPr>
              <a:buNone/>
              <a:defRPr/>
            </a:lvl3pPr>
            <a:lvl4pPr>
              <a:buNone/>
              <a:defRPr/>
            </a:lvl4pPr>
            <a:lvl5pPr>
              <a:buNone/>
              <a:defRPr/>
            </a:lvl5pPr>
          </a:lstStyle>
          <a:p>
            <a:pPr lvl="0"/>
            <a:r>
              <a:rPr lang="en-US" dirty="0"/>
              <a:t>Click to edit Master text styles</a:t>
            </a:r>
          </a:p>
        </p:txBody>
      </p:sp>
      <p:sp>
        <p:nvSpPr>
          <p:cNvPr id="5" name="Date Placeholder 2"/>
          <p:cNvSpPr>
            <a:spLocks noGrp="1"/>
          </p:cNvSpPr>
          <p:nvPr>
            <p:ph type="dt" sz="half" idx="14"/>
          </p:nvPr>
        </p:nvSpPr>
        <p:spPr/>
        <p:txBody>
          <a:bodyPr/>
          <a:lstStyle>
            <a:lvl1pPr>
              <a:defRPr/>
            </a:lvl1pPr>
          </a:lstStyle>
          <a:p>
            <a:pPr>
              <a:defRPr/>
            </a:pPr>
            <a:endParaRPr lang="en-US">
              <a:solidFill>
                <a:srgbClr val="FFFFFF"/>
              </a:solidFill>
            </a:endParaRPr>
          </a:p>
        </p:txBody>
      </p:sp>
      <p:sp>
        <p:nvSpPr>
          <p:cNvPr id="6" name="Footer Placeholder 3"/>
          <p:cNvSpPr>
            <a:spLocks noGrp="1"/>
          </p:cNvSpPr>
          <p:nvPr>
            <p:ph type="ftr" sz="quarter" idx="15"/>
          </p:nvPr>
        </p:nvSpPr>
        <p:spPr/>
        <p:txBody>
          <a:bodyPr/>
          <a:lstStyle>
            <a:lvl1pPr>
              <a:defRPr/>
            </a:lvl1pPr>
          </a:lstStyle>
          <a:p>
            <a:pPr>
              <a:defRPr/>
            </a:pPr>
            <a:endParaRPr lang="en-US">
              <a:solidFill>
                <a:srgbClr val="FFFFFF"/>
              </a:solidFill>
            </a:endParaRPr>
          </a:p>
        </p:txBody>
      </p:sp>
      <p:sp>
        <p:nvSpPr>
          <p:cNvPr id="7" name="Slide Number Placeholder 4"/>
          <p:cNvSpPr>
            <a:spLocks noGrp="1"/>
          </p:cNvSpPr>
          <p:nvPr>
            <p:ph type="sldNum" sz="quarter" idx="16"/>
          </p:nvPr>
        </p:nvSpPr>
        <p:spPr/>
        <p:txBody>
          <a:bodyPr/>
          <a:lstStyle>
            <a:lvl1pPr>
              <a:defRPr/>
            </a:lvl1pPr>
          </a:lstStyle>
          <a:p>
            <a:pPr>
              <a:defRPr/>
            </a:pPr>
            <a:fld id="{7957392F-CFC9-4EAA-81D3-AB344B7B67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58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C0FCE4C9-4623-42A2-A91E-E5E6B1A3A7CC}" type="datetimeFigureOut">
              <a:rPr lang="ar-SA" smtClean="0"/>
              <a:pPr/>
              <a:t>7/13/1437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C0FCE4C9-4623-42A2-A91E-E5E6B1A3A7CC}" type="datetimeFigureOut">
              <a:rPr lang="ar-SA" smtClean="0"/>
              <a:pPr/>
              <a:t>7/13/1437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CE4C9-4623-42A2-A91E-E5E6B1A3A7CC}" type="datetimeFigureOut">
              <a:rPr lang="ar-SA" smtClean="0"/>
              <a:pPr/>
              <a:t>7/13/1437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CE4C9-4623-42A2-A91E-E5E6B1A3A7CC}" type="datetimeFigureOut">
              <a:rPr lang="ar-SA" smtClean="0"/>
              <a:pPr/>
              <a:t>7/13/1437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CE4C9-4623-42A2-A91E-E5E6B1A3A7CC}" type="datetimeFigureOut">
              <a:rPr lang="ar-SA" smtClean="0"/>
              <a:pPr/>
              <a:t>7/13/1437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FCE4C9-4623-42A2-A91E-E5E6B1A3A7CC}" type="datetimeFigureOut">
              <a:rPr lang="ar-SA" smtClean="0"/>
              <a:pPr/>
              <a:t>7/13/1437</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C862D0-4CBB-48E8-BDA0-605B86D4AEF2}"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cs typeface="Arial" pitchFamily="34" charset="0"/>
              </a:defRPr>
            </a:lvl1pPr>
          </a:lstStyle>
          <a:p>
            <a:pPr rtl="0" fontAlgn="base">
              <a:spcBef>
                <a:spcPct val="0"/>
              </a:spcBef>
              <a:spcAft>
                <a:spcPct val="0"/>
              </a:spcAft>
              <a:defRPr/>
            </a:pPr>
            <a:endParaRPr lang="en-US">
              <a:solidFill>
                <a:srgbClr val="000000"/>
              </a:solidFill>
              <a:latin typeface="Comic Sans MS" pitchFamily="66" charset="0"/>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cs typeface="Arial" pitchFamily="34" charset="0"/>
              </a:defRPr>
            </a:lvl1pPr>
          </a:lstStyle>
          <a:p>
            <a:pPr algn="ctr" rtl="0" fontAlgn="base">
              <a:spcBef>
                <a:spcPct val="0"/>
              </a:spcBef>
              <a:spcAft>
                <a:spcPct val="0"/>
              </a:spcAft>
              <a:defRPr/>
            </a:pPr>
            <a:endParaRPr lang="en-US">
              <a:solidFill>
                <a:srgbClr val="000000"/>
              </a:solidFill>
              <a:latin typeface="Comic Sans MS" pitchFamily="66" charset="0"/>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cs typeface="Arial" pitchFamily="34" charset="0"/>
              </a:defRPr>
            </a:lvl1pPr>
          </a:lstStyle>
          <a:p>
            <a:pPr rtl="0" fontAlgn="base">
              <a:spcBef>
                <a:spcPct val="0"/>
              </a:spcBef>
              <a:spcAft>
                <a:spcPct val="0"/>
              </a:spcAft>
              <a:defRPr/>
            </a:pPr>
            <a:fld id="{CAB07B05-0FED-41D0-9A63-C66D57AE18FE}" type="slidenum">
              <a:rPr lang="ar-SA">
                <a:solidFill>
                  <a:srgbClr val="000000"/>
                </a:solidFill>
                <a:latin typeface="Comic Sans MS" pitchFamily="66" charset="0"/>
              </a:rPr>
              <a:pPr rtl="0" fontAlgn="base">
                <a:spcBef>
                  <a:spcPct val="0"/>
                </a:spcBef>
                <a:spcAft>
                  <a:spcPct val="0"/>
                </a:spcAft>
                <a:defRPr/>
              </a:pPr>
              <a:t>‹#›</a:t>
            </a:fld>
            <a:endParaRPr lang="en-US">
              <a:solidFill>
                <a:srgbClr val="000000"/>
              </a:solidFill>
              <a:latin typeface="Comic Sans MS" pitchFamily="66" charset="0"/>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2 w 2177"/>
                <a:gd name="T7" fmla="*/ 1 h 1298"/>
                <a:gd name="T8" fmla="*/ 2 w 2177"/>
                <a:gd name="T9" fmla="*/ 1 h 1298"/>
                <a:gd name="T10" fmla="*/ 2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2"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3"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4"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5"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6"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7"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8"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9"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5"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6"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sp>
            <p:nvSpPr>
              <p:cNvPr id="1062"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3"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4"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7"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8"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9"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0"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1"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2"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3"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0" name="Freeform 39"/>
            <p:cNvSpPr>
              <a:spLocks/>
            </p:cNvSpPr>
            <p:nvPr userDrawn="1"/>
          </p:nvSpPr>
          <p:spPr bwMode="auto">
            <a:xfrm flipH="1">
              <a:off x="5506" y="1333"/>
              <a:ext cx="205" cy="1633"/>
            </a:xfrm>
            <a:custGeom>
              <a:avLst/>
              <a:gdLst>
                <a:gd name="T0" fmla="*/ 0 w 772"/>
                <a:gd name="T1" fmla="*/ 2 h 3266"/>
                <a:gd name="T2" fmla="*/ 0 w 772"/>
                <a:gd name="T3" fmla="*/ 2 h 3266"/>
                <a:gd name="T4" fmla="*/ 0 w 772"/>
                <a:gd name="T5" fmla="*/ 2 h 3266"/>
                <a:gd name="T6" fmla="*/ 0 w 772"/>
                <a:gd name="T7" fmla="*/ 2 h 3266"/>
                <a:gd name="T8" fmla="*/ 0 w 772"/>
                <a:gd name="T9" fmla="*/ 2 h 3266"/>
                <a:gd name="T10" fmla="*/ 0 w 772"/>
                <a:gd name="T11" fmla="*/ 2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2 h 3266"/>
                <a:gd name="T50" fmla="*/ 0 w 772"/>
                <a:gd name="T51" fmla="*/ 2 h 3266"/>
                <a:gd name="T52" fmla="*/ 0 w 772"/>
                <a:gd name="T53" fmla="*/ 2 h 3266"/>
                <a:gd name="T54" fmla="*/ 0 w 772"/>
                <a:gd name="T55" fmla="*/ 2 h 3266"/>
                <a:gd name="T56" fmla="*/ 0 w 772"/>
                <a:gd name="T57" fmla="*/ 2 h 3266"/>
                <a:gd name="T58" fmla="*/ 0 w 772"/>
                <a:gd name="T59" fmla="*/ 2 h 3266"/>
                <a:gd name="T60" fmla="*/ 0 w 772"/>
                <a:gd name="T61" fmla="*/ 2 h 3266"/>
                <a:gd name="T62" fmla="*/ 0 w 772"/>
                <a:gd name="T63" fmla="*/ 2 h 3266"/>
                <a:gd name="T64" fmla="*/ 0 w 772"/>
                <a:gd name="T65" fmla="*/ 2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2" name="Freeform 45"/>
                <p:cNvSpPr>
                  <a:spLocks/>
                </p:cNvSpPr>
                <p:nvPr userDrawn="1"/>
              </p:nvSpPr>
              <p:spPr bwMode="auto">
                <a:xfrm rot="-3172564">
                  <a:off x="5060" y="320"/>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3" name="Freeform 46"/>
                <p:cNvSpPr>
                  <a:spLocks/>
                </p:cNvSpPr>
                <p:nvPr userDrawn="1"/>
              </p:nvSpPr>
              <p:spPr bwMode="auto">
                <a:xfrm rot="-3172564">
                  <a:off x="4870" y="170"/>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4"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5" name="Freeform 48"/>
                <p:cNvSpPr>
                  <a:spLocks/>
                </p:cNvSpPr>
                <p:nvPr userDrawn="1"/>
              </p:nvSpPr>
              <p:spPr bwMode="auto">
                <a:xfrm rot="-3172564">
                  <a:off x="5309" y="885"/>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6" name="Freeform 49"/>
                <p:cNvSpPr>
                  <a:spLocks/>
                </p:cNvSpPr>
                <p:nvPr userDrawn="1"/>
              </p:nvSpPr>
              <p:spPr bwMode="auto">
                <a:xfrm rot="-3172564">
                  <a:off x="5253" y="794"/>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8" name="Freeform 51"/>
                <p:cNvSpPr>
                  <a:spLocks/>
                </p:cNvSpPr>
                <p:nvPr userDrawn="1"/>
              </p:nvSpPr>
              <p:spPr bwMode="auto">
                <a:xfrm rot="-3172564">
                  <a:off x="4959" y="130"/>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spTree>
    <p:extLst>
      <p:ext uri="{BB962C8B-B14F-4D97-AF65-F5344CB8AC3E}">
        <p14:creationId xmlns:p14="http://schemas.microsoft.com/office/powerpoint/2010/main" val="35212845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med">
    <p:randomBar dir="ver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olas" pitchFamily="49" charset="0"/>
          <a:cs typeface="Arial" pitchFamily="34" charset="0"/>
        </a:defRPr>
      </a:lvl2pPr>
      <a:lvl3pPr algn="ctr" rtl="0" eaLnBrk="0" fontAlgn="base" hangingPunct="0">
        <a:spcBef>
          <a:spcPct val="0"/>
        </a:spcBef>
        <a:spcAft>
          <a:spcPct val="0"/>
        </a:spcAft>
        <a:defRPr sz="4400">
          <a:solidFill>
            <a:schemeClr val="tx1"/>
          </a:solidFill>
          <a:latin typeface="Consolas" pitchFamily="49" charset="0"/>
          <a:cs typeface="Arial" pitchFamily="34" charset="0"/>
        </a:defRPr>
      </a:lvl3pPr>
      <a:lvl4pPr algn="ctr" rtl="0" eaLnBrk="0" fontAlgn="base" hangingPunct="0">
        <a:spcBef>
          <a:spcPct val="0"/>
        </a:spcBef>
        <a:spcAft>
          <a:spcPct val="0"/>
        </a:spcAft>
        <a:defRPr sz="4400">
          <a:solidFill>
            <a:schemeClr val="tx1"/>
          </a:solidFill>
          <a:latin typeface="Consolas" pitchFamily="49" charset="0"/>
          <a:cs typeface="Arial" pitchFamily="34" charset="0"/>
        </a:defRPr>
      </a:lvl4pPr>
      <a:lvl5pPr algn="ctr" rtl="0" eaLnBrk="0" fontAlgn="base" hangingPunct="0">
        <a:spcBef>
          <a:spcPct val="0"/>
        </a:spcBef>
        <a:spcAft>
          <a:spcPct val="0"/>
        </a:spcAft>
        <a:defRPr sz="4400">
          <a:solidFill>
            <a:schemeClr val="tx1"/>
          </a:solidFill>
          <a:latin typeface="Consolas" pitchFamily="49" charset="0"/>
          <a:cs typeface="Arial" pitchFamily="34" charset="0"/>
        </a:defRPr>
      </a:lvl5pPr>
      <a:lvl6pPr marL="457200" algn="ctr" rtl="0" fontAlgn="base">
        <a:spcBef>
          <a:spcPct val="0"/>
        </a:spcBef>
        <a:spcAft>
          <a:spcPct val="0"/>
        </a:spcAft>
        <a:defRPr sz="4400">
          <a:solidFill>
            <a:schemeClr val="tx1"/>
          </a:solidFill>
          <a:latin typeface="Comic Sans MS" pitchFamily="66" charset="0"/>
          <a:cs typeface="Arial" pitchFamily="34" charset="0"/>
        </a:defRPr>
      </a:lvl6pPr>
      <a:lvl7pPr marL="914400" algn="ctr" rtl="0" fontAlgn="base">
        <a:spcBef>
          <a:spcPct val="0"/>
        </a:spcBef>
        <a:spcAft>
          <a:spcPct val="0"/>
        </a:spcAft>
        <a:defRPr sz="4400">
          <a:solidFill>
            <a:schemeClr val="tx1"/>
          </a:solidFill>
          <a:latin typeface="Comic Sans MS" pitchFamily="66" charset="0"/>
          <a:cs typeface="Arial" pitchFamily="34" charset="0"/>
        </a:defRPr>
      </a:lvl7pPr>
      <a:lvl8pPr marL="1371600" algn="ctr" rtl="0" fontAlgn="base">
        <a:spcBef>
          <a:spcPct val="0"/>
        </a:spcBef>
        <a:spcAft>
          <a:spcPct val="0"/>
        </a:spcAft>
        <a:defRPr sz="4400">
          <a:solidFill>
            <a:schemeClr val="tx1"/>
          </a:solidFill>
          <a:latin typeface="Comic Sans MS" pitchFamily="66" charset="0"/>
          <a:cs typeface="Arial" pitchFamily="34" charset="0"/>
        </a:defRPr>
      </a:lvl8pPr>
      <a:lvl9pPr marL="1828800" algn="ctr" rtl="0" fontAlgn="base">
        <a:spcBef>
          <a:spcPct val="0"/>
        </a:spcBef>
        <a:spcAft>
          <a:spcPct val="0"/>
        </a:spcAft>
        <a:defRPr sz="4400">
          <a:solidFill>
            <a:schemeClr val="tx1"/>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FCE4C9-4623-42A2-A91E-E5E6B1A3A7CC}" type="datetimeFigureOut">
              <a:rPr lang="ar-SA" smtClean="0">
                <a:solidFill>
                  <a:prstClr val="black">
                    <a:tint val="75000"/>
                  </a:prstClr>
                </a:solidFill>
              </a:rPr>
              <a:pPr/>
              <a:t>7/13/1437</a:t>
            </a:fld>
            <a:endParaRPr lang="ar-S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50510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pic>
        <p:nvPicPr>
          <p:cNvPr id="1026" name="Picture 3" descr="N:\GRAPHICS\DASH\187163 DASH Childhood Obesity PowerPoint Templates UPDATE\Obesity artwork\support\obesity_curve_purple_blue_CROP.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ltGray">
          <a:xfrm>
            <a:off x="0" y="0"/>
            <a:ext cx="50641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lgn="l" rtl="0" fontAlgn="base">
              <a:spcBef>
                <a:spcPct val="0"/>
              </a:spcBef>
              <a:spcAft>
                <a:spcPct val="0"/>
              </a:spcAft>
              <a:defRPr/>
            </a:pPr>
            <a:endParaRPr 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rtl="0" fontAlgn="base">
              <a:spcBef>
                <a:spcPct val="0"/>
              </a:spcBef>
              <a:spcAft>
                <a:spcPct val="0"/>
              </a:spcAft>
              <a:defRPr/>
            </a:pPr>
            <a:endParaRPr 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rtl="0" fontAlgn="base">
              <a:spcBef>
                <a:spcPct val="0"/>
              </a:spcBef>
              <a:spcAft>
                <a:spcPct val="0"/>
              </a:spcAft>
              <a:defRPr/>
            </a:pPr>
            <a:fld id="{D3F789F6-5833-4635-AA46-32AB8EDDD6E8}" type="slidenum">
              <a:rPr lang="en-US">
                <a:solidFill>
                  <a:srgbClr val="FFFFFF"/>
                </a:solidFill>
              </a:rPr>
              <a:pPr rtl="0" fontAlgn="base">
                <a:spcBef>
                  <a:spcPct val="0"/>
                </a:spcBef>
                <a:spcAft>
                  <a:spcPct val="0"/>
                </a:spcAft>
                <a:defRPr/>
              </a:pPr>
              <a:t>‹#›</a:t>
            </a:fld>
            <a:endParaRPr lang="en-US" dirty="0">
              <a:solidFill>
                <a:srgbClr val="FFFFFF"/>
              </a:solidFill>
            </a:endParaRPr>
          </a:p>
        </p:txBody>
      </p:sp>
      <p:sp>
        <p:nvSpPr>
          <p:cNvPr id="1030" name="Rectangle 14"/>
          <p:cNvSpPr>
            <a:spLocks noGrp="1" noChangeArrowheads="1"/>
          </p:cNvSpPr>
          <p:nvPr>
            <p:ph type="body" idx="1"/>
          </p:nvPr>
        </p:nvSpPr>
        <p:spPr bwMode="auto">
          <a:xfrm>
            <a:off x="457200" y="1570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15"/>
          <p:cNvSpPr>
            <a:spLocks noGrp="1" noChangeArrowheads="1"/>
          </p:cNvSpPr>
          <p:nvPr>
            <p:ph type="title"/>
          </p:nvPr>
        </p:nvSpPr>
        <p:spPr bwMode="auto">
          <a:xfrm>
            <a:off x="457200" y="244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t>Click to edit Master title style</a:t>
            </a:r>
          </a:p>
        </p:txBody>
      </p:sp>
      <p:cxnSp>
        <p:nvCxnSpPr>
          <p:cNvPr id="8" name="Straight Connector 7"/>
          <p:cNvCxnSpPr/>
          <p:nvPr userDrawn="1"/>
        </p:nvCxnSpPr>
        <p:spPr bwMode="gray">
          <a:xfrm>
            <a:off x="471488" y="1385888"/>
            <a:ext cx="86725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532465"/>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hbab7.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hbab7.com/" TargetMode="Externa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b.shbab7.com/shbab5/1337986290_45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8928992" cy="655272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4294967295"/>
          </p:nvPr>
        </p:nvSpPr>
        <p:spPr>
          <a:xfrm>
            <a:off x="5524014" y="4149080"/>
            <a:ext cx="3646479" cy="1214446"/>
          </a:xfrm>
        </p:spPr>
        <p:txBody>
          <a:bodyPr/>
          <a:lstStyle/>
          <a:p>
            <a:pPr>
              <a:buNone/>
            </a:pPr>
            <a:r>
              <a:rPr lang="ar-SA" dirty="0">
                <a:effectLst>
                  <a:glow rad="228600">
                    <a:schemeClr val="accent3">
                      <a:satMod val="175000"/>
                      <a:alpha val="40000"/>
                    </a:schemeClr>
                  </a:glow>
                </a:effectLst>
              </a:rPr>
              <a:t>    </a:t>
            </a:r>
            <a:endParaRPr lang="ar-SA" sz="6000" dirty="0">
              <a:effectLst>
                <a:glow rad="228600">
                  <a:schemeClr val="accent3">
                    <a:satMod val="175000"/>
                    <a:alpha val="40000"/>
                  </a:schemeClr>
                </a:glow>
              </a:effectLst>
            </a:endParaRPr>
          </a:p>
          <a:p>
            <a:pPr>
              <a:buNone/>
            </a:pPr>
            <a:endParaRPr lang="ar-SA" sz="6000" dirty="0">
              <a:effectLst>
                <a:glow rad="228600">
                  <a:schemeClr val="accent3">
                    <a:satMod val="175000"/>
                    <a:alpha val="40000"/>
                  </a:schemeClr>
                </a:glow>
              </a:effectLst>
            </a:endParaRPr>
          </a:p>
        </p:txBody>
      </p:sp>
      <p:sp>
        <p:nvSpPr>
          <p:cNvPr id="4" name="مربع نص 3"/>
          <p:cNvSpPr txBox="1"/>
          <p:nvPr/>
        </p:nvSpPr>
        <p:spPr>
          <a:xfrm>
            <a:off x="3563888" y="404664"/>
            <a:ext cx="5400600" cy="2554545"/>
          </a:xfrm>
          <a:prstGeom prst="rect">
            <a:avLst/>
          </a:prstGeom>
          <a:noFill/>
        </p:spPr>
        <p:txBody>
          <a:bodyPr wrap="square" rtlCol="1">
            <a:spAutoFit/>
          </a:bodyPr>
          <a:lstStyle/>
          <a:p>
            <a:pPr algn="ctr"/>
            <a:r>
              <a:rPr lang="ar-SA" sz="8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EG" sz="8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Traditional Arabic"/>
              </a:rPr>
              <a:t>القيمة الغذائية</a:t>
            </a:r>
            <a:endParaRPr lang="en-US" sz="8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Traditional Arabic"/>
            </a:endParaRPr>
          </a:p>
          <a:p>
            <a:pPr algn="ctr"/>
            <a:r>
              <a:rPr lang="ar-EG" sz="8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Traditional Arabic"/>
              </a:rPr>
              <a:t> لعناصر الغذاء</a:t>
            </a:r>
            <a:endParaRPr lang="ar-SA"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7286" y="764704"/>
            <a:ext cx="158408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2400" b="1">
                <a:latin typeface="Traditional Arabic"/>
                <a:ea typeface="Calibri"/>
              </a:rPr>
              <a:t> </a:t>
            </a:r>
            <a:r>
              <a:rPr lang="ar-SA" sz="2400" b="1" u="sng">
                <a:latin typeface="Traditional Arabic"/>
                <a:ea typeface="Calibri"/>
              </a:rPr>
              <a:t>اللبن(الحليب)</a:t>
            </a:r>
            <a:endParaRPr lang="en-US" sz="2400"/>
          </a:p>
        </p:txBody>
      </p:sp>
      <p:sp>
        <p:nvSpPr>
          <p:cNvPr id="3" name="Rectangle 2"/>
          <p:cNvSpPr/>
          <p:nvPr/>
        </p:nvSpPr>
        <p:spPr>
          <a:xfrm>
            <a:off x="-16805" y="764704"/>
            <a:ext cx="7317286"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SA">
                <a:ea typeface="Calibri"/>
                <a:cs typeface="Traditional Arabic"/>
              </a:rPr>
              <a:t>1</a:t>
            </a:r>
            <a:r>
              <a:rPr lang="ar-SA" sz="2400">
                <a:ea typeface="Calibri"/>
                <a:cs typeface="Traditional Arabic"/>
              </a:rPr>
              <a:t>- يعتبر غذاء كاملا للأطفال للرضع، ومصدر جيد للبروتين الكامل لاحتوائه علي الأحماض الأمينية الأساسية</a:t>
            </a:r>
            <a:r>
              <a:rPr lang="ar-SA" sz="2400">
                <a:solidFill>
                  <a:prstClr val="black"/>
                </a:solidFill>
                <a:ea typeface="Calibri"/>
                <a:cs typeface="Traditional Arabic"/>
              </a:rPr>
              <a:t> يحتوي علي بروتينات كاملة لأنها تحتوي علي (جميع الأحماض الامينية الأساسية اللازمة للنمو الصحيح وبناء الأنسجة). تصل نسبتها إلي 3.4% وهي سهلة الهضم وتمتص تماما </a:t>
            </a:r>
            <a:endParaRPr lang="ar-SA" sz="2400">
              <a:ea typeface="Calibri"/>
              <a:cs typeface="Traditional Arabic"/>
            </a:endParaRPr>
          </a:p>
          <a:p>
            <a:r>
              <a:rPr lang="ar-SA" sz="2400">
                <a:ea typeface="Calibri"/>
                <a:cs typeface="Traditional Arabic"/>
              </a:rPr>
              <a:t>2-يحتوي علي دهون بنسبة 3-3.8 % في اللبن البقري سهل الهضم. </a:t>
            </a:r>
          </a:p>
          <a:p>
            <a:r>
              <a:rPr lang="ar-SA" sz="2400">
                <a:ea typeface="Calibri"/>
                <a:cs typeface="Traditional Arabic"/>
              </a:rPr>
              <a:t>3- يحتوي علي سكر اللاكتوز وتصل نسبة إلي 4.7%.  </a:t>
            </a:r>
          </a:p>
          <a:p>
            <a:r>
              <a:rPr lang="ar-SA" sz="2400">
                <a:ea typeface="Calibri"/>
                <a:cs typeface="Traditional Arabic"/>
              </a:rPr>
              <a:t>4- يحتوي علي جميع الأملاح المعدنية الضرورية لسلامة الجسم مثل الكالسيوم و الفسفور و البوتاسيوم و الماغنسيوم و الصوديوم و الكلور و الكبريت.</a:t>
            </a:r>
            <a:r>
              <a:rPr lang="ar-SA" sz="2400">
                <a:solidFill>
                  <a:prstClr val="black"/>
                </a:solidFill>
                <a:ea typeface="Calibri"/>
                <a:cs typeface="Traditional Arabic"/>
              </a:rPr>
              <a:t> فقير في الحديد والنحاس </a:t>
            </a:r>
            <a:endParaRPr lang="ar-SA" sz="2400">
              <a:ea typeface="Calibri"/>
              <a:cs typeface="Traditional Arabic"/>
            </a:endParaRPr>
          </a:p>
          <a:p>
            <a:pPr lvl="0"/>
            <a:r>
              <a:rPr lang="ar-SA" sz="2400">
                <a:ea typeface="Calibri"/>
                <a:cs typeface="Traditional Arabic"/>
              </a:rPr>
              <a:t>5- مصدر هام لفيتامين الرابيوفلافين (ب2). كما يحتوي علي نسب جيدة من باقي مجموعة فيتامين (ب )التي تذوب في الماء. يحتوي اللبن الكامل الدسم علي الفيتامينات الذوابة في الدهون وهي (أ، د، هـ، ك). </a:t>
            </a:r>
            <a:r>
              <a:rPr lang="ar-SA" sz="2400">
                <a:solidFill>
                  <a:prstClr val="black"/>
                </a:solidFill>
                <a:ea typeface="Calibri"/>
                <a:cs typeface="Traditional Arabic"/>
              </a:rPr>
              <a:t>فقير في فيتامين (ج). </a:t>
            </a:r>
          </a:p>
        </p:txBody>
      </p:sp>
    </p:spTree>
    <p:extLst>
      <p:ext uri="{BB962C8B-B14F-4D97-AF65-F5344CB8AC3E}">
        <p14:creationId xmlns:p14="http://schemas.microsoft.com/office/powerpoint/2010/main" val="187152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7238" y="40729"/>
            <a:ext cx="1080631" cy="52322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ar-SA" sz="2800" b="1">
                <a:ea typeface="Calibri"/>
                <a:cs typeface="Traditional Arabic"/>
              </a:rPr>
              <a:t>اللحم</a:t>
            </a:r>
            <a:endParaRPr lang="en-US" sz="2800"/>
          </a:p>
        </p:txBody>
      </p:sp>
      <p:sp>
        <p:nvSpPr>
          <p:cNvPr id="3" name="Rectangle 2"/>
          <p:cNvSpPr/>
          <p:nvPr/>
        </p:nvSpPr>
        <p:spPr>
          <a:xfrm>
            <a:off x="0" y="116632"/>
            <a:ext cx="8047238" cy="588314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nSpc>
                <a:spcPct val="115000"/>
              </a:lnSpc>
              <a:spcAft>
                <a:spcPts val="1000"/>
              </a:spcAft>
            </a:pPr>
            <a:r>
              <a:rPr lang="ar-EG" b="1">
                <a:ea typeface="Calibri"/>
                <a:cs typeface="Traditional Arabic"/>
              </a:rPr>
              <a:t>تشمل</a:t>
            </a:r>
            <a:r>
              <a:rPr lang="ar-SA">
                <a:ea typeface="Calibri"/>
                <a:cs typeface="Traditional Arabic"/>
              </a:rPr>
              <a:t>لحوم الحيوانات بأنواعها: </a:t>
            </a:r>
          </a:p>
          <a:p>
            <a:pPr>
              <a:lnSpc>
                <a:spcPct val="115000"/>
              </a:lnSpc>
              <a:spcAft>
                <a:spcPts val="1000"/>
              </a:spcAft>
            </a:pPr>
            <a:r>
              <a:rPr lang="ar-SA">
                <a:ea typeface="Calibri"/>
                <a:cs typeface="Traditional Arabic"/>
              </a:rPr>
              <a:t>- العجول والأبقار والجاموس والخراف والماعز والجمال و الأرانب.</a:t>
            </a:r>
          </a:p>
          <a:p>
            <a:pPr>
              <a:lnSpc>
                <a:spcPct val="115000"/>
              </a:lnSpc>
              <a:spcAft>
                <a:spcPts val="1000"/>
              </a:spcAft>
            </a:pPr>
            <a:r>
              <a:rPr lang="ar-SA">
                <a:ea typeface="Calibri"/>
                <a:cs typeface="Traditional Arabic"/>
              </a:rPr>
              <a:t> -الطيور: كالدجاج والحمام والبط والإوز والديوك الرومي. </a:t>
            </a:r>
          </a:p>
          <a:p>
            <a:pPr>
              <a:lnSpc>
                <a:spcPct val="115000"/>
              </a:lnSpc>
              <a:spcAft>
                <a:spcPts val="1000"/>
              </a:spcAft>
            </a:pPr>
            <a:r>
              <a:rPr lang="ar-SA">
                <a:ea typeface="Calibri"/>
                <a:cs typeface="Traditional Arabic"/>
              </a:rPr>
              <a:t>- الأسماك بأنواعها: النهرية والبحرية وذوات الأصداف. </a:t>
            </a:r>
            <a:endParaRPr lang="en-US" sz="1400">
              <a:ea typeface="Calibri"/>
              <a:cs typeface="Arial"/>
            </a:endParaRPr>
          </a:p>
          <a:p>
            <a:pPr>
              <a:lnSpc>
                <a:spcPct val="115000"/>
              </a:lnSpc>
              <a:spcAft>
                <a:spcPts val="1000"/>
              </a:spcAft>
            </a:pPr>
            <a:r>
              <a:rPr lang="ar-SA">
                <a:ea typeface="Calibri"/>
                <a:cs typeface="Traditional Arabic"/>
              </a:rPr>
              <a:t>وتعتبر اللحوم بأنواعها المختلفة: </a:t>
            </a:r>
          </a:p>
          <a:p>
            <a:pPr marL="285750" indent="-285750">
              <a:lnSpc>
                <a:spcPct val="115000"/>
              </a:lnSpc>
              <a:spcAft>
                <a:spcPts val="1000"/>
              </a:spcAft>
              <a:buFontTx/>
              <a:buChar char="-"/>
            </a:pPr>
            <a:r>
              <a:rPr lang="ar-SA">
                <a:ea typeface="Calibri"/>
                <a:cs typeface="Traditional Arabic"/>
              </a:rPr>
              <a:t>مصادر ممتازة للبروتين الكامل العالي القيمة الحيوية لاحتوائه علي جميع الأحماض الأمينية الأساسية ، ماعدا الجيلاتين  وتتراوح نسبة  البروتين من 9-20% من وزنه. </a:t>
            </a:r>
          </a:p>
          <a:p>
            <a:pPr marL="285750" indent="-285750">
              <a:lnSpc>
                <a:spcPct val="115000"/>
              </a:lnSpc>
              <a:spcAft>
                <a:spcPts val="1000"/>
              </a:spcAft>
              <a:buFontTx/>
              <a:buChar char="-"/>
            </a:pPr>
            <a:r>
              <a:rPr lang="ar-SA">
                <a:ea typeface="Calibri"/>
                <a:cs typeface="Traditional Arabic"/>
              </a:rPr>
              <a:t>تحتوي علي الدهون المشبعة  بنسبة تتراوح بين 10 -40% ، وفي الكبد لا تزيد عن 5%  . وتقل النسبة في اللحم البتلو ويمد الجسم بالطاقة المركزة.</a:t>
            </a:r>
            <a:endParaRPr lang="en-US" sz="1400">
              <a:ea typeface="Calibri"/>
              <a:cs typeface="Arial"/>
            </a:endParaRPr>
          </a:p>
          <a:p>
            <a:pPr marL="342900" lvl="0" indent="-342900">
              <a:lnSpc>
                <a:spcPct val="115000"/>
              </a:lnSpc>
              <a:buSzPts val="1800"/>
              <a:buFont typeface="Times New Roman"/>
              <a:buChar char="-"/>
              <a:tabLst>
                <a:tab pos="228600" algn="l"/>
              </a:tabLst>
            </a:pPr>
            <a:r>
              <a:rPr lang="ar-SA">
                <a:ea typeface="Times New Roman"/>
                <a:cs typeface="Traditional Arabic"/>
              </a:rPr>
              <a:t>يحتوي اللحم الأحمر علي الحديد والنحاس الضروريان لبناء كرات الدم الحمراء بالجسم . مصدر جيد لفيتامين (ب) المركب وخاصة (الثيامين) ب1 والرايبوفلافين  (ب2).يحتوي علي الفيتامينات التي تذوب في الدهون (أ ، ه ،ك ،د)، و الأملاح المعدنية مثل: الكبريت والفوسفور و الكالسيوم و البوتاسيوم و الصوديوم. </a:t>
            </a:r>
            <a:r>
              <a:rPr lang="ar-SA" b="1">
                <a:ea typeface="Times New Roman"/>
                <a:cs typeface="Traditional Arabic"/>
              </a:rPr>
              <a:t>فقير في فيتامين (ج) </a:t>
            </a:r>
            <a:r>
              <a:rPr lang="ar-SA">
                <a:ea typeface="Times New Roman"/>
                <a:cs typeface="Traditional Arabic"/>
              </a:rPr>
              <a:t>والكالسيوم الذي يوجد في العظام فقط</a:t>
            </a:r>
            <a:endParaRPr lang="en-US" sz="1400">
              <a:ea typeface="Times New Roman"/>
              <a:cs typeface="Simplified Arabic"/>
            </a:endParaRPr>
          </a:p>
          <a:p>
            <a:pPr marL="342900" lvl="0" indent="-342900">
              <a:lnSpc>
                <a:spcPct val="115000"/>
              </a:lnSpc>
              <a:spcAft>
                <a:spcPts val="1000"/>
              </a:spcAft>
              <a:buSzPts val="1800"/>
              <a:buFont typeface="Times New Roman"/>
              <a:buChar char="-"/>
              <a:tabLst>
                <a:tab pos="228600" algn="l"/>
              </a:tabLst>
            </a:pPr>
            <a:r>
              <a:rPr lang="ar-SA">
                <a:ea typeface="Times New Roman"/>
                <a:cs typeface="Traditional Arabic"/>
              </a:rPr>
              <a:t>تعتبر الكبد و الكلاوي مصادر غنية لفيتامين أ ،ب والحديد.</a:t>
            </a:r>
          </a:p>
          <a:p>
            <a:pPr marL="342900" lvl="0" indent="-342900">
              <a:lnSpc>
                <a:spcPct val="115000"/>
              </a:lnSpc>
              <a:spcAft>
                <a:spcPts val="1000"/>
              </a:spcAft>
              <a:buSzPts val="1800"/>
              <a:buFont typeface="Times New Roman"/>
              <a:buChar char="-"/>
              <a:tabLst>
                <a:tab pos="228600" algn="l"/>
              </a:tabLst>
            </a:pPr>
            <a:r>
              <a:rPr lang="en-US" sz="1400" b="1">
                <a:latin typeface="Traditional Arabic"/>
                <a:ea typeface="Calibri"/>
              </a:rPr>
              <a:t> </a:t>
            </a:r>
            <a:r>
              <a:rPr lang="ar-SA" sz="1400" b="1">
                <a:latin typeface="Traditional Arabic"/>
                <a:ea typeface="Calibri"/>
              </a:rPr>
              <a:t>الدجاج: </a:t>
            </a:r>
            <a:r>
              <a:rPr lang="ar-SA" sz="1400">
                <a:ea typeface="Calibri"/>
                <a:cs typeface="Traditional Arabic"/>
              </a:rPr>
              <a:t> يتميز بأنه يحتوي علي نسبة عالية من الأحماض الدهنية غير المشبعة وهي أقل ضرراً من الأحماض الدهنية المشبعة، التي تكثر بلحوم الضأن  وغيرها</a:t>
            </a:r>
            <a:endParaRPr lang="ar-SA" sz="1400">
              <a:ea typeface="Times New Roman"/>
              <a:cs typeface="Traditional Arabic"/>
            </a:endParaRPr>
          </a:p>
          <a:p>
            <a:pPr marL="342900" lvl="0" indent="-342900">
              <a:lnSpc>
                <a:spcPct val="115000"/>
              </a:lnSpc>
              <a:spcAft>
                <a:spcPts val="1000"/>
              </a:spcAft>
              <a:buSzPts val="1800"/>
              <a:buFont typeface="Times New Roman"/>
              <a:buChar char="-"/>
              <a:tabLst>
                <a:tab pos="228600" algn="l"/>
              </a:tabLst>
            </a:pPr>
            <a:endParaRPr lang="en-US" sz="1400">
              <a:ea typeface="Times New Roman"/>
              <a:cs typeface="Simplified Arabic"/>
            </a:endParaRPr>
          </a:p>
        </p:txBody>
      </p:sp>
    </p:spTree>
    <p:extLst>
      <p:ext uri="{BB962C8B-B14F-4D97-AF65-F5344CB8AC3E}">
        <p14:creationId xmlns:p14="http://schemas.microsoft.com/office/powerpoint/2010/main" val="4289890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1648" y="1124744"/>
            <a:ext cx="1103187"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ar-SA" sz="3200" b="1">
                <a:ea typeface="Calibri"/>
                <a:cs typeface="Traditional Arabic"/>
              </a:rPr>
              <a:t>الأسماك</a:t>
            </a:r>
            <a:endParaRPr lang="en-US" sz="3200"/>
          </a:p>
        </p:txBody>
      </p:sp>
      <p:sp>
        <p:nvSpPr>
          <p:cNvPr id="3" name="Rectangle 2"/>
          <p:cNvSpPr/>
          <p:nvPr/>
        </p:nvSpPr>
        <p:spPr>
          <a:xfrm>
            <a:off x="-21814" y="1111035"/>
            <a:ext cx="7771648" cy="2622769"/>
          </a:xfrm>
          <a:prstGeom prst="rect">
            <a:avLst/>
          </a:prstGeom>
        </p:spPr>
        <p:txBody>
          <a:bodyPr wrap="square">
            <a:spAutoFit/>
          </a:bodyPr>
          <a:lstStyle/>
          <a:p>
            <a:pPr>
              <a:lnSpc>
                <a:spcPct val="115000"/>
              </a:lnSpc>
              <a:spcAft>
                <a:spcPts val="1000"/>
              </a:spcAft>
            </a:pPr>
            <a:r>
              <a:rPr lang="ar-SA" sz="2400" b="1">
                <a:ea typeface="Calibri"/>
                <a:cs typeface="Traditional Arabic"/>
              </a:rPr>
              <a:t>تقسم الي:</a:t>
            </a:r>
          </a:p>
          <a:p>
            <a:pPr>
              <a:lnSpc>
                <a:spcPct val="115000"/>
              </a:lnSpc>
              <a:spcAft>
                <a:spcPts val="1000"/>
              </a:spcAft>
            </a:pPr>
            <a:r>
              <a:rPr lang="ar-SA" b="1">
                <a:ea typeface="Calibri"/>
                <a:cs typeface="Traditional Arabic"/>
              </a:rPr>
              <a:t>أ-</a:t>
            </a:r>
            <a:r>
              <a:rPr lang="ar-EG" b="1">
                <a:ea typeface="Calibri"/>
                <a:cs typeface="Traditional Arabic"/>
              </a:rPr>
              <a:t>أسماك بيضاء قليلة الدهن </a:t>
            </a:r>
            <a:r>
              <a:rPr lang="ar-EG">
                <a:ea typeface="Calibri"/>
                <a:cs typeface="Traditional Arabic"/>
              </a:rPr>
              <a:t>منها </a:t>
            </a:r>
            <a:r>
              <a:rPr lang="ar-SA">
                <a:ea typeface="Calibri"/>
                <a:cs typeface="Traditional Arabic"/>
              </a:rPr>
              <a:t>البلطي والمرجان والمكرونة وغيرها. تتراوح نسبة الدهن بها بين (2 – 5.5 %) سهلة الهضم</a:t>
            </a:r>
          </a:p>
          <a:p>
            <a:pPr>
              <a:lnSpc>
                <a:spcPct val="115000"/>
              </a:lnSpc>
              <a:spcAft>
                <a:spcPts val="1000"/>
              </a:spcAft>
            </a:pPr>
            <a:r>
              <a:rPr lang="ar-EG">
                <a:ea typeface="Calibri"/>
                <a:cs typeface="Traditional Arabic"/>
              </a:rPr>
              <a:t>ب- </a:t>
            </a:r>
            <a:r>
              <a:rPr lang="ar-EG" b="1">
                <a:ea typeface="Calibri"/>
                <a:cs typeface="Traditional Arabic"/>
              </a:rPr>
              <a:t>أسماك داكنة اللون</a:t>
            </a:r>
            <a:r>
              <a:rPr lang="ar-EG">
                <a:ea typeface="Calibri"/>
                <a:cs typeface="Traditional Arabic"/>
              </a:rPr>
              <a:t>: </a:t>
            </a:r>
            <a:r>
              <a:rPr lang="ar-SA">
                <a:ea typeface="Calibri"/>
                <a:cs typeface="Traditional Arabic"/>
              </a:rPr>
              <a:t>أسماك بحرية  منها السردين و الرنجة والتونة  وغيرها .يتراوح نسبة الدهن بها بين 11-20% </a:t>
            </a:r>
          </a:p>
          <a:p>
            <a:pPr>
              <a:lnSpc>
                <a:spcPct val="115000"/>
              </a:lnSpc>
              <a:spcAft>
                <a:spcPts val="1000"/>
              </a:spcAft>
            </a:pPr>
            <a:r>
              <a:rPr lang="ar-SA">
                <a:ea typeface="Calibri"/>
                <a:cs typeface="Traditional Arabic"/>
              </a:rPr>
              <a:t>وهي أعسر هضماً من الأسماك البيضاء القليلة الدهن. </a:t>
            </a:r>
            <a:endParaRPr lang="en-US" sz="1400">
              <a:ea typeface="Calibri"/>
              <a:cs typeface="Arial"/>
            </a:endParaRPr>
          </a:p>
          <a:p>
            <a:pPr>
              <a:lnSpc>
                <a:spcPct val="115000"/>
              </a:lnSpc>
              <a:spcAft>
                <a:spcPts val="1000"/>
              </a:spcAft>
            </a:pPr>
            <a:r>
              <a:rPr lang="ar-EG">
                <a:ea typeface="Calibri"/>
                <a:cs typeface="Traditional Arabic"/>
              </a:rPr>
              <a:t>ج- </a:t>
            </a:r>
            <a:r>
              <a:rPr lang="ar-EG" b="1">
                <a:ea typeface="Calibri"/>
                <a:cs typeface="Traditional Arabic"/>
              </a:rPr>
              <a:t>ذوات الأصداف </a:t>
            </a:r>
            <a:r>
              <a:rPr lang="en-US" b="1">
                <a:latin typeface="Traditional Arabic"/>
                <a:ea typeface="Calibri"/>
                <a:cs typeface="Arial"/>
              </a:rPr>
              <a:t>Shell fish </a:t>
            </a:r>
            <a:r>
              <a:rPr lang="ar-EG">
                <a:latin typeface="Traditional Arabic"/>
                <a:ea typeface="Calibri"/>
              </a:rPr>
              <a:t>:</a:t>
            </a:r>
            <a:r>
              <a:rPr lang="ar-EG" sz="1600">
                <a:latin typeface="Traditional Arabic"/>
                <a:ea typeface="Calibri"/>
              </a:rPr>
              <a:t>هي</a:t>
            </a:r>
            <a:r>
              <a:rPr lang="ar-SA">
                <a:ea typeface="Calibri"/>
                <a:cs typeface="Traditional Arabic"/>
              </a:rPr>
              <a:t> أسماك بحرية قليلة الدهن كالبيضاء  وتتراوح نسبه الدهن بها بين 2-6% مما يجعل لحمها أبيض جيد الطعم  ، منها الجمبري والكابوريا والإستاكوزا". وهي مزودة بصدفه عظيمة صلبة أو غطاء لحمايتها.</a:t>
            </a:r>
            <a:endParaRPr lang="en-US" sz="1400">
              <a:ea typeface="Calibri"/>
              <a:cs typeface="Arial"/>
            </a:endParaRPr>
          </a:p>
        </p:txBody>
      </p:sp>
      <p:sp>
        <p:nvSpPr>
          <p:cNvPr id="4" name="Rectangle 3"/>
          <p:cNvSpPr/>
          <p:nvPr/>
        </p:nvSpPr>
        <p:spPr>
          <a:xfrm>
            <a:off x="-21814" y="3731647"/>
            <a:ext cx="9144000" cy="311213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Aft>
                <a:spcPts val="1000"/>
              </a:spcAft>
            </a:pPr>
            <a:r>
              <a:rPr lang="ar-SA" b="1" u="sng">
                <a:ea typeface="Calibri"/>
                <a:cs typeface="Traditional Arabic"/>
              </a:rPr>
              <a:t>القيمة الغذائية للأسماك: </a:t>
            </a:r>
            <a:endParaRPr lang="en-US" u="sng">
              <a:ea typeface="Calibri"/>
              <a:cs typeface="Arial"/>
            </a:endParaRPr>
          </a:p>
          <a:p>
            <a:pPr marL="342900" lvl="0" indent="-342900">
              <a:lnSpc>
                <a:spcPct val="115000"/>
              </a:lnSpc>
              <a:spcAft>
                <a:spcPts val="1000"/>
              </a:spcAft>
              <a:buSzPts val="1800"/>
              <a:buFont typeface="+mj-lt"/>
              <a:buAutoNum type="arabicPeriod"/>
              <a:tabLst>
                <a:tab pos="228600" algn="l"/>
              </a:tabLst>
            </a:pPr>
            <a:r>
              <a:rPr lang="ar-SA" b="1">
                <a:latin typeface="Traditional Arabic"/>
                <a:ea typeface="Calibri"/>
                <a:cs typeface="Traditional Arabic"/>
              </a:rPr>
              <a:t>البروتين</a:t>
            </a:r>
            <a:r>
              <a:rPr lang="ar-SA">
                <a:latin typeface="Traditional Arabic"/>
                <a:ea typeface="Calibri"/>
                <a:cs typeface="Traditional Arabic"/>
              </a:rPr>
              <a:t>: مصدر ممتاز للبروتين الحيواني العالي القيمة (كاللحوم – والطيور) وهو البروتين الضروري للنمو السليم وبناء أنسجة الجسم تتراوح نسبته من 16-20%.. تختلف عن اللحوم والطيور: بأن أليافها لينه سهلة الهضم. تقل بها نسبة الدهن. </a:t>
            </a:r>
            <a:endParaRPr lang="en-US" sz="1400">
              <a:latin typeface="Traditional Arabic"/>
              <a:ea typeface="Calibri"/>
              <a:cs typeface="Traditional Arabic"/>
            </a:endParaRPr>
          </a:p>
          <a:p>
            <a:pPr marL="342900" lvl="0" indent="-342900">
              <a:lnSpc>
                <a:spcPct val="115000"/>
              </a:lnSpc>
              <a:spcAft>
                <a:spcPts val="1000"/>
              </a:spcAft>
              <a:buSzPts val="1800"/>
              <a:buFont typeface="+mj-lt"/>
              <a:buAutoNum type="arabicPeriod"/>
              <a:tabLst>
                <a:tab pos="228600" algn="l"/>
              </a:tabLst>
            </a:pPr>
            <a:r>
              <a:rPr lang="ar-SA" b="1">
                <a:latin typeface="Traditional Arabic"/>
                <a:ea typeface="Calibri"/>
                <a:cs typeface="Traditional Arabic"/>
              </a:rPr>
              <a:t>الدهون:</a:t>
            </a:r>
            <a:r>
              <a:rPr lang="ar-SA">
                <a:latin typeface="Traditional Arabic"/>
                <a:ea typeface="Calibri"/>
                <a:cs typeface="Traditional Arabic"/>
              </a:rPr>
              <a:t> قليلة في الأسماك البيضاء تصل نسبتها في الأسماك الدهنية إلي 20%من وزنها . ومعظم الدهون من الدهون غير المشبعة المفيدة للجسم. ولذا تناسب الأسماك البيضاء (كبار السن ومرضي القلب وتصلب الشرايين). </a:t>
            </a:r>
            <a:endParaRPr lang="en-US" sz="1400">
              <a:latin typeface="Traditional Arabic"/>
              <a:ea typeface="Calibri"/>
              <a:cs typeface="Traditional Arabic"/>
            </a:endParaRPr>
          </a:p>
          <a:p>
            <a:pPr marL="342900" lvl="0" indent="-342900">
              <a:lnSpc>
                <a:spcPct val="115000"/>
              </a:lnSpc>
              <a:spcAft>
                <a:spcPts val="1000"/>
              </a:spcAft>
              <a:buSzPts val="1800"/>
              <a:buFont typeface="+mj-lt"/>
              <a:buAutoNum type="arabicPeriod"/>
              <a:tabLst>
                <a:tab pos="228600" algn="l"/>
              </a:tabLst>
            </a:pPr>
            <a:r>
              <a:rPr lang="ar-SA" b="1">
                <a:latin typeface="Traditional Arabic"/>
                <a:ea typeface="Calibri"/>
                <a:cs typeface="Traditional Arabic"/>
              </a:rPr>
              <a:t>الفيتامينات:</a:t>
            </a:r>
            <a:r>
              <a:rPr lang="ar-SA">
                <a:latin typeface="Traditional Arabic"/>
                <a:ea typeface="Calibri"/>
                <a:cs typeface="Traditional Arabic"/>
              </a:rPr>
              <a:t> حيث تحتوي الأسماك علي مجموعة فيتامين ب. وخاصة (النياسين)، كما تحتوي علي نسبة لا بأس بها من فيتامين ج في الأسماك التي تؤكل نيئة كما يفعل اليابانيون لأن هذا الفيتامين يتلف بالطهي. وتحتوي الأسماك الغنية بالدهون علي نسبة عالية من فيتامين (أ،ب). </a:t>
            </a:r>
            <a:endParaRPr lang="en-US" sz="1400">
              <a:latin typeface="Traditional Arabic"/>
              <a:ea typeface="Calibri"/>
              <a:cs typeface="Traditional Arabic"/>
            </a:endParaRPr>
          </a:p>
          <a:p>
            <a:r>
              <a:rPr lang="ar-SA" b="1">
                <a:ea typeface="Calibri"/>
                <a:cs typeface="Traditional Arabic"/>
              </a:rPr>
              <a:t>الأملاح المعدنية:</a:t>
            </a:r>
            <a:r>
              <a:rPr lang="ar-SA">
                <a:ea typeface="Calibri"/>
                <a:cs typeface="Traditional Arabic"/>
              </a:rPr>
              <a:t> الأسماك غنية بالأملاح المعدنية وخاصة الفسفور والكالسيوم والحديد الضروري لبناء العظام والأسماك البحرية غنية باليود</a:t>
            </a:r>
            <a:endParaRPr lang="en-US"/>
          </a:p>
        </p:txBody>
      </p:sp>
    </p:spTree>
    <p:extLst>
      <p:ext uri="{BB962C8B-B14F-4D97-AF65-F5344CB8AC3E}">
        <p14:creationId xmlns:p14="http://schemas.microsoft.com/office/powerpoint/2010/main" val="19656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b.shbab7.com/shbab5/1337986301_399.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24744"/>
            <a:ext cx="687057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74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107503" y="701407"/>
          <a:ext cx="8928992" cy="612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116632"/>
            <a:ext cx="9144000" cy="584775"/>
          </a:xfrm>
          <a:prstGeom prst="rect">
            <a:avLst/>
          </a:prstGeom>
          <a:noFill/>
        </p:spPr>
        <p:txBody>
          <a:bodyPr>
            <a:spAutoFit/>
          </a:bodyPr>
          <a:lstStyle/>
          <a:p>
            <a:pPr algn="ctr" rtl="0" fontAlgn="base">
              <a:spcBef>
                <a:spcPct val="0"/>
              </a:spcBef>
              <a:spcAft>
                <a:spcPct val="0"/>
              </a:spcAft>
              <a:defRPr/>
            </a:pPr>
            <a:r>
              <a:rPr lang="ar-EG" sz="2800" b="1"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rPr>
              <a:t>يكون ذلك من خلال </a:t>
            </a:r>
            <a:r>
              <a:rPr lang="ar-SA" sz="2800" b="1"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rPr>
              <a:t>سن القوانين واللوائح والقرارات والتشريعات</a:t>
            </a:r>
            <a:r>
              <a:rPr lang="ar-EG" sz="2800" b="1"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rPr>
              <a:t> الخاصة ب</a:t>
            </a:r>
            <a:r>
              <a:rPr lang="ar-EG" sz="3200" b="1"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pic>
        <p:nvPicPr>
          <p:cNvPr id="17412" name="Picture 5" descr="C:\Users\Sev7en\Desktop\ورد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338"/>
            <a:ext cx="96012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8159" y="409019"/>
            <a:ext cx="3988798" cy="923330"/>
          </a:xfrm>
          <a:prstGeom prst="rect">
            <a:avLst/>
          </a:prstGeom>
          <a:noFill/>
        </p:spPr>
        <p:txBody>
          <a:bodyPr wrap="square">
            <a:spAutoFit/>
          </a:bodyPr>
          <a:lstStyle/>
          <a:p>
            <a:pPr algn="ctr" fontAlgn="base">
              <a:spcBef>
                <a:spcPct val="0"/>
              </a:spcBef>
              <a:spcAft>
                <a:spcPct val="0"/>
              </a:spcAft>
              <a:defRPr/>
            </a:pPr>
            <a:endParaRPr lang="ar-EG" sz="5400" b="1" kern="10" spc="50" dirty="0">
              <a:ln w="12700" cmpd="sng">
                <a:solidFill>
                  <a:srgbClr val="000000">
                    <a:satMod val="120000"/>
                    <a:shade val="80000"/>
                  </a:srgbClr>
                </a:solidFill>
                <a:prstDash val="solid"/>
              </a:ln>
              <a:solidFill>
                <a:srgbClr val="000000">
                  <a:tint val="1000"/>
                </a:srgbClr>
              </a:solidFill>
              <a:effectLst>
                <a:glow rad="53100">
                  <a:srgbClr val="000000">
                    <a:satMod val="180000"/>
                    <a:alpha val="30000"/>
                  </a:srgbClr>
                </a:glow>
              </a:effectLst>
              <a:latin typeface="Arial"/>
              <a:cs typeface="Arial"/>
            </a:endParaRPr>
          </a:p>
        </p:txBody>
      </p:sp>
    </p:spTree>
    <p:extLst>
      <p:ext uri="{BB962C8B-B14F-4D97-AF65-F5344CB8AC3E}">
        <p14:creationId xmlns:p14="http://schemas.microsoft.com/office/powerpoint/2010/main" val="343291614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6127" y="260648"/>
            <a:ext cx="9108504"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ar-EG" sz="2400" b="1">
                <a:ea typeface="Calibri"/>
                <a:cs typeface="Traditional Arabic"/>
              </a:rPr>
              <a:t>تتفاوت الأطعمة في قيمتها من حيث احتوائها علي العناصر الغذائية من بروتينات وكربوهيدرات و دهون وفيتامينات وأملاح معدنية. </a:t>
            </a:r>
            <a:endParaRPr lang="en-US" sz="2400" b="1"/>
          </a:p>
        </p:txBody>
      </p:sp>
      <p:sp>
        <p:nvSpPr>
          <p:cNvPr id="3" name="Rectangle 2"/>
          <p:cNvSpPr/>
          <p:nvPr/>
        </p:nvSpPr>
        <p:spPr>
          <a:xfrm>
            <a:off x="3347864" y="1091645"/>
            <a:ext cx="3055645" cy="46166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ar-EG" sz="2400" b="1">
                <a:ln w="18000">
                  <a:solidFill>
                    <a:schemeClr val="accent2">
                      <a:satMod val="140000"/>
                    </a:schemeClr>
                  </a:solidFill>
                  <a:prstDash val="solid"/>
                  <a:miter lim="800000"/>
                </a:ln>
                <a:noFill/>
                <a:effectLst>
                  <a:outerShdw blurRad="25500" dist="23000" dir="7020000" algn="tl">
                    <a:srgbClr val="000000">
                      <a:alpha val="50000"/>
                    </a:srgbClr>
                  </a:outerShdw>
                </a:effectLst>
                <a:ea typeface="Calibri"/>
                <a:cs typeface="Traditional Arabic"/>
              </a:rPr>
              <a:t>تقسيم الغذاء الي ثلاث مجموعات</a:t>
            </a:r>
            <a:endParaRPr lang="en-US" sz="24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ounded Rectangle 6"/>
          <p:cNvSpPr/>
          <p:nvPr/>
        </p:nvSpPr>
        <p:spPr>
          <a:xfrm>
            <a:off x="6403509" y="2082880"/>
            <a:ext cx="2592288" cy="4536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000" b="1">
                <a:ea typeface="Calibri"/>
                <a:cs typeface="Traditional Arabic"/>
              </a:rPr>
              <a:t>مجموعة أغذية البناء </a:t>
            </a:r>
            <a:endParaRPr lang="en-US" sz="2000" b="1">
              <a:ea typeface="Calibri"/>
              <a:cs typeface="Traditional Arabic"/>
            </a:endParaRPr>
          </a:p>
          <a:p>
            <a:pPr algn="ctr"/>
            <a:endParaRPr lang="en-US" sz="2000" b="1">
              <a:ea typeface="Calibri"/>
              <a:cs typeface="Traditional Arabic"/>
            </a:endParaRPr>
          </a:p>
          <a:p>
            <a:pPr algn="ctr"/>
            <a:r>
              <a:rPr lang="ar-EG" sz="2000">
                <a:ea typeface="Calibri"/>
                <a:cs typeface="Traditional Arabic"/>
              </a:rPr>
              <a:t>وهي المسئولة عن بناء أنسجة الجسم وتعويض التالف.  وهي المصدر الرئيسي للبروتين وتشمل: والألبان ومشتقاتها واللحوم والطيور والأسماك والبيض والبقول والمكسرات</a:t>
            </a:r>
            <a:endParaRPr lang="en-US" sz="2000"/>
          </a:p>
        </p:txBody>
      </p:sp>
      <p:sp>
        <p:nvSpPr>
          <p:cNvPr id="8" name="Rounded Rectangle 7"/>
          <p:cNvSpPr/>
          <p:nvPr/>
        </p:nvSpPr>
        <p:spPr>
          <a:xfrm>
            <a:off x="3419872" y="1976485"/>
            <a:ext cx="2592288" cy="45365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2000" b="1" dirty="0">
                <a:ea typeface="Calibri"/>
                <a:cs typeface="Traditional Arabic"/>
              </a:rPr>
              <a:t>مجموعة أغذية الحيوية والوقاية </a:t>
            </a:r>
            <a:endParaRPr lang="en-US" sz="2000" b="1" dirty="0">
              <a:ea typeface="Calibri"/>
              <a:cs typeface="Traditional Arabic"/>
            </a:endParaRPr>
          </a:p>
          <a:p>
            <a:pPr algn="ctr"/>
            <a:endParaRPr lang="en-US" sz="2000" b="1" dirty="0">
              <a:ea typeface="Calibri"/>
              <a:cs typeface="Traditional Arabic"/>
            </a:endParaRPr>
          </a:p>
          <a:p>
            <a:pPr algn="ctr"/>
            <a:r>
              <a:rPr lang="ar-EG" sz="2000" dirty="0">
                <a:ea typeface="Calibri"/>
                <a:cs typeface="Traditional Arabic"/>
              </a:rPr>
              <a:t> وهي  المصدر الرئيسي للفيتامينات والأملاح المعدنية. و تشمل الخضروات والفاكهة المختلفة وخاصة الطازجة منها</a:t>
            </a:r>
            <a:endParaRPr lang="en-US" sz="2000" dirty="0"/>
          </a:p>
        </p:txBody>
      </p:sp>
      <p:sp>
        <p:nvSpPr>
          <p:cNvPr id="9" name="Rounded Rectangle 8"/>
          <p:cNvSpPr/>
          <p:nvPr/>
        </p:nvSpPr>
        <p:spPr>
          <a:xfrm>
            <a:off x="251520" y="1944765"/>
            <a:ext cx="2627784" cy="46805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2400" b="1">
                <a:ea typeface="Calibri"/>
                <a:cs typeface="Traditional Arabic"/>
              </a:rPr>
              <a:t>مجموعة أغذية الطاقة </a:t>
            </a:r>
            <a:endParaRPr lang="en-US" sz="2400" b="1">
              <a:ea typeface="Calibri"/>
              <a:cs typeface="Traditional Arabic"/>
            </a:endParaRPr>
          </a:p>
          <a:p>
            <a:pPr algn="ctr"/>
            <a:r>
              <a:rPr lang="ar-EG" sz="2400" b="1">
                <a:ea typeface="Calibri"/>
                <a:cs typeface="Traditional Arabic"/>
              </a:rPr>
              <a:t> </a:t>
            </a:r>
            <a:endParaRPr lang="en-US" sz="2400" b="1">
              <a:ea typeface="Calibri"/>
              <a:cs typeface="Traditional Arabic"/>
            </a:endParaRPr>
          </a:p>
          <a:p>
            <a:pPr algn="ctr"/>
            <a:r>
              <a:rPr lang="ar-EG" sz="2000">
                <a:ea typeface="Calibri"/>
                <a:cs typeface="Traditional Arabic"/>
              </a:rPr>
              <a:t>وهي الأطعمة الغنية بالكربوهيدرات والدهون  وتشمل: الحبوب الكاملة، القمح والشعير والأرز والذرة والشوفان ، ومنتجاتها من الخبز ومنتجاته والمكرونة والدرنات النشوية والسكريات. الأطعمة الغنية بالدهون وتشمل الزبدة والسمن ودهن الحيوان ،والزيوت النباتية مثل زيت الذرة و زيت الزيتون وغيرها</a:t>
            </a:r>
            <a:endParaRPr lang="en-US" sz="2000"/>
          </a:p>
        </p:txBody>
      </p:sp>
      <p:cxnSp>
        <p:nvCxnSpPr>
          <p:cNvPr id="11" name="Straight Arrow Connector 10"/>
          <p:cNvCxnSpPr/>
          <p:nvPr/>
        </p:nvCxnSpPr>
        <p:spPr>
          <a:xfrm flipH="1">
            <a:off x="2123728" y="1322477"/>
            <a:ext cx="1152128" cy="4503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3" idx="3"/>
          </p:cNvCxnSpPr>
          <p:nvPr/>
        </p:nvCxnSpPr>
        <p:spPr>
          <a:xfrm>
            <a:off x="6403509" y="1322478"/>
            <a:ext cx="1192827" cy="5521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3" idx="2"/>
          </p:cNvCxnSpPr>
          <p:nvPr/>
        </p:nvCxnSpPr>
        <p:spPr>
          <a:xfrm flipH="1">
            <a:off x="4875686" y="1553310"/>
            <a:ext cx="1" cy="2195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574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24744"/>
            <a:ext cx="853244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a:cs typeface="Traditional Arabic"/>
              </a:rPr>
              <a:t>اولا: مجموعة الوقاية ( </a:t>
            </a:r>
            <a:r>
              <a:rPr lang="ar-EG"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a:cs typeface="Traditional Arabic"/>
              </a:rPr>
              <a:t>الخضروات والفاكهة </a:t>
            </a: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a:ea typeface="Calibri"/>
              </a:rPr>
              <a:t>(Vegetables &amp; Fruits</a:t>
            </a:r>
            <a:endPar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89248" y="1804174"/>
            <a:ext cx="8856984" cy="830997"/>
          </a:xfrm>
          <a:prstGeom prst="rect">
            <a:avLst/>
          </a:prstGeom>
        </p:spPr>
        <p:txBody>
          <a:bodyPr wrap="square">
            <a:spAutoFit/>
          </a:bodyPr>
          <a:lstStyle/>
          <a:p>
            <a:pPr algn="ctr"/>
            <a:r>
              <a:rPr lang="ar-EG" sz="2400">
                <a:ea typeface="Calibri"/>
                <a:cs typeface="Traditional Arabic"/>
              </a:rPr>
              <a:t>تسمى مجموعة الأغذية الواقية. وذلك لأنها مصدر لكثير من الأملاح المعدنية والفيتامينات. بالإضافة إلى ما تمد به الجسم من </a:t>
            </a:r>
            <a:r>
              <a:rPr lang="ar-SA" sz="2400">
                <a:ea typeface="Calibri"/>
                <a:cs typeface="Traditional Arabic"/>
              </a:rPr>
              <a:t>م</a:t>
            </a:r>
            <a:r>
              <a:rPr lang="ar-EG" sz="2400">
                <a:ea typeface="Calibri"/>
                <a:cs typeface="Traditional Arabic"/>
              </a:rPr>
              <a:t>اء وألياف</a:t>
            </a:r>
            <a:endParaRPr lang="en-US" sz="2400"/>
          </a:p>
        </p:txBody>
      </p:sp>
      <p:sp>
        <p:nvSpPr>
          <p:cNvPr id="4" name="Rectangle 3"/>
          <p:cNvSpPr/>
          <p:nvPr/>
        </p:nvSpPr>
        <p:spPr>
          <a:xfrm>
            <a:off x="6588781" y="2404337"/>
            <a:ext cx="2491388" cy="46166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ar-EG" sz="2400" b="1">
                <a:ea typeface="Calibri"/>
                <a:cs typeface="Traditional Arabic"/>
              </a:rPr>
              <a:t>وتتميز الخضروات والفواكه </a:t>
            </a:r>
            <a:endParaRPr lang="en-US" sz="2400" b="1"/>
          </a:p>
        </p:txBody>
      </p:sp>
      <p:sp>
        <p:nvSpPr>
          <p:cNvPr id="5" name="Rectangle 4"/>
          <p:cNvSpPr/>
          <p:nvPr/>
        </p:nvSpPr>
        <p:spPr>
          <a:xfrm>
            <a:off x="89248" y="2723728"/>
            <a:ext cx="6480720" cy="85767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nSpc>
                <a:spcPct val="115000"/>
              </a:lnSpc>
              <a:spcAft>
                <a:spcPts val="1000"/>
              </a:spcAft>
              <a:tabLst>
                <a:tab pos="318135" algn="l"/>
              </a:tabLst>
            </a:pPr>
            <a:r>
              <a:rPr lang="ar-SA">
                <a:ea typeface="Calibri"/>
                <a:cs typeface="Traditional Arabic"/>
              </a:rPr>
              <a:t>1- ت</a:t>
            </a:r>
            <a:r>
              <a:rPr lang="ar-EG">
                <a:ea typeface="Calibri"/>
                <a:cs typeface="Traditional Arabic"/>
              </a:rPr>
              <a:t>حتوي على كمية قليلة من البروتين (0.3-5%) والمواد الدهنية.</a:t>
            </a:r>
            <a:endParaRPr lang="ar-SA" sz="1400">
              <a:ea typeface="Calibri"/>
              <a:cs typeface="Arial"/>
            </a:endParaRPr>
          </a:p>
          <a:p>
            <a:pPr lvl="0">
              <a:lnSpc>
                <a:spcPct val="115000"/>
              </a:lnSpc>
              <a:spcAft>
                <a:spcPts val="1000"/>
              </a:spcAft>
              <a:tabLst>
                <a:tab pos="318135" algn="l"/>
              </a:tabLst>
            </a:pPr>
            <a:r>
              <a:rPr lang="ar-SA" sz="1400">
                <a:ea typeface="Calibri"/>
                <a:cs typeface="Arial"/>
              </a:rPr>
              <a:t>2- </a:t>
            </a:r>
            <a:r>
              <a:rPr lang="ar-EG">
                <a:ea typeface="Calibri"/>
                <a:cs typeface="Traditional Arabic"/>
              </a:rPr>
              <a:t>تتميز بألوانها الجذابة ،الأخضر والأصفر و الأحمر و الأبيض. التي تعطي للمائدة مظهراً جميلاً. </a:t>
            </a:r>
            <a:endParaRPr lang="en-US"/>
          </a:p>
        </p:txBody>
      </p:sp>
      <p:sp>
        <p:nvSpPr>
          <p:cNvPr id="6" name="Rectangle 5"/>
          <p:cNvSpPr/>
          <p:nvPr/>
        </p:nvSpPr>
        <p:spPr>
          <a:xfrm>
            <a:off x="5244438" y="3670965"/>
            <a:ext cx="3754554" cy="46166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ar-EG" sz="2400" b="1">
                <a:ea typeface="Calibri"/>
                <a:cs typeface="Traditional Arabic"/>
              </a:rPr>
              <a:t>بعض الاختلافات</a:t>
            </a:r>
            <a:r>
              <a:rPr lang="ar-SA" sz="2400" b="1">
                <a:ea typeface="Calibri"/>
                <a:cs typeface="Traditional Arabic"/>
              </a:rPr>
              <a:t> بين </a:t>
            </a:r>
            <a:r>
              <a:rPr lang="ar-EG" sz="2400" b="1">
                <a:solidFill>
                  <a:prstClr val="black"/>
                </a:solidFill>
                <a:ea typeface="Calibri"/>
                <a:cs typeface="Traditional Arabic"/>
              </a:rPr>
              <a:t>الخضروات والفواكه</a:t>
            </a:r>
            <a:r>
              <a:rPr lang="ar-EG" sz="2400" b="1">
                <a:ea typeface="Calibri"/>
                <a:cs typeface="Traditional Arabic"/>
              </a:rPr>
              <a:t> </a:t>
            </a:r>
            <a:endParaRPr lang="en-US" sz="2400" b="1"/>
          </a:p>
        </p:txBody>
      </p:sp>
      <p:sp>
        <p:nvSpPr>
          <p:cNvPr id="7" name="Rectangle 6"/>
          <p:cNvSpPr/>
          <p:nvPr/>
        </p:nvSpPr>
        <p:spPr>
          <a:xfrm>
            <a:off x="89248" y="4149080"/>
            <a:ext cx="8879472" cy="26237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lvl="0" indent="-342900">
              <a:lnSpc>
                <a:spcPct val="115000"/>
              </a:lnSpc>
              <a:spcAft>
                <a:spcPts val="1000"/>
              </a:spcAft>
              <a:buSzPts val="1800"/>
              <a:buFont typeface="+mj-lt"/>
              <a:buAutoNum type="alphaUcPeriod"/>
              <a:tabLst>
                <a:tab pos="228600" algn="l"/>
              </a:tabLst>
            </a:pPr>
            <a:r>
              <a:rPr lang="ar-EG">
                <a:ea typeface="Times New Roman"/>
                <a:cs typeface="Traditional Arabic"/>
              </a:rPr>
              <a:t>تحتوي الخضر</a:t>
            </a:r>
            <a:r>
              <a:rPr lang="ar-SA">
                <a:ea typeface="Times New Roman"/>
                <a:cs typeface="Traditional Arabic"/>
              </a:rPr>
              <a:t>وات</a:t>
            </a:r>
            <a:r>
              <a:rPr lang="ar-EG">
                <a:ea typeface="Times New Roman"/>
                <a:cs typeface="Traditional Arabic"/>
              </a:rPr>
              <a:t> على نسبة عالية من الألياف و الأملاح المعدنية  بالمقارنة بالفاكهة.</a:t>
            </a:r>
            <a:endParaRPr lang="en-US" sz="1400">
              <a:ea typeface="Times New Roman"/>
              <a:cs typeface="Simplified Arabic"/>
            </a:endParaRPr>
          </a:p>
          <a:p>
            <a:pPr marL="342900" lvl="0" indent="-342900">
              <a:lnSpc>
                <a:spcPct val="115000"/>
              </a:lnSpc>
              <a:spcAft>
                <a:spcPts val="1000"/>
              </a:spcAft>
              <a:buSzPts val="1800"/>
              <a:buFont typeface="+mj-lt"/>
              <a:buAutoNum type="alphaUcPeriod"/>
              <a:tabLst>
                <a:tab pos="228600" algn="l"/>
              </a:tabLst>
            </a:pPr>
            <a:r>
              <a:rPr lang="ar-EG">
                <a:ea typeface="Times New Roman"/>
                <a:cs typeface="Traditional Arabic"/>
              </a:rPr>
              <a:t>تحتوي بعض أنواع الخضر</a:t>
            </a:r>
            <a:r>
              <a:rPr lang="ar-SA">
                <a:ea typeface="Times New Roman"/>
                <a:cs typeface="Traditional Arabic"/>
              </a:rPr>
              <a:t>وات</a:t>
            </a:r>
            <a:r>
              <a:rPr lang="ar-EG">
                <a:ea typeface="Times New Roman"/>
                <a:cs typeface="Traditional Arabic"/>
              </a:rPr>
              <a:t> الورقية على ما يعرف (بالأحماض الطيارة) التي تتطاير أثناء الطهي. وأحماض غير طيارة (حامض الأكساليك و الستريك). التي تتسرب إلى ماء الطهي. ولهذه الأحماض تأثير كبير على بعض الصبغات المكونة للخضر</a:t>
            </a:r>
            <a:r>
              <a:rPr lang="ar-SA">
                <a:ea typeface="Times New Roman"/>
                <a:cs typeface="Traditional Arabic"/>
              </a:rPr>
              <a:t>وات </a:t>
            </a:r>
            <a:r>
              <a:rPr lang="ar-EG">
                <a:ea typeface="Times New Roman"/>
                <a:cs typeface="Traditional Arabic"/>
              </a:rPr>
              <a:t>وينعدم على الفاكهة لأنها لا تتعرض كثيراً لعمليات الطهي. </a:t>
            </a:r>
            <a:endParaRPr lang="en-US" sz="1400">
              <a:ea typeface="Times New Roman"/>
              <a:cs typeface="Simplified Arabic"/>
            </a:endParaRPr>
          </a:p>
          <a:p>
            <a:pPr marL="342900" lvl="0" indent="-342900">
              <a:lnSpc>
                <a:spcPct val="115000"/>
              </a:lnSpc>
              <a:spcAft>
                <a:spcPts val="1000"/>
              </a:spcAft>
              <a:buSzPts val="1800"/>
              <a:buFont typeface="+mj-lt"/>
              <a:buAutoNum type="alphaUcPeriod"/>
              <a:tabLst>
                <a:tab pos="228600" algn="l"/>
              </a:tabLst>
            </a:pPr>
            <a:r>
              <a:rPr lang="ar-EG">
                <a:ea typeface="Times New Roman"/>
                <a:cs typeface="Traditional Arabic"/>
              </a:rPr>
              <a:t>تحتوي  الخضروات على مواد كربوهيدراتية معظمها على صورة نشا والقليل منها على صورة سكريات.</a:t>
            </a:r>
            <a:endParaRPr lang="en-US" sz="1400">
              <a:ea typeface="Times New Roman"/>
              <a:cs typeface="Simplified Arabic"/>
            </a:endParaRPr>
          </a:p>
          <a:p>
            <a:pPr marL="342900" indent="-342900">
              <a:buFont typeface="+mj-lt"/>
              <a:buAutoNum type="alphaUcPeriod"/>
            </a:pPr>
            <a:r>
              <a:rPr lang="ar-SA">
                <a:ea typeface="Calibri"/>
                <a:cs typeface="Traditional Arabic"/>
              </a:rPr>
              <a:t>- </a:t>
            </a:r>
            <a:r>
              <a:rPr lang="ar-EG">
                <a:ea typeface="Calibri"/>
                <a:cs typeface="Traditional Arabic"/>
              </a:rPr>
              <a:t>تكون الكربوهيدرات في الفاكهة غالبا على صورة سكريات. تتميز الفاكهة برائحتها العطرية لوجود مركبات خاصة تكسب الفاكهة نكهة خاصة مستحبة </a:t>
            </a:r>
            <a:r>
              <a:rPr lang="ar-SA">
                <a:ea typeface="Calibri"/>
                <a:cs typeface="Traditional Arabic"/>
              </a:rPr>
              <a:t>.</a:t>
            </a:r>
            <a:endParaRPr lang="en-US"/>
          </a:p>
        </p:txBody>
      </p:sp>
    </p:spTree>
    <p:extLst>
      <p:ext uri="{BB962C8B-B14F-4D97-AF65-F5344CB8AC3E}">
        <p14:creationId xmlns:p14="http://schemas.microsoft.com/office/powerpoint/2010/main" val="123626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618052" y="0"/>
            <a:ext cx="1907895" cy="646331"/>
          </a:xfrm>
          <a:prstGeom prst="rect">
            <a:avLst/>
          </a:prstGeom>
        </p:spPr>
        <p:txBody>
          <a:bodyPr wrap="none">
            <a:spAutoFit/>
          </a:bodyPr>
          <a:lstStyle/>
          <a:p>
            <a:r>
              <a:rPr lang="ar-EG" sz="3600" b="1" u="sng">
                <a:ea typeface="Calibri"/>
                <a:cs typeface="Traditional Arabic"/>
              </a:rPr>
              <a:t>القيمة الغذائية</a:t>
            </a:r>
            <a:endParaRPr lang="en-US" sz="3600"/>
          </a:p>
        </p:txBody>
      </p:sp>
      <p:sp>
        <p:nvSpPr>
          <p:cNvPr id="6" name="Rectangle 5"/>
          <p:cNvSpPr/>
          <p:nvPr/>
        </p:nvSpPr>
        <p:spPr>
          <a:xfrm>
            <a:off x="7092280" y="323165"/>
            <a:ext cx="1646605"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ar-EG" sz="36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Calibri"/>
                <a:cs typeface="Traditional Arabic"/>
              </a:rPr>
              <a:t>الخضراوات</a:t>
            </a:r>
            <a:endParaRPr lang="en-US"/>
          </a:p>
        </p:txBody>
      </p:sp>
      <p:graphicFrame>
        <p:nvGraphicFramePr>
          <p:cNvPr id="7" name="Diagram 6"/>
          <p:cNvGraphicFramePr/>
          <p:nvPr>
            <p:extLst>
              <p:ext uri="{D42A27DB-BD31-4B8C-83A1-F6EECF244321}">
                <p14:modId xmlns:p14="http://schemas.microsoft.com/office/powerpoint/2010/main" val="961733774"/>
              </p:ext>
            </p:extLst>
          </p:nvPr>
        </p:nvGraphicFramePr>
        <p:xfrm>
          <a:off x="107504" y="836712"/>
          <a:ext cx="892899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70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308304" y="188640"/>
            <a:ext cx="141277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EG"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Traditional Arabic"/>
              </a:rPr>
              <a:t>الفاكهة</a:t>
            </a:r>
            <a:endPar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Diagram 2"/>
          <p:cNvGraphicFramePr/>
          <p:nvPr>
            <p:extLst>
              <p:ext uri="{D42A27DB-BD31-4B8C-83A1-F6EECF244321}">
                <p14:modId xmlns:p14="http://schemas.microsoft.com/office/powerpoint/2010/main" val="2259845408"/>
              </p:ext>
            </p:extLst>
          </p:nvPr>
        </p:nvGraphicFramePr>
        <p:xfrm>
          <a:off x="107504" y="773415"/>
          <a:ext cx="8784976" cy="531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45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9763" y="116632"/>
            <a:ext cx="5695790" cy="72943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nSpc>
                <a:spcPct val="115000"/>
              </a:lnSpc>
              <a:spcAft>
                <a:spcPts val="1000"/>
              </a:spcAft>
            </a:pPr>
            <a:r>
              <a:rPr lang="ar-EG"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Traditional Arabic"/>
              </a:rPr>
              <a:t>ثانيا: مجموعة الطاقة( الحبوب </a:t>
            </a:r>
            <a:r>
              <a:rPr lang="en-US"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a:ea typeface="Calibri"/>
                <a:cs typeface="Arial"/>
              </a:rPr>
              <a:t>Cereals</a:t>
            </a:r>
            <a:r>
              <a:rPr lang="ar-SA"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Traditional Arabic"/>
              </a:rPr>
              <a:t>)</a:t>
            </a:r>
            <a:endParaRPr lang="en-US"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Arial"/>
            </a:endParaRPr>
          </a:p>
        </p:txBody>
      </p:sp>
      <p:sp>
        <p:nvSpPr>
          <p:cNvPr id="3" name="Rectangle 2"/>
          <p:cNvSpPr/>
          <p:nvPr/>
        </p:nvSpPr>
        <p:spPr>
          <a:xfrm>
            <a:off x="0" y="868651"/>
            <a:ext cx="9144000" cy="523220"/>
          </a:xfrm>
          <a:prstGeom prst="rect">
            <a:avLst/>
          </a:prstGeom>
        </p:spPr>
        <p:txBody>
          <a:bodyPr wrap="square">
            <a:spAutoFit/>
          </a:bodyPr>
          <a:lstStyle/>
          <a:p>
            <a:pPr algn="ctr"/>
            <a:r>
              <a:rPr lang="ar-SA" sz="2800">
                <a:ea typeface="Calibri"/>
                <a:cs typeface="Traditional Arabic"/>
              </a:rPr>
              <a:t>واهمها القمح والأرز والذرة والشعير وهو الطعام الرئيسي لأغلب السكان في العالم </a:t>
            </a:r>
            <a:endParaRPr lang="en-US" sz="2800"/>
          </a:p>
        </p:txBody>
      </p:sp>
      <p:sp>
        <p:nvSpPr>
          <p:cNvPr id="4" name="Rectangle 3"/>
          <p:cNvSpPr/>
          <p:nvPr/>
        </p:nvSpPr>
        <p:spPr>
          <a:xfrm>
            <a:off x="107504" y="1757004"/>
            <a:ext cx="9036496" cy="34501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nSpc>
                <a:spcPct val="115000"/>
              </a:lnSpc>
              <a:spcAft>
                <a:spcPts val="1000"/>
              </a:spcAft>
              <a:buFont typeface="Wingdings" pitchFamily="2" charset="2"/>
              <a:buChar char="q"/>
            </a:pPr>
            <a:r>
              <a:rPr lang="ar-EG" sz="2400">
                <a:ea typeface="Calibri"/>
                <a:cs typeface="Traditional Arabic"/>
              </a:rPr>
              <a:t>-تحتوي  الحبوب علي نسبة عالية من المواد الكربوهيدراتية (حوالي 70%) ، نسبة</a:t>
            </a:r>
            <a:r>
              <a:rPr lang="ar-SA" sz="2400">
                <a:ea typeface="Calibri"/>
                <a:cs typeface="Traditional Arabic"/>
              </a:rPr>
              <a:t> عالية من البروتين (9-14%) ، نسبة عالية من الزيت قد تصل إلي (10% ) في بعض أصناف الذرة الشامية. </a:t>
            </a:r>
            <a:endParaRPr lang="en-US" sz="2400">
              <a:ea typeface="Calibri"/>
              <a:cs typeface="Arial"/>
            </a:endParaRPr>
          </a:p>
          <a:p>
            <a:pPr marL="342900" indent="-342900">
              <a:lnSpc>
                <a:spcPct val="115000"/>
              </a:lnSpc>
              <a:spcAft>
                <a:spcPts val="1000"/>
              </a:spcAft>
              <a:buFont typeface="Wingdings" pitchFamily="2" charset="2"/>
              <a:buChar char="q"/>
            </a:pPr>
            <a:r>
              <a:rPr lang="ar-SA" sz="2400">
                <a:ea typeface="Calibri"/>
                <a:cs typeface="Traditional Arabic"/>
              </a:rPr>
              <a:t>-الحبوب الكاملة مصدر ممتاز للحديد وفيتامين ب المركب والسليلوز ويوجد فيتامين (هـ) في الدهن الذي يحتوي عليه جنين الحبة. </a:t>
            </a:r>
            <a:endParaRPr lang="en-US" sz="2400">
              <a:ea typeface="Calibri"/>
              <a:cs typeface="Arial"/>
            </a:endParaRPr>
          </a:p>
          <a:p>
            <a:pPr marL="342900" indent="-342900">
              <a:lnSpc>
                <a:spcPct val="115000"/>
              </a:lnSpc>
              <a:spcAft>
                <a:spcPts val="1000"/>
              </a:spcAft>
              <a:buFont typeface="Wingdings" pitchFamily="2" charset="2"/>
              <a:buChar char="q"/>
            </a:pPr>
            <a:r>
              <a:rPr lang="ar-SA" sz="2400">
                <a:ea typeface="Calibri"/>
                <a:cs typeface="Traditional Arabic"/>
              </a:rPr>
              <a:t>- جنين الحبة غني: بالثيامين و الرابيوفلافين و فيتامين ه وبعض الأملاح المعدنية والبروتين. </a:t>
            </a:r>
            <a:endParaRPr lang="en-US" sz="2400">
              <a:ea typeface="Calibri"/>
              <a:cs typeface="Arial"/>
            </a:endParaRPr>
          </a:p>
          <a:p>
            <a:pPr marL="342900" indent="-342900">
              <a:lnSpc>
                <a:spcPct val="115000"/>
              </a:lnSpc>
              <a:spcAft>
                <a:spcPts val="1000"/>
              </a:spcAft>
              <a:buFont typeface="Wingdings" pitchFamily="2" charset="2"/>
              <a:buChar char="q"/>
            </a:pPr>
            <a:r>
              <a:rPr lang="ar-SA" sz="2400">
                <a:ea typeface="Calibri"/>
                <a:cs typeface="Traditional Arabic"/>
              </a:rPr>
              <a:t>-الحبوب و منتجاتها من أرخص الأغذية  ، تمد الجسم بثلث احتياجاته من السعرات الحرارية والبروتينات اللازمة لنموه ونشاطه.</a:t>
            </a:r>
            <a:endParaRPr lang="en-US" sz="2400">
              <a:ea typeface="Calibri"/>
              <a:cs typeface="Arial"/>
            </a:endParaRPr>
          </a:p>
        </p:txBody>
      </p:sp>
    </p:spTree>
    <p:extLst>
      <p:ext uri="{BB962C8B-B14F-4D97-AF65-F5344CB8AC3E}">
        <p14:creationId xmlns:p14="http://schemas.microsoft.com/office/powerpoint/2010/main" val="386415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9644" y="26594"/>
            <a:ext cx="1611339" cy="587853"/>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nSpc>
                <a:spcPct val="115000"/>
              </a:lnSpc>
              <a:spcAft>
                <a:spcPts val="1000"/>
              </a:spcAft>
            </a:pPr>
            <a:r>
              <a:rPr lang="ar-SA" sz="2800" b="1" u="sng">
                <a:ea typeface="Calibri"/>
                <a:cs typeface="Traditional Arabic"/>
              </a:rPr>
              <a:t>القيمة الغذائية </a:t>
            </a:r>
            <a:endParaRPr lang="en-US" sz="2800">
              <a:ea typeface="Calibri"/>
              <a:cs typeface="Arial"/>
            </a:endParaRPr>
          </a:p>
        </p:txBody>
      </p:sp>
      <p:sp>
        <p:nvSpPr>
          <p:cNvPr id="3" name="Rectangle 2"/>
          <p:cNvSpPr/>
          <p:nvPr/>
        </p:nvSpPr>
        <p:spPr>
          <a:xfrm>
            <a:off x="7677454" y="836712"/>
            <a:ext cx="1308370" cy="46166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ar-SA" sz="2400" b="1">
                <a:ea typeface="Calibri"/>
                <a:cs typeface="Traditional Arabic"/>
              </a:rPr>
              <a:t>دقيق القمح: </a:t>
            </a:r>
            <a:endParaRPr lang="en-US" sz="2400"/>
          </a:p>
        </p:txBody>
      </p:sp>
      <p:sp>
        <p:nvSpPr>
          <p:cNvPr id="4" name="Rectangle 3"/>
          <p:cNvSpPr/>
          <p:nvPr/>
        </p:nvSpPr>
        <p:spPr>
          <a:xfrm>
            <a:off x="0" y="853104"/>
            <a:ext cx="7677454" cy="20697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nSpc>
                <a:spcPct val="115000"/>
              </a:lnSpc>
              <a:spcAft>
                <a:spcPts val="1000"/>
              </a:spcAft>
              <a:buSzPts val="1800"/>
              <a:tabLst>
                <a:tab pos="228600" algn="l"/>
              </a:tabLst>
            </a:pPr>
            <a:r>
              <a:rPr lang="ar-SA">
                <a:latin typeface="Traditional Arabic"/>
                <a:ea typeface="Calibri"/>
                <a:cs typeface="Traditional Arabic"/>
              </a:rPr>
              <a:t>1- يحتوي  علي الكربوهيدرات ويعتبر النشا المكون الرئيسي للدقيق. و نسبة ضئيلة من السكر والدكسترين والسليلوز في القصرة.</a:t>
            </a:r>
          </a:p>
          <a:p>
            <a:pPr lvl="0">
              <a:lnSpc>
                <a:spcPct val="115000"/>
              </a:lnSpc>
              <a:spcAft>
                <a:spcPts val="1000"/>
              </a:spcAft>
              <a:buSzPts val="1800"/>
              <a:tabLst>
                <a:tab pos="228600" algn="l"/>
              </a:tabLst>
            </a:pPr>
            <a:r>
              <a:rPr lang="ar-SA">
                <a:latin typeface="Traditional Arabic"/>
                <a:ea typeface="Calibri"/>
                <a:cs typeface="Traditional Arabic"/>
              </a:rPr>
              <a:t>2-  يحتوي علي حوالي 12% بروتين هي: الألبيومين و الجلوبيولين و جليادين و جلوتين. </a:t>
            </a:r>
          </a:p>
          <a:p>
            <a:pPr lvl="0">
              <a:lnSpc>
                <a:spcPct val="115000"/>
              </a:lnSpc>
              <a:spcAft>
                <a:spcPts val="1000"/>
              </a:spcAft>
              <a:buSzPts val="1800"/>
              <a:tabLst>
                <a:tab pos="228600" algn="l"/>
              </a:tabLst>
            </a:pPr>
            <a:r>
              <a:rPr lang="ar-SA">
                <a:latin typeface="Traditional Arabic"/>
                <a:ea typeface="Calibri"/>
                <a:cs typeface="Traditional Arabic"/>
              </a:rPr>
              <a:t>3- يحتوي علي دهون حوالي 2.5% وتوجد معظمها في الجنين. </a:t>
            </a:r>
          </a:p>
          <a:p>
            <a:pPr lvl="0">
              <a:lnSpc>
                <a:spcPct val="115000"/>
              </a:lnSpc>
              <a:spcAft>
                <a:spcPts val="1000"/>
              </a:spcAft>
              <a:buSzPts val="1800"/>
              <a:tabLst>
                <a:tab pos="228600" algn="l"/>
              </a:tabLst>
            </a:pPr>
            <a:r>
              <a:rPr lang="ar-SA">
                <a:latin typeface="Traditional Arabic"/>
                <a:ea typeface="Calibri"/>
                <a:cs typeface="Traditional Arabic"/>
              </a:rPr>
              <a:t>4- كما يحتوي علي فيتامين (ب) المركب. وخاصة الريبوفلافين  والثيامين. يحتوي علي حوالي 5 % من الأملاح المعدنية منها: الفوسفور و المغنسيوم و البوتاسيوم  و الكالسيوم و الحديد و الكبريت . </a:t>
            </a:r>
            <a:endParaRPr lang="en-US" sz="1400">
              <a:effectLst/>
              <a:latin typeface="Traditional Arabic"/>
              <a:ea typeface="Calibri"/>
              <a:cs typeface="Traditional Arabic"/>
            </a:endParaRPr>
          </a:p>
        </p:txBody>
      </p:sp>
      <p:sp>
        <p:nvSpPr>
          <p:cNvPr id="5" name="Rectangle 4"/>
          <p:cNvSpPr/>
          <p:nvPr/>
        </p:nvSpPr>
        <p:spPr>
          <a:xfrm>
            <a:off x="8127430" y="3557157"/>
            <a:ext cx="873957" cy="646331"/>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ar-SA" sz="3600" b="1">
                <a:ea typeface="Calibri"/>
                <a:cs typeface="Traditional Arabic"/>
              </a:rPr>
              <a:t>الأرز </a:t>
            </a:r>
            <a:endParaRPr lang="en-US" sz="3600"/>
          </a:p>
        </p:txBody>
      </p:sp>
      <p:sp>
        <p:nvSpPr>
          <p:cNvPr id="6" name="Rectangle 5"/>
          <p:cNvSpPr/>
          <p:nvPr/>
        </p:nvSpPr>
        <p:spPr>
          <a:xfrm>
            <a:off x="0" y="3595804"/>
            <a:ext cx="8116284" cy="204774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nSpc>
                <a:spcPct val="115000"/>
              </a:lnSpc>
              <a:spcAft>
                <a:spcPts val="1000"/>
              </a:spcAft>
              <a:buSzPts val="1800"/>
              <a:tabLst>
                <a:tab pos="228600" algn="l"/>
              </a:tabLst>
            </a:pPr>
            <a:r>
              <a:rPr lang="ar-SA" sz="2400" b="1">
                <a:latin typeface="Traditional Arabic"/>
                <a:ea typeface="Calibri"/>
                <a:cs typeface="Traditional Arabic"/>
              </a:rPr>
              <a:t>يوجد نوعين من الأرز </a:t>
            </a:r>
            <a:r>
              <a:rPr lang="ar-SA" sz="2400">
                <a:latin typeface="Traditional Arabic"/>
                <a:ea typeface="Calibri"/>
                <a:cs typeface="Traditional Arabic"/>
              </a:rPr>
              <a:t>:</a:t>
            </a:r>
          </a:p>
          <a:p>
            <a:pPr lvl="0">
              <a:lnSpc>
                <a:spcPct val="115000"/>
              </a:lnSpc>
              <a:spcAft>
                <a:spcPts val="1000"/>
              </a:spcAft>
              <a:buSzPts val="1800"/>
              <a:tabLst>
                <a:tab pos="228600" algn="l"/>
              </a:tabLst>
            </a:pPr>
            <a:r>
              <a:rPr lang="ar-SA">
                <a:latin typeface="Traditional Arabic"/>
                <a:ea typeface="Calibri"/>
                <a:cs typeface="Traditional Arabic"/>
              </a:rPr>
              <a:t> </a:t>
            </a:r>
            <a:r>
              <a:rPr lang="ar-SA" b="1">
                <a:latin typeface="Traditional Arabic"/>
                <a:ea typeface="Calibri"/>
                <a:cs typeface="Traditional Arabic"/>
              </a:rPr>
              <a:t>أ- البني أو الطبيعي (غير مبيض): </a:t>
            </a:r>
            <a:r>
              <a:rPr lang="ar-SA">
                <a:latin typeface="Traditional Arabic"/>
                <a:ea typeface="Calibri"/>
                <a:cs typeface="Traditional Arabic"/>
              </a:rPr>
              <a:t>وهو الحبة الكاملة التي أزيلت قشرتها الخارجية فقط دون أن يبيض ويحتوي علي الاندوسبرم والجنين. </a:t>
            </a:r>
            <a:r>
              <a:rPr lang="ar-SA" b="1">
                <a:latin typeface="Traditional Arabic"/>
                <a:ea typeface="Calibri"/>
                <a:cs typeface="Traditional Arabic"/>
              </a:rPr>
              <a:t>و</a:t>
            </a:r>
            <a:r>
              <a:rPr lang="ar-SA">
                <a:latin typeface="Traditional Arabic"/>
                <a:ea typeface="Calibri"/>
                <a:cs typeface="Traditional Arabic"/>
              </a:rPr>
              <a:t>قيمته الغذائية مرتفعة</a:t>
            </a:r>
            <a:r>
              <a:rPr lang="ar-SA" b="1">
                <a:latin typeface="Traditional Arabic"/>
                <a:ea typeface="Calibri"/>
                <a:cs typeface="Traditional Arabic"/>
              </a:rPr>
              <a:t>.</a:t>
            </a:r>
          </a:p>
          <a:p>
            <a:pPr lvl="0">
              <a:lnSpc>
                <a:spcPct val="115000"/>
              </a:lnSpc>
              <a:spcAft>
                <a:spcPts val="1000"/>
              </a:spcAft>
              <a:buSzPts val="1800"/>
              <a:tabLst>
                <a:tab pos="228600" algn="l"/>
              </a:tabLst>
            </a:pPr>
            <a:r>
              <a:rPr lang="ar-SA" b="1">
                <a:latin typeface="Traditional Arabic"/>
                <a:ea typeface="Calibri"/>
                <a:cs typeface="Traditional Arabic"/>
              </a:rPr>
              <a:t>ب- الأرز الأبيض (المبيض): </a:t>
            </a:r>
            <a:r>
              <a:rPr lang="ar-SA">
                <a:latin typeface="Traditional Arabic"/>
                <a:ea typeface="Calibri"/>
                <a:cs typeface="Traditional Arabic"/>
              </a:rPr>
              <a:t>وهو الذي نزعت قشرته الخارجية وطبقة النخالة . ينقصه الأملاح المعدنية، ومجموعة فيتامين (ب) والجنين. وهو اقل في قيمته الغذائية.</a:t>
            </a:r>
            <a:endParaRPr lang="en-US" sz="1400">
              <a:effectLst/>
              <a:latin typeface="Traditional Arabic"/>
              <a:ea typeface="Calibri"/>
              <a:cs typeface="Traditional Arabic"/>
            </a:endParaRPr>
          </a:p>
        </p:txBody>
      </p:sp>
    </p:spTree>
    <p:extLst>
      <p:ext uri="{BB962C8B-B14F-4D97-AF65-F5344CB8AC3E}">
        <p14:creationId xmlns:p14="http://schemas.microsoft.com/office/powerpoint/2010/main" val="2547433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0594" y="332656"/>
            <a:ext cx="940249"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ar-SA" sz="4000" b="1" u="sng">
                <a:ea typeface="Calibri"/>
                <a:cs typeface="Traditional Arabic"/>
              </a:rPr>
              <a:t>الذرة</a:t>
            </a:r>
            <a:endParaRPr lang="en-US" sz="4000"/>
          </a:p>
        </p:txBody>
      </p:sp>
      <p:sp>
        <p:nvSpPr>
          <p:cNvPr id="3" name="Rectangle 2"/>
          <p:cNvSpPr/>
          <p:nvPr/>
        </p:nvSpPr>
        <p:spPr>
          <a:xfrm>
            <a:off x="12358" y="460238"/>
            <a:ext cx="7848236" cy="382155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ar-SA">
                <a:latin typeface="Traditional Arabic"/>
                <a:ea typeface="Calibri"/>
                <a:cs typeface="Traditional Arabic"/>
              </a:rPr>
              <a:t>1</a:t>
            </a:r>
            <a:r>
              <a:rPr lang="ar-SA" sz="2400">
                <a:latin typeface="Traditional Arabic"/>
                <a:ea typeface="Calibri"/>
                <a:cs typeface="Traditional Arabic"/>
              </a:rPr>
              <a:t>- الذرة فقيرة في نسبة البروتين بالمقارنة بالقمح. تحتوي الحبوب علي 10% فقط. بروتين الذرة منخفض في قيمته الغذائية لأنه لا يحتوي علي كل من الحمض الأميني التربتوفان والليسين  وهما من الأحماض الأمينية الأساسية ولذا يجب الحصول عليهما من مصادر أخري. </a:t>
            </a:r>
            <a:r>
              <a:rPr lang="ar-SA" sz="2400">
                <a:solidFill>
                  <a:prstClr val="black"/>
                </a:solidFill>
                <a:ea typeface="Calibri"/>
                <a:cs typeface="Traditional Arabic"/>
              </a:rPr>
              <a:t>فقيرة في النياسين: يؤدي إلي ظهور مرض البلاجرا  إذا  استخدم بكثرة في الوجبات</a:t>
            </a:r>
            <a:endParaRPr lang="ar-SA" sz="2400">
              <a:latin typeface="Traditional Arabic"/>
              <a:ea typeface="Calibri"/>
              <a:cs typeface="Traditional Arabic"/>
            </a:endParaRPr>
          </a:p>
          <a:p>
            <a:pPr lvl="0">
              <a:lnSpc>
                <a:spcPct val="115000"/>
              </a:lnSpc>
              <a:spcAft>
                <a:spcPts val="1000"/>
              </a:spcAft>
              <a:buSzPts val="1800"/>
              <a:tabLst>
                <a:tab pos="228600" algn="l"/>
              </a:tabLst>
            </a:pPr>
            <a:r>
              <a:rPr lang="ar-SA" sz="2400">
                <a:ea typeface="Times New Roman"/>
                <a:cs typeface="Traditional Arabic"/>
              </a:rPr>
              <a:t>2- الخبز الناتج من دقيق الذرة يكون غير متماسك وسريع الجفاف، يخلط مع دقيق القمح للعمل علي زيادة الجلوتين به وإنتاج خبز جيد في صفاته. </a:t>
            </a:r>
          </a:p>
          <a:p>
            <a:pPr lvl="0">
              <a:lnSpc>
                <a:spcPct val="115000"/>
              </a:lnSpc>
              <a:spcAft>
                <a:spcPts val="1000"/>
              </a:spcAft>
              <a:buSzPts val="1800"/>
              <a:tabLst>
                <a:tab pos="228600" algn="l"/>
              </a:tabLst>
            </a:pPr>
            <a:r>
              <a:rPr lang="ar-SA" sz="2400">
                <a:ea typeface="Times New Roman"/>
                <a:cs typeface="Traditional Arabic"/>
              </a:rPr>
              <a:t>3- يعتبر حبوب الذرة من غنية في محتواها  من الزيت الذي يصل نسبته  أكبر من 7 %. يتميز زيت الذرة باحتوائه علي نسبة عالية من الأحماض الدهنية عديدة عدم التشبع وهي مفيدة في تغذية مرضي القلب وضغط الدم .</a:t>
            </a:r>
            <a:endParaRPr lang="en-US" sz="2400">
              <a:ea typeface="Times New Roman"/>
              <a:cs typeface="Simplified Arabic"/>
            </a:endParaRPr>
          </a:p>
        </p:txBody>
      </p:sp>
    </p:spTree>
    <p:extLst>
      <p:ext uri="{BB962C8B-B14F-4D97-AF65-F5344CB8AC3E}">
        <p14:creationId xmlns:p14="http://schemas.microsoft.com/office/powerpoint/2010/main" val="239752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3518" y="188640"/>
            <a:ext cx="306695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4000" b="1"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Traditional Arabic"/>
              </a:rPr>
              <a:t>ثالثا: مجموعة البناء</a:t>
            </a:r>
            <a:endParaRPr lang="en-US"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3713425" y="764704"/>
            <a:ext cx="1611339"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ar-SA" sz="2800" b="1" u="sng">
                <a:ea typeface="Calibri"/>
                <a:cs typeface="Traditional Arabic"/>
              </a:rPr>
              <a:t>القيمة الغذائية </a:t>
            </a:r>
            <a:endParaRPr lang="en-US" sz="2800"/>
          </a:p>
        </p:txBody>
      </p:sp>
      <p:sp>
        <p:nvSpPr>
          <p:cNvPr id="4" name="Rectangle 3"/>
          <p:cNvSpPr/>
          <p:nvPr/>
        </p:nvSpPr>
        <p:spPr>
          <a:xfrm>
            <a:off x="8041091" y="1287924"/>
            <a:ext cx="779381"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sz="2800" b="1">
                <a:ea typeface="Calibri"/>
                <a:cs typeface="Traditional Arabic"/>
              </a:rPr>
              <a:t>البقول</a:t>
            </a:r>
            <a:endParaRPr lang="en-US" sz="2800"/>
          </a:p>
        </p:txBody>
      </p:sp>
      <p:sp>
        <p:nvSpPr>
          <p:cNvPr id="5" name="Rectangle 4"/>
          <p:cNvSpPr/>
          <p:nvPr/>
        </p:nvSpPr>
        <p:spPr>
          <a:xfrm>
            <a:off x="-1" y="1323990"/>
            <a:ext cx="8041091" cy="38749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28600">
              <a:lnSpc>
                <a:spcPct val="115000"/>
              </a:lnSpc>
              <a:spcAft>
                <a:spcPts val="1000"/>
              </a:spcAft>
            </a:pPr>
            <a:r>
              <a:rPr lang="ar-SA" sz="2400">
                <a:ea typeface="Calibri"/>
                <a:cs typeface="Traditional Arabic"/>
              </a:rPr>
              <a:t>1- مصدر البروتين النباتي منخفض القيمة الغذائية من البروتين الحيواني لنقص بعض الأحماض الأمينية الأساسية .</a:t>
            </a:r>
            <a:r>
              <a:rPr lang="ar-SA" sz="2400">
                <a:solidFill>
                  <a:prstClr val="black"/>
                </a:solidFill>
                <a:ea typeface="Times New Roman"/>
                <a:cs typeface="Traditional Arabic"/>
              </a:rPr>
              <a:t> تحتوي علي البروتين 20-27% و يمكن رفع قيمتها الحيوية بإضافة إليها أطعمة أخري كتناول الفول المدمس مع البيض وغيرها.</a:t>
            </a:r>
            <a:endParaRPr lang="ar-SA" sz="2400">
              <a:ea typeface="Calibri"/>
              <a:cs typeface="Traditional Arabic"/>
            </a:endParaRPr>
          </a:p>
          <a:p>
            <a:pPr marL="228600">
              <a:lnSpc>
                <a:spcPct val="115000"/>
              </a:lnSpc>
              <a:spcAft>
                <a:spcPts val="1000"/>
              </a:spcAft>
            </a:pPr>
            <a:r>
              <a:rPr lang="ar-SA" sz="2400">
                <a:ea typeface="Calibri"/>
                <a:cs typeface="Traditional Arabic"/>
              </a:rPr>
              <a:t>2- يستخدم  بكثرة في وجبات النباتيين .</a:t>
            </a:r>
            <a:endParaRPr lang="en-US" sz="2400">
              <a:ea typeface="Calibri"/>
              <a:cs typeface="Arial"/>
            </a:endParaRPr>
          </a:p>
          <a:p>
            <a:pPr lvl="0">
              <a:lnSpc>
                <a:spcPct val="115000"/>
              </a:lnSpc>
              <a:spcAft>
                <a:spcPts val="1000"/>
              </a:spcAft>
              <a:buSzPts val="1800"/>
              <a:tabLst>
                <a:tab pos="228600" algn="l"/>
              </a:tabLst>
            </a:pPr>
            <a:r>
              <a:rPr lang="ar-SA" sz="2400">
                <a:ea typeface="Times New Roman"/>
                <a:cs typeface="Traditional Arabic"/>
              </a:rPr>
              <a:t>3- تحتوي علي الكربوهيدرات وتعتبر مصدر للسعرات الحرارية أحيانا، وفيتامين (ب) ، تحتوي علي كالحديد والكالسيوم والفسفور. </a:t>
            </a:r>
          </a:p>
          <a:p>
            <a:pPr lvl="0">
              <a:lnSpc>
                <a:spcPct val="115000"/>
              </a:lnSpc>
              <a:spcAft>
                <a:spcPts val="1000"/>
              </a:spcAft>
              <a:buSzPts val="1800"/>
              <a:tabLst>
                <a:tab pos="228600" algn="l"/>
              </a:tabLst>
            </a:pPr>
            <a:r>
              <a:rPr lang="ar-SA" sz="2400">
                <a:ea typeface="Times New Roman"/>
                <a:cs typeface="Traditional Arabic"/>
              </a:rPr>
              <a:t>4-  فقيرة في فيتامين ج و البيتا كاروتين  والدهون ماعدا الفول السوداني وفول الصويا ولذا يضاف إليها بعض الزيت  وعصير الليمون (فيتامين ج) ، وتؤكل معها الخضروات الطازجة لرفع القيمة الغذائية.</a:t>
            </a:r>
            <a:endParaRPr lang="en-US" sz="2400">
              <a:ea typeface="Times New Roman"/>
              <a:cs typeface="Simplified Arabic"/>
            </a:endParaRPr>
          </a:p>
        </p:txBody>
      </p:sp>
      <p:sp>
        <p:nvSpPr>
          <p:cNvPr id="6" name="Rectangle 5"/>
          <p:cNvSpPr/>
          <p:nvPr/>
        </p:nvSpPr>
        <p:spPr>
          <a:xfrm>
            <a:off x="8095364" y="5460507"/>
            <a:ext cx="768159" cy="52322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ar-SA" sz="2800" b="1" u="sng">
                <a:ea typeface="Calibri"/>
                <a:cs typeface="Traditional Arabic"/>
              </a:rPr>
              <a:t>البيض</a:t>
            </a:r>
            <a:endParaRPr lang="en-US" sz="2800"/>
          </a:p>
        </p:txBody>
      </p:sp>
      <p:sp>
        <p:nvSpPr>
          <p:cNvPr id="7" name="Rectangle 6"/>
          <p:cNvSpPr/>
          <p:nvPr/>
        </p:nvSpPr>
        <p:spPr>
          <a:xfrm>
            <a:off x="0" y="5722117"/>
            <a:ext cx="8033079" cy="9417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gn="ctr">
              <a:lnSpc>
                <a:spcPct val="115000"/>
              </a:lnSpc>
              <a:spcAft>
                <a:spcPts val="1000"/>
              </a:spcAft>
              <a:buSzPts val="1800"/>
              <a:buFont typeface="Times New Roman"/>
              <a:buChar char="-"/>
              <a:tabLst>
                <a:tab pos="228600" algn="l"/>
              </a:tabLst>
            </a:pPr>
            <a:r>
              <a:rPr lang="ar-SA" sz="2400">
                <a:ea typeface="Times New Roman"/>
                <a:cs typeface="Traditional Arabic"/>
              </a:rPr>
              <a:t>مصدر للبروتين الكامل القيمة الحيوية. فهو بديل جيد للحوم.  يحتوي  علي الفيتامينات والأملاح المعدنية وأهمها الحديد. </a:t>
            </a:r>
            <a:endParaRPr lang="en-US" sz="2400">
              <a:ea typeface="Times New Roman"/>
              <a:cs typeface="Simplified Arabic"/>
            </a:endParaRPr>
          </a:p>
        </p:txBody>
      </p:sp>
    </p:spTree>
    <p:extLst>
      <p:ext uri="{BB962C8B-B14F-4D97-AF65-F5344CB8AC3E}">
        <p14:creationId xmlns:p14="http://schemas.microsoft.com/office/powerpoint/2010/main" val="928051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Arial"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PAN DASH">
  <a:themeElements>
    <a:clrScheme name="OPAN DASH">
      <a:dk1>
        <a:srgbClr val="FFFFFF"/>
      </a:dk1>
      <a:lt1>
        <a:srgbClr val="FFFFFF"/>
      </a:lt1>
      <a:dk2>
        <a:srgbClr val="401B5B"/>
      </a:dk2>
      <a:lt2>
        <a:srgbClr val="FFFFFF"/>
      </a:lt2>
      <a:accent1>
        <a:srgbClr val="FFA21B"/>
      </a:accent1>
      <a:accent2>
        <a:srgbClr val="FFC001"/>
      </a:accent2>
      <a:accent3>
        <a:srgbClr val="401B5B"/>
      </a:accent3>
      <a:accent4>
        <a:srgbClr val="12163D"/>
      </a:accent4>
      <a:accent5>
        <a:srgbClr val="ADCAFF"/>
      </a:accent5>
      <a:accent6>
        <a:srgbClr val="8A8D09"/>
      </a:accent6>
      <a:hlink>
        <a:srgbClr val="BAC5E3"/>
      </a:hlink>
      <a:folHlink>
        <a:srgbClr val="BAC5E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14">
        <a:dk1>
          <a:srgbClr val="003366"/>
        </a:dk1>
        <a:lt1>
          <a:srgbClr val="FFFFFF"/>
        </a:lt1>
        <a:dk2>
          <a:srgbClr val="000099"/>
        </a:dk2>
        <a:lt2>
          <a:srgbClr val="FFFFFF"/>
        </a:lt2>
        <a:accent1>
          <a:srgbClr val="3399FF"/>
        </a:accent1>
        <a:accent2>
          <a:srgbClr val="00B000"/>
        </a:accent2>
        <a:accent3>
          <a:srgbClr val="AAAACA"/>
        </a:accent3>
        <a:accent4>
          <a:srgbClr val="DADADA"/>
        </a:accent4>
        <a:accent5>
          <a:srgbClr val="ADCAFF"/>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