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4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75" r:id="rId20"/>
    <p:sldId id="277" r:id="rId21"/>
    <p:sldId id="278" r:id="rId22"/>
    <p:sldId id="279" r:id="rId23"/>
    <p:sldId id="280" r:id="rId24"/>
    <p:sldId id="282" r:id="rId25"/>
    <p:sldId id="281" r:id="rId2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8/28/2021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993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68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91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0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8/28/2021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3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268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8/28/2021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56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8/28/2021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65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8/28/2021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287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8/28/2021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08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8/28/2021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3749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47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2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منضدة, جالس, داخلي, صورة فوتوغرافية&#10;&#10;تم إنشاء الوصف تلقائياً">
            <a:extLst>
              <a:ext uri="{FF2B5EF4-FFF2-40B4-BE49-F238E27FC236}">
                <a16:creationId xmlns:a16="http://schemas.microsoft.com/office/drawing/2014/main" id="{6D5BF6A0-FE55-42D4-9E33-14AB08858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6" y="219178"/>
            <a:ext cx="11828207" cy="641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29795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9B27D99-7B52-476C-808C-054D569B9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13" y="583096"/>
            <a:ext cx="11436626" cy="57912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0C23955D-F3FA-437C-A25F-593E46BD3D6E}"/>
              </a:ext>
            </a:extLst>
          </p:cNvPr>
          <p:cNvSpPr/>
          <p:nvPr/>
        </p:nvSpPr>
        <p:spPr>
          <a:xfrm>
            <a:off x="0" y="3478696"/>
            <a:ext cx="798824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914400" indent="-914400" algn="ctr">
              <a:buAutoNum type="arabicParenR"/>
            </a:pPr>
            <a:r>
              <a:rPr lang="ar-SA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khbar MT" pitchFamily="2" charset="-78"/>
              </a:rPr>
              <a:t>تنجذب الغازات المكونة للغلاف الجوي نحو الكرة الأرضية</a:t>
            </a:r>
          </a:p>
          <a:p>
            <a:pPr marL="914400" indent="-914400" algn="ctr">
              <a:buAutoNum type="arabicParenR"/>
            </a:pPr>
            <a:r>
              <a:rPr lang="ar-SA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khbar MT" pitchFamily="2" charset="-78"/>
              </a:rPr>
              <a:t>الغازات التي يتكون منها الغلاف الجوي </a:t>
            </a:r>
          </a:p>
          <a:p>
            <a:pPr marL="914400" indent="-914400" algn="ctr">
              <a:buAutoNum type="arabicParenR"/>
            </a:pPr>
            <a:r>
              <a:rPr lang="ar-SA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khbar MT" pitchFamily="2" charset="-78"/>
              </a:rPr>
              <a:t>الغاز الذي يشكل النسبة العالية في الغلاف الجوي للأرض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1F93D132-B459-4D3E-9FC6-3E420F82A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87" y="251792"/>
            <a:ext cx="11714921" cy="630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72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9F4DE51-18D9-4AAD-857F-27D5118C2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930" y="768626"/>
            <a:ext cx="10482469" cy="534062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7098658E-DBEC-4625-860F-E443A3F20209}"/>
              </a:ext>
            </a:extLst>
          </p:cNvPr>
          <p:cNvSpPr/>
          <p:nvPr/>
        </p:nvSpPr>
        <p:spPr>
          <a:xfrm>
            <a:off x="5566473" y="2145318"/>
            <a:ext cx="43733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khbar MT" pitchFamily="2" charset="-78"/>
              </a:rPr>
              <a:t>اختفى الأكسجين </a:t>
            </a:r>
          </a:p>
          <a:p>
            <a:pPr algn="ctr"/>
            <a:r>
              <a:rPr lang="ar-SA" sz="3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khbar MT" pitchFamily="2" charset="-78"/>
              </a:rPr>
              <a:t>لمدة خمس ثواني , أو زادت نسبته</a:t>
            </a:r>
            <a:endParaRPr lang="ar-SA" sz="36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4850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F55E962-E4F8-4047-A3FB-CC6416006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88" y="887895"/>
            <a:ext cx="10641496" cy="5314122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D8B16D63-635D-4EF5-8DFD-B80588A14418}"/>
              </a:ext>
            </a:extLst>
          </p:cNvPr>
          <p:cNvSpPr/>
          <p:nvPr/>
        </p:nvSpPr>
        <p:spPr>
          <a:xfrm>
            <a:off x="4091612" y="1191162"/>
            <a:ext cx="412805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khbar MT" pitchFamily="2" charset="-78"/>
              </a:rPr>
              <a:t>تعاوني مع مجموعتك المميزة</a:t>
            </a:r>
          </a:p>
          <a:p>
            <a:pPr algn="ctr"/>
            <a:r>
              <a:rPr lang="ar-SA" sz="3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khbar MT" pitchFamily="2" charset="-78"/>
              </a:rPr>
              <a:t>واستنتجي أهمية الغلاف الجوي</a:t>
            </a:r>
            <a:endParaRPr lang="ar-SA" sz="36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17235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81F00E9-F2C7-45CA-947C-C20A5AA15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64" y="279126"/>
            <a:ext cx="5907536" cy="30299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EBF2FC0-4EFE-41F5-AD9C-ECF14A114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766759"/>
            <a:ext cx="5357548" cy="240651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1CA24AA-3499-4036-B2B1-E2CD644AE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52" y="3548900"/>
            <a:ext cx="5243014" cy="269164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E71B27C-E6FE-41D3-8611-AE0523E50C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026" y="248011"/>
            <a:ext cx="7248939" cy="330204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0D31C545-8CE7-4FAF-B813-2FFA647F1450}"/>
              </a:ext>
            </a:extLst>
          </p:cNvPr>
          <p:cNvSpPr/>
          <p:nvPr/>
        </p:nvSpPr>
        <p:spPr>
          <a:xfrm>
            <a:off x="188464" y="3037007"/>
            <a:ext cx="671161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b="1" cap="none" spc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2/ السماح بمرو الأشعة المفيدة </a:t>
            </a:r>
            <a:r>
              <a:rPr lang="ar-SA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وتوزيع الحرارة على  الأرض</a:t>
            </a:r>
            <a:endParaRPr lang="ar-SA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64BF161-E937-4C3F-9C8A-401DFA6D5970}"/>
              </a:ext>
            </a:extLst>
          </p:cNvPr>
          <p:cNvSpPr/>
          <p:nvPr/>
        </p:nvSpPr>
        <p:spPr>
          <a:xfrm>
            <a:off x="6755599" y="981134"/>
            <a:ext cx="505208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1/ تنظيم وصول الضوء للأرض وانتشاره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916823E-5193-4258-9B45-C6AA8DE61169}"/>
              </a:ext>
            </a:extLst>
          </p:cNvPr>
          <p:cNvSpPr/>
          <p:nvPr/>
        </p:nvSpPr>
        <p:spPr>
          <a:xfrm>
            <a:off x="7095931" y="3837767"/>
            <a:ext cx="24320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3/ حماية للأرض من فقدان</a:t>
            </a:r>
          </a:p>
          <a:p>
            <a:pPr algn="ctr"/>
            <a:r>
              <a:rPr lang="ar-SA" sz="20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حرارتها الطبيعية </a:t>
            </a:r>
            <a:endParaRPr lang="ar-SA" sz="20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3B8B1B7-A856-4D7D-96E7-711CA8D82385}"/>
              </a:ext>
            </a:extLst>
          </p:cNvPr>
          <p:cNvSpPr/>
          <p:nvPr/>
        </p:nvSpPr>
        <p:spPr>
          <a:xfrm>
            <a:off x="1979786" y="1394003"/>
            <a:ext cx="202972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4/ حدوث دورة المياه </a:t>
            </a:r>
          </a:p>
        </p:txBody>
      </p:sp>
    </p:spTree>
    <p:extLst>
      <p:ext uri="{BB962C8B-B14F-4D97-AF65-F5344CB8AC3E}">
        <p14:creationId xmlns:p14="http://schemas.microsoft.com/office/powerpoint/2010/main" val="150534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15F7303-2870-403A-A57B-306E6304C8B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0" y="0"/>
            <a:ext cx="11741427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8F04A35-0852-44C9-AE55-5B2CEF7DDBB7}"/>
              </a:ext>
            </a:extLst>
          </p:cNvPr>
          <p:cNvSpPr/>
          <p:nvPr/>
        </p:nvSpPr>
        <p:spPr>
          <a:xfrm>
            <a:off x="5746508" y="2089740"/>
            <a:ext cx="521304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أوجدي الرابط بين </a:t>
            </a:r>
          </a:p>
          <a:p>
            <a:pPr algn="ctr"/>
            <a:r>
              <a:rPr lang="ar-S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الصورتين</a:t>
            </a:r>
          </a:p>
          <a:p>
            <a:pPr algn="ctr"/>
            <a:r>
              <a:rPr lang="ar-SA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والغلاف الجوي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AE04F8A-505B-4CD6-BAF7-31E1D014C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6053">
            <a:off x="2928174" y="3917733"/>
            <a:ext cx="3490646" cy="209626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68E23C2-B1EB-41FD-B474-A7DD85A60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56643">
            <a:off x="2287267" y="954584"/>
            <a:ext cx="3001457" cy="204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59653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6E932E83-41F0-42C5-AFD6-DFE9C9DE2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" y="228600"/>
            <a:ext cx="11714921" cy="634779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E9A587C6-E6BE-46A6-AECD-CED090A0349A}"/>
              </a:ext>
            </a:extLst>
          </p:cNvPr>
          <p:cNvSpPr/>
          <p:nvPr/>
        </p:nvSpPr>
        <p:spPr>
          <a:xfrm>
            <a:off x="5009322" y="1570518"/>
            <a:ext cx="5829808" cy="424731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all" spc="0" dirty="0">
                <a:ln w="9000" cmpd="sng">
                  <a:solidFill>
                    <a:schemeClr val="bg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خلال دقيقة واحدة ارسمي </a:t>
            </a:r>
          </a:p>
          <a:p>
            <a:pPr algn="ctr"/>
            <a:r>
              <a:rPr lang="ar-SA" sz="5400" b="1" cap="all" dirty="0">
                <a:ln w="9000" cmpd="sng">
                  <a:solidFill>
                    <a:schemeClr val="bg1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شكل مبسط لطبقات الغلاف الجوي</a:t>
            </a:r>
            <a:endParaRPr lang="ar-SA" sz="5400" b="1" cap="all" spc="0" dirty="0">
              <a:ln w="9000" cmpd="sng">
                <a:solidFill>
                  <a:schemeClr val="bg1"/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05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6F03B5E-BB1E-45BC-89FA-3EEA0BD44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251791"/>
            <a:ext cx="11675164" cy="6268279"/>
          </a:xfrm>
          <a:prstGeom prst="rect">
            <a:avLst/>
          </a:prstGeom>
        </p:spPr>
      </p:pic>
      <p:pic>
        <p:nvPicPr>
          <p:cNvPr id="4" name="صورة 3" descr="صورة تحتوي على منضدة, قبعة&#10;&#10;تم إنشاء الوصف تلقائياً">
            <a:extLst>
              <a:ext uri="{FF2B5EF4-FFF2-40B4-BE49-F238E27FC236}">
                <a16:creationId xmlns:a16="http://schemas.microsoft.com/office/drawing/2014/main" id="{7A2C2E95-54E9-46F3-A396-A823895E9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51791"/>
            <a:ext cx="11675163" cy="63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30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B921704-A071-4A47-8DBA-12308A224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1" y="56622"/>
            <a:ext cx="12006469" cy="685509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3F849BE-FE16-4A95-88B5-69C4D657D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591" y="3891896"/>
            <a:ext cx="8482818" cy="205057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9974964-7448-452E-A593-A434DDF6A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678" y="3796488"/>
            <a:ext cx="1798476" cy="825823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5C58417B-5862-447D-BF4B-94427D035DAE}"/>
              </a:ext>
            </a:extLst>
          </p:cNvPr>
          <p:cNvSpPr/>
          <p:nvPr/>
        </p:nvSpPr>
        <p:spPr>
          <a:xfrm>
            <a:off x="5744392" y="5576211"/>
            <a:ext cx="61366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1) طبقة </a:t>
            </a:r>
            <a:r>
              <a:rPr lang="ar-SA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التروبوسفير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D0C374B-DBAB-482D-8BC4-DB16883A6AB7}"/>
              </a:ext>
            </a:extLst>
          </p:cNvPr>
          <p:cNvSpPr/>
          <p:nvPr/>
        </p:nvSpPr>
        <p:spPr>
          <a:xfrm>
            <a:off x="2271283" y="513474"/>
            <a:ext cx="54152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ترجمي الصورة التالية لحقائق علمية</a:t>
            </a:r>
          </a:p>
        </p:txBody>
      </p:sp>
    </p:spTree>
    <p:extLst>
      <p:ext uri="{BB962C8B-B14F-4D97-AF65-F5344CB8AC3E}">
        <p14:creationId xmlns:p14="http://schemas.microsoft.com/office/powerpoint/2010/main" val="2913508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E329C24-93DD-4A8F-878B-C1BCF5541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546"/>
            <a:ext cx="12003024" cy="6695453"/>
          </a:xfrm>
          <a:prstGeom prst="rect">
            <a:avLst/>
          </a:prstGeom>
        </p:spPr>
      </p:pic>
      <p:pic>
        <p:nvPicPr>
          <p:cNvPr id="6" name="صورة 5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AB642A72-1768-4151-B649-2DDE033D4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13" y="3816626"/>
            <a:ext cx="10813773" cy="3041373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FF2A452C-A7A1-44AC-8DF0-B0ADF53C85EF}"/>
              </a:ext>
            </a:extLst>
          </p:cNvPr>
          <p:cNvSpPr/>
          <p:nvPr/>
        </p:nvSpPr>
        <p:spPr>
          <a:xfrm>
            <a:off x="1038831" y="513474"/>
            <a:ext cx="54152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ترجمي الصورة التالية لحقائق علمية</a:t>
            </a:r>
          </a:p>
        </p:txBody>
      </p:sp>
    </p:spTree>
    <p:extLst>
      <p:ext uri="{BB962C8B-B14F-4D97-AF65-F5344CB8AC3E}">
        <p14:creationId xmlns:p14="http://schemas.microsoft.com/office/powerpoint/2010/main" val="2132668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7C614BD-DFA9-4315-B321-303EFFCAC0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1" y="745589"/>
            <a:ext cx="11169747" cy="568334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C284B20-FC14-4C49-8E3A-A0582641AF39}"/>
              </a:ext>
            </a:extLst>
          </p:cNvPr>
          <p:cNvSpPr/>
          <p:nvPr/>
        </p:nvSpPr>
        <p:spPr>
          <a:xfrm>
            <a:off x="3769402" y="5873223"/>
            <a:ext cx="384271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قارني بين طبقة </a:t>
            </a:r>
            <a:r>
              <a:rPr lang="ar-SA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الثيرموسفير</a:t>
            </a:r>
            <a:r>
              <a:rPr lang="ar-SA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وطبقة </a:t>
            </a:r>
            <a:r>
              <a:rPr lang="ar-SA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الإكسوسفسر</a:t>
            </a:r>
            <a:endParaRPr lang="ar-SA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5976734-F593-4A6E-8CD6-C004347FAB8F}"/>
              </a:ext>
            </a:extLst>
          </p:cNvPr>
          <p:cNvSpPr/>
          <p:nvPr/>
        </p:nvSpPr>
        <p:spPr>
          <a:xfrm>
            <a:off x="7422026" y="1375778"/>
            <a:ext cx="3305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طبقة </a:t>
            </a:r>
            <a:r>
              <a:rPr lang="ar-SA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الثيرموسفير</a:t>
            </a:r>
            <a:r>
              <a:rPr lang="ar-SA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ar-SA" sz="2800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483C0B3-139B-4DFB-BC36-7ECFA575CC5C}"/>
              </a:ext>
            </a:extLst>
          </p:cNvPr>
          <p:cNvSpPr/>
          <p:nvPr/>
        </p:nvSpPr>
        <p:spPr>
          <a:xfrm>
            <a:off x="1303741" y="1379715"/>
            <a:ext cx="32560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طبقة </a:t>
            </a:r>
            <a:r>
              <a:rPr lang="ar-SA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الإكسوسفير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1243635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خريطة&#10;&#10;تم إنشاء الوصف تلقائياً">
            <a:extLst>
              <a:ext uri="{FF2B5EF4-FFF2-40B4-BE49-F238E27FC236}">
                <a16:creationId xmlns:a16="http://schemas.microsoft.com/office/drawing/2014/main" id="{3DBDB859-E97A-47C5-ADED-54F9D9A9F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3" y="98473"/>
            <a:ext cx="11718388" cy="6513341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49C69AC8-A054-49A9-84E4-D7B0E7867337}"/>
              </a:ext>
            </a:extLst>
          </p:cNvPr>
          <p:cNvSpPr/>
          <p:nvPr/>
        </p:nvSpPr>
        <p:spPr>
          <a:xfrm>
            <a:off x="920367" y="98473"/>
            <a:ext cx="3265638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مراجعة الدرس السابق </a:t>
            </a:r>
          </a:p>
        </p:txBody>
      </p:sp>
    </p:spTree>
    <p:extLst>
      <p:ext uri="{BB962C8B-B14F-4D97-AF65-F5344CB8AC3E}">
        <p14:creationId xmlns:p14="http://schemas.microsoft.com/office/powerpoint/2010/main" val="3360161604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مباراة&#10;&#10;تم إنشاء الوصف تلقائياً">
            <a:extLst>
              <a:ext uri="{FF2B5EF4-FFF2-40B4-BE49-F238E27FC236}">
                <a16:creationId xmlns:a16="http://schemas.microsoft.com/office/drawing/2014/main" id="{8BCF4521-A9EC-4D1E-AFAF-49C8459F64D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30" y="702366"/>
            <a:ext cx="11211339" cy="5830956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37F8BB0-7AD6-4F74-88C7-A88B89C6F7F7}"/>
              </a:ext>
            </a:extLst>
          </p:cNvPr>
          <p:cNvSpPr/>
          <p:nvPr/>
        </p:nvSpPr>
        <p:spPr>
          <a:xfrm>
            <a:off x="7750579" y="1905865"/>
            <a:ext cx="17844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ar-SA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الثيرموسفير</a:t>
            </a:r>
            <a:r>
              <a:rPr lang="ar-SA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ar-SA" sz="2000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1DB8EEE-FF9A-4D87-B4B5-0C759D65FCAF}"/>
              </a:ext>
            </a:extLst>
          </p:cNvPr>
          <p:cNvSpPr/>
          <p:nvPr/>
        </p:nvSpPr>
        <p:spPr>
          <a:xfrm>
            <a:off x="2899160" y="1899575"/>
            <a:ext cx="16738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الإكسوسفير</a:t>
            </a:r>
            <a:endParaRPr lang="ar-SA" sz="2000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41E6D00-D535-41B0-8BFD-39764BAA3736}"/>
              </a:ext>
            </a:extLst>
          </p:cNvPr>
          <p:cNvSpPr/>
          <p:nvPr/>
        </p:nvSpPr>
        <p:spPr>
          <a:xfrm>
            <a:off x="5212836" y="3617844"/>
            <a:ext cx="176632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من طبقات الغلاف الجوي العليا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5C726D5-09DB-49A8-B8A5-3F8DE7151BFE}"/>
              </a:ext>
            </a:extLst>
          </p:cNvPr>
          <p:cNvSpPr/>
          <p:nvPr/>
        </p:nvSpPr>
        <p:spPr>
          <a:xfrm>
            <a:off x="6769968" y="3063846"/>
            <a:ext cx="2294520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ينتج عن طبقة ظاهرة الشفق القطبي , وهو مكان المكوك الفضائي والرحلات الفضائية </a:t>
            </a:r>
          </a:p>
          <a:p>
            <a:pPr algn="ctr"/>
            <a:r>
              <a:rPr lang="ar-SA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تعمل على امتصاص الأشعة السينية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D9C12F8-DEE0-476A-A741-023036EFC4B5}"/>
              </a:ext>
            </a:extLst>
          </p:cNvPr>
          <p:cNvSpPr/>
          <p:nvPr/>
        </p:nvSpPr>
        <p:spPr>
          <a:xfrm>
            <a:off x="3127510" y="3000802"/>
            <a:ext cx="2294520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طبقة نحيلة يندمج الغلاف الجوي بعدها في الفضاء الخارجي</a:t>
            </a:r>
          </a:p>
          <a:p>
            <a:pPr algn="ctr"/>
            <a:r>
              <a:rPr lang="ar-SA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تعمل على حماية الأخرى وكوكب الأرض من الإشعاعات الضارة</a:t>
            </a:r>
          </a:p>
        </p:txBody>
      </p:sp>
    </p:spTree>
    <p:extLst>
      <p:ext uri="{BB962C8B-B14F-4D97-AF65-F5344CB8AC3E}">
        <p14:creationId xmlns:p14="http://schemas.microsoft.com/office/powerpoint/2010/main" val="3400639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9B7C3C1-50FE-45CB-AC58-C3096291F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87" y="-422030"/>
            <a:ext cx="11410122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9E8E4BD-03F6-44D5-A586-C8979FAB5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197" y="1238370"/>
            <a:ext cx="8707901" cy="1286367"/>
          </a:xfrm>
          <a:prstGeom prst="rect">
            <a:avLst/>
          </a:prstGeom>
        </p:spPr>
      </p:pic>
      <p:pic>
        <p:nvPicPr>
          <p:cNvPr id="7" name="Picture 31">
            <a:extLst>
              <a:ext uri="{FF2B5EF4-FFF2-40B4-BE49-F238E27FC236}">
                <a16:creationId xmlns:a16="http://schemas.microsoft.com/office/drawing/2014/main" id="{0652BF50-6C3A-4D25-867B-AFA162CE95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3005" r="17534" b="7352"/>
          <a:stretch/>
        </p:blipFill>
        <p:spPr>
          <a:xfrm>
            <a:off x="9889566" y="416734"/>
            <a:ext cx="1916595" cy="821636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20BFBB63-B23C-4A88-B4DB-1908A0439CA0}"/>
              </a:ext>
            </a:extLst>
          </p:cNvPr>
          <p:cNvSpPr/>
          <p:nvPr/>
        </p:nvSpPr>
        <p:spPr>
          <a:xfrm>
            <a:off x="10008491" y="365887"/>
            <a:ext cx="5806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23D5B01B-2746-4E56-8629-E1C77E047862}"/>
              </a:ext>
            </a:extLst>
          </p:cNvPr>
          <p:cNvSpPr/>
          <p:nvPr/>
        </p:nvSpPr>
        <p:spPr>
          <a:xfrm>
            <a:off x="4411083" y="2745360"/>
            <a:ext cx="33377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حسب رأي الطالبة 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188844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r"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BAF54AA-7AE0-42C5-86F8-2ABB5A2F5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04" y="993913"/>
            <a:ext cx="11411713" cy="5519530"/>
          </a:xfrm>
          <a:prstGeom prst="rect">
            <a:avLst/>
          </a:prstGeom>
        </p:spPr>
      </p:pic>
      <p:pic>
        <p:nvPicPr>
          <p:cNvPr id="3" name="Picture 31">
            <a:extLst>
              <a:ext uri="{FF2B5EF4-FFF2-40B4-BE49-F238E27FC236}">
                <a16:creationId xmlns:a16="http://schemas.microsoft.com/office/drawing/2014/main" id="{79C25701-2AA3-4826-828F-4CE470BFF2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3005" r="17534" b="7352"/>
          <a:stretch/>
        </p:blipFill>
        <p:spPr>
          <a:xfrm>
            <a:off x="9889566" y="416734"/>
            <a:ext cx="1916595" cy="821636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2146099C-D53A-4404-BD2F-475C7C39835E}"/>
              </a:ext>
            </a:extLst>
          </p:cNvPr>
          <p:cNvSpPr/>
          <p:nvPr/>
        </p:nvSpPr>
        <p:spPr>
          <a:xfrm>
            <a:off x="10086148" y="416734"/>
            <a:ext cx="5806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BE2692D-BB1A-44A0-802C-436BD3796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843" y="1974664"/>
            <a:ext cx="8613912" cy="130139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7934FCC-5524-4AF7-A1AB-126DB7036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9946" y="3432963"/>
            <a:ext cx="771210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6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B5C49466-9765-440A-93A7-D43AF0E65D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CF5"/>
              </a:clrFrom>
              <a:clrTo>
                <a:srgbClr val="FFFC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2" y="689112"/>
            <a:ext cx="11105322" cy="538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2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B1903DD-F881-43A4-8E6A-08495F0DC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5" y="185529"/>
            <a:ext cx="11860695" cy="645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72220"/>
      </p:ext>
    </p:extLst>
  </p:cSld>
  <p:clrMapOvr>
    <a:masterClrMapping/>
  </p:clrMapOvr>
  <p:transition spd="slow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44D07695-A49D-45E9-A4BB-070B49F8B616}"/>
              </a:ext>
            </a:extLst>
          </p:cNvPr>
          <p:cNvSpPr/>
          <p:nvPr/>
        </p:nvSpPr>
        <p:spPr>
          <a:xfrm>
            <a:off x="8350290" y="697970"/>
            <a:ext cx="26356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u="sng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khbar MT" pitchFamily="2" charset="-78"/>
              </a:rPr>
              <a:t>مهمة بحثية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9F3675B-32C9-401A-851D-36B3D41E86EC}"/>
              </a:ext>
            </a:extLst>
          </p:cNvPr>
          <p:cNvSpPr/>
          <p:nvPr/>
        </p:nvSpPr>
        <p:spPr>
          <a:xfrm>
            <a:off x="3234479" y="5130683"/>
            <a:ext cx="57230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khbar MT" pitchFamily="2" charset="-78"/>
              </a:rPr>
              <a:t>اكتبي تقرير عن مشكلة الأوزن</a:t>
            </a:r>
          </a:p>
        </p:txBody>
      </p:sp>
      <p:pic>
        <p:nvPicPr>
          <p:cNvPr id="5" name="صورة 4" descr="صورة تحتوي على زوج, منضدة, أرجواني&#10;&#10;تم إنشاء الوصف تلقائياً">
            <a:extLst>
              <a:ext uri="{FF2B5EF4-FFF2-40B4-BE49-F238E27FC236}">
                <a16:creationId xmlns:a16="http://schemas.microsoft.com/office/drawing/2014/main" id="{6BB0603F-A31F-422A-9B14-0658A0FB47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966" y="2000250"/>
            <a:ext cx="8647304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24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منضدة, أزرق, لعبة, عرض&#10;&#10;تم إنشاء الوصف تلقائياً">
            <a:extLst>
              <a:ext uri="{FF2B5EF4-FFF2-40B4-BE49-F238E27FC236}">
                <a16:creationId xmlns:a16="http://schemas.microsoft.com/office/drawing/2014/main" id="{17D575C7-6100-4D8E-9693-0F21F8034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" y="291548"/>
            <a:ext cx="11701669" cy="6334539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67B76F8C-E991-4BB4-B83D-22E7E481E37B}"/>
              </a:ext>
            </a:extLst>
          </p:cNvPr>
          <p:cNvSpPr/>
          <p:nvPr/>
        </p:nvSpPr>
        <p:spPr>
          <a:xfrm>
            <a:off x="4121526" y="4093770"/>
            <a:ext cx="3935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الغلاف الجوي</a:t>
            </a:r>
          </a:p>
        </p:txBody>
      </p:sp>
    </p:spTree>
    <p:extLst>
      <p:ext uri="{BB962C8B-B14F-4D97-AF65-F5344CB8AC3E}">
        <p14:creationId xmlns:p14="http://schemas.microsoft.com/office/powerpoint/2010/main" val="2988466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EFFE1C9-235F-4D3E-8197-F4E455484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91" y="596347"/>
            <a:ext cx="11211339" cy="559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27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A65DD5-60FD-421B-B6DE-64371589F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10" y="218791"/>
            <a:ext cx="3715587" cy="618188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8A06CA2-4328-4EFC-95AA-7E159E1FF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697" y="0"/>
            <a:ext cx="8098303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CD654C97-1A5D-4040-98EC-2081C79214F6}"/>
              </a:ext>
            </a:extLst>
          </p:cNvPr>
          <p:cNvSpPr/>
          <p:nvPr/>
        </p:nvSpPr>
        <p:spPr>
          <a:xfrm>
            <a:off x="4703838" y="1465084"/>
            <a:ext cx="6878019" cy="3927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يتوقع من الطالبة بعد انتهاء الدرس أن : </a:t>
            </a:r>
          </a:p>
          <a:p>
            <a:pPr marL="342900" indent="-342900" algn="ctr">
              <a:buAutoNum type="arabicParenR"/>
            </a:pPr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تعرف الغلاف الغازي </a:t>
            </a:r>
          </a:p>
          <a:p>
            <a:pPr marL="342900" indent="-342900" algn="ctr">
              <a:buAutoNum type="arabicParenR"/>
            </a:pPr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تعلل انجذاب الغازات نحو الكرة الأرضية </a:t>
            </a:r>
          </a:p>
          <a:p>
            <a:pPr marL="342900" indent="-342900" algn="ctr">
              <a:buAutoNum type="arabicParenR"/>
            </a:pPr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تعدد الغازات المكونة للغلاف الغازي </a:t>
            </a:r>
          </a:p>
          <a:p>
            <a:pPr marL="342900" indent="-342900" algn="ctr">
              <a:buAutoNum type="arabicParenR"/>
            </a:pPr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تستنتج أهمية الغلاف الغازي </a:t>
            </a:r>
          </a:p>
          <a:p>
            <a:pPr marL="342900" indent="-342900" algn="ctr">
              <a:buAutoNum type="arabicParenR"/>
            </a:pPr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ترسم  طبقات الغلاف الجوي </a:t>
            </a:r>
          </a:p>
          <a:p>
            <a:pPr marL="342900" indent="-342900" algn="ctr">
              <a:buAutoNum type="arabicParenR"/>
            </a:pPr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تقارن بين </a:t>
            </a:r>
            <a:r>
              <a:rPr lang="ar-SA" b="1" dirty="0" err="1">
                <a:solidFill>
                  <a:schemeClr val="tx2">
                    <a:lumMod val="50000"/>
                  </a:schemeClr>
                </a:solidFill>
              </a:rPr>
              <a:t>الثيرموسفير</a:t>
            </a:r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 و طبقة </a:t>
            </a:r>
            <a:r>
              <a:rPr lang="ar-SA" b="1" dirty="0" err="1">
                <a:solidFill>
                  <a:schemeClr val="tx2">
                    <a:lumMod val="50000"/>
                  </a:schemeClr>
                </a:solidFill>
              </a:rPr>
              <a:t>الاكسفوسفير</a:t>
            </a:r>
            <a:endParaRPr lang="ar-SA" b="1" dirty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ctr">
              <a:buAutoNum type="arabicParenR"/>
            </a:pPr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تفسر طبقة </a:t>
            </a:r>
            <a:r>
              <a:rPr lang="ar-SA" b="1" dirty="0" err="1">
                <a:solidFill>
                  <a:schemeClr val="tx2">
                    <a:lumMod val="50000"/>
                  </a:schemeClr>
                </a:solidFill>
              </a:rPr>
              <a:t>الستراتوسفير</a:t>
            </a:r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 مجال للطائرات </a:t>
            </a:r>
          </a:p>
          <a:p>
            <a:pPr marL="342900" indent="-342900" algn="ctr">
              <a:buAutoNum type="arabicParenR"/>
            </a:pPr>
            <a:r>
              <a:rPr lang="ar-SA" b="1" dirty="0">
                <a:solidFill>
                  <a:schemeClr val="tx2">
                    <a:lumMod val="50000"/>
                  </a:schemeClr>
                </a:solidFill>
              </a:rPr>
              <a:t>أن تدرك أهمية المحافظة على الغلاف الجوي من التلوث </a:t>
            </a:r>
          </a:p>
        </p:txBody>
      </p:sp>
    </p:spTree>
    <p:extLst>
      <p:ext uri="{BB962C8B-B14F-4D97-AF65-F5344CB8AC3E}">
        <p14:creationId xmlns:p14="http://schemas.microsoft.com/office/powerpoint/2010/main" val="2081140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B602A08-4FB5-4B7A-B061-F713E84D5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91" y="737382"/>
            <a:ext cx="10663311" cy="559308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452995DB-8F9F-41A6-A4E0-3CA55B0E160D}"/>
              </a:ext>
            </a:extLst>
          </p:cNvPr>
          <p:cNvSpPr/>
          <p:nvPr/>
        </p:nvSpPr>
        <p:spPr>
          <a:xfrm>
            <a:off x="3101843" y="1248014"/>
            <a:ext cx="216277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تصفحي الدرس</a:t>
            </a:r>
          </a:p>
          <a:p>
            <a:pPr algn="ctr"/>
            <a:r>
              <a:rPr lang="ar-SA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واستخرجي  الكلمات</a:t>
            </a:r>
          </a:p>
          <a:p>
            <a:pPr algn="ctr"/>
            <a:r>
              <a:rPr lang="ar-SA" sz="1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التي تريدين فهم </a:t>
            </a:r>
          </a:p>
          <a:p>
            <a:pPr algn="ctr"/>
            <a:r>
              <a:rPr lang="ar-SA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معناها </a:t>
            </a:r>
            <a:endParaRPr lang="ar-SA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84F2F36-14C5-436B-9157-56D7494C0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29" y="238539"/>
            <a:ext cx="11781183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93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718D44D-AB75-4818-9C86-145708BD208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97078" y="132522"/>
            <a:ext cx="3515271" cy="6096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34359C87-3601-4027-BD6B-DD395B3662BE}"/>
              </a:ext>
            </a:extLst>
          </p:cNvPr>
          <p:cNvSpPr/>
          <p:nvPr/>
        </p:nvSpPr>
        <p:spPr>
          <a:xfrm>
            <a:off x="2096937" y="679560"/>
            <a:ext cx="34788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معاني الكلمات </a:t>
            </a:r>
            <a:endParaRPr lang="ar-SA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E8BCDE3-F504-42FE-9E5C-FA5CE924B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977" y="2308013"/>
            <a:ext cx="4858933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80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شخص, داخلي, فتاة, تشبث&#10;&#10;تم إنشاء الوصف تلقائياً">
            <a:extLst>
              <a:ext uri="{FF2B5EF4-FFF2-40B4-BE49-F238E27FC236}">
                <a16:creationId xmlns:a16="http://schemas.microsoft.com/office/drawing/2014/main" id="{AE71EC2F-743E-4AA0-A979-DCD69D60D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" y="172279"/>
            <a:ext cx="11648661" cy="6427303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595D3D47-36C7-40B9-B509-471AA32F17BD}"/>
              </a:ext>
            </a:extLst>
          </p:cNvPr>
          <p:cNvSpPr/>
          <p:nvPr/>
        </p:nvSpPr>
        <p:spPr>
          <a:xfrm>
            <a:off x="410817" y="1760261"/>
            <a:ext cx="450573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من خلال مخيلتك  </a:t>
            </a:r>
            <a:r>
              <a:rPr lang="ar-SA" sz="28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</a:rPr>
              <a:t>صفي </a:t>
            </a:r>
          </a:p>
          <a:p>
            <a:pPr algn="ctr"/>
            <a:r>
              <a:rPr lang="ar-SA" sz="28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</a:rPr>
              <a:t>(الغلاف </a:t>
            </a:r>
            <a:r>
              <a:rPr lang="ar-SA" sz="2800" b="1" cap="none" spc="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الجوي )</a:t>
            </a:r>
          </a:p>
        </p:txBody>
      </p:sp>
    </p:spTree>
    <p:extLst>
      <p:ext uri="{BB962C8B-B14F-4D97-AF65-F5344CB8AC3E}">
        <p14:creationId xmlns:p14="http://schemas.microsoft.com/office/powerpoint/2010/main" val="3435986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BF75DDC-0C63-432F-A896-7711C52B1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65" y="239392"/>
            <a:ext cx="11701670" cy="6414052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1CC34893-9B73-4E8B-BB23-041F6FCD7EE7}"/>
              </a:ext>
            </a:extLst>
          </p:cNvPr>
          <p:cNvSpPr/>
          <p:nvPr/>
        </p:nvSpPr>
        <p:spPr>
          <a:xfrm>
            <a:off x="2290597" y="745503"/>
            <a:ext cx="807304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هو غلاف غازي ليس له لون أو طعم ولا رائحة </a:t>
            </a:r>
          </a:p>
          <a:p>
            <a:pPr algn="ctr"/>
            <a:r>
              <a:rPr lang="ar-SA" sz="4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يتكون من عدد كبير من الطبقات الغازية </a:t>
            </a:r>
            <a:endParaRPr lang="ar-SA" sz="40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148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DarkSeedLeftStep">
      <a:dk1>
        <a:srgbClr val="000000"/>
      </a:dk1>
      <a:lt1>
        <a:srgbClr val="FFFFFF"/>
      </a:lt1>
      <a:dk2>
        <a:srgbClr val="243941"/>
      </a:dk2>
      <a:lt2>
        <a:srgbClr val="E5E8E2"/>
      </a:lt2>
      <a:accent1>
        <a:srgbClr val="894DC3"/>
      </a:accent1>
      <a:accent2>
        <a:srgbClr val="6057BD"/>
      </a:accent2>
      <a:accent3>
        <a:srgbClr val="4D73C3"/>
      </a:accent3>
      <a:accent4>
        <a:srgbClr val="3B93B1"/>
      </a:accent4>
      <a:accent5>
        <a:srgbClr val="46B3A2"/>
      </a:accent5>
      <a:accent6>
        <a:srgbClr val="3BB16D"/>
      </a:accent6>
      <a:hlink>
        <a:srgbClr val="309192"/>
      </a:hlink>
      <a:folHlink>
        <a:srgbClr val="7F7F7F"/>
      </a:folHlink>
    </a:clrScheme>
    <a:fontScheme name="Savon">
      <a:majorFont>
        <a:latin typeface="Sagona Extra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agona 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255</Words>
  <Application>Microsoft Office PowerPoint</Application>
  <PresentationFormat>شاشة عريضة</PresentationFormat>
  <Paragraphs>55</Paragraphs>
  <Slides>25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29" baseType="lpstr">
      <vt:lpstr>Garamond</vt:lpstr>
      <vt:lpstr>Sagona Book</vt:lpstr>
      <vt:lpstr>Sagona ExtraLight</vt:lpstr>
      <vt:lpstr>SavonVTI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faisal hbk</dc:creator>
  <cp:lastModifiedBy>حمود حاتم الناصر</cp:lastModifiedBy>
  <cp:revision>14</cp:revision>
  <dcterms:created xsi:type="dcterms:W3CDTF">2020-07-04T16:05:08Z</dcterms:created>
  <dcterms:modified xsi:type="dcterms:W3CDTF">2021-08-28T17:13:20Z</dcterms:modified>
</cp:coreProperties>
</file>