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58" r:id="rId3"/>
    <p:sldId id="259" r:id="rId4"/>
    <p:sldId id="260" r:id="rId5"/>
    <p:sldId id="261" r:id="rId6"/>
    <p:sldId id="262" r:id="rId7"/>
    <p:sldId id="284" r:id="rId8"/>
    <p:sldId id="285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8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80" r:id="rId25"/>
    <p:sldId id="279" r:id="rId26"/>
    <p:sldId id="277" r:id="rId27"/>
    <p:sldId id="282" r:id="rId28"/>
    <p:sldId id="281" r:id="rId29"/>
    <p:sldId id="283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3E36"/>
    <a:srgbClr val="0068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04" autoAdjust="0"/>
    <p:restoredTop sz="94660"/>
  </p:normalViewPr>
  <p:slideViewPr>
    <p:cSldViewPr>
      <p:cViewPr varScale="1">
        <p:scale>
          <a:sx n="69" d="100"/>
          <a:sy n="69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4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#4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0BF035-2B35-4E49-968D-4E95D98FFBDB}" type="doc">
      <dgm:prSet loTypeId="urn:microsoft.com/office/officeart/2005/8/layout/vList6" loCatId="list" qsTypeId="urn:microsoft.com/office/officeart/2005/8/quickstyle/simple3" qsCatId="simple" csTypeId="urn:microsoft.com/office/officeart/2005/8/colors/colorful1#1" csCatId="colorful" phldr="1"/>
      <dgm:spPr/>
      <dgm:t>
        <a:bodyPr/>
        <a:lstStyle/>
        <a:p>
          <a:pPr rtl="1"/>
          <a:endParaRPr lang="ar-SA"/>
        </a:p>
      </dgm:t>
    </dgm:pt>
    <dgm:pt modelId="{C7392D07-FBE2-4047-A244-4399448553FC}">
      <dgm:prSet phldrT="[نص]" custT="1"/>
      <dgm:spPr/>
      <dgm:t>
        <a:bodyPr/>
        <a:lstStyle/>
        <a:p>
          <a:pPr rtl="1"/>
          <a:r>
            <a:rPr lang="ar-SA" sz="2400" b="1" smtClean="0"/>
            <a:t>1. مخاطر أسعار الفائدة:</a:t>
          </a:r>
          <a:endParaRPr lang="ar-SA" sz="2400" dirty="0"/>
        </a:p>
      </dgm:t>
    </dgm:pt>
    <dgm:pt modelId="{29261511-DC32-44BB-B35A-5121FEEACD45}" type="parTrans" cxnId="{4703D4FC-230E-4E60-A050-61F765B3398F}">
      <dgm:prSet/>
      <dgm:spPr/>
      <dgm:t>
        <a:bodyPr/>
        <a:lstStyle/>
        <a:p>
          <a:pPr rtl="1"/>
          <a:endParaRPr lang="ar-SA"/>
        </a:p>
      </dgm:t>
    </dgm:pt>
    <dgm:pt modelId="{88A3725D-44C8-4F2C-9224-89F293E3099E}" type="sibTrans" cxnId="{4703D4FC-230E-4E60-A050-61F765B3398F}">
      <dgm:prSet/>
      <dgm:spPr/>
      <dgm:t>
        <a:bodyPr/>
        <a:lstStyle/>
        <a:p>
          <a:pPr rtl="1"/>
          <a:endParaRPr lang="ar-SA"/>
        </a:p>
      </dgm:t>
    </dgm:pt>
    <dgm:pt modelId="{C9933B9C-B7A6-4142-8766-7849DFDEDE4E}">
      <dgm:prSet custT="1"/>
      <dgm:spPr/>
      <dgm:t>
        <a:bodyPr/>
        <a:lstStyle/>
        <a:p>
          <a:pPr rtl="1"/>
          <a:r>
            <a:rPr lang="ar-SA" sz="2400" b="1" dirty="0" smtClean="0"/>
            <a:t>تعود إلى احتمالية اختلاف أسعار الفائدة بسبب تذبذب أسعار الفائدة في السوق.</a:t>
          </a:r>
        </a:p>
      </dgm:t>
    </dgm:pt>
    <dgm:pt modelId="{4196A40D-8EA3-4E3F-808B-BBDCCE7AA3F5}" type="parTrans" cxnId="{5FBDF0C0-082A-484D-AD1B-4BCD8B46072C}">
      <dgm:prSet/>
      <dgm:spPr/>
      <dgm:t>
        <a:bodyPr/>
        <a:lstStyle/>
        <a:p>
          <a:pPr rtl="1"/>
          <a:endParaRPr lang="ar-SA"/>
        </a:p>
      </dgm:t>
    </dgm:pt>
    <dgm:pt modelId="{FB1803A8-6B7B-412B-9DB0-08146DB12B4A}" type="sibTrans" cxnId="{5FBDF0C0-082A-484D-AD1B-4BCD8B46072C}">
      <dgm:prSet/>
      <dgm:spPr/>
      <dgm:t>
        <a:bodyPr/>
        <a:lstStyle/>
        <a:p>
          <a:pPr rtl="1"/>
          <a:endParaRPr lang="ar-SA"/>
        </a:p>
      </dgm:t>
    </dgm:pt>
    <dgm:pt modelId="{F1B8C365-375C-4F5E-B1D2-20577135E33A}">
      <dgm:prSet custT="1"/>
      <dgm:spPr/>
      <dgm:t>
        <a:bodyPr/>
        <a:lstStyle/>
        <a:p>
          <a:pPr rtl="1"/>
          <a:r>
            <a:rPr lang="ar-SA" sz="2400" b="1" smtClean="0"/>
            <a:t>2.مخاطر السيولة :</a:t>
          </a:r>
          <a:endParaRPr lang="ar-SA" sz="2400" b="1" dirty="0" smtClean="0"/>
        </a:p>
      </dgm:t>
    </dgm:pt>
    <dgm:pt modelId="{027E89C5-93B7-4C36-A5F6-2429FE402B19}" type="parTrans" cxnId="{9FB2208E-6E40-46FC-A735-F8A39615448A}">
      <dgm:prSet/>
      <dgm:spPr/>
      <dgm:t>
        <a:bodyPr/>
        <a:lstStyle/>
        <a:p>
          <a:pPr rtl="1"/>
          <a:endParaRPr lang="ar-SA"/>
        </a:p>
      </dgm:t>
    </dgm:pt>
    <dgm:pt modelId="{E5D04AF4-B166-4D18-8806-7FA69F70B40C}" type="sibTrans" cxnId="{9FB2208E-6E40-46FC-A735-F8A39615448A}">
      <dgm:prSet/>
      <dgm:spPr/>
      <dgm:t>
        <a:bodyPr/>
        <a:lstStyle/>
        <a:p>
          <a:pPr rtl="1"/>
          <a:endParaRPr lang="ar-SA"/>
        </a:p>
      </dgm:t>
    </dgm:pt>
    <dgm:pt modelId="{0649E5C1-6F9C-4460-A79F-E3C2679249D4}">
      <dgm:prSet custT="1"/>
      <dgm:spPr/>
      <dgm:t>
        <a:bodyPr/>
        <a:lstStyle/>
        <a:p>
          <a:pPr rtl="1"/>
          <a:r>
            <a:rPr lang="ar-SA" sz="2400" b="1" smtClean="0"/>
            <a:t>تعود إلى سرعة تحويل الورقة المالية إلى نقد بدون خسائر.</a:t>
          </a:r>
          <a:endParaRPr lang="ar-SA" sz="2400" b="1" dirty="0" smtClean="0"/>
        </a:p>
      </dgm:t>
    </dgm:pt>
    <dgm:pt modelId="{1EF8E2B3-59AC-41C7-B69A-C7D5319D82B2}" type="parTrans" cxnId="{2B04FACD-C4E9-4BE5-A02B-61656973E201}">
      <dgm:prSet/>
      <dgm:spPr/>
      <dgm:t>
        <a:bodyPr/>
        <a:lstStyle/>
        <a:p>
          <a:pPr rtl="1"/>
          <a:endParaRPr lang="ar-SA"/>
        </a:p>
      </dgm:t>
    </dgm:pt>
    <dgm:pt modelId="{9E665838-5A4E-49A2-8833-3D724DAFB21F}" type="sibTrans" cxnId="{2B04FACD-C4E9-4BE5-A02B-61656973E201}">
      <dgm:prSet/>
      <dgm:spPr/>
      <dgm:t>
        <a:bodyPr/>
        <a:lstStyle/>
        <a:p>
          <a:pPr rtl="1"/>
          <a:endParaRPr lang="ar-SA"/>
        </a:p>
      </dgm:t>
    </dgm:pt>
    <dgm:pt modelId="{7374B6E4-43E2-415E-9018-D2866294943F}">
      <dgm:prSet custT="1"/>
      <dgm:spPr/>
      <dgm:t>
        <a:bodyPr/>
        <a:lstStyle/>
        <a:p>
          <a:pPr rtl="1"/>
          <a:r>
            <a:rPr lang="ar-SA" sz="2400" b="1" dirty="0" smtClean="0"/>
            <a:t>3.مخاطر الضريبة:</a:t>
          </a:r>
        </a:p>
      </dgm:t>
    </dgm:pt>
    <dgm:pt modelId="{113F1288-BA4F-43C3-9308-5533F0034587}" type="parTrans" cxnId="{82FB87F2-C32D-4080-BF72-38BCC5074E2A}">
      <dgm:prSet/>
      <dgm:spPr/>
      <dgm:t>
        <a:bodyPr/>
        <a:lstStyle/>
        <a:p>
          <a:pPr rtl="1"/>
          <a:endParaRPr lang="ar-SA"/>
        </a:p>
      </dgm:t>
    </dgm:pt>
    <dgm:pt modelId="{17978EEF-C313-4016-888B-98C2E2165E96}" type="sibTrans" cxnId="{82FB87F2-C32D-4080-BF72-38BCC5074E2A}">
      <dgm:prSet/>
      <dgm:spPr/>
      <dgm:t>
        <a:bodyPr/>
        <a:lstStyle/>
        <a:p>
          <a:pPr rtl="1"/>
          <a:endParaRPr lang="ar-SA"/>
        </a:p>
      </dgm:t>
    </dgm:pt>
    <dgm:pt modelId="{9954D5CC-4873-4786-B5DB-873CC69A291E}">
      <dgm:prSet custT="1"/>
      <dgm:spPr/>
      <dgm:t>
        <a:bodyPr/>
        <a:lstStyle/>
        <a:p>
          <a:pPr rtl="1"/>
          <a:r>
            <a:rPr lang="ar-SA" sz="2400" b="1" dirty="0" smtClean="0"/>
            <a:t>تعود إلى احتمالية تغيرات غير مفضله في قوانين الضريبة ، وكلما كانت الورقة حساسة للضريبة كانت </a:t>
          </a:r>
          <a:r>
            <a:rPr lang="ar-SA" sz="2400" b="1" dirty="0" err="1" smtClean="0"/>
            <a:t>اكثر</a:t>
          </a:r>
          <a:r>
            <a:rPr lang="ar-SA" sz="2400" b="1" dirty="0" smtClean="0"/>
            <a:t> مخاطرة .</a:t>
          </a:r>
        </a:p>
      </dgm:t>
    </dgm:pt>
    <dgm:pt modelId="{AD1424F7-A42E-4EDD-A0CD-965AF932322C}" type="parTrans" cxnId="{2F72296B-3881-4C34-932F-C3772A9D3984}">
      <dgm:prSet/>
      <dgm:spPr/>
      <dgm:t>
        <a:bodyPr/>
        <a:lstStyle/>
        <a:p>
          <a:pPr rtl="1"/>
          <a:endParaRPr lang="ar-SA"/>
        </a:p>
      </dgm:t>
    </dgm:pt>
    <dgm:pt modelId="{ABE6F1C1-1CEB-47EC-9911-A6C645BC689A}" type="sibTrans" cxnId="{2F72296B-3881-4C34-932F-C3772A9D3984}">
      <dgm:prSet/>
      <dgm:spPr/>
      <dgm:t>
        <a:bodyPr/>
        <a:lstStyle/>
        <a:p>
          <a:pPr rtl="1"/>
          <a:endParaRPr lang="ar-SA"/>
        </a:p>
      </dgm:t>
    </dgm:pt>
    <dgm:pt modelId="{11573888-1860-4945-ACBC-92F89EBCA255}">
      <dgm:prSet custT="1"/>
      <dgm:spPr/>
      <dgm:t>
        <a:bodyPr/>
        <a:lstStyle/>
        <a:p>
          <a:pPr rtl="1"/>
          <a:r>
            <a:rPr lang="ar-SA" sz="2400" b="1" smtClean="0"/>
            <a:t>4. مخاطر عدم القدرة على السداد:</a:t>
          </a:r>
          <a:endParaRPr lang="ar-SA" sz="2400" b="1" dirty="0" smtClean="0"/>
        </a:p>
      </dgm:t>
    </dgm:pt>
    <dgm:pt modelId="{6CF504B2-5D8F-40E6-A1C9-7D5357F80114}" type="parTrans" cxnId="{52EED9CC-F427-4EB5-A976-CC1AA363E098}">
      <dgm:prSet/>
      <dgm:spPr/>
      <dgm:t>
        <a:bodyPr/>
        <a:lstStyle/>
        <a:p>
          <a:pPr rtl="1"/>
          <a:endParaRPr lang="ar-SA"/>
        </a:p>
      </dgm:t>
    </dgm:pt>
    <dgm:pt modelId="{A5011631-8219-4B43-9B25-F36AAEB5D108}" type="sibTrans" cxnId="{52EED9CC-F427-4EB5-A976-CC1AA363E098}">
      <dgm:prSet/>
      <dgm:spPr/>
      <dgm:t>
        <a:bodyPr/>
        <a:lstStyle/>
        <a:p>
          <a:pPr rtl="1"/>
          <a:endParaRPr lang="ar-SA"/>
        </a:p>
      </dgm:t>
    </dgm:pt>
    <dgm:pt modelId="{5DFE7CD9-9F3B-4430-A2D5-E28DADF11946}">
      <dgm:prSet custT="1"/>
      <dgm:spPr/>
      <dgm:t>
        <a:bodyPr/>
        <a:lstStyle/>
        <a:p>
          <a:pPr rtl="1"/>
          <a:r>
            <a:rPr lang="ar-SA" sz="2400" b="1" smtClean="0"/>
            <a:t>تعود لاحتمالية عدم قدرة مصدر الورقة المالية على دفع الفوائد وقيمة الاستثمار.</a:t>
          </a:r>
          <a:endParaRPr lang="ar-SA" sz="2400" b="1" dirty="0" smtClean="0"/>
        </a:p>
      </dgm:t>
    </dgm:pt>
    <dgm:pt modelId="{3372BB49-24C2-47C8-85D9-564F7D9AC139}" type="parTrans" cxnId="{37B389EA-26AC-4E90-9DB4-E07D851F4399}">
      <dgm:prSet/>
      <dgm:spPr/>
      <dgm:t>
        <a:bodyPr/>
        <a:lstStyle/>
        <a:p>
          <a:pPr rtl="1"/>
          <a:endParaRPr lang="ar-SA"/>
        </a:p>
      </dgm:t>
    </dgm:pt>
    <dgm:pt modelId="{F4EB4D9D-EDCA-46D9-8678-298B9937EECE}" type="sibTrans" cxnId="{37B389EA-26AC-4E90-9DB4-E07D851F4399}">
      <dgm:prSet/>
      <dgm:spPr/>
      <dgm:t>
        <a:bodyPr/>
        <a:lstStyle/>
        <a:p>
          <a:pPr rtl="1"/>
          <a:endParaRPr lang="ar-SA"/>
        </a:p>
      </dgm:t>
    </dgm:pt>
    <dgm:pt modelId="{C0502294-3C05-4914-8559-B45F51696011}">
      <dgm:prSet custT="1"/>
      <dgm:spPr/>
      <dgm:t>
        <a:bodyPr/>
        <a:lstStyle/>
        <a:p>
          <a:pPr rtl="1"/>
          <a:r>
            <a:rPr lang="ar-SA" sz="2400" b="1" smtClean="0"/>
            <a:t>5.مخاطر الاستحقاق:</a:t>
          </a:r>
          <a:endParaRPr lang="ar-SA" sz="2400" b="1" dirty="0" smtClean="0"/>
        </a:p>
      </dgm:t>
    </dgm:pt>
    <dgm:pt modelId="{4D6EAD5C-C513-41EC-8A41-54E810FD9ED9}" type="parTrans" cxnId="{D0EAD493-5218-42D9-BDFF-F2E4EA9C003B}">
      <dgm:prSet/>
      <dgm:spPr/>
      <dgm:t>
        <a:bodyPr/>
        <a:lstStyle/>
        <a:p>
          <a:pPr rtl="1"/>
          <a:endParaRPr lang="ar-SA"/>
        </a:p>
      </dgm:t>
    </dgm:pt>
    <dgm:pt modelId="{EC409870-8160-4C72-8279-3B8223EE781C}" type="sibTrans" cxnId="{D0EAD493-5218-42D9-BDFF-F2E4EA9C003B}">
      <dgm:prSet/>
      <dgm:spPr/>
      <dgm:t>
        <a:bodyPr/>
        <a:lstStyle/>
        <a:p>
          <a:pPr rtl="1"/>
          <a:endParaRPr lang="ar-SA"/>
        </a:p>
      </dgm:t>
    </dgm:pt>
    <dgm:pt modelId="{E09D4232-073A-4C79-B8DC-1103D94947B8}">
      <dgm:prSet custT="1"/>
      <dgm:spPr/>
      <dgm:t>
        <a:bodyPr/>
        <a:lstStyle/>
        <a:p>
          <a:pPr rtl="1"/>
          <a:r>
            <a:rPr lang="ar-SA" sz="2400" b="1" dirty="0" smtClean="0"/>
            <a:t>كلما كانت فترة الاستحقاق أطول كلما زاد احتمال التغير في قيمة الورقة المالية نتيجة لتغير في أسعار الفائدة.</a:t>
          </a:r>
        </a:p>
      </dgm:t>
    </dgm:pt>
    <dgm:pt modelId="{CC54C57A-3654-40E7-868A-291C847A4DEB}" type="parTrans" cxnId="{7C6ACFF2-E973-4027-8CAE-2DFF8F63F1D1}">
      <dgm:prSet/>
      <dgm:spPr/>
      <dgm:t>
        <a:bodyPr/>
        <a:lstStyle/>
        <a:p>
          <a:pPr rtl="1"/>
          <a:endParaRPr lang="ar-SA"/>
        </a:p>
      </dgm:t>
    </dgm:pt>
    <dgm:pt modelId="{DF421B1D-42AC-4984-A73B-121C29FC5594}" type="sibTrans" cxnId="{7C6ACFF2-E973-4027-8CAE-2DFF8F63F1D1}">
      <dgm:prSet/>
      <dgm:spPr/>
      <dgm:t>
        <a:bodyPr/>
        <a:lstStyle/>
        <a:p>
          <a:pPr rtl="1"/>
          <a:endParaRPr lang="ar-SA"/>
        </a:p>
      </dgm:t>
    </dgm:pt>
    <dgm:pt modelId="{2AD6CD8B-1809-4533-A8D8-A300E12F9E13}" type="pres">
      <dgm:prSet presAssocID="{5B0BF035-2B35-4E49-968D-4E95D98FFBDB}" presName="Name0" presStyleCnt="0">
        <dgm:presLayoutVars>
          <dgm:dir val="rev"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6A17577E-758B-458C-A4AC-9E401227C1C3}" type="pres">
      <dgm:prSet presAssocID="{C7392D07-FBE2-4047-A244-4399448553FC}" presName="linNode" presStyleCnt="0"/>
      <dgm:spPr/>
      <dgm:t>
        <a:bodyPr/>
        <a:lstStyle/>
        <a:p>
          <a:endParaRPr lang="en-US"/>
        </a:p>
      </dgm:t>
    </dgm:pt>
    <dgm:pt modelId="{DE370C34-68BD-4A9F-9FA4-75AF74C4012B}" type="pres">
      <dgm:prSet presAssocID="{C7392D07-FBE2-4047-A244-4399448553FC}" presName="parentShp" presStyleLbl="node1" presStyleIdx="0" presStyleCnt="5" custScaleX="7839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FB593510-22CE-45EE-94F7-825A3930151F}" type="pres">
      <dgm:prSet presAssocID="{C7392D07-FBE2-4047-A244-4399448553FC}" presName="childShp" presStyleLbl="bgAccFollowNode1" presStyleIdx="0" presStyleCnt="5" custScaleX="117391" custScaleY="151661" custLinFactNeighborX="0" custLinFactNeighborY="8447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0C219159-CEC0-4013-BC3F-36C4FE5D6649}" type="pres">
      <dgm:prSet presAssocID="{88A3725D-44C8-4F2C-9224-89F293E3099E}" presName="spacing" presStyleCnt="0"/>
      <dgm:spPr/>
      <dgm:t>
        <a:bodyPr/>
        <a:lstStyle/>
        <a:p>
          <a:endParaRPr lang="en-US"/>
        </a:p>
      </dgm:t>
    </dgm:pt>
    <dgm:pt modelId="{59D2A36C-A2B6-41CB-A558-8AD6D13BC537}" type="pres">
      <dgm:prSet presAssocID="{F1B8C365-375C-4F5E-B1D2-20577135E33A}" presName="linNode" presStyleCnt="0"/>
      <dgm:spPr/>
      <dgm:t>
        <a:bodyPr/>
        <a:lstStyle/>
        <a:p>
          <a:endParaRPr lang="en-US"/>
        </a:p>
      </dgm:t>
    </dgm:pt>
    <dgm:pt modelId="{374565C8-09CE-4D24-83C4-45090B0B52CE}" type="pres">
      <dgm:prSet presAssocID="{F1B8C365-375C-4F5E-B1D2-20577135E33A}" presName="parentShp" presStyleLbl="node1" presStyleIdx="1" presStyleCnt="5" custScaleX="78395" custLinFactNeighborX="1489" custLinFactNeighborY="-6579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D54F3EA6-E54B-4FCC-8D4E-EA2167EEAB30}" type="pres">
      <dgm:prSet presAssocID="{F1B8C365-375C-4F5E-B1D2-20577135E33A}" presName="childShp" presStyleLbl="bgAccFollowNode1" presStyleIdx="1" presStyleCnt="5" custScaleX="117391" custScaleY="151661" custLinFactNeighborX="0" custLinFactNeighborY="8447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EA9289AC-E940-4040-ADF9-5822560FAA4D}" type="pres">
      <dgm:prSet presAssocID="{E5D04AF4-B166-4D18-8806-7FA69F70B40C}" presName="spacing" presStyleCnt="0"/>
      <dgm:spPr/>
      <dgm:t>
        <a:bodyPr/>
        <a:lstStyle/>
        <a:p>
          <a:endParaRPr lang="en-US"/>
        </a:p>
      </dgm:t>
    </dgm:pt>
    <dgm:pt modelId="{9FC6AA8E-5625-409B-A2EA-22199A152485}" type="pres">
      <dgm:prSet presAssocID="{7374B6E4-43E2-415E-9018-D2866294943F}" presName="linNode" presStyleCnt="0"/>
      <dgm:spPr/>
      <dgm:t>
        <a:bodyPr/>
        <a:lstStyle/>
        <a:p>
          <a:endParaRPr lang="en-US"/>
        </a:p>
      </dgm:t>
    </dgm:pt>
    <dgm:pt modelId="{0FD3BAE6-BEFE-4011-83A8-F68FE6C9C986}" type="pres">
      <dgm:prSet presAssocID="{7374B6E4-43E2-415E-9018-D2866294943F}" presName="parentShp" presStyleLbl="node1" presStyleIdx="2" presStyleCnt="5" custScaleX="78395" custLinFactNeighborX="1489" custLinFactNeighborY="-6579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CA4636A7-91B5-4864-80DB-5F71E0E3B7FD}" type="pres">
      <dgm:prSet presAssocID="{7374B6E4-43E2-415E-9018-D2866294943F}" presName="childShp" presStyleLbl="bgAccFollowNode1" presStyleIdx="2" presStyleCnt="5" custScaleX="117391" custScaleY="197874" custLinFactNeighborX="0" custLinFactNeighborY="8447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E7BD7785-579A-4201-8EF2-E92B81E3801A}" type="pres">
      <dgm:prSet presAssocID="{17978EEF-C313-4016-888B-98C2E2165E96}" presName="spacing" presStyleCnt="0"/>
      <dgm:spPr/>
      <dgm:t>
        <a:bodyPr/>
        <a:lstStyle/>
        <a:p>
          <a:endParaRPr lang="en-US"/>
        </a:p>
      </dgm:t>
    </dgm:pt>
    <dgm:pt modelId="{D0845AD7-1CE8-4C9A-AB3F-A551B135FC79}" type="pres">
      <dgm:prSet presAssocID="{11573888-1860-4945-ACBC-92F89EBCA255}" presName="linNode" presStyleCnt="0"/>
      <dgm:spPr/>
      <dgm:t>
        <a:bodyPr/>
        <a:lstStyle/>
        <a:p>
          <a:endParaRPr lang="en-US"/>
        </a:p>
      </dgm:t>
    </dgm:pt>
    <dgm:pt modelId="{B8763BE1-F60D-4F47-A03A-84FAD8C3519C}" type="pres">
      <dgm:prSet presAssocID="{11573888-1860-4945-ACBC-92F89EBCA255}" presName="parentShp" presStyleLbl="node1" presStyleIdx="3" presStyleCnt="5" custScaleX="78395" custLinFactNeighborX="1489" custLinFactNeighborY="-6579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11C5EADB-437F-4083-80BF-8E63D66DD60C}" type="pres">
      <dgm:prSet presAssocID="{11573888-1860-4945-ACBC-92F89EBCA255}" presName="childShp" presStyleLbl="bgAccFollowNode1" presStyleIdx="3" presStyleCnt="5" custScaleX="117391" custScaleY="151661" custLinFactNeighborX="0" custLinFactNeighborY="8447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ED9A77AD-846A-4245-AB86-10615F4CE497}" type="pres">
      <dgm:prSet presAssocID="{A5011631-8219-4B43-9B25-F36AAEB5D108}" presName="spacing" presStyleCnt="0"/>
      <dgm:spPr/>
      <dgm:t>
        <a:bodyPr/>
        <a:lstStyle/>
        <a:p>
          <a:endParaRPr lang="en-US"/>
        </a:p>
      </dgm:t>
    </dgm:pt>
    <dgm:pt modelId="{43318090-EA00-4061-9FC8-36DF5E40E7A4}" type="pres">
      <dgm:prSet presAssocID="{C0502294-3C05-4914-8559-B45F51696011}" presName="linNode" presStyleCnt="0"/>
      <dgm:spPr/>
      <dgm:t>
        <a:bodyPr/>
        <a:lstStyle/>
        <a:p>
          <a:endParaRPr lang="en-US"/>
        </a:p>
      </dgm:t>
    </dgm:pt>
    <dgm:pt modelId="{329F2615-51A3-4A58-95BF-DE07D0619ED5}" type="pres">
      <dgm:prSet presAssocID="{C0502294-3C05-4914-8559-B45F51696011}" presName="parentShp" presStyleLbl="node1" presStyleIdx="4" presStyleCnt="5" custScaleX="7839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5023EDA5-1BFC-4563-B511-5CA1C55801AF}" type="pres">
      <dgm:prSet presAssocID="{C0502294-3C05-4914-8559-B45F51696011}" presName="childShp" presStyleLbl="bgAccFollowNode1" presStyleIdx="4" presStyleCnt="5" custScaleX="117391" custScaleY="174200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52C10FEF-5841-413A-B0CB-D8FE8E78038E}" type="presOf" srcId="{11573888-1860-4945-ACBC-92F89EBCA255}" destId="{B8763BE1-F60D-4F47-A03A-84FAD8C3519C}" srcOrd="0" destOrd="0" presId="urn:microsoft.com/office/officeart/2005/8/layout/vList6"/>
    <dgm:cxn modelId="{28A3D0B3-9699-4B99-9B3A-AD3E2274D116}" type="presOf" srcId="{5B0BF035-2B35-4E49-968D-4E95D98FFBDB}" destId="{2AD6CD8B-1809-4533-A8D8-A300E12F9E13}" srcOrd="0" destOrd="0" presId="urn:microsoft.com/office/officeart/2005/8/layout/vList6"/>
    <dgm:cxn modelId="{37B389EA-26AC-4E90-9DB4-E07D851F4399}" srcId="{11573888-1860-4945-ACBC-92F89EBCA255}" destId="{5DFE7CD9-9F3B-4430-A2D5-E28DADF11946}" srcOrd="0" destOrd="0" parTransId="{3372BB49-24C2-47C8-85D9-564F7D9AC139}" sibTransId="{F4EB4D9D-EDCA-46D9-8678-298B9937EECE}"/>
    <dgm:cxn modelId="{7B0E1D51-4C7C-4E73-B81E-02BE8CE4AAD8}" type="presOf" srcId="{5DFE7CD9-9F3B-4430-A2D5-E28DADF11946}" destId="{11C5EADB-437F-4083-80BF-8E63D66DD60C}" srcOrd="0" destOrd="0" presId="urn:microsoft.com/office/officeart/2005/8/layout/vList6"/>
    <dgm:cxn modelId="{7C6ACFF2-E973-4027-8CAE-2DFF8F63F1D1}" srcId="{C0502294-3C05-4914-8559-B45F51696011}" destId="{E09D4232-073A-4C79-B8DC-1103D94947B8}" srcOrd="0" destOrd="0" parTransId="{CC54C57A-3654-40E7-868A-291C847A4DEB}" sibTransId="{DF421B1D-42AC-4984-A73B-121C29FC5594}"/>
    <dgm:cxn modelId="{D0EAD493-5218-42D9-BDFF-F2E4EA9C003B}" srcId="{5B0BF035-2B35-4E49-968D-4E95D98FFBDB}" destId="{C0502294-3C05-4914-8559-B45F51696011}" srcOrd="4" destOrd="0" parTransId="{4D6EAD5C-C513-41EC-8A41-54E810FD9ED9}" sibTransId="{EC409870-8160-4C72-8279-3B8223EE781C}"/>
    <dgm:cxn modelId="{9218A9E2-6EC9-4CBB-B424-CEF80791F80E}" type="presOf" srcId="{C0502294-3C05-4914-8559-B45F51696011}" destId="{329F2615-51A3-4A58-95BF-DE07D0619ED5}" srcOrd="0" destOrd="0" presId="urn:microsoft.com/office/officeart/2005/8/layout/vList6"/>
    <dgm:cxn modelId="{4703D4FC-230E-4E60-A050-61F765B3398F}" srcId="{5B0BF035-2B35-4E49-968D-4E95D98FFBDB}" destId="{C7392D07-FBE2-4047-A244-4399448553FC}" srcOrd="0" destOrd="0" parTransId="{29261511-DC32-44BB-B35A-5121FEEACD45}" sibTransId="{88A3725D-44C8-4F2C-9224-89F293E3099E}"/>
    <dgm:cxn modelId="{2B04FACD-C4E9-4BE5-A02B-61656973E201}" srcId="{F1B8C365-375C-4F5E-B1D2-20577135E33A}" destId="{0649E5C1-6F9C-4460-A79F-E3C2679249D4}" srcOrd="0" destOrd="0" parTransId="{1EF8E2B3-59AC-41C7-B69A-C7D5319D82B2}" sibTransId="{9E665838-5A4E-49A2-8833-3D724DAFB21F}"/>
    <dgm:cxn modelId="{7CD07C08-2A1C-45E5-B877-1F8A3C09CE79}" type="presOf" srcId="{C9933B9C-B7A6-4142-8766-7849DFDEDE4E}" destId="{FB593510-22CE-45EE-94F7-825A3930151F}" srcOrd="0" destOrd="0" presId="urn:microsoft.com/office/officeart/2005/8/layout/vList6"/>
    <dgm:cxn modelId="{82FB87F2-C32D-4080-BF72-38BCC5074E2A}" srcId="{5B0BF035-2B35-4E49-968D-4E95D98FFBDB}" destId="{7374B6E4-43E2-415E-9018-D2866294943F}" srcOrd="2" destOrd="0" parTransId="{113F1288-BA4F-43C3-9308-5533F0034587}" sibTransId="{17978EEF-C313-4016-888B-98C2E2165E96}"/>
    <dgm:cxn modelId="{92B354FF-38E6-4F98-8B1D-7C6F5932578E}" type="presOf" srcId="{E09D4232-073A-4C79-B8DC-1103D94947B8}" destId="{5023EDA5-1BFC-4563-B511-5CA1C55801AF}" srcOrd="0" destOrd="0" presId="urn:microsoft.com/office/officeart/2005/8/layout/vList6"/>
    <dgm:cxn modelId="{9EB8DA6F-C355-4EA8-A658-8CA42320DAF2}" type="presOf" srcId="{C7392D07-FBE2-4047-A244-4399448553FC}" destId="{DE370C34-68BD-4A9F-9FA4-75AF74C4012B}" srcOrd="0" destOrd="0" presId="urn:microsoft.com/office/officeart/2005/8/layout/vList6"/>
    <dgm:cxn modelId="{9FB2208E-6E40-46FC-A735-F8A39615448A}" srcId="{5B0BF035-2B35-4E49-968D-4E95D98FFBDB}" destId="{F1B8C365-375C-4F5E-B1D2-20577135E33A}" srcOrd="1" destOrd="0" parTransId="{027E89C5-93B7-4C36-A5F6-2429FE402B19}" sibTransId="{E5D04AF4-B166-4D18-8806-7FA69F70B40C}"/>
    <dgm:cxn modelId="{D3A6F447-AF4A-40FA-9C40-7D9BDE4C0780}" type="presOf" srcId="{0649E5C1-6F9C-4460-A79F-E3C2679249D4}" destId="{D54F3EA6-E54B-4FCC-8D4E-EA2167EEAB30}" srcOrd="0" destOrd="0" presId="urn:microsoft.com/office/officeart/2005/8/layout/vList6"/>
    <dgm:cxn modelId="{9695D427-4D84-4E93-AFF6-A47F80CB5DAD}" type="presOf" srcId="{9954D5CC-4873-4786-B5DB-873CC69A291E}" destId="{CA4636A7-91B5-4864-80DB-5F71E0E3B7FD}" srcOrd="0" destOrd="0" presId="urn:microsoft.com/office/officeart/2005/8/layout/vList6"/>
    <dgm:cxn modelId="{52EED9CC-F427-4EB5-A976-CC1AA363E098}" srcId="{5B0BF035-2B35-4E49-968D-4E95D98FFBDB}" destId="{11573888-1860-4945-ACBC-92F89EBCA255}" srcOrd="3" destOrd="0" parTransId="{6CF504B2-5D8F-40E6-A1C9-7D5357F80114}" sibTransId="{A5011631-8219-4B43-9B25-F36AAEB5D108}"/>
    <dgm:cxn modelId="{2F72296B-3881-4C34-932F-C3772A9D3984}" srcId="{7374B6E4-43E2-415E-9018-D2866294943F}" destId="{9954D5CC-4873-4786-B5DB-873CC69A291E}" srcOrd="0" destOrd="0" parTransId="{AD1424F7-A42E-4EDD-A0CD-965AF932322C}" sibTransId="{ABE6F1C1-1CEB-47EC-9911-A6C645BC689A}"/>
    <dgm:cxn modelId="{FC25D384-4759-4B0E-A006-F9D7E5DF5054}" type="presOf" srcId="{F1B8C365-375C-4F5E-B1D2-20577135E33A}" destId="{374565C8-09CE-4D24-83C4-45090B0B52CE}" srcOrd="0" destOrd="0" presId="urn:microsoft.com/office/officeart/2005/8/layout/vList6"/>
    <dgm:cxn modelId="{5FBDF0C0-082A-484D-AD1B-4BCD8B46072C}" srcId="{C7392D07-FBE2-4047-A244-4399448553FC}" destId="{C9933B9C-B7A6-4142-8766-7849DFDEDE4E}" srcOrd="0" destOrd="0" parTransId="{4196A40D-8EA3-4E3F-808B-BBDCCE7AA3F5}" sibTransId="{FB1803A8-6B7B-412B-9DB0-08146DB12B4A}"/>
    <dgm:cxn modelId="{2F8A0E6A-C173-4B5C-9606-D8D771ED4966}" type="presOf" srcId="{7374B6E4-43E2-415E-9018-D2866294943F}" destId="{0FD3BAE6-BEFE-4011-83A8-F68FE6C9C986}" srcOrd="0" destOrd="0" presId="urn:microsoft.com/office/officeart/2005/8/layout/vList6"/>
    <dgm:cxn modelId="{5B7B69EE-C060-416A-A92E-E4C1F6FC26C7}" type="presParOf" srcId="{2AD6CD8B-1809-4533-A8D8-A300E12F9E13}" destId="{6A17577E-758B-458C-A4AC-9E401227C1C3}" srcOrd="0" destOrd="0" presId="urn:microsoft.com/office/officeart/2005/8/layout/vList6"/>
    <dgm:cxn modelId="{C81BD47B-DF55-4E63-8207-A5C73305FD6B}" type="presParOf" srcId="{6A17577E-758B-458C-A4AC-9E401227C1C3}" destId="{DE370C34-68BD-4A9F-9FA4-75AF74C4012B}" srcOrd="0" destOrd="0" presId="urn:microsoft.com/office/officeart/2005/8/layout/vList6"/>
    <dgm:cxn modelId="{1A6E174A-FF83-4DFE-8432-BCA275AD18B3}" type="presParOf" srcId="{6A17577E-758B-458C-A4AC-9E401227C1C3}" destId="{FB593510-22CE-45EE-94F7-825A3930151F}" srcOrd="1" destOrd="0" presId="urn:microsoft.com/office/officeart/2005/8/layout/vList6"/>
    <dgm:cxn modelId="{B74D69E3-64B8-4088-A04F-0F01C5F5D734}" type="presParOf" srcId="{2AD6CD8B-1809-4533-A8D8-A300E12F9E13}" destId="{0C219159-CEC0-4013-BC3F-36C4FE5D6649}" srcOrd="1" destOrd="0" presId="urn:microsoft.com/office/officeart/2005/8/layout/vList6"/>
    <dgm:cxn modelId="{688F89A2-2823-4B90-B2F5-14FF89765422}" type="presParOf" srcId="{2AD6CD8B-1809-4533-A8D8-A300E12F9E13}" destId="{59D2A36C-A2B6-41CB-A558-8AD6D13BC537}" srcOrd="2" destOrd="0" presId="urn:microsoft.com/office/officeart/2005/8/layout/vList6"/>
    <dgm:cxn modelId="{4A147376-5260-40BB-AE3E-772AA99D0023}" type="presParOf" srcId="{59D2A36C-A2B6-41CB-A558-8AD6D13BC537}" destId="{374565C8-09CE-4D24-83C4-45090B0B52CE}" srcOrd="0" destOrd="0" presId="urn:microsoft.com/office/officeart/2005/8/layout/vList6"/>
    <dgm:cxn modelId="{03D8FBBD-BBAA-487B-B6FF-C742F351F91D}" type="presParOf" srcId="{59D2A36C-A2B6-41CB-A558-8AD6D13BC537}" destId="{D54F3EA6-E54B-4FCC-8D4E-EA2167EEAB30}" srcOrd="1" destOrd="0" presId="urn:microsoft.com/office/officeart/2005/8/layout/vList6"/>
    <dgm:cxn modelId="{03719EC4-E483-4710-BD86-E949F734DE1A}" type="presParOf" srcId="{2AD6CD8B-1809-4533-A8D8-A300E12F9E13}" destId="{EA9289AC-E940-4040-ADF9-5822560FAA4D}" srcOrd="3" destOrd="0" presId="urn:microsoft.com/office/officeart/2005/8/layout/vList6"/>
    <dgm:cxn modelId="{50CF88ED-03FE-430A-974A-DC592154B052}" type="presParOf" srcId="{2AD6CD8B-1809-4533-A8D8-A300E12F9E13}" destId="{9FC6AA8E-5625-409B-A2EA-22199A152485}" srcOrd="4" destOrd="0" presId="urn:microsoft.com/office/officeart/2005/8/layout/vList6"/>
    <dgm:cxn modelId="{556D89C3-E72A-481A-9072-90F045F03DCE}" type="presParOf" srcId="{9FC6AA8E-5625-409B-A2EA-22199A152485}" destId="{0FD3BAE6-BEFE-4011-83A8-F68FE6C9C986}" srcOrd="0" destOrd="0" presId="urn:microsoft.com/office/officeart/2005/8/layout/vList6"/>
    <dgm:cxn modelId="{8261B1C6-8E39-482C-B3A7-F0081A718CE0}" type="presParOf" srcId="{9FC6AA8E-5625-409B-A2EA-22199A152485}" destId="{CA4636A7-91B5-4864-80DB-5F71E0E3B7FD}" srcOrd="1" destOrd="0" presId="urn:microsoft.com/office/officeart/2005/8/layout/vList6"/>
    <dgm:cxn modelId="{664CF0F5-DCD2-4B54-B7D4-83E48470CE6B}" type="presParOf" srcId="{2AD6CD8B-1809-4533-A8D8-A300E12F9E13}" destId="{E7BD7785-579A-4201-8EF2-E92B81E3801A}" srcOrd="5" destOrd="0" presId="urn:microsoft.com/office/officeart/2005/8/layout/vList6"/>
    <dgm:cxn modelId="{9E7D40DE-2544-4BD4-91BD-86ABAE47E978}" type="presParOf" srcId="{2AD6CD8B-1809-4533-A8D8-A300E12F9E13}" destId="{D0845AD7-1CE8-4C9A-AB3F-A551B135FC79}" srcOrd="6" destOrd="0" presId="urn:microsoft.com/office/officeart/2005/8/layout/vList6"/>
    <dgm:cxn modelId="{FA9330DC-2766-4CDF-87F2-905FB246A77A}" type="presParOf" srcId="{D0845AD7-1CE8-4C9A-AB3F-A551B135FC79}" destId="{B8763BE1-F60D-4F47-A03A-84FAD8C3519C}" srcOrd="0" destOrd="0" presId="urn:microsoft.com/office/officeart/2005/8/layout/vList6"/>
    <dgm:cxn modelId="{014CA844-7AEA-4601-A566-093BFED6F654}" type="presParOf" srcId="{D0845AD7-1CE8-4C9A-AB3F-A551B135FC79}" destId="{11C5EADB-437F-4083-80BF-8E63D66DD60C}" srcOrd="1" destOrd="0" presId="urn:microsoft.com/office/officeart/2005/8/layout/vList6"/>
    <dgm:cxn modelId="{CA028FB8-D5E0-405C-8643-795914B55938}" type="presParOf" srcId="{2AD6CD8B-1809-4533-A8D8-A300E12F9E13}" destId="{ED9A77AD-846A-4245-AB86-10615F4CE497}" srcOrd="7" destOrd="0" presId="urn:microsoft.com/office/officeart/2005/8/layout/vList6"/>
    <dgm:cxn modelId="{EB83147A-6419-4814-99C3-0AC63AC544C6}" type="presParOf" srcId="{2AD6CD8B-1809-4533-A8D8-A300E12F9E13}" destId="{43318090-EA00-4061-9FC8-36DF5E40E7A4}" srcOrd="8" destOrd="0" presId="urn:microsoft.com/office/officeart/2005/8/layout/vList6"/>
    <dgm:cxn modelId="{95FD296C-EA98-491D-B00D-59AB8BD852E8}" type="presParOf" srcId="{43318090-EA00-4061-9FC8-36DF5E40E7A4}" destId="{329F2615-51A3-4A58-95BF-DE07D0619ED5}" srcOrd="0" destOrd="0" presId="urn:microsoft.com/office/officeart/2005/8/layout/vList6"/>
    <dgm:cxn modelId="{4FAABF8B-915C-485E-87D2-EE6CA662407A}" type="presParOf" srcId="{43318090-EA00-4061-9FC8-36DF5E40E7A4}" destId="{5023EDA5-1BFC-4563-B511-5CA1C55801AF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8C96483-15DA-4B66-86E5-959FD2B3611A}" type="doc">
      <dgm:prSet loTypeId="urn:microsoft.com/office/officeart/2005/8/layout/hList6" loCatId="list" qsTypeId="urn:microsoft.com/office/officeart/2005/8/quickstyle/simple3" qsCatId="simple" csTypeId="urn:microsoft.com/office/officeart/2005/8/colors/colorful1#2" csCatId="colorful" phldr="1"/>
      <dgm:spPr/>
      <dgm:t>
        <a:bodyPr/>
        <a:lstStyle/>
        <a:p>
          <a:pPr rtl="1"/>
          <a:endParaRPr lang="ar-SA"/>
        </a:p>
      </dgm:t>
    </dgm:pt>
    <dgm:pt modelId="{40A98427-6F36-4F86-99C9-06CF9B3C5D2E}">
      <dgm:prSet phldrT="[نص]"/>
      <dgm:spPr/>
      <dgm:t>
        <a:bodyPr/>
        <a:lstStyle/>
        <a:p>
          <a:pPr rtl="1"/>
          <a:r>
            <a:rPr lang="ar-SA" b="1" dirty="0" smtClean="0">
              <a:solidFill>
                <a:srgbClr val="C00000"/>
              </a:solidFill>
            </a:rPr>
            <a:t>عقد الاصدار : </a:t>
          </a:r>
          <a:r>
            <a:rPr lang="ar-SA" b="1" dirty="0" smtClean="0"/>
            <a:t>هو وثيقه قانونية تحدد الحقوق والالتزامات لكل </a:t>
          </a:r>
          <a:r>
            <a:rPr lang="ar-SA" b="1" dirty="0" smtClean="0">
              <a:solidFill>
                <a:schemeClr val="accent1">
                  <a:lumMod val="75000"/>
                </a:schemeClr>
              </a:solidFill>
            </a:rPr>
            <a:t>من حامل السند</a:t>
          </a:r>
          <a:r>
            <a:rPr lang="ar-SA" b="1" dirty="0" smtClean="0"/>
            <a:t> </a:t>
          </a:r>
          <a:r>
            <a:rPr lang="ar-SA" b="1" dirty="0" smtClean="0">
              <a:solidFill>
                <a:schemeClr val="accent1">
                  <a:lumMod val="75000"/>
                </a:schemeClr>
              </a:solidFill>
            </a:rPr>
            <a:t>والشركة المصدرة .</a:t>
          </a:r>
          <a:endParaRPr lang="ar-SA" dirty="0">
            <a:solidFill>
              <a:schemeClr val="accent1">
                <a:lumMod val="75000"/>
              </a:schemeClr>
            </a:solidFill>
          </a:endParaRPr>
        </a:p>
      </dgm:t>
    </dgm:pt>
    <dgm:pt modelId="{5DDD6C60-D8F7-4795-8C60-1FB8879558E9}" type="parTrans" cxnId="{E6EC6F3F-F886-4FD8-9AF5-8B811AB56E8D}">
      <dgm:prSet/>
      <dgm:spPr/>
      <dgm:t>
        <a:bodyPr/>
        <a:lstStyle/>
        <a:p>
          <a:pPr rtl="1"/>
          <a:endParaRPr lang="ar-SA"/>
        </a:p>
      </dgm:t>
    </dgm:pt>
    <dgm:pt modelId="{B8C84547-9868-4A75-951A-8D86E5FC9645}" type="sibTrans" cxnId="{E6EC6F3F-F886-4FD8-9AF5-8B811AB56E8D}">
      <dgm:prSet/>
      <dgm:spPr/>
      <dgm:t>
        <a:bodyPr/>
        <a:lstStyle/>
        <a:p>
          <a:pPr rtl="1"/>
          <a:endParaRPr lang="ar-SA"/>
        </a:p>
      </dgm:t>
    </dgm:pt>
    <dgm:pt modelId="{172F731E-B607-40F7-983B-BDF5AC0BB61A}">
      <dgm:prSet/>
      <dgm:spPr/>
      <dgm:t>
        <a:bodyPr/>
        <a:lstStyle/>
        <a:p>
          <a:pPr rtl="1"/>
          <a:r>
            <a:rPr lang="ar-SA" b="1" dirty="0" smtClean="0">
              <a:solidFill>
                <a:srgbClr val="C00000"/>
              </a:solidFill>
            </a:rPr>
            <a:t>الضامن :</a:t>
          </a:r>
          <a:r>
            <a:rPr lang="ar-SA" b="1" dirty="0" smtClean="0"/>
            <a:t>الضامن لعقد الإصدار هو </a:t>
          </a:r>
          <a:r>
            <a:rPr lang="ar-SA" b="1" dirty="0" smtClean="0">
              <a:solidFill>
                <a:schemeClr val="accent1">
                  <a:lumMod val="75000"/>
                </a:schemeClr>
              </a:solidFill>
            </a:rPr>
            <a:t>طرف ثالث </a:t>
          </a:r>
          <a:r>
            <a:rPr lang="ar-SA" b="1" dirty="0" smtClean="0"/>
            <a:t>والذي قد يكون </a:t>
          </a:r>
          <a:r>
            <a:rPr lang="ar-SA" b="1" dirty="0" smtClean="0">
              <a:solidFill>
                <a:schemeClr val="accent6">
                  <a:lumMod val="75000"/>
                </a:schemeClr>
              </a:solidFill>
            </a:rPr>
            <a:t>شخص</a:t>
          </a:r>
          <a:r>
            <a:rPr lang="ar-SA" b="1" dirty="0" smtClean="0"/>
            <a:t> ,او</a:t>
          </a:r>
          <a:r>
            <a:rPr lang="ar-SA" b="1" dirty="0" smtClean="0">
              <a:solidFill>
                <a:schemeClr val="accent6">
                  <a:lumMod val="75000"/>
                </a:schemeClr>
              </a:solidFill>
            </a:rPr>
            <a:t> شركة مساهمة</a:t>
          </a:r>
          <a:r>
            <a:rPr lang="ar-SA" b="1" dirty="0" smtClean="0"/>
            <a:t> او غالبا </a:t>
          </a:r>
          <a:r>
            <a:rPr lang="ar-SA" b="1" dirty="0" smtClean="0">
              <a:solidFill>
                <a:schemeClr val="accent6">
                  <a:lumMod val="75000"/>
                </a:schemeClr>
              </a:solidFill>
            </a:rPr>
            <a:t>مايكون بنك تجاري</a:t>
          </a:r>
          <a:r>
            <a:rPr lang="ar-SA" b="1" dirty="0" smtClean="0"/>
            <a:t> ، ويعمل </a:t>
          </a:r>
          <a:r>
            <a:rPr lang="ar-SA" b="1" dirty="0" smtClean="0">
              <a:solidFill>
                <a:schemeClr val="accent1">
                  <a:lumMod val="75000"/>
                </a:schemeClr>
              </a:solidFill>
            </a:rPr>
            <a:t>كمراقب نيابة عن حاملي السندات </a:t>
          </a:r>
          <a:r>
            <a:rPr lang="ar-SA" b="1" dirty="0" smtClean="0"/>
            <a:t>اذا ما حدث تعدى على حقوقهم</a:t>
          </a:r>
        </a:p>
      </dgm:t>
    </dgm:pt>
    <dgm:pt modelId="{1CC38F5A-409B-4EC5-A7CA-191CD17741C2}" type="parTrans" cxnId="{D5A300FD-48ED-4C44-A794-B15F5DE74F42}">
      <dgm:prSet/>
      <dgm:spPr/>
      <dgm:t>
        <a:bodyPr/>
        <a:lstStyle/>
        <a:p>
          <a:pPr rtl="1"/>
          <a:endParaRPr lang="ar-SA"/>
        </a:p>
      </dgm:t>
    </dgm:pt>
    <dgm:pt modelId="{41C1BE5E-108A-471C-8B12-5E49B0CA1F46}" type="sibTrans" cxnId="{D5A300FD-48ED-4C44-A794-B15F5DE74F42}">
      <dgm:prSet/>
      <dgm:spPr/>
      <dgm:t>
        <a:bodyPr/>
        <a:lstStyle/>
        <a:p>
          <a:pPr rtl="1"/>
          <a:endParaRPr lang="ar-SA"/>
        </a:p>
      </dgm:t>
    </dgm:pt>
    <dgm:pt modelId="{72B0DC8A-1194-4C0E-9B90-43A812F1F5E7}" type="pres">
      <dgm:prSet presAssocID="{28C96483-15DA-4B66-86E5-959FD2B3611A}" presName="Name0" presStyleCnt="0">
        <dgm:presLayoutVars>
          <dgm:dir val="rev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B720269E-719E-479D-B58A-C2F910A92959}" type="pres">
      <dgm:prSet presAssocID="{40A98427-6F36-4F86-99C9-06CF9B3C5D2E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3F9CC296-8312-4CFA-83ED-3997213C6E5A}" type="pres">
      <dgm:prSet presAssocID="{B8C84547-9868-4A75-951A-8D86E5FC9645}" presName="sibTrans" presStyleCnt="0"/>
      <dgm:spPr/>
      <dgm:t>
        <a:bodyPr/>
        <a:lstStyle/>
        <a:p>
          <a:endParaRPr lang="en-US"/>
        </a:p>
      </dgm:t>
    </dgm:pt>
    <dgm:pt modelId="{9A8F4308-CA18-415B-BF32-7403D7664832}" type="pres">
      <dgm:prSet presAssocID="{172F731E-B607-40F7-983B-BDF5AC0BB61A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D5A300FD-48ED-4C44-A794-B15F5DE74F42}" srcId="{28C96483-15DA-4B66-86E5-959FD2B3611A}" destId="{172F731E-B607-40F7-983B-BDF5AC0BB61A}" srcOrd="1" destOrd="0" parTransId="{1CC38F5A-409B-4EC5-A7CA-191CD17741C2}" sibTransId="{41C1BE5E-108A-471C-8B12-5E49B0CA1F46}"/>
    <dgm:cxn modelId="{5885E2A5-099E-4049-9253-83FC215B97E5}" type="presOf" srcId="{172F731E-B607-40F7-983B-BDF5AC0BB61A}" destId="{9A8F4308-CA18-415B-BF32-7403D7664832}" srcOrd="0" destOrd="0" presId="urn:microsoft.com/office/officeart/2005/8/layout/hList6"/>
    <dgm:cxn modelId="{EDF9A094-249C-4300-AF2C-3B52FB476029}" type="presOf" srcId="{40A98427-6F36-4F86-99C9-06CF9B3C5D2E}" destId="{B720269E-719E-479D-B58A-C2F910A92959}" srcOrd="0" destOrd="0" presId="urn:microsoft.com/office/officeart/2005/8/layout/hList6"/>
    <dgm:cxn modelId="{E6EC6F3F-F886-4FD8-9AF5-8B811AB56E8D}" srcId="{28C96483-15DA-4B66-86E5-959FD2B3611A}" destId="{40A98427-6F36-4F86-99C9-06CF9B3C5D2E}" srcOrd="0" destOrd="0" parTransId="{5DDD6C60-D8F7-4795-8C60-1FB8879558E9}" sibTransId="{B8C84547-9868-4A75-951A-8D86E5FC9645}"/>
    <dgm:cxn modelId="{94C1384A-DBF7-4060-8B4D-6CC2F4B03C34}" type="presOf" srcId="{28C96483-15DA-4B66-86E5-959FD2B3611A}" destId="{72B0DC8A-1194-4C0E-9B90-43A812F1F5E7}" srcOrd="0" destOrd="0" presId="urn:microsoft.com/office/officeart/2005/8/layout/hList6"/>
    <dgm:cxn modelId="{AF94F81B-9581-42B7-B470-DE186E3091F4}" type="presParOf" srcId="{72B0DC8A-1194-4C0E-9B90-43A812F1F5E7}" destId="{B720269E-719E-479D-B58A-C2F910A92959}" srcOrd="0" destOrd="0" presId="urn:microsoft.com/office/officeart/2005/8/layout/hList6"/>
    <dgm:cxn modelId="{B69BEF02-A2D6-4615-B13E-DDD3016B6A55}" type="presParOf" srcId="{72B0DC8A-1194-4C0E-9B90-43A812F1F5E7}" destId="{3F9CC296-8312-4CFA-83ED-3997213C6E5A}" srcOrd="1" destOrd="0" presId="urn:microsoft.com/office/officeart/2005/8/layout/hList6"/>
    <dgm:cxn modelId="{C4013B60-A92B-4C4C-BA00-5D5F49F3E8F6}" type="presParOf" srcId="{72B0DC8A-1194-4C0E-9B90-43A812F1F5E7}" destId="{9A8F4308-CA18-415B-BF32-7403D7664832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0260347-5D56-4287-AD35-664AD8ED9F83}" type="doc">
      <dgm:prSet loTypeId="urn:microsoft.com/office/officeart/2005/8/layout/hierarchy2" loCatId="hierarchy" qsTypeId="urn:microsoft.com/office/officeart/2005/8/quickstyle/simple3" qsCatId="simple" csTypeId="urn:microsoft.com/office/officeart/2005/8/colors/colorful1#3" csCatId="colorful" phldr="1"/>
      <dgm:spPr/>
      <dgm:t>
        <a:bodyPr/>
        <a:lstStyle/>
        <a:p>
          <a:pPr rtl="1"/>
          <a:endParaRPr lang="ar-SA"/>
        </a:p>
      </dgm:t>
    </dgm:pt>
    <dgm:pt modelId="{8562538B-11DD-4363-B9BB-B311946EA3EE}">
      <dgm:prSet phldrT="[نص]" custT="1"/>
      <dgm:spPr/>
      <dgm:t>
        <a:bodyPr/>
        <a:lstStyle/>
        <a:p>
          <a:pPr rtl="1"/>
          <a:r>
            <a:rPr lang="ar-SA" sz="3200" b="1" smtClean="0"/>
            <a:t>أنواع السندات</a:t>
          </a:r>
          <a:endParaRPr lang="ar-SA" sz="3200" b="1" dirty="0"/>
        </a:p>
      </dgm:t>
    </dgm:pt>
    <dgm:pt modelId="{79DB5F91-9E91-4B11-9A0C-D58693B6A5E1}" type="parTrans" cxnId="{4850AE15-9A19-48DA-9BE9-4264CC6A55D7}">
      <dgm:prSet/>
      <dgm:spPr/>
      <dgm:t>
        <a:bodyPr/>
        <a:lstStyle/>
        <a:p>
          <a:pPr rtl="1"/>
          <a:endParaRPr lang="ar-SA" sz="2400" b="1">
            <a:solidFill>
              <a:schemeClr val="tx1"/>
            </a:solidFill>
          </a:endParaRPr>
        </a:p>
      </dgm:t>
    </dgm:pt>
    <dgm:pt modelId="{52BDEC37-F2BD-4CA3-8A17-0750331AE03A}" type="sibTrans" cxnId="{4850AE15-9A19-48DA-9BE9-4264CC6A55D7}">
      <dgm:prSet/>
      <dgm:spPr/>
      <dgm:t>
        <a:bodyPr/>
        <a:lstStyle/>
        <a:p>
          <a:pPr rtl="1"/>
          <a:endParaRPr lang="ar-SA" sz="2400" b="1">
            <a:solidFill>
              <a:schemeClr val="tx1"/>
            </a:solidFill>
          </a:endParaRPr>
        </a:p>
      </dgm:t>
    </dgm:pt>
    <dgm:pt modelId="{0E2A5335-696E-4EB1-89F5-EEF11D6E9E2C}">
      <dgm:prSet custT="1"/>
      <dgm:spPr/>
      <dgm:t>
        <a:bodyPr/>
        <a:lstStyle/>
        <a:p>
          <a:pPr rtl="1"/>
          <a:r>
            <a:rPr lang="ar-SA" sz="2400" b="1" smtClean="0"/>
            <a:t>سندات غير مكفوله</a:t>
          </a:r>
          <a:endParaRPr lang="ar-SA" sz="2400" b="1" dirty="0" smtClean="0"/>
        </a:p>
      </dgm:t>
    </dgm:pt>
    <dgm:pt modelId="{50799C86-FCAA-4668-B19A-DAF32265F4B4}" type="parTrans" cxnId="{ECA41AD0-575E-4009-ABFB-AAA1E9D19E25}">
      <dgm:prSet custT="1"/>
      <dgm:spPr/>
      <dgm:t>
        <a:bodyPr/>
        <a:lstStyle/>
        <a:p>
          <a:pPr rtl="1"/>
          <a:endParaRPr lang="ar-SA" sz="2400" b="1">
            <a:solidFill>
              <a:schemeClr val="tx1"/>
            </a:solidFill>
          </a:endParaRPr>
        </a:p>
      </dgm:t>
    </dgm:pt>
    <dgm:pt modelId="{59056C8C-4AF3-4F39-8AE7-235417D63C06}" type="sibTrans" cxnId="{ECA41AD0-575E-4009-ABFB-AAA1E9D19E25}">
      <dgm:prSet/>
      <dgm:spPr/>
      <dgm:t>
        <a:bodyPr/>
        <a:lstStyle/>
        <a:p>
          <a:pPr rtl="1"/>
          <a:endParaRPr lang="ar-SA" sz="2400" b="1">
            <a:solidFill>
              <a:schemeClr val="tx1"/>
            </a:solidFill>
          </a:endParaRPr>
        </a:p>
      </dgm:t>
    </dgm:pt>
    <dgm:pt modelId="{F6AFB711-03C4-4A91-AFA0-640F63E14BEC}">
      <dgm:prSet custT="1"/>
      <dgm:spPr/>
      <dgm:t>
        <a:bodyPr/>
        <a:lstStyle/>
        <a:p>
          <a:pPr rtl="1"/>
          <a:r>
            <a:rPr lang="ar-SA" sz="2400" b="1" smtClean="0"/>
            <a:t>1-سندات غير مكفوله من الدرجه الاولى</a:t>
          </a:r>
          <a:endParaRPr lang="ar-SA" sz="2400" b="1" dirty="0" smtClean="0"/>
        </a:p>
      </dgm:t>
    </dgm:pt>
    <dgm:pt modelId="{DD8A65BE-DCF2-44C2-A55D-7D6CFC24A8C3}" type="parTrans" cxnId="{AE9CDDB7-CC07-4911-ADC7-A04AA4B75A63}">
      <dgm:prSet custT="1"/>
      <dgm:spPr/>
      <dgm:t>
        <a:bodyPr/>
        <a:lstStyle/>
        <a:p>
          <a:pPr rtl="1"/>
          <a:endParaRPr lang="ar-SA" sz="2400" b="1">
            <a:solidFill>
              <a:schemeClr val="tx1"/>
            </a:solidFill>
          </a:endParaRPr>
        </a:p>
      </dgm:t>
    </dgm:pt>
    <dgm:pt modelId="{817D6EBD-0513-47E0-BF3F-95BC16E3BD05}" type="sibTrans" cxnId="{AE9CDDB7-CC07-4911-ADC7-A04AA4B75A63}">
      <dgm:prSet/>
      <dgm:spPr/>
      <dgm:t>
        <a:bodyPr/>
        <a:lstStyle/>
        <a:p>
          <a:pPr rtl="1"/>
          <a:endParaRPr lang="ar-SA" sz="2400" b="1">
            <a:solidFill>
              <a:schemeClr val="tx1"/>
            </a:solidFill>
          </a:endParaRPr>
        </a:p>
      </dgm:t>
    </dgm:pt>
    <dgm:pt modelId="{22457159-79AF-4E5A-A4B5-26BB9C215980}">
      <dgm:prSet custT="1"/>
      <dgm:spPr/>
      <dgm:t>
        <a:bodyPr/>
        <a:lstStyle/>
        <a:p>
          <a:pPr rtl="1"/>
          <a:r>
            <a:rPr lang="ar-SA" sz="2400" b="1" smtClean="0"/>
            <a:t>2-سندات غير مكفوله من الدرجه الثانيه</a:t>
          </a:r>
          <a:endParaRPr lang="ar-SA" sz="2400" b="1" dirty="0" smtClean="0"/>
        </a:p>
      </dgm:t>
    </dgm:pt>
    <dgm:pt modelId="{11D59893-1A0B-49EB-A0F4-6B421C22BBE1}" type="parTrans" cxnId="{53F11BA6-FD4A-49FA-8BA2-F0B9543F07B2}">
      <dgm:prSet custT="1"/>
      <dgm:spPr/>
      <dgm:t>
        <a:bodyPr/>
        <a:lstStyle/>
        <a:p>
          <a:pPr rtl="1"/>
          <a:endParaRPr lang="ar-SA" sz="2400" b="1">
            <a:solidFill>
              <a:schemeClr val="tx1"/>
            </a:solidFill>
          </a:endParaRPr>
        </a:p>
      </dgm:t>
    </dgm:pt>
    <dgm:pt modelId="{36F855CA-5630-40F8-9D0B-943148DF7940}" type="sibTrans" cxnId="{53F11BA6-FD4A-49FA-8BA2-F0B9543F07B2}">
      <dgm:prSet/>
      <dgm:spPr/>
      <dgm:t>
        <a:bodyPr/>
        <a:lstStyle/>
        <a:p>
          <a:pPr rtl="1"/>
          <a:endParaRPr lang="ar-SA" sz="2400" b="1">
            <a:solidFill>
              <a:schemeClr val="tx1"/>
            </a:solidFill>
          </a:endParaRPr>
        </a:p>
      </dgm:t>
    </dgm:pt>
    <dgm:pt modelId="{DE373E3B-4018-443F-8CEB-4FD0C56524FA}">
      <dgm:prSet custT="1"/>
      <dgm:spPr/>
      <dgm:t>
        <a:bodyPr/>
        <a:lstStyle/>
        <a:p>
          <a:pPr rtl="1"/>
          <a:r>
            <a:rPr lang="ar-SA" sz="2400" b="1" smtClean="0"/>
            <a:t>3-سندات الدخل </a:t>
          </a:r>
          <a:endParaRPr lang="ar-SA" sz="2400" b="1" dirty="0"/>
        </a:p>
      </dgm:t>
    </dgm:pt>
    <dgm:pt modelId="{90176D51-8577-4C4B-A51E-A4103D909790}" type="parTrans" cxnId="{12190179-648A-40C0-A50E-85BAAA7E8C9D}">
      <dgm:prSet custT="1"/>
      <dgm:spPr/>
      <dgm:t>
        <a:bodyPr/>
        <a:lstStyle/>
        <a:p>
          <a:pPr rtl="1"/>
          <a:endParaRPr lang="ar-SA" sz="2400" b="1">
            <a:solidFill>
              <a:schemeClr val="tx1"/>
            </a:solidFill>
          </a:endParaRPr>
        </a:p>
      </dgm:t>
    </dgm:pt>
    <dgm:pt modelId="{72179DED-0474-441F-87B1-6FD460490F98}" type="sibTrans" cxnId="{12190179-648A-40C0-A50E-85BAAA7E8C9D}">
      <dgm:prSet/>
      <dgm:spPr/>
      <dgm:t>
        <a:bodyPr/>
        <a:lstStyle/>
        <a:p>
          <a:pPr rtl="1"/>
          <a:endParaRPr lang="ar-SA" sz="2400" b="1">
            <a:solidFill>
              <a:schemeClr val="tx1"/>
            </a:solidFill>
          </a:endParaRPr>
        </a:p>
      </dgm:t>
    </dgm:pt>
    <dgm:pt modelId="{216AF026-D35D-453A-BCCF-A904C32F42A5}">
      <dgm:prSet phldrT="[نص]" custT="1"/>
      <dgm:spPr/>
      <dgm:t>
        <a:bodyPr/>
        <a:lstStyle/>
        <a:p>
          <a:pPr rtl="1"/>
          <a:r>
            <a:rPr lang="ar-SA" sz="2400" b="1" smtClean="0"/>
            <a:t>السندات المكفولة </a:t>
          </a:r>
          <a:endParaRPr lang="ar-SA" sz="2400" b="1" dirty="0"/>
        </a:p>
      </dgm:t>
    </dgm:pt>
    <dgm:pt modelId="{8382AE52-9BE1-4FD3-B13E-FB290F3E9850}" type="parTrans" cxnId="{90725930-C1AE-44A7-85D3-6453950FF158}">
      <dgm:prSet custT="1"/>
      <dgm:spPr/>
      <dgm:t>
        <a:bodyPr/>
        <a:lstStyle/>
        <a:p>
          <a:pPr rtl="1"/>
          <a:endParaRPr lang="ar-SA" sz="2400" b="1">
            <a:solidFill>
              <a:schemeClr val="tx1"/>
            </a:solidFill>
          </a:endParaRPr>
        </a:p>
      </dgm:t>
    </dgm:pt>
    <dgm:pt modelId="{FF50EE6C-1CD1-40E0-9210-AFEB9DE28D30}" type="sibTrans" cxnId="{90725930-C1AE-44A7-85D3-6453950FF158}">
      <dgm:prSet/>
      <dgm:spPr/>
      <dgm:t>
        <a:bodyPr/>
        <a:lstStyle/>
        <a:p>
          <a:pPr rtl="1"/>
          <a:endParaRPr lang="ar-SA" sz="2400" b="1">
            <a:solidFill>
              <a:schemeClr val="tx1"/>
            </a:solidFill>
          </a:endParaRPr>
        </a:p>
      </dgm:t>
    </dgm:pt>
    <dgm:pt modelId="{5E6D967E-81FB-4513-A95F-1261834C5282}">
      <dgm:prSet phldrT="[نص]" custT="1"/>
      <dgm:spPr/>
      <dgm:t>
        <a:bodyPr/>
        <a:lstStyle/>
        <a:p>
          <a:pPr rtl="1"/>
          <a:r>
            <a:rPr lang="ar-SA" sz="2400" b="1" smtClean="0"/>
            <a:t>السندات العقارية</a:t>
          </a:r>
          <a:endParaRPr lang="ar-SA" sz="2400" b="1" dirty="0"/>
        </a:p>
      </dgm:t>
    </dgm:pt>
    <dgm:pt modelId="{98C24C5B-CB10-40A0-BA52-BF261919E847}" type="parTrans" cxnId="{F21DDC7C-5ECC-45F9-B64D-32D7093831E9}">
      <dgm:prSet custT="1"/>
      <dgm:spPr/>
      <dgm:t>
        <a:bodyPr/>
        <a:lstStyle/>
        <a:p>
          <a:pPr rtl="1"/>
          <a:endParaRPr lang="ar-SA" sz="2400" b="1">
            <a:solidFill>
              <a:schemeClr val="tx1"/>
            </a:solidFill>
          </a:endParaRPr>
        </a:p>
      </dgm:t>
    </dgm:pt>
    <dgm:pt modelId="{57AE67EF-492C-48CF-9DEC-426226241E52}" type="sibTrans" cxnId="{F21DDC7C-5ECC-45F9-B64D-32D7093831E9}">
      <dgm:prSet/>
      <dgm:spPr/>
      <dgm:t>
        <a:bodyPr/>
        <a:lstStyle/>
        <a:p>
          <a:pPr rtl="1"/>
          <a:endParaRPr lang="ar-SA" sz="2400" b="1">
            <a:solidFill>
              <a:schemeClr val="tx1"/>
            </a:solidFill>
          </a:endParaRPr>
        </a:p>
      </dgm:t>
    </dgm:pt>
    <dgm:pt modelId="{8E06A35C-23C8-4A70-91D2-5D7108DB041C}">
      <dgm:prSet phldrT="[نص]" custT="1"/>
      <dgm:spPr/>
      <dgm:t>
        <a:bodyPr/>
        <a:lstStyle/>
        <a:p>
          <a:pPr rtl="1"/>
          <a:r>
            <a:rPr lang="ar-SA" sz="2400" b="1" smtClean="0"/>
            <a:t>السندات المضمونة باوراق مالية </a:t>
          </a:r>
          <a:endParaRPr lang="ar-SA" sz="2400" b="1" dirty="0"/>
        </a:p>
      </dgm:t>
    </dgm:pt>
    <dgm:pt modelId="{B29E20EA-735B-4AFF-97ED-35AF66BF1E81}" type="parTrans" cxnId="{E08AC16C-C3F5-4311-94FC-5F89E8F86A49}">
      <dgm:prSet custT="1"/>
      <dgm:spPr/>
      <dgm:t>
        <a:bodyPr/>
        <a:lstStyle/>
        <a:p>
          <a:pPr rtl="1"/>
          <a:endParaRPr lang="ar-SA" sz="2400" b="1">
            <a:solidFill>
              <a:schemeClr val="tx1"/>
            </a:solidFill>
          </a:endParaRPr>
        </a:p>
      </dgm:t>
    </dgm:pt>
    <dgm:pt modelId="{F9F0E7E3-6E07-4AF9-B52C-4DF91E0EC958}" type="sibTrans" cxnId="{E08AC16C-C3F5-4311-94FC-5F89E8F86A49}">
      <dgm:prSet/>
      <dgm:spPr/>
      <dgm:t>
        <a:bodyPr/>
        <a:lstStyle/>
        <a:p>
          <a:pPr rtl="1"/>
          <a:endParaRPr lang="ar-SA" sz="2400" b="1">
            <a:solidFill>
              <a:schemeClr val="tx1"/>
            </a:solidFill>
          </a:endParaRPr>
        </a:p>
      </dgm:t>
    </dgm:pt>
    <dgm:pt modelId="{13D2243B-3613-4AE4-BDAD-28B2AAF970AE}">
      <dgm:prSet phldrT="[نص]" custT="1"/>
      <dgm:spPr/>
      <dgm:t>
        <a:bodyPr/>
        <a:lstStyle/>
        <a:p>
          <a:pPr rtl="1"/>
          <a:r>
            <a:rPr lang="ar-SA" sz="2400" b="1" smtClean="0"/>
            <a:t>السندات او الشهادات بضمان المعدات</a:t>
          </a:r>
          <a:endParaRPr lang="ar-SA" sz="2400" b="1" dirty="0"/>
        </a:p>
      </dgm:t>
    </dgm:pt>
    <dgm:pt modelId="{8B28F71F-E9C9-4E32-9DE5-9718CDF69824}" type="parTrans" cxnId="{1F02B9D3-7704-4422-9B93-BC9970ACB3B4}">
      <dgm:prSet custT="1"/>
      <dgm:spPr/>
      <dgm:t>
        <a:bodyPr/>
        <a:lstStyle/>
        <a:p>
          <a:pPr rtl="1"/>
          <a:endParaRPr lang="ar-SA" sz="2400" b="1">
            <a:solidFill>
              <a:schemeClr val="tx1"/>
            </a:solidFill>
          </a:endParaRPr>
        </a:p>
      </dgm:t>
    </dgm:pt>
    <dgm:pt modelId="{7CEFFA0D-F6F4-4B93-92FA-81543BCD922F}" type="sibTrans" cxnId="{1F02B9D3-7704-4422-9B93-BC9970ACB3B4}">
      <dgm:prSet/>
      <dgm:spPr/>
      <dgm:t>
        <a:bodyPr/>
        <a:lstStyle/>
        <a:p>
          <a:pPr rtl="1"/>
          <a:endParaRPr lang="ar-SA" sz="2400" b="1">
            <a:solidFill>
              <a:schemeClr val="tx1"/>
            </a:solidFill>
          </a:endParaRPr>
        </a:p>
      </dgm:t>
    </dgm:pt>
    <dgm:pt modelId="{10E20DA5-ADE4-4735-82A4-CCCC2F9D33F9}" type="pres">
      <dgm:prSet presAssocID="{60260347-5D56-4287-AD35-664AD8ED9F83}" presName="diagram" presStyleCnt="0">
        <dgm:presLayoutVars>
          <dgm:chPref val="1"/>
          <dgm:dir val="rev"/>
          <dgm:animOne val="branch"/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F34DBA10-59CF-4782-868D-FD229238E395}" type="pres">
      <dgm:prSet presAssocID="{8562538B-11DD-4363-B9BB-B311946EA3EE}" presName="root1" presStyleCnt="0"/>
      <dgm:spPr/>
      <dgm:t>
        <a:bodyPr/>
        <a:lstStyle/>
        <a:p>
          <a:endParaRPr lang="en-US"/>
        </a:p>
      </dgm:t>
    </dgm:pt>
    <dgm:pt modelId="{424CBF8C-580C-4716-989B-449B80E9DD33}" type="pres">
      <dgm:prSet presAssocID="{8562538B-11DD-4363-B9BB-B311946EA3EE}" presName="LevelOneTextNode" presStyleLbl="node0" presStyleIdx="0" presStyleCnt="1" custScaleY="16744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A9A003E0-4AE4-46B1-96E2-5F06240F9AE8}" type="pres">
      <dgm:prSet presAssocID="{8562538B-11DD-4363-B9BB-B311946EA3EE}" presName="level2hierChild" presStyleCnt="0"/>
      <dgm:spPr/>
      <dgm:t>
        <a:bodyPr/>
        <a:lstStyle/>
        <a:p>
          <a:endParaRPr lang="en-US"/>
        </a:p>
      </dgm:t>
    </dgm:pt>
    <dgm:pt modelId="{FF93D615-C223-4BB5-91B5-C2640DE6C078}" type="pres">
      <dgm:prSet presAssocID="{50799C86-FCAA-4668-B19A-DAF32265F4B4}" presName="conn2-1" presStyleLbl="parChTrans1D2" presStyleIdx="0" presStyleCnt="2"/>
      <dgm:spPr/>
      <dgm:t>
        <a:bodyPr/>
        <a:lstStyle/>
        <a:p>
          <a:pPr rtl="1"/>
          <a:endParaRPr lang="ar-SA"/>
        </a:p>
      </dgm:t>
    </dgm:pt>
    <dgm:pt modelId="{390CDE7D-2512-4EBA-87A6-4041E41B6928}" type="pres">
      <dgm:prSet presAssocID="{50799C86-FCAA-4668-B19A-DAF32265F4B4}" presName="connTx" presStyleLbl="parChTrans1D2" presStyleIdx="0" presStyleCnt="2"/>
      <dgm:spPr/>
      <dgm:t>
        <a:bodyPr/>
        <a:lstStyle/>
        <a:p>
          <a:pPr rtl="1"/>
          <a:endParaRPr lang="ar-SA"/>
        </a:p>
      </dgm:t>
    </dgm:pt>
    <dgm:pt modelId="{A5E3FFCF-11DD-4FD3-BB5A-428AFADDFA72}" type="pres">
      <dgm:prSet presAssocID="{0E2A5335-696E-4EB1-89F5-EEF11D6E9E2C}" presName="root2" presStyleCnt="0"/>
      <dgm:spPr/>
      <dgm:t>
        <a:bodyPr/>
        <a:lstStyle/>
        <a:p>
          <a:endParaRPr lang="en-US"/>
        </a:p>
      </dgm:t>
    </dgm:pt>
    <dgm:pt modelId="{5CB99B37-7B0B-41D5-A29C-7B4120FD1B40}" type="pres">
      <dgm:prSet presAssocID="{0E2A5335-696E-4EB1-89F5-EEF11D6E9E2C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617C83D6-EAA0-45B9-A1FB-2568FF458325}" type="pres">
      <dgm:prSet presAssocID="{0E2A5335-696E-4EB1-89F5-EEF11D6E9E2C}" presName="level3hierChild" presStyleCnt="0"/>
      <dgm:spPr/>
      <dgm:t>
        <a:bodyPr/>
        <a:lstStyle/>
        <a:p>
          <a:endParaRPr lang="en-US"/>
        </a:p>
      </dgm:t>
    </dgm:pt>
    <dgm:pt modelId="{4EA2E737-577F-495A-8D1E-9F71B3184E9B}" type="pres">
      <dgm:prSet presAssocID="{DD8A65BE-DCF2-44C2-A55D-7D6CFC24A8C3}" presName="conn2-1" presStyleLbl="parChTrans1D3" presStyleIdx="0" presStyleCnt="6"/>
      <dgm:spPr/>
      <dgm:t>
        <a:bodyPr/>
        <a:lstStyle/>
        <a:p>
          <a:pPr rtl="1"/>
          <a:endParaRPr lang="ar-SA"/>
        </a:p>
      </dgm:t>
    </dgm:pt>
    <dgm:pt modelId="{E2216B78-A3F0-4305-BCB6-879A69DC96E9}" type="pres">
      <dgm:prSet presAssocID="{DD8A65BE-DCF2-44C2-A55D-7D6CFC24A8C3}" presName="connTx" presStyleLbl="parChTrans1D3" presStyleIdx="0" presStyleCnt="6"/>
      <dgm:spPr/>
      <dgm:t>
        <a:bodyPr/>
        <a:lstStyle/>
        <a:p>
          <a:pPr rtl="1"/>
          <a:endParaRPr lang="ar-SA"/>
        </a:p>
      </dgm:t>
    </dgm:pt>
    <dgm:pt modelId="{A1485020-6846-48A3-B26D-757ACF97AEC2}" type="pres">
      <dgm:prSet presAssocID="{F6AFB711-03C4-4A91-AFA0-640F63E14BEC}" presName="root2" presStyleCnt="0"/>
      <dgm:spPr/>
      <dgm:t>
        <a:bodyPr/>
        <a:lstStyle/>
        <a:p>
          <a:endParaRPr lang="en-US"/>
        </a:p>
      </dgm:t>
    </dgm:pt>
    <dgm:pt modelId="{FAA17A42-E968-4D3E-BC64-0486236251E4}" type="pres">
      <dgm:prSet presAssocID="{F6AFB711-03C4-4A91-AFA0-640F63E14BEC}" presName="LevelTwoTextNode" presStyleLbl="node3" presStyleIdx="0" presStyleCnt="6" custScaleX="198577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E3FA356A-9563-4CA3-8EE6-F3A15B3F5024}" type="pres">
      <dgm:prSet presAssocID="{F6AFB711-03C4-4A91-AFA0-640F63E14BEC}" presName="level3hierChild" presStyleCnt="0"/>
      <dgm:spPr/>
      <dgm:t>
        <a:bodyPr/>
        <a:lstStyle/>
        <a:p>
          <a:endParaRPr lang="en-US"/>
        </a:p>
      </dgm:t>
    </dgm:pt>
    <dgm:pt modelId="{D64B1FBF-A414-4087-88C0-91AC316AD49A}" type="pres">
      <dgm:prSet presAssocID="{11D59893-1A0B-49EB-A0F4-6B421C22BBE1}" presName="conn2-1" presStyleLbl="parChTrans1D3" presStyleIdx="1" presStyleCnt="6"/>
      <dgm:spPr/>
      <dgm:t>
        <a:bodyPr/>
        <a:lstStyle/>
        <a:p>
          <a:pPr rtl="1"/>
          <a:endParaRPr lang="ar-SA"/>
        </a:p>
      </dgm:t>
    </dgm:pt>
    <dgm:pt modelId="{755AC505-1079-42BD-A233-54CABBCE7B50}" type="pres">
      <dgm:prSet presAssocID="{11D59893-1A0B-49EB-A0F4-6B421C22BBE1}" presName="connTx" presStyleLbl="parChTrans1D3" presStyleIdx="1" presStyleCnt="6"/>
      <dgm:spPr/>
      <dgm:t>
        <a:bodyPr/>
        <a:lstStyle/>
        <a:p>
          <a:pPr rtl="1"/>
          <a:endParaRPr lang="ar-SA"/>
        </a:p>
      </dgm:t>
    </dgm:pt>
    <dgm:pt modelId="{149F21EF-BD7D-4A16-98C4-21E6B09D5A86}" type="pres">
      <dgm:prSet presAssocID="{22457159-79AF-4E5A-A4B5-26BB9C215980}" presName="root2" presStyleCnt="0"/>
      <dgm:spPr/>
      <dgm:t>
        <a:bodyPr/>
        <a:lstStyle/>
        <a:p>
          <a:endParaRPr lang="en-US"/>
        </a:p>
      </dgm:t>
    </dgm:pt>
    <dgm:pt modelId="{FAC222EC-5CFF-41E2-878A-1017120CFAC7}" type="pres">
      <dgm:prSet presAssocID="{22457159-79AF-4E5A-A4B5-26BB9C215980}" presName="LevelTwoTextNode" presStyleLbl="node3" presStyleIdx="1" presStyleCnt="6" custScaleX="198577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7D3A03C7-91CF-45CA-8798-D45FEA073283}" type="pres">
      <dgm:prSet presAssocID="{22457159-79AF-4E5A-A4B5-26BB9C215980}" presName="level3hierChild" presStyleCnt="0"/>
      <dgm:spPr/>
      <dgm:t>
        <a:bodyPr/>
        <a:lstStyle/>
        <a:p>
          <a:endParaRPr lang="en-US"/>
        </a:p>
      </dgm:t>
    </dgm:pt>
    <dgm:pt modelId="{95B4A08C-3EE2-404A-9817-63B4AEC03616}" type="pres">
      <dgm:prSet presAssocID="{90176D51-8577-4C4B-A51E-A4103D909790}" presName="conn2-1" presStyleLbl="parChTrans1D3" presStyleIdx="2" presStyleCnt="6"/>
      <dgm:spPr/>
      <dgm:t>
        <a:bodyPr/>
        <a:lstStyle/>
        <a:p>
          <a:pPr rtl="1"/>
          <a:endParaRPr lang="ar-SA"/>
        </a:p>
      </dgm:t>
    </dgm:pt>
    <dgm:pt modelId="{54A1220E-E0CC-432B-882E-332D4170B94B}" type="pres">
      <dgm:prSet presAssocID="{90176D51-8577-4C4B-A51E-A4103D909790}" presName="connTx" presStyleLbl="parChTrans1D3" presStyleIdx="2" presStyleCnt="6"/>
      <dgm:spPr/>
      <dgm:t>
        <a:bodyPr/>
        <a:lstStyle/>
        <a:p>
          <a:pPr rtl="1"/>
          <a:endParaRPr lang="ar-SA"/>
        </a:p>
      </dgm:t>
    </dgm:pt>
    <dgm:pt modelId="{715EC388-2F24-4410-823C-0EBEA9D8907C}" type="pres">
      <dgm:prSet presAssocID="{DE373E3B-4018-443F-8CEB-4FD0C56524FA}" presName="root2" presStyleCnt="0"/>
      <dgm:spPr/>
      <dgm:t>
        <a:bodyPr/>
        <a:lstStyle/>
        <a:p>
          <a:endParaRPr lang="en-US"/>
        </a:p>
      </dgm:t>
    </dgm:pt>
    <dgm:pt modelId="{6C3913F5-70C3-441D-887F-4FA4D9A9E9FD}" type="pres">
      <dgm:prSet presAssocID="{DE373E3B-4018-443F-8CEB-4FD0C56524FA}" presName="LevelTwoTextNode" presStyleLbl="node3" presStyleIdx="2" presStyleCnt="6" custScaleX="198577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741F5B63-EDF5-4442-ACDD-17CF170B332E}" type="pres">
      <dgm:prSet presAssocID="{DE373E3B-4018-443F-8CEB-4FD0C56524FA}" presName="level3hierChild" presStyleCnt="0"/>
      <dgm:spPr/>
      <dgm:t>
        <a:bodyPr/>
        <a:lstStyle/>
        <a:p>
          <a:endParaRPr lang="en-US"/>
        </a:p>
      </dgm:t>
    </dgm:pt>
    <dgm:pt modelId="{2629297E-5F13-4D29-8C4A-B99BABFB1D0D}" type="pres">
      <dgm:prSet presAssocID="{8382AE52-9BE1-4FD3-B13E-FB290F3E9850}" presName="conn2-1" presStyleLbl="parChTrans1D2" presStyleIdx="1" presStyleCnt="2"/>
      <dgm:spPr/>
      <dgm:t>
        <a:bodyPr/>
        <a:lstStyle/>
        <a:p>
          <a:pPr rtl="1"/>
          <a:endParaRPr lang="ar-SA"/>
        </a:p>
      </dgm:t>
    </dgm:pt>
    <dgm:pt modelId="{0D4365E6-6FA1-4B43-9957-781572D620B3}" type="pres">
      <dgm:prSet presAssocID="{8382AE52-9BE1-4FD3-B13E-FB290F3E9850}" presName="connTx" presStyleLbl="parChTrans1D2" presStyleIdx="1" presStyleCnt="2"/>
      <dgm:spPr/>
      <dgm:t>
        <a:bodyPr/>
        <a:lstStyle/>
        <a:p>
          <a:pPr rtl="1"/>
          <a:endParaRPr lang="ar-SA"/>
        </a:p>
      </dgm:t>
    </dgm:pt>
    <dgm:pt modelId="{0B5CC792-00BB-4E4D-B3CB-6DE8F72ECDB9}" type="pres">
      <dgm:prSet presAssocID="{216AF026-D35D-453A-BCCF-A904C32F42A5}" presName="root2" presStyleCnt="0"/>
      <dgm:spPr/>
      <dgm:t>
        <a:bodyPr/>
        <a:lstStyle/>
        <a:p>
          <a:endParaRPr lang="en-US"/>
        </a:p>
      </dgm:t>
    </dgm:pt>
    <dgm:pt modelId="{6158663C-8A77-4B9A-BB61-E8CB66D5C036}" type="pres">
      <dgm:prSet presAssocID="{216AF026-D35D-453A-BCCF-A904C32F42A5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F866D3FC-3938-4840-B3FA-7BBB5F9A5743}" type="pres">
      <dgm:prSet presAssocID="{216AF026-D35D-453A-BCCF-A904C32F42A5}" presName="level3hierChild" presStyleCnt="0"/>
      <dgm:spPr/>
      <dgm:t>
        <a:bodyPr/>
        <a:lstStyle/>
        <a:p>
          <a:endParaRPr lang="en-US"/>
        </a:p>
      </dgm:t>
    </dgm:pt>
    <dgm:pt modelId="{52C64708-C5C3-430D-9EB4-4384E7561073}" type="pres">
      <dgm:prSet presAssocID="{98C24C5B-CB10-40A0-BA52-BF261919E847}" presName="conn2-1" presStyleLbl="parChTrans1D3" presStyleIdx="3" presStyleCnt="6"/>
      <dgm:spPr/>
      <dgm:t>
        <a:bodyPr/>
        <a:lstStyle/>
        <a:p>
          <a:pPr rtl="1"/>
          <a:endParaRPr lang="ar-SA"/>
        </a:p>
      </dgm:t>
    </dgm:pt>
    <dgm:pt modelId="{527DA34C-A9D7-4776-8B9D-56E0AE841240}" type="pres">
      <dgm:prSet presAssocID="{98C24C5B-CB10-40A0-BA52-BF261919E847}" presName="connTx" presStyleLbl="parChTrans1D3" presStyleIdx="3" presStyleCnt="6"/>
      <dgm:spPr/>
      <dgm:t>
        <a:bodyPr/>
        <a:lstStyle/>
        <a:p>
          <a:pPr rtl="1"/>
          <a:endParaRPr lang="ar-SA"/>
        </a:p>
      </dgm:t>
    </dgm:pt>
    <dgm:pt modelId="{902DFEF8-0320-40CB-A2CD-6C44AD10602A}" type="pres">
      <dgm:prSet presAssocID="{5E6D967E-81FB-4513-A95F-1261834C5282}" presName="root2" presStyleCnt="0"/>
      <dgm:spPr/>
      <dgm:t>
        <a:bodyPr/>
        <a:lstStyle/>
        <a:p>
          <a:endParaRPr lang="en-US"/>
        </a:p>
      </dgm:t>
    </dgm:pt>
    <dgm:pt modelId="{0DDD9922-FB82-44F3-988A-72AB4DE3990A}" type="pres">
      <dgm:prSet presAssocID="{5E6D967E-81FB-4513-A95F-1261834C5282}" presName="LevelTwoTextNode" presStyleLbl="node3" presStyleIdx="3" presStyleCnt="6" custScaleX="198577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9B44262A-0EB3-4068-897A-54F24A8C409F}" type="pres">
      <dgm:prSet presAssocID="{5E6D967E-81FB-4513-A95F-1261834C5282}" presName="level3hierChild" presStyleCnt="0"/>
      <dgm:spPr/>
      <dgm:t>
        <a:bodyPr/>
        <a:lstStyle/>
        <a:p>
          <a:endParaRPr lang="en-US"/>
        </a:p>
      </dgm:t>
    </dgm:pt>
    <dgm:pt modelId="{05FC88B0-9C62-4EDC-B672-BA307C0E244F}" type="pres">
      <dgm:prSet presAssocID="{B29E20EA-735B-4AFF-97ED-35AF66BF1E81}" presName="conn2-1" presStyleLbl="parChTrans1D3" presStyleIdx="4" presStyleCnt="6"/>
      <dgm:spPr/>
      <dgm:t>
        <a:bodyPr/>
        <a:lstStyle/>
        <a:p>
          <a:pPr rtl="1"/>
          <a:endParaRPr lang="ar-SA"/>
        </a:p>
      </dgm:t>
    </dgm:pt>
    <dgm:pt modelId="{CEB1E04B-FCC1-4627-8B0D-0CE9880B3372}" type="pres">
      <dgm:prSet presAssocID="{B29E20EA-735B-4AFF-97ED-35AF66BF1E81}" presName="connTx" presStyleLbl="parChTrans1D3" presStyleIdx="4" presStyleCnt="6"/>
      <dgm:spPr/>
      <dgm:t>
        <a:bodyPr/>
        <a:lstStyle/>
        <a:p>
          <a:pPr rtl="1"/>
          <a:endParaRPr lang="ar-SA"/>
        </a:p>
      </dgm:t>
    </dgm:pt>
    <dgm:pt modelId="{13180A36-9ED0-4901-9D00-C2F896DC2725}" type="pres">
      <dgm:prSet presAssocID="{8E06A35C-23C8-4A70-91D2-5D7108DB041C}" presName="root2" presStyleCnt="0"/>
      <dgm:spPr/>
      <dgm:t>
        <a:bodyPr/>
        <a:lstStyle/>
        <a:p>
          <a:endParaRPr lang="en-US"/>
        </a:p>
      </dgm:t>
    </dgm:pt>
    <dgm:pt modelId="{CF9E6B70-8427-460C-88C0-697DCF8EBFCD}" type="pres">
      <dgm:prSet presAssocID="{8E06A35C-23C8-4A70-91D2-5D7108DB041C}" presName="LevelTwoTextNode" presStyleLbl="node3" presStyleIdx="4" presStyleCnt="6" custScaleX="198577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AD930F24-EC04-4344-939C-2517CD2B4BD9}" type="pres">
      <dgm:prSet presAssocID="{8E06A35C-23C8-4A70-91D2-5D7108DB041C}" presName="level3hierChild" presStyleCnt="0"/>
      <dgm:spPr/>
      <dgm:t>
        <a:bodyPr/>
        <a:lstStyle/>
        <a:p>
          <a:endParaRPr lang="en-US"/>
        </a:p>
      </dgm:t>
    </dgm:pt>
    <dgm:pt modelId="{10733DE5-B7B5-4EE0-9364-C130BE26AA15}" type="pres">
      <dgm:prSet presAssocID="{8B28F71F-E9C9-4E32-9DE5-9718CDF69824}" presName="conn2-1" presStyleLbl="parChTrans1D3" presStyleIdx="5" presStyleCnt="6"/>
      <dgm:spPr/>
      <dgm:t>
        <a:bodyPr/>
        <a:lstStyle/>
        <a:p>
          <a:pPr rtl="1"/>
          <a:endParaRPr lang="ar-SA"/>
        </a:p>
      </dgm:t>
    </dgm:pt>
    <dgm:pt modelId="{A95EE12B-C6D4-4D26-908B-916E9873A95F}" type="pres">
      <dgm:prSet presAssocID="{8B28F71F-E9C9-4E32-9DE5-9718CDF69824}" presName="connTx" presStyleLbl="parChTrans1D3" presStyleIdx="5" presStyleCnt="6"/>
      <dgm:spPr/>
      <dgm:t>
        <a:bodyPr/>
        <a:lstStyle/>
        <a:p>
          <a:pPr rtl="1"/>
          <a:endParaRPr lang="ar-SA"/>
        </a:p>
      </dgm:t>
    </dgm:pt>
    <dgm:pt modelId="{5F63FB61-5ACA-45C0-9ED2-EF1972EF6291}" type="pres">
      <dgm:prSet presAssocID="{13D2243B-3613-4AE4-BDAD-28B2AAF970AE}" presName="root2" presStyleCnt="0"/>
      <dgm:spPr/>
      <dgm:t>
        <a:bodyPr/>
        <a:lstStyle/>
        <a:p>
          <a:endParaRPr lang="en-US"/>
        </a:p>
      </dgm:t>
    </dgm:pt>
    <dgm:pt modelId="{5EA7BF4B-68AD-44A7-AFA1-E8EB7B695F9A}" type="pres">
      <dgm:prSet presAssocID="{13D2243B-3613-4AE4-BDAD-28B2AAF970AE}" presName="LevelTwoTextNode" presStyleLbl="node3" presStyleIdx="5" presStyleCnt="6" custScaleX="198577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3783A1A5-E5AC-4299-8CDF-F3FA49183E47}" type="pres">
      <dgm:prSet presAssocID="{13D2243B-3613-4AE4-BDAD-28B2AAF970AE}" presName="level3hierChild" presStyleCnt="0"/>
      <dgm:spPr/>
      <dgm:t>
        <a:bodyPr/>
        <a:lstStyle/>
        <a:p>
          <a:endParaRPr lang="en-US"/>
        </a:p>
      </dgm:t>
    </dgm:pt>
  </dgm:ptLst>
  <dgm:cxnLst>
    <dgm:cxn modelId="{90725930-C1AE-44A7-85D3-6453950FF158}" srcId="{8562538B-11DD-4363-B9BB-B311946EA3EE}" destId="{216AF026-D35D-453A-BCCF-A904C32F42A5}" srcOrd="1" destOrd="0" parTransId="{8382AE52-9BE1-4FD3-B13E-FB290F3E9850}" sibTransId="{FF50EE6C-1CD1-40E0-9210-AFEB9DE28D30}"/>
    <dgm:cxn modelId="{09E64A9E-887D-4F63-9D75-0B916F87892F}" type="presOf" srcId="{DD8A65BE-DCF2-44C2-A55D-7D6CFC24A8C3}" destId="{E2216B78-A3F0-4305-BCB6-879A69DC96E9}" srcOrd="1" destOrd="0" presId="urn:microsoft.com/office/officeart/2005/8/layout/hierarchy2"/>
    <dgm:cxn modelId="{12190179-648A-40C0-A50E-85BAAA7E8C9D}" srcId="{0E2A5335-696E-4EB1-89F5-EEF11D6E9E2C}" destId="{DE373E3B-4018-443F-8CEB-4FD0C56524FA}" srcOrd="2" destOrd="0" parTransId="{90176D51-8577-4C4B-A51E-A4103D909790}" sibTransId="{72179DED-0474-441F-87B1-6FD460490F98}"/>
    <dgm:cxn modelId="{F21DDC7C-5ECC-45F9-B64D-32D7093831E9}" srcId="{216AF026-D35D-453A-BCCF-A904C32F42A5}" destId="{5E6D967E-81FB-4513-A95F-1261834C5282}" srcOrd="0" destOrd="0" parTransId="{98C24C5B-CB10-40A0-BA52-BF261919E847}" sibTransId="{57AE67EF-492C-48CF-9DEC-426226241E52}"/>
    <dgm:cxn modelId="{FF2E4207-AB94-451E-A431-112FE5EDA450}" type="presOf" srcId="{5E6D967E-81FB-4513-A95F-1261834C5282}" destId="{0DDD9922-FB82-44F3-988A-72AB4DE3990A}" srcOrd="0" destOrd="0" presId="urn:microsoft.com/office/officeart/2005/8/layout/hierarchy2"/>
    <dgm:cxn modelId="{F8BC2A95-6417-4F99-B4B5-2FF1B12E7E77}" type="presOf" srcId="{50799C86-FCAA-4668-B19A-DAF32265F4B4}" destId="{390CDE7D-2512-4EBA-87A6-4041E41B6928}" srcOrd="1" destOrd="0" presId="urn:microsoft.com/office/officeart/2005/8/layout/hierarchy2"/>
    <dgm:cxn modelId="{FA5B2186-1F91-4D57-8F9B-F90DFDA614B8}" type="presOf" srcId="{11D59893-1A0B-49EB-A0F4-6B421C22BBE1}" destId="{D64B1FBF-A414-4087-88C0-91AC316AD49A}" srcOrd="0" destOrd="0" presId="urn:microsoft.com/office/officeart/2005/8/layout/hierarchy2"/>
    <dgm:cxn modelId="{9AAEE59D-4639-464F-8648-C4519E5FE275}" type="presOf" srcId="{50799C86-FCAA-4668-B19A-DAF32265F4B4}" destId="{FF93D615-C223-4BB5-91B5-C2640DE6C078}" srcOrd="0" destOrd="0" presId="urn:microsoft.com/office/officeart/2005/8/layout/hierarchy2"/>
    <dgm:cxn modelId="{F205E244-4D4E-4F2D-ACC9-D6823AE41832}" type="presOf" srcId="{B29E20EA-735B-4AFF-97ED-35AF66BF1E81}" destId="{05FC88B0-9C62-4EDC-B672-BA307C0E244F}" srcOrd="0" destOrd="0" presId="urn:microsoft.com/office/officeart/2005/8/layout/hierarchy2"/>
    <dgm:cxn modelId="{E57C9957-8C15-450E-B1D7-ED0E5077920E}" type="presOf" srcId="{8B28F71F-E9C9-4E32-9DE5-9718CDF69824}" destId="{10733DE5-B7B5-4EE0-9364-C130BE26AA15}" srcOrd="0" destOrd="0" presId="urn:microsoft.com/office/officeart/2005/8/layout/hierarchy2"/>
    <dgm:cxn modelId="{1F02B9D3-7704-4422-9B93-BC9970ACB3B4}" srcId="{216AF026-D35D-453A-BCCF-A904C32F42A5}" destId="{13D2243B-3613-4AE4-BDAD-28B2AAF970AE}" srcOrd="2" destOrd="0" parTransId="{8B28F71F-E9C9-4E32-9DE5-9718CDF69824}" sibTransId="{7CEFFA0D-F6F4-4B93-92FA-81543BCD922F}"/>
    <dgm:cxn modelId="{9CB73101-0EF6-404C-B867-39F29F144598}" type="presOf" srcId="{90176D51-8577-4C4B-A51E-A4103D909790}" destId="{95B4A08C-3EE2-404A-9817-63B4AEC03616}" srcOrd="0" destOrd="0" presId="urn:microsoft.com/office/officeart/2005/8/layout/hierarchy2"/>
    <dgm:cxn modelId="{51BF0F92-C096-45A2-B60A-1334C227E5E0}" type="presOf" srcId="{90176D51-8577-4C4B-A51E-A4103D909790}" destId="{54A1220E-E0CC-432B-882E-332D4170B94B}" srcOrd="1" destOrd="0" presId="urn:microsoft.com/office/officeart/2005/8/layout/hierarchy2"/>
    <dgm:cxn modelId="{53F11BA6-FD4A-49FA-8BA2-F0B9543F07B2}" srcId="{0E2A5335-696E-4EB1-89F5-EEF11D6E9E2C}" destId="{22457159-79AF-4E5A-A4B5-26BB9C215980}" srcOrd="1" destOrd="0" parTransId="{11D59893-1A0B-49EB-A0F4-6B421C22BBE1}" sibTransId="{36F855CA-5630-40F8-9D0B-943148DF7940}"/>
    <dgm:cxn modelId="{7D694CEA-B118-4047-B107-2CEEF91F2CCC}" type="presOf" srcId="{8382AE52-9BE1-4FD3-B13E-FB290F3E9850}" destId="{0D4365E6-6FA1-4B43-9957-781572D620B3}" srcOrd="1" destOrd="0" presId="urn:microsoft.com/office/officeart/2005/8/layout/hierarchy2"/>
    <dgm:cxn modelId="{8464881E-8F02-4966-BF65-7AC1DBE6C0C1}" type="presOf" srcId="{216AF026-D35D-453A-BCCF-A904C32F42A5}" destId="{6158663C-8A77-4B9A-BB61-E8CB66D5C036}" srcOrd="0" destOrd="0" presId="urn:microsoft.com/office/officeart/2005/8/layout/hierarchy2"/>
    <dgm:cxn modelId="{58026269-1A7D-4B90-9D14-933D16AE53A2}" type="presOf" srcId="{13D2243B-3613-4AE4-BDAD-28B2AAF970AE}" destId="{5EA7BF4B-68AD-44A7-AFA1-E8EB7B695F9A}" srcOrd="0" destOrd="0" presId="urn:microsoft.com/office/officeart/2005/8/layout/hierarchy2"/>
    <dgm:cxn modelId="{7A490934-4277-4B4D-8700-9C4BBB7E5F5F}" type="presOf" srcId="{F6AFB711-03C4-4A91-AFA0-640F63E14BEC}" destId="{FAA17A42-E968-4D3E-BC64-0486236251E4}" srcOrd="0" destOrd="0" presId="urn:microsoft.com/office/officeart/2005/8/layout/hierarchy2"/>
    <dgm:cxn modelId="{351AA892-9688-4837-8FDF-668C3A1C7E7B}" type="presOf" srcId="{8382AE52-9BE1-4FD3-B13E-FB290F3E9850}" destId="{2629297E-5F13-4D29-8C4A-B99BABFB1D0D}" srcOrd="0" destOrd="0" presId="urn:microsoft.com/office/officeart/2005/8/layout/hierarchy2"/>
    <dgm:cxn modelId="{8D0393AC-C8CF-4C32-B58E-1E0C1535AB05}" type="presOf" srcId="{8562538B-11DD-4363-B9BB-B311946EA3EE}" destId="{424CBF8C-580C-4716-989B-449B80E9DD33}" srcOrd="0" destOrd="0" presId="urn:microsoft.com/office/officeart/2005/8/layout/hierarchy2"/>
    <dgm:cxn modelId="{CFEF56B9-C06E-4089-A1F4-88FA3545BAA8}" type="presOf" srcId="{0E2A5335-696E-4EB1-89F5-EEF11D6E9E2C}" destId="{5CB99B37-7B0B-41D5-A29C-7B4120FD1B40}" srcOrd="0" destOrd="0" presId="urn:microsoft.com/office/officeart/2005/8/layout/hierarchy2"/>
    <dgm:cxn modelId="{B671ECFD-0D60-4D67-9D6B-73AFA81C8CB9}" type="presOf" srcId="{11D59893-1A0B-49EB-A0F4-6B421C22BBE1}" destId="{755AC505-1079-42BD-A233-54CABBCE7B50}" srcOrd="1" destOrd="0" presId="urn:microsoft.com/office/officeart/2005/8/layout/hierarchy2"/>
    <dgm:cxn modelId="{32C98810-C8F5-46DC-8C12-16B6CC44791E}" type="presOf" srcId="{98C24C5B-CB10-40A0-BA52-BF261919E847}" destId="{52C64708-C5C3-430D-9EB4-4384E7561073}" srcOrd="0" destOrd="0" presId="urn:microsoft.com/office/officeart/2005/8/layout/hierarchy2"/>
    <dgm:cxn modelId="{AE9CDDB7-CC07-4911-ADC7-A04AA4B75A63}" srcId="{0E2A5335-696E-4EB1-89F5-EEF11D6E9E2C}" destId="{F6AFB711-03C4-4A91-AFA0-640F63E14BEC}" srcOrd="0" destOrd="0" parTransId="{DD8A65BE-DCF2-44C2-A55D-7D6CFC24A8C3}" sibTransId="{817D6EBD-0513-47E0-BF3F-95BC16E3BD05}"/>
    <dgm:cxn modelId="{59E690CE-61EA-43B6-A3FD-9F36507700B5}" type="presOf" srcId="{98C24C5B-CB10-40A0-BA52-BF261919E847}" destId="{527DA34C-A9D7-4776-8B9D-56E0AE841240}" srcOrd="1" destOrd="0" presId="urn:microsoft.com/office/officeart/2005/8/layout/hierarchy2"/>
    <dgm:cxn modelId="{18DCAE4F-700E-478E-B627-B824D237BAB3}" type="presOf" srcId="{DE373E3B-4018-443F-8CEB-4FD0C56524FA}" destId="{6C3913F5-70C3-441D-887F-4FA4D9A9E9FD}" srcOrd="0" destOrd="0" presId="urn:microsoft.com/office/officeart/2005/8/layout/hierarchy2"/>
    <dgm:cxn modelId="{952C2BFA-5F41-4C9C-8BA8-25C26096D60C}" type="presOf" srcId="{B29E20EA-735B-4AFF-97ED-35AF66BF1E81}" destId="{CEB1E04B-FCC1-4627-8B0D-0CE9880B3372}" srcOrd="1" destOrd="0" presId="urn:microsoft.com/office/officeart/2005/8/layout/hierarchy2"/>
    <dgm:cxn modelId="{2EAE7AA2-822D-4EFC-8C70-D1701159A9C4}" type="presOf" srcId="{8E06A35C-23C8-4A70-91D2-5D7108DB041C}" destId="{CF9E6B70-8427-460C-88C0-697DCF8EBFCD}" srcOrd="0" destOrd="0" presId="urn:microsoft.com/office/officeart/2005/8/layout/hierarchy2"/>
    <dgm:cxn modelId="{ECA41AD0-575E-4009-ABFB-AAA1E9D19E25}" srcId="{8562538B-11DD-4363-B9BB-B311946EA3EE}" destId="{0E2A5335-696E-4EB1-89F5-EEF11D6E9E2C}" srcOrd="0" destOrd="0" parTransId="{50799C86-FCAA-4668-B19A-DAF32265F4B4}" sibTransId="{59056C8C-4AF3-4F39-8AE7-235417D63C06}"/>
    <dgm:cxn modelId="{C8C32883-AA7E-46D3-8359-CAB01A34113D}" type="presOf" srcId="{22457159-79AF-4E5A-A4B5-26BB9C215980}" destId="{FAC222EC-5CFF-41E2-878A-1017120CFAC7}" srcOrd="0" destOrd="0" presId="urn:microsoft.com/office/officeart/2005/8/layout/hierarchy2"/>
    <dgm:cxn modelId="{E08AC16C-C3F5-4311-94FC-5F89E8F86A49}" srcId="{216AF026-D35D-453A-BCCF-A904C32F42A5}" destId="{8E06A35C-23C8-4A70-91D2-5D7108DB041C}" srcOrd="1" destOrd="0" parTransId="{B29E20EA-735B-4AFF-97ED-35AF66BF1E81}" sibTransId="{F9F0E7E3-6E07-4AF9-B52C-4DF91E0EC958}"/>
    <dgm:cxn modelId="{62F3844F-A9FC-4993-B654-E216517F9DF7}" type="presOf" srcId="{8B28F71F-E9C9-4E32-9DE5-9718CDF69824}" destId="{A95EE12B-C6D4-4D26-908B-916E9873A95F}" srcOrd="1" destOrd="0" presId="urn:microsoft.com/office/officeart/2005/8/layout/hierarchy2"/>
    <dgm:cxn modelId="{C1FDB7C1-9D8E-4678-A81F-D1795A6E5A20}" type="presOf" srcId="{60260347-5D56-4287-AD35-664AD8ED9F83}" destId="{10E20DA5-ADE4-4735-82A4-CCCC2F9D33F9}" srcOrd="0" destOrd="0" presId="urn:microsoft.com/office/officeart/2005/8/layout/hierarchy2"/>
    <dgm:cxn modelId="{66BFF216-53B8-416E-8F71-8D76379DFB2F}" type="presOf" srcId="{DD8A65BE-DCF2-44C2-A55D-7D6CFC24A8C3}" destId="{4EA2E737-577F-495A-8D1E-9F71B3184E9B}" srcOrd="0" destOrd="0" presId="urn:microsoft.com/office/officeart/2005/8/layout/hierarchy2"/>
    <dgm:cxn modelId="{4850AE15-9A19-48DA-9BE9-4264CC6A55D7}" srcId="{60260347-5D56-4287-AD35-664AD8ED9F83}" destId="{8562538B-11DD-4363-B9BB-B311946EA3EE}" srcOrd="0" destOrd="0" parTransId="{79DB5F91-9E91-4B11-9A0C-D58693B6A5E1}" sibTransId="{52BDEC37-F2BD-4CA3-8A17-0750331AE03A}"/>
    <dgm:cxn modelId="{D4EFC99D-85B4-4015-A6E5-D83F8D1D5E67}" type="presParOf" srcId="{10E20DA5-ADE4-4735-82A4-CCCC2F9D33F9}" destId="{F34DBA10-59CF-4782-868D-FD229238E395}" srcOrd="0" destOrd="0" presId="urn:microsoft.com/office/officeart/2005/8/layout/hierarchy2"/>
    <dgm:cxn modelId="{76D82F0F-71A7-4EB9-BF93-6673F86F97FC}" type="presParOf" srcId="{F34DBA10-59CF-4782-868D-FD229238E395}" destId="{424CBF8C-580C-4716-989B-449B80E9DD33}" srcOrd="0" destOrd="0" presId="urn:microsoft.com/office/officeart/2005/8/layout/hierarchy2"/>
    <dgm:cxn modelId="{0FFF70D4-E9EE-4FCA-8A3F-40C013712A35}" type="presParOf" srcId="{F34DBA10-59CF-4782-868D-FD229238E395}" destId="{A9A003E0-4AE4-46B1-96E2-5F06240F9AE8}" srcOrd="1" destOrd="0" presId="urn:microsoft.com/office/officeart/2005/8/layout/hierarchy2"/>
    <dgm:cxn modelId="{38089C1E-9080-4597-9F0E-ADCD7A221DF9}" type="presParOf" srcId="{A9A003E0-4AE4-46B1-96E2-5F06240F9AE8}" destId="{FF93D615-C223-4BB5-91B5-C2640DE6C078}" srcOrd="0" destOrd="0" presId="urn:microsoft.com/office/officeart/2005/8/layout/hierarchy2"/>
    <dgm:cxn modelId="{35F09F82-0CF3-4BA0-862F-B21424A95198}" type="presParOf" srcId="{FF93D615-C223-4BB5-91B5-C2640DE6C078}" destId="{390CDE7D-2512-4EBA-87A6-4041E41B6928}" srcOrd="0" destOrd="0" presId="urn:microsoft.com/office/officeart/2005/8/layout/hierarchy2"/>
    <dgm:cxn modelId="{90E8877B-EE70-4A2E-8385-843AD2B91D3F}" type="presParOf" srcId="{A9A003E0-4AE4-46B1-96E2-5F06240F9AE8}" destId="{A5E3FFCF-11DD-4FD3-BB5A-428AFADDFA72}" srcOrd="1" destOrd="0" presId="urn:microsoft.com/office/officeart/2005/8/layout/hierarchy2"/>
    <dgm:cxn modelId="{2FAE4766-5037-4011-9037-D65F59DE1C1F}" type="presParOf" srcId="{A5E3FFCF-11DD-4FD3-BB5A-428AFADDFA72}" destId="{5CB99B37-7B0B-41D5-A29C-7B4120FD1B40}" srcOrd="0" destOrd="0" presId="urn:microsoft.com/office/officeart/2005/8/layout/hierarchy2"/>
    <dgm:cxn modelId="{F7AB038D-1742-455D-AFA5-6D442AFD2243}" type="presParOf" srcId="{A5E3FFCF-11DD-4FD3-BB5A-428AFADDFA72}" destId="{617C83D6-EAA0-45B9-A1FB-2568FF458325}" srcOrd="1" destOrd="0" presId="urn:microsoft.com/office/officeart/2005/8/layout/hierarchy2"/>
    <dgm:cxn modelId="{8EBB74D4-AE2F-49ED-A8A0-A8EE01182B8A}" type="presParOf" srcId="{617C83D6-EAA0-45B9-A1FB-2568FF458325}" destId="{4EA2E737-577F-495A-8D1E-9F71B3184E9B}" srcOrd="0" destOrd="0" presId="urn:microsoft.com/office/officeart/2005/8/layout/hierarchy2"/>
    <dgm:cxn modelId="{BBEFFADC-51D5-479F-82AD-ABBEA9B35971}" type="presParOf" srcId="{4EA2E737-577F-495A-8D1E-9F71B3184E9B}" destId="{E2216B78-A3F0-4305-BCB6-879A69DC96E9}" srcOrd="0" destOrd="0" presId="urn:microsoft.com/office/officeart/2005/8/layout/hierarchy2"/>
    <dgm:cxn modelId="{B5497439-7FCF-4AD3-81E0-35CF63A04429}" type="presParOf" srcId="{617C83D6-EAA0-45B9-A1FB-2568FF458325}" destId="{A1485020-6846-48A3-B26D-757ACF97AEC2}" srcOrd="1" destOrd="0" presId="urn:microsoft.com/office/officeart/2005/8/layout/hierarchy2"/>
    <dgm:cxn modelId="{BDA513DE-154B-42C1-A541-BC9BF3CFBA12}" type="presParOf" srcId="{A1485020-6846-48A3-B26D-757ACF97AEC2}" destId="{FAA17A42-E968-4D3E-BC64-0486236251E4}" srcOrd="0" destOrd="0" presId="urn:microsoft.com/office/officeart/2005/8/layout/hierarchy2"/>
    <dgm:cxn modelId="{0DF77493-3DE7-464F-95AB-629638E3B760}" type="presParOf" srcId="{A1485020-6846-48A3-B26D-757ACF97AEC2}" destId="{E3FA356A-9563-4CA3-8EE6-F3A15B3F5024}" srcOrd="1" destOrd="0" presId="urn:microsoft.com/office/officeart/2005/8/layout/hierarchy2"/>
    <dgm:cxn modelId="{C4E65746-3F33-452A-85F6-D89B5BEA4569}" type="presParOf" srcId="{617C83D6-EAA0-45B9-A1FB-2568FF458325}" destId="{D64B1FBF-A414-4087-88C0-91AC316AD49A}" srcOrd="2" destOrd="0" presId="urn:microsoft.com/office/officeart/2005/8/layout/hierarchy2"/>
    <dgm:cxn modelId="{ECE3B6D4-122C-4A02-AFD1-F83016607F3E}" type="presParOf" srcId="{D64B1FBF-A414-4087-88C0-91AC316AD49A}" destId="{755AC505-1079-42BD-A233-54CABBCE7B50}" srcOrd="0" destOrd="0" presId="urn:microsoft.com/office/officeart/2005/8/layout/hierarchy2"/>
    <dgm:cxn modelId="{5261A814-B3C8-446D-AF27-F47D5D5515A4}" type="presParOf" srcId="{617C83D6-EAA0-45B9-A1FB-2568FF458325}" destId="{149F21EF-BD7D-4A16-98C4-21E6B09D5A86}" srcOrd="3" destOrd="0" presId="urn:microsoft.com/office/officeart/2005/8/layout/hierarchy2"/>
    <dgm:cxn modelId="{CA69B146-B817-4F5A-BE4F-4BBE7F86F1BA}" type="presParOf" srcId="{149F21EF-BD7D-4A16-98C4-21E6B09D5A86}" destId="{FAC222EC-5CFF-41E2-878A-1017120CFAC7}" srcOrd="0" destOrd="0" presId="urn:microsoft.com/office/officeart/2005/8/layout/hierarchy2"/>
    <dgm:cxn modelId="{F78D4E6E-15A3-4B8D-A271-CD69ED3D224A}" type="presParOf" srcId="{149F21EF-BD7D-4A16-98C4-21E6B09D5A86}" destId="{7D3A03C7-91CF-45CA-8798-D45FEA073283}" srcOrd="1" destOrd="0" presId="urn:microsoft.com/office/officeart/2005/8/layout/hierarchy2"/>
    <dgm:cxn modelId="{D98D1AAF-2BD7-4D79-BF7F-9AC325628CE3}" type="presParOf" srcId="{617C83D6-EAA0-45B9-A1FB-2568FF458325}" destId="{95B4A08C-3EE2-404A-9817-63B4AEC03616}" srcOrd="4" destOrd="0" presId="urn:microsoft.com/office/officeart/2005/8/layout/hierarchy2"/>
    <dgm:cxn modelId="{AEBA0601-1D86-4A8E-8A59-2A1EFF4FB490}" type="presParOf" srcId="{95B4A08C-3EE2-404A-9817-63B4AEC03616}" destId="{54A1220E-E0CC-432B-882E-332D4170B94B}" srcOrd="0" destOrd="0" presId="urn:microsoft.com/office/officeart/2005/8/layout/hierarchy2"/>
    <dgm:cxn modelId="{8C8876B4-3160-463E-AC59-14A9E8DDFAC6}" type="presParOf" srcId="{617C83D6-EAA0-45B9-A1FB-2568FF458325}" destId="{715EC388-2F24-4410-823C-0EBEA9D8907C}" srcOrd="5" destOrd="0" presId="urn:microsoft.com/office/officeart/2005/8/layout/hierarchy2"/>
    <dgm:cxn modelId="{AACA3693-D996-4E6F-923C-E8DCDEE3BAF0}" type="presParOf" srcId="{715EC388-2F24-4410-823C-0EBEA9D8907C}" destId="{6C3913F5-70C3-441D-887F-4FA4D9A9E9FD}" srcOrd="0" destOrd="0" presId="urn:microsoft.com/office/officeart/2005/8/layout/hierarchy2"/>
    <dgm:cxn modelId="{9A8C9E36-148F-45C6-960F-DCFB2100BC2A}" type="presParOf" srcId="{715EC388-2F24-4410-823C-0EBEA9D8907C}" destId="{741F5B63-EDF5-4442-ACDD-17CF170B332E}" srcOrd="1" destOrd="0" presId="urn:microsoft.com/office/officeart/2005/8/layout/hierarchy2"/>
    <dgm:cxn modelId="{79912B7E-8ECC-4485-B7A2-7C56B63EBCBB}" type="presParOf" srcId="{A9A003E0-4AE4-46B1-96E2-5F06240F9AE8}" destId="{2629297E-5F13-4D29-8C4A-B99BABFB1D0D}" srcOrd="2" destOrd="0" presId="urn:microsoft.com/office/officeart/2005/8/layout/hierarchy2"/>
    <dgm:cxn modelId="{E9800525-6384-4832-BFBF-42D84E77D3BF}" type="presParOf" srcId="{2629297E-5F13-4D29-8C4A-B99BABFB1D0D}" destId="{0D4365E6-6FA1-4B43-9957-781572D620B3}" srcOrd="0" destOrd="0" presId="urn:microsoft.com/office/officeart/2005/8/layout/hierarchy2"/>
    <dgm:cxn modelId="{589A043E-058F-4338-AAE3-D527AA357A56}" type="presParOf" srcId="{A9A003E0-4AE4-46B1-96E2-5F06240F9AE8}" destId="{0B5CC792-00BB-4E4D-B3CB-6DE8F72ECDB9}" srcOrd="3" destOrd="0" presId="urn:microsoft.com/office/officeart/2005/8/layout/hierarchy2"/>
    <dgm:cxn modelId="{39DCD37A-9E04-404F-B2F8-362010D67C30}" type="presParOf" srcId="{0B5CC792-00BB-4E4D-B3CB-6DE8F72ECDB9}" destId="{6158663C-8A77-4B9A-BB61-E8CB66D5C036}" srcOrd="0" destOrd="0" presId="urn:microsoft.com/office/officeart/2005/8/layout/hierarchy2"/>
    <dgm:cxn modelId="{1F66F275-239B-4489-93D9-3525FA688B3B}" type="presParOf" srcId="{0B5CC792-00BB-4E4D-B3CB-6DE8F72ECDB9}" destId="{F866D3FC-3938-4840-B3FA-7BBB5F9A5743}" srcOrd="1" destOrd="0" presId="urn:microsoft.com/office/officeart/2005/8/layout/hierarchy2"/>
    <dgm:cxn modelId="{EDE208DE-77E4-44AC-8C29-56229CC37BFD}" type="presParOf" srcId="{F866D3FC-3938-4840-B3FA-7BBB5F9A5743}" destId="{52C64708-C5C3-430D-9EB4-4384E7561073}" srcOrd="0" destOrd="0" presId="urn:microsoft.com/office/officeart/2005/8/layout/hierarchy2"/>
    <dgm:cxn modelId="{B8A3F79B-D31F-4675-973F-6D9F1575A8B2}" type="presParOf" srcId="{52C64708-C5C3-430D-9EB4-4384E7561073}" destId="{527DA34C-A9D7-4776-8B9D-56E0AE841240}" srcOrd="0" destOrd="0" presId="urn:microsoft.com/office/officeart/2005/8/layout/hierarchy2"/>
    <dgm:cxn modelId="{6E911509-D40B-409F-B8A0-E55CDAA969B2}" type="presParOf" srcId="{F866D3FC-3938-4840-B3FA-7BBB5F9A5743}" destId="{902DFEF8-0320-40CB-A2CD-6C44AD10602A}" srcOrd="1" destOrd="0" presId="urn:microsoft.com/office/officeart/2005/8/layout/hierarchy2"/>
    <dgm:cxn modelId="{4779C6F9-53BF-4CD7-9FC8-8E3450E52875}" type="presParOf" srcId="{902DFEF8-0320-40CB-A2CD-6C44AD10602A}" destId="{0DDD9922-FB82-44F3-988A-72AB4DE3990A}" srcOrd="0" destOrd="0" presId="urn:microsoft.com/office/officeart/2005/8/layout/hierarchy2"/>
    <dgm:cxn modelId="{558F1043-CAEF-46A3-8C27-81BBBA6609BC}" type="presParOf" srcId="{902DFEF8-0320-40CB-A2CD-6C44AD10602A}" destId="{9B44262A-0EB3-4068-897A-54F24A8C409F}" srcOrd="1" destOrd="0" presId="urn:microsoft.com/office/officeart/2005/8/layout/hierarchy2"/>
    <dgm:cxn modelId="{F73ACF30-AC5C-4F42-ACD2-05FFF6F64D28}" type="presParOf" srcId="{F866D3FC-3938-4840-B3FA-7BBB5F9A5743}" destId="{05FC88B0-9C62-4EDC-B672-BA307C0E244F}" srcOrd="2" destOrd="0" presId="urn:microsoft.com/office/officeart/2005/8/layout/hierarchy2"/>
    <dgm:cxn modelId="{F87143C1-38BF-444B-9167-70346B63A2A9}" type="presParOf" srcId="{05FC88B0-9C62-4EDC-B672-BA307C0E244F}" destId="{CEB1E04B-FCC1-4627-8B0D-0CE9880B3372}" srcOrd="0" destOrd="0" presId="urn:microsoft.com/office/officeart/2005/8/layout/hierarchy2"/>
    <dgm:cxn modelId="{274CD8C6-4CD7-4698-B400-63329C5C819C}" type="presParOf" srcId="{F866D3FC-3938-4840-B3FA-7BBB5F9A5743}" destId="{13180A36-9ED0-4901-9D00-C2F896DC2725}" srcOrd="3" destOrd="0" presId="urn:microsoft.com/office/officeart/2005/8/layout/hierarchy2"/>
    <dgm:cxn modelId="{ABFB3AC1-CDF9-4B2D-9DCB-0D89C9D8CB49}" type="presParOf" srcId="{13180A36-9ED0-4901-9D00-C2F896DC2725}" destId="{CF9E6B70-8427-460C-88C0-697DCF8EBFCD}" srcOrd="0" destOrd="0" presId="urn:microsoft.com/office/officeart/2005/8/layout/hierarchy2"/>
    <dgm:cxn modelId="{B072A862-10F2-4837-A39A-CC954DD9F00B}" type="presParOf" srcId="{13180A36-9ED0-4901-9D00-C2F896DC2725}" destId="{AD930F24-EC04-4344-939C-2517CD2B4BD9}" srcOrd="1" destOrd="0" presId="urn:microsoft.com/office/officeart/2005/8/layout/hierarchy2"/>
    <dgm:cxn modelId="{0BF77637-507D-4E2B-BFD1-0C4FB5910F36}" type="presParOf" srcId="{F866D3FC-3938-4840-B3FA-7BBB5F9A5743}" destId="{10733DE5-B7B5-4EE0-9364-C130BE26AA15}" srcOrd="4" destOrd="0" presId="urn:microsoft.com/office/officeart/2005/8/layout/hierarchy2"/>
    <dgm:cxn modelId="{EC08C459-4ED4-40D5-9162-5610004706AB}" type="presParOf" srcId="{10733DE5-B7B5-4EE0-9364-C130BE26AA15}" destId="{A95EE12B-C6D4-4D26-908B-916E9873A95F}" srcOrd="0" destOrd="0" presId="urn:microsoft.com/office/officeart/2005/8/layout/hierarchy2"/>
    <dgm:cxn modelId="{E903EA68-EEDA-4FCA-AE03-DF159BF445A7}" type="presParOf" srcId="{F866D3FC-3938-4840-B3FA-7BBB5F9A5743}" destId="{5F63FB61-5ACA-45C0-9ED2-EF1972EF6291}" srcOrd="5" destOrd="0" presId="urn:microsoft.com/office/officeart/2005/8/layout/hierarchy2"/>
    <dgm:cxn modelId="{B07B19EB-DBBA-46EE-B6E0-631921DB0203}" type="presParOf" srcId="{5F63FB61-5ACA-45C0-9ED2-EF1972EF6291}" destId="{5EA7BF4B-68AD-44A7-AFA1-E8EB7B695F9A}" srcOrd="0" destOrd="0" presId="urn:microsoft.com/office/officeart/2005/8/layout/hierarchy2"/>
    <dgm:cxn modelId="{14A52FF7-AFBE-4EF2-B7B7-B83CCD014D9E}" type="presParOf" srcId="{5F63FB61-5ACA-45C0-9ED2-EF1972EF6291}" destId="{3783A1A5-E5AC-4299-8CDF-F3FA49183E47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1469AE2-8DE9-41B7-8A6B-0956901B60DA}" type="doc">
      <dgm:prSet loTypeId="urn:microsoft.com/office/officeart/2005/8/layout/vList6" loCatId="list" qsTypeId="urn:microsoft.com/office/officeart/2005/8/quickstyle/simple3" qsCatId="simple" csTypeId="urn:microsoft.com/office/officeart/2005/8/colors/colorful1#4" csCatId="colorful" phldr="1"/>
      <dgm:spPr/>
      <dgm:t>
        <a:bodyPr/>
        <a:lstStyle/>
        <a:p>
          <a:pPr rtl="1"/>
          <a:endParaRPr lang="ar-SA"/>
        </a:p>
      </dgm:t>
    </dgm:pt>
    <dgm:pt modelId="{928555C5-DB12-4D53-84E1-67EA38C45FE1}">
      <dgm:prSet phldrT="[نص]" custT="1"/>
      <dgm:spPr/>
      <dgm:t>
        <a:bodyPr/>
        <a:lstStyle/>
        <a:p>
          <a:pPr rtl="1"/>
          <a:r>
            <a:rPr lang="ar-SA" sz="2400" b="1" dirty="0" smtClean="0"/>
            <a:t>أ. سندات غير مكفولة من الدرجة الأولى:</a:t>
          </a:r>
          <a:endParaRPr lang="ar-SA" sz="2400" dirty="0"/>
        </a:p>
      </dgm:t>
    </dgm:pt>
    <dgm:pt modelId="{FB6D979B-6E79-498D-9D2B-8C9C815A72E4}" type="parTrans" cxnId="{F8C2A767-6CB7-4C70-B4B1-EB504BE97023}">
      <dgm:prSet/>
      <dgm:spPr/>
      <dgm:t>
        <a:bodyPr/>
        <a:lstStyle/>
        <a:p>
          <a:pPr rtl="1"/>
          <a:endParaRPr lang="ar-SA"/>
        </a:p>
      </dgm:t>
    </dgm:pt>
    <dgm:pt modelId="{969D370C-AD60-4428-8B2D-8DEB58A43D51}" type="sibTrans" cxnId="{F8C2A767-6CB7-4C70-B4B1-EB504BE97023}">
      <dgm:prSet/>
      <dgm:spPr/>
      <dgm:t>
        <a:bodyPr/>
        <a:lstStyle/>
        <a:p>
          <a:pPr rtl="1"/>
          <a:endParaRPr lang="ar-SA"/>
        </a:p>
      </dgm:t>
    </dgm:pt>
    <dgm:pt modelId="{66FD98D0-6461-41A4-BBD6-C55473B18C22}">
      <dgm:prSet/>
      <dgm:spPr/>
      <dgm:t>
        <a:bodyPr/>
        <a:lstStyle/>
        <a:p>
          <a:pPr rtl="1"/>
          <a:r>
            <a:rPr lang="ar-SA" b="1" dirty="0" smtClean="0"/>
            <a:t>هي سندات </a:t>
          </a:r>
          <a:r>
            <a:rPr lang="ar-SA" b="1" dirty="0" smtClean="0">
              <a:solidFill>
                <a:srgbClr val="C00000"/>
              </a:solidFill>
            </a:rPr>
            <a:t>غير مرهونة بأي أصول </a:t>
          </a:r>
          <a:r>
            <a:rPr lang="ar-SA" b="1" dirty="0" smtClean="0"/>
            <a:t>، تصدرها الشركة المليئة مالياً ، وغالبا ما </a:t>
          </a:r>
          <a:r>
            <a:rPr lang="ar-SA" b="1" dirty="0" smtClean="0">
              <a:solidFill>
                <a:srgbClr val="C00000"/>
              </a:solidFill>
            </a:rPr>
            <a:t>تكون قابلة للتحويل الى اسهم عادية </a:t>
          </a:r>
        </a:p>
      </dgm:t>
    </dgm:pt>
    <dgm:pt modelId="{2F19A286-7AA2-42AB-8579-96B66CF1A990}" type="parTrans" cxnId="{EE7EF954-90BE-4C6E-B435-881DFBCFF3C2}">
      <dgm:prSet/>
      <dgm:spPr/>
      <dgm:t>
        <a:bodyPr/>
        <a:lstStyle/>
        <a:p>
          <a:pPr rtl="1"/>
          <a:endParaRPr lang="ar-SA"/>
        </a:p>
      </dgm:t>
    </dgm:pt>
    <dgm:pt modelId="{A694E5BC-980E-4D69-8BC7-29A88020A253}" type="sibTrans" cxnId="{EE7EF954-90BE-4C6E-B435-881DFBCFF3C2}">
      <dgm:prSet/>
      <dgm:spPr/>
      <dgm:t>
        <a:bodyPr/>
        <a:lstStyle/>
        <a:p>
          <a:pPr rtl="1"/>
          <a:endParaRPr lang="ar-SA"/>
        </a:p>
      </dgm:t>
    </dgm:pt>
    <dgm:pt modelId="{F4904586-96F9-4530-A7AB-95C4521D6881}">
      <dgm:prSet custT="1"/>
      <dgm:spPr/>
      <dgm:t>
        <a:bodyPr/>
        <a:lstStyle/>
        <a:p>
          <a:pPr rtl="1"/>
          <a:r>
            <a:rPr lang="ar-SA" sz="2400" b="1" dirty="0" smtClean="0"/>
            <a:t>2-سندات غير مكفولة من الدرجة الثانية:</a:t>
          </a:r>
        </a:p>
      </dgm:t>
    </dgm:pt>
    <dgm:pt modelId="{B73C506A-36B8-4046-88BE-BDDDFD38EF59}" type="parTrans" cxnId="{718794CA-A9FB-416E-88C2-F0B2C1153961}">
      <dgm:prSet/>
      <dgm:spPr/>
      <dgm:t>
        <a:bodyPr/>
        <a:lstStyle/>
        <a:p>
          <a:pPr rtl="1"/>
          <a:endParaRPr lang="ar-SA"/>
        </a:p>
      </dgm:t>
    </dgm:pt>
    <dgm:pt modelId="{D01B0B48-BC4F-4DC8-84EA-258B3DE5DFF8}" type="sibTrans" cxnId="{718794CA-A9FB-416E-88C2-F0B2C1153961}">
      <dgm:prSet/>
      <dgm:spPr/>
      <dgm:t>
        <a:bodyPr/>
        <a:lstStyle/>
        <a:p>
          <a:pPr rtl="1"/>
          <a:endParaRPr lang="ar-SA"/>
        </a:p>
      </dgm:t>
    </dgm:pt>
    <dgm:pt modelId="{2059BC1E-CF26-4FC5-B3D4-2DE957380D62}">
      <dgm:prSet/>
      <dgm:spPr/>
      <dgm:t>
        <a:bodyPr/>
        <a:lstStyle/>
        <a:p>
          <a:pPr rtl="1"/>
          <a:r>
            <a:rPr lang="ar-SA" b="1" dirty="0" smtClean="0"/>
            <a:t>هي سندات </a:t>
          </a:r>
          <a:r>
            <a:rPr lang="ar-SA" b="1" dirty="0" smtClean="0">
              <a:solidFill>
                <a:srgbClr val="C00000"/>
              </a:solidFill>
            </a:rPr>
            <a:t>غير مرهونة بأى أصول </a:t>
          </a:r>
          <a:r>
            <a:rPr lang="ar-SA" b="1" dirty="0" smtClean="0"/>
            <a:t>، ولكن مطالبة حامليها تأتي </a:t>
          </a:r>
          <a:r>
            <a:rPr lang="ar-SA" b="1" u="sng" dirty="0" smtClean="0"/>
            <a:t>بعد</a:t>
          </a:r>
          <a:r>
            <a:rPr lang="ar-SA" b="1" dirty="0" smtClean="0"/>
            <a:t> تسديد جميع السندات المكفولة وغير المكفولة من </a:t>
          </a:r>
          <a:r>
            <a:rPr lang="ar-SA" b="1" dirty="0" smtClean="0">
              <a:solidFill>
                <a:srgbClr val="C00000"/>
              </a:solidFill>
            </a:rPr>
            <a:t>الدرجة الاولى .</a:t>
          </a:r>
        </a:p>
      </dgm:t>
    </dgm:pt>
    <dgm:pt modelId="{950F6631-6A76-4BCD-8345-B60E6256DC7C}" type="parTrans" cxnId="{9D19D028-E56A-4C7D-84AD-7D77806AD4BF}">
      <dgm:prSet/>
      <dgm:spPr/>
      <dgm:t>
        <a:bodyPr/>
        <a:lstStyle/>
        <a:p>
          <a:pPr rtl="1"/>
          <a:endParaRPr lang="ar-SA"/>
        </a:p>
      </dgm:t>
    </dgm:pt>
    <dgm:pt modelId="{72972F12-0A06-4EBD-9DE5-A0E7DD0C3038}" type="sibTrans" cxnId="{9D19D028-E56A-4C7D-84AD-7D77806AD4BF}">
      <dgm:prSet/>
      <dgm:spPr/>
      <dgm:t>
        <a:bodyPr/>
        <a:lstStyle/>
        <a:p>
          <a:pPr rtl="1"/>
          <a:endParaRPr lang="ar-SA"/>
        </a:p>
      </dgm:t>
    </dgm:pt>
    <dgm:pt modelId="{D13A34D5-A988-45C6-BD02-D0FB79D7081C}">
      <dgm:prSet custT="1"/>
      <dgm:spPr/>
      <dgm:t>
        <a:bodyPr/>
        <a:lstStyle/>
        <a:p>
          <a:pPr rtl="1"/>
          <a:r>
            <a:rPr lang="ar-SA" sz="2400" b="1" dirty="0" smtClean="0"/>
            <a:t>3-سندات الدخل :</a:t>
          </a:r>
        </a:p>
      </dgm:t>
    </dgm:pt>
    <dgm:pt modelId="{0BAACCE8-F56E-43E1-90F9-B3101A9A0BD9}" type="parTrans" cxnId="{C9361DAA-B5AD-44AF-B330-D80917F299E0}">
      <dgm:prSet/>
      <dgm:spPr/>
      <dgm:t>
        <a:bodyPr/>
        <a:lstStyle/>
        <a:p>
          <a:pPr rtl="1"/>
          <a:endParaRPr lang="ar-SA"/>
        </a:p>
      </dgm:t>
    </dgm:pt>
    <dgm:pt modelId="{E55BFF28-31E9-4D48-B11B-DBE6D7BD43C5}" type="sibTrans" cxnId="{C9361DAA-B5AD-44AF-B330-D80917F299E0}">
      <dgm:prSet/>
      <dgm:spPr/>
      <dgm:t>
        <a:bodyPr/>
        <a:lstStyle/>
        <a:p>
          <a:pPr rtl="1"/>
          <a:endParaRPr lang="ar-SA"/>
        </a:p>
      </dgm:t>
    </dgm:pt>
    <dgm:pt modelId="{9FCB824E-FEB7-4C58-A9A8-7922ED0557F4}">
      <dgm:prSet/>
      <dgm:spPr/>
      <dgm:t>
        <a:bodyPr/>
        <a:lstStyle/>
        <a:p>
          <a:pPr rtl="1"/>
          <a:r>
            <a:rPr lang="ar-SA" b="1" dirty="0" smtClean="0"/>
            <a:t>هى السندات التى تحصل على دفعات الفوائد فقط </a:t>
          </a:r>
          <a:r>
            <a:rPr lang="ar-SA" b="1" dirty="0" smtClean="0">
              <a:solidFill>
                <a:srgbClr val="C00000"/>
              </a:solidFill>
            </a:rPr>
            <a:t>فى حالة حققت الشركة أرباح </a:t>
          </a:r>
          <a:r>
            <a:rPr lang="ar-SA" b="1" dirty="0" smtClean="0"/>
            <a:t>ويتم إصدارها عادة فى الشركات المفلسة ، </a:t>
          </a:r>
          <a:r>
            <a:rPr lang="ar-SA" b="1" dirty="0" smtClean="0">
              <a:solidFill>
                <a:srgbClr val="C00000"/>
              </a:solidFill>
            </a:rPr>
            <a:t>مخاطرها مرتفعة .</a:t>
          </a:r>
          <a:endParaRPr lang="as-IN" b="1" dirty="0" smtClean="0">
            <a:solidFill>
              <a:srgbClr val="C00000"/>
            </a:solidFill>
          </a:endParaRPr>
        </a:p>
      </dgm:t>
    </dgm:pt>
    <dgm:pt modelId="{EA873593-9BDD-4851-9DC1-38CF6CC3A664}" type="parTrans" cxnId="{273ED302-50CE-4ABB-B46D-1059EDB30860}">
      <dgm:prSet/>
      <dgm:spPr/>
      <dgm:t>
        <a:bodyPr/>
        <a:lstStyle/>
        <a:p>
          <a:pPr rtl="1"/>
          <a:endParaRPr lang="ar-SA"/>
        </a:p>
      </dgm:t>
    </dgm:pt>
    <dgm:pt modelId="{43E12514-6142-4141-8A54-6765CAF44924}" type="sibTrans" cxnId="{273ED302-50CE-4ABB-B46D-1059EDB30860}">
      <dgm:prSet/>
      <dgm:spPr/>
      <dgm:t>
        <a:bodyPr/>
        <a:lstStyle/>
        <a:p>
          <a:pPr rtl="1"/>
          <a:endParaRPr lang="ar-SA"/>
        </a:p>
      </dgm:t>
    </dgm:pt>
    <dgm:pt modelId="{40B556E2-0021-486D-A1C4-7634CBFFB9F9}" type="pres">
      <dgm:prSet presAssocID="{71469AE2-8DE9-41B7-8A6B-0956901B60DA}" presName="Name0" presStyleCnt="0">
        <dgm:presLayoutVars>
          <dgm:dir val="rev"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B0B69C17-0F60-4200-824E-4E4F8E65DB12}" type="pres">
      <dgm:prSet presAssocID="{928555C5-DB12-4D53-84E1-67EA38C45FE1}" presName="linNode" presStyleCnt="0"/>
      <dgm:spPr/>
      <dgm:t>
        <a:bodyPr/>
        <a:lstStyle/>
        <a:p>
          <a:endParaRPr lang="en-US"/>
        </a:p>
      </dgm:t>
    </dgm:pt>
    <dgm:pt modelId="{87A777E0-C788-4C5C-8708-98CE8FD6336B}" type="pres">
      <dgm:prSet presAssocID="{928555C5-DB12-4D53-84E1-67EA38C45FE1}" presName="parentShp" presStyleLbl="node1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B51B6559-B06F-4611-B633-02618C900F24}" type="pres">
      <dgm:prSet presAssocID="{928555C5-DB12-4D53-84E1-67EA38C45FE1}" presName="childShp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4DBEC75D-944C-43AB-AFAC-B8C959EB11F3}" type="pres">
      <dgm:prSet presAssocID="{969D370C-AD60-4428-8B2D-8DEB58A43D51}" presName="spacing" presStyleCnt="0"/>
      <dgm:spPr/>
      <dgm:t>
        <a:bodyPr/>
        <a:lstStyle/>
        <a:p>
          <a:endParaRPr lang="en-US"/>
        </a:p>
      </dgm:t>
    </dgm:pt>
    <dgm:pt modelId="{C784F238-DDC4-487D-85AF-6C4C1FF03E82}" type="pres">
      <dgm:prSet presAssocID="{F4904586-96F9-4530-A7AB-95C4521D6881}" presName="linNode" presStyleCnt="0"/>
      <dgm:spPr/>
      <dgm:t>
        <a:bodyPr/>
        <a:lstStyle/>
        <a:p>
          <a:endParaRPr lang="en-US"/>
        </a:p>
      </dgm:t>
    </dgm:pt>
    <dgm:pt modelId="{0BB05A97-8B00-4F93-BB0F-60473F80A9C6}" type="pres">
      <dgm:prSet presAssocID="{F4904586-96F9-4530-A7AB-95C4521D6881}" presName="parentShp" presStyleLbl="node1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119D1845-B48B-487C-AD5D-65F5D458FDA3}" type="pres">
      <dgm:prSet presAssocID="{F4904586-96F9-4530-A7AB-95C4521D6881}" presName="childShp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68248FDD-9484-4166-89DA-C60AD3DE7107}" type="pres">
      <dgm:prSet presAssocID="{D01B0B48-BC4F-4DC8-84EA-258B3DE5DFF8}" presName="spacing" presStyleCnt="0"/>
      <dgm:spPr/>
      <dgm:t>
        <a:bodyPr/>
        <a:lstStyle/>
        <a:p>
          <a:endParaRPr lang="en-US"/>
        </a:p>
      </dgm:t>
    </dgm:pt>
    <dgm:pt modelId="{D82FC943-290D-467D-BD01-A8A5FC1AE813}" type="pres">
      <dgm:prSet presAssocID="{D13A34D5-A988-45C6-BD02-D0FB79D7081C}" presName="linNode" presStyleCnt="0"/>
      <dgm:spPr/>
      <dgm:t>
        <a:bodyPr/>
        <a:lstStyle/>
        <a:p>
          <a:endParaRPr lang="en-US"/>
        </a:p>
      </dgm:t>
    </dgm:pt>
    <dgm:pt modelId="{FE3D2CAF-6D35-4F46-BD7D-3328D8AE1B29}" type="pres">
      <dgm:prSet presAssocID="{D13A34D5-A988-45C6-BD02-D0FB79D7081C}" presName="parentShp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7AB38E87-61EB-44F0-A3D1-6DFFC88F618C}" type="pres">
      <dgm:prSet presAssocID="{D13A34D5-A988-45C6-BD02-D0FB79D7081C}" presName="childShp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C9361DAA-B5AD-44AF-B330-D80917F299E0}" srcId="{71469AE2-8DE9-41B7-8A6B-0956901B60DA}" destId="{D13A34D5-A988-45C6-BD02-D0FB79D7081C}" srcOrd="2" destOrd="0" parTransId="{0BAACCE8-F56E-43E1-90F9-B3101A9A0BD9}" sibTransId="{E55BFF28-31E9-4D48-B11B-DBE6D7BD43C5}"/>
    <dgm:cxn modelId="{9D19D028-E56A-4C7D-84AD-7D77806AD4BF}" srcId="{F4904586-96F9-4530-A7AB-95C4521D6881}" destId="{2059BC1E-CF26-4FC5-B3D4-2DE957380D62}" srcOrd="0" destOrd="0" parTransId="{950F6631-6A76-4BCD-8345-B60E6256DC7C}" sibTransId="{72972F12-0A06-4EBD-9DE5-A0E7DD0C3038}"/>
    <dgm:cxn modelId="{D8F8095A-2938-4AB0-83F2-5AB07BA0200D}" type="presOf" srcId="{F4904586-96F9-4530-A7AB-95C4521D6881}" destId="{0BB05A97-8B00-4F93-BB0F-60473F80A9C6}" srcOrd="0" destOrd="0" presId="urn:microsoft.com/office/officeart/2005/8/layout/vList6"/>
    <dgm:cxn modelId="{7A838FE8-BFB3-4E5D-A1BD-6D40CA90C10D}" type="presOf" srcId="{2059BC1E-CF26-4FC5-B3D4-2DE957380D62}" destId="{119D1845-B48B-487C-AD5D-65F5D458FDA3}" srcOrd="0" destOrd="0" presId="urn:microsoft.com/office/officeart/2005/8/layout/vList6"/>
    <dgm:cxn modelId="{EE7EF954-90BE-4C6E-B435-881DFBCFF3C2}" srcId="{928555C5-DB12-4D53-84E1-67EA38C45FE1}" destId="{66FD98D0-6461-41A4-BBD6-C55473B18C22}" srcOrd="0" destOrd="0" parTransId="{2F19A286-7AA2-42AB-8579-96B66CF1A990}" sibTransId="{A694E5BC-980E-4D69-8BC7-29A88020A253}"/>
    <dgm:cxn modelId="{335BAD09-D022-4DA4-A0FE-97444AD9DDF7}" type="presOf" srcId="{D13A34D5-A988-45C6-BD02-D0FB79D7081C}" destId="{FE3D2CAF-6D35-4F46-BD7D-3328D8AE1B29}" srcOrd="0" destOrd="0" presId="urn:microsoft.com/office/officeart/2005/8/layout/vList6"/>
    <dgm:cxn modelId="{AC797080-42DB-43C0-BB2B-ACB8A5F65901}" type="presOf" srcId="{71469AE2-8DE9-41B7-8A6B-0956901B60DA}" destId="{40B556E2-0021-486D-A1C4-7634CBFFB9F9}" srcOrd="0" destOrd="0" presId="urn:microsoft.com/office/officeart/2005/8/layout/vList6"/>
    <dgm:cxn modelId="{273ED302-50CE-4ABB-B46D-1059EDB30860}" srcId="{D13A34D5-A988-45C6-BD02-D0FB79D7081C}" destId="{9FCB824E-FEB7-4C58-A9A8-7922ED0557F4}" srcOrd="0" destOrd="0" parTransId="{EA873593-9BDD-4851-9DC1-38CF6CC3A664}" sibTransId="{43E12514-6142-4141-8A54-6765CAF44924}"/>
    <dgm:cxn modelId="{694626EB-6C77-4AAE-8AB0-ED0C9BBE8AB0}" type="presOf" srcId="{9FCB824E-FEB7-4C58-A9A8-7922ED0557F4}" destId="{7AB38E87-61EB-44F0-A3D1-6DFFC88F618C}" srcOrd="0" destOrd="0" presId="urn:microsoft.com/office/officeart/2005/8/layout/vList6"/>
    <dgm:cxn modelId="{718794CA-A9FB-416E-88C2-F0B2C1153961}" srcId="{71469AE2-8DE9-41B7-8A6B-0956901B60DA}" destId="{F4904586-96F9-4530-A7AB-95C4521D6881}" srcOrd="1" destOrd="0" parTransId="{B73C506A-36B8-4046-88BE-BDDDFD38EF59}" sibTransId="{D01B0B48-BC4F-4DC8-84EA-258B3DE5DFF8}"/>
    <dgm:cxn modelId="{265C8C21-5571-4EC7-99FE-C4F82BA34D0B}" type="presOf" srcId="{928555C5-DB12-4D53-84E1-67EA38C45FE1}" destId="{87A777E0-C788-4C5C-8708-98CE8FD6336B}" srcOrd="0" destOrd="0" presId="urn:microsoft.com/office/officeart/2005/8/layout/vList6"/>
    <dgm:cxn modelId="{F8C2A767-6CB7-4C70-B4B1-EB504BE97023}" srcId="{71469AE2-8DE9-41B7-8A6B-0956901B60DA}" destId="{928555C5-DB12-4D53-84E1-67EA38C45FE1}" srcOrd="0" destOrd="0" parTransId="{FB6D979B-6E79-498D-9D2B-8C9C815A72E4}" sibTransId="{969D370C-AD60-4428-8B2D-8DEB58A43D51}"/>
    <dgm:cxn modelId="{D609D4F9-FC05-4717-914C-382E2B3562A1}" type="presOf" srcId="{66FD98D0-6461-41A4-BBD6-C55473B18C22}" destId="{B51B6559-B06F-4611-B633-02618C900F24}" srcOrd="0" destOrd="0" presId="urn:microsoft.com/office/officeart/2005/8/layout/vList6"/>
    <dgm:cxn modelId="{9B236C25-6F2C-4C1C-A657-34568BEA1300}" type="presParOf" srcId="{40B556E2-0021-486D-A1C4-7634CBFFB9F9}" destId="{B0B69C17-0F60-4200-824E-4E4F8E65DB12}" srcOrd="0" destOrd="0" presId="urn:microsoft.com/office/officeart/2005/8/layout/vList6"/>
    <dgm:cxn modelId="{CB7063E3-8FAB-44A3-B315-A41DA3D1CA32}" type="presParOf" srcId="{B0B69C17-0F60-4200-824E-4E4F8E65DB12}" destId="{87A777E0-C788-4C5C-8708-98CE8FD6336B}" srcOrd="0" destOrd="0" presId="urn:microsoft.com/office/officeart/2005/8/layout/vList6"/>
    <dgm:cxn modelId="{E592D86F-EF59-4B4F-AE51-EB006EFF0FC0}" type="presParOf" srcId="{B0B69C17-0F60-4200-824E-4E4F8E65DB12}" destId="{B51B6559-B06F-4611-B633-02618C900F24}" srcOrd="1" destOrd="0" presId="urn:microsoft.com/office/officeart/2005/8/layout/vList6"/>
    <dgm:cxn modelId="{CA351062-CE34-4935-A217-700E0A2EAFF0}" type="presParOf" srcId="{40B556E2-0021-486D-A1C4-7634CBFFB9F9}" destId="{4DBEC75D-944C-43AB-AFAC-B8C959EB11F3}" srcOrd="1" destOrd="0" presId="urn:microsoft.com/office/officeart/2005/8/layout/vList6"/>
    <dgm:cxn modelId="{AF509271-FBE2-4196-85B0-E36C7B55A255}" type="presParOf" srcId="{40B556E2-0021-486D-A1C4-7634CBFFB9F9}" destId="{C784F238-DDC4-487D-85AF-6C4C1FF03E82}" srcOrd="2" destOrd="0" presId="urn:microsoft.com/office/officeart/2005/8/layout/vList6"/>
    <dgm:cxn modelId="{FE21F673-E351-46D0-A994-17CAF6FF1EE7}" type="presParOf" srcId="{C784F238-DDC4-487D-85AF-6C4C1FF03E82}" destId="{0BB05A97-8B00-4F93-BB0F-60473F80A9C6}" srcOrd="0" destOrd="0" presId="urn:microsoft.com/office/officeart/2005/8/layout/vList6"/>
    <dgm:cxn modelId="{00CFDF1B-8694-4884-AB67-E1D73319A5D5}" type="presParOf" srcId="{C784F238-DDC4-487D-85AF-6C4C1FF03E82}" destId="{119D1845-B48B-487C-AD5D-65F5D458FDA3}" srcOrd="1" destOrd="0" presId="urn:microsoft.com/office/officeart/2005/8/layout/vList6"/>
    <dgm:cxn modelId="{0CBA5875-46FF-4499-8D14-7FF66D080A0F}" type="presParOf" srcId="{40B556E2-0021-486D-A1C4-7634CBFFB9F9}" destId="{68248FDD-9484-4166-89DA-C60AD3DE7107}" srcOrd="3" destOrd="0" presId="urn:microsoft.com/office/officeart/2005/8/layout/vList6"/>
    <dgm:cxn modelId="{BE3A8A93-1C94-4CEF-8D7A-6408DA8CFD1F}" type="presParOf" srcId="{40B556E2-0021-486D-A1C4-7634CBFFB9F9}" destId="{D82FC943-290D-467D-BD01-A8A5FC1AE813}" srcOrd="4" destOrd="0" presId="urn:microsoft.com/office/officeart/2005/8/layout/vList6"/>
    <dgm:cxn modelId="{78644402-1372-4FA9-B4E6-5B2BA3373D73}" type="presParOf" srcId="{D82FC943-290D-467D-BD01-A8A5FC1AE813}" destId="{FE3D2CAF-6D35-4F46-BD7D-3328D8AE1B29}" srcOrd="0" destOrd="0" presId="urn:microsoft.com/office/officeart/2005/8/layout/vList6"/>
    <dgm:cxn modelId="{0274D7DA-2261-4EB3-BEC6-9A47DC19035D}" type="presParOf" srcId="{D82FC943-290D-467D-BD01-A8A5FC1AE813}" destId="{7AB38E87-61EB-44F0-A3D1-6DFFC88F618C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1469AE2-8DE9-41B7-8A6B-0956901B60DA}" type="doc">
      <dgm:prSet loTypeId="urn:microsoft.com/office/officeart/2005/8/layout/vList6" loCatId="list" qsTypeId="urn:microsoft.com/office/officeart/2005/8/quickstyle/simple3" qsCatId="simple" csTypeId="urn:microsoft.com/office/officeart/2005/8/colors/colorful1#4" csCatId="colorful" phldr="1"/>
      <dgm:spPr/>
      <dgm:t>
        <a:bodyPr/>
        <a:lstStyle/>
        <a:p>
          <a:pPr rtl="1"/>
          <a:endParaRPr lang="ar-SA"/>
        </a:p>
      </dgm:t>
    </dgm:pt>
    <dgm:pt modelId="{928555C5-DB12-4D53-84E1-67EA38C45FE1}">
      <dgm:prSet phldrT="[نص]" custT="1"/>
      <dgm:spPr/>
      <dgm:t>
        <a:bodyPr/>
        <a:lstStyle/>
        <a:p>
          <a:pPr rtl="1"/>
          <a:r>
            <a:rPr lang="ar-SA" sz="2400" b="1" dirty="0" smtClean="0"/>
            <a:t>1-سندات عقاريه </a:t>
          </a:r>
          <a:endParaRPr lang="ar-SA" sz="2400" dirty="0"/>
        </a:p>
      </dgm:t>
    </dgm:pt>
    <dgm:pt modelId="{FB6D979B-6E79-498D-9D2B-8C9C815A72E4}" type="parTrans" cxnId="{F8C2A767-6CB7-4C70-B4B1-EB504BE97023}">
      <dgm:prSet/>
      <dgm:spPr/>
      <dgm:t>
        <a:bodyPr/>
        <a:lstStyle/>
        <a:p>
          <a:pPr rtl="1"/>
          <a:endParaRPr lang="ar-SA"/>
        </a:p>
      </dgm:t>
    </dgm:pt>
    <dgm:pt modelId="{969D370C-AD60-4428-8B2D-8DEB58A43D51}" type="sibTrans" cxnId="{F8C2A767-6CB7-4C70-B4B1-EB504BE97023}">
      <dgm:prSet/>
      <dgm:spPr/>
      <dgm:t>
        <a:bodyPr/>
        <a:lstStyle/>
        <a:p>
          <a:pPr rtl="1"/>
          <a:endParaRPr lang="ar-SA"/>
        </a:p>
      </dgm:t>
    </dgm:pt>
    <dgm:pt modelId="{66FD98D0-6461-41A4-BBD6-C55473B18C22}">
      <dgm:prSet/>
      <dgm:spPr/>
      <dgm:t>
        <a:bodyPr/>
        <a:lstStyle/>
        <a:p>
          <a:pPr rtl="1"/>
          <a:r>
            <a:rPr lang="ar-SA" b="1" dirty="0" smtClean="0"/>
            <a:t>هناك نوعان من السندات العقارية السندات العقارية </a:t>
          </a:r>
          <a:r>
            <a:rPr lang="ar-SA" b="1" dirty="0" smtClean="0">
              <a:solidFill>
                <a:srgbClr val="C00000"/>
              </a:solidFill>
            </a:rPr>
            <a:t>من الدرجة الاولى </a:t>
          </a:r>
          <a:r>
            <a:rPr lang="ar-SA" b="1" dirty="0" smtClean="0"/>
            <a:t>والسندات العقارية من </a:t>
          </a:r>
          <a:r>
            <a:rPr lang="ar-SA" b="1" dirty="0" smtClean="0">
              <a:solidFill>
                <a:srgbClr val="C00000"/>
              </a:solidFill>
            </a:rPr>
            <a:t>الدرجة الثانية </a:t>
          </a:r>
          <a:r>
            <a:rPr lang="ar-SA" b="1" dirty="0" smtClean="0"/>
            <a:t>، وهي سندات مكفولة </a:t>
          </a:r>
          <a:r>
            <a:rPr lang="ar-SA" b="1" dirty="0" smtClean="0">
              <a:solidFill>
                <a:schemeClr val="accent6">
                  <a:lumMod val="75000"/>
                </a:schemeClr>
              </a:solidFill>
            </a:rPr>
            <a:t>بعقارات أو عمارات </a:t>
          </a:r>
        </a:p>
      </dgm:t>
    </dgm:pt>
    <dgm:pt modelId="{2F19A286-7AA2-42AB-8579-96B66CF1A990}" type="parTrans" cxnId="{EE7EF954-90BE-4C6E-B435-881DFBCFF3C2}">
      <dgm:prSet/>
      <dgm:spPr/>
      <dgm:t>
        <a:bodyPr/>
        <a:lstStyle/>
        <a:p>
          <a:pPr rtl="1"/>
          <a:endParaRPr lang="ar-SA"/>
        </a:p>
      </dgm:t>
    </dgm:pt>
    <dgm:pt modelId="{A694E5BC-980E-4D69-8BC7-29A88020A253}" type="sibTrans" cxnId="{EE7EF954-90BE-4C6E-B435-881DFBCFF3C2}">
      <dgm:prSet/>
      <dgm:spPr/>
      <dgm:t>
        <a:bodyPr/>
        <a:lstStyle/>
        <a:p>
          <a:pPr rtl="1"/>
          <a:endParaRPr lang="ar-SA"/>
        </a:p>
      </dgm:t>
    </dgm:pt>
    <dgm:pt modelId="{F4904586-96F9-4530-A7AB-95C4521D6881}">
      <dgm:prSet custT="1"/>
      <dgm:spPr/>
      <dgm:t>
        <a:bodyPr/>
        <a:lstStyle/>
        <a:p>
          <a:pPr rtl="1"/>
          <a:r>
            <a:rPr lang="ar-SA" sz="2400" b="1" dirty="0" smtClean="0"/>
            <a:t>2- السندات المضمونه باوراق مالية </a:t>
          </a:r>
        </a:p>
      </dgm:t>
    </dgm:pt>
    <dgm:pt modelId="{B73C506A-36B8-4046-88BE-BDDDFD38EF59}" type="parTrans" cxnId="{718794CA-A9FB-416E-88C2-F0B2C1153961}">
      <dgm:prSet/>
      <dgm:spPr/>
      <dgm:t>
        <a:bodyPr/>
        <a:lstStyle/>
        <a:p>
          <a:pPr rtl="1"/>
          <a:endParaRPr lang="ar-SA"/>
        </a:p>
      </dgm:t>
    </dgm:pt>
    <dgm:pt modelId="{D01B0B48-BC4F-4DC8-84EA-258B3DE5DFF8}" type="sibTrans" cxnId="{718794CA-A9FB-416E-88C2-F0B2C1153961}">
      <dgm:prSet/>
      <dgm:spPr/>
      <dgm:t>
        <a:bodyPr/>
        <a:lstStyle/>
        <a:p>
          <a:pPr rtl="1"/>
          <a:endParaRPr lang="ar-SA"/>
        </a:p>
      </dgm:t>
    </dgm:pt>
    <dgm:pt modelId="{2059BC1E-CF26-4FC5-B3D4-2DE957380D62}">
      <dgm:prSet/>
      <dgm:spPr/>
      <dgm:t>
        <a:bodyPr/>
        <a:lstStyle/>
        <a:p>
          <a:pPr rtl="1"/>
          <a:r>
            <a:rPr lang="ar-SA" b="1" dirty="0" smtClean="0">
              <a:solidFill>
                <a:schemeClr val="accent6">
                  <a:lumMod val="75000"/>
                </a:schemeClr>
              </a:solidFill>
            </a:rPr>
            <a:t>مضمونة بأسهم أو سندات مملوكة من قبل المصدر</a:t>
          </a:r>
          <a:r>
            <a:rPr lang="ar-SA" b="1" dirty="0" smtClean="0"/>
            <a:t> وتكون قيمة الأسهم أكبر من السندات المضمونة بأوراق مالية بما يعادل 25%- 35% .</a:t>
          </a:r>
          <a:endParaRPr lang="ar-SA" b="1" dirty="0" smtClean="0">
            <a:solidFill>
              <a:srgbClr val="C00000"/>
            </a:solidFill>
          </a:endParaRPr>
        </a:p>
      </dgm:t>
    </dgm:pt>
    <dgm:pt modelId="{950F6631-6A76-4BCD-8345-B60E6256DC7C}" type="parTrans" cxnId="{9D19D028-E56A-4C7D-84AD-7D77806AD4BF}">
      <dgm:prSet/>
      <dgm:spPr/>
      <dgm:t>
        <a:bodyPr/>
        <a:lstStyle/>
        <a:p>
          <a:pPr rtl="1"/>
          <a:endParaRPr lang="ar-SA"/>
        </a:p>
      </dgm:t>
    </dgm:pt>
    <dgm:pt modelId="{72972F12-0A06-4EBD-9DE5-A0E7DD0C3038}" type="sibTrans" cxnId="{9D19D028-E56A-4C7D-84AD-7D77806AD4BF}">
      <dgm:prSet/>
      <dgm:spPr/>
      <dgm:t>
        <a:bodyPr/>
        <a:lstStyle/>
        <a:p>
          <a:pPr rtl="1"/>
          <a:endParaRPr lang="ar-SA"/>
        </a:p>
      </dgm:t>
    </dgm:pt>
    <dgm:pt modelId="{D13A34D5-A988-45C6-BD02-D0FB79D7081C}">
      <dgm:prSet custT="1"/>
      <dgm:spPr/>
      <dgm:t>
        <a:bodyPr/>
        <a:lstStyle/>
        <a:p>
          <a:pPr rtl="1"/>
          <a:r>
            <a:rPr lang="ar-SA" sz="2400" b="1" dirty="0" smtClean="0"/>
            <a:t>3-السندات أو الشهادات بضمان المعدات</a:t>
          </a:r>
        </a:p>
      </dgm:t>
    </dgm:pt>
    <dgm:pt modelId="{0BAACCE8-F56E-43E1-90F9-B3101A9A0BD9}" type="parTrans" cxnId="{C9361DAA-B5AD-44AF-B330-D80917F299E0}">
      <dgm:prSet/>
      <dgm:spPr/>
      <dgm:t>
        <a:bodyPr/>
        <a:lstStyle/>
        <a:p>
          <a:pPr rtl="1"/>
          <a:endParaRPr lang="ar-SA"/>
        </a:p>
      </dgm:t>
    </dgm:pt>
    <dgm:pt modelId="{E55BFF28-31E9-4D48-B11B-DBE6D7BD43C5}" type="sibTrans" cxnId="{C9361DAA-B5AD-44AF-B330-D80917F299E0}">
      <dgm:prSet/>
      <dgm:spPr/>
      <dgm:t>
        <a:bodyPr/>
        <a:lstStyle/>
        <a:p>
          <a:pPr rtl="1"/>
          <a:endParaRPr lang="ar-SA"/>
        </a:p>
      </dgm:t>
    </dgm:pt>
    <dgm:pt modelId="{9FCB824E-FEB7-4C58-A9A8-7922ED0557F4}">
      <dgm:prSet/>
      <dgm:spPr/>
      <dgm:t>
        <a:bodyPr/>
        <a:lstStyle/>
        <a:p>
          <a:pPr rtl="1"/>
          <a:r>
            <a:rPr lang="ar-SA" b="1" dirty="0" smtClean="0"/>
            <a:t>وتستخدم المبالغ المتجمعة من اصدار هذه السندات </a:t>
          </a:r>
          <a:r>
            <a:rPr lang="ar-SA" b="1" dirty="0" smtClean="0">
              <a:solidFill>
                <a:schemeClr val="accent6">
                  <a:lumMod val="75000"/>
                </a:schemeClr>
              </a:solidFill>
            </a:rPr>
            <a:t>لتمويل الآلات والمعدات مثل شراء الطائرات والقوارب </a:t>
          </a:r>
          <a:r>
            <a:rPr lang="ar-SA" b="1" dirty="0" smtClean="0"/>
            <a:t>، ويقوم </a:t>
          </a:r>
          <a:r>
            <a:rPr lang="ar-SA" b="1" dirty="0" smtClean="0">
              <a:solidFill>
                <a:srgbClr val="006800"/>
              </a:solidFill>
            </a:rPr>
            <a:t>الضامن</a:t>
          </a:r>
          <a:r>
            <a:rPr lang="ar-SA" b="1" dirty="0" smtClean="0"/>
            <a:t> بشراء هذه الاصول من المبالغ المتجمعة من اصدار السندات ثم يقوم بتاجيرها الى احدى الشركات وبعد اكمال آخر دفعة تاجير تصبح مالكة لهذا الاصل </a:t>
          </a:r>
          <a:endParaRPr lang="as-IN" b="1" dirty="0" smtClean="0">
            <a:solidFill>
              <a:srgbClr val="C00000"/>
            </a:solidFill>
          </a:endParaRPr>
        </a:p>
      </dgm:t>
    </dgm:pt>
    <dgm:pt modelId="{EA873593-9BDD-4851-9DC1-38CF6CC3A664}" type="parTrans" cxnId="{273ED302-50CE-4ABB-B46D-1059EDB30860}">
      <dgm:prSet/>
      <dgm:spPr/>
      <dgm:t>
        <a:bodyPr/>
        <a:lstStyle/>
        <a:p>
          <a:pPr rtl="1"/>
          <a:endParaRPr lang="ar-SA"/>
        </a:p>
      </dgm:t>
    </dgm:pt>
    <dgm:pt modelId="{43E12514-6142-4141-8A54-6765CAF44924}" type="sibTrans" cxnId="{273ED302-50CE-4ABB-B46D-1059EDB30860}">
      <dgm:prSet/>
      <dgm:spPr/>
      <dgm:t>
        <a:bodyPr/>
        <a:lstStyle/>
        <a:p>
          <a:pPr rtl="1"/>
          <a:endParaRPr lang="ar-SA"/>
        </a:p>
      </dgm:t>
    </dgm:pt>
    <dgm:pt modelId="{40B556E2-0021-486D-A1C4-7634CBFFB9F9}" type="pres">
      <dgm:prSet presAssocID="{71469AE2-8DE9-41B7-8A6B-0956901B60DA}" presName="Name0" presStyleCnt="0">
        <dgm:presLayoutVars>
          <dgm:dir val="rev"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B0B69C17-0F60-4200-824E-4E4F8E65DB12}" type="pres">
      <dgm:prSet presAssocID="{928555C5-DB12-4D53-84E1-67EA38C45FE1}" presName="linNode" presStyleCnt="0"/>
      <dgm:spPr/>
      <dgm:t>
        <a:bodyPr/>
        <a:lstStyle/>
        <a:p>
          <a:endParaRPr lang="en-US"/>
        </a:p>
      </dgm:t>
    </dgm:pt>
    <dgm:pt modelId="{87A777E0-C788-4C5C-8708-98CE8FD6336B}" type="pres">
      <dgm:prSet presAssocID="{928555C5-DB12-4D53-84E1-67EA38C45FE1}" presName="parentShp" presStyleLbl="node1" presStyleIdx="0" presStyleCnt="3" custScaleX="5066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B51B6559-B06F-4611-B633-02618C900F24}" type="pres">
      <dgm:prSet presAssocID="{928555C5-DB12-4D53-84E1-67EA38C45FE1}" presName="childShp" presStyleLbl="bgAccFollowNode1" presStyleIdx="0" presStyleCnt="3" custScaleX="132798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4DBEC75D-944C-43AB-AFAC-B8C959EB11F3}" type="pres">
      <dgm:prSet presAssocID="{969D370C-AD60-4428-8B2D-8DEB58A43D51}" presName="spacing" presStyleCnt="0"/>
      <dgm:spPr/>
      <dgm:t>
        <a:bodyPr/>
        <a:lstStyle/>
        <a:p>
          <a:endParaRPr lang="en-US"/>
        </a:p>
      </dgm:t>
    </dgm:pt>
    <dgm:pt modelId="{C784F238-DDC4-487D-85AF-6C4C1FF03E82}" type="pres">
      <dgm:prSet presAssocID="{F4904586-96F9-4530-A7AB-95C4521D6881}" presName="linNode" presStyleCnt="0"/>
      <dgm:spPr/>
      <dgm:t>
        <a:bodyPr/>
        <a:lstStyle/>
        <a:p>
          <a:endParaRPr lang="en-US"/>
        </a:p>
      </dgm:t>
    </dgm:pt>
    <dgm:pt modelId="{0BB05A97-8B00-4F93-BB0F-60473F80A9C6}" type="pres">
      <dgm:prSet presAssocID="{F4904586-96F9-4530-A7AB-95C4521D6881}" presName="parentShp" presStyleLbl="node1" presStyleIdx="1" presStyleCnt="3" custScaleX="5066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119D1845-B48B-487C-AD5D-65F5D458FDA3}" type="pres">
      <dgm:prSet presAssocID="{F4904586-96F9-4530-A7AB-95C4521D6881}" presName="childShp" presStyleLbl="bgAccFollowNode1" presStyleIdx="1" presStyleCnt="3" custScaleX="132798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68248FDD-9484-4166-89DA-C60AD3DE7107}" type="pres">
      <dgm:prSet presAssocID="{D01B0B48-BC4F-4DC8-84EA-258B3DE5DFF8}" presName="spacing" presStyleCnt="0"/>
      <dgm:spPr/>
      <dgm:t>
        <a:bodyPr/>
        <a:lstStyle/>
        <a:p>
          <a:endParaRPr lang="en-US"/>
        </a:p>
      </dgm:t>
    </dgm:pt>
    <dgm:pt modelId="{D82FC943-290D-467D-BD01-A8A5FC1AE813}" type="pres">
      <dgm:prSet presAssocID="{D13A34D5-A988-45C6-BD02-D0FB79D7081C}" presName="linNode" presStyleCnt="0"/>
      <dgm:spPr/>
      <dgm:t>
        <a:bodyPr/>
        <a:lstStyle/>
        <a:p>
          <a:endParaRPr lang="en-US"/>
        </a:p>
      </dgm:t>
    </dgm:pt>
    <dgm:pt modelId="{FE3D2CAF-6D35-4F46-BD7D-3328D8AE1B29}" type="pres">
      <dgm:prSet presAssocID="{D13A34D5-A988-45C6-BD02-D0FB79D7081C}" presName="parentShp" presStyleLbl="node1" presStyleIdx="2" presStyleCnt="3" custScaleX="5066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7AB38E87-61EB-44F0-A3D1-6DFFC88F618C}" type="pres">
      <dgm:prSet presAssocID="{D13A34D5-A988-45C6-BD02-D0FB79D7081C}" presName="childShp" presStyleLbl="bgAccFollowNode1" presStyleIdx="2" presStyleCnt="3" custScaleX="132798" custScaleY="140000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10CE3996-40DD-4D15-922D-9D28456EFF80}" type="presOf" srcId="{71469AE2-8DE9-41B7-8A6B-0956901B60DA}" destId="{40B556E2-0021-486D-A1C4-7634CBFFB9F9}" srcOrd="0" destOrd="0" presId="urn:microsoft.com/office/officeart/2005/8/layout/vList6"/>
    <dgm:cxn modelId="{A607EE3C-C592-4A17-80E2-5D09C84FE36C}" type="presOf" srcId="{D13A34D5-A988-45C6-BD02-D0FB79D7081C}" destId="{FE3D2CAF-6D35-4F46-BD7D-3328D8AE1B29}" srcOrd="0" destOrd="0" presId="urn:microsoft.com/office/officeart/2005/8/layout/vList6"/>
    <dgm:cxn modelId="{4B2D0FC4-3FE4-4037-8D98-09F86EAF97FF}" type="presOf" srcId="{2059BC1E-CF26-4FC5-B3D4-2DE957380D62}" destId="{119D1845-B48B-487C-AD5D-65F5D458FDA3}" srcOrd="0" destOrd="0" presId="urn:microsoft.com/office/officeart/2005/8/layout/vList6"/>
    <dgm:cxn modelId="{CFA2C8D4-BEB9-4BDA-93F0-571482D9B92F}" type="presOf" srcId="{9FCB824E-FEB7-4C58-A9A8-7922ED0557F4}" destId="{7AB38E87-61EB-44F0-A3D1-6DFFC88F618C}" srcOrd="0" destOrd="0" presId="urn:microsoft.com/office/officeart/2005/8/layout/vList6"/>
    <dgm:cxn modelId="{C9361DAA-B5AD-44AF-B330-D80917F299E0}" srcId="{71469AE2-8DE9-41B7-8A6B-0956901B60DA}" destId="{D13A34D5-A988-45C6-BD02-D0FB79D7081C}" srcOrd="2" destOrd="0" parTransId="{0BAACCE8-F56E-43E1-90F9-B3101A9A0BD9}" sibTransId="{E55BFF28-31E9-4D48-B11B-DBE6D7BD43C5}"/>
    <dgm:cxn modelId="{819D8653-5F57-424E-A88A-FD97398889EF}" type="presOf" srcId="{F4904586-96F9-4530-A7AB-95C4521D6881}" destId="{0BB05A97-8B00-4F93-BB0F-60473F80A9C6}" srcOrd="0" destOrd="0" presId="urn:microsoft.com/office/officeart/2005/8/layout/vList6"/>
    <dgm:cxn modelId="{718794CA-A9FB-416E-88C2-F0B2C1153961}" srcId="{71469AE2-8DE9-41B7-8A6B-0956901B60DA}" destId="{F4904586-96F9-4530-A7AB-95C4521D6881}" srcOrd="1" destOrd="0" parTransId="{B73C506A-36B8-4046-88BE-BDDDFD38EF59}" sibTransId="{D01B0B48-BC4F-4DC8-84EA-258B3DE5DFF8}"/>
    <dgm:cxn modelId="{9D19D028-E56A-4C7D-84AD-7D77806AD4BF}" srcId="{F4904586-96F9-4530-A7AB-95C4521D6881}" destId="{2059BC1E-CF26-4FC5-B3D4-2DE957380D62}" srcOrd="0" destOrd="0" parTransId="{950F6631-6A76-4BCD-8345-B60E6256DC7C}" sibTransId="{72972F12-0A06-4EBD-9DE5-A0E7DD0C3038}"/>
    <dgm:cxn modelId="{AC59CA6F-773C-4CB4-A6A8-ABE33B4FADE3}" type="presOf" srcId="{66FD98D0-6461-41A4-BBD6-C55473B18C22}" destId="{B51B6559-B06F-4611-B633-02618C900F24}" srcOrd="0" destOrd="0" presId="urn:microsoft.com/office/officeart/2005/8/layout/vList6"/>
    <dgm:cxn modelId="{F8C2A767-6CB7-4C70-B4B1-EB504BE97023}" srcId="{71469AE2-8DE9-41B7-8A6B-0956901B60DA}" destId="{928555C5-DB12-4D53-84E1-67EA38C45FE1}" srcOrd="0" destOrd="0" parTransId="{FB6D979B-6E79-498D-9D2B-8C9C815A72E4}" sibTransId="{969D370C-AD60-4428-8B2D-8DEB58A43D51}"/>
    <dgm:cxn modelId="{273ED302-50CE-4ABB-B46D-1059EDB30860}" srcId="{D13A34D5-A988-45C6-BD02-D0FB79D7081C}" destId="{9FCB824E-FEB7-4C58-A9A8-7922ED0557F4}" srcOrd="0" destOrd="0" parTransId="{EA873593-9BDD-4851-9DC1-38CF6CC3A664}" sibTransId="{43E12514-6142-4141-8A54-6765CAF44924}"/>
    <dgm:cxn modelId="{B676230C-D511-408F-B44A-FBD222A2826F}" type="presOf" srcId="{928555C5-DB12-4D53-84E1-67EA38C45FE1}" destId="{87A777E0-C788-4C5C-8708-98CE8FD6336B}" srcOrd="0" destOrd="0" presId="urn:microsoft.com/office/officeart/2005/8/layout/vList6"/>
    <dgm:cxn modelId="{EE7EF954-90BE-4C6E-B435-881DFBCFF3C2}" srcId="{928555C5-DB12-4D53-84E1-67EA38C45FE1}" destId="{66FD98D0-6461-41A4-BBD6-C55473B18C22}" srcOrd="0" destOrd="0" parTransId="{2F19A286-7AA2-42AB-8579-96B66CF1A990}" sibTransId="{A694E5BC-980E-4D69-8BC7-29A88020A253}"/>
    <dgm:cxn modelId="{F97CF3CF-9277-4000-ACFD-7C522324D2BE}" type="presParOf" srcId="{40B556E2-0021-486D-A1C4-7634CBFFB9F9}" destId="{B0B69C17-0F60-4200-824E-4E4F8E65DB12}" srcOrd="0" destOrd="0" presId="urn:microsoft.com/office/officeart/2005/8/layout/vList6"/>
    <dgm:cxn modelId="{3D8550AA-D4BA-44C2-A20E-DDE04A3C657F}" type="presParOf" srcId="{B0B69C17-0F60-4200-824E-4E4F8E65DB12}" destId="{87A777E0-C788-4C5C-8708-98CE8FD6336B}" srcOrd="0" destOrd="0" presId="urn:microsoft.com/office/officeart/2005/8/layout/vList6"/>
    <dgm:cxn modelId="{246BD1D1-FD87-4224-A1EC-0C07CCD6B27A}" type="presParOf" srcId="{B0B69C17-0F60-4200-824E-4E4F8E65DB12}" destId="{B51B6559-B06F-4611-B633-02618C900F24}" srcOrd="1" destOrd="0" presId="urn:microsoft.com/office/officeart/2005/8/layout/vList6"/>
    <dgm:cxn modelId="{E5D2C5DA-333F-401D-910C-FBCDF8A1E49B}" type="presParOf" srcId="{40B556E2-0021-486D-A1C4-7634CBFFB9F9}" destId="{4DBEC75D-944C-43AB-AFAC-B8C959EB11F3}" srcOrd="1" destOrd="0" presId="urn:microsoft.com/office/officeart/2005/8/layout/vList6"/>
    <dgm:cxn modelId="{1595F475-6802-4FFB-B409-1B892FA0E609}" type="presParOf" srcId="{40B556E2-0021-486D-A1C4-7634CBFFB9F9}" destId="{C784F238-DDC4-487D-85AF-6C4C1FF03E82}" srcOrd="2" destOrd="0" presId="urn:microsoft.com/office/officeart/2005/8/layout/vList6"/>
    <dgm:cxn modelId="{03B27AB0-85ED-470D-BE2F-8EF6C98ED488}" type="presParOf" srcId="{C784F238-DDC4-487D-85AF-6C4C1FF03E82}" destId="{0BB05A97-8B00-4F93-BB0F-60473F80A9C6}" srcOrd="0" destOrd="0" presId="urn:microsoft.com/office/officeart/2005/8/layout/vList6"/>
    <dgm:cxn modelId="{71F934DD-0240-4078-9E60-9B13A4D6ED55}" type="presParOf" srcId="{C784F238-DDC4-487D-85AF-6C4C1FF03E82}" destId="{119D1845-B48B-487C-AD5D-65F5D458FDA3}" srcOrd="1" destOrd="0" presId="urn:microsoft.com/office/officeart/2005/8/layout/vList6"/>
    <dgm:cxn modelId="{8C018BCB-C1B6-49C5-A61F-2001E9783C8C}" type="presParOf" srcId="{40B556E2-0021-486D-A1C4-7634CBFFB9F9}" destId="{68248FDD-9484-4166-89DA-C60AD3DE7107}" srcOrd="3" destOrd="0" presId="urn:microsoft.com/office/officeart/2005/8/layout/vList6"/>
    <dgm:cxn modelId="{33C09207-1E05-479B-9AEB-2A43534E0543}" type="presParOf" srcId="{40B556E2-0021-486D-A1C4-7634CBFFB9F9}" destId="{D82FC943-290D-467D-BD01-A8A5FC1AE813}" srcOrd="4" destOrd="0" presId="urn:microsoft.com/office/officeart/2005/8/layout/vList6"/>
    <dgm:cxn modelId="{2BF2014A-942F-4DCF-904B-8897D920865E}" type="presParOf" srcId="{D82FC943-290D-467D-BD01-A8A5FC1AE813}" destId="{FE3D2CAF-6D35-4F46-BD7D-3328D8AE1B29}" srcOrd="0" destOrd="0" presId="urn:microsoft.com/office/officeart/2005/8/layout/vList6"/>
    <dgm:cxn modelId="{E12DCF8A-29EF-4C29-BD2A-CC0111AEB9FD}" type="presParOf" srcId="{D82FC943-290D-467D-BD01-A8A5FC1AE813}" destId="{7AB38E87-61EB-44F0-A3D1-6DFFC88F618C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593510-22CE-45EE-94F7-825A3930151F}">
      <dsp:nvSpPr>
        <dsp:cNvPr id="0" name=""/>
        <dsp:cNvSpPr/>
      </dsp:nvSpPr>
      <dsp:spPr>
        <a:xfrm rot="10800000">
          <a:off x="4211" y="53387"/>
          <a:ext cx="6057661" cy="918337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400" b="1" kern="1200" dirty="0" smtClean="0"/>
            <a:t>تعود إلى احتمالية اختلاف أسعار الفائدة بسبب تذبذب أسعار الفائدة في السوق.</a:t>
          </a:r>
        </a:p>
      </dsp:txBody>
      <dsp:txXfrm rot="10800000">
        <a:off x="348587" y="168179"/>
        <a:ext cx="5713285" cy="688753"/>
      </dsp:txXfrm>
    </dsp:sp>
    <dsp:sp modelId="{DE370C34-68BD-4A9F-9FA4-75AF74C4012B}">
      <dsp:nvSpPr>
        <dsp:cNvPr id="0" name=""/>
        <dsp:cNvSpPr/>
      </dsp:nvSpPr>
      <dsp:spPr>
        <a:xfrm>
          <a:off x="6061872" y="158648"/>
          <a:ext cx="2696915" cy="60551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smtClean="0"/>
            <a:t>1. مخاطر أسعار الفائدة:</a:t>
          </a:r>
          <a:endParaRPr lang="ar-SA" sz="2400" kern="1200" dirty="0"/>
        </a:p>
      </dsp:txBody>
      <dsp:txXfrm>
        <a:off x="6091431" y="188207"/>
        <a:ext cx="2637797" cy="546401"/>
      </dsp:txXfrm>
    </dsp:sp>
    <dsp:sp modelId="{D54F3EA6-E54B-4FCC-8D4E-EA2167EEAB30}">
      <dsp:nvSpPr>
        <dsp:cNvPr id="0" name=""/>
        <dsp:cNvSpPr/>
      </dsp:nvSpPr>
      <dsp:spPr>
        <a:xfrm rot="10800000">
          <a:off x="4211" y="1032277"/>
          <a:ext cx="6057661" cy="918337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400" b="1" kern="1200" smtClean="0"/>
            <a:t>تعود إلى سرعة تحويل الورقة المالية إلى نقد بدون خسائر.</a:t>
          </a:r>
          <a:endParaRPr lang="ar-SA" sz="2400" b="1" kern="1200" dirty="0" smtClean="0"/>
        </a:p>
      </dsp:txBody>
      <dsp:txXfrm rot="10800000">
        <a:off x="348587" y="1147069"/>
        <a:ext cx="5713285" cy="688753"/>
      </dsp:txXfrm>
    </dsp:sp>
    <dsp:sp modelId="{374565C8-09CE-4D24-83C4-45090B0B52CE}">
      <dsp:nvSpPr>
        <dsp:cNvPr id="0" name=""/>
        <dsp:cNvSpPr/>
      </dsp:nvSpPr>
      <dsp:spPr>
        <a:xfrm>
          <a:off x="6066084" y="1097700"/>
          <a:ext cx="2696915" cy="605519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smtClean="0"/>
            <a:t>2.مخاطر السيولة :</a:t>
          </a:r>
          <a:endParaRPr lang="ar-SA" sz="2400" b="1" kern="1200" dirty="0" smtClean="0"/>
        </a:p>
      </dsp:txBody>
      <dsp:txXfrm>
        <a:off x="6095643" y="1127259"/>
        <a:ext cx="2637797" cy="546401"/>
      </dsp:txXfrm>
    </dsp:sp>
    <dsp:sp modelId="{CA4636A7-91B5-4864-80DB-5F71E0E3B7FD}">
      <dsp:nvSpPr>
        <dsp:cNvPr id="0" name=""/>
        <dsp:cNvSpPr/>
      </dsp:nvSpPr>
      <dsp:spPr>
        <a:xfrm rot="10800000">
          <a:off x="4211" y="2011166"/>
          <a:ext cx="6057661" cy="1198166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400" b="1" kern="1200" dirty="0" smtClean="0"/>
            <a:t>تعود إلى احتمالية تغيرات غير مفضله في قوانين الضريبة ، وكلما كانت الورقة حساسة للضريبة كانت </a:t>
          </a:r>
          <a:r>
            <a:rPr lang="ar-SA" sz="2400" b="1" kern="1200" dirty="0" err="1" smtClean="0"/>
            <a:t>اكثر</a:t>
          </a:r>
          <a:r>
            <a:rPr lang="ar-SA" sz="2400" b="1" kern="1200" dirty="0" smtClean="0"/>
            <a:t> مخاطرة .</a:t>
          </a:r>
        </a:p>
      </dsp:txBody>
      <dsp:txXfrm rot="10800000">
        <a:off x="453523" y="2160937"/>
        <a:ext cx="5608349" cy="898624"/>
      </dsp:txXfrm>
    </dsp:sp>
    <dsp:sp modelId="{0FD3BAE6-BEFE-4011-83A8-F68FE6C9C986}">
      <dsp:nvSpPr>
        <dsp:cNvPr id="0" name=""/>
        <dsp:cNvSpPr/>
      </dsp:nvSpPr>
      <dsp:spPr>
        <a:xfrm>
          <a:off x="6066084" y="2216504"/>
          <a:ext cx="2696915" cy="605519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dirty="0" smtClean="0"/>
            <a:t>3.مخاطر الضريبة:</a:t>
          </a:r>
        </a:p>
      </dsp:txBody>
      <dsp:txXfrm>
        <a:off x="6095643" y="2246063"/>
        <a:ext cx="2637797" cy="546401"/>
      </dsp:txXfrm>
    </dsp:sp>
    <dsp:sp modelId="{11C5EADB-437F-4083-80BF-8E63D66DD60C}">
      <dsp:nvSpPr>
        <dsp:cNvPr id="0" name=""/>
        <dsp:cNvSpPr/>
      </dsp:nvSpPr>
      <dsp:spPr>
        <a:xfrm rot="10800000">
          <a:off x="4211" y="3269884"/>
          <a:ext cx="6057661" cy="918337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400" b="1" kern="1200" smtClean="0"/>
            <a:t>تعود لاحتمالية عدم قدرة مصدر الورقة المالية على دفع الفوائد وقيمة الاستثمار.</a:t>
          </a:r>
          <a:endParaRPr lang="ar-SA" sz="2400" b="1" kern="1200" dirty="0" smtClean="0"/>
        </a:p>
      </dsp:txBody>
      <dsp:txXfrm rot="10800000">
        <a:off x="348587" y="3384676"/>
        <a:ext cx="5713285" cy="688753"/>
      </dsp:txXfrm>
    </dsp:sp>
    <dsp:sp modelId="{B8763BE1-F60D-4F47-A03A-84FAD8C3519C}">
      <dsp:nvSpPr>
        <dsp:cNvPr id="0" name=""/>
        <dsp:cNvSpPr/>
      </dsp:nvSpPr>
      <dsp:spPr>
        <a:xfrm>
          <a:off x="6066084" y="3335308"/>
          <a:ext cx="2696915" cy="605519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smtClean="0"/>
            <a:t>4. مخاطر عدم القدرة على السداد:</a:t>
          </a:r>
          <a:endParaRPr lang="ar-SA" sz="2400" b="1" kern="1200" dirty="0" smtClean="0"/>
        </a:p>
      </dsp:txBody>
      <dsp:txXfrm>
        <a:off x="6095643" y="3364867"/>
        <a:ext cx="2637797" cy="546401"/>
      </dsp:txXfrm>
    </dsp:sp>
    <dsp:sp modelId="{5023EDA5-1BFC-4563-B511-5CA1C55801AF}">
      <dsp:nvSpPr>
        <dsp:cNvPr id="0" name=""/>
        <dsp:cNvSpPr/>
      </dsp:nvSpPr>
      <dsp:spPr>
        <a:xfrm rot="10800000">
          <a:off x="4211" y="4197626"/>
          <a:ext cx="6057661" cy="1054815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400" b="1" kern="1200" dirty="0" smtClean="0"/>
            <a:t>كلما كانت فترة الاستحقاق أطول كلما زاد احتمال التغير في قيمة الورقة المالية نتيجة لتغير في أسعار الفائدة.</a:t>
          </a:r>
        </a:p>
      </dsp:txBody>
      <dsp:txXfrm rot="10800000">
        <a:off x="399767" y="4329478"/>
        <a:ext cx="5662105" cy="791111"/>
      </dsp:txXfrm>
    </dsp:sp>
    <dsp:sp modelId="{329F2615-51A3-4A58-95BF-DE07D0619ED5}">
      <dsp:nvSpPr>
        <dsp:cNvPr id="0" name=""/>
        <dsp:cNvSpPr/>
      </dsp:nvSpPr>
      <dsp:spPr>
        <a:xfrm>
          <a:off x="6061872" y="4422274"/>
          <a:ext cx="2696915" cy="605519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smtClean="0"/>
            <a:t>5.مخاطر الاستحقاق:</a:t>
          </a:r>
          <a:endParaRPr lang="ar-SA" sz="2400" b="1" kern="1200" dirty="0" smtClean="0"/>
        </a:p>
      </dsp:txBody>
      <dsp:txXfrm>
        <a:off x="6091431" y="4451833"/>
        <a:ext cx="2637797" cy="5464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20269E-719E-479D-B58A-C2F910A92959}">
      <dsp:nvSpPr>
        <dsp:cNvPr id="0" name=""/>
        <dsp:cNvSpPr/>
      </dsp:nvSpPr>
      <dsp:spPr>
        <a:xfrm rot="5400000">
          <a:off x="3893980" y="288008"/>
          <a:ext cx="4462482" cy="3886464"/>
        </a:xfrm>
        <a:prstGeom prst="flowChartManualOperati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4150" tIns="0" rIns="184717" bIns="0" numCol="1" spcCol="1270" anchor="ctr" anchorCtr="0">
          <a:noAutofit/>
        </a:bodyPr>
        <a:lstStyle/>
        <a:p>
          <a:pPr lvl="0" algn="ctr" defTabSz="12890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900" b="1" kern="1200" dirty="0" smtClean="0">
              <a:solidFill>
                <a:srgbClr val="C00000"/>
              </a:solidFill>
            </a:rPr>
            <a:t>عقد الاصدار : </a:t>
          </a:r>
          <a:r>
            <a:rPr lang="ar-SA" sz="2900" b="1" kern="1200" dirty="0" smtClean="0"/>
            <a:t>هو وثيقه قانونية تحدد الحقوق والالتزامات لكل </a:t>
          </a:r>
          <a:r>
            <a:rPr lang="ar-SA" sz="2900" b="1" kern="1200" dirty="0" smtClean="0">
              <a:solidFill>
                <a:schemeClr val="accent1">
                  <a:lumMod val="75000"/>
                </a:schemeClr>
              </a:solidFill>
            </a:rPr>
            <a:t>من حامل السند</a:t>
          </a:r>
          <a:r>
            <a:rPr lang="ar-SA" sz="2900" b="1" kern="1200" dirty="0" smtClean="0"/>
            <a:t> </a:t>
          </a:r>
          <a:r>
            <a:rPr lang="ar-SA" sz="2900" b="1" kern="1200" dirty="0" smtClean="0">
              <a:solidFill>
                <a:schemeClr val="accent1">
                  <a:lumMod val="75000"/>
                </a:schemeClr>
              </a:solidFill>
            </a:rPr>
            <a:t>والشركة المصدرة .</a:t>
          </a:r>
          <a:endParaRPr lang="ar-SA" sz="2900" kern="1200" dirty="0">
            <a:solidFill>
              <a:schemeClr val="accent1">
                <a:lumMod val="75000"/>
              </a:schemeClr>
            </a:solidFill>
          </a:endParaRPr>
        </a:p>
      </dsp:txBody>
      <dsp:txXfrm rot="-5400000">
        <a:off x="4181989" y="892495"/>
        <a:ext cx="3886464" cy="2677490"/>
      </dsp:txXfrm>
    </dsp:sp>
    <dsp:sp modelId="{9A8F4308-CA18-415B-BF32-7403D7664832}">
      <dsp:nvSpPr>
        <dsp:cNvPr id="0" name=""/>
        <dsp:cNvSpPr/>
      </dsp:nvSpPr>
      <dsp:spPr>
        <a:xfrm rot="5400000">
          <a:off x="-283968" y="288008"/>
          <a:ext cx="4462482" cy="3886464"/>
        </a:xfrm>
        <a:prstGeom prst="flowChartManualOperati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4150" tIns="0" rIns="184717" bIns="0" numCol="1" spcCol="1270" anchor="ctr" anchorCtr="0">
          <a:noAutofit/>
        </a:bodyPr>
        <a:lstStyle/>
        <a:p>
          <a:pPr lvl="0" algn="ctr" defTabSz="12890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900" b="1" kern="1200" dirty="0" smtClean="0">
              <a:solidFill>
                <a:srgbClr val="C00000"/>
              </a:solidFill>
            </a:rPr>
            <a:t>الضامن :</a:t>
          </a:r>
          <a:r>
            <a:rPr lang="ar-SA" sz="2900" b="1" kern="1200" dirty="0" smtClean="0"/>
            <a:t>الضامن لعقد الإصدار هو </a:t>
          </a:r>
          <a:r>
            <a:rPr lang="ar-SA" sz="2900" b="1" kern="1200" dirty="0" smtClean="0">
              <a:solidFill>
                <a:schemeClr val="accent1">
                  <a:lumMod val="75000"/>
                </a:schemeClr>
              </a:solidFill>
            </a:rPr>
            <a:t>طرف ثالث </a:t>
          </a:r>
          <a:r>
            <a:rPr lang="ar-SA" sz="2900" b="1" kern="1200" dirty="0" smtClean="0"/>
            <a:t>والذي قد يكون </a:t>
          </a:r>
          <a:r>
            <a:rPr lang="ar-SA" sz="2900" b="1" kern="1200" dirty="0" smtClean="0">
              <a:solidFill>
                <a:schemeClr val="accent6">
                  <a:lumMod val="75000"/>
                </a:schemeClr>
              </a:solidFill>
            </a:rPr>
            <a:t>شخص</a:t>
          </a:r>
          <a:r>
            <a:rPr lang="ar-SA" sz="2900" b="1" kern="1200" dirty="0" smtClean="0"/>
            <a:t> ,او</a:t>
          </a:r>
          <a:r>
            <a:rPr lang="ar-SA" sz="2900" b="1" kern="1200" dirty="0" smtClean="0">
              <a:solidFill>
                <a:schemeClr val="accent6">
                  <a:lumMod val="75000"/>
                </a:schemeClr>
              </a:solidFill>
            </a:rPr>
            <a:t> شركة مساهمة</a:t>
          </a:r>
          <a:r>
            <a:rPr lang="ar-SA" sz="2900" b="1" kern="1200" dirty="0" smtClean="0"/>
            <a:t> او غالبا </a:t>
          </a:r>
          <a:r>
            <a:rPr lang="ar-SA" sz="2900" b="1" kern="1200" dirty="0" smtClean="0">
              <a:solidFill>
                <a:schemeClr val="accent6">
                  <a:lumMod val="75000"/>
                </a:schemeClr>
              </a:solidFill>
            </a:rPr>
            <a:t>مايكون بنك تجاري</a:t>
          </a:r>
          <a:r>
            <a:rPr lang="ar-SA" sz="2900" b="1" kern="1200" dirty="0" smtClean="0"/>
            <a:t> ، ويعمل </a:t>
          </a:r>
          <a:r>
            <a:rPr lang="ar-SA" sz="2900" b="1" kern="1200" dirty="0" smtClean="0">
              <a:solidFill>
                <a:schemeClr val="accent1">
                  <a:lumMod val="75000"/>
                </a:schemeClr>
              </a:solidFill>
            </a:rPr>
            <a:t>كمراقب نيابة عن حاملي السندات </a:t>
          </a:r>
          <a:r>
            <a:rPr lang="ar-SA" sz="2900" b="1" kern="1200" dirty="0" smtClean="0"/>
            <a:t>اذا ما حدث تعدى على حقوقهم</a:t>
          </a:r>
        </a:p>
      </dsp:txBody>
      <dsp:txXfrm rot="-5400000">
        <a:off x="4041" y="892495"/>
        <a:ext cx="3886464" cy="267749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4CBF8C-580C-4716-989B-449B80E9DD33}">
      <dsp:nvSpPr>
        <dsp:cNvPr id="0" name=""/>
        <dsp:cNvSpPr/>
      </dsp:nvSpPr>
      <dsp:spPr>
        <a:xfrm>
          <a:off x="6078930" y="1785948"/>
          <a:ext cx="1403152" cy="11747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200" b="1" kern="1200" smtClean="0"/>
            <a:t>أنواع السندات</a:t>
          </a:r>
          <a:endParaRPr lang="ar-SA" sz="3200" b="1" kern="1200" dirty="0"/>
        </a:p>
      </dsp:txBody>
      <dsp:txXfrm>
        <a:off x="6113337" y="1820355"/>
        <a:ext cx="1334338" cy="1105933"/>
      </dsp:txXfrm>
    </dsp:sp>
    <dsp:sp modelId="{FF93D615-C223-4BB5-91B5-C2640DE6C078}">
      <dsp:nvSpPr>
        <dsp:cNvPr id="0" name=""/>
        <dsp:cNvSpPr/>
      </dsp:nvSpPr>
      <dsp:spPr>
        <a:xfrm rot="14707178">
          <a:off x="5131283" y="1754909"/>
          <a:ext cx="1334033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1334033" y="1330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2400" b="1" kern="1200">
            <a:solidFill>
              <a:schemeClr val="tx1"/>
            </a:solidFill>
          </a:endParaRPr>
        </a:p>
      </dsp:txBody>
      <dsp:txXfrm rot="10800000">
        <a:off x="5764949" y="1734861"/>
        <a:ext cx="66701" cy="66701"/>
      </dsp:txXfrm>
    </dsp:sp>
    <dsp:sp modelId="{5CB99B37-7B0B-41D5-A29C-7B4120FD1B40}">
      <dsp:nvSpPr>
        <dsp:cNvPr id="0" name=""/>
        <dsp:cNvSpPr/>
      </dsp:nvSpPr>
      <dsp:spPr>
        <a:xfrm>
          <a:off x="4114516" y="812314"/>
          <a:ext cx="1403152" cy="70157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smtClean="0"/>
            <a:t>سندات غير مكفوله</a:t>
          </a:r>
          <a:endParaRPr lang="ar-SA" sz="2400" b="1" kern="1200" dirty="0" smtClean="0"/>
        </a:p>
      </dsp:txBody>
      <dsp:txXfrm>
        <a:off x="4135064" y="832862"/>
        <a:ext cx="1362056" cy="660480"/>
      </dsp:txXfrm>
    </dsp:sp>
    <dsp:sp modelId="{4EA2E737-577F-495A-8D1E-9F71B3184E9B}">
      <dsp:nvSpPr>
        <dsp:cNvPr id="0" name=""/>
        <dsp:cNvSpPr/>
      </dsp:nvSpPr>
      <dsp:spPr>
        <a:xfrm rot="14110531">
          <a:off x="3342469" y="746393"/>
          <a:ext cx="982833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982833" y="1330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2400" b="1" kern="1200">
            <a:solidFill>
              <a:schemeClr val="tx1"/>
            </a:solidFill>
          </a:endParaRPr>
        </a:p>
      </dsp:txBody>
      <dsp:txXfrm rot="10800000">
        <a:off x="3809315" y="735125"/>
        <a:ext cx="49141" cy="49141"/>
      </dsp:txXfrm>
    </dsp:sp>
    <dsp:sp modelId="{FAA17A42-E968-4D3E-BC64-0486236251E4}">
      <dsp:nvSpPr>
        <dsp:cNvPr id="0" name=""/>
        <dsp:cNvSpPr/>
      </dsp:nvSpPr>
      <dsp:spPr>
        <a:xfrm>
          <a:off x="766916" y="5501"/>
          <a:ext cx="2786339" cy="70157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smtClean="0"/>
            <a:t>1-سندات غير مكفوله من الدرجه الاولى</a:t>
          </a:r>
          <a:endParaRPr lang="ar-SA" sz="2400" b="1" kern="1200" dirty="0" smtClean="0"/>
        </a:p>
      </dsp:txBody>
      <dsp:txXfrm>
        <a:off x="787464" y="26049"/>
        <a:ext cx="2745243" cy="660480"/>
      </dsp:txXfrm>
    </dsp:sp>
    <dsp:sp modelId="{D64B1FBF-A414-4087-88C0-91AC316AD49A}">
      <dsp:nvSpPr>
        <dsp:cNvPr id="0" name=""/>
        <dsp:cNvSpPr/>
      </dsp:nvSpPr>
      <dsp:spPr>
        <a:xfrm rot="10800000">
          <a:off x="3553255" y="1149800"/>
          <a:ext cx="561261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561261" y="1330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2400" b="1" kern="1200">
            <a:solidFill>
              <a:schemeClr val="tx1"/>
            </a:solidFill>
          </a:endParaRPr>
        </a:p>
      </dsp:txBody>
      <dsp:txXfrm rot="10800000">
        <a:off x="3819854" y="1149071"/>
        <a:ext cx="28063" cy="28063"/>
      </dsp:txXfrm>
    </dsp:sp>
    <dsp:sp modelId="{FAC222EC-5CFF-41E2-878A-1017120CFAC7}">
      <dsp:nvSpPr>
        <dsp:cNvPr id="0" name=""/>
        <dsp:cNvSpPr/>
      </dsp:nvSpPr>
      <dsp:spPr>
        <a:xfrm>
          <a:off x="766916" y="812314"/>
          <a:ext cx="2786339" cy="70157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smtClean="0"/>
            <a:t>2-سندات غير مكفوله من الدرجه الثانيه</a:t>
          </a:r>
          <a:endParaRPr lang="ar-SA" sz="2400" b="1" kern="1200" dirty="0" smtClean="0"/>
        </a:p>
      </dsp:txBody>
      <dsp:txXfrm>
        <a:off x="787464" y="832862"/>
        <a:ext cx="2745243" cy="660480"/>
      </dsp:txXfrm>
    </dsp:sp>
    <dsp:sp modelId="{95B4A08C-3EE2-404A-9817-63B4AEC03616}">
      <dsp:nvSpPr>
        <dsp:cNvPr id="0" name=""/>
        <dsp:cNvSpPr/>
      </dsp:nvSpPr>
      <dsp:spPr>
        <a:xfrm rot="7489469">
          <a:off x="3342469" y="1553206"/>
          <a:ext cx="982833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982833" y="1330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2400" b="1" kern="1200">
            <a:solidFill>
              <a:schemeClr val="tx1"/>
            </a:solidFill>
          </a:endParaRPr>
        </a:p>
      </dsp:txBody>
      <dsp:txXfrm rot="10800000">
        <a:off x="3809315" y="1541938"/>
        <a:ext cx="49141" cy="49141"/>
      </dsp:txXfrm>
    </dsp:sp>
    <dsp:sp modelId="{6C3913F5-70C3-441D-887F-4FA4D9A9E9FD}">
      <dsp:nvSpPr>
        <dsp:cNvPr id="0" name=""/>
        <dsp:cNvSpPr/>
      </dsp:nvSpPr>
      <dsp:spPr>
        <a:xfrm>
          <a:off x="766916" y="1619127"/>
          <a:ext cx="2786339" cy="70157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smtClean="0"/>
            <a:t>3-سندات الدخل </a:t>
          </a:r>
          <a:endParaRPr lang="ar-SA" sz="2400" b="1" kern="1200" dirty="0"/>
        </a:p>
      </dsp:txBody>
      <dsp:txXfrm>
        <a:off x="787464" y="1639675"/>
        <a:ext cx="2745243" cy="660480"/>
      </dsp:txXfrm>
    </dsp:sp>
    <dsp:sp modelId="{2629297E-5F13-4D29-8C4A-B99BABFB1D0D}">
      <dsp:nvSpPr>
        <dsp:cNvPr id="0" name=""/>
        <dsp:cNvSpPr/>
      </dsp:nvSpPr>
      <dsp:spPr>
        <a:xfrm rot="6892822">
          <a:off x="5131283" y="2965129"/>
          <a:ext cx="1334033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1334033" y="1330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2400" b="1" kern="1200">
            <a:solidFill>
              <a:schemeClr val="tx1"/>
            </a:solidFill>
          </a:endParaRPr>
        </a:p>
      </dsp:txBody>
      <dsp:txXfrm rot="10800000">
        <a:off x="5764949" y="2945080"/>
        <a:ext cx="66701" cy="66701"/>
      </dsp:txXfrm>
    </dsp:sp>
    <dsp:sp modelId="{6158663C-8A77-4B9A-BB61-E8CB66D5C036}">
      <dsp:nvSpPr>
        <dsp:cNvPr id="0" name=""/>
        <dsp:cNvSpPr/>
      </dsp:nvSpPr>
      <dsp:spPr>
        <a:xfrm>
          <a:off x="4114516" y="3232753"/>
          <a:ext cx="1403152" cy="70157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smtClean="0"/>
            <a:t>السندات المكفولة </a:t>
          </a:r>
          <a:endParaRPr lang="ar-SA" sz="2400" b="1" kern="1200" dirty="0"/>
        </a:p>
      </dsp:txBody>
      <dsp:txXfrm>
        <a:off x="4135064" y="3253301"/>
        <a:ext cx="1362056" cy="660480"/>
      </dsp:txXfrm>
    </dsp:sp>
    <dsp:sp modelId="{52C64708-C5C3-430D-9EB4-4384E7561073}">
      <dsp:nvSpPr>
        <dsp:cNvPr id="0" name=""/>
        <dsp:cNvSpPr/>
      </dsp:nvSpPr>
      <dsp:spPr>
        <a:xfrm rot="14110531">
          <a:off x="3342469" y="3166832"/>
          <a:ext cx="982833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982833" y="1330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2400" b="1" kern="1200">
            <a:solidFill>
              <a:schemeClr val="tx1"/>
            </a:solidFill>
          </a:endParaRPr>
        </a:p>
      </dsp:txBody>
      <dsp:txXfrm rot="10800000">
        <a:off x="3809315" y="3155564"/>
        <a:ext cx="49141" cy="49141"/>
      </dsp:txXfrm>
    </dsp:sp>
    <dsp:sp modelId="{0DDD9922-FB82-44F3-988A-72AB4DE3990A}">
      <dsp:nvSpPr>
        <dsp:cNvPr id="0" name=""/>
        <dsp:cNvSpPr/>
      </dsp:nvSpPr>
      <dsp:spPr>
        <a:xfrm>
          <a:off x="766916" y="2425940"/>
          <a:ext cx="2786339" cy="70157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smtClean="0"/>
            <a:t>السندات العقارية</a:t>
          </a:r>
          <a:endParaRPr lang="ar-SA" sz="2400" b="1" kern="1200" dirty="0"/>
        </a:p>
      </dsp:txBody>
      <dsp:txXfrm>
        <a:off x="787464" y="2446488"/>
        <a:ext cx="2745243" cy="660480"/>
      </dsp:txXfrm>
    </dsp:sp>
    <dsp:sp modelId="{05FC88B0-9C62-4EDC-B672-BA307C0E244F}">
      <dsp:nvSpPr>
        <dsp:cNvPr id="0" name=""/>
        <dsp:cNvSpPr/>
      </dsp:nvSpPr>
      <dsp:spPr>
        <a:xfrm rot="10800000">
          <a:off x="3553255" y="3570238"/>
          <a:ext cx="561261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561261" y="1330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2400" b="1" kern="1200">
            <a:solidFill>
              <a:schemeClr val="tx1"/>
            </a:solidFill>
          </a:endParaRPr>
        </a:p>
      </dsp:txBody>
      <dsp:txXfrm rot="10800000">
        <a:off x="3819854" y="3569509"/>
        <a:ext cx="28063" cy="28063"/>
      </dsp:txXfrm>
    </dsp:sp>
    <dsp:sp modelId="{CF9E6B70-8427-460C-88C0-697DCF8EBFCD}">
      <dsp:nvSpPr>
        <dsp:cNvPr id="0" name=""/>
        <dsp:cNvSpPr/>
      </dsp:nvSpPr>
      <dsp:spPr>
        <a:xfrm>
          <a:off x="766916" y="3232753"/>
          <a:ext cx="2786339" cy="70157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smtClean="0"/>
            <a:t>السندات المضمونة باوراق مالية </a:t>
          </a:r>
          <a:endParaRPr lang="ar-SA" sz="2400" b="1" kern="1200" dirty="0"/>
        </a:p>
      </dsp:txBody>
      <dsp:txXfrm>
        <a:off x="787464" y="3253301"/>
        <a:ext cx="2745243" cy="660480"/>
      </dsp:txXfrm>
    </dsp:sp>
    <dsp:sp modelId="{10733DE5-B7B5-4EE0-9364-C130BE26AA15}">
      <dsp:nvSpPr>
        <dsp:cNvPr id="0" name=""/>
        <dsp:cNvSpPr/>
      </dsp:nvSpPr>
      <dsp:spPr>
        <a:xfrm rot="7489469">
          <a:off x="3342469" y="3973645"/>
          <a:ext cx="982833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982833" y="1330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2400" b="1" kern="1200">
            <a:solidFill>
              <a:schemeClr val="tx1"/>
            </a:solidFill>
          </a:endParaRPr>
        </a:p>
      </dsp:txBody>
      <dsp:txXfrm rot="10800000">
        <a:off x="3809315" y="3962377"/>
        <a:ext cx="49141" cy="49141"/>
      </dsp:txXfrm>
    </dsp:sp>
    <dsp:sp modelId="{5EA7BF4B-68AD-44A7-AFA1-E8EB7B695F9A}">
      <dsp:nvSpPr>
        <dsp:cNvPr id="0" name=""/>
        <dsp:cNvSpPr/>
      </dsp:nvSpPr>
      <dsp:spPr>
        <a:xfrm>
          <a:off x="766916" y="4039566"/>
          <a:ext cx="2786339" cy="70157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smtClean="0"/>
            <a:t>السندات او الشهادات بضمان المعدات</a:t>
          </a:r>
          <a:endParaRPr lang="ar-SA" sz="2400" b="1" kern="1200" dirty="0"/>
        </a:p>
      </dsp:txBody>
      <dsp:txXfrm>
        <a:off x="787464" y="4060114"/>
        <a:ext cx="2745243" cy="66048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1B6559-B06F-4611-B633-02618C900F24}">
      <dsp:nvSpPr>
        <dsp:cNvPr id="0" name=""/>
        <dsp:cNvSpPr/>
      </dsp:nvSpPr>
      <dsp:spPr>
        <a:xfrm rot="10800000">
          <a:off x="0" y="0"/>
          <a:ext cx="5057810" cy="1523999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t" anchorCtr="0">
          <a:noAutofit/>
        </a:bodyPr>
        <a:lstStyle/>
        <a:p>
          <a:pPr marL="228600" lvl="1" indent="-228600" algn="r" defTabSz="9334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100" b="1" kern="1200" dirty="0" smtClean="0"/>
            <a:t>هي سندات </a:t>
          </a:r>
          <a:r>
            <a:rPr lang="ar-SA" sz="2100" b="1" kern="1200" dirty="0" smtClean="0">
              <a:solidFill>
                <a:srgbClr val="C00000"/>
              </a:solidFill>
            </a:rPr>
            <a:t>غير مرهونة بأي أصول </a:t>
          </a:r>
          <a:r>
            <a:rPr lang="ar-SA" sz="2100" b="1" kern="1200" dirty="0" smtClean="0"/>
            <a:t>، تصدرها الشركة المليئة مالياً ، وغالبا ما </a:t>
          </a:r>
          <a:r>
            <a:rPr lang="ar-SA" sz="2100" b="1" kern="1200" dirty="0" smtClean="0">
              <a:solidFill>
                <a:srgbClr val="C00000"/>
              </a:solidFill>
            </a:rPr>
            <a:t>تكون قابلة للتحويل الى اسهم عادية </a:t>
          </a:r>
        </a:p>
      </dsp:txBody>
      <dsp:txXfrm rot="10800000">
        <a:off x="571500" y="190500"/>
        <a:ext cx="4486310" cy="1142999"/>
      </dsp:txXfrm>
    </dsp:sp>
    <dsp:sp modelId="{87A777E0-C788-4C5C-8708-98CE8FD6336B}">
      <dsp:nvSpPr>
        <dsp:cNvPr id="0" name=""/>
        <dsp:cNvSpPr/>
      </dsp:nvSpPr>
      <dsp:spPr>
        <a:xfrm>
          <a:off x="5057810" y="0"/>
          <a:ext cx="3371873" cy="152399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dirty="0" smtClean="0"/>
            <a:t>أ. سندات غير مكفولة من الدرجة الأولى:</a:t>
          </a:r>
          <a:endParaRPr lang="ar-SA" sz="2400" kern="1200" dirty="0"/>
        </a:p>
      </dsp:txBody>
      <dsp:txXfrm>
        <a:off x="5132205" y="74395"/>
        <a:ext cx="3223083" cy="1375209"/>
      </dsp:txXfrm>
    </dsp:sp>
    <dsp:sp modelId="{119D1845-B48B-487C-AD5D-65F5D458FDA3}">
      <dsp:nvSpPr>
        <dsp:cNvPr id="0" name=""/>
        <dsp:cNvSpPr/>
      </dsp:nvSpPr>
      <dsp:spPr>
        <a:xfrm rot="10800000">
          <a:off x="0" y="1676400"/>
          <a:ext cx="5057810" cy="1523999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t" anchorCtr="0">
          <a:noAutofit/>
        </a:bodyPr>
        <a:lstStyle/>
        <a:p>
          <a:pPr marL="228600" lvl="1" indent="-228600" algn="r" defTabSz="9334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100" b="1" kern="1200" dirty="0" smtClean="0"/>
            <a:t>هي سندات </a:t>
          </a:r>
          <a:r>
            <a:rPr lang="ar-SA" sz="2100" b="1" kern="1200" dirty="0" smtClean="0">
              <a:solidFill>
                <a:srgbClr val="C00000"/>
              </a:solidFill>
            </a:rPr>
            <a:t>غير مرهونة بأى أصول </a:t>
          </a:r>
          <a:r>
            <a:rPr lang="ar-SA" sz="2100" b="1" kern="1200" dirty="0" smtClean="0"/>
            <a:t>، ولكن مطالبة حامليها تأتي </a:t>
          </a:r>
          <a:r>
            <a:rPr lang="ar-SA" sz="2100" b="1" u="sng" kern="1200" dirty="0" smtClean="0"/>
            <a:t>بعد</a:t>
          </a:r>
          <a:r>
            <a:rPr lang="ar-SA" sz="2100" b="1" kern="1200" dirty="0" smtClean="0"/>
            <a:t> تسديد جميع السندات المكفولة وغير المكفولة من </a:t>
          </a:r>
          <a:r>
            <a:rPr lang="ar-SA" sz="2100" b="1" kern="1200" dirty="0" smtClean="0">
              <a:solidFill>
                <a:srgbClr val="C00000"/>
              </a:solidFill>
            </a:rPr>
            <a:t>الدرجة الاولى .</a:t>
          </a:r>
        </a:p>
      </dsp:txBody>
      <dsp:txXfrm rot="10800000">
        <a:off x="571500" y="1866900"/>
        <a:ext cx="4486310" cy="1142999"/>
      </dsp:txXfrm>
    </dsp:sp>
    <dsp:sp modelId="{0BB05A97-8B00-4F93-BB0F-60473F80A9C6}">
      <dsp:nvSpPr>
        <dsp:cNvPr id="0" name=""/>
        <dsp:cNvSpPr/>
      </dsp:nvSpPr>
      <dsp:spPr>
        <a:xfrm>
          <a:off x="5057810" y="1676400"/>
          <a:ext cx="3371873" cy="1523999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dirty="0" smtClean="0"/>
            <a:t>2-سندات غير مكفولة من الدرجة الثانية:</a:t>
          </a:r>
        </a:p>
      </dsp:txBody>
      <dsp:txXfrm>
        <a:off x="5132205" y="1750795"/>
        <a:ext cx="3223083" cy="1375209"/>
      </dsp:txXfrm>
    </dsp:sp>
    <dsp:sp modelId="{7AB38E87-61EB-44F0-A3D1-6DFFC88F618C}">
      <dsp:nvSpPr>
        <dsp:cNvPr id="0" name=""/>
        <dsp:cNvSpPr/>
      </dsp:nvSpPr>
      <dsp:spPr>
        <a:xfrm rot="10800000">
          <a:off x="0" y="3352799"/>
          <a:ext cx="5057810" cy="1523999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t" anchorCtr="0">
          <a:noAutofit/>
        </a:bodyPr>
        <a:lstStyle/>
        <a:p>
          <a:pPr marL="228600" lvl="1" indent="-228600" algn="r" defTabSz="9334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100" b="1" kern="1200" dirty="0" smtClean="0"/>
            <a:t>هى السندات التى تحصل على دفعات الفوائد فقط </a:t>
          </a:r>
          <a:r>
            <a:rPr lang="ar-SA" sz="2100" b="1" kern="1200" dirty="0" smtClean="0">
              <a:solidFill>
                <a:srgbClr val="C00000"/>
              </a:solidFill>
            </a:rPr>
            <a:t>فى حالة حققت الشركة أرباح </a:t>
          </a:r>
          <a:r>
            <a:rPr lang="ar-SA" sz="2100" b="1" kern="1200" dirty="0" smtClean="0"/>
            <a:t>ويتم إصدارها عادة فى الشركات المفلسة ، </a:t>
          </a:r>
          <a:r>
            <a:rPr lang="ar-SA" sz="2100" b="1" kern="1200" dirty="0" smtClean="0">
              <a:solidFill>
                <a:srgbClr val="C00000"/>
              </a:solidFill>
            </a:rPr>
            <a:t>مخاطرها مرتفعة .</a:t>
          </a:r>
          <a:endParaRPr lang="as-IN" sz="2100" b="1" kern="1200" dirty="0" smtClean="0">
            <a:solidFill>
              <a:srgbClr val="C00000"/>
            </a:solidFill>
          </a:endParaRPr>
        </a:p>
      </dsp:txBody>
      <dsp:txXfrm rot="10800000">
        <a:off x="571500" y="3543299"/>
        <a:ext cx="4486310" cy="1142999"/>
      </dsp:txXfrm>
    </dsp:sp>
    <dsp:sp modelId="{FE3D2CAF-6D35-4F46-BD7D-3328D8AE1B29}">
      <dsp:nvSpPr>
        <dsp:cNvPr id="0" name=""/>
        <dsp:cNvSpPr/>
      </dsp:nvSpPr>
      <dsp:spPr>
        <a:xfrm>
          <a:off x="5057810" y="3352799"/>
          <a:ext cx="3371873" cy="1523999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dirty="0" smtClean="0"/>
            <a:t>3-سندات الدخل :</a:t>
          </a:r>
        </a:p>
      </dsp:txBody>
      <dsp:txXfrm>
        <a:off x="5132205" y="3427194"/>
        <a:ext cx="3223083" cy="137520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1B6559-B06F-4611-B633-02618C900F24}">
      <dsp:nvSpPr>
        <dsp:cNvPr id="0" name=""/>
        <dsp:cNvSpPr/>
      </dsp:nvSpPr>
      <dsp:spPr>
        <a:xfrm rot="10800000">
          <a:off x="2383" y="3810"/>
          <a:ext cx="6881243" cy="1352549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000" b="1" kern="1200" dirty="0" smtClean="0"/>
            <a:t>هناك نوعان من السندات العقارية السندات العقارية </a:t>
          </a:r>
          <a:r>
            <a:rPr lang="ar-SA" sz="2000" b="1" kern="1200" dirty="0" smtClean="0">
              <a:solidFill>
                <a:srgbClr val="C00000"/>
              </a:solidFill>
            </a:rPr>
            <a:t>من الدرجة الاولى </a:t>
          </a:r>
          <a:r>
            <a:rPr lang="ar-SA" sz="2000" b="1" kern="1200" dirty="0" smtClean="0"/>
            <a:t>والسندات العقارية من </a:t>
          </a:r>
          <a:r>
            <a:rPr lang="ar-SA" sz="2000" b="1" kern="1200" dirty="0" smtClean="0">
              <a:solidFill>
                <a:srgbClr val="C00000"/>
              </a:solidFill>
            </a:rPr>
            <a:t>الدرجة الثانية </a:t>
          </a:r>
          <a:r>
            <a:rPr lang="ar-SA" sz="2000" b="1" kern="1200" dirty="0" smtClean="0"/>
            <a:t>، وهي سندات مكفولة </a:t>
          </a:r>
          <a:r>
            <a:rPr lang="ar-SA" sz="2000" b="1" kern="1200" dirty="0" smtClean="0">
              <a:solidFill>
                <a:schemeClr val="accent6">
                  <a:lumMod val="75000"/>
                </a:schemeClr>
              </a:solidFill>
            </a:rPr>
            <a:t>بعقارات أو عمارات </a:t>
          </a:r>
        </a:p>
      </dsp:txBody>
      <dsp:txXfrm rot="10800000">
        <a:off x="509589" y="172879"/>
        <a:ext cx="6374037" cy="1014411"/>
      </dsp:txXfrm>
    </dsp:sp>
    <dsp:sp modelId="{87A777E0-C788-4C5C-8708-98CE8FD6336B}">
      <dsp:nvSpPr>
        <dsp:cNvPr id="0" name=""/>
        <dsp:cNvSpPr/>
      </dsp:nvSpPr>
      <dsp:spPr>
        <a:xfrm>
          <a:off x="6883627" y="3810"/>
          <a:ext cx="1750218" cy="135254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dirty="0" smtClean="0"/>
            <a:t>1-سندات عقاريه </a:t>
          </a:r>
          <a:endParaRPr lang="ar-SA" sz="2400" kern="1200" dirty="0"/>
        </a:p>
      </dsp:txBody>
      <dsp:txXfrm>
        <a:off x="6949653" y="69836"/>
        <a:ext cx="1618166" cy="1220497"/>
      </dsp:txXfrm>
    </dsp:sp>
    <dsp:sp modelId="{119D1845-B48B-487C-AD5D-65F5D458FDA3}">
      <dsp:nvSpPr>
        <dsp:cNvPr id="0" name=""/>
        <dsp:cNvSpPr/>
      </dsp:nvSpPr>
      <dsp:spPr>
        <a:xfrm rot="10800000">
          <a:off x="2383" y="1491614"/>
          <a:ext cx="6881243" cy="1352549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000" b="1" kern="1200" dirty="0" smtClean="0">
              <a:solidFill>
                <a:schemeClr val="accent6">
                  <a:lumMod val="75000"/>
                </a:schemeClr>
              </a:solidFill>
            </a:rPr>
            <a:t>مضمونة بأسهم أو سندات مملوكة من قبل المصدر</a:t>
          </a:r>
          <a:r>
            <a:rPr lang="ar-SA" sz="2000" b="1" kern="1200" dirty="0" smtClean="0"/>
            <a:t> وتكون قيمة الأسهم أكبر من السندات المضمونة بأوراق مالية بما يعادل 25%- 35% .</a:t>
          </a:r>
          <a:endParaRPr lang="ar-SA" sz="2000" b="1" kern="1200" dirty="0" smtClean="0">
            <a:solidFill>
              <a:srgbClr val="C00000"/>
            </a:solidFill>
          </a:endParaRPr>
        </a:p>
      </dsp:txBody>
      <dsp:txXfrm rot="10800000">
        <a:off x="509589" y="1660683"/>
        <a:ext cx="6374037" cy="1014411"/>
      </dsp:txXfrm>
    </dsp:sp>
    <dsp:sp modelId="{0BB05A97-8B00-4F93-BB0F-60473F80A9C6}">
      <dsp:nvSpPr>
        <dsp:cNvPr id="0" name=""/>
        <dsp:cNvSpPr/>
      </dsp:nvSpPr>
      <dsp:spPr>
        <a:xfrm>
          <a:off x="6883627" y="1491614"/>
          <a:ext cx="1750218" cy="1352549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dirty="0" smtClean="0"/>
            <a:t>2- السندات المضمونه باوراق مالية </a:t>
          </a:r>
        </a:p>
      </dsp:txBody>
      <dsp:txXfrm>
        <a:off x="6949653" y="1557640"/>
        <a:ext cx="1618166" cy="1220497"/>
      </dsp:txXfrm>
    </dsp:sp>
    <dsp:sp modelId="{7AB38E87-61EB-44F0-A3D1-6DFFC88F618C}">
      <dsp:nvSpPr>
        <dsp:cNvPr id="0" name=""/>
        <dsp:cNvSpPr/>
      </dsp:nvSpPr>
      <dsp:spPr>
        <a:xfrm rot="10800000">
          <a:off x="6598" y="2979419"/>
          <a:ext cx="6874523" cy="1893570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000" b="1" kern="1200" dirty="0" smtClean="0"/>
            <a:t>وتستخدم المبالغ المتجمعة من اصدار هذه السندات </a:t>
          </a:r>
          <a:r>
            <a:rPr lang="ar-SA" sz="2000" b="1" kern="1200" dirty="0" smtClean="0">
              <a:solidFill>
                <a:schemeClr val="accent6">
                  <a:lumMod val="75000"/>
                </a:schemeClr>
              </a:solidFill>
            </a:rPr>
            <a:t>لتمويل الآلات والمعدات مثل شراء الطائرات والقوارب </a:t>
          </a:r>
          <a:r>
            <a:rPr lang="ar-SA" sz="2000" b="1" kern="1200" dirty="0" smtClean="0"/>
            <a:t>، ويقوم </a:t>
          </a:r>
          <a:r>
            <a:rPr lang="ar-SA" sz="2000" b="1" kern="1200" dirty="0" smtClean="0">
              <a:solidFill>
                <a:srgbClr val="006800"/>
              </a:solidFill>
            </a:rPr>
            <a:t>الضامن</a:t>
          </a:r>
          <a:r>
            <a:rPr lang="ar-SA" sz="2000" b="1" kern="1200" dirty="0" smtClean="0"/>
            <a:t> بشراء هذه الاصول من المبالغ المتجمعة من اصدار السندات ثم يقوم بتاجيرها الى احدى الشركات وبعد اكمال آخر دفعة تاجير تصبح مالكة لهذا الاصل </a:t>
          </a:r>
          <a:endParaRPr lang="as-IN" sz="2000" b="1" kern="1200" dirty="0" smtClean="0">
            <a:solidFill>
              <a:srgbClr val="C00000"/>
            </a:solidFill>
          </a:endParaRPr>
        </a:p>
      </dsp:txBody>
      <dsp:txXfrm rot="10800000">
        <a:off x="716687" y="3216115"/>
        <a:ext cx="6164434" cy="1420178"/>
      </dsp:txXfrm>
    </dsp:sp>
    <dsp:sp modelId="{FE3D2CAF-6D35-4F46-BD7D-3328D8AE1B29}">
      <dsp:nvSpPr>
        <dsp:cNvPr id="0" name=""/>
        <dsp:cNvSpPr/>
      </dsp:nvSpPr>
      <dsp:spPr>
        <a:xfrm>
          <a:off x="6881121" y="3249929"/>
          <a:ext cx="1748508" cy="1352549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dirty="0" smtClean="0"/>
            <a:t>3-السندات أو الشهادات بضمان المعدات</a:t>
          </a:r>
        </a:p>
      </dsp:txBody>
      <dsp:txXfrm>
        <a:off x="6947147" y="3315955"/>
        <a:ext cx="1616456" cy="12204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4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1ADDB7-7AC8-4C30-8B7E-C3560E5C87B0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C33CD2-F7AC-4BA8-8BB0-2E7348195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6446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33CD2-F7AC-4BA8-8BB0-2E734819584A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709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688D9-AD56-4C53-8191-1C8BD68A56BE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C3EC3-7D2F-4188-A89A-DD5D573C6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853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688D9-AD56-4C53-8191-1C8BD68A56BE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C3EC3-7D2F-4188-A89A-DD5D573C6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066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688D9-AD56-4C53-8191-1C8BD68A56BE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C3EC3-7D2F-4188-A89A-DD5D573C6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780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688D9-AD56-4C53-8191-1C8BD68A56BE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C3EC3-7D2F-4188-A89A-DD5D573C6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013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688D9-AD56-4C53-8191-1C8BD68A56BE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C3EC3-7D2F-4188-A89A-DD5D573C6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869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688D9-AD56-4C53-8191-1C8BD68A56BE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C3EC3-7D2F-4188-A89A-DD5D573C6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998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688D9-AD56-4C53-8191-1C8BD68A56BE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C3EC3-7D2F-4188-A89A-DD5D573C6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221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688D9-AD56-4C53-8191-1C8BD68A56BE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C3EC3-7D2F-4188-A89A-DD5D573C6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236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688D9-AD56-4C53-8191-1C8BD68A56BE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C3EC3-7D2F-4188-A89A-DD5D573C6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792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688D9-AD56-4C53-8191-1C8BD68A56BE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C3EC3-7D2F-4188-A89A-DD5D573C6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259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688D9-AD56-4C53-8191-1C8BD68A56BE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C3EC3-7D2F-4188-A89A-DD5D573C6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463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3688D9-AD56-4C53-8191-1C8BD68A56BE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C3EC3-7D2F-4188-A89A-DD5D573C6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743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.gif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gif"/><Relationship Id="rId7" Type="http://schemas.openxmlformats.org/officeDocument/2006/relationships/diagramColors" Target="../diagrams/colors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gif"/><Relationship Id="rId7" Type="http://schemas.openxmlformats.org/officeDocument/2006/relationships/diagramColors" Target="../diagrams/colors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gif"/><Relationship Id="rId7" Type="http://schemas.openxmlformats.org/officeDocument/2006/relationships/diagramColors" Target="../diagrams/colors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1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1.gif"/><Relationship Id="rId7" Type="http://schemas.openxmlformats.org/officeDocument/2006/relationships/diagramColors" Target="../diagrams/colors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1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1.gif"/><Relationship Id="rId7" Type="http://schemas.openxmlformats.org/officeDocument/2006/relationships/diagramColors" Target="../diagrams/colors5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gi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.gi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15.bin"/><Relationship Id="rId3" Type="http://schemas.openxmlformats.org/officeDocument/2006/relationships/image" Target="../media/image3.png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0.wmf"/><Relationship Id="rId4" Type="http://schemas.openxmlformats.org/officeDocument/2006/relationships/image" Target="../media/image1.gi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12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.gi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.gi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3.png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17.wmf"/><Relationship Id="rId4" Type="http://schemas.openxmlformats.org/officeDocument/2006/relationships/image" Target="../media/image1.gif"/><Relationship Id="rId9" Type="http://schemas.openxmlformats.org/officeDocument/2006/relationships/oleObject" Target="../embeddings/oleObject20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image" Target="../media/image3.png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1.gi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1.gi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image" Target="../media/image3.png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6.wmf"/><Relationship Id="rId4" Type="http://schemas.openxmlformats.org/officeDocument/2006/relationships/image" Target="../media/image1.gif"/><Relationship Id="rId9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image" Target="../media/image3.png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1.gi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image" Target="../media/image3.png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28600" y="457200"/>
            <a:ext cx="8686799" cy="60198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6" name="Freeform 5"/>
          <p:cNvSpPr/>
          <p:nvPr/>
        </p:nvSpPr>
        <p:spPr>
          <a:xfrm>
            <a:off x="235527" y="1423555"/>
            <a:ext cx="5181600" cy="1447800"/>
          </a:xfrm>
          <a:custGeom>
            <a:avLst/>
            <a:gdLst>
              <a:gd name="connsiteX0" fmla="*/ 0 w 6814457"/>
              <a:gd name="connsiteY0" fmla="*/ 723900 h 1447800"/>
              <a:gd name="connsiteX1" fmla="*/ 212026 w 6814457"/>
              <a:gd name="connsiteY1" fmla="*/ 212025 h 1447800"/>
              <a:gd name="connsiteX2" fmla="*/ 723901 w 6814457"/>
              <a:gd name="connsiteY2" fmla="*/ 0 h 1447800"/>
              <a:gd name="connsiteX3" fmla="*/ 6090557 w 6814457"/>
              <a:gd name="connsiteY3" fmla="*/ 0 h 1447800"/>
              <a:gd name="connsiteX4" fmla="*/ 6602432 w 6814457"/>
              <a:gd name="connsiteY4" fmla="*/ 212026 h 1447800"/>
              <a:gd name="connsiteX5" fmla="*/ 6814457 w 6814457"/>
              <a:gd name="connsiteY5" fmla="*/ 723901 h 1447800"/>
              <a:gd name="connsiteX6" fmla="*/ 6814457 w 6814457"/>
              <a:gd name="connsiteY6" fmla="*/ 723900 h 1447800"/>
              <a:gd name="connsiteX7" fmla="*/ 6602431 w 6814457"/>
              <a:gd name="connsiteY7" fmla="*/ 1235775 h 1447800"/>
              <a:gd name="connsiteX8" fmla="*/ 6090556 w 6814457"/>
              <a:gd name="connsiteY8" fmla="*/ 1447800 h 1447800"/>
              <a:gd name="connsiteX9" fmla="*/ 723900 w 6814457"/>
              <a:gd name="connsiteY9" fmla="*/ 1447800 h 1447800"/>
              <a:gd name="connsiteX10" fmla="*/ 212025 w 6814457"/>
              <a:gd name="connsiteY10" fmla="*/ 1235774 h 1447800"/>
              <a:gd name="connsiteX11" fmla="*/ 0 w 6814457"/>
              <a:gd name="connsiteY11" fmla="*/ 723899 h 1447800"/>
              <a:gd name="connsiteX12" fmla="*/ 0 w 6814457"/>
              <a:gd name="connsiteY12" fmla="*/ 723900 h 1447800"/>
              <a:gd name="connsiteX0" fmla="*/ 291192 w 7105649"/>
              <a:gd name="connsiteY0" fmla="*/ 723900 h 1447800"/>
              <a:gd name="connsiteX1" fmla="*/ 1015093 w 7105649"/>
              <a:gd name="connsiteY1" fmla="*/ 0 h 1447800"/>
              <a:gd name="connsiteX2" fmla="*/ 6381749 w 7105649"/>
              <a:gd name="connsiteY2" fmla="*/ 0 h 1447800"/>
              <a:gd name="connsiteX3" fmla="*/ 6893624 w 7105649"/>
              <a:gd name="connsiteY3" fmla="*/ 212026 h 1447800"/>
              <a:gd name="connsiteX4" fmla="*/ 7105649 w 7105649"/>
              <a:gd name="connsiteY4" fmla="*/ 723901 h 1447800"/>
              <a:gd name="connsiteX5" fmla="*/ 7105649 w 7105649"/>
              <a:gd name="connsiteY5" fmla="*/ 723900 h 1447800"/>
              <a:gd name="connsiteX6" fmla="*/ 6893623 w 7105649"/>
              <a:gd name="connsiteY6" fmla="*/ 1235775 h 1447800"/>
              <a:gd name="connsiteX7" fmla="*/ 6381748 w 7105649"/>
              <a:gd name="connsiteY7" fmla="*/ 1447800 h 1447800"/>
              <a:gd name="connsiteX8" fmla="*/ 1015092 w 7105649"/>
              <a:gd name="connsiteY8" fmla="*/ 1447800 h 1447800"/>
              <a:gd name="connsiteX9" fmla="*/ 503217 w 7105649"/>
              <a:gd name="connsiteY9" fmla="*/ 1235774 h 1447800"/>
              <a:gd name="connsiteX10" fmla="*/ 291192 w 7105649"/>
              <a:gd name="connsiteY10" fmla="*/ 723899 h 1447800"/>
              <a:gd name="connsiteX11" fmla="*/ 291192 w 7105649"/>
              <a:gd name="connsiteY11" fmla="*/ 723900 h 1447800"/>
              <a:gd name="connsiteX0" fmla="*/ 0 w 6814457"/>
              <a:gd name="connsiteY0" fmla="*/ 723899 h 1447800"/>
              <a:gd name="connsiteX1" fmla="*/ 723901 w 6814457"/>
              <a:gd name="connsiteY1" fmla="*/ 0 h 1447800"/>
              <a:gd name="connsiteX2" fmla="*/ 6090557 w 6814457"/>
              <a:gd name="connsiteY2" fmla="*/ 0 h 1447800"/>
              <a:gd name="connsiteX3" fmla="*/ 6602432 w 6814457"/>
              <a:gd name="connsiteY3" fmla="*/ 212026 h 1447800"/>
              <a:gd name="connsiteX4" fmla="*/ 6814457 w 6814457"/>
              <a:gd name="connsiteY4" fmla="*/ 723901 h 1447800"/>
              <a:gd name="connsiteX5" fmla="*/ 6814457 w 6814457"/>
              <a:gd name="connsiteY5" fmla="*/ 723900 h 1447800"/>
              <a:gd name="connsiteX6" fmla="*/ 6602431 w 6814457"/>
              <a:gd name="connsiteY6" fmla="*/ 1235775 h 1447800"/>
              <a:gd name="connsiteX7" fmla="*/ 6090556 w 6814457"/>
              <a:gd name="connsiteY7" fmla="*/ 1447800 h 1447800"/>
              <a:gd name="connsiteX8" fmla="*/ 723900 w 6814457"/>
              <a:gd name="connsiteY8" fmla="*/ 1447800 h 1447800"/>
              <a:gd name="connsiteX9" fmla="*/ 212025 w 6814457"/>
              <a:gd name="connsiteY9" fmla="*/ 1235774 h 1447800"/>
              <a:gd name="connsiteX10" fmla="*/ 0 w 6814457"/>
              <a:gd name="connsiteY10" fmla="*/ 723899 h 1447800"/>
              <a:gd name="connsiteX0" fmla="*/ 0 w 6814457"/>
              <a:gd name="connsiteY0" fmla="*/ 723899 h 1447800"/>
              <a:gd name="connsiteX1" fmla="*/ 723901 w 6814457"/>
              <a:gd name="connsiteY1" fmla="*/ 0 h 1447800"/>
              <a:gd name="connsiteX2" fmla="*/ 6090557 w 6814457"/>
              <a:gd name="connsiteY2" fmla="*/ 0 h 1447800"/>
              <a:gd name="connsiteX3" fmla="*/ 6602432 w 6814457"/>
              <a:gd name="connsiteY3" fmla="*/ 212026 h 1447800"/>
              <a:gd name="connsiteX4" fmla="*/ 6814457 w 6814457"/>
              <a:gd name="connsiteY4" fmla="*/ 723901 h 1447800"/>
              <a:gd name="connsiteX5" fmla="*/ 6814457 w 6814457"/>
              <a:gd name="connsiteY5" fmla="*/ 723900 h 1447800"/>
              <a:gd name="connsiteX6" fmla="*/ 6602431 w 6814457"/>
              <a:gd name="connsiteY6" fmla="*/ 1235775 h 1447800"/>
              <a:gd name="connsiteX7" fmla="*/ 6090556 w 6814457"/>
              <a:gd name="connsiteY7" fmla="*/ 1447800 h 1447800"/>
              <a:gd name="connsiteX8" fmla="*/ 723900 w 6814457"/>
              <a:gd name="connsiteY8" fmla="*/ 1447800 h 1447800"/>
              <a:gd name="connsiteX9" fmla="*/ 303465 w 6814457"/>
              <a:gd name="connsiteY9" fmla="*/ 1327214 h 1447800"/>
              <a:gd name="connsiteX0" fmla="*/ 420436 w 6510992"/>
              <a:gd name="connsiteY0" fmla="*/ 0 h 1447800"/>
              <a:gd name="connsiteX1" fmla="*/ 5787092 w 6510992"/>
              <a:gd name="connsiteY1" fmla="*/ 0 h 1447800"/>
              <a:gd name="connsiteX2" fmla="*/ 6298967 w 6510992"/>
              <a:gd name="connsiteY2" fmla="*/ 212026 h 1447800"/>
              <a:gd name="connsiteX3" fmla="*/ 6510992 w 6510992"/>
              <a:gd name="connsiteY3" fmla="*/ 723901 h 1447800"/>
              <a:gd name="connsiteX4" fmla="*/ 6510992 w 6510992"/>
              <a:gd name="connsiteY4" fmla="*/ 723900 h 1447800"/>
              <a:gd name="connsiteX5" fmla="*/ 6298966 w 6510992"/>
              <a:gd name="connsiteY5" fmla="*/ 1235775 h 1447800"/>
              <a:gd name="connsiteX6" fmla="*/ 5787091 w 6510992"/>
              <a:gd name="connsiteY6" fmla="*/ 1447800 h 1447800"/>
              <a:gd name="connsiteX7" fmla="*/ 420435 w 6510992"/>
              <a:gd name="connsiteY7" fmla="*/ 1447800 h 1447800"/>
              <a:gd name="connsiteX8" fmla="*/ 0 w 6510992"/>
              <a:gd name="connsiteY8" fmla="*/ 1327214 h 1447800"/>
              <a:gd name="connsiteX0" fmla="*/ 1 w 6090557"/>
              <a:gd name="connsiteY0" fmla="*/ 0 h 1447800"/>
              <a:gd name="connsiteX1" fmla="*/ 5366657 w 6090557"/>
              <a:gd name="connsiteY1" fmla="*/ 0 h 1447800"/>
              <a:gd name="connsiteX2" fmla="*/ 5878532 w 6090557"/>
              <a:gd name="connsiteY2" fmla="*/ 212026 h 1447800"/>
              <a:gd name="connsiteX3" fmla="*/ 6090557 w 6090557"/>
              <a:gd name="connsiteY3" fmla="*/ 723901 h 1447800"/>
              <a:gd name="connsiteX4" fmla="*/ 6090557 w 6090557"/>
              <a:gd name="connsiteY4" fmla="*/ 723900 h 1447800"/>
              <a:gd name="connsiteX5" fmla="*/ 5878531 w 6090557"/>
              <a:gd name="connsiteY5" fmla="*/ 1235775 h 1447800"/>
              <a:gd name="connsiteX6" fmla="*/ 5366656 w 6090557"/>
              <a:gd name="connsiteY6" fmla="*/ 1447800 h 1447800"/>
              <a:gd name="connsiteX7" fmla="*/ 0 w 6090557"/>
              <a:gd name="connsiteY7" fmla="*/ 1447800 h 1447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0557" h="1447800">
                <a:moveTo>
                  <a:pt x="1" y="0"/>
                </a:moveTo>
                <a:lnTo>
                  <a:pt x="5366657" y="0"/>
                </a:lnTo>
                <a:cubicBezTo>
                  <a:pt x="5558647" y="0"/>
                  <a:pt x="5742774" y="76268"/>
                  <a:pt x="5878532" y="212026"/>
                </a:cubicBezTo>
                <a:cubicBezTo>
                  <a:pt x="6014289" y="347784"/>
                  <a:pt x="6090557" y="531911"/>
                  <a:pt x="6090557" y="723901"/>
                </a:cubicBezTo>
                <a:lnTo>
                  <a:pt x="6090557" y="723900"/>
                </a:lnTo>
                <a:cubicBezTo>
                  <a:pt x="6090557" y="915890"/>
                  <a:pt x="6014289" y="1100017"/>
                  <a:pt x="5878531" y="1235775"/>
                </a:cubicBezTo>
                <a:cubicBezTo>
                  <a:pt x="5742773" y="1371533"/>
                  <a:pt x="5558646" y="1447800"/>
                  <a:pt x="5366656" y="1447800"/>
                </a:cubicBezTo>
                <a:lnTo>
                  <a:pt x="0" y="1447800"/>
                </a:ln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76200" y="2819400"/>
            <a:ext cx="6637338" cy="1323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rtl="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13E36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rtl="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13E36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rtl="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13E36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rtl="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13E36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rtl="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13E36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13E36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13E36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13E36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13E36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FontTx/>
              <a:buNone/>
            </a:pPr>
            <a:endParaRPr lang="ar-SA" altLang="ar-SA" sz="3700" b="1" dirty="0">
              <a:solidFill>
                <a:srgbClr val="AD9968"/>
              </a:solidFill>
              <a:latin typeface="AYM Wadiy S_U normal."/>
              <a:cs typeface="Times New Roman" panose="02020603050405020304" pitchFamily="18" charset="0"/>
            </a:endParaRPr>
          </a:p>
          <a:p>
            <a:pPr algn="ctr" rtl="1" eaLnBrk="1" hangingPunct="1">
              <a:spcBef>
                <a:spcPct val="0"/>
              </a:spcBef>
              <a:buFontTx/>
              <a:buNone/>
            </a:pPr>
            <a:endParaRPr lang="ar-SA" altLang="ar-SA" sz="3700" b="1" dirty="0">
              <a:solidFill>
                <a:srgbClr val="AD9968"/>
              </a:solidFill>
              <a:latin typeface="AYM Wadiy S_U normal."/>
              <a:cs typeface="Times New Roman" panose="02020603050405020304" pitchFamily="18" charset="0"/>
            </a:endParaRPr>
          </a:p>
          <a:p>
            <a:pPr algn="ctr" rtl="1" eaLnBrk="1" hangingPunct="1">
              <a:spcBef>
                <a:spcPct val="0"/>
              </a:spcBef>
              <a:buFontTx/>
              <a:buNone/>
            </a:pPr>
            <a:r>
              <a:rPr lang="ar-SA" altLang="ar-SA" sz="2800" b="1" dirty="0" smtClean="0">
                <a:solidFill>
                  <a:srgbClr val="AD9968"/>
                </a:solidFill>
                <a:latin typeface="AYM Wadiy S_U normal."/>
                <a:cs typeface="Times New Roman" panose="02020603050405020304" pitchFamily="18" charset="0"/>
              </a:rPr>
              <a:t>الفصل السادس: </a:t>
            </a:r>
            <a:r>
              <a:rPr lang="ar-SA" altLang="ar-SA" sz="2800" b="1" dirty="0" smtClean="0">
                <a:solidFill>
                  <a:schemeClr val="bg1"/>
                </a:solidFill>
                <a:latin typeface="AYM Wadiy S_U normal."/>
                <a:cs typeface="Times New Roman" panose="02020603050405020304" pitchFamily="18" charset="0"/>
              </a:rPr>
              <a:t>معدلات الفائدة وتقييم السندات</a:t>
            </a:r>
            <a:endParaRPr lang="ar-SA" altLang="ar-SA" sz="28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algn="ctr" rtl="1" eaLnBrk="1" hangingPunct="1">
              <a:spcBef>
                <a:spcPct val="0"/>
              </a:spcBef>
              <a:buFontTx/>
              <a:buNone/>
            </a:pPr>
            <a:endParaRPr lang="ar-SA" altLang="ar-SA" sz="2800" b="1" dirty="0" smtClean="0">
              <a:solidFill>
                <a:srgbClr val="006666"/>
              </a:solidFill>
              <a:cs typeface="Times New Roman" panose="02020603050405020304" pitchFamily="18" charset="0"/>
            </a:endParaRPr>
          </a:p>
          <a:p>
            <a:pPr algn="ctr" rtl="1" eaLnBrk="1" hangingPunct="1">
              <a:spcBef>
                <a:spcPct val="0"/>
              </a:spcBef>
              <a:buFontTx/>
              <a:buNone/>
            </a:pPr>
            <a:endParaRPr lang="ar-SA" altLang="ar-SA" sz="2800" b="1" dirty="0">
              <a:solidFill>
                <a:srgbClr val="006666"/>
              </a:solidFill>
              <a:cs typeface="Times New Roman" panose="02020603050405020304" pitchFamily="18" charset="0"/>
            </a:endParaRPr>
          </a:p>
          <a:p>
            <a:pPr algn="ctr" rtl="1" eaLnBrk="1" hangingPunct="1">
              <a:spcBef>
                <a:spcPct val="0"/>
              </a:spcBef>
              <a:buFontTx/>
              <a:buNone/>
            </a:pPr>
            <a:endParaRPr lang="en-US" altLang="ar-SA" sz="2800" b="1" dirty="0">
              <a:solidFill>
                <a:srgbClr val="006666"/>
              </a:solidFill>
              <a:cs typeface="Times New Roman" panose="02020603050405020304" pitchFamily="18" charset="0"/>
            </a:endParaRPr>
          </a:p>
        </p:txBody>
      </p:sp>
      <p:sp>
        <p:nvSpPr>
          <p:cNvPr id="9" name="Freeform 8"/>
          <p:cNvSpPr/>
          <p:nvPr/>
        </p:nvSpPr>
        <p:spPr>
          <a:xfrm flipH="1">
            <a:off x="6553200" y="761999"/>
            <a:ext cx="2362198" cy="2286001"/>
          </a:xfrm>
          <a:custGeom>
            <a:avLst/>
            <a:gdLst>
              <a:gd name="connsiteX0" fmla="*/ 0 w 6814457"/>
              <a:gd name="connsiteY0" fmla="*/ 723900 h 1447800"/>
              <a:gd name="connsiteX1" fmla="*/ 212026 w 6814457"/>
              <a:gd name="connsiteY1" fmla="*/ 212025 h 1447800"/>
              <a:gd name="connsiteX2" fmla="*/ 723901 w 6814457"/>
              <a:gd name="connsiteY2" fmla="*/ 0 h 1447800"/>
              <a:gd name="connsiteX3" fmla="*/ 6090557 w 6814457"/>
              <a:gd name="connsiteY3" fmla="*/ 0 h 1447800"/>
              <a:gd name="connsiteX4" fmla="*/ 6602432 w 6814457"/>
              <a:gd name="connsiteY4" fmla="*/ 212026 h 1447800"/>
              <a:gd name="connsiteX5" fmla="*/ 6814457 w 6814457"/>
              <a:gd name="connsiteY5" fmla="*/ 723901 h 1447800"/>
              <a:gd name="connsiteX6" fmla="*/ 6814457 w 6814457"/>
              <a:gd name="connsiteY6" fmla="*/ 723900 h 1447800"/>
              <a:gd name="connsiteX7" fmla="*/ 6602431 w 6814457"/>
              <a:gd name="connsiteY7" fmla="*/ 1235775 h 1447800"/>
              <a:gd name="connsiteX8" fmla="*/ 6090556 w 6814457"/>
              <a:gd name="connsiteY8" fmla="*/ 1447800 h 1447800"/>
              <a:gd name="connsiteX9" fmla="*/ 723900 w 6814457"/>
              <a:gd name="connsiteY9" fmla="*/ 1447800 h 1447800"/>
              <a:gd name="connsiteX10" fmla="*/ 212025 w 6814457"/>
              <a:gd name="connsiteY10" fmla="*/ 1235774 h 1447800"/>
              <a:gd name="connsiteX11" fmla="*/ 0 w 6814457"/>
              <a:gd name="connsiteY11" fmla="*/ 723899 h 1447800"/>
              <a:gd name="connsiteX12" fmla="*/ 0 w 6814457"/>
              <a:gd name="connsiteY12" fmla="*/ 723900 h 1447800"/>
              <a:gd name="connsiteX0" fmla="*/ 291192 w 7105649"/>
              <a:gd name="connsiteY0" fmla="*/ 723900 h 1447800"/>
              <a:gd name="connsiteX1" fmla="*/ 1015093 w 7105649"/>
              <a:gd name="connsiteY1" fmla="*/ 0 h 1447800"/>
              <a:gd name="connsiteX2" fmla="*/ 6381749 w 7105649"/>
              <a:gd name="connsiteY2" fmla="*/ 0 h 1447800"/>
              <a:gd name="connsiteX3" fmla="*/ 6893624 w 7105649"/>
              <a:gd name="connsiteY3" fmla="*/ 212026 h 1447800"/>
              <a:gd name="connsiteX4" fmla="*/ 7105649 w 7105649"/>
              <a:gd name="connsiteY4" fmla="*/ 723901 h 1447800"/>
              <a:gd name="connsiteX5" fmla="*/ 7105649 w 7105649"/>
              <a:gd name="connsiteY5" fmla="*/ 723900 h 1447800"/>
              <a:gd name="connsiteX6" fmla="*/ 6893623 w 7105649"/>
              <a:gd name="connsiteY6" fmla="*/ 1235775 h 1447800"/>
              <a:gd name="connsiteX7" fmla="*/ 6381748 w 7105649"/>
              <a:gd name="connsiteY7" fmla="*/ 1447800 h 1447800"/>
              <a:gd name="connsiteX8" fmla="*/ 1015092 w 7105649"/>
              <a:gd name="connsiteY8" fmla="*/ 1447800 h 1447800"/>
              <a:gd name="connsiteX9" fmla="*/ 503217 w 7105649"/>
              <a:gd name="connsiteY9" fmla="*/ 1235774 h 1447800"/>
              <a:gd name="connsiteX10" fmla="*/ 291192 w 7105649"/>
              <a:gd name="connsiteY10" fmla="*/ 723899 h 1447800"/>
              <a:gd name="connsiteX11" fmla="*/ 291192 w 7105649"/>
              <a:gd name="connsiteY11" fmla="*/ 723900 h 1447800"/>
              <a:gd name="connsiteX0" fmla="*/ 0 w 6814457"/>
              <a:gd name="connsiteY0" fmla="*/ 723899 h 1447800"/>
              <a:gd name="connsiteX1" fmla="*/ 723901 w 6814457"/>
              <a:gd name="connsiteY1" fmla="*/ 0 h 1447800"/>
              <a:gd name="connsiteX2" fmla="*/ 6090557 w 6814457"/>
              <a:gd name="connsiteY2" fmla="*/ 0 h 1447800"/>
              <a:gd name="connsiteX3" fmla="*/ 6602432 w 6814457"/>
              <a:gd name="connsiteY3" fmla="*/ 212026 h 1447800"/>
              <a:gd name="connsiteX4" fmla="*/ 6814457 w 6814457"/>
              <a:gd name="connsiteY4" fmla="*/ 723901 h 1447800"/>
              <a:gd name="connsiteX5" fmla="*/ 6814457 w 6814457"/>
              <a:gd name="connsiteY5" fmla="*/ 723900 h 1447800"/>
              <a:gd name="connsiteX6" fmla="*/ 6602431 w 6814457"/>
              <a:gd name="connsiteY6" fmla="*/ 1235775 h 1447800"/>
              <a:gd name="connsiteX7" fmla="*/ 6090556 w 6814457"/>
              <a:gd name="connsiteY7" fmla="*/ 1447800 h 1447800"/>
              <a:gd name="connsiteX8" fmla="*/ 723900 w 6814457"/>
              <a:gd name="connsiteY8" fmla="*/ 1447800 h 1447800"/>
              <a:gd name="connsiteX9" fmla="*/ 212025 w 6814457"/>
              <a:gd name="connsiteY9" fmla="*/ 1235774 h 1447800"/>
              <a:gd name="connsiteX10" fmla="*/ 0 w 6814457"/>
              <a:gd name="connsiteY10" fmla="*/ 723899 h 1447800"/>
              <a:gd name="connsiteX0" fmla="*/ 0 w 6814457"/>
              <a:gd name="connsiteY0" fmla="*/ 723899 h 1447800"/>
              <a:gd name="connsiteX1" fmla="*/ 723901 w 6814457"/>
              <a:gd name="connsiteY1" fmla="*/ 0 h 1447800"/>
              <a:gd name="connsiteX2" fmla="*/ 6090557 w 6814457"/>
              <a:gd name="connsiteY2" fmla="*/ 0 h 1447800"/>
              <a:gd name="connsiteX3" fmla="*/ 6602432 w 6814457"/>
              <a:gd name="connsiteY3" fmla="*/ 212026 h 1447800"/>
              <a:gd name="connsiteX4" fmla="*/ 6814457 w 6814457"/>
              <a:gd name="connsiteY4" fmla="*/ 723901 h 1447800"/>
              <a:gd name="connsiteX5" fmla="*/ 6814457 w 6814457"/>
              <a:gd name="connsiteY5" fmla="*/ 723900 h 1447800"/>
              <a:gd name="connsiteX6" fmla="*/ 6602431 w 6814457"/>
              <a:gd name="connsiteY6" fmla="*/ 1235775 h 1447800"/>
              <a:gd name="connsiteX7" fmla="*/ 6090556 w 6814457"/>
              <a:gd name="connsiteY7" fmla="*/ 1447800 h 1447800"/>
              <a:gd name="connsiteX8" fmla="*/ 723900 w 6814457"/>
              <a:gd name="connsiteY8" fmla="*/ 1447800 h 1447800"/>
              <a:gd name="connsiteX9" fmla="*/ 303465 w 6814457"/>
              <a:gd name="connsiteY9" fmla="*/ 1327214 h 1447800"/>
              <a:gd name="connsiteX0" fmla="*/ 420436 w 6510992"/>
              <a:gd name="connsiteY0" fmla="*/ 0 h 1447800"/>
              <a:gd name="connsiteX1" fmla="*/ 5787092 w 6510992"/>
              <a:gd name="connsiteY1" fmla="*/ 0 h 1447800"/>
              <a:gd name="connsiteX2" fmla="*/ 6298967 w 6510992"/>
              <a:gd name="connsiteY2" fmla="*/ 212026 h 1447800"/>
              <a:gd name="connsiteX3" fmla="*/ 6510992 w 6510992"/>
              <a:gd name="connsiteY3" fmla="*/ 723901 h 1447800"/>
              <a:gd name="connsiteX4" fmla="*/ 6510992 w 6510992"/>
              <a:gd name="connsiteY4" fmla="*/ 723900 h 1447800"/>
              <a:gd name="connsiteX5" fmla="*/ 6298966 w 6510992"/>
              <a:gd name="connsiteY5" fmla="*/ 1235775 h 1447800"/>
              <a:gd name="connsiteX6" fmla="*/ 5787091 w 6510992"/>
              <a:gd name="connsiteY6" fmla="*/ 1447800 h 1447800"/>
              <a:gd name="connsiteX7" fmla="*/ 420435 w 6510992"/>
              <a:gd name="connsiteY7" fmla="*/ 1447800 h 1447800"/>
              <a:gd name="connsiteX8" fmla="*/ 0 w 6510992"/>
              <a:gd name="connsiteY8" fmla="*/ 1327214 h 1447800"/>
              <a:gd name="connsiteX0" fmla="*/ 1 w 6090557"/>
              <a:gd name="connsiteY0" fmla="*/ 0 h 1447800"/>
              <a:gd name="connsiteX1" fmla="*/ 5366657 w 6090557"/>
              <a:gd name="connsiteY1" fmla="*/ 0 h 1447800"/>
              <a:gd name="connsiteX2" fmla="*/ 5878532 w 6090557"/>
              <a:gd name="connsiteY2" fmla="*/ 212026 h 1447800"/>
              <a:gd name="connsiteX3" fmla="*/ 6090557 w 6090557"/>
              <a:gd name="connsiteY3" fmla="*/ 723901 h 1447800"/>
              <a:gd name="connsiteX4" fmla="*/ 6090557 w 6090557"/>
              <a:gd name="connsiteY4" fmla="*/ 723900 h 1447800"/>
              <a:gd name="connsiteX5" fmla="*/ 5878531 w 6090557"/>
              <a:gd name="connsiteY5" fmla="*/ 1235775 h 1447800"/>
              <a:gd name="connsiteX6" fmla="*/ 5366656 w 6090557"/>
              <a:gd name="connsiteY6" fmla="*/ 1447800 h 1447800"/>
              <a:gd name="connsiteX7" fmla="*/ 0 w 6090557"/>
              <a:gd name="connsiteY7" fmla="*/ 1447800 h 1447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0557" h="1447800">
                <a:moveTo>
                  <a:pt x="1" y="0"/>
                </a:moveTo>
                <a:lnTo>
                  <a:pt x="5366657" y="0"/>
                </a:lnTo>
                <a:cubicBezTo>
                  <a:pt x="5558647" y="0"/>
                  <a:pt x="5742774" y="76268"/>
                  <a:pt x="5878532" y="212026"/>
                </a:cubicBezTo>
                <a:cubicBezTo>
                  <a:pt x="6014289" y="347784"/>
                  <a:pt x="6090557" y="531911"/>
                  <a:pt x="6090557" y="723901"/>
                </a:cubicBezTo>
                <a:lnTo>
                  <a:pt x="6090557" y="723900"/>
                </a:lnTo>
                <a:cubicBezTo>
                  <a:pt x="6090557" y="915890"/>
                  <a:pt x="6014289" y="1100017"/>
                  <a:pt x="5878531" y="1235775"/>
                </a:cubicBezTo>
                <a:cubicBezTo>
                  <a:pt x="5742773" y="1371533"/>
                  <a:pt x="5558646" y="1447800"/>
                  <a:pt x="5366656" y="1447800"/>
                </a:cubicBezTo>
                <a:lnTo>
                  <a:pt x="0" y="1447800"/>
                </a:ln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0716" y="762000"/>
            <a:ext cx="1974684" cy="174957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6705600" y="2298412"/>
            <a:ext cx="2376261" cy="9019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2400" b="1" dirty="0" smtClean="0">
                <a:solidFill>
                  <a:srgbClr val="C00000"/>
                </a:solidFill>
              </a:rPr>
              <a:t>كلية إدارة الأعمال</a:t>
            </a: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815180" y="1652155"/>
            <a:ext cx="3985419" cy="13196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altLang="ar-SA" sz="3600" b="1" dirty="0" smtClean="0">
                <a:solidFill>
                  <a:srgbClr val="C00000"/>
                </a:solidFill>
                <a:latin typeface="AYM Wadiy S_U normal."/>
                <a:cs typeface="Times New Roman" panose="02020603050405020304" pitchFamily="18" charset="0"/>
              </a:rPr>
              <a:t>الإدارة المالية </a:t>
            </a:r>
          </a:p>
          <a:p>
            <a:r>
              <a:rPr lang="en-US" altLang="ar-SA" sz="2400" b="1" dirty="0">
                <a:latin typeface="AYM Wadiy S_U normal."/>
                <a:cs typeface="Times New Roman" panose="02020603050405020304" pitchFamily="18" charset="0"/>
              </a:rPr>
              <a:t>Financial </a:t>
            </a:r>
            <a:r>
              <a:rPr lang="en-US" altLang="ar-SA" sz="2400" b="1" dirty="0" smtClean="0">
                <a:latin typeface="AYM Wadiy S_U normal."/>
                <a:cs typeface="Times New Roman" panose="02020603050405020304" pitchFamily="18" charset="0"/>
              </a:rPr>
              <a:t>Management</a:t>
            </a:r>
            <a:r>
              <a:rPr lang="ar-SA" altLang="ar-SA" sz="2400" b="1" dirty="0" smtClean="0">
                <a:solidFill>
                  <a:srgbClr val="C00000"/>
                </a:solidFill>
                <a:latin typeface="AYM Wadiy S_U normal."/>
                <a:cs typeface="Times New Roman" panose="02020603050405020304" pitchFamily="18" charset="0"/>
              </a:rPr>
              <a:t/>
            </a:r>
            <a:br>
              <a:rPr lang="ar-SA" altLang="ar-SA" sz="2400" b="1" dirty="0" smtClean="0">
                <a:solidFill>
                  <a:srgbClr val="C00000"/>
                </a:solidFill>
                <a:latin typeface="AYM Wadiy S_U normal."/>
                <a:cs typeface="Times New Roman" panose="02020603050405020304" pitchFamily="18" charset="0"/>
              </a:rPr>
            </a:br>
            <a:endParaRPr lang="en-US" sz="2400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1905000" y="6009806"/>
            <a:ext cx="6773281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 smtClean="0">
                <a:solidFill>
                  <a:schemeClr val="bg1"/>
                </a:solidFill>
              </a:rPr>
              <a:t>المرجع : </a:t>
            </a:r>
            <a:r>
              <a:rPr lang="ar-SA" sz="20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الإدارة المالية </a:t>
            </a:r>
            <a:r>
              <a:rPr lang="ar-SA" sz="2000" dirty="0" smtClean="0">
                <a:solidFill>
                  <a:schemeClr val="bg1"/>
                </a:solidFill>
              </a:rPr>
              <a:t>–</a:t>
            </a:r>
            <a:r>
              <a:rPr lang="ar-SA" sz="2000" dirty="0" smtClean="0">
                <a:solidFill>
                  <a:schemeClr val="tx1"/>
                </a:solidFill>
              </a:rPr>
              <a:t> </a:t>
            </a:r>
            <a:r>
              <a:rPr lang="ar-SA" sz="2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د. </a:t>
            </a:r>
            <a:r>
              <a:rPr lang="ar-SA" sz="2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فايز سليم الحداد</a:t>
            </a:r>
            <a:endParaRPr lang="en-US" sz="20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5334000" y="76200"/>
            <a:ext cx="4233360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السادس: معدلات الفائدة وتقييم السندات</a:t>
            </a:r>
            <a:endParaRPr lang="en-US" sz="18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48" t="5098"/>
          <a:stretch/>
        </p:blipFill>
        <p:spPr>
          <a:xfrm>
            <a:off x="2971800" y="3507026"/>
            <a:ext cx="2695186" cy="2389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979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10</a:t>
            </a:fld>
            <a:endParaRPr lang="ar-SA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706688"/>
            <a:ext cx="5181600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5257800" y="184115"/>
            <a:ext cx="4233360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السادس: معدلات الفائدة وتقييم السندات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2948006" y="694561"/>
            <a:ext cx="4267200" cy="838200"/>
          </a:xfrm>
          <a:prstGeom prst="roundRect">
            <a:avLst/>
          </a:prstGeom>
          <a:solidFill>
            <a:srgbClr val="013E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5410200" y="2971800"/>
            <a:ext cx="2895600" cy="1355743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1524000" y="2971800"/>
            <a:ext cx="2895600" cy="1355743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3329006" y="4648200"/>
            <a:ext cx="2895600" cy="1355743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9" name="عنوان 1"/>
          <p:cNvSpPr txBox="1">
            <a:spLocks/>
          </p:cNvSpPr>
          <p:nvPr/>
        </p:nvSpPr>
        <p:spPr>
          <a:xfrm>
            <a:off x="3124200" y="609600"/>
            <a:ext cx="4472006" cy="10398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4000" b="1" dirty="0" smtClean="0">
                <a:solidFill>
                  <a:schemeClr val="bg1"/>
                </a:solidFill>
                <a:latin typeface="Adobe Arabic" panose="02040503050201020203" pitchFamily="18" charset="-78"/>
                <a:cs typeface="Adobe Arabic" panose="02040503050201020203" pitchFamily="18" charset="-78"/>
              </a:rPr>
              <a:t>نظريات هيكل أسعار الفائدة</a:t>
            </a:r>
            <a:endParaRPr lang="ar-SA" sz="4000" b="1" dirty="0">
              <a:solidFill>
                <a:schemeClr val="bg1"/>
              </a:solidFill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  <p:sp>
        <p:nvSpPr>
          <p:cNvPr id="20" name="عنوان 1"/>
          <p:cNvSpPr txBox="1">
            <a:spLocks/>
          </p:cNvSpPr>
          <p:nvPr/>
        </p:nvSpPr>
        <p:spPr>
          <a:xfrm>
            <a:off x="5562600" y="3059108"/>
            <a:ext cx="2639291" cy="10398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Arabic" panose="02040503050201020203" pitchFamily="18" charset="-78"/>
                <a:cs typeface="Adobe Arabic" panose="02040503050201020203" pitchFamily="18" charset="-78"/>
              </a:rPr>
              <a:t>1- نظرية التوقعات</a:t>
            </a:r>
            <a:endParaRPr lang="ar-SA" sz="4000" b="1" dirty="0">
              <a:solidFill>
                <a:schemeClr val="tx1">
                  <a:lumMod val="95000"/>
                  <a:lumOff val="5000"/>
                </a:schemeClr>
              </a:solidFill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  <p:sp>
        <p:nvSpPr>
          <p:cNvPr id="21" name="عنوان 1"/>
          <p:cNvSpPr txBox="1">
            <a:spLocks/>
          </p:cNvSpPr>
          <p:nvPr/>
        </p:nvSpPr>
        <p:spPr>
          <a:xfrm>
            <a:off x="1676400" y="3159553"/>
            <a:ext cx="2639291" cy="10398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dobe Arabic" panose="02040503050201020203" pitchFamily="18" charset="-78"/>
                <a:cs typeface="Adobe Arabic" panose="02040503050201020203" pitchFamily="18" charset="-78"/>
              </a:rPr>
              <a:t>2</a:t>
            </a:r>
            <a:r>
              <a:rPr lang="ar-SA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Arabic" panose="02040503050201020203" pitchFamily="18" charset="-78"/>
                <a:cs typeface="Adobe Arabic" panose="02040503050201020203" pitchFamily="18" charset="-78"/>
              </a:rPr>
              <a:t>- نظريةتفضيل السيولة</a:t>
            </a:r>
            <a:endParaRPr lang="ar-SA" sz="4000" b="1" dirty="0">
              <a:solidFill>
                <a:schemeClr val="tx1">
                  <a:lumMod val="95000"/>
                  <a:lumOff val="5000"/>
                </a:schemeClr>
              </a:solidFill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  <p:sp>
        <p:nvSpPr>
          <p:cNvPr id="22" name="عنوان 1"/>
          <p:cNvSpPr txBox="1">
            <a:spLocks/>
          </p:cNvSpPr>
          <p:nvPr/>
        </p:nvSpPr>
        <p:spPr>
          <a:xfrm>
            <a:off x="3457160" y="4806153"/>
            <a:ext cx="2639291" cy="10398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Arabic" panose="02040503050201020203" pitchFamily="18" charset="-78"/>
                <a:cs typeface="Adobe Arabic" panose="02040503050201020203" pitchFamily="18" charset="-78"/>
              </a:rPr>
              <a:t>3- نظرية الأسواق المجزأة</a:t>
            </a:r>
            <a:endParaRPr lang="ar-SA" sz="4000" b="1" dirty="0">
              <a:solidFill>
                <a:schemeClr val="tx1">
                  <a:lumMod val="95000"/>
                  <a:lumOff val="5000"/>
                </a:schemeClr>
              </a:solidFill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  <p:sp>
        <p:nvSpPr>
          <p:cNvPr id="23" name="Rectangle 3"/>
          <p:cNvSpPr txBox="1">
            <a:spLocks noChangeArrowheads="1"/>
          </p:cNvSpPr>
          <p:nvPr/>
        </p:nvSpPr>
        <p:spPr>
          <a:xfrm>
            <a:off x="152400" y="1828800"/>
            <a:ext cx="8443914" cy="10525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>
              <a:buFontTx/>
              <a:buNone/>
            </a:pPr>
            <a:r>
              <a:rPr lang="ar-SA" sz="2600" b="1" dirty="0" smtClean="0"/>
              <a:t>هناك ثلاث نظريات تستخدم باستمرار من اجل تفسير شكل منحنى</a:t>
            </a:r>
          </a:p>
          <a:p>
            <a:pPr algn="r" rtl="1">
              <a:buFontTx/>
              <a:buNone/>
            </a:pPr>
            <a:r>
              <a:rPr lang="ar-SA" sz="2600" b="1" dirty="0" smtClean="0"/>
              <a:t> العائد هذه النظريات :</a:t>
            </a:r>
            <a:endParaRPr lang="as-IN" sz="2600" b="1" dirty="0" smtClean="0"/>
          </a:p>
        </p:txBody>
      </p:sp>
    </p:spTree>
    <p:extLst>
      <p:ext uri="{BB962C8B-B14F-4D97-AF65-F5344CB8AC3E}">
        <p14:creationId xmlns:p14="http://schemas.microsoft.com/office/powerpoint/2010/main" val="2624222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11</a:t>
            </a:fld>
            <a:endParaRPr lang="ar-SA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706688"/>
            <a:ext cx="5181600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5257800" y="184115"/>
            <a:ext cx="4233360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السادس: معدلات الفائدة وتقييم السندات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562600" y="990600"/>
            <a:ext cx="2895600" cy="7620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9" name="عنوان 1"/>
          <p:cNvSpPr txBox="1">
            <a:spLocks/>
          </p:cNvSpPr>
          <p:nvPr/>
        </p:nvSpPr>
        <p:spPr>
          <a:xfrm>
            <a:off x="5715000" y="1077908"/>
            <a:ext cx="2639291" cy="5984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SA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Arabic" panose="02040503050201020203" pitchFamily="18" charset="-78"/>
                <a:cs typeface="Adobe Arabic" panose="02040503050201020203" pitchFamily="18" charset="-78"/>
              </a:rPr>
              <a:t>1- نظرية التوقعات</a:t>
            </a:r>
            <a:endParaRPr lang="ar-SA" sz="3200" b="1" dirty="0">
              <a:solidFill>
                <a:schemeClr val="tx1">
                  <a:lumMod val="95000"/>
                  <a:lumOff val="5000"/>
                </a:schemeClr>
              </a:solidFill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  <p:sp>
        <p:nvSpPr>
          <p:cNvPr id="20" name="مستطيل مستدير الزوايا 5"/>
          <p:cNvSpPr/>
          <p:nvPr/>
        </p:nvSpPr>
        <p:spPr>
          <a:xfrm>
            <a:off x="533400" y="1905000"/>
            <a:ext cx="8229600" cy="34290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r" rtl="1"/>
            <a:r>
              <a:rPr lang="ar-SA" sz="2400" b="1" dirty="0" smtClean="0">
                <a:solidFill>
                  <a:schemeClr val="tx1"/>
                </a:solidFill>
              </a:rPr>
              <a:t>تقترح هذه النظرية </a:t>
            </a:r>
            <a:r>
              <a:rPr lang="ar-SA" sz="2400" b="1" dirty="0" smtClean="0"/>
              <a:t>منحنى العائد </a:t>
            </a:r>
            <a:r>
              <a:rPr lang="ar-SA" sz="2400" b="1" dirty="0" smtClean="0">
                <a:solidFill>
                  <a:srgbClr val="FF0000"/>
                </a:solidFill>
              </a:rPr>
              <a:t>يعكس توقعات المستثمرين حول أسعار الفائدة المستقبلية ومعدلات التضخم </a:t>
            </a:r>
            <a:r>
              <a:rPr lang="ar-SA" sz="2400" b="1" dirty="0" smtClean="0"/>
              <a:t>، فتوقع معدلات تضخم </a:t>
            </a:r>
            <a:r>
              <a:rPr lang="ar-SA" sz="2400" b="1" dirty="0" smtClean="0">
                <a:solidFill>
                  <a:srgbClr val="006800"/>
                </a:solidFill>
              </a:rPr>
              <a:t>عالية</a:t>
            </a:r>
            <a:r>
              <a:rPr lang="ar-SA" sz="2400" b="1" dirty="0" smtClean="0"/>
              <a:t> في المستقبل ينتج عنه معدلات </a:t>
            </a:r>
            <a:r>
              <a:rPr lang="ar-SA" sz="2400" b="1" dirty="0" smtClean="0">
                <a:solidFill>
                  <a:srgbClr val="006800"/>
                </a:solidFill>
              </a:rPr>
              <a:t>فائدة طويلة الأجل </a:t>
            </a:r>
            <a:r>
              <a:rPr lang="ar-SA" sz="2400" b="1" dirty="0" smtClean="0"/>
              <a:t>، وان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زيادة معدلات التضخم المتوقعة </a:t>
            </a:r>
            <a:r>
              <a:rPr lang="ar-SA" sz="2400" b="1" dirty="0" smtClean="0">
                <a:solidFill>
                  <a:schemeClr val="tx1"/>
                </a:solidFill>
              </a:rPr>
              <a:t>سينتج عنه منحنى عائد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متجه للأعلى </a:t>
            </a:r>
            <a:r>
              <a:rPr lang="ar-SA" sz="2400" b="1" dirty="0" smtClean="0"/>
              <a:t>والعكس صحيح ، وتقترح هذه النظرية أن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معدلات التضخم المستقره</a:t>
            </a:r>
            <a:r>
              <a:rPr lang="ar-SA" sz="2400" b="1" dirty="0" smtClean="0">
                <a:solidFill>
                  <a:schemeClr val="tx1"/>
                </a:solidFill>
              </a:rPr>
              <a:t> ينتج عنها منحنى عائد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مسطح(افقي).</a:t>
            </a:r>
          </a:p>
        </p:txBody>
      </p:sp>
    </p:spTree>
    <p:extLst>
      <p:ext uri="{BB962C8B-B14F-4D97-AF65-F5344CB8AC3E}">
        <p14:creationId xmlns:p14="http://schemas.microsoft.com/office/powerpoint/2010/main" val="262422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12</a:t>
            </a:fld>
            <a:endParaRPr lang="ar-SA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706688"/>
            <a:ext cx="5181600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5257800" y="184115"/>
            <a:ext cx="4233360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السادس: معدلات الفائدة وتقييم السندات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5486400" y="609600"/>
            <a:ext cx="3124200" cy="7620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4" name="مستطيل مستدير الزوايا 5"/>
          <p:cNvSpPr/>
          <p:nvPr/>
        </p:nvSpPr>
        <p:spPr>
          <a:xfrm>
            <a:off x="228600" y="1447800"/>
            <a:ext cx="8636230" cy="243839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r" rtl="1">
              <a:lnSpc>
                <a:spcPct val="90000"/>
              </a:lnSpc>
              <a:buNone/>
            </a:pPr>
            <a:r>
              <a:rPr lang="ar-SA" sz="2300" b="1" dirty="0" smtClean="0">
                <a:solidFill>
                  <a:schemeClr val="tx1"/>
                </a:solidFill>
              </a:rPr>
              <a:t>تقترح هذه النظرية أنه بالنسبة لمصدر الورقة المالية مثل الحكومة </a:t>
            </a:r>
            <a:r>
              <a:rPr lang="ar-SA" sz="2300" b="1" dirty="0" smtClean="0">
                <a:solidFill>
                  <a:srgbClr val="FF0000"/>
                </a:solidFill>
              </a:rPr>
              <a:t>فان معدلات الفائدة طويلة الأجل </a:t>
            </a:r>
            <a:r>
              <a:rPr lang="ar-SA" sz="2300" b="1" u="sng" dirty="0">
                <a:solidFill>
                  <a:schemeClr val="accent1">
                    <a:lumMod val="75000"/>
                  </a:schemeClr>
                </a:solidFill>
              </a:rPr>
              <a:t>أ</a:t>
            </a:r>
            <a:r>
              <a:rPr lang="ar-SA" sz="2300" b="1" u="sng" dirty="0" smtClean="0">
                <a:solidFill>
                  <a:schemeClr val="accent1">
                    <a:lumMod val="75000"/>
                  </a:schemeClr>
                </a:solidFill>
              </a:rPr>
              <a:t>على </a:t>
            </a:r>
            <a:r>
              <a:rPr lang="ar-SA" sz="2300" b="1" dirty="0" smtClean="0">
                <a:solidFill>
                  <a:srgbClr val="FF0000"/>
                </a:solidFill>
              </a:rPr>
              <a:t>من معدلات الفائده قصيرة الأجل </a:t>
            </a:r>
            <a:r>
              <a:rPr lang="ar-SA" sz="2300" b="1" dirty="0" smtClean="0">
                <a:solidFill>
                  <a:schemeClr val="tx1"/>
                </a:solidFill>
              </a:rPr>
              <a:t>فذلك لسببين:</a:t>
            </a:r>
          </a:p>
          <a:p>
            <a:pPr algn="r" rtl="1">
              <a:lnSpc>
                <a:spcPct val="90000"/>
              </a:lnSpc>
            </a:pPr>
            <a:r>
              <a:rPr lang="ar-SA" sz="2300" b="1" dirty="0" smtClean="0">
                <a:solidFill>
                  <a:schemeClr val="tx1"/>
                </a:solidFill>
              </a:rPr>
              <a:t>1- </a:t>
            </a:r>
            <a:r>
              <a:rPr lang="ar-SA" sz="2300" b="1" dirty="0">
                <a:solidFill>
                  <a:schemeClr val="tx1"/>
                </a:solidFill>
              </a:rPr>
              <a:t>بالنسبه </a:t>
            </a:r>
            <a:r>
              <a:rPr lang="ar-SA" sz="2300" b="1" dirty="0">
                <a:solidFill>
                  <a:srgbClr val="006800"/>
                </a:solidFill>
              </a:rPr>
              <a:t>للمستثمر </a:t>
            </a:r>
            <a:r>
              <a:rPr lang="ar-SA" sz="2300" b="1" dirty="0" smtClean="0">
                <a:solidFill>
                  <a:srgbClr val="006800"/>
                </a:solidFill>
              </a:rPr>
              <a:t>( المقرض )</a:t>
            </a:r>
            <a:r>
              <a:rPr lang="ar-SA" sz="2300" b="1" dirty="0" smtClean="0">
                <a:solidFill>
                  <a:schemeClr val="tx1"/>
                </a:solidFill>
              </a:rPr>
              <a:t>مخاطر الأوراق المالية </a:t>
            </a:r>
            <a:r>
              <a:rPr lang="ar-SA" sz="2300" b="1" dirty="0" smtClean="0">
                <a:solidFill>
                  <a:schemeClr val="accent6">
                    <a:lumMod val="75000"/>
                  </a:schemeClr>
                </a:solidFill>
              </a:rPr>
              <a:t>قصيرة الأجل </a:t>
            </a:r>
            <a:r>
              <a:rPr lang="ar-SA" sz="2300" b="1" u="sng" dirty="0">
                <a:solidFill>
                  <a:schemeClr val="tx1"/>
                </a:solidFill>
              </a:rPr>
              <a:t>أ</a:t>
            </a:r>
            <a:r>
              <a:rPr lang="ar-SA" sz="2300" b="1" u="sng" dirty="0" smtClean="0">
                <a:solidFill>
                  <a:schemeClr val="tx1"/>
                </a:solidFill>
              </a:rPr>
              <a:t>قل</a:t>
            </a:r>
            <a:r>
              <a:rPr lang="ar-SA" sz="2300" b="1" dirty="0" smtClean="0">
                <a:solidFill>
                  <a:schemeClr val="tx1"/>
                </a:solidFill>
              </a:rPr>
              <a:t> مخاطره من الأوراق المالية طويلة الأجل وبالتالى يقبلون </a:t>
            </a:r>
            <a:r>
              <a:rPr lang="ar-SA" sz="2300" b="1" dirty="0" smtClean="0">
                <a:solidFill>
                  <a:schemeClr val="accent6">
                    <a:lumMod val="75000"/>
                  </a:schemeClr>
                </a:solidFill>
              </a:rPr>
              <a:t>بعائد أقل </a:t>
            </a:r>
            <a:r>
              <a:rPr lang="ar-SA" sz="2300" b="1" dirty="0" smtClean="0">
                <a:solidFill>
                  <a:schemeClr val="tx1"/>
                </a:solidFill>
              </a:rPr>
              <a:t>عند الاستثمار بها ، </a:t>
            </a:r>
            <a:r>
              <a:rPr lang="ar-SA" sz="2300" b="1" dirty="0" smtClean="0">
                <a:solidFill>
                  <a:srgbClr val="006800"/>
                </a:solidFill>
              </a:rPr>
              <a:t>لأنها أكثر سيولة.</a:t>
            </a:r>
          </a:p>
          <a:p>
            <a:pPr algn="r" rtl="1">
              <a:lnSpc>
                <a:spcPct val="90000"/>
              </a:lnSpc>
            </a:pPr>
            <a:r>
              <a:rPr lang="ar-SA" sz="2300" b="1" dirty="0" smtClean="0">
                <a:solidFill>
                  <a:schemeClr val="tx1"/>
                </a:solidFill>
              </a:rPr>
              <a:t>2-</a:t>
            </a:r>
            <a:r>
              <a:rPr lang="ar-SA" sz="2300" b="1" dirty="0" smtClean="0">
                <a:solidFill>
                  <a:srgbClr val="006800"/>
                </a:solidFill>
              </a:rPr>
              <a:t>المقترضون</a:t>
            </a:r>
            <a:r>
              <a:rPr lang="ar-SA" sz="2300" b="1" dirty="0" smtClean="0">
                <a:solidFill>
                  <a:schemeClr val="tx1"/>
                </a:solidFill>
              </a:rPr>
              <a:t> يكونون على استعداد لدفع معدلات </a:t>
            </a:r>
            <a:r>
              <a:rPr lang="ar-SA" sz="2300" b="1" dirty="0" smtClean="0">
                <a:solidFill>
                  <a:schemeClr val="accent6">
                    <a:lumMod val="75000"/>
                  </a:schemeClr>
                </a:solidFill>
              </a:rPr>
              <a:t>فائدة اعلى </a:t>
            </a:r>
            <a:r>
              <a:rPr lang="ar-SA" sz="2300" b="1" dirty="0" smtClean="0">
                <a:solidFill>
                  <a:schemeClr val="tx1"/>
                </a:solidFill>
              </a:rPr>
              <a:t>على الاوراق المالية </a:t>
            </a:r>
            <a:r>
              <a:rPr lang="ar-SA" sz="2300" b="1" dirty="0" smtClean="0">
                <a:solidFill>
                  <a:schemeClr val="accent6">
                    <a:lumMod val="75000"/>
                  </a:schemeClr>
                </a:solidFill>
              </a:rPr>
              <a:t>طويله الاجل </a:t>
            </a:r>
            <a:r>
              <a:rPr lang="ar-SA" sz="2300" b="1" dirty="0" smtClean="0">
                <a:solidFill>
                  <a:schemeClr val="tx1"/>
                </a:solidFill>
              </a:rPr>
              <a:t>مقارنة بالأوراق المالية قصيرة الأجل وذلك لإمكانية استخدامها لفترة أطول.</a:t>
            </a:r>
          </a:p>
        </p:txBody>
      </p:sp>
      <p:sp>
        <p:nvSpPr>
          <p:cNvPr id="16" name="عنوان 1"/>
          <p:cNvSpPr txBox="1">
            <a:spLocks/>
          </p:cNvSpPr>
          <p:nvPr/>
        </p:nvSpPr>
        <p:spPr>
          <a:xfrm>
            <a:off x="5486400" y="696909"/>
            <a:ext cx="2992581" cy="59849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SA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Arabic" panose="02040503050201020203" pitchFamily="18" charset="-78"/>
                <a:cs typeface="Adobe Arabic" panose="02040503050201020203" pitchFamily="18" charset="-78"/>
              </a:rPr>
              <a:t>2- نظرية </a:t>
            </a:r>
            <a:r>
              <a:rPr lang="ar-SA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Arabic" panose="02040503050201020203" pitchFamily="18" charset="-78"/>
                <a:cs typeface="Adobe Arabic" panose="02040503050201020203" pitchFamily="18" charset="-78"/>
              </a:rPr>
              <a:t>تفضيل السيولة</a:t>
            </a:r>
            <a:endParaRPr lang="ar-SA" sz="3200" b="1" dirty="0">
              <a:solidFill>
                <a:schemeClr val="tx1">
                  <a:lumMod val="95000"/>
                  <a:lumOff val="5000"/>
                </a:schemeClr>
              </a:solidFill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486400" y="3962400"/>
            <a:ext cx="3124200" cy="7620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8" name="عنوان 1"/>
          <p:cNvSpPr txBox="1">
            <a:spLocks/>
          </p:cNvSpPr>
          <p:nvPr/>
        </p:nvSpPr>
        <p:spPr>
          <a:xfrm>
            <a:off x="5486400" y="4049709"/>
            <a:ext cx="2992581" cy="59849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SA" sz="32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Arabic" panose="02040503050201020203" pitchFamily="18" charset="-78"/>
                <a:cs typeface="Adobe Arabic" panose="02040503050201020203" pitchFamily="18" charset="-78"/>
              </a:rPr>
              <a:t>3- نظرية </a:t>
            </a:r>
            <a:r>
              <a:rPr lang="ar-SA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Arabic" panose="02040503050201020203" pitchFamily="18" charset="-78"/>
                <a:cs typeface="Adobe Arabic" panose="02040503050201020203" pitchFamily="18" charset="-78"/>
              </a:rPr>
              <a:t>الأسواق المجزأة</a:t>
            </a:r>
            <a:endParaRPr lang="ar-SA" sz="3200" b="1" dirty="0">
              <a:solidFill>
                <a:schemeClr val="tx1">
                  <a:lumMod val="95000"/>
                  <a:lumOff val="5000"/>
                </a:schemeClr>
              </a:solidFill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  <p:sp>
        <p:nvSpPr>
          <p:cNvPr id="19" name="مستطيل مستدير الزوايا 5"/>
          <p:cNvSpPr/>
          <p:nvPr/>
        </p:nvSpPr>
        <p:spPr>
          <a:xfrm>
            <a:off x="304800" y="4841873"/>
            <a:ext cx="8458199" cy="129381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r" rtl="1">
              <a:lnSpc>
                <a:spcPct val="90000"/>
              </a:lnSpc>
            </a:pPr>
            <a:r>
              <a:rPr lang="ar-SA" sz="2200" b="1" dirty="0" smtClean="0"/>
              <a:t>تقترح هذه النظرية بأن الأسواق التي تتعامل بالقروض مجزأة </a:t>
            </a:r>
            <a:r>
              <a:rPr lang="ar-SA" sz="2200" b="1" dirty="0"/>
              <a:t>إ</a:t>
            </a:r>
            <a:r>
              <a:rPr lang="ar-SA" sz="2200" b="1" dirty="0" smtClean="0"/>
              <a:t>لى </a:t>
            </a:r>
            <a:r>
              <a:rPr lang="ar-SA" sz="2200" b="1" dirty="0"/>
              <a:t>أ</a:t>
            </a:r>
            <a:r>
              <a:rPr lang="ar-SA" sz="2200" b="1" dirty="0" smtClean="0"/>
              <a:t>قسام على </a:t>
            </a:r>
            <a:r>
              <a:rPr lang="ar-SA" sz="2200" b="1" dirty="0"/>
              <a:t>أ</a:t>
            </a:r>
            <a:r>
              <a:rPr lang="ar-SA" sz="2200" b="1" dirty="0" smtClean="0"/>
              <a:t>ساس فتره استحقاق هذه القروض،  وان العرض والطلب على هذة القروض في كل قسم يحدد معدل الفائدة السائد .  </a:t>
            </a:r>
            <a:endParaRPr lang="as-IN" sz="2200" b="1" dirty="0" smtClean="0"/>
          </a:p>
        </p:txBody>
      </p:sp>
    </p:spTree>
    <p:extLst>
      <p:ext uri="{BB962C8B-B14F-4D97-AF65-F5344CB8AC3E}">
        <p14:creationId xmlns:p14="http://schemas.microsoft.com/office/powerpoint/2010/main" val="262422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13</a:t>
            </a:fld>
            <a:endParaRPr lang="ar-SA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706688"/>
            <a:ext cx="5181600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5257800" y="184115"/>
            <a:ext cx="4233360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السادس: معدلات الفائدة وتقييم السندات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3" name="عنصر نائب للمحتوى 2"/>
          <p:cNvSpPr txBox="1">
            <a:spLocks/>
          </p:cNvSpPr>
          <p:nvPr/>
        </p:nvSpPr>
        <p:spPr>
          <a:xfrm>
            <a:off x="901585" y="723900"/>
            <a:ext cx="7885257" cy="5348306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/>
          <a:p>
            <a:pPr marL="342900" lvl="0" indent="-342900" algn="r" rtl="1">
              <a:spcBef>
                <a:spcPct val="20000"/>
              </a:spcBef>
            </a:pPr>
            <a:r>
              <a:rPr lang="ar-SA" sz="2800" b="1" dirty="0" smtClean="0">
                <a:solidFill>
                  <a:schemeClr val="dk1"/>
                </a:solidFill>
                <a:cs typeface="PT Bold Heading" pitchFamily="2" charset="-78"/>
              </a:rPr>
              <a:t>علاوة المخاطر : خصائص الإصدار والمصدر </a:t>
            </a:r>
          </a:p>
          <a:p>
            <a:pPr marL="342900" indent="-342900" algn="r" rtl="1">
              <a:spcBef>
                <a:spcPct val="20000"/>
              </a:spcBef>
            </a:pPr>
            <a:r>
              <a:rPr lang="ar-SA" sz="2400" b="1" dirty="0" smtClean="0">
                <a:solidFill>
                  <a:schemeClr val="dk1"/>
                </a:solidFill>
              </a:rPr>
              <a:t>	</a:t>
            </a:r>
            <a:r>
              <a:rPr lang="ar-SA" sz="2400" b="1" dirty="0">
                <a:solidFill>
                  <a:schemeClr val="dk1"/>
                </a:solidFill>
              </a:rPr>
              <a:t>إ</a:t>
            </a:r>
            <a:r>
              <a:rPr lang="ar-SA" sz="2400" b="1" dirty="0" smtClean="0">
                <a:solidFill>
                  <a:schemeClr val="dk1"/>
                </a:solidFill>
              </a:rPr>
              <a:t>ن معدل الفائدة الإسمى لأي ورقة مالية يساوي </a:t>
            </a:r>
            <a:r>
              <a:rPr lang="ar-SA" sz="2400" b="1" dirty="0" smtClean="0">
                <a:solidFill>
                  <a:srgbClr val="FF0000"/>
                </a:solidFill>
              </a:rPr>
              <a:t>العائد الذى يخلو من المخاطرة مضافا اليه علاوة المخاطرة</a:t>
            </a:r>
            <a:r>
              <a:rPr lang="ar-SA" sz="2400" b="1" dirty="0" smtClean="0">
                <a:solidFill>
                  <a:schemeClr val="dk1"/>
                </a:solidFill>
              </a:rPr>
              <a:t> </a:t>
            </a:r>
          </a:p>
          <a:p>
            <a:pPr marL="342900" indent="-342900" algn="r" rtl="1">
              <a:spcBef>
                <a:spcPct val="20000"/>
              </a:spcBef>
            </a:pPr>
            <a:endParaRPr lang="ar-SA" sz="2400" b="1" dirty="0">
              <a:solidFill>
                <a:schemeClr val="dk1"/>
              </a:solidFill>
            </a:endParaRPr>
          </a:p>
          <a:p>
            <a:pPr marL="342900" indent="-342900" algn="r" rtl="1">
              <a:spcBef>
                <a:spcPct val="20000"/>
              </a:spcBef>
            </a:pPr>
            <a:endParaRPr lang="ar-SA" sz="2400" b="1" dirty="0" smtClean="0">
              <a:solidFill>
                <a:schemeClr val="dk1"/>
              </a:solidFill>
            </a:endParaRPr>
          </a:p>
          <a:p>
            <a:pPr marL="342900" indent="-342900" algn="r" rtl="1">
              <a:spcBef>
                <a:spcPct val="20000"/>
              </a:spcBef>
            </a:pPr>
            <a:endParaRPr lang="ar-SA" sz="2400" b="1" dirty="0" smtClean="0">
              <a:solidFill>
                <a:schemeClr val="dk1"/>
              </a:solidFill>
            </a:endParaRPr>
          </a:p>
          <a:p>
            <a:pPr marL="342900" indent="-342900" algn="r" rtl="1">
              <a:spcBef>
                <a:spcPct val="20000"/>
              </a:spcBef>
            </a:pPr>
            <a:r>
              <a:rPr lang="ar-SA" sz="2400" b="1" dirty="0" smtClean="0">
                <a:solidFill>
                  <a:schemeClr val="dk1"/>
                </a:solidFill>
              </a:rPr>
              <a:t> وعلاوة مخاطر الورقة المالية </a:t>
            </a:r>
            <a:r>
              <a:rPr lang="ar-SA" sz="2400" b="1" dirty="0" smtClean="0">
                <a:solidFill>
                  <a:schemeClr val="accent6">
                    <a:lumMod val="75000"/>
                  </a:schemeClr>
                </a:solidFill>
              </a:rPr>
              <a:t>تختلف</a:t>
            </a:r>
            <a:r>
              <a:rPr lang="ar-SA" sz="2400" b="1" dirty="0" smtClean="0">
                <a:solidFill>
                  <a:schemeClr val="dk1"/>
                </a:solidFill>
              </a:rPr>
              <a:t> باختلاف مصدر الورقة المالية وخصائص الإصدار, وكما ذكرنا من قبل ان </a:t>
            </a:r>
            <a:r>
              <a:rPr lang="ar-SA" sz="2400" b="1" dirty="0" smtClean="0">
                <a:solidFill>
                  <a:schemeClr val="accent6">
                    <a:lumMod val="75000"/>
                  </a:schemeClr>
                </a:solidFill>
              </a:rPr>
              <a:t>اذونات الخزينة </a:t>
            </a:r>
            <a:r>
              <a:rPr lang="ar-SA" sz="2400" b="1" dirty="0" smtClean="0">
                <a:solidFill>
                  <a:srgbClr val="C00000"/>
                </a:solidFill>
              </a:rPr>
              <a:t>خالية من المخاطرة</a:t>
            </a:r>
            <a:r>
              <a:rPr lang="ar-SA" sz="2400" b="1" dirty="0" smtClean="0">
                <a:solidFill>
                  <a:schemeClr val="dk1"/>
                </a:solidFill>
              </a:rPr>
              <a:t> وان مخاطر سندات الخزينة أقل من مخاطر سندات الشركة.</a:t>
            </a: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ar-SA" sz="2400" b="1" dirty="0" smtClean="0">
                <a:solidFill>
                  <a:schemeClr val="dk1"/>
                </a:solidFill>
              </a:rPr>
              <a:t>كذلك </a:t>
            </a:r>
            <a:r>
              <a:rPr lang="ar-SA" sz="2400" b="1" dirty="0">
                <a:solidFill>
                  <a:schemeClr val="dk1"/>
                </a:solidFill>
              </a:rPr>
              <a:t>إ</a:t>
            </a:r>
            <a:r>
              <a:rPr lang="ar-SA" sz="2400" b="1" dirty="0" smtClean="0">
                <a:solidFill>
                  <a:schemeClr val="dk1"/>
                </a:solidFill>
              </a:rPr>
              <a:t>ن مخاطر سندات الشركة </a:t>
            </a:r>
            <a:r>
              <a:rPr lang="ar-SA" sz="2400" b="1" dirty="0" smtClean="0">
                <a:solidFill>
                  <a:srgbClr val="C00000"/>
                </a:solidFill>
              </a:rPr>
              <a:t>تختلف باختلاف نوعها </a:t>
            </a: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ar-SA" sz="2400" b="1" dirty="0" smtClean="0">
                <a:solidFill>
                  <a:schemeClr val="dk1"/>
                </a:solidFill>
              </a:rPr>
              <a:t>فمثلا </a:t>
            </a:r>
            <a:r>
              <a:rPr lang="ar-SA" sz="2400" b="1" dirty="0" smtClean="0">
                <a:solidFill>
                  <a:srgbClr val="006800"/>
                </a:solidFill>
              </a:rPr>
              <a:t>مخاطر السندات ذات النوعية </a:t>
            </a:r>
            <a:r>
              <a:rPr lang="ar-SA" sz="2400" b="1" dirty="0" smtClean="0">
                <a:solidFill>
                  <a:schemeClr val="dk1"/>
                </a:solidFill>
              </a:rPr>
              <a:t>العالية </a:t>
            </a:r>
            <a:r>
              <a:rPr lang="ar-SA" sz="2400" b="1" dirty="0" smtClean="0">
                <a:solidFill>
                  <a:srgbClr val="006800"/>
                </a:solidFill>
              </a:rPr>
              <a:t>اقل</a:t>
            </a:r>
            <a:r>
              <a:rPr lang="ar-SA" sz="2400" b="1" dirty="0" smtClean="0">
                <a:solidFill>
                  <a:schemeClr val="dk1"/>
                </a:solidFill>
              </a:rPr>
              <a:t> من مخاطر </a:t>
            </a:r>
            <a:r>
              <a:rPr lang="ar-SA" sz="2400" b="1" dirty="0" smtClean="0">
                <a:solidFill>
                  <a:srgbClr val="006800"/>
                </a:solidFill>
              </a:rPr>
              <a:t>السندات ذات النوعية المتوسطة,والتي </a:t>
            </a:r>
            <a:r>
              <a:rPr lang="ar-SA" sz="2400" b="1" dirty="0" smtClean="0">
                <a:solidFill>
                  <a:schemeClr val="dk1"/>
                </a:solidFill>
              </a:rPr>
              <a:t>بدورها اقل من مخاطر السندات ذات النوع الرديئة.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6245092"/>
              </p:ext>
            </p:extLst>
          </p:nvPr>
        </p:nvGraphicFramePr>
        <p:xfrm>
          <a:off x="3505200" y="2403475"/>
          <a:ext cx="3371850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9" name="Equation" r:id="rId5" imgW="723586" imgH="215806" progId="Equation.3">
                  <p:embed/>
                </p:oleObj>
              </mc:Choice>
              <mc:Fallback>
                <p:oleObj name="Equation" r:id="rId5" imgW="723586" imgH="215806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403475"/>
                        <a:ext cx="3371850" cy="606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24222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14</a:t>
            </a:fld>
            <a:endParaRPr lang="ar-SA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706688"/>
            <a:ext cx="5181600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5257800" y="184115"/>
            <a:ext cx="4233360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السادس: معدلات الفائدة وتقييم السندات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3" name="عنصر نائب للمحتوى 2"/>
          <p:cNvSpPr txBox="1">
            <a:spLocks/>
          </p:cNvSpPr>
          <p:nvPr/>
        </p:nvSpPr>
        <p:spPr>
          <a:xfrm>
            <a:off x="285720" y="152400"/>
            <a:ext cx="8501122" cy="6000792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marL="342900" lvl="0" indent="-342900" algn="r">
              <a:spcBef>
                <a:spcPct val="20000"/>
              </a:spcBef>
            </a:pPr>
            <a:endParaRPr lang="ar-SA" sz="2600" b="1" dirty="0" smtClean="0">
              <a:solidFill>
                <a:schemeClr val="dk1"/>
              </a:solidFill>
            </a:endParaRPr>
          </a:p>
          <a:p>
            <a:pPr marL="342900" lvl="0" indent="-342900" algn="r">
              <a:spcBef>
                <a:spcPct val="20000"/>
              </a:spcBef>
            </a:pPr>
            <a:r>
              <a:rPr lang="ar-SA" sz="2600" b="1" dirty="0" smtClean="0">
                <a:solidFill>
                  <a:schemeClr val="dk1"/>
                </a:solidFill>
              </a:rPr>
              <a:t> تتضمن علاوة المخاطرة انواع مختلفة من المخاطر منها :</a:t>
            </a:r>
          </a:p>
        </p:txBody>
      </p:sp>
      <p:graphicFrame>
        <p:nvGraphicFramePr>
          <p:cNvPr id="14" name="رسم تخطيطي 5"/>
          <p:cNvGraphicFramePr/>
          <p:nvPr>
            <p:extLst>
              <p:ext uri="{D42A27DB-BD31-4B8C-83A1-F6EECF244321}">
                <p14:modId xmlns:p14="http://schemas.microsoft.com/office/powerpoint/2010/main" val="500687196"/>
              </p:ext>
            </p:extLst>
          </p:nvPr>
        </p:nvGraphicFramePr>
        <p:xfrm>
          <a:off x="152400" y="1066800"/>
          <a:ext cx="8763000" cy="52546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624222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15</a:t>
            </a:fld>
            <a:endParaRPr lang="ar-SA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706688"/>
            <a:ext cx="5181600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5257800" y="184115"/>
            <a:ext cx="4233360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السادس: معدلات الفائدة وتقييم السندات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2438400" y="914400"/>
            <a:ext cx="4267200" cy="8382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عنوان 1"/>
          <p:cNvSpPr txBox="1">
            <a:spLocks/>
          </p:cNvSpPr>
          <p:nvPr/>
        </p:nvSpPr>
        <p:spPr>
          <a:xfrm>
            <a:off x="1952588" y="829439"/>
            <a:ext cx="5286412" cy="10398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4000" b="1" dirty="0" smtClean="0">
                <a:solidFill>
                  <a:sysClr val="windowText" lastClr="000000"/>
                </a:solidFill>
                <a:latin typeface="Adobe Arabic" panose="02040503050201020203" pitchFamily="18" charset="-78"/>
                <a:cs typeface="Adobe Arabic" panose="02040503050201020203" pitchFamily="18" charset="-78"/>
              </a:rPr>
              <a:t>سندات الشركات</a:t>
            </a:r>
            <a:endParaRPr lang="ar-SA" sz="4000" b="1" dirty="0">
              <a:solidFill>
                <a:sysClr val="windowText" lastClr="000000"/>
              </a:solidFill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>
          <a:xfrm>
            <a:off x="533400" y="1981200"/>
            <a:ext cx="8153400" cy="46625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 algn="r" rtl="1">
              <a:buFontTx/>
              <a:buNone/>
            </a:pPr>
            <a:r>
              <a:rPr lang="ar-SA" sz="2600" b="1" dirty="0" smtClean="0">
                <a:solidFill>
                  <a:srgbClr val="C00000"/>
                </a:solidFill>
              </a:rPr>
              <a:t>سند الشركه : </a:t>
            </a:r>
            <a:r>
              <a:rPr lang="ar-SA" sz="2600" b="1" dirty="0" smtClean="0"/>
              <a:t>هو عبارة عن آداة دين مالية طويلة الأجل تبين أن </a:t>
            </a:r>
          </a:p>
          <a:p>
            <a:pPr marL="609600" indent="-609600" algn="r" rtl="1">
              <a:buFontTx/>
              <a:buNone/>
            </a:pPr>
            <a:r>
              <a:rPr lang="ar-SA" sz="2600" b="1" dirty="0" smtClean="0"/>
              <a:t>الشركة قامت بإقتراض مبلغ محدد من النقود حيث توعد الشركه بأنها ستعيد ثمنه في المستقبل تحت شروط محدده ومعروفه بشكل واضح .</a:t>
            </a:r>
          </a:p>
          <a:p>
            <a:pPr marL="609600" indent="-609600" algn="r" rtl="1">
              <a:buFontTx/>
              <a:buNone/>
            </a:pPr>
            <a:endParaRPr lang="ar-SA" sz="2600" b="1" dirty="0" smtClean="0"/>
          </a:p>
          <a:p>
            <a:pPr marL="609600" indent="-609600" algn="r" rtl="1">
              <a:buFontTx/>
              <a:buNone/>
            </a:pPr>
            <a:r>
              <a:rPr lang="ar-SA" sz="2600" b="1" dirty="0" smtClean="0"/>
              <a:t>معظم السندات تصدر بفترات استحقاق تمتد من 10-30 سنة وبقيمة اسمية</a:t>
            </a:r>
          </a:p>
          <a:p>
            <a:pPr marL="609600" indent="-609600" algn="r" rtl="1">
              <a:buFontTx/>
              <a:buNone/>
            </a:pPr>
            <a:r>
              <a:rPr lang="ar-SA" sz="2600" b="1" dirty="0" smtClean="0">
                <a:solidFill>
                  <a:srgbClr val="006800"/>
                </a:solidFill>
              </a:rPr>
              <a:t>معدل الكوبون </a:t>
            </a:r>
            <a:r>
              <a:rPr lang="ar-SA" sz="2600" b="1" dirty="0" smtClean="0"/>
              <a:t>هو نسبة مئوية من القيمة الاسمية التى سيتم دفعها على شكل سنوى أو نصف سنوى .</a:t>
            </a:r>
          </a:p>
          <a:p>
            <a:pPr marL="609600" indent="-609600" algn="r" rtl="1">
              <a:buFontTx/>
              <a:buNone/>
            </a:pPr>
            <a:r>
              <a:rPr lang="ar-SA" sz="2600" b="1" dirty="0" smtClean="0"/>
              <a:t> ويحصل حامل السند على دفعات فائدة سنوية أو نصف سنوية بالاضافة إلى القيمة الاسمية عند الاستحقاق</a:t>
            </a:r>
          </a:p>
          <a:p>
            <a:pPr marL="609600" indent="-609600" algn="r" rtl="1">
              <a:buFontTx/>
              <a:buNone/>
            </a:pPr>
            <a:endParaRPr lang="ar-SA" sz="2600" b="1" dirty="0" smtClean="0"/>
          </a:p>
        </p:txBody>
      </p:sp>
    </p:spTree>
    <p:extLst>
      <p:ext uri="{BB962C8B-B14F-4D97-AF65-F5344CB8AC3E}">
        <p14:creationId xmlns:p14="http://schemas.microsoft.com/office/powerpoint/2010/main" val="262422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16</a:t>
            </a:fld>
            <a:endParaRPr lang="ar-SA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706688"/>
            <a:ext cx="5181600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5257800" y="184115"/>
            <a:ext cx="4233360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السادس: معدلات الفائدة وتقييم السندات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-152400" y="838200"/>
            <a:ext cx="8715436" cy="7048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buFont typeface="Arial" panose="020B0604020202020204" pitchFamily="34" charset="0"/>
              <a:buNone/>
            </a:pPr>
            <a:r>
              <a:rPr lang="ar-SA" sz="2800" b="1" dirty="0" smtClean="0"/>
              <a:t>وهناك اجراءات قانونية لحماية مصدرى السند منها :</a:t>
            </a:r>
          </a:p>
          <a:p>
            <a:pPr>
              <a:buFont typeface="Arial" panose="020B0604020202020204" pitchFamily="34" charset="0"/>
              <a:buNone/>
            </a:pPr>
            <a:endParaRPr lang="ar-SA" b="1" dirty="0" smtClean="0"/>
          </a:p>
          <a:p>
            <a:pPr marL="609600" indent="-609600">
              <a:buFontTx/>
              <a:buNone/>
            </a:pPr>
            <a:endParaRPr lang="ar-SA" b="1" dirty="0" smtClean="0"/>
          </a:p>
        </p:txBody>
      </p:sp>
      <p:graphicFrame>
        <p:nvGraphicFramePr>
          <p:cNvPr id="14" name="رسم تخطيطي 4"/>
          <p:cNvGraphicFramePr/>
          <p:nvPr>
            <p:extLst>
              <p:ext uri="{D42A27DB-BD31-4B8C-83A1-F6EECF244321}">
                <p14:modId xmlns:p14="http://schemas.microsoft.com/office/powerpoint/2010/main" val="469516481"/>
              </p:ext>
            </p:extLst>
          </p:nvPr>
        </p:nvGraphicFramePr>
        <p:xfrm>
          <a:off x="428596" y="1633518"/>
          <a:ext cx="8072494" cy="4462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884271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17</a:t>
            </a:fld>
            <a:endParaRPr lang="ar-SA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706688"/>
            <a:ext cx="5181600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5257800" y="184115"/>
            <a:ext cx="4233360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السادس: معدلات الفائدة وتقييم السندات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357158" y="590528"/>
            <a:ext cx="8501122" cy="1619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 algn="r" rtl="1">
              <a:buFontTx/>
              <a:buNone/>
            </a:pPr>
            <a:r>
              <a:rPr lang="ar-SA" sz="2800" b="1" dirty="0" smtClean="0">
                <a:solidFill>
                  <a:srgbClr val="C00000"/>
                </a:solidFill>
                <a:cs typeface="PT Bold Heading" pitchFamily="2" charset="-78"/>
              </a:rPr>
              <a:t>الأنواع المشهورة للسندات</a:t>
            </a:r>
            <a:r>
              <a:rPr lang="ar-SA" sz="2800" b="1" dirty="0" smtClean="0">
                <a:solidFill>
                  <a:srgbClr val="C00000"/>
                </a:solidFill>
              </a:rPr>
              <a:t>:</a:t>
            </a:r>
          </a:p>
          <a:p>
            <a:pPr marL="609600" indent="-609600" algn="r" rtl="1">
              <a:buFont typeface="Arial" panose="020B0604020202020204" pitchFamily="34" charset="0"/>
              <a:buNone/>
            </a:pPr>
            <a:r>
              <a:rPr lang="ar-SA" sz="2600" b="1" dirty="0" smtClean="0"/>
              <a:t>يمكن تصنيف السندات بأكثر من طريقة ، وأكثرها شيوعا هي :</a:t>
            </a:r>
            <a:endParaRPr lang="as-IN" sz="2600" b="1" dirty="0" smtClean="0"/>
          </a:p>
        </p:txBody>
      </p:sp>
      <p:graphicFrame>
        <p:nvGraphicFramePr>
          <p:cNvPr id="16" name="رسم تخطيطي 4"/>
          <p:cNvGraphicFramePr/>
          <p:nvPr>
            <p:extLst>
              <p:ext uri="{D42A27DB-BD31-4B8C-83A1-F6EECF244321}">
                <p14:modId xmlns:p14="http://schemas.microsoft.com/office/powerpoint/2010/main" val="2516517760"/>
              </p:ext>
            </p:extLst>
          </p:nvPr>
        </p:nvGraphicFramePr>
        <p:xfrm>
          <a:off x="357158" y="1709232"/>
          <a:ext cx="8249000" cy="4746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62422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18</a:t>
            </a:fld>
            <a:endParaRPr lang="ar-SA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706688"/>
            <a:ext cx="5181600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5257800" y="184115"/>
            <a:ext cx="4233360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السادس: معدلات الفائدة وتقييم السندات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109478" y="642918"/>
            <a:ext cx="8501122" cy="56816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 algn="r">
              <a:buFont typeface="Arial" panose="020B0604020202020204" pitchFamily="34" charset="0"/>
              <a:buNone/>
            </a:pPr>
            <a:r>
              <a:rPr lang="ar-SA" sz="2800" b="1" dirty="0" smtClean="0"/>
              <a:t>1. سندات غير مكفولة :</a:t>
            </a:r>
            <a:endParaRPr lang="as-IN" sz="2800" b="1" dirty="0" smtClean="0"/>
          </a:p>
        </p:txBody>
      </p:sp>
      <p:graphicFrame>
        <p:nvGraphicFramePr>
          <p:cNvPr id="14" name="رسم تخطيطي 4"/>
          <p:cNvGraphicFramePr/>
          <p:nvPr>
            <p:extLst>
              <p:ext uri="{D42A27DB-BD31-4B8C-83A1-F6EECF244321}">
                <p14:modId xmlns:p14="http://schemas.microsoft.com/office/powerpoint/2010/main" val="3884207181"/>
              </p:ext>
            </p:extLst>
          </p:nvPr>
        </p:nvGraphicFramePr>
        <p:xfrm>
          <a:off x="285720" y="1219200"/>
          <a:ext cx="8429684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62422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19</a:t>
            </a:fld>
            <a:endParaRPr lang="ar-SA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706688"/>
            <a:ext cx="5181600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5257800" y="184115"/>
            <a:ext cx="4233360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السادس: معدلات الفائدة وتقييم السندات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109478" y="642918"/>
            <a:ext cx="8501122" cy="5317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 algn="r">
              <a:buFont typeface="Arial" panose="020B0604020202020204" pitchFamily="34" charset="0"/>
              <a:buNone/>
            </a:pPr>
            <a:r>
              <a:rPr lang="ar-SA" sz="2800" b="1" dirty="0" smtClean="0"/>
              <a:t>1. سندات مكفولة :</a:t>
            </a:r>
            <a:endParaRPr lang="as-IN" sz="2800" b="1" dirty="0" smtClean="0"/>
          </a:p>
        </p:txBody>
      </p:sp>
      <p:graphicFrame>
        <p:nvGraphicFramePr>
          <p:cNvPr id="14" name="رسم تخطيطي 4"/>
          <p:cNvGraphicFramePr/>
          <p:nvPr>
            <p:extLst>
              <p:ext uri="{D42A27DB-BD31-4B8C-83A1-F6EECF244321}">
                <p14:modId xmlns:p14="http://schemas.microsoft.com/office/powerpoint/2010/main" val="2197910442"/>
              </p:ext>
            </p:extLst>
          </p:nvPr>
        </p:nvGraphicFramePr>
        <p:xfrm>
          <a:off x="152400" y="1295400"/>
          <a:ext cx="8636229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62422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706688"/>
            <a:ext cx="5181600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2438400" y="914400"/>
            <a:ext cx="4267200" cy="838200"/>
          </a:xfrm>
          <a:prstGeom prst="roundRect">
            <a:avLst/>
          </a:prstGeom>
          <a:solidFill>
            <a:srgbClr val="013E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3" name="عنوان 1"/>
          <p:cNvSpPr txBox="1">
            <a:spLocks/>
          </p:cNvSpPr>
          <p:nvPr/>
        </p:nvSpPr>
        <p:spPr>
          <a:xfrm>
            <a:off x="1952588" y="829439"/>
            <a:ext cx="5286412" cy="10398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4000" b="1" dirty="0" smtClean="0">
                <a:solidFill>
                  <a:schemeClr val="bg1"/>
                </a:solidFill>
                <a:latin typeface="Adobe Arabic" panose="02040503050201020203" pitchFamily="18" charset="-78"/>
                <a:cs typeface="Adobe Arabic" panose="02040503050201020203" pitchFamily="18" charset="-78"/>
              </a:rPr>
              <a:t>سندات الشركات</a:t>
            </a:r>
            <a:endParaRPr lang="ar-SA" sz="4000" b="1" dirty="0">
              <a:solidFill>
                <a:schemeClr val="bg1"/>
              </a:solidFill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>
          <a:xfrm>
            <a:off x="533400" y="1981200"/>
            <a:ext cx="8153400" cy="46625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 algn="r" rtl="1">
              <a:buFontTx/>
              <a:buNone/>
            </a:pPr>
            <a:r>
              <a:rPr lang="ar-SA" sz="2600" b="1" dirty="0" smtClean="0">
                <a:solidFill>
                  <a:srgbClr val="C00000"/>
                </a:solidFill>
              </a:rPr>
              <a:t>سند الشركة : </a:t>
            </a:r>
            <a:r>
              <a:rPr lang="ar-SA" sz="2600" b="1" dirty="0" smtClean="0"/>
              <a:t>هو عبارة عن آداة دين مالية طويلة الأجل تبين أن </a:t>
            </a:r>
          </a:p>
          <a:p>
            <a:pPr marL="609600" indent="-609600" algn="r" rtl="1">
              <a:buFontTx/>
              <a:buNone/>
            </a:pPr>
            <a:r>
              <a:rPr lang="ar-SA" sz="2600" b="1" dirty="0" smtClean="0"/>
              <a:t>الشركة قامت بإقتراض مبلغ محدد من النقود حيث توعد الشركه بأنها ستعيد ثمنه في المستقبل تحت شروط محدده ومعروفه بشكل واضح .</a:t>
            </a:r>
          </a:p>
          <a:p>
            <a:pPr marL="609600" indent="-609600" algn="r" rtl="1">
              <a:buFontTx/>
              <a:buNone/>
            </a:pPr>
            <a:endParaRPr lang="ar-SA" sz="2600" b="1" dirty="0" smtClean="0"/>
          </a:p>
          <a:p>
            <a:pPr marL="609600" indent="-609600" algn="r" rtl="1">
              <a:buFontTx/>
              <a:buNone/>
            </a:pPr>
            <a:r>
              <a:rPr lang="ar-SA" sz="2600" b="1" dirty="0" smtClean="0"/>
              <a:t>معظم السندات تصدر بفترات استحقاق تمتد من 10-30 سنة وبقيمة اسمية</a:t>
            </a:r>
          </a:p>
          <a:p>
            <a:pPr marL="609600" indent="-609600" algn="r" rtl="1">
              <a:buFontTx/>
              <a:buNone/>
            </a:pPr>
            <a:r>
              <a:rPr lang="ar-SA" sz="2600" b="1" dirty="0" smtClean="0">
                <a:solidFill>
                  <a:srgbClr val="006800"/>
                </a:solidFill>
              </a:rPr>
              <a:t>معدل الكوبون </a:t>
            </a:r>
            <a:r>
              <a:rPr lang="ar-SA" sz="2600" b="1" dirty="0" smtClean="0"/>
              <a:t>هو نسبة مئوية من القيمة الاسمية التى سيتم دفعها على شكل سنوى أو نصف سنوى .</a:t>
            </a:r>
          </a:p>
          <a:p>
            <a:pPr marL="609600" indent="-609600" algn="r" rtl="1">
              <a:buFontTx/>
              <a:buNone/>
            </a:pPr>
            <a:r>
              <a:rPr lang="ar-SA" sz="2600" b="1" dirty="0" smtClean="0"/>
              <a:t> ويحصل حامل السند على دفعات فائدة سنوية أو نصف سنوية بالاضافة إلى القيمة الاسمية عند الاستحقاق</a:t>
            </a:r>
          </a:p>
          <a:p>
            <a:pPr marL="609600" indent="-609600" algn="r" rtl="1">
              <a:buFontTx/>
              <a:buNone/>
            </a:pPr>
            <a:endParaRPr lang="ar-SA" sz="2600" b="1" dirty="0" smtClean="0"/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5257800" y="184115"/>
            <a:ext cx="4233360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السادس: معدلات الفائدة وتقييم السندات</a:t>
            </a:r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659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20</a:t>
            </a:fld>
            <a:endParaRPr lang="ar-SA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706688"/>
            <a:ext cx="5181600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5257800" y="184115"/>
            <a:ext cx="4233360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السادس: معدلات الفائدة وتقييم السندات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3" name="عنصر نائب للمحتوى 2"/>
          <p:cNvSpPr txBox="1">
            <a:spLocks/>
          </p:cNvSpPr>
          <p:nvPr/>
        </p:nvSpPr>
        <p:spPr>
          <a:xfrm>
            <a:off x="533400" y="914401"/>
            <a:ext cx="82296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ar-SA" sz="2400" b="1" dirty="0" smtClean="0"/>
              <a:t>النموذج الاساسي لتقييم الأوراق المالية :</a:t>
            </a:r>
          </a:p>
          <a:p>
            <a:pPr marL="0" indent="0" algn="r" rtl="1">
              <a:buNone/>
            </a:pPr>
            <a:endParaRPr lang="ar-SA" sz="2400" b="1" dirty="0" smtClean="0"/>
          </a:p>
          <a:p>
            <a:pPr marL="0" indent="0" algn="r" rtl="1">
              <a:buNone/>
            </a:pPr>
            <a:r>
              <a:rPr lang="ar-SA" sz="2400" b="1" dirty="0" smtClean="0"/>
              <a:t>يقوم هذا النموذج علي أساس </a:t>
            </a:r>
            <a:r>
              <a:rPr lang="ar-SA" sz="2400" b="1" dirty="0"/>
              <a:t>أ</a:t>
            </a:r>
            <a:r>
              <a:rPr lang="ar-SA" sz="2400" b="1" dirty="0" smtClean="0"/>
              <a:t>ن قيمة أي اصل (</a:t>
            </a:r>
            <a:r>
              <a:rPr lang="ar-SA" sz="2400" b="1" dirty="0" smtClean="0">
                <a:solidFill>
                  <a:srgbClr val="006800"/>
                </a:solidFill>
              </a:rPr>
              <a:t>ورقة مالية</a:t>
            </a:r>
            <a:r>
              <a:rPr lang="ar-SA" sz="2400" b="1" dirty="0" smtClean="0"/>
              <a:t>) هو عبارة عن </a:t>
            </a:r>
            <a:r>
              <a:rPr lang="ar-SA" sz="2400" b="1" dirty="0" smtClean="0">
                <a:solidFill>
                  <a:srgbClr val="C00000"/>
                </a:solidFill>
              </a:rPr>
              <a:t>القيمة الحالية للتدفقات النقدية المستقبلية </a:t>
            </a:r>
            <a:r>
              <a:rPr lang="ar-SA" sz="2400" b="1" dirty="0" smtClean="0"/>
              <a:t>التي سيتم الحصول عليها طيلة عمر الأصل .</a:t>
            </a:r>
          </a:p>
          <a:p>
            <a:pPr algn="r" rtl="1">
              <a:buFont typeface="Arial" panose="020B0604020202020204" pitchFamily="34" charset="0"/>
              <a:buNone/>
            </a:pPr>
            <a:r>
              <a:rPr lang="ar-SA" sz="2400" b="1" dirty="0" smtClean="0"/>
              <a:t>وأن قيمة الأصل تحدد بخصم التدفقات النقدية عند سعر خصم يتناسب مع خطورة هذا الاصل ، فكلما </a:t>
            </a:r>
            <a:r>
              <a:rPr lang="ar-SA" sz="2400" b="1" dirty="0" smtClean="0">
                <a:solidFill>
                  <a:schemeClr val="accent6">
                    <a:lumMod val="75000"/>
                  </a:schemeClr>
                </a:solidFill>
              </a:rPr>
              <a:t>ارتفعت</a:t>
            </a:r>
            <a:r>
              <a:rPr lang="ar-SA" sz="2400" b="1" dirty="0" smtClean="0"/>
              <a:t> </a:t>
            </a:r>
            <a:r>
              <a:rPr lang="ar-SA" sz="2400" b="1" dirty="0" smtClean="0">
                <a:solidFill>
                  <a:srgbClr val="006800"/>
                </a:solidFill>
              </a:rPr>
              <a:t>خطورة الأصل </a:t>
            </a:r>
            <a:r>
              <a:rPr lang="ar-SA" sz="2400" b="1" dirty="0" smtClean="0"/>
              <a:t>كلما </a:t>
            </a:r>
            <a:r>
              <a:rPr lang="ar-SA" sz="2400" b="1" dirty="0" smtClean="0">
                <a:solidFill>
                  <a:schemeClr val="accent6">
                    <a:lumMod val="75000"/>
                  </a:schemeClr>
                </a:solidFill>
              </a:rPr>
              <a:t>ارتفع</a:t>
            </a:r>
            <a:r>
              <a:rPr lang="ar-SA" sz="2400" b="1" dirty="0" smtClean="0"/>
              <a:t> </a:t>
            </a:r>
            <a:r>
              <a:rPr lang="ar-SA" sz="2400" b="1" dirty="0" smtClean="0">
                <a:solidFill>
                  <a:srgbClr val="006800"/>
                </a:solidFill>
              </a:rPr>
              <a:t>سعر الخصم </a:t>
            </a:r>
            <a:r>
              <a:rPr lang="ar-SA" sz="2400" b="1" dirty="0" smtClean="0"/>
              <a:t>والعكس صحيح .</a:t>
            </a:r>
          </a:p>
          <a:p>
            <a:pPr algn="r" rtl="1">
              <a:buFont typeface="Arial" panose="020B0604020202020204" pitchFamily="34" charset="0"/>
              <a:buNone/>
            </a:pPr>
            <a:r>
              <a:rPr lang="ar-SA" sz="2400" b="1" dirty="0" smtClean="0"/>
              <a:t> ونستخدم أساليب القيمة الحالية التى تم دراستها</a:t>
            </a:r>
          </a:p>
        </p:txBody>
      </p:sp>
    </p:spTree>
    <p:extLst>
      <p:ext uri="{BB962C8B-B14F-4D97-AF65-F5344CB8AC3E}">
        <p14:creationId xmlns:p14="http://schemas.microsoft.com/office/powerpoint/2010/main" val="262422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21</a:t>
            </a:fld>
            <a:endParaRPr lang="ar-SA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706688"/>
            <a:ext cx="5181600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5257800" y="184115"/>
            <a:ext cx="4233360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السادس: معدلات الفائدة وتقييم السندات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3" name="عنوان 5"/>
          <p:cNvSpPr txBox="1">
            <a:spLocks/>
          </p:cNvSpPr>
          <p:nvPr/>
        </p:nvSpPr>
        <p:spPr>
          <a:xfrm>
            <a:off x="428596" y="1905000"/>
            <a:ext cx="8358246" cy="44481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SA" sz="2500" b="1" dirty="0" smtClean="0">
                <a:cs typeface="+mn-cs"/>
              </a:rPr>
              <a:t>مثال :</a:t>
            </a:r>
            <a:br>
              <a:rPr lang="ar-SA" sz="2500" b="1" dirty="0" smtClean="0">
                <a:cs typeface="+mn-cs"/>
              </a:rPr>
            </a:br>
            <a:r>
              <a:rPr lang="ar-SA" sz="2500" b="1" dirty="0" smtClean="0">
                <a:cs typeface="+mn-cs"/>
              </a:rPr>
              <a:t>فيما يلى معلومات عن </a:t>
            </a:r>
            <a:r>
              <a:rPr lang="ar-SA" sz="2500" b="1" dirty="0" smtClean="0">
                <a:solidFill>
                  <a:srgbClr val="006800"/>
                </a:solidFill>
                <a:cs typeface="+mn-cs"/>
              </a:rPr>
              <a:t>ثلاثة مشاريع </a:t>
            </a:r>
            <a:r>
              <a:rPr lang="ar-SA" sz="2500" b="1" dirty="0" smtClean="0">
                <a:cs typeface="+mn-cs"/>
              </a:rPr>
              <a:t>وطلب منك حساب </a:t>
            </a:r>
            <a:r>
              <a:rPr lang="ar-SA" sz="2500" b="1" dirty="0" smtClean="0">
                <a:solidFill>
                  <a:srgbClr val="006800"/>
                </a:solidFill>
                <a:cs typeface="+mn-cs"/>
              </a:rPr>
              <a:t>قيمة كل مشروع </a:t>
            </a:r>
            <a:r>
              <a:rPr lang="ar-SA" sz="2500" b="1" dirty="0" smtClean="0">
                <a:cs typeface="+mn-cs"/>
              </a:rPr>
              <a:t>اذا كان سعر الخصم </a:t>
            </a:r>
            <a:r>
              <a:rPr lang="en-US" sz="2500" b="1" dirty="0" smtClean="0">
                <a:solidFill>
                  <a:srgbClr val="C00000"/>
                </a:solidFill>
                <a:cs typeface="+mn-cs"/>
              </a:rPr>
              <a:t>10</a:t>
            </a:r>
            <a:r>
              <a:rPr lang="ar-SA" sz="2500" b="1" dirty="0" smtClean="0">
                <a:solidFill>
                  <a:srgbClr val="C00000"/>
                </a:solidFill>
                <a:cs typeface="+mn-cs"/>
              </a:rPr>
              <a:t>%</a:t>
            </a:r>
            <a:r>
              <a:rPr lang="ar-SA" sz="2500" b="1" dirty="0" smtClean="0">
                <a:cs typeface="+mn-cs"/>
              </a:rPr>
              <a:t/>
            </a:r>
            <a:br>
              <a:rPr lang="ar-SA" sz="2500" b="1" dirty="0" smtClean="0">
                <a:cs typeface="+mn-cs"/>
              </a:rPr>
            </a:br>
            <a:r>
              <a:rPr lang="ar-SA" sz="2500" b="1" dirty="0" smtClean="0">
                <a:solidFill>
                  <a:schemeClr val="accent6">
                    <a:lumMod val="75000"/>
                  </a:schemeClr>
                </a:solidFill>
                <a:cs typeface="+mn-cs"/>
              </a:rPr>
              <a:t>1. المشروع </a:t>
            </a:r>
            <a:r>
              <a:rPr lang="ar-SA" sz="2500" b="1" dirty="0">
                <a:solidFill>
                  <a:schemeClr val="accent6">
                    <a:lumMod val="75000"/>
                  </a:schemeClr>
                </a:solidFill>
                <a:cs typeface="+mn-cs"/>
              </a:rPr>
              <a:t>أ</a:t>
            </a:r>
            <a:r>
              <a:rPr lang="ar-SA" sz="2500" b="1" dirty="0" smtClean="0">
                <a:solidFill>
                  <a:schemeClr val="accent6">
                    <a:lumMod val="75000"/>
                  </a:schemeClr>
                </a:solidFill>
                <a:cs typeface="+mn-cs"/>
              </a:rPr>
              <a:t>: </a:t>
            </a:r>
            <a:r>
              <a:rPr lang="ar-SA" sz="2500" b="1" dirty="0" smtClean="0">
                <a:cs typeface="+mn-cs"/>
              </a:rPr>
              <a:t>من المتوقع لهذا المشروع ان يعطيك تدفقات نقدية مبلغ</a:t>
            </a:r>
            <a:r>
              <a:rPr lang="en-US" sz="2500" b="1" dirty="0" smtClean="0">
                <a:solidFill>
                  <a:srgbClr val="C00000"/>
                </a:solidFill>
                <a:cs typeface="+mn-cs"/>
              </a:rPr>
              <a:t>1000 </a:t>
            </a:r>
            <a:r>
              <a:rPr lang="ar-SA" sz="2500" b="1" dirty="0" smtClean="0">
                <a:solidFill>
                  <a:srgbClr val="C00000"/>
                </a:solidFill>
                <a:cs typeface="+mn-cs"/>
              </a:rPr>
              <a:t> ريال سنويا وإلى الأبد .</a:t>
            </a:r>
            <a:br>
              <a:rPr lang="ar-SA" sz="2500" b="1" dirty="0" smtClean="0">
                <a:solidFill>
                  <a:srgbClr val="C00000"/>
                </a:solidFill>
                <a:cs typeface="+mn-cs"/>
              </a:rPr>
            </a:br>
            <a:r>
              <a:rPr lang="ar-SA" sz="2500" b="1" dirty="0" smtClean="0">
                <a:solidFill>
                  <a:schemeClr val="accent6">
                    <a:lumMod val="75000"/>
                  </a:schemeClr>
                </a:solidFill>
                <a:cs typeface="+mn-cs"/>
              </a:rPr>
              <a:t>2.المشروع ب : </a:t>
            </a:r>
            <a:r>
              <a:rPr lang="ar-SA" sz="2500" b="1" dirty="0" smtClean="0">
                <a:cs typeface="+mn-cs"/>
              </a:rPr>
              <a:t>من المتوقع لهذا المشروع ان يعطيك </a:t>
            </a:r>
            <a:r>
              <a:rPr lang="en-US" sz="2500" b="1" dirty="0" smtClean="0">
                <a:solidFill>
                  <a:srgbClr val="C00000"/>
                </a:solidFill>
                <a:cs typeface="+mn-cs"/>
              </a:rPr>
              <a:t>200 </a:t>
            </a:r>
            <a:r>
              <a:rPr lang="ar-SA" sz="2500" b="1" dirty="0" smtClean="0">
                <a:solidFill>
                  <a:srgbClr val="C00000"/>
                </a:solidFill>
                <a:cs typeface="+mn-cs"/>
              </a:rPr>
              <a:t>الف ريال فى نهاية السنة الخامسة</a:t>
            </a:r>
            <a:r>
              <a:rPr lang="ar-SA" sz="2500" b="1" dirty="0" smtClean="0">
                <a:cs typeface="+mn-cs"/>
              </a:rPr>
              <a:t/>
            </a:r>
            <a:br>
              <a:rPr lang="ar-SA" sz="2500" b="1" dirty="0" smtClean="0">
                <a:cs typeface="+mn-cs"/>
              </a:rPr>
            </a:br>
            <a:r>
              <a:rPr lang="ar-SA" sz="2500" b="1" dirty="0" smtClean="0">
                <a:solidFill>
                  <a:schemeClr val="accent6">
                    <a:lumMod val="75000"/>
                  </a:schemeClr>
                </a:solidFill>
                <a:cs typeface="+mn-cs"/>
              </a:rPr>
              <a:t>3. المشروع ج : </a:t>
            </a:r>
            <a:r>
              <a:rPr lang="ar-SA" sz="2500" b="1" dirty="0" smtClean="0">
                <a:cs typeface="+mn-cs"/>
              </a:rPr>
              <a:t>من المتوقع ان تحصل من هذا المشروع على التدفقات النقدية التالية :</a:t>
            </a:r>
            <a:br>
              <a:rPr lang="ar-SA" sz="2500" b="1" dirty="0" smtClean="0">
                <a:cs typeface="+mn-cs"/>
              </a:rPr>
            </a:br>
            <a:r>
              <a:rPr lang="ar-SA" sz="2500" b="1" dirty="0" smtClean="0">
                <a:solidFill>
                  <a:srgbClr val="C00000"/>
                </a:solidFill>
                <a:cs typeface="+mn-cs"/>
              </a:rPr>
              <a:t>نهاية السنة الاولى : </a:t>
            </a:r>
            <a:r>
              <a:rPr lang="en-US" sz="2500" b="1" dirty="0" smtClean="0">
                <a:solidFill>
                  <a:srgbClr val="C00000"/>
                </a:solidFill>
                <a:cs typeface="+mn-cs"/>
              </a:rPr>
              <a:t>40 </a:t>
            </a:r>
            <a:r>
              <a:rPr lang="ar-SA" sz="2500" b="1" dirty="0" smtClean="0">
                <a:solidFill>
                  <a:srgbClr val="C00000"/>
                </a:solidFill>
                <a:cs typeface="+mn-cs"/>
              </a:rPr>
              <a:t> الف ريال </a:t>
            </a:r>
            <a:br>
              <a:rPr lang="ar-SA" sz="2500" b="1" dirty="0" smtClean="0">
                <a:solidFill>
                  <a:srgbClr val="C00000"/>
                </a:solidFill>
                <a:cs typeface="+mn-cs"/>
              </a:rPr>
            </a:br>
            <a:r>
              <a:rPr lang="ar-SA" sz="2500" b="1" dirty="0" smtClean="0">
                <a:solidFill>
                  <a:srgbClr val="C00000"/>
                </a:solidFill>
                <a:cs typeface="+mn-cs"/>
              </a:rPr>
              <a:t>نهاية السنة الثانية : </a:t>
            </a:r>
            <a:r>
              <a:rPr lang="en-US" sz="2500" b="1" dirty="0" smtClean="0">
                <a:solidFill>
                  <a:srgbClr val="C00000"/>
                </a:solidFill>
              </a:rPr>
              <a:t>80 </a:t>
            </a:r>
            <a:r>
              <a:rPr lang="ar-SA" sz="2500" b="1" dirty="0" smtClean="0">
                <a:solidFill>
                  <a:srgbClr val="C00000"/>
                </a:solidFill>
              </a:rPr>
              <a:t> الف ريال </a:t>
            </a:r>
            <a:r>
              <a:rPr lang="ar-SA" sz="2500" b="1" dirty="0" smtClean="0">
                <a:solidFill>
                  <a:srgbClr val="C00000"/>
                </a:solidFill>
                <a:cs typeface="+mn-cs"/>
              </a:rPr>
              <a:t/>
            </a:r>
            <a:br>
              <a:rPr lang="ar-SA" sz="2500" b="1" dirty="0" smtClean="0">
                <a:solidFill>
                  <a:srgbClr val="C00000"/>
                </a:solidFill>
                <a:cs typeface="+mn-cs"/>
              </a:rPr>
            </a:br>
            <a:r>
              <a:rPr lang="ar-SA" sz="2500" b="1" dirty="0" smtClean="0">
                <a:solidFill>
                  <a:srgbClr val="C00000"/>
                </a:solidFill>
                <a:cs typeface="+mn-cs"/>
              </a:rPr>
              <a:t>نهاية السنة الثالثة : </a:t>
            </a:r>
            <a:r>
              <a:rPr lang="en-US" sz="2500" b="1" dirty="0" smtClean="0">
                <a:solidFill>
                  <a:srgbClr val="C00000"/>
                </a:solidFill>
              </a:rPr>
              <a:t>120 </a:t>
            </a:r>
            <a:r>
              <a:rPr lang="ar-SA" sz="2500" b="1" dirty="0" smtClean="0">
                <a:solidFill>
                  <a:srgbClr val="C00000"/>
                </a:solidFill>
              </a:rPr>
              <a:t> الف ريال </a:t>
            </a:r>
            <a:endParaRPr lang="ar-SA" sz="2500" b="1" dirty="0">
              <a:solidFill>
                <a:srgbClr val="C00000"/>
              </a:solidFill>
              <a:cs typeface="+mn-cs"/>
            </a:endParaRPr>
          </a:p>
        </p:txBody>
      </p:sp>
      <p:sp>
        <p:nvSpPr>
          <p:cNvPr id="14" name="عنصر نائب للمحتوى 2"/>
          <p:cNvSpPr txBox="1">
            <a:spLocks/>
          </p:cNvSpPr>
          <p:nvPr/>
        </p:nvSpPr>
        <p:spPr>
          <a:xfrm>
            <a:off x="228600" y="1500188"/>
            <a:ext cx="8643938" cy="7858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>
              <a:buFont typeface="Arial" panose="020B0604020202020204" pitchFamily="34" charset="0"/>
              <a:buNone/>
            </a:pPr>
            <a:r>
              <a:rPr lang="ar-SA" sz="2800" b="1" dirty="0" smtClean="0"/>
              <a:t>وهذه المعادلة باستخدام معامل القيمة الحالية من الجداول الزمنية </a:t>
            </a:r>
            <a:endParaRPr lang="ar-SA" sz="2800" b="1" dirty="0"/>
          </a:p>
        </p:txBody>
      </p:sp>
      <p:graphicFrame>
        <p:nvGraphicFramePr>
          <p:cNvPr id="1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9577251"/>
              </p:ext>
            </p:extLst>
          </p:nvPr>
        </p:nvGraphicFramePr>
        <p:xfrm>
          <a:off x="1600200" y="888785"/>
          <a:ext cx="7181880" cy="4828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Equation" r:id="rId5" imgW="3657600" imgH="241200" progId="Equation.3">
                  <p:embed/>
                </p:oleObj>
              </mc:Choice>
              <mc:Fallback>
                <p:oleObj name="Equation" r:id="rId5" imgW="365760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888785"/>
                        <a:ext cx="7181880" cy="48281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2422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22</a:t>
            </a:fld>
            <a:endParaRPr lang="ar-SA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706688"/>
            <a:ext cx="5181600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5257800" y="184115"/>
            <a:ext cx="4233360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السادس: معدلات الفائدة وتقييم السندات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3" name="عنوان 1"/>
          <p:cNvSpPr txBox="1">
            <a:spLocks/>
          </p:cNvSpPr>
          <p:nvPr/>
        </p:nvSpPr>
        <p:spPr>
          <a:xfrm>
            <a:off x="609600" y="-685800"/>
            <a:ext cx="8229600" cy="57975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SA" sz="2400" b="1" dirty="0" smtClean="0">
                <a:solidFill>
                  <a:schemeClr val="accent6">
                    <a:lumMod val="75000"/>
                  </a:schemeClr>
                </a:solidFill>
              </a:rPr>
              <a:t>المشروع أ: </a:t>
            </a:r>
            <a:br>
              <a:rPr lang="ar-SA" sz="24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ar-SA" sz="2400" b="1" dirty="0" smtClean="0"/>
              <a:t>الحل يبنى على أساس ان هذا المشروع عبارة عن أبدية غير نامية :</a:t>
            </a:r>
            <a:br>
              <a:rPr lang="ar-SA" sz="2400" b="1" dirty="0" smtClean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>   </a:t>
            </a:r>
            <a:r>
              <a:rPr lang="ar-SA" sz="2400" b="1" dirty="0" smtClean="0"/>
              <a:t> </a:t>
            </a:r>
            <a:r>
              <a:rPr lang="ar-SA" sz="2400" b="1" dirty="0" smtClean="0">
                <a:solidFill>
                  <a:schemeClr val="accent6">
                    <a:lumMod val="75000"/>
                  </a:schemeClr>
                </a:solidFill>
              </a:rPr>
              <a:t>المشروع ب:-</a:t>
            </a:r>
            <a:r>
              <a:rPr lang="ar-SA" sz="2400" b="1" dirty="0" smtClean="0"/>
              <a:t/>
            </a:r>
            <a:br>
              <a:rPr lang="ar-SA" sz="2400" b="1" dirty="0" smtClean="0"/>
            </a:br>
            <a:r>
              <a:rPr lang="ar-SA" sz="2400" b="1" dirty="0" smtClean="0"/>
              <a:t/>
            </a:r>
            <a:br>
              <a:rPr lang="ar-SA" sz="2400" b="1" dirty="0" smtClean="0"/>
            </a:br>
            <a:r>
              <a:rPr lang="ar-SA" sz="2400" b="1" dirty="0" smtClean="0">
                <a:solidFill>
                  <a:schemeClr val="accent6">
                    <a:lumMod val="75000"/>
                  </a:schemeClr>
                </a:solidFill>
              </a:rPr>
              <a:t>المشروع ج:-</a:t>
            </a:r>
            <a:br>
              <a:rPr lang="ar-SA" sz="24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ar-SA" sz="2400" b="1" dirty="0" smtClean="0"/>
              <a:t/>
            </a:r>
            <a:br>
              <a:rPr lang="ar-SA" sz="2400" b="1" dirty="0" smtClean="0"/>
            </a:br>
            <a:endParaRPr lang="ar-SA" sz="2400" b="1" dirty="0"/>
          </a:p>
        </p:txBody>
      </p:sp>
      <p:graphicFrame>
        <p:nvGraphicFramePr>
          <p:cNvPr id="1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741864"/>
              </p:ext>
            </p:extLst>
          </p:nvPr>
        </p:nvGraphicFramePr>
        <p:xfrm>
          <a:off x="1371600" y="1423988"/>
          <a:ext cx="2286000" cy="6933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23" name="Equation" r:id="rId5" imgW="939600" imgH="393480" progId="Equation.3">
                  <p:embed/>
                </p:oleObj>
              </mc:Choice>
              <mc:Fallback>
                <p:oleObj name="Equation" r:id="rId5" imgW="9396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423988"/>
                        <a:ext cx="2286000" cy="69336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251775"/>
              </p:ext>
            </p:extLst>
          </p:nvPr>
        </p:nvGraphicFramePr>
        <p:xfrm>
          <a:off x="4267200" y="1489397"/>
          <a:ext cx="2823118" cy="6442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24" name="Equation" r:id="rId7" imgW="1168200" imgH="393480" progId="Equation.3">
                  <p:embed/>
                </p:oleObj>
              </mc:Choice>
              <mc:Fallback>
                <p:oleObj name="Equation" r:id="rId7" imgW="11682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1489397"/>
                        <a:ext cx="2823118" cy="64420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6883595"/>
              </p:ext>
            </p:extLst>
          </p:nvPr>
        </p:nvGraphicFramePr>
        <p:xfrm>
          <a:off x="685800" y="2233767"/>
          <a:ext cx="2717571" cy="463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25" name="Equation" r:id="rId9" imgW="1244520" imgH="241200" progId="Equation.3">
                  <p:embed/>
                </p:oleObj>
              </mc:Choice>
              <mc:Fallback>
                <p:oleObj name="Equation" r:id="rId9" imgW="124452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233767"/>
                        <a:ext cx="2717571" cy="46361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7849712"/>
              </p:ext>
            </p:extLst>
          </p:nvPr>
        </p:nvGraphicFramePr>
        <p:xfrm>
          <a:off x="3975216" y="2212984"/>
          <a:ext cx="3689516" cy="439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26" name="Equation" r:id="rId11" imgW="1688760" imgH="228600" progId="Equation.3">
                  <p:embed/>
                </p:oleObj>
              </mc:Choice>
              <mc:Fallback>
                <p:oleObj name="Equation" r:id="rId11" imgW="16887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5216" y="2212984"/>
                        <a:ext cx="3689516" cy="439761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0062377"/>
              </p:ext>
            </p:extLst>
          </p:nvPr>
        </p:nvGraphicFramePr>
        <p:xfrm>
          <a:off x="608008" y="2895600"/>
          <a:ext cx="6173792" cy="8335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27" name="Equation" r:id="rId13" imgW="2958840" imgH="406080" progId="Equation.3">
                  <p:embed/>
                </p:oleObj>
              </mc:Choice>
              <mc:Fallback>
                <p:oleObj name="Equation" r:id="rId13" imgW="2958840" imgH="4060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008" y="2895600"/>
                        <a:ext cx="6173792" cy="833526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0819352"/>
              </p:ext>
            </p:extLst>
          </p:nvPr>
        </p:nvGraphicFramePr>
        <p:xfrm>
          <a:off x="384185" y="4038600"/>
          <a:ext cx="8229600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A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القيمة الحالية </a:t>
                      </a:r>
                      <a:endParaRPr lang="en-US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معامل القيمة الحالية</a:t>
                      </a:r>
                      <a:endParaRPr lang="en-US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التدفق</a:t>
                      </a:r>
                      <a:endParaRPr lang="en-US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نهاية السنة</a:t>
                      </a:r>
                      <a:endParaRPr lang="en-US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36360</a:t>
                      </a:r>
                      <a:endParaRPr lang="en-US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0.909</a:t>
                      </a:r>
                      <a:endParaRPr lang="en-US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40000</a:t>
                      </a:r>
                      <a:endParaRPr lang="en-US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1</a:t>
                      </a:r>
                      <a:endParaRPr lang="en-US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66080</a:t>
                      </a:r>
                      <a:endParaRPr lang="en-US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0.826</a:t>
                      </a:r>
                      <a:endParaRPr lang="en-US" sz="18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80000</a:t>
                      </a:r>
                      <a:endParaRPr lang="en-US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2</a:t>
                      </a:r>
                      <a:endParaRPr lang="en-US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90120</a:t>
                      </a:r>
                      <a:endParaRPr lang="en-US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0.751</a:t>
                      </a:r>
                      <a:endParaRPr lang="en-US" sz="18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120000</a:t>
                      </a:r>
                      <a:endParaRPr lang="en-US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3</a:t>
                      </a:r>
                      <a:endParaRPr lang="en-US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6800"/>
                          </a:solidFill>
                        </a:rPr>
                        <a:t>192560</a:t>
                      </a:r>
                      <a:endParaRPr lang="en-US" b="1" dirty="0">
                        <a:solidFill>
                          <a:srgbClr val="006800"/>
                        </a:solidFill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ar-SA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المجموع</a:t>
                      </a:r>
                      <a:endParaRPr lang="en-US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422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23</a:t>
            </a:fld>
            <a:endParaRPr lang="ar-SA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706688"/>
            <a:ext cx="5181600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5257800" y="184115"/>
            <a:ext cx="4233360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السادس: معدلات الفائدة وتقييم السندات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3" name="عنوان 1"/>
          <p:cNvSpPr txBox="1">
            <a:spLocks/>
          </p:cNvSpPr>
          <p:nvPr/>
        </p:nvSpPr>
        <p:spPr>
          <a:xfrm>
            <a:off x="304800" y="152400"/>
            <a:ext cx="8382000" cy="60118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r"/>
            <a:r>
              <a:rPr lang="ar-SA" sz="2400" b="1" dirty="0" smtClean="0">
                <a:solidFill>
                  <a:srgbClr val="7030A0"/>
                </a:solidFill>
              </a:rPr>
              <a:t/>
            </a:r>
            <a:br>
              <a:rPr lang="ar-SA" sz="2400" b="1" dirty="0" smtClean="0">
                <a:solidFill>
                  <a:srgbClr val="7030A0"/>
                </a:solidFill>
              </a:rPr>
            </a:br>
            <a:r>
              <a:rPr lang="ar-SA" sz="2400" b="1" dirty="0" smtClean="0">
                <a:solidFill>
                  <a:srgbClr val="FF0000"/>
                </a:solidFill>
              </a:rPr>
              <a:t>النموذج ال</a:t>
            </a:r>
            <a:r>
              <a:rPr lang="ar-SA" sz="2400" b="1" dirty="0">
                <a:solidFill>
                  <a:srgbClr val="FF0000"/>
                </a:solidFill>
              </a:rPr>
              <a:t>أ</a:t>
            </a:r>
            <a:r>
              <a:rPr lang="ar-SA" sz="2400" b="1" dirty="0" smtClean="0">
                <a:solidFill>
                  <a:srgbClr val="FF0000"/>
                </a:solidFill>
              </a:rPr>
              <a:t>ساسي لتقييم السندات :</a:t>
            </a:r>
            <a:r>
              <a:rPr lang="ar-SA" sz="2400" dirty="0" smtClean="0">
                <a:solidFill>
                  <a:srgbClr val="7030A0"/>
                </a:solidFill>
              </a:rPr>
              <a:t/>
            </a:r>
            <a:br>
              <a:rPr lang="ar-SA" sz="2400" dirty="0" smtClean="0">
                <a:solidFill>
                  <a:srgbClr val="7030A0"/>
                </a:solidFill>
              </a:rPr>
            </a:br>
            <a:r>
              <a:rPr lang="ar-SA" sz="2400" b="1" dirty="0"/>
              <a:t>إ</a:t>
            </a:r>
            <a:r>
              <a:rPr lang="ar-SA" sz="2400" b="1" dirty="0" smtClean="0"/>
              <a:t>ن قيمة السند هي عبارة عن القيمة الحالية للدفعات التي يدفعها مصدر السند </a:t>
            </a:r>
          </a:p>
          <a:p>
            <a:pPr marL="342900" indent="-342900" algn="r"/>
            <a:r>
              <a:rPr lang="ar-SA" sz="2400" b="1" dirty="0" smtClean="0"/>
              <a:t>من </a:t>
            </a:r>
            <a:r>
              <a:rPr lang="ar-SA" sz="2400" b="1" dirty="0" smtClean="0">
                <a:solidFill>
                  <a:srgbClr val="006800"/>
                </a:solidFill>
              </a:rPr>
              <a:t>الوقت الحالي وحتي تاريخ استحقاق السند </a:t>
            </a:r>
            <a:r>
              <a:rPr lang="ar-SA" sz="2400" b="1" dirty="0" smtClean="0"/>
              <a:t>. </a:t>
            </a:r>
          </a:p>
          <a:p>
            <a:pPr marL="342900" indent="-342900" algn="r" rtl="1"/>
            <a:r>
              <a:rPr lang="ar-SA" sz="2400" b="1" dirty="0" smtClean="0"/>
              <a:t>وهذه الدفعات عبارة عن </a:t>
            </a:r>
            <a:r>
              <a:rPr lang="ar-SA" sz="2400" b="1" dirty="0" smtClean="0">
                <a:solidFill>
                  <a:schemeClr val="accent6">
                    <a:lumMod val="75000"/>
                  </a:schemeClr>
                </a:solidFill>
              </a:rPr>
              <a:t>دفعات الفائدة الدورية </a:t>
            </a:r>
            <a:r>
              <a:rPr lang="ar-SA" sz="2400" b="1" dirty="0" smtClean="0"/>
              <a:t>والتى تكون على شكل سنوى او نصف سنوى ودفعة واحدة هى عبارة عن القيمة الاسمية للسند (المبلغ الاصلى للاستثمار) تدفع فى تاريخ استحقاق السند ، ويمكن كتابة النموذج الاساسى لتقييم السند على الشكل التالى :-</a:t>
            </a:r>
            <a:br>
              <a:rPr lang="ar-SA" sz="2400" b="1" dirty="0" smtClean="0"/>
            </a:br>
            <a:r>
              <a:rPr lang="ar-SA" sz="2400" b="1" dirty="0" smtClean="0"/>
              <a:t/>
            </a:r>
            <a:br>
              <a:rPr lang="ar-SA" sz="2400" b="1" dirty="0" smtClean="0"/>
            </a:br>
            <a:r>
              <a:rPr lang="ar-SA" sz="2400" b="1" dirty="0" smtClean="0"/>
              <a:t/>
            </a:r>
            <a:br>
              <a:rPr lang="ar-SA" sz="2400" b="1" dirty="0" smtClean="0"/>
            </a:br>
            <a:r>
              <a:rPr lang="ar-SA" sz="2400" b="1" dirty="0" smtClean="0"/>
              <a:t/>
            </a:r>
            <a:br>
              <a:rPr lang="ar-SA" sz="2400" b="1" dirty="0" smtClean="0"/>
            </a:br>
            <a:r>
              <a:rPr lang="ar-SA" sz="2400" b="1" dirty="0" smtClean="0"/>
              <a:t>حيث أن : </a:t>
            </a:r>
            <a:br>
              <a:rPr lang="ar-SA" sz="2400" b="1" dirty="0" smtClean="0"/>
            </a:br>
            <a:r>
              <a:rPr lang="en-US" sz="2400" b="1" dirty="0" smtClean="0">
                <a:solidFill>
                  <a:srgbClr val="013E36"/>
                </a:solidFill>
              </a:rPr>
              <a:t>B0</a:t>
            </a:r>
            <a:r>
              <a:rPr lang="ar-SA" sz="2400" b="1" dirty="0" smtClean="0"/>
              <a:t>  سعر السند فى الوقت الحالى   </a:t>
            </a:r>
            <a:r>
              <a:rPr lang="en-US" sz="2400" b="1" dirty="0" smtClean="0"/>
              <a:t>I  </a:t>
            </a:r>
            <a:r>
              <a:rPr lang="ar-SA" sz="2400" b="1" dirty="0" smtClean="0"/>
              <a:t> هى مبلغ الفائدة السنوي المدفوع بالريال </a:t>
            </a:r>
            <a:br>
              <a:rPr lang="ar-SA" sz="2400" b="1" dirty="0" smtClean="0"/>
            </a:br>
            <a:r>
              <a:rPr lang="en-US" sz="2400" b="1" dirty="0" smtClean="0">
                <a:solidFill>
                  <a:srgbClr val="013E36"/>
                </a:solidFill>
              </a:rPr>
              <a:t>M</a:t>
            </a:r>
            <a:r>
              <a:rPr lang="en-US" sz="2400" b="1" dirty="0" smtClean="0"/>
              <a:t> </a:t>
            </a:r>
            <a:r>
              <a:rPr lang="ar-SA" sz="2400" b="1" dirty="0" smtClean="0">
                <a:solidFill>
                  <a:srgbClr val="013E36"/>
                </a:solidFill>
              </a:rPr>
              <a:t> </a:t>
            </a:r>
            <a:r>
              <a:rPr lang="ar-SA" sz="2400" b="1" dirty="0" smtClean="0"/>
              <a:t>هى القيمة الإسمية للسند         </a:t>
            </a:r>
            <a:r>
              <a:rPr lang="en-US" sz="2400" b="1" dirty="0" smtClean="0"/>
              <a:t>K </a:t>
            </a:r>
            <a:r>
              <a:rPr lang="ar-SA" sz="2400" b="1" dirty="0" smtClean="0"/>
              <a:t> سعر الخصم السائد فى السوق  </a:t>
            </a:r>
          </a:p>
          <a:p>
            <a:pPr marL="342900" indent="-342900" algn="r" rtl="1"/>
            <a:r>
              <a:rPr lang="ar-SA" sz="2400" b="1" dirty="0" smtClean="0"/>
              <a:t>    </a:t>
            </a:r>
            <a:r>
              <a:rPr lang="en-US" sz="2400" b="1" dirty="0">
                <a:solidFill>
                  <a:srgbClr val="013E36"/>
                </a:solidFill>
              </a:rPr>
              <a:t>t</a:t>
            </a:r>
            <a:r>
              <a:rPr lang="en-US" sz="2400" b="1" dirty="0" smtClean="0"/>
              <a:t> </a:t>
            </a:r>
            <a:r>
              <a:rPr lang="ar-SA" sz="2400" b="1" dirty="0" smtClean="0">
                <a:solidFill>
                  <a:srgbClr val="013E36"/>
                </a:solidFill>
              </a:rPr>
              <a:t> </a:t>
            </a:r>
            <a:r>
              <a:rPr lang="ar-SA" sz="2400" b="1" dirty="0" smtClean="0"/>
              <a:t>هي عدد الفترات الزمنية حتى تاريخ الاستحقاق</a:t>
            </a:r>
            <a:endParaRPr lang="ar-SA" sz="2400" b="1" dirty="0"/>
          </a:p>
        </p:txBody>
      </p:sp>
      <p:sp>
        <p:nvSpPr>
          <p:cNvPr id="14" name="عنصر نائب لرقم الشريحة 3"/>
          <p:cNvSpPr txBox="1">
            <a:spLocks/>
          </p:cNvSpPr>
          <p:nvPr/>
        </p:nvSpPr>
        <p:spPr>
          <a:xfrm>
            <a:off x="457200" y="63404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B34F065-1154-456A-91E3-76DE8E75E17B}" type="slidenum">
              <a:rPr lang="ar-SA" sz="2400" smtClean="0"/>
              <a:pPr/>
              <a:t>23</a:t>
            </a:fld>
            <a:endParaRPr lang="ar-SA" sz="2400"/>
          </a:p>
        </p:txBody>
      </p:sp>
      <p:graphicFrame>
        <p:nvGraphicFramePr>
          <p:cNvPr id="1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9660858"/>
              </p:ext>
            </p:extLst>
          </p:nvPr>
        </p:nvGraphicFramePr>
        <p:xfrm>
          <a:off x="304800" y="3286606"/>
          <a:ext cx="6705600" cy="11329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8" name="معادلة" r:id="rId5" imgW="2247840" imgH="457200" progId="Equation.3">
                  <p:embed/>
                </p:oleObj>
              </mc:Choice>
              <mc:Fallback>
                <p:oleObj name="معادلة" r:id="rId5" imgW="224784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286606"/>
                        <a:ext cx="6705600" cy="113299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2422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24</a:t>
            </a:fld>
            <a:endParaRPr lang="ar-SA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706688"/>
            <a:ext cx="5181600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5257800" y="184115"/>
            <a:ext cx="4233360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السادس: معدلات الفائدة وتقييم السندات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3" name="عنوان 1"/>
          <p:cNvSpPr txBox="1">
            <a:spLocks/>
          </p:cNvSpPr>
          <p:nvPr/>
        </p:nvSpPr>
        <p:spPr>
          <a:xfrm>
            <a:off x="457200" y="379394"/>
            <a:ext cx="8229600" cy="5869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r" rtl="1"/>
            <a:r>
              <a:rPr lang="ar-SA" sz="2600" b="1" dirty="0" smtClean="0">
                <a:solidFill>
                  <a:srgbClr val="7030A0"/>
                </a:solidFill>
              </a:rPr>
              <a:t/>
            </a:r>
            <a:br>
              <a:rPr lang="ar-SA" sz="2600" b="1" dirty="0" smtClean="0">
                <a:solidFill>
                  <a:srgbClr val="7030A0"/>
                </a:solidFill>
              </a:rPr>
            </a:br>
            <a:r>
              <a:rPr lang="ar-SA" sz="2600" b="1" dirty="0" smtClean="0">
                <a:solidFill>
                  <a:srgbClr val="7030A0"/>
                </a:solidFill>
              </a:rPr>
              <a:t>أو تحسب بالطريقة الآتية :-</a:t>
            </a:r>
            <a:br>
              <a:rPr lang="ar-SA" sz="2600" b="1" dirty="0" smtClean="0">
                <a:solidFill>
                  <a:srgbClr val="7030A0"/>
                </a:solidFill>
              </a:rPr>
            </a:br>
            <a:r>
              <a:rPr lang="ar-SA" sz="2600" b="1" dirty="0" smtClean="0">
                <a:solidFill>
                  <a:srgbClr val="7030A0"/>
                </a:solidFill>
              </a:rPr>
              <a:t/>
            </a:r>
            <a:br>
              <a:rPr lang="ar-SA" sz="2600" b="1" dirty="0" smtClean="0">
                <a:solidFill>
                  <a:srgbClr val="7030A0"/>
                </a:solidFill>
              </a:rPr>
            </a:br>
            <a:endParaRPr lang="ar-SA" sz="2600" b="1" dirty="0" smtClean="0">
              <a:solidFill>
                <a:srgbClr val="7030A0"/>
              </a:solidFill>
            </a:endParaRPr>
          </a:p>
          <a:p>
            <a:pPr marL="342900" indent="-342900" algn="r" rtl="1"/>
            <a:r>
              <a:rPr lang="ar-SA" sz="2600" b="1" dirty="0" smtClean="0"/>
              <a:t>قيمة الفائدة ×معامل القيمة الحالية لدفعات الفائدة(دفعات منتظمة ) +القيمة الإسمية للسند (دفعة واحدة ) × معامل القيمة الحالية لمبلغ السند</a:t>
            </a:r>
            <a:r>
              <a:rPr lang="ar-SA" sz="2600" b="1" dirty="0" smtClean="0">
                <a:solidFill>
                  <a:srgbClr val="7030A0"/>
                </a:solidFill>
              </a:rPr>
              <a:t/>
            </a:r>
            <a:br>
              <a:rPr lang="ar-SA" sz="2600" b="1" dirty="0" smtClean="0">
                <a:solidFill>
                  <a:srgbClr val="7030A0"/>
                </a:solidFill>
              </a:rPr>
            </a:br>
            <a:r>
              <a:rPr lang="ar-SA" sz="2500" b="1" dirty="0" smtClean="0">
                <a:solidFill>
                  <a:srgbClr val="013E36"/>
                </a:solidFill>
              </a:rPr>
              <a:t>مثال :</a:t>
            </a:r>
            <a:br>
              <a:rPr lang="ar-SA" sz="2500" b="1" dirty="0" smtClean="0">
                <a:solidFill>
                  <a:srgbClr val="013E36"/>
                </a:solidFill>
              </a:rPr>
            </a:br>
            <a:r>
              <a:rPr lang="ar-SA" sz="2500" b="1" dirty="0" smtClean="0">
                <a:solidFill>
                  <a:srgbClr val="013E36"/>
                </a:solidFill>
              </a:rPr>
              <a:t>قام البنك الأهلي بإصدار سندات تبلغ قيمتها الاسمية </a:t>
            </a:r>
            <a:r>
              <a:rPr lang="en-US" sz="2500" b="1" dirty="0" smtClean="0">
                <a:solidFill>
                  <a:schemeClr val="accent6">
                    <a:lumMod val="75000"/>
                  </a:schemeClr>
                </a:solidFill>
              </a:rPr>
              <a:t>1000</a:t>
            </a:r>
            <a:r>
              <a:rPr lang="en-US" sz="2500" b="1" dirty="0" smtClean="0">
                <a:solidFill>
                  <a:srgbClr val="013E36"/>
                </a:solidFill>
              </a:rPr>
              <a:t> </a:t>
            </a:r>
            <a:r>
              <a:rPr lang="ar-SA" sz="2500" b="1" dirty="0" smtClean="0">
                <a:solidFill>
                  <a:srgbClr val="013E36"/>
                </a:solidFill>
              </a:rPr>
              <a:t>ريال وبمعدل كوبون </a:t>
            </a:r>
            <a:r>
              <a:rPr lang="en-US" sz="2500" b="1" dirty="0" smtClean="0">
                <a:solidFill>
                  <a:schemeClr val="accent6">
                    <a:lumMod val="75000"/>
                  </a:schemeClr>
                </a:solidFill>
              </a:rPr>
              <a:t>6%  </a:t>
            </a:r>
            <a:r>
              <a:rPr lang="ar-SA" sz="25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ar-SA" sz="2500" b="1" dirty="0" smtClean="0">
                <a:solidFill>
                  <a:srgbClr val="013E36"/>
                </a:solidFill>
              </a:rPr>
              <a:t>وتستحق بعد </a:t>
            </a:r>
            <a:r>
              <a:rPr lang="ar-SA" sz="2500" b="1" dirty="0" smtClean="0">
                <a:solidFill>
                  <a:schemeClr val="accent6">
                    <a:lumMod val="75000"/>
                  </a:schemeClr>
                </a:solidFill>
              </a:rPr>
              <a:t>عشر سنوات </a:t>
            </a:r>
            <a:r>
              <a:rPr lang="ar-SA" sz="2500" b="1" dirty="0" smtClean="0">
                <a:solidFill>
                  <a:srgbClr val="013E36"/>
                </a:solidFill>
              </a:rPr>
              <a:t>، احسبي قيمة السند فى الحالات  التالية :</a:t>
            </a:r>
            <a:br>
              <a:rPr lang="ar-SA" sz="2500" b="1" dirty="0" smtClean="0">
                <a:solidFill>
                  <a:srgbClr val="013E36"/>
                </a:solidFill>
              </a:rPr>
            </a:br>
            <a:r>
              <a:rPr lang="ar-SA" sz="2500" b="1" dirty="0" smtClean="0">
                <a:solidFill>
                  <a:srgbClr val="013E36"/>
                </a:solidFill>
              </a:rPr>
              <a:t>أ. سعر الخصم </a:t>
            </a:r>
            <a:r>
              <a:rPr lang="en-US" sz="2500" b="1" dirty="0" smtClean="0">
                <a:solidFill>
                  <a:srgbClr val="013E36"/>
                </a:solidFill>
              </a:rPr>
              <a:t>6</a:t>
            </a:r>
            <a:r>
              <a:rPr lang="ar-SA" sz="2500" b="1" dirty="0" smtClean="0">
                <a:solidFill>
                  <a:srgbClr val="013E36"/>
                </a:solidFill>
              </a:rPr>
              <a:t>%     ب. سعر الخصم </a:t>
            </a:r>
            <a:r>
              <a:rPr lang="en-US" sz="2500" b="1" dirty="0" smtClean="0">
                <a:solidFill>
                  <a:srgbClr val="013E36"/>
                </a:solidFill>
              </a:rPr>
              <a:t>8</a:t>
            </a:r>
            <a:r>
              <a:rPr lang="ar-SA" sz="2500" b="1" dirty="0" smtClean="0">
                <a:solidFill>
                  <a:srgbClr val="013E36"/>
                </a:solidFill>
              </a:rPr>
              <a:t>%  ج. سعر الخصم </a:t>
            </a:r>
            <a:r>
              <a:rPr lang="en-US" sz="2500" b="1" dirty="0" smtClean="0">
                <a:solidFill>
                  <a:srgbClr val="013E36"/>
                </a:solidFill>
              </a:rPr>
              <a:t>4</a:t>
            </a:r>
            <a:r>
              <a:rPr lang="ar-SA" sz="2500" b="1" dirty="0" smtClean="0">
                <a:solidFill>
                  <a:srgbClr val="013E36"/>
                </a:solidFill>
              </a:rPr>
              <a:t>% </a:t>
            </a:r>
            <a:r>
              <a:rPr lang="ar-SA" sz="2600" b="1" dirty="0" smtClean="0"/>
              <a:t/>
            </a:r>
            <a:br>
              <a:rPr lang="ar-SA" sz="2600" b="1" dirty="0" smtClean="0"/>
            </a:br>
            <a:r>
              <a:rPr lang="ar-SA" sz="2600" b="1" dirty="0" smtClean="0"/>
              <a:t/>
            </a:r>
            <a:br>
              <a:rPr lang="ar-SA" sz="2600" b="1" dirty="0" smtClean="0"/>
            </a:br>
            <a:endParaRPr lang="ar-SA" sz="2600" b="1" dirty="0"/>
          </a:p>
        </p:txBody>
      </p:sp>
      <p:graphicFrame>
        <p:nvGraphicFramePr>
          <p:cNvPr id="1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9708523"/>
              </p:ext>
            </p:extLst>
          </p:nvPr>
        </p:nvGraphicFramePr>
        <p:xfrm>
          <a:off x="1600200" y="1870208"/>
          <a:ext cx="5621880" cy="5681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9" name="Equation" r:id="rId5" imgW="1981080" imgH="241200" progId="Equation.3">
                  <p:embed/>
                </p:oleObj>
              </mc:Choice>
              <mc:Fallback>
                <p:oleObj name="Equation" r:id="rId5" imgW="198108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870208"/>
                        <a:ext cx="5621880" cy="56819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78946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25</a:t>
            </a:fld>
            <a:endParaRPr lang="ar-SA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706688"/>
            <a:ext cx="5181600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5257800" y="184115"/>
            <a:ext cx="4233360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السادس: معدلات الفائدة وتقييم السندات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3" name="عنوان 1"/>
          <p:cNvSpPr txBox="1">
            <a:spLocks/>
          </p:cNvSpPr>
          <p:nvPr/>
        </p:nvSpPr>
        <p:spPr>
          <a:xfrm>
            <a:off x="533400" y="1346452"/>
            <a:ext cx="8229600" cy="36065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SA" sz="2200" b="1" dirty="0" smtClean="0"/>
              <a:t>الحل :- </a:t>
            </a:r>
            <a:br>
              <a:rPr lang="ar-SA" sz="2200" b="1" dirty="0" smtClean="0"/>
            </a:br>
            <a:r>
              <a:rPr lang="ar-SA" sz="2200" b="1" dirty="0" smtClean="0">
                <a:solidFill>
                  <a:srgbClr val="FF0000"/>
                </a:solidFill>
              </a:rPr>
              <a:t>أ. عند سعر خصم </a:t>
            </a:r>
            <a:r>
              <a:rPr lang="en-US" sz="2200" b="1" dirty="0" smtClean="0">
                <a:solidFill>
                  <a:srgbClr val="FF0000"/>
                </a:solidFill>
              </a:rPr>
              <a:t>6</a:t>
            </a:r>
            <a:r>
              <a:rPr lang="ar-SA" sz="2200" b="1" dirty="0" smtClean="0">
                <a:solidFill>
                  <a:srgbClr val="FF0000"/>
                </a:solidFill>
              </a:rPr>
              <a:t>% :</a:t>
            </a:r>
            <a:r>
              <a:rPr lang="ar-SA" sz="2200" b="1" dirty="0" smtClean="0"/>
              <a:t/>
            </a:r>
            <a:br>
              <a:rPr lang="ar-SA" sz="2200" b="1" dirty="0" smtClean="0"/>
            </a:br>
            <a:r>
              <a:rPr lang="ar-SA" sz="2200" b="1" dirty="0" smtClean="0"/>
              <a:t>سعر السند = </a:t>
            </a:r>
            <a:r>
              <a:rPr lang="ar-SA" sz="2400" b="1" dirty="0" smtClean="0"/>
              <a:t>قيمة </a:t>
            </a:r>
            <a:r>
              <a:rPr lang="ar-SA" sz="2400" b="1" dirty="0"/>
              <a:t>الفائدة ×معامل القيمة الحالية لدفعات الفائدة(دفعات منتظمة ) +القيمة الإسمية للسند (دفعة واحدة ) × معامل القيمة الحالية لمبلغ </a:t>
            </a:r>
            <a:r>
              <a:rPr lang="ar-SA" sz="2400" b="1" dirty="0" smtClean="0"/>
              <a:t>السند</a:t>
            </a:r>
          </a:p>
          <a:p>
            <a:pPr algn="r" rtl="1"/>
            <a:r>
              <a:rPr lang="ar-SA" sz="2200" b="1" dirty="0"/>
              <a:t>نحسب مبلغ الفائدة = </a:t>
            </a:r>
            <a:r>
              <a:rPr lang="ar-SA" sz="2200" b="1" dirty="0">
                <a:solidFill>
                  <a:srgbClr val="006800"/>
                </a:solidFill>
              </a:rPr>
              <a:t>القيمة الاسمية للسند × معدل الكوبون </a:t>
            </a:r>
            <a:endParaRPr lang="ar-SA" sz="2200" b="1" dirty="0" smtClean="0"/>
          </a:p>
          <a:p>
            <a:pPr algn="r" rtl="1"/>
            <a:r>
              <a:rPr lang="ar-SA" sz="2200" b="1" dirty="0" smtClean="0"/>
              <a:t>= </a:t>
            </a:r>
            <a:r>
              <a:rPr lang="en-US" sz="2200" b="1" dirty="0"/>
              <a:t>1000 </a:t>
            </a:r>
            <a:r>
              <a:rPr lang="ar-SA" sz="2200" b="1" dirty="0"/>
              <a:t>× </a:t>
            </a:r>
            <a:r>
              <a:rPr lang="en-US" sz="2200" b="1" dirty="0"/>
              <a:t>6</a:t>
            </a:r>
            <a:r>
              <a:rPr lang="ar-SA" sz="2200" b="1" dirty="0"/>
              <a:t>% = </a:t>
            </a:r>
            <a:r>
              <a:rPr lang="en-US" sz="2200" b="1" dirty="0"/>
              <a:t>60 </a:t>
            </a:r>
            <a:r>
              <a:rPr lang="ar-SA" sz="2200" b="1" dirty="0"/>
              <a:t> ريال سنويا</a:t>
            </a:r>
            <a:r>
              <a:rPr lang="ar-SA" sz="2200" b="1" dirty="0" smtClean="0"/>
              <a:t/>
            </a:r>
            <a:br>
              <a:rPr lang="ar-SA" sz="2200" b="1" dirty="0" smtClean="0"/>
            </a:br>
            <a:r>
              <a:rPr lang="ar-SA" sz="2200" b="1" dirty="0" smtClean="0"/>
              <a:t/>
            </a:r>
            <a:br>
              <a:rPr lang="ar-SA" sz="2200" b="1" dirty="0" smtClean="0"/>
            </a:br>
            <a:r>
              <a:rPr lang="ar-SA" sz="2200" b="1" dirty="0" smtClean="0"/>
              <a:t/>
            </a:r>
            <a:br>
              <a:rPr lang="ar-SA" sz="2200" b="1" dirty="0" smtClean="0"/>
            </a:br>
            <a:r>
              <a:rPr lang="ar-SA" sz="2200" b="1" dirty="0" smtClean="0"/>
              <a:t/>
            </a:r>
            <a:br>
              <a:rPr lang="ar-SA" sz="2200" b="1" dirty="0" smtClean="0"/>
            </a:br>
            <a:r>
              <a:rPr lang="ar-SA" sz="2200" b="1" dirty="0" smtClean="0"/>
              <a:t/>
            </a:r>
            <a:br>
              <a:rPr lang="ar-SA" sz="2200" b="1" dirty="0" smtClean="0"/>
            </a:br>
            <a:r>
              <a:rPr lang="ar-SA" sz="2200" b="1" dirty="0" smtClean="0"/>
              <a:t/>
            </a:r>
            <a:br>
              <a:rPr lang="ar-SA" sz="2200" b="1" dirty="0" smtClean="0"/>
            </a:br>
            <a:r>
              <a:rPr lang="ar-SA" sz="2200" b="1" dirty="0" smtClean="0"/>
              <a:t/>
            </a:r>
            <a:br>
              <a:rPr lang="ar-SA" sz="2200" b="1" dirty="0" smtClean="0"/>
            </a:br>
            <a:r>
              <a:rPr lang="ar-SA" sz="2200" b="1" dirty="0" smtClean="0"/>
              <a:t/>
            </a:r>
            <a:br>
              <a:rPr lang="ar-SA" sz="2200" b="1" dirty="0" smtClean="0"/>
            </a:br>
            <a:endParaRPr lang="ar-SA" sz="2200" dirty="0"/>
          </a:p>
        </p:txBody>
      </p:sp>
      <p:graphicFrame>
        <p:nvGraphicFramePr>
          <p:cNvPr id="1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5676303"/>
              </p:ext>
            </p:extLst>
          </p:nvPr>
        </p:nvGraphicFramePr>
        <p:xfrm>
          <a:off x="319087" y="2819400"/>
          <a:ext cx="7148513" cy="4608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0" name="Equation" r:id="rId5" imgW="2323800" imgH="253800" progId="Equation.3">
                  <p:embed/>
                </p:oleObj>
              </mc:Choice>
              <mc:Fallback>
                <p:oleObj name="Equation" r:id="rId5" imgW="232380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087" y="2819400"/>
                        <a:ext cx="7148513" cy="46085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4700424"/>
              </p:ext>
            </p:extLst>
          </p:nvPr>
        </p:nvGraphicFramePr>
        <p:xfrm>
          <a:off x="533400" y="3352800"/>
          <a:ext cx="5741988" cy="7369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1" name="Equation" r:id="rId7" imgW="1866600" imgH="406080" progId="Equation.3">
                  <p:embed/>
                </p:oleObj>
              </mc:Choice>
              <mc:Fallback>
                <p:oleObj name="Equation" r:id="rId7" imgW="1866600" imgH="4060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352800"/>
                        <a:ext cx="5741988" cy="73691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عنوان 1"/>
          <p:cNvSpPr txBox="1">
            <a:spLocks/>
          </p:cNvSpPr>
          <p:nvPr/>
        </p:nvSpPr>
        <p:spPr>
          <a:xfrm>
            <a:off x="540327" y="3962400"/>
            <a:ext cx="8229600" cy="20825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SA" sz="2200" b="1" dirty="0" smtClean="0"/>
              <a:t/>
            </a:r>
            <a:br>
              <a:rPr lang="ar-SA" sz="2200" b="1" dirty="0" smtClean="0"/>
            </a:br>
            <a:r>
              <a:rPr lang="ar-SA" sz="2200" b="1" dirty="0" smtClean="0">
                <a:solidFill>
                  <a:srgbClr val="FF0000"/>
                </a:solidFill>
              </a:rPr>
              <a:t>أ. عند سعر خصم 8% :</a:t>
            </a:r>
            <a:r>
              <a:rPr lang="ar-SA" sz="2200" b="1" dirty="0" smtClean="0"/>
              <a:t/>
            </a:r>
            <a:br>
              <a:rPr lang="ar-SA" sz="2200" b="1" dirty="0" smtClean="0"/>
            </a:br>
            <a:r>
              <a:rPr lang="ar-SA" sz="2200" b="1" dirty="0" smtClean="0"/>
              <a:t/>
            </a:r>
            <a:br>
              <a:rPr lang="ar-SA" sz="2200" b="1" dirty="0" smtClean="0"/>
            </a:br>
            <a:r>
              <a:rPr lang="ar-SA" sz="2200" b="1" dirty="0" smtClean="0"/>
              <a:t/>
            </a:r>
            <a:br>
              <a:rPr lang="ar-SA" sz="2200" b="1" dirty="0" smtClean="0"/>
            </a:br>
            <a:r>
              <a:rPr lang="ar-SA" sz="2200" b="1" dirty="0" smtClean="0"/>
              <a:t/>
            </a:r>
            <a:br>
              <a:rPr lang="ar-SA" sz="2200" b="1" dirty="0" smtClean="0"/>
            </a:br>
            <a:r>
              <a:rPr lang="ar-SA" sz="2200" b="1" dirty="0" smtClean="0"/>
              <a:t/>
            </a:r>
            <a:br>
              <a:rPr lang="ar-SA" sz="2200" b="1" dirty="0" smtClean="0"/>
            </a:br>
            <a:r>
              <a:rPr lang="ar-SA" sz="2200" b="1" dirty="0" smtClean="0"/>
              <a:t/>
            </a:r>
            <a:br>
              <a:rPr lang="ar-SA" sz="2200" b="1" dirty="0" smtClean="0"/>
            </a:br>
            <a:endParaRPr lang="ar-SA" sz="22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7687423"/>
              </p:ext>
            </p:extLst>
          </p:nvPr>
        </p:nvGraphicFramePr>
        <p:xfrm>
          <a:off x="2438400" y="5109658"/>
          <a:ext cx="4191000" cy="7577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2" name="Equation" r:id="rId9" imgW="1866090" imgH="406224" progId="Equation.3">
                  <p:embed/>
                </p:oleObj>
              </mc:Choice>
              <mc:Fallback>
                <p:oleObj name="Equation" r:id="rId9" imgW="1866090" imgH="406224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5109658"/>
                        <a:ext cx="4191000" cy="7577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1185277"/>
              </p:ext>
            </p:extLst>
          </p:nvPr>
        </p:nvGraphicFramePr>
        <p:xfrm>
          <a:off x="2157085" y="4529741"/>
          <a:ext cx="5217395" cy="4739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3" name="Equation" r:id="rId11" imgW="2324100" imgH="254000" progId="Equation.3">
                  <p:embed/>
                </p:oleObj>
              </mc:Choice>
              <mc:Fallback>
                <p:oleObj name="Equation" r:id="rId11" imgW="2324100" imgH="2540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7085" y="4529741"/>
                        <a:ext cx="5217395" cy="4739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548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26</a:t>
            </a:fld>
            <a:endParaRPr lang="ar-SA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706688"/>
            <a:ext cx="5181600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5257800" y="184115"/>
            <a:ext cx="4233360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السادس: معدلات الفائدة وتقييم السندات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3" name="عنوان 1"/>
          <p:cNvSpPr txBox="1">
            <a:spLocks/>
          </p:cNvSpPr>
          <p:nvPr/>
        </p:nvSpPr>
        <p:spPr>
          <a:xfrm>
            <a:off x="457200" y="808038"/>
            <a:ext cx="8229600" cy="4906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SA" sz="2800" b="1" dirty="0" smtClean="0">
                <a:solidFill>
                  <a:srgbClr val="FF0000"/>
                </a:solidFill>
              </a:rPr>
              <a:t>ب. عند سعر خصم </a:t>
            </a:r>
            <a:r>
              <a:rPr lang="en-US" sz="2800" b="1" dirty="0" smtClean="0">
                <a:solidFill>
                  <a:srgbClr val="FF0000"/>
                </a:solidFill>
              </a:rPr>
              <a:t>4</a:t>
            </a:r>
            <a:r>
              <a:rPr lang="ar-SA" sz="2800" b="1" dirty="0" smtClean="0">
                <a:solidFill>
                  <a:srgbClr val="FF0000"/>
                </a:solidFill>
              </a:rPr>
              <a:t>% :</a:t>
            </a:r>
            <a:br>
              <a:rPr lang="ar-SA" sz="2800" b="1" dirty="0" smtClean="0">
                <a:solidFill>
                  <a:srgbClr val="FF0000"/>
                </a:solidFill>
              </a:rPr>
            </a:br>
            <a:r>
              <a:rPr lang="ar-SA" sz="2800" b="1" dirty="0" smtClean="0"/>
              <a:t/>
            </a:r>
            <a:br>
              <a:rPr lang="ar-SA" sz="2800" b="1" dirty="0" smtClean="0"/>
            </a:br>
            <a:r>
              <a:rPr lang="ar-SA" sz="2800" b="1" dirty="0" smtClean="0"/>
              <a:t/>
            </a:r>
            <a:br>
              <a:rPr lang="ar-SA" sz="2800" b="1" dirty="0" smtClean="0"/>
            </a:br>
            <a:r>
              <a:rPr lang="ar-SA" sz="2800" b="1" dirty="0" smtClean="0"/>
              <a:t/>
            </a:r>
            <a:br>
              <a:rPr lang="ar-SA" sz="2800" b="1" dirty="0" smtClean="0"/>
            </a:br>
            <a:r>
              <a:rPr lang="ar-SA" sz="2800" b="1" dirty="0" smtClean="0"/>
              <a:t/>
            </a:r>
            <a:br>
              <a:rPr lang="ar-SA" sz="2800" b="1" dirty="0" smtClean="0"/>
            </a:br>
            <a:r>
              <a:rPr lang="ar-SA" sz="2800" b="1" dirty="0" smtClean="0"/>
              <a:t/>
            </a:r>
            <a:br>
              <a:rPr lang="ar-SA" sz="2800" b="1" dirty="0" smtClean="0"/>
            </a:br>
            <a:endParaRPr lang="ar-SA" sz="2800" b="1" dirty="0" smtClean="0"/>
          </a:p>
          <a:p>
            <a:pPr algn="r" rtl="1"/>
            <a:endParaRPr lang="ar-SA" sz="2800" b="1" dirty="0">
              <a:solidFill>
                <a:srgbClr val="006800"/>
              </a:solidFill>
            </a:endParaRPr>
          </a:p>
          <a:p>
            <a:pPr algn="r" rtl="1"/>
            <a:r>
              <a:rPr lang="ar-SA" sz="2800" b="1" dirty="0" smtClean="0">
                <a:solidFill>
                  <a:srgbClr val="006800"/>
                </a:solidFill>
              </a:rPr>
              <a:t>نلاحظ أنه كلما قل سعر الخصم , زدات قيمة السند السوقية </a:t>
            </a:r>
          </a:p>
          <a:p>
            <a:pPr algn="r" rtl="1"/>
            <a:endParaRPr lang="ar-SA" sz="2800" b="1" dirty="0">
              <a:solidFill>
                <a:srgbClr val="006800"/>
              </a:solidFill>
            </a:endParaRPr>
          </a:p>
          <a:p>
            <a:pPr algn="r" rtl="1"/>
            <a:r>
              <a:rPr lang="ar-SA" sz="2800" dirty="0" smtClean="0"/>
              <a:t>* سؤال 15 صفحة 183 </a:t>
            </a:r>
          </a:p>
          <a:p>
            <a:pPr algn="r" rtl="1"/>
            <a:endParaRPr lang="ar-SA" sz="2800" dirty="0"/>
          </a:p>
        </p:txBody>
      </p:sp>
      <p:graphicFrame>
        <p:nvGraphicFramePr>
          <p:cNvPr id="1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8243688"/>
              </p:ext>
            </p:extLst>
          </p:nvPr>
        </p:nvGraphicFramePr>
        <p:xfrm>
          <a:off x="1865425" y="1600200"/>
          <a:ext cx="6059375" cy="55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6" name="Equation" r:id="rId5" imgW="2323800" imgH="253800" progId="Equation.3">
                  <p:embed/>
                </p:oleObj>
              </mc:Choice>
              <mc:Fallback>
                <p:oleObj name="Equation" r:id="rId5" imgW="232380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5425" y="1600200"/>
                        <a:ext cx="6059375" cy="55036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1755116"/>
              </p:ext>
            </p:extLst>
          </p:nvPr>
        </p:nvGraphicFramePr>
        <p:xfrm>
          <a:off x="2455975" y="2528887"/>
          <a:ext cx="4833505" cy="880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7" name="Equation" r:id="rId7" imgW="1854000" imgH="406080" progId="Equation.3">
                  <p:embed/>
                </p:oleObj>
              </mc:Choice>
              <mc:Fallback>
                <p:oleObj name="Equation" r:id="rId7" imgW="1854000" imgH="4060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5975" y="2528887"/>
                        <a:ext cx="4833505" cy="88004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2422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27</a:t>
            </a:fld>
            <a:endParaRPr lang="ar-SA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706688"/>
            <a:ext cx="5181600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5257800" y="184115"/>
            <a:ext cx="4233360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السادس: معدلات الفائدة وتقييم السندات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3" name="عنوان 1"/>
          <p:cNvSpPr txBox="1">
            <a:spLocks/>
          </p:cNvSpPr>
          <p:nvPr/>
        </p:nvSpPr>
        <p:spPr>
          <a:xfrm>
            <a:off x="457200" y="1317612"/>
            <a:ext cx="8229600" cy="5083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SA" sz="2800" b="1" dirty="0" smtClean="0"/>
              <a:t>عندما</a:t>
            </a:r>
            <a:r>
              <a:rPr lang="ar-SA" sz="2800" b="1" dirty="0" smtClean="0">
                <a:solidFill>
                  <a:srgbClr val="C00000"/>
                </a:solidFill>
              </a:rPr>
              <a:t> يتساوى </a:t>
            </a:r>
            <a:r>
              <a:rPr lang="ar-SA" sz="2800" b="1" dirty="0" smtClean="0">
                <a:solidFill>
                  <a:srgbClr val="013E36"/>
                </a:solidFill>
              </a:rPr>
              <a:t>سعر الخصم </a:t>
            </a:r>
            <a:r>
              <a:rPr lang="ar-SA" sz="2800" b="1" dirty="0" smtClean="0"/>
              <a:t>مع </a:t>
            </a:r>
            <a:r>
              <a:rPr lang="ar-SA" sz="2800" b="1" dirty="0" smtClean="0">
                <a:solidFill>
                  <a:srgbClr val="013E36"/>
                </a:solidFill>
              </a:rPr>
              <a:t>معدل الكوبون </a:t>
            </a:r>
            <a:r>
              <a:rPr lang="ar-SA" sz="2800" b="1" dirty="0" smtClean="0"/>
              <a:t>، ف</a:t>
            </a:r>
            <a:r>
              <a:rPr lang="ar-SA" sz="2800" b="1" dirty="0"/>
              <a:t>إ</a:t>
            </a:r>
            <a:r>
              <a:rPr lang="ar-SA" sz="2800" b="1" dirty="0" smtClean="0"/>
              <a:t>ن </a:t>
            </a:r>
            <a:r>
              <a:rPr lang="ar-SA" sz="2800" b="1" dirty="0" smtClean="0">
                <a:solidFill>
                  <a:srgbClr val="006800"/>
                </a:solidFill>
              </a:rPr>
              <a:t>سعر السند </a:t>
            </a:r>
            <a:r>
              <a:rPr lang="ar-SA" sz="2800" b="1" dirty="0" smtClean="0"/>
              <a:t>يكون </a:t>
            </a:r>
            <a:r>
              <a:rPr lang="ar-SA" sz="2800" b="1" dirty="0" smtClean="0">
                <a:solidFill>
                  <a:srgbClr val="C00000"/>
                </a:solidFill>
              </a:rPr>
              <a:t>مساويًا</a:t>
            </a:r>
            <a:r>
              <a:rPr lang="ar-SA" sz="2800" b="1" dirty="0" smtClean="0"/>
              <a:t> </a:t>
            </a:r>
            <a:r>
              <a:rPr lang="ar-SA" sz="2800" b="1" dirty="0" smtClean="0">
                <a:solidFill>
                  <a:srgbClr val="006800"/>
                </a:solidFill>
              </a:rPr>
              <a:t>لقيمته الاسمية .</a:t>
            </a:r>
          </a:p>
          <a:p>
            <a:pPr algn="r" rtl="1"/>
            <a:r>
              <a:rPr lang="ar-SA" sz="2800" b="1" dirty="0" smtClean="0"/>
              <a:t/>
            </a:r>
            <a:br>
              <a:rPr lang="ar-SA" sz="2800" b="1" dirty="0" smtClean="0"/>
            </a:br>
            <a:r>
              <a:rPr lang="ar-SA" sz="2800" b="1" dirty="0" smtClean="0"/>
              <a:t> وعندما يكون</a:t>
            </a:r>
            <a:r>
              <a:rPr lang="ar-SA" sz="2800" b="1" dirty="0" smtClean="0">
                <a:solidFill>
                  <a:srgbClr val="006800"/>
                </a:solidFill>
              </a:rPr>
              <a:t> </a:t>
            </a:r>
            <a:r>
              <a:rPr lang="ar-SA" sz="2800" b="1" dirty="0" smtClean="0">
                <a:solidFill>
                  <a:srgbClr val="013E36"/>
                </a:solidFill>
              </a:rPr>
              <a:t>سعر الخصم </a:t>
            </a:r>
            <a:r>
              <a:rPr lang="ar-SA" sz="2800" b="1" dirty="0" smtClean="0">
                <a:solidFill>
                  <a:srgbClr val="C00000"/>
                </a:solidFill>
              </a:rPr>
              <a:t>أعلى</a:t>
            </a:r>
            <a:r>
              <a:rPr lang="ar-SA" sz="2800" b="1" dirty="0" smtClean="0"/>
              <a:t> من </a:t>
            </a:r>
            <a:r>
              <a:rPr lang="ar-SA" sz="2800" b="1" dirty="0" smtClean="0">
                <a:solidFill>
                  <a:srgbClr val="013E36"/>
                </a:solidFill>
              </a:rPr>
              <a:t>معدل الكوبون </a:t>
            </a:r>
            <a:r>
              <a:rPr lang="ar-SA" sz="2800" b="1" dirty="0" smtClean="0"/>
              <a:t>، فأن </a:t>
            </a:r>
            <a:r>
              <a:rPr lang="ar-SA" sz="2800" b="1" dirty="0" smtClean="0">
                <a:solidFill>
                  <a:srgbClr val="006800"/>
                </a:solidFill>
              </a:rPr>
              <a:t>سعر السند </a:t>
            </a:r>
            <a:r>
              <a:rPr lang="ar-SA" sz="2800" b="1" dirty="0" smtClean="0"/>
              <a:t>يكون </a:t>
            </a:r>
            <a:r>
              <a:rPr lang="ar-SA" sz="2800" b="1" dirty="0" smtClean="0">
                <a:solidFill>
                  <a:schemeClr val="accent4">
                    <a:lumMod val="75000"/>
                  </a:schemeClr>
                </a:solidFill>
              </a:rPr>
              <a:t>أقل</a:t>
            </a:r>
            <a:r>
              <a:rPr lang="ar-SA" sz="2800" b="1" dirty="0" smtClean="0"/>
              <a:t> من </a:t>
            </a:r>
            <a:r>
              <a:rPr lang="ar-SA" sz="2800" b="1" dirty="0" smtClean="0">
                <a:solidFill>
                  <a:srgbClr val="006800"/>
                </a:solidFill>
              </a:rPr>
              <a:t>قيمته الاسمية </a:t>
            </a:r>
            <a:r>
              <a:rPr lang="ar-SA" sz="2800" b="1" dirty="0" smtClean="0"/>
              <a:t>، وعندها يقال ان السند </a:t>
            </a:r>
            <a:r>
              <a:rPr lang="ar-SA" sz="2800" b="1" dirty="0" smtClean="0">
                <a:solidFill>
                  <a:schemeClr val="accent4">
                    <a:lumMod val="75000"/>
                  </a:schemeClr>
                </a:solidFill>
              </a:rPr>
              <a:t>يباع بخصم .</a:t>
            </a:r>
          </a:p>
          <a:p>
            <a:pPr algn="r" rtl="1"/>
            <a:r>
              <a:rPr lang="ar-SA" sz="2800" b="1" dirty="0" smtClean="0"/>
              <a:t/>
            </a:r>
            <a:br>
              <a:rPr lang="ar-SA" sz="2800" b="1" dirty="0" smtClean="0"/>
            </a:br>
            <a:r>
              <a:rPr lang="ar-SA" sz="2800" b="1" dirty="0" smtClean="0"/>
              <a:t> أما عندما يكون </a:t>
            </a:r>
            <a:r>
              <a:rPr lang="ar-SA" sz="2800" b="1" dirty="0" smtClean="0">
                <a:solidFill>
                  <a:srgbClr val="013E36"/>
                </a:solidFill>
              </a:rPr>
              <a:t>سعر الخصم </a:t>
            </a:r>
            <a:r>
              <a:rPr lang="ar-SA" sz="2800" b="1" dirty="0" smtClean="0">
                <a:solidFill>
                  <a:srgbClr val="C00000"/>
                </a:solidFill>
              </a:rPr>
              <a:t>أقل</a:t>
            </a:r>
            <a:r>
              <a:rPr lang="ar-SA" sz="2800" b="1" dirty="0" smtClean="0"/>
              <a:t> من </a:t>
            </a:r>
            <a:r>
              <a:rPr lang="ar-SA" sz="2800" b="1" dirty="0" smtClean="0">
                <a:solidFill>
                  <a:srgbClr val="013E36"/>
                </a:solidFill>
              </a:rPr>
              <a:t>معدل الكوبون </a:t>
            </a:r>
            <a:r>
              <a:rPr lang="ar-SA" sz="2800" b="1" dirty="0" smtClean="0"/>
              <a:t>، فأن </a:t>
            </a:r>
            <a:r>
              <a:rPr lang="ar-SA" sz="2800" b="1" dirty="0" smtClean="0">
                <a:solidFill>
                  <a:srgbClr val="006800"/>
                </a:solidFill>
              </a:rPr>
              <a:t>سعر السند </a:t>
            </a:r>
            <a:r>
              <a:rPr lang="ar-SA" sz="2800" b="1" dirty="0" smtClean="0"/>
              <a:t>يكون </a:t>
            </a:r>
            <a:r>
              <a:rPr lang="ar-SA" sz="2800" b="1" dirty="0" smtClean="0">
                <a:solidFill>
                  <a:schemeClr val="accent4">
                    <a:lumMod val="75000"/>
                  </a:schemeClr>
                </a:solidFill>
              </a:rPr>
              <a:t>أكبر</a:t>
            </a:r>
            <a:r>
              <a:rPr lang="ar-SA" sz="2800" b="1" dirty="0" smtClean="0"/>
              <a:t> من </a:t>
            </a:r>
            <a:r>
              <a:rPr lang="ar-SA" sz="2800" b="1" dirty="0" smtClean="0">
                <a:solidFill>
                  <a:srgbClr val="006800"/>
                </a:solidFill>
              </a:rPr>
              <a:t>قيمته الاسمية </a:t>
            </a:r>
            <a:r>
              <a:rPr lang="ar-SA" sz="2800" b="1" dirty="0" smtClean="0"/>
              <a:t>، وعندها يقال ان السند </a:t>
            </a:r>
            <a:r>
              <a:rPr lang="ar-SA" sz="2800" b="1" dirty="0" smtClean="0">
                <a:solidFill>
                  <a:schemeClr val="accent4">
                    <a:lumMod val="75000"/>
                  </a:schemeClr>
                </a:solidFill>
              </a:rPr>
              <a:t>يباع بعلاوة</a:t>
            </a:r>
          </a:p>
          <a:p>
            <a:pPr algn="r" rtl="1"/>
            <a:r>
              <a:rPr lang="ar-SA" sz="2800" b="1" dirty="0" smtClean="0"/>
              <a:t/>
            </a:r>
            <a:br>
              <a:rPr lang="ar-SA" sz="2800" b="1" dirty="0" smtClean="0"/>
            </a:br>
            <a:r>
              <a:rPr lang="ar-SA" sz="2800" b="1" dirty="0" smtClean="0"/>
              <a:t>كلما اقتربنا من تاريخ الاستحقاق كلما بدأ سعر السند يقترب من قيمته الاسمية .</a:t>
            </a:r>
            <a:br>
              <a:rPr lang="ar-SA" sz="2800" b="1" dirty="0" smtClean="0"/>
            </a:br>
            <a:endParaRPr lang="ar-SA" sz="2800" b="1" dirty="0"/>
          </a:p>
        </p:txBody>
      </p:sp>
    </p:spTree>
    <p:extLst>
      <p:ext uri="{BB962C8B-B14F-4D97-AF65-F5344CB8AC3E}">
        <p14:creationId xmlns:p14="http://schemas.microsoft.com/office/powerpoint/2010/main" val="1899775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28</a:t>
            </a:fld>
            <a:endParaRPr lang="ar-SA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706688"/>
            <a:ext cx="5181600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5257800" y="184115"/>
            <a:ext cx="4233360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السادس: معدلات الفائدة وتقييم السندات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3" name="عنوان 1"/>
          <p:cNvSpPr txBox="1">
            <a:spLocks/>
          </p:cNvSpPr>
          <p:nvPr/>
        </p:nvSpPr>
        <p:spPr>
          <a:xfrm>
            <a:off x="457200" y="990600"/>
            <a:ext cx="8229600" cy="5083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SA" sz="2800" b="1" dirty="0" smtClean="0">
                <a:solidFill>
                  <a:srgbClr val="013E36"/>
                </a:solidFill>
              </a:rPr>
              <a:t>1- سعر الخصم </a:t>
            </a:r>
            <a:r>
              <a:rPr lang="ar-SA" sz="2800" b="1" dirty="0" smtClean="0"/>
              <a:t>= </a:t>
            </a:r>
            <a:r>
              <a:rPr lang="ar-SA" sz="2800" b="1" dirty="0" smtClean="0">
                <a:solidFill>
                  <a:srgbClr val="013E36"/>
                </a:solidFill>
              </a:rPr>
              <a:t>معدل الكوبون </a:t>
            </a:r>
            <a:endParaRPr lang="ar-SA" sz="2800" b="1" dirty="0"/>
          </a:p>
          <a:p>
            <a:pPr algn="r" rtl="1"/>
            <a:r>
              <a:rPr lang="ar-SA" sz="2800" b="1" dirty="0" smtClean="0"/>
              <a:t> ف</a:t>
            </a:r>
            <a:r>
              <a:rPr lang="ar-SA" sz="2800" b="1" dirty="0"/>
              <a:t>إ</a:t>
            </a:r>
            <a:r>
              <a:rPr lang="ar-SA" sz="2800" b="1" dirty="0" smtClean="0"/>
              <a:t>ن </a:t>
            </a:r>
            <a:r>
              <a:rPr lang="ar-SA" sz="2800" b="1" dirty="0" smtClean="0">
                <a:solidFill>
                  <a:srgbClr val="006800"/>
                </a:solidFill>
              </a:rPr>
              <a:t>سعر السند </a:t>
            </a:r>
            <a:r>
              <a:rPr lang="ar-SA" sz="2800" b="1" dirty="0" smtClean="0"/>
              <a:t>= </a:t>
            </a:r>
            <a:r>
              <a:rPr lang="ar-SA" sz="2800" b="1" dirty="0" smtClean="0">
                <a:solidFill>
                  <a:srgbClr val="006800"/>
                </a:solidFill>
              </a:rPr>
              <a:t>قيمته</a:t>
            </a:r>
            <a:r>
              <a:rPr lang="ar-SA" sz="2800" b="1" dirty="0" smtClean="0"/>
              <a:t> </a:t>
            </a:r>
            <a:r>
              <a:rPr lang="ar-SA" sz="2800" b="1" dirty="0" smtClean="0">
                <a:solidFill>
                  <a:srgbClr val="006800"/>
                </a:solidFill>
              </a:rPr>
              <a:t>الإسمية .</a:t>
            </a:r>
          </a:p>
          <a:p>
            <a:pPr algn="r" rtl="1"/>
            <a:r>
              <a:rPr lang="ar-SA" sz="2800" b="1" dirty="0" smtClean="0"/>
              <a:t/>
            </a:r>
            <a:br>
              <a:rPr lang="ar-SA" sz="2800" b="1" dirty="0" smtClean="0"/>
            </a:br>
            <a:r>
              <a:rPr lang="ar-SA" sz="2800" b="1" dirty="0" smtClean="0"/>
              <a:t> </a:t>
            </a:r>
            <a:r>
              <a:rPr lang="ar-SA" sz="2800" b="1" dirty="0" smtClean="0">
                <a:solidFill>
                  <a:srgbClr val="013E36"/>
                </a:solidFill>
              </a:rPr>
              <a:t>2-</a:t>
            </a:r>
            <a:r>
              <a:rPr lang="ar-SA" sz="2800" b="1" dirty="0" smtClean="0"/>
              <a:t> </a:t>
            </a:r>
            <a:r>
              <a:rPr lang="ar-SA" sz="2800" b="1" dirty="0" smtClean="0">
                <a:solidFill>
                  <a:srgbClr val="013E36"/>
                </a:solidFill>
              </a:rPr>
              <a:t>سعر الخصم ˂ معدل الكوبون </a:t>
            </a:r>
            <a:endParaRPr lang="ar-SA" sz="2800" b="1" dirty="0"/>
          </a:p>
          <a:p>
            <a:pPr algn="r" rtl="1"/>
            <a:r>
              <a:rPr lang="ar-SA" sz="2800" b="1" dirty="0" smtClean="0"/>
              <a:t> فإن </a:t>
            </a:r>
            <a:r>
              <a:rPr lang="ar-SA" sz="2800" b="1" dirty="0" smtClean="0">
                <a:solidFill>
                  <a:srgbClr val="006800"/>
                </a:solidFill>
              </a:rPr>
              <a:t>سعر السند </a:t>
            </a:r>
            <a:r>
              <a:rPr lang="ar-SA" sz="2800" b="1" dirty="0" smtClean="0">
                <a:solidFill>
                  <a:srgbClr val="013E36"/>
                </a:solidFill>
              </a:rPr>
              <a:t>˃</a:t>
            </a:r>
            <a:r>
              <a:rPr lang="ar-SA" sz="2800" b="1" dirty="0" smtClean="0"/>
              <a:t> </a:t>
            </a:r>
            <a:r>
              <a:rPr lang="ar-SA" sz="2800" b="1" dirty="0" smtClean="0">
                <a:solidFill>
                  <a:srgbClr val="006800"/>
                </a:solidFill>
              </a:rPr>
              <a:t>قيمته الاسمية </a:t>
            </a:r>
          </a:p>
          <a:p>
            <a:pPr algn="r" rtl="1"/>
            <a:r>
              <a:rPr lang="ar-SA" sz="2800" b="1" dirty="0" smtClean="0"/>
              <a:t>وعندها يقال ان السند </a:t>
            </a:r>
            <a:r>
              <a:rPr lang="ar-SA" sz="2800" b="1" dirty="0" smtClean="0">
                <a:solidFill>
                  <a:schemeClr val="accent4">
                    <a:lumMod val="75000"/>
                  </a:schemeClr>
                </a:solidFill>
              </a:rPr>
              <a:t>يباع بخصم .</a:t>
            </a:r>
          </a:p>
          <a:p>
            <a:pPr algn="r" rtl="1"/>
            <a:r>
              <a:rPr lang="ar-SA" sz="2800" b="1" dirty="0" smtClean="0"/>
              <a:t/>
            </a:r>
            <a:br>
              <a:rPr lang="ar-SA" sz="2800" b="1" dirty="0" smtClean="0"/>
            </a:br>
            <a:r>
              <a:rPr lang="ar-SA" sz="2800" b="1" dirty="0" smtClean="0">
                <a:solidFill>
                  <a:srgbClr val="013E36"/>
                </a:solidFill>
              </a:rPr>
              <a:t>سعر الخصم </a:t>
            </a:r>
            <a:r>
              <a:rPr lang="ar-SA" sz="2800" b="1" dirty="0">
                <a:solidFill>
                  <a:srgbClr val="013E36"/>
                </a:solidFill>
              </a:rPr>
              <a:t>˃</a:t>
            </a:r>
            <a:r>
              <a:rPr lang="ar-SA" sz="2800" b="1" dirty="0" smtClean="0"/>
              <a:t> </a:t>
            </a:r>
            <a:r>
              <a:rPr lang="ar-SA" sz="2800" b="1" dirty="0" smtClean="0">
                <a:solidFill>
                  <a:srgbClr val="013E36"/>
                </a:solidFill>
              </a:rPr>
              <a:t>معدل الكوبون </a:t>
            </a:r>
          </a:p>
          <a:p>
            <a:pPr algn="r" rtl="1"/>
            <a:r>
              <a:rPr lang="ar-SA" sz="2800" b="1" dirty="0" smtClean="0"/>
              <a:t>فإن </a:t>
            </a:r>
            <a:r>
              <a:rPr lang="ar-SA" sz="2800" b="1" dirty="0" smtClean="0">
                <a:solidFill>
                  <a:srgbClr val="006800"/>
                </a:solidFill>
              </a:rPr>
              <a:t>سعر السند </a:t>
            </a:r>
            <a:r>
              <a:rPr lang="ar-SA" sz="2800" b="1" dirty="0">
                <a:solidFill>
                  <a:srgbClr val="013E36"/>
                </a:solidFill>
              </a:rPr>
              <a:t>˂ </a:t>
            </a:r>
            <a:r>
              <a:rPr lang="ar-SA" sz="2800" b="1" dirty="0" smtClean="0">
                <a:solidFill>
                  <a:srgbClr val="006800"/>
                </a:solidFill>
              </a:rPr>
              <a:t>قيمته الاسمية </a:t>
            </a:r>
          </a:p>
          <a:p>
            <a:pPr algn="r" rtl="1"/>
            <a:r>
              <a:rPr lang="ar-SA" sz="2800" b="1" dirty="0" smtClean="0"/>
              <a:t>وعندها يقال ان السند </a:t>
            </a:r>
            <a:r>
              <a:rPr lang="ar-SA" sz="2800" b="1" dirty="0" smtClean="0">
                <a:solidFill>
                  <a:schemeClr val="accent4">
                    <a:lumMod val="75000"/>
                  </a:schemeClr>
                </a:solidFill>
              </a:rPr>
              <a:t>يباع بعلاوة .</a:t>
            </a:r>
          </a:p>
        </p:txBody>
      </p:sp>
    </p:spTree>
    <p:extLst>
      <p:ext uri="{BB962C8B-B14F-4D97-AF65-F5344CB8AC3E}">
        <p14:creationId xmlns:p14="http://schemas.microsoft.com/office/powerpoint/2010/main" val="1946777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29</a:t>
            </a:fld>
            <a:endParaRPr lang="ar-SA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706688"/>
            <a:ext cx="5181600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5257800" y="184115"/>
            <a:ext cx="4233360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السادس: معدلات الفائدة وتقييم السندات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457200" y="942063"/>
            <a:ext cx="8229600" cy="515393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>
              <a:buFontTx/>
              <a:buNone/>
            </a:pPr>
            <a:r>
              <a:rPr lang="ar-SA" sz="2800" b="1" dirty="0" smtClean="0">
                <a:solidFill>
                  <a:srgbClr val="990000"/>
                </a:solidFill>
              </a:rPr>
              <a:t>العائد لفترة الاستحقاق:</a:t>
            </a:r>
          </a:p>
          <a:p>
            <a:pPr algn="r" rtl="1">
              <a:buFontTx/>
              <a:buNone/>
            </a:pPr>
            <a:r>
              <a:rPr lang="ar-SA" sz="2800" b="1" dirty="0" smtClean="0"/>
              <a:t>يستخدم </a:t>
            </a:r>
            <a:r>
              <a:rPr lang="ar-SA" sz="2800" b="1" dirty="0" smtClean="0">
                <a:solidFill>
                  <a:srgbClr val="00B050"/>
                </a:solidFill>
              </a:rPr>
              <a:t>لتقييم السندات </a:t>
            </a:r>
            <a:endParaRPr lang="ar-SA" sz="2800" b="1" dirty="0"/>
          </a:p>
          <a:p>
            <a:pPr algn="r" rtl="1">
              <a:buFontTx/>
              <a:buNone/>
            </a:pPr>
            <a:r>
              <a:rPr lang="ar-SA" sz="2800" b="1" dirty="0" smtClean="0"/>
              <a:t> وهو </a:t>
            </a:r>
            <a:r>
              <a:rPr lang="ar-SA" sz="2800" b="1" u="sng" dirty="0" smtClean="0"/>
              <a:t>معدل العائد الذي يربحه المستثمرون اذا قاموا بشراء السند عند </a:t>
            </a:r>
            <a:r>
              <a:rPr lang="ar-SA" sz="2800" b="1" u="sng" dirty="0" smtClean="0">
                <a:solidFill>
                  <a:schemeClr val="accent5">
                    <a:lumMod val="50000"/>
                  </a:schemeClr>
                </a:solidFill>
              </a:rPr>
              <a:t>وقت محدد واحتفظوا به لتاريخ استحقاقه </a:t>
            </a:r>
          </a:p>
          <a:p>
            <a:pPr algn="r" rtl="1">
              <a:buFontTx/>
              <a:buNone/>
            </a:pPr>
            <a:endParaRPr lang="ar-SA" sz="2800" b="1" u="sng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r" rtl="1">
              <a:buFontTx/>
              <a:buNone/>
            </a:pPr>
            <a:r>
              <a:rPr lang="ar-SA" sz="2800" b="1" dirty="0" smtClean="0"/>
              <a:t>معدل العائد لفتره الاستحقاق على </a:t>
            </a:r>
          </a:p>
          <a:p>
            <a:pPr algn="r" rtl="1">
              <a:buFontTx/>
              <a:buNone/>
            </a:pPr>
            <a:r>
              <a:rPr lang="ar-SA" sz="2800" b="1" dirty="0" smtClean="0">
                <a:solidFill>
                  <a:srgbClr val="006800"/>
                </a:solidFill>
              </a:rPr>
              <a:t>سند</a:t>
            </a:r>
            <a:r>
              <a:rPr lang="ar-SA" sz="2800" b="1" dirty="0" smtClean="0"/>
              <a:t> </a:t>
            </a:r>
            <a:r>
              <a:rPr lang="ar-SA" sz="2800" b="1" u="sng" dirty="0" smtClean="0"/>
              <a:t>سعره بالسوق </a:t>
            </a:r>
            <a:r>
              <a:rPr lang="ar-SA" sz="2800" b="1" dirty="0" smtClean="0">
                <a:solidFill>
                  <a:srgbClr val="C00000"/>
                </a:solidFill>
              </a:rPr>
              <a:t>مساوي</a:t>
            </a:r>
            <a:r>
              <a:rPr lang="ar-SA" sz="2800" b="1" dirty="0" smtClean="0"/>
              <a:t> </a:t>
            </a:r>
            <a:r>
              <a:rPr lang="ar-SA" sz="2800" b="1" u="sng" dirty="0" smtClean="0"/>
              <a:t>لقيمته الاسمية </a:t>
            </a:r>
            <a:r>
              <a:rPr lang="ar-SA" sz="2800" b="1" dirty="0" smtClean="0"/>
              <a:t>يكون دائما </a:t>
            </a:r>
            <a:r>
              <a:rPr lang="ar-SA" sz="2800" b="1" dirty="0" smtClean="0">
                <a:solidFill>
                  <a:srgbClr val="C00000"/>
                </a:solidFill>
              </a:rPr>
              <a:t>مساويًا</a:t>
            </a:r>
            <a:r>
              <a:rPr lang="ar-SA" sz="2800" b="1" dirty="0" smtClean="0"/>
              <a:t> </a:t>
            </a:r>
            <a:r>
              <a:rPr lang="ar-SA" sz="2800" b="1" u="sng" dirty="0" smtClean="0"/>
              <a:t>لمعدل الكوبون</a:t>
            </a:r>
            <a:r>
              <a:rPr lang="ar-SA" sz="2800" b="1" dirty="0" smtClean="0"/>
              <a:t> . </a:t>
            </a:r>
          </a:p>
          <a:p>
            <a:pPr algn="r" rtl="1">
              <a:buFontTx/>
              <a:buNone/>
            </a:pPr>
            <a:r>
              <a:rPr lang="ar-SA" sz="2800" b="1" dirty="0" smtClean="0"/>
              <a:t>وعندما </a:t>
            </a:r>
            <a:r>
              <a:rPr lang="ar-SA" sz="2800" b="1" dirty="0" smtClean="0">
                <a:solidFill>
                  <a:srgbClr val="C00000"/>
                </a:solidFill>
              </a:rPr>
              <a:t>تختلف</a:t>
            </a:r>
            <a:r>
              <a:rPr lang="ar-SA" sz="2800" b="1" dirty="0" smtClean="0"/>
              <a:t> قيمة </a:t>
            </a:r>
            <a:r>
              <a:rPr lang="ar-SA" sz="2800" b="1" dirty="0" smtClean="0">
                <a:solidFill>
                  <a:srgbClr val="006800"/>
                </a:solidFill>
              </a:rPr>
              <a:t>السند</a:t>
            </a:r>
            <a:r>
              <a:rPr lang="ar-SA" sz="2800" b="1" dirty="0" smtClean="0"/>
              <a:t> فى </a:t>
            </a:r>
            <a:r>
              <a:rPr lang="ar-SA" sz="2800" b="1" u="sng" dirty="0" smtClean="0"/>
              <a:t>السوق</a:t>
            </a:r>
            <a:r>
              <a:rPr lang="ar-SA" sz="2800" b="1" dirty="0" smtClean="0"/>
              <a:t> عن </a:t>
            </a:r>
            <a:r>
              <a:rPr lang="ar-SA" sz="2800" b="1" u="sng" dirty="0" smtClean="0"/>
              <a:t>قيمته الاسمية </a:t>
            </a:r>
            <a:r>
              <a:rPr lang="ar-SA" sz="2800" b="1" dirty="0" smtClean="0"/>
              <a:t>، فان معدل العائد على فترة الاستحقاق </a:t>
            </a:r>
            <a:r>
              <a:rPr lang="ar-SA" sz="2800" b="1" dirty="0" smtClean="0">
                <a:solidFill>
                  <a:srgbClr val="C00000"/>
                </a:solidFill>
              </a:rPr>
              <a:t>يختلف</a:t>
            </a:r>
            <a:r>
              <a:rPr lang="ar-SA" sz="2800" b="1" dirty="0" smtClean="0"/>
              <a:t> عن </a:t>
            </a:r>
            <a:r>
              <a:rPr lang="ar-SA" sz="2800" b="1" u="sng" dirty="0" smtClean="0"/>
              <a:t>معدل الكوبون </a:t>
            </a:r>
            <a:r>
              <a:rPr lang="ar-SA" sz="2800" b="1" dirty="0" smtClean="0"/>
              <a:t>ويمكن حساب العائد لفترة الاستحقاق عن طريق :</a:t>
            </a:r>
          </a:p>
          <a:p>
            <a:pPr algn="r" rtl="1">
              <a:buFontTx/>
              <a:buNone/>
            </a:pPr>
            <a:r>
              <a:rPr lang="ar-SA" sz="2800" b="1" dirty="0" smtClean="0">
                <a:solidFill>
                  <a:schemeClr val="accent6">
                    <a:lumMod val="75000"/>
                  </a:schemeClr>
                </a:solidFill>
              </a:rPr>
              <a:t>1- معادلة تقييم السند الاساسية </a:t>
            </a:r>
          </a:p>
          <a:p>
            <a:pPr algn="r" rtl="1">
              <a:buFontTx/>
              <a:buNone/>
            </a:pPr>
            <a:r>
              <a:rPr lang="ar-SA" sz="2800" b="1" dirty="0" smtClean="0">
                <a:solidFill>
                  <a:schemeClr val="accent6">
                    <a:lumMod val="75000"/>
                  </a:schemeClr>
                </a:solidFill>
              </a:rPr>
              <a:t>2- بإستخدام معادلة التجربة والخطأ</a:t>
            </a:r>
            <a:endParaRPr lang="as-IN" sz="2800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944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3</a:t>
            </a:fld>
            <a:endParaRPr lang="ar-SA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706688"/>
            <a:ext cx="5181600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5257800" y="184115"/>
            <a:ext cx="4233360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السادس: معدلات الفائدة وتقييم السندات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>
          <a:xfrm>
            <a:off x="500034" y="990600"/>
            <a:ext cx="8229600" cy="508003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>
              <a:lnSpc>
                <a:spcPct val="90000"/>
              </a:lnSpc>
            </a:pPr>
            <a:endParaRPr lang="ar-SA" b="1" dirty="0" smtClean="0">
              <a:solidFill>
                <a:srgbClr val="990000"/>
              </a:solidFill>
            </a:endParaRPr>
          </a:p>
          <a:p>
            <a:pPr algn="r" rtl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ar-SA" b="1" dirty="0" smtClean="0">
                <a:solidFill>
                  <a:srgbClr val="990000"/>
                </a:solidFill>
              </a:rPr>
              <a:t>العائد المطلوب ومعدل الفائدة:</a:t>
            </a:r>
          </a:p>
          <a:p>
            <a:pPr algn="r" rtl="1">
              <a:lnSpc>
                <a:spcPct val="90000"/>
              </a:lnSpc>
              <a:buFontTx/>
              <a:buNone/>
            </a:pPr>
            <a:r>
              <a:rPr lang="ar-SA" b="1" dirty="0" smtClean="0"/>
              <a:t>مستوى تدفق الأموال بين المدخرين والمستثمرين يؤثر بشكل كبير على النمو الاقتصادي بأي بلد .</a:t>
            </a:r>
          </a:p>
          <a:p>
            <a:pPr algn="r" rtl="1">
              <a:lnSpc>
                <a:spcPct val="90000"/>
              </a:lnSpc>
              <a:buFontTx/>
              <a:buNone/>
            </a:pPr>
            <a:r>
              <a:rPr lang="ar-SA" b="1" dirty="0" smtClean="0"/>
              <a:t> والنمو ينتج عن تداخل الكثير من العوامل الاقتصادية مثل عرض النقد والميزان التجاري والسياسات الاقتصادية مع أسعار الفائدة او العائد المطلوب .</a:t>
            </a:r>
          </a:p>
          <a:p>
            <a:pPr algn="r" rtl="1">
              <a:lnSpc>
                <a:spcPct val="90000"/>
              </a:lnSpc>
              <a:buFontTx/>
              <a:buNone/>
            </a:pPr>
            <a:r>
              <a:rPr lang="ar-SA" b="1" dirty="0" smtClean="0">
                <a:solidFill>
                  <a:srgbClr val="006800"/>
                </a:solidFill>
              </a:rPr>
              <a:t>وأسعار الفائدة </a:t>
            </a:r>
            <a:r>
              <a:rPr lang="ar-SA" b="1" dirty="0" smtClean="0"/>
              <a:t>تعمل </a:t>
            </a:r>
            <a:r>
              <a:rPr lang="ar-SA" b="1" u="sng" dirty="0" smtClean="0"/>
              <a:t>كأداة تنظيمية </a:t>
            </a:r>
            <a:r>
              <a:rPr lang="ar-SA" b="1" dirty="0" smtClean="0"/>
              <a:t>تراقب تدفق الاموال بين مزودى الاموال وطالبيها .</a:t>
            </a:r>
          </a:p>
          <a:p>
            <a:pPr algn="r" rtl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ar-SA" b="1" dirty="0" smtClean="0"/>
              <a:t>وتقوم البنوك المركزية بإستخدام أسعار الفائدة من أجل مراقبة التضخم والنمو الاقتصادي </a:t>
            </a:r>
          </a:p>
        </p:txBody>
      </p:sp>
    </p:spTree>
    <p:extLst>
      <p:ext uri="{BB962C8B-B14F-4D97-AF65-F5344CB8AC3E}">
        <p14:creationId xmlns:p14="http://schemas.microsoft.com/office/powerpoint/2010/main" val="627405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4</a:t>
            </a:fld>
            <a:endParaRPr lang="ar-SA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706688"/>
            <a:ext cx="5181600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5257800" y="184115"/>
            <a:ext cx="4233360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السادس: معدلات الفائدة وتقييم السندات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7162800" y="723900"/>
            <a:ext cx="1566834" cy="5105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>
              <a:lnSpc>
                <a:spcPct val="90000"/>
              </a:lnSpc>
              <a:buFontTx/>
              <a:buNone/>
            </a:pPr>
            <a:r>
              <a:rPr lang="ar-SA" sz="2400" b="1" dirty="0" smtClean="0"/>
              <a:t>وبشكل عام:</a:t>
            </a:r>
            <a:endParaRPr lang="as-IN" sz="2400" b="1" dirty="0" smtClean="0"/>
          </a:p>
        </p:txBody>
      </p:sp>
      <p:sp>
        <p:nvSpPr>
          <p:cNvPr id="14" name="عنصر نائب لرقم الشريحة 2"/>
          <p:cNvSpPr txBox="1">
            <a:spLocks/>
          </p:cNvSpPr>
          <p:nvPr/>
        </p:nvSpPr>
        <p:spPr>
          <a:xfrm>
            <a:off x="457200" y="6405335"/>
            <a:ext cx="2133600" cy="3161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/>
            <a:fld id="{0B34F065-1154-456A-91E3-76DE8E75E17B}" type="slidenum">
              <a:rPr lang="ar-SA" sz="2400" smtClean="0"/>
              <a:pPr algn="ctr" rtl="1"/>
              <a:t>4</a:t>
            </a:fld>
            <a:endParaRPr lang="ar-SA" sz="2400" dirty="0"/>
          </a:p>
        </p:txBody>
      </p:sp>
      <p:cxnSp>
        <p:nvCxnSpPr>
          <p:cNvPr id="17" name="رابط كسهم مستقيم 8"/>
          <p:cNvCxnSpPr/>
          <p:nvPr/>
        </p:nvCxnSpPr>
        <p:spPr>
          <a:xfrm flipH="1" flipV="1">
            <a:off x="5214942" y="1981185"/>
            <a:ext cx="121444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8" name="مستطيل مستدير الزوايا 9"/>
          <p:cNvSpPr/>
          <p:nvPr/>
        </p:nvSpPr>
        <p:spPr>
          <a:xfrm>
            <a:off x="3286116" y="1501171"/>
            <a:ext cx="1928826" cy="1051517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/>
            <a:r>
              <a:rPr lang="ar-SA" sz="2400" b="1" dirty="0" smtClean="0">
                <a:solidFill>
                  <a:srgbClr val="C00000"/>
                </a:solidFill>
              </a:rPr>
              <a:t>زيادة</a:t>
            </a:r>
            <a:r>
              <a:rPr lang="ar-SA" sz="2400" b="1" dirty="0" smtClean="0"/>
              <a:t> تدفق الأموال</a:t>
            </a:r>
            <a:endParaRPr lang="ar-SA" sz="2400" b="1" dirty="0"/>
          </a:p>
        </p:txBody>
      </p:sp>
      <p:sp>
        <p:nvSpPr>
          <p:cNvPr id="19" name="مستطيل مستدير الزوايا 10"/>
          <p:cNvSpPr/>
          <p:nvPr/>
        </p:nvSpPr>
        <p:spPr>
          <a:xfrm>
            <a:off x="357158" y="1572609"/>
            <a:ext cx="1928826" cy="1051517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/>
            <a:r>
              <a:rPr lang="ar-SA" sz="2400" b="1" dirty="0" smtClean="0">
                <a:solidFill>
                  <a:srgbClr val="C00000"/>
                </a:solidFill>
              </a:rPr>
              <a:t>ارتفاع</a:t>
            </a:r>
            <a:r>
              <a:rPr lang="ar-SA" sz="2400" b="1" dirty="0" smtClean="0"/>
              <a:t> النمو الاقتصادي </a:t>
            </a:r>
          </a:p>
        </p:txBody>
      </p:sp>
      <p:cxnSp>
        <p:nvCxnSpPr>
          <p:cNvPr id="20" name="رابط كسهم مستقيم 11"/>
          <p:cNvCxnSpPr>
            <a:stCxn id="18" idx="1"/>
          </p:cNvCxnSpPr>
          <p:nvPr/>
        </p:nvCxnSpPr>
        <p:spPr>
          <a:xfrm flipH="1" flipV="1">
            <a:off x="2285984" y="1981187"/>
            <a:ext cx="1000132" cy="4574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1" name="مستطيل مستدير الزوايا 16"/>
          <p:cNvSpPr/>
          <p:nvPr/>
        </p:nvSpPr>
        <p:spPr>
          <a:xfrm>
            <a:off x="500034" y="3215683"/>
            <a:ext cx="1928826" cy="1051517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/>
            <a:r>
              <a:rPr lang="ar-SA" sz="2400" b="1" dirty="0" smtClean="0">
                <a:solidFill>
                  <a:srgbClr val="C00000"/>
                </a:solidFill>
              </a:rPr>
              <a:t>انخفاض</a:t>
            </a:r>
            <a:r>
              <a:rPr lang="ar-SA" sz="2400" b="1" dirty="0" smtClean="0"/>
              <a:t> النمو الاقتصادي </a:t>
            </a:r>
          </a:p>
        </p:txBody>
      </p:sp>
      <p:sp>
        <p:nvSpPr>
          <p:cNvPr id="22" name="مستطيل مستدير الزوايا 17"/>
          <p:cNvSpPr/>
          <p:nvPr/>
        </p:nvSpPr>
        <p:spPr>
          <a:xfrm>
            <a:off x="3428992" y="3215683"/>
            <a:ext cx="1928826" cy="1051517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/>
            <a:r>
              <a:rPr lang="ar-SA" sz="2400" b="1" dirty="0" smtClean="0">
                <a:solidFill>
                  <a:srgbClr val="C00000"/>
                </a:solidFill>
              </a:rPr>
              <a:t>انخفاض</a:t>
            </a:r>
            <a:r>
              <a:rPr lang="ar-SA" sz="2400" b="1" dirty="0" smtClean="0"/>
              <a:t> تدفق الأموال</a:t>
            </a:r>
          </a:p>
        </p:txBody>
      </p:sp>
      <p:sp>
        <p:nvSpPr>
          <p:cNvPr id="23" name="مستطيل مستدير الزوايا 18"/>
          <p:cNvSpPr/>
          <p:nvPr/>
        </p:nvSpPr>
        <p:spPr>
          <a:xfrm>
            <a:off x="6643702" y="3001369"/>
            <a:ext cx="1928826" cy="1051517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/>
            <a:r>
              <a:rPr lang="ar-SA" sz="2400" b="1" dirty="0" smtClean="0">
                <a:solidFill>
                  <a:srgbClr val="C00000"/>
                </a:solidFill>
              </a:rPr>
              <a:t>ارتفاع</a:t>
            </a:r>
            <a:r>
              <a:rPr lang="ar-SA" sz="2400" b="1" dirty="0" smtClean="0"/>
              <a:t> أسعار الفائدة</a:t>
            </a:r>
          </a:p>
        </p:txBody>
      </p:sp>
      <p:cxnSp>
        <p:nvCxnSpPr>
          <p:cNvPr id="24" name="رابط كسهم مستقيم 19"/>
          <p:cNvCxnSpPr/>
          <p:nvPr/>
        </p:nvCxnSpPr>
        <p:spPr>
          <a:xfrm flipH="1" flipV="1">
            <a:off x="2357422" y="3767137"/>
            <a:ext cx="1000132" cy="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5" name="رابط كسهم مستقيم 20"/>
          <p:cNvCxnSpPr/>
          <p:nvPr/>
        </p:nvCxnSpPr>
        <p:spPr>
          <a:xfrm flipH="1" flipV="1">
            <a:off x="5357818" y="3552821"/>
            <a:ext cx="121444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6" name="مستطيل مستدير الزوايا 24"/>
          <p:cNvSpPr/>
          <p:nvPr/>
        </p:nvSpPr>
        <p:spPr>
          <a:xfrm>
            <a:off x="333316" y="4419600"/>
            <a:ext cx="8429684" cy="173191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r" rtl="1"/>
            <a:r>
              <a:rPr lang="ar-SA" sz="2400" b="1" dirty="0" smtClean="0">
                <a:solidFill>
                  <a:srgbClr val="006800"/>
                </a:solidFill>
              </a:rPr>
              <a:t>أسعار الفائدة </a:t>
            </a:r>
            <a:r>
              <a:rPr lang="ar-SA" sz="2400" b="1" dirty="0" smtClean="0"/>
              <a:t>تمثل </a:t>
            </a:r>
            <a:r>
              <a:rPr lang="ar-SA" sz="2400" b="1" u="sng" dirty="0" smtClean="0"/>
              <a:t>العائد المطلوب </a:t>
            </a:r>
            <a:r>
              <a:rPr lang="ar-SA" sz="2400" b="1" dirty="0" smtClean="0"/>
              <a:t>أو تكلفة </a:t>
            </a:r>
            <a:r>
              <a:rPr lang="ar-SA" sz="2400" b="1" u="sng" dirty="0" smtClean="0"/>
              <a:t>الأموال</a:t>
            </a:r>
            <a:r>
              <a:rPr lang="ar-SA" sz="2400" b="1" dirty="0" smtClean="0"/>
              <a:t> وهى عبارة عن </a:t>
            </a:r>
            <a:r>
              <a:rPr lang="ar-SA" sz="2400" b="1" dirty="0" smtClean="0">
                <a:solidFill>
                  <a:srgbClr val="C00000"/>
                </a:solidFill>
              </a:rPr>
              <a:t>التعويض الذى يتم دفعه من قبل طالبي الاموال ( الشركة ) الى مزوديها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ar-SA" sz="2400" b="1" dirty="0" smtClean="0">
                <a:solidFill>
                  <a:srgbClr val="C00000"/>
                </a:solidFill>
              </a:rPr>
              <a:t>وعندما يتم الحصول على الأموال عن طريق</a:t>
            </a:r>
            <a:r>
              <a:rPr lang="ar-SA" sz="2400" b="1" dirty="0" smtClean="0">
                <a:solidFill>
                  <a:schemeClr val="accent1">
                    <a:lumMod val="50000"/>
                  </a:schemeClr>
                </a:solidFill>
              </a:rPr>
              <a:t> الإقتراض </a:t>
            </a:r>
            <a:r>
              <a:rPr lang="ar-SA" sz="2400" b="1" dirty="0" smtClean="0"/>
              <a:t>فان تكلفة الأموال </a:t>
            </a:r>
            <a:r>
              <a:rPr lang="ar-SA" sz="2400" b="1" u="sng" dirty="0" smtClean="0"/>
              <a:t>هى سعر الفائدة </a:t>
            </a:r>
            <a:r>
              <a:rPr lang="ar-SA" sz="2400" b="1" dirty="0" smtClean="0"/>
              <a:t>، </a:t>
            </a:r>
            <a:r>
              <a:rPr lang="ar-SA" sz="2400" b="1" dirty="0"/>
              <a:t>أ</a:t>
            </a:r>
            <a:r>
              <a:rPr lang="ar-SA" sz="2400" b="1" dirty="0" smtClean="0"/>
              <a:t>ما اذا تم الحصول عليها عن طريق </a:t>
            </a:r>
            <a:r>
              <a:rPr lang="ar-SA" sz="2400" b="1" dirty="0" smtClean="0">
                <a:solidFill>
                  <a:schemeClr val="accent1">
                    <a:lumMod val="50000"/>
                  </a:schemeClr>
                </a:solidFill>
              </a:rPr>
              <a:t>الأسهم والسندات </a:t>
            </a:r>
            <a:r>
              <a:rPr lang="ar-SA" sz="2400" b="1" dirty="0" smtClean="0"/>
              <a:t>فان التكلفة تسمى </a:t>
            </a:r>
            <a:r>
              <a:rPr lang="ar-SA" sz="2400" b="1" u="sng" dirty="0" smtClean="0"/>
              <a:t>العائد المطلوب</a:t>
            </a:r>
            <a:endParaRPr lang="ar-SA" sz="2400" b="1" u="sng" dirty="0"/>
          </a:p>
        </p:txBody>
      </p:sp>
      <p:sp>
        <p:nvSpPr>
          <p:cNvPr id="49" name="مستطيل مستدير الزوايا 6"/>
          <p:cNvSpPr/>
          <p:nvPr/>
        </p:nvSpPr>
        <p:spPr>
          <a:xfrm>
            <a:off x="6429388" y="1491587"/>
            <a:ext cx="2286016" cy="989663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/>
            <a:endParaRPr lang="ar-SA" sz="2400" b="1" dirty="0" smtClean="0"/>
          </a:p>
          <a:p>
            <a:pPr algn="ctr" rtl="1"/>
            <a:r>
              <a:rPr lang="ar-SA" sz="2400" b="1" dirty="0" smtClean="0">
                <a:solidFill>
                  <a:srgbClr val="C00000"/>
                </a:solidFill>
              </a:rPr>
              <a:t>انخفاض</a:t>
            </a:r>
            <a:r>
              <a:rPr lang="ar-SA" sz="2400" b="1" dirty="0" smtClean="0"/>
              <a:t> أسعار الفوائد يؤدى </a:t>
            </a:r>
            <a:r>
              <a:rPr lang="ar-SA" sz="2400" b="1" dirty="0"/>
              <a:t>إ</a:t>
            </a:r>
            <a:r>
              <a:rPr lang="ar-SA" sz="2400" b="1" dirty="0" smtClean="0"/>
              <a:t>لى</a:t>
            </a:r>
            <a:endParaRPr lang="ar-SA" sz="2400" dirty="0" smtClean="0"/>
          </a:p>
          <a:p>
            <a:pPr algn="ctr" rtl="1"/>
            <a:endParaRPr lang="ar-SA" sz="2400" dirty="0"/>
          </a:p>
        </p:txBody>
      </p:sp>
    </p:spTree>
    <p:extLst>
      <p:ext uri="{BB962C8B-B14F-4D97-AF65-F5344CB8AC3E}">
        <p14:creationId xmlns:p14="http://schemas.microsoft.com/office/powerpoint/2010/main" val="262422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5</a:t>
            </a:fld>
            <a:endParaRPr lang="ar-SA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706688"/>
            <a:ext cx="5181600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5257800" y="184115"/>
            <a:ext cx="4233360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السادس: معدلات الفائدة وتقييم السندات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457200" y="685800"/>
            <a:ext cx="8305800" cy="57689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 algn="r" rtl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ar-SA" sz="2600" b="1" dirty="0" smtClean="0">
                <a:solidFill>
                  <a:srgbClr val="C00000"/>
                </a:solidFill>
                <a:cs typeface="PT Bold Heading" pitchFamily="2" charset="-78"/>
              </a:rPr>
              <a:t>معدل الفائدة الفعلي:</a:t>
            </a:r>
          </a:p>
          <a:p>
            <a:pPr marL="609600" indent="-609600" algn="r" rtl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ar-SA" sz="2200" b="1" dirty="0" smtClean="0"/>
              <a:t>بإفتراض عالم مثالي حيث لا يوجد تضخم وأنه لا يوجد فرق عند مزودي </a:t>
            </a:r>
          </a:p>
          <a:p>
            <a:pPr marL="609600" indent="-609600" algn="r" rtl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ar-SA" sz="2200" b="1" dirty="0" smtClean="0"/>
              <a:t>الأموال وطالبيها فيما يتعلق بشروط الدين او الاستثمار لأن ليس لهم تفضيلات للسيولة وهم متأكدين من حصولهم على عوائدهم الاستثمارية </a:t>
            </a:r>
          </a:p>
          <a:p>
            <a:pPr marL="609600" indent="-609600" algn="r" rtl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ar-SA" sz="2200" b="1" dirty="0" smtClean="0"/>
              <a:t>هناك تكلفه واحدة للأموال وهي </a:t>
            </a:r>
            <a:r>
              <a:rPr lang="ar-SA" sz="2200" b="1" dirty="0" smtClean="0">
                <a:solidFill>
                  <a:srgbClr val="FF0000"/>
                </a:solidFill>
              </a:rPr>
              <a:t>معدل الفائدة الفعلي </a:t>
            </a:r>
            <a:r>
              <a:rPr lang="ar-SA" sz="2200" b="1" dirty="0" smtClean="0"/>
              <a:t>وهو الذي يعمل على إحداث التوازن</a:t>
            </a:r>
            <a:r>
              <a:rPr lang="en-US" sz="2200" b="1" dirty="0" smtClean="0"/>
              <a:t> </a:t>
            </a:r>
            <a:r>
              <a:rPr lang="ar-SA" sz="2200" b="1" dirty="0" smtClean="0"/>
              <a:t>بين </a:t>
            </a:r>
            <a:r>
              <a:rPr lang="ar-SA" sz="2200" b="1" dirty="0" smtClean="0">
                <a:solidFill>
                  <a:srgbClr val="006800"/>
                </a:solidFill>
              </a:rPr>
              <a:t>العرض على اموال المدخرات والطلب لأموال الاستثمارات</a:t>
            </a:r>
            <a:r>
              <a:rPr lang="ar-SA" sz="2200" b="1" dirty="0" smtClean="0"/>
              <a:t> وهو معدل مستقر في الدول المتقدمة يبلغ 1% ويتغير مع تغير الظروف الاقتصادية وأذواق المستهلكين وتفضيلاتهم .</a:t>
            </a:r>
          </a:p>
          <a:p>
            <a:pPr marL="609600" indent="-609600" algn="r" rtl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ar-SA" sz="2200" b="1" dirty="0" smtClean="0">
                <a:solidFill>
                  <a:srgbClr val="002060"/>
                </a:solidFill>
              </a:rPr>
              <a:t>ينخفض</a:t>
            </a:r>
            <a:r>
              <a:rPr lang="ar-SA" sz="2200" b="1" dirty="0" smtClean="0"/>
              <a:t> معدل الفائدة الفعلي مع </a:t>
            </a:r>
            <a:r>
              <a:rPr lang="ar-SA" sz="2200" b="1" dirty="0" smtClean="0">
                <a:solidFill>
                  <a:srgbClr val="002060"/>
                </a:solidFill>
              </a:rPr>
              <a:t>زيادة </a:t>
            </a:r>
            <a:r>
              <a:rPr lang="ar-SA" sz="2200" b="1" dirty="0" smtClean="0"/>
              <a:t>الميزان التجاري </a:t>
            </a:r>
            <a:r>
              <a:rPr lang="ar-SA" sz="2200" b="1" dirty="0" smtClean="0">
                <a:solidFill>
                  <a:srgbClr val="002060"/>
                </a:solidFill>
              </a:rPr>
              <a:t>وزيادة </a:t>
            </a:r>
            <a:r>
              <a:rPr lang="ar-SA" sz="2200" b="1" dirty="0" smtClean="0"/>
              <a:t>عرض النقود .</a:t>
            </a:r>
          </a:p>
          <a:p>
            <a:pPr marL="609600" indent="-609600" algn="r" rtl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ar-SA" sz="2200" b="1" dirty="0" smtClean="0"/>
              <a:t>اما </a:t>
            </a:r>
            <a:r>
              <a:rPr lang="ar-SA" sz="2200" b="1" dirty="0" smtClean="0">
                <a:solidFill>
                  <a:srgbClr val="002060"/>
                </a:solidFill>
              </a:rPr>
              <a:t>ارتفاع </a:t>
            </a:r>
            <a:r>
              <a:rPr lang="ar-SA" sz="2200" b="1" dirty="0" smtClean="0"/>
              <a:t>معدل الفائدة الفعلي فبسبب </a:t>
            </a:r>
            <a:r>
              <a:rPr lang="ar-SA" sz="2200" b="1" dirty="0" smtClean="0">
                <a:solidFill>
                  <a:srgbClr val="002060"/>
                </a:solidFill>
              </a:rPr>
              <a:t>العجز</a:t>
            </a:r>
            <a:r>
              <a:rPr lang="ar-SA" sz="2200" b="1" dirty="0" smtClean="0"/>
              <a:t> فى الميزان التجاري </a:t>
            </a:r>
            <a:r>
              <a:rPr lang="ar-SA" sz="2200" b="1" dirty="0" smtClean="0">
                <a:solidFill>
                  <a:srgbClr val="002060"/>
                </a:solidFill>
              </a:rPr>
              <a:t>وانخفاض</a:t>
            </a:r>
            <a:r>
              <a:rPr lang="ar-SA" sz="2200" b="1" dirty="0" smtClean="0"/>
              <a:t> عرض النقود .</a:t>
            </a:r>
          </a:p>
          <a:p>
            <a:pPr marL="609600" indent="-609600" algn="r" rtl="1">
              <a:lnSpc>
                <a:spcPct val="90000"/>
              </a:lnSpc>
              <a:buNone/>
            </a:pPr>
            <a:r>
              <a:rPr lang="ar-SA" sz="2400" b="1" dirty="0">
                <a:solidFill>
                  <a:srgbClr val="C00000"/>
                </a:solidFill>
                <a:cs typeface="PT Bold Heading" pitchFamily="2" charset="-78"/>
              </a:rPr>
              <a:t>ويحسب بالمعادلة التالية </a:t>
            </a:r>
            <a:r>
              <a:rPr lang="ar-SA" sz="2400" b="1" dirty="0" smtClean="0">
                <a:solidFill>
                  <a:srgbClr val="C00000"/>
                </a:solidFill>
                <a:cs typeface="PT Bold Heading" pitchFamily="2" charset="-78"/>
              </a:rPr>
              <a:t>:-</a:t>
            </a:r>
            <a:endParaRPr lang="ar-SA" sz="2400" b="1" dirty="0">
              <a:solidFill>
                <a:srgbClr val="C00000"/>
              </a:solidFill>
              <a:cs typeface="PT Bold Heading" pitchFamily="2" charset="-78"/>
            </a:endParaRPr>
          </a:p>
          <a:p>
            <a:pPr marL="609600" indent="-609600">
              <a:lnSpc>
                <a:spcPct val="90000"/>
              </a:lnSpc>
              <a:buNone/>
            </a:pPr>
            <a:endParaRPr lang="ar-SA" sz="1100" b="1" dirty="0">
              <a:cs typeface="PT Bold Heading" pitchFamily="2" charset="-78"/>
            </a:endParaRPr>
          </a:p>
          <a:p>
            <a:pPr marL="609600" indent="-609600" algn="r" rtl="1">
              <a:lnSpc>
                <a:spcPct val="90000"/>
              </a:lnSpc>
              <a:buNone/>
            </a:pPr>
            <a:r>
              <a:rPr lang="ar-SA" sz="2400" b="1" dirty="0" smtClean="0"/>
              <a:t>                                        </a:t>
            </a:r>
            <a:endParaRPr lang="en-US" sz="2400" b="1" dirty="0" smtClean="0"/>
          </a:p>
          <a:p>
            <a:pPr marL="609600" indent="-609600" algn="r" rtl="1">
              <a:lnSpc>
                <a:spcPct val="90000"/>
              </a:lnSpc>
              <a:buNone/>
            </a:pPr>
            <a:r>
              <a:rPr lang="ar-SA" sz="2400" b="1" dirty="0" smtClean="0">
                <a:solidFill>
                  <a:srgbClr val="013E36"/>
                </a:solidFill>
              </a:rPr>
              <a:t>حيث </a:t>
            </a:r>
            <a:r>
              <a:rPr lang="ar-SA" sz="2400" b="1" dirty="0">
                <a:solidFill>
                  <a:srgbClr val="013E36"/>
                </a:solidFill>
              </a:rPr>
              <a:t>أن </a:t>
            </a:r>
            <a:r>
              <a:rPr lang="en-US" sz="2400" b="1" dirty="0">
                <a:solidFill>
                  <a:srgbClr val="013E36"/>
                </a:solidFill>
              </a:rPr>
              <a:t>R </a:t>
            </a:r>
            <a:r>
              <a:rPr lang="en-US" sz="1800" b="1" dirty="0">
                <a:solidFill>
                  <a:srgbClr val="013E36"/>
                </a:solidFill>
              </a:rPr>
              <a:t>f</a:t>
            </a:r>
            <a:r>
              <a:rPr lang="ar-SA" sz="2400" b="1" dirty="0">
                <a:solidFill>
                  <a:srgbClr val="013E36"/>
                </a:solidFill>
              </a:rPr>
              <a:t> </a:t>
            </a:r>
            <a:r>
              <a:rPr lang="ar-SA" sz="2400" b="1" dirty="0"/>
              <a:t>هى معدل العائد </a:t>
            </a:r>
            <a:r>
              <a:rPr lang="ar-SA" sz="2400" b="1" dirty="0" smtClean="0"/>
              <a:t>الخالي </a:t>
            </a:r>
            <a:r>
              <a:rPr lang="ar-SA" sz="2400" b="1" dirty="0"/>
              <a:t>من المخاطرة </a:t>
            </a:r>
            <a:r>
              <a:rPr lang="ar-SA" sz="2400" b="1" dirty="0" smtClean="0"/>
              <a:t>.</a:t>
            </a:r>
            <a:endParaRPr lang="en-US" sz="2400" b="1" dirty="0" smtClean="0"/>
          </a:p>
          <a:p>
            <a:pPr marL="609600" indent="-609600" algn="r" rtl="1">
              <a:lnSpc>
                <a:spcPct val="90000"/>
              </a:lnSpc>
              <a:buNone/>
            </a:pPr>
            <a:r>
              <a:rPr lang="ar-SA" sz="2400" b="1" dirty="0" smtClean="0"/>
              <a:t> و </a:t>
            </a:r>
            <a:r>
              <a:rPr lang="en-US" sz="2400" b="1" dirty="0" smtClean="0">
                <a:solidFill>
                  <a:srgbClr val="013E36"/>
                </a:solidFill>
              </a:rPr>
              <a:t>IP</a:t>
            </a:r>
            <a:r>
              <a:rPr lang="ar-SA" sz="2400" b="1" dirty="0" smtClean="0"/>
              <a:t>هى</a:t>
            </a:r>
            <a:r>
              <a:rPr lang="en-US" sz="2400" b="1" dirty="0" smtClean="0"/>
              <a:t> </a:t>
            </a:r>
            <a:r>
              <a:rPr lang="ar-SA" sz="2400" b="1" dirty="0" smtClean="0"/>
              <a:t> </a:t>
            </a:r>
            <a:r>
              <a:rPr lang="ar-SA" sz="2400" b="1" dirty="0"/>
              <a:t>معدل التضخم </a:t>
            </a:r>
            <a:r>
              <a:rPr lang="ar-SA" sz="2400" b="1" dirty="0" smtClean="0"/>
              <a:t>المتوقع</a:t>
            </a:r>
            <a:r>
              <a:rPr lang="en-US" sz="2400" b="1" dirty="0" smtClean="0"/>
              <a:t> </a:t>
            </a:r>
            <a:r>
              <a:rPr lang="ar-SA" sz="2400" b="1" dirty="0" smtClean="0"/>
              <a:t>.                   </a:t>
            </a:r>
            <a:r>
              <a:rPr lang="en-US" sz="2400" b="1" dirty="0" smtClean="0">
                <a:solidFill>
                  <a:srgbClr val="013E36"/>
                </a:solidFill>
              </a:rPr>
              <a:t>K*</a:t>
            </a:r>
            <a:r>
              <a:rPr lang="ar-SA" sz="2400" b="1" dirty="0" smtClean="0"/>
              <a:t> معدل الفائدة الفعلي </a:t>
            </a:r>
            <a:endParaRPr lang="ar-SA" sz="2400" b="1" dirty="0"/>
          </a:p>
          <a:p>
            <a:pPr marL="609600" indent="-609600" algn="r" rtl="1">
              <a:lnSpc>
                <a:spcPct val="90000"/>
              </a:lnSpc>
              <a:buFont typeface="Arial" panose="020B0604020202020204" pitchFamily="34" charset="0"/>
              <a:buNone/>
            </a:pPr>
            <a:endParaRPr lang="as-IN" sz="2400" b="1" dirty="0" smtClean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0369087"/>
              </p:ext>
            </p:extLst>
          </p:nvPr>
        </p:nvGraphicFramePr>
        <p:xfrm>
          <a:off x="5257800" y="4648200"/>
          <a:ext cx="3318164" cy="6362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3" name="Equation" r:id="rId5" imgW="799753" imgH="253890" progId="Equation.3">
                  <p:embed/>
                </p:oleObj>
              </mc:Choice>
              <mc:Fallback>
                <p:oleObj name="Equation" r:id="rId5" imgW="799753" imgH="25389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648200"/>
                        <a:ext cx="3318164" cy="6362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2422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6</a:t>
            </a:fld>
            <a:endParaRPr lang="ar-SA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706688"/>
            <a:ext cx="5181600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912739" cy="808687"/>
          </a:xfrm>
          <a:prstGeom prst="rect">
            <a:avLst/>
          </a:prstGeom>
        </p:spPr>
      </p:pic>
      <p:sp>
        <p:nvSpPr>
          <p:cNvPr id="15" name="Title 1"/>
          <p:cNvSpPr txBox="1">
            <a:spLocks/>
          </p:cNvSpPr>
          <p:nvPr/>
        </p:nvSpPr>
        <p:spPr>
          <a:xfrm>
            <a:off x="5257800" y="184115"/>
            <a:ext cx="4233360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السادس: معدلات الفائدة وتقييم السندات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285720" y="357166"/>
            <a:ext cx="8401080" cy="628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 algn="r" rtl="1">
              <a:lnSpc>
                <a:spcPct val="90000"/>
              </a:lnSpc>
              <a:buFontTx/>
              <a:buNone/>
            </a:pPr>
            <a:endParaRPr lang="ar-SA" sz="2200" b="1" dirty="0" smtClean="0"/>
          </a:p>
          <a:p>
            <a:pPr marL="609600" indent="-609600" algn="r" rtl="1">
              <a:lnSpc>
                <a:spcPct val="90000"/>
              </a:lnSpc>
              <a:buFontTx/>
              <a:buNone/>
            </a:pPr>
            <a:r>
              <a:rPr lang="ar-SA" sz="2600" b="1" dirty="0" smtClean="0">
                <a:solidFill>
                  <a:srgbClr val="C00000"/>
                </a:solidFill>
                <a:cs typeface="PT Bold Heading" pitchFamily="2" charset="-78"/>
              </a:rPr>
              <a:t>ب- معدل الفائدة الإسمي:</a:t>
            </a:r>
          </a:p>
          <a:p>
            <a:pPr marL="609600" indent="-609600" algn="r" rtl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ar-SA" sz="2200" b="1" dirty="0" smtClean="0"/>
              <a:t>معدل الفائده الاسمي هو : </a:t>
            </a:r>
            <a:r>
              <a:rPr lang="ar-SA" sz="2200" b="1" dirty="0" smtClean="0">
                <a:solidFill>
                  <a:srgbClr val="013E36"/>
                </a:solidFill>
              </a:rPr>
              <a:t>العائد الحقيقي يتم دفعه من قبل طالبي الاموال (المقترضين – مصدري السندات ) الي مزوديها ( المقرضين – المستثمرين ) .</a:t>
            </a:r>
          </a:p>
          <a:p>
            <a:pPr marL="609600" indent="-609600" algn="r" rtl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ar-SA" sz="2200" b="1" dirty="0" smtClean="0"/>
              <a:t> ان معدل الفائده الإسمي يختلف عن معدل الفائدة الفعلي بسبب عاملين:</a:t>
            </a:r>
          </a:p>
          <a:p>
            <a:pPr marL="609600" indent="-609600" algn="r" rtl="1">
              <a:lnSpc>
                <a:spcPct val="90000"/>
              </a:lnSpc>
              <a:buFontTx/>
              <a:buNone/>
            </a:pPr>
            <a:r>
              <a:rPr lang="ar-SA" sz="2200" b="1" dirty="0" smtClean="0">
                <a:solidFill>
                  <a:schemeClr val="accent6">
                    <a:lumMod val="75000"/>
                  </a:schemeClr>
                </a:solidFill>
              </a:rPr>
              <a:t>1- معدل التضخم المتوقع.                         2- خصائص الإصدار والمصدر .</a:t>
            </a:r>
            <a:endParaRPr lang="as-IN" sz="2200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361920" y="2728890"/>
            <a:ext cx="8401080" cy="351951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 algn="r" rtl="1">
              <a:lnSpc>
                <a:spcPct val="90000"/>
              </a:lnSpc>
              <a:buFontTx/>
              <a:buNone/>
            </a:pPr>
            <a:r>
              <a:rPr lang="ar-SA" sz="2200" b="1" dirty="0" smtClean="0"/>
              <a:t>ويحسب بالمعادلة التالية:-</a:t>
            </a:r>
          </a:p>
          <a:p>
            <a:pPr marL="609600" indent="-609600" algn="r" rtl="1">
              <a:lnSpc>
                <a:spcPct val="90000"/>
              </a:lnSpc>
              <a:buFontTx/>
              <a:buNone/>
            </a:pPr>
            <a:endParaRPr lang="ar-SA" sz="2200" b="1" dirty="0" smtClean="0"/>
          </a:p>
          <a:p>
            <a:pPr marL="609600" indent="-609600" algn="r" rtl="1">
              <a:lnSpc>
                <a:spcPct val="90000"/>
              </a:lnSpc>
              <a:buFontTx/>
              <a:buNone/>
            </a:pPr>
            <a:endParaRPr lang="ar-SA" sz="2200" b="1" dirty="0" smtClean="0"/>
          </a:p>
          <a:p>
            <a:pPr marL="609600" indent="-609600" algn="r" rtl="1">
              <a:lnSpc>
                <a:spcPct val="90000"/>
              </a:lnSpc>
              <a:buFontTx/>
              <a:buNone/>
            </a:pPr>
            <a:r>
              <a:rPr lang="ar-SA" sz="2200" b="1" dirty="0" smtClean="0"/>
              <a:t>أو المعادلة التالية : </a:t>
            </a:r>
          </a:p>
          <a:p>
            <a:pPr marL="609600" indent="-609600" algn="r" rtl="1">
              <a:lnSpc>
                <a:spcPct val="90000"/>
              </a:lnSpc>
              <a:buFontTx/>
              <a:buNone/>
            </a:pPr>
            <a:endParaRPr lang="ar-SA" sz="2200" b="1" dirty="0" smtClean="0"/>
          </a:p>
          <a:p>
            <a:pPr marL="609600" indent="-609600" algn="r" rtl="1">
              <a:lnSpc>
                <a:spcPct val="90000"/>
              </a:lnSpc>
              <a:buFontTx/>
              <a:buNone/>
            </a:pPr>
            <a:r>
              <a:rPr lang="ar-SA" sz="2200" b="1" dirty="0"/>
              <a:t>واذا قمنا بتعويض معادلة معدل الفائدة الحقيقى المذكور ادناه فى المعادلة السابقة</a:t>
            </a:r>
          </a:p>
          <a:p>
            <a:pPr marL="609600" indent="-609600" algn="r" rtl="1">
              <a:lnSpc>
                <a:spcPct val="90000"/>
              </a:lnSpc>
              <a:buFontTx/>
              <a:buNone/>
            </a:pPr>
            <a:endParaRPr lang="ar-SA" sz="2200" b="1" dirty="0" smtClean="0"/>
          </a:p>
          <a:p>
            <a:pPr marL="609600" indent="-609600" algn="r" rtl="1">
              <a:lnSpc>
                <a:spcPct val="90000"/>
              </a:lnSpc>
              <a:buFontTx/>
              <a:buNone/>
            </a:pPr>
            <a:endParaRPr lang="ar-SA" sz="2200" b="1" dirty="0" smtClean="0"/>
          </a:p>
          <a:p>
            <a:pPr marL="609600" indent="-609600" algn="r" rtl="1">
              <a:lnSpc>
                <a:spcPct val="90000"/>
              </a:lnSpc>
              <a:buFontTx/>
              <a:buNone/>
            </a:pPr>
            <a:r>
              <a:rPr lang="ar-SA" sz="2200" b="1" dirty="0" smtClean="0"/>
              <a:t>حيث ان :</a:t>
            </a:r>
          </a:p>
          <a:p>
            <a:pPr marL="609600" indent="-609600" algn="r" rtl="1">
              <a:lnSpc>
                <a:spcPct val="90000"/>
              </a:lnSpc>
              <a:buFontTx/>
              <a:buNone/>
            </a:pPr>
            <a:r>
              <a:rPr lang="ar-SA" sz="2200" b="1" dirty="0" smtClean="0"/>
              <a:t>      </a:t>
            </a:r>
            <a:r>
              <a:rPr lang="en-US" sz="2200" b="1" dirty="0" smtClean="0">
                <a:solidFill>
                  <a:srgbClr val="013E36"/>
                </a:solidFill>
              </a:rPr>
              <a:t>RP</a:t>
            </a:r>
            <a:r>
              <a:rPr lang="ar-SA" sz="2200" b="1" dirty="0" smtClean="0">
                <a:solidFill>
                  <a:srgbClr val="013E36"/>
                </a:solidFill>
              </a:rPr>
              <a:t> </a:t>
            </a:r>
            <a:r>
              <a:rPr lang="ar-SA" sz="2200" b="1" dirty="0" smtClean="0"/>
              <a:t>علاوة مخاطر الإصدار والمصدر            </a:t>
            </a:r>
            <a:r>
              <a:rPr lang="en-US" sz="2200" b="1" dirty="0" smtClean="0"/>
              <a:t>K </a:t>
            </a:r>
            <a:r>
              <a:rPr lang="ar-SA" sz="2200" b="1" dirty="0"/>
              <a:t> </a:t>
            </a:r>
            <a:r>
              <a:rPr lang="ar-SA" sz="2200" b="1" dirty="0" smtClean="0"/>
              <a:t>معدل الفائدة الإسمي  </a:t>
            </a:r>
            <a:endParaRPr lang="as-IN" sz="2200" b="1" dirty="0" smtClean="0"/>
          </a:p>
        </p:txBody>
      </p:sp>
      <p:sp>
        <p:nvSpPr>
          <p:cNvPr id="16" name="عنصر نائب لرقم الشريحة 2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B34F065-1154-456A-91E3-76DE8E75E17B}" type="slidenum">
              <a:rPr lang="ar-SA" sz="2200" smtClean="0"/>
              <a:pPr/>
              <a:t>6</a:t>
            </a:fld>
            <a:endParaRPr lang="ar-SA" sz="2200" dirty="0"/>
          </a:p>
        </p:txBody>
      </p:sp>
      <p:graphicFrame>
        <p:nvGraphicFramePr>
          <p:cNvPr id="1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7088122"/>
              </p:ext>
            </p:extLst>
          </p:nvPr>
        </p:nvGraphicFramePr>
        <p:xfrm>
          <a:off x="3581400" y="2995288"/>
          <a:ext cx="4910138" cy="4683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3" name="Equation" r:id="rId5" imgW="1054080" imgH="203040" progId="Equation.3">
                  <p:embed/>
                </p:oleObj>
              </mc:Choice>
              <mc:Fallback>
                <p:oleObj name="Equation" r:id="rId5" imgW="10540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995288"/>
                        <a:ext cx="4910138" cy="46834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188518"/>
              </p:ext>
            </p:extLst>
          </p:nvPr>
        </p:nvGraphicFramePr>
        <p:xfrm>
          <a:off x="3586273" y="4953000"/>
          <a:ext cx="3725862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4" name="Equation" r:id="rId7" imgW="799920" imgH="253800" progId="Equation.3">
                  <p:embed/>
                </p:oleObj>
              </mc:Choice>
              <mc:Fallback>
                <p:oleObj name="Equation" r:id="rId7" imgW="79992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6273" y="4953000"/>
                        <a:ext cx="3725862" cy="5619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2778788"/>
              </p:ext>
            </p:extLst>
          </p:nvPr>
        </p:nvGraphicFramePr>
        <p:xfrm>
          <a:off x="3571875" y="3733800"/>
          <a:ext cx="3371850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5" name="Equation" r:id="rId9" imgW="723586" imgH="215806" progId="Equation.3">
                  <p:embed/>
                </p:oleObj>
              </mc:Choice>
              <mc:Fallback>
                <p:oleObj name="Equation" r:id="rId9" imgW="723586" imgH="215806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875" y="3733800"/>
                        <a:ext cx="3371850" cy="606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2422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7</a:t>
            </a:fld>
            <a:endParaRPr lang="ar-SA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706688"/>
            <a:ext cx="5181600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912739" cy="808687"/>
          </a:xfrm>
          <a:prstGeom prst="rect">
            <a:avLst/>
          </a:prstGeom>
        </p:spPr>
      </p:pic>
      <p:sp>
        <p:nvSpPr>
          <p:cNvPr id="15" name="Title 1"/>
          <p:cNvSpPr txBox="1">
            <a:spLocks/>
          </p:cNvSpPr>
          <p:nvPr/>
        </p:nvSpPr>
        <p:spPr>
          <a:xfrm>
            <a:off x="5257800" y="184115"/>
            <a:ext cx="4233360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السادس: معدلات الفائدة وتقييم السندات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371460" y="976290"/>
            <a:ext cx="8401080" cy="17597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 algn="r" rtl="1">
              <a:lnSpc>
                <a:spcPct val="90000"/>
              </a:lnSpc>
              <a:buFontTx/>
              <a:buNone/>
            </a:pPr>
            <a:r>
              <a:rPr lang="ar-SA" sz="2200" b="1" dirty="0" smtClean="0">
                <a:solidFill>
                  <a:srgbClr val="C00000"/>
                </a:solidFill>
              </a:rPr>
              <a:t>سؤال 12 صفحة 182 :</a:t>
            </a:r>
          </a:p>
          <a:p>
            <a:pPr marL="609600" indent="-609600" algn="r" rtl="1">
              <a:lnSpc>
                <a:spcPct val="90000"/>
              </a:lnSpc>
              <a:buFontTx/>
              <a:buNone/>
            </a:pPr>
            <a:r>
              <a:rPr lang="ar-SA" sz="2200" b="1" dirty="0" smtClean="0"/>
              <a:t>إذا علمت أن العائد الفعلي يبلغ</a:t>
            </a:r>
            <a:r>
              <a:rPr lang="ar-SA" sz="2200" b="1" dirty="0" smtClean="0">
                <a:solidFill>
                  <a:srgbClr val="013E36"/>
                </a:solidFill>
              </a:rPr>
              <a:t> </a:t>
            </a:r>
            <a:r>
              <a:rPr lang="ar-SA" sz="2200" b="1" dirty="0" smtClean="0">
                <a:solidFill>
                  <a:srgbClr val="006800"/>
                </a:solidFill>
              </a:rPr>
              <a:t>2% </a:t>
            </a:r>
            <a:r>
              <a:rPr lang="ar-SA" sz="2200" b="1" dirty="0" smtClean="0"/>
              <a:t>، و معدل التضخم المتوقع </a:t>
            </a:r>
            <a:r>
              <a:rPr lang="ar-SA" sz="2200" b="1" dirty="0" smtClean="0">
                <a:solidFill>
                  <a:srgbClr val="006800"/>
                </a:solidFill>
              </a:rPr>
              <a:t>5% </a:t>
            </a:r>
            <a:r>
              <a:rPr lang="ar-SA" sz="2200" b="1" dirty="0" smtClean="0"/>
              <a:t>، احسب العائد الذي يخلو من المخاطرة ، ومعدل الفائدة الإسمي على سند شركة المنارة إذا علمت أن علاوة مخاطرها </a:t>
            </a:r>
            <a:r>
              <a:rPr lang="ar-SA" sz="2200" b="1" dirty="0" smtClean="0">
                <a:solidFill>
                  <a:srgbClr val="006800"/>
                </a:solidFill>
              </a:rPr>
              <a:t>3%</a:t>
            </a:r>
            <a:endParaRPr lang="as-IN" sz="2200" b="1" dirty="0" smtClean="0">
              <a:solidFill>
                <a:srgbClr val="006800"/>
              </a:solidFill>
            </a:endParaRPr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457200" y="2209800"/>
            <a:ext cx="8229600" cy="396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 smtClean="0">
                <a:solidFill>
                  <a:srgbClr val="013E36"/>
                </a:solidFill>
              </a:rPr>
              <a:t>K* = 2%            IP = 5%           RP = 3%</a:t>
            </a:r>
            <a:endParaRPr lang="ar-SA" sz="2800" dirty="0" smtClean="0">
              <a:solidFill>
                <a:srgbClr val="013E36"/>
              </a:solidFill>
            </a:endParaRPr>
          </a:p>
          <a:p>
            <a:pPr marL="0" indent="0" algn="r">
              <a:buNone/>
            </a:pPr>
            <a:r>
              <a:rPr lang="ar-SA" sz="2800" dirty="0" smtClean="0">
                <a:solidFill>
                  <a:srgbClr val="013E36"/>
                </a:solidFill>
              </a:rPr>
              <a:t>  1- معدل الفائدة الإسمي :</a:t>
            </a:r>
            <a:endParaRPr lang="en-US" sz="28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ar-SA" sz="2800" dirty="0" smtClean="0"/>
          </a:p>
          <a:p>
            <a:pPr marL="0" indent="0">
              <a:buNone/>
            </a:pP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K = 0.02 + 0.05 + 0.03 = 0.1</a:t>
            </a:r>
          </a:p>
          <a:p>
            <a:pPr marL="0" indent="0" algn="r" rtl="1">
              <a:buNone/>
            </a:pPr>
            <a:r>
              <a:rPr lang="ar-SA" sz="2800" dirty="0">
                <a:solidFill>
                  <a:srgbClr val="013E36"/>
                </a:solidFill>
              </a:rPr>
              <a:t> </a:t>
            </a:r>
            <a:r>
              <a:rPr lang="ar-SA" sz="2800" dirty="0" smtClean="0">
                <a:solidFill>
                  <a:srgbClr val="013E36"/>
                </a:solidFill>
              </a:rPr>
              <a:t>2- معدل العائد الذي يخلو من المخاطرة :</a:t>
            </a:r>
          </a:p>
          <a:p>
            <a:pPr marL="0" indent="0" rtl="1">
              <a:buNone/>
            </a:pPr>
            <a:r>
              <a:rPr lang="en-US" sz="2800" dirty="0" smtClean="0">
                <a:solidFill>
                  <a:srgbClr val="013E36"/>
                </a:solidFill>
              </a:rPr>
              <a:t>RF = K – RP</a:t>
            </a:r>
          </a:p>
          <a:p>
            <a:pPr marL="0" indent="0" rtl="1">
              <a:buNone/>
            </a:pP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RF = 0.1 – 0.03 = 0.07</a:t>
            </a: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rtl="1">
              <a:buNone/>
            </a:pPr>
            <a:endParaRPr lang="en-US" sz="2800" dirty="0">
              <a:solidFill>
                <a:srgbClr val="00B0F0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8003985"/>
              </p:ext>
            </p:extLst>
          </p:nvPr>
        </p:nvGraphicFramePr>
        <p:xfrm>
          <a:off x="457200" y="2773363"/>
          <a:ext cx="4910137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9" name="Equation" r:id="rId5" imgW="1054100" imgH="203200" progId="Equation.3">
                  <p:embed/>
                </p:oleObj>
              </mc:Choice>
              <mc:Fallback>
                <p:oleObj name="Equation" r:id="rId5" imgW="1054100" imgH="203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773363"/>
                        <a:ext cx="4910137" cy="468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9445301"/>
              </p:ext>
            </p:extLst>
          </p:nvPr>
        </p:nvGraphicFramePr>
        <p:xfrm>
          <a:off x="436418" y="3339883"/>
          <a:ext cx="3371850" cy="4605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0" name="Equation" r:id="rId7" imgW="723586" imgH="215806" progId="Equation.3">
                  <p:embed/>
                </p:oleObj>
              </mc:Choice>
              <mc:Fallback>
                <p:oleObj name="Equation" r:id="rId7" imgW="723586" imgH="215806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418" y="3339883"/>
                        <a:ext cx="3371850" cy="46059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29304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8</a:t>
            </a:fld>
            <a:endParaRPr lang="ar-SA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706688"/>
            <a:ext cx="5181600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912739" cy="808687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257800" y="184115"/>
            <a:ext cx="4233360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السادس: معدلات الفائدة وتقييم السندات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514320" y="609600"/>
            <a:ext cx="8401080" cy="17597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 algn="r" rtl="1">
              <a:lnSpc>
                <a:spcPct val="90000"/>
              </a:lnSpc>
              <a:buFontTx/>
              <a:buNone/>
            </a:pPr>
            <a:r>
              <a:rPr lang="ar-SA" sz="2200" b="1" dirty="0" smtClean="0">
                <a:solidFill>
                  <a:srgbClr val="C00000"/>
                </a:solidFill>
              </a:rPr>
              <a:t>سؤال </a:t>
            </a:r>
            <a:r>
              <a:rPr lang="en-US" sz="2200" b="1" dirty="0" smtClean="0">
                <a:solidFill>
                  <a:srgbClr val="C00000"/>
                </a:solidFill>
              </a:rPr>
              <a:t>13</a:t>
            </a:r>
            <a:r>
              <a:rPr lang="ar-SA" sz="2200" b="1" dirty="0" smtClean="0">
                <a:solidFill>
                  <a:srgbClr val="C00000"/>
                </a:solidFill>
              </a:rPr>
              <a:t>صفحة </a:t>
            </a:r>
            <a:r>
              <a:rPr lang="en-US" sz="2200" b="1" dirty="0" smtClean="0">
                <a:solidFill>
                  <a:srgbClr val="C00000"/>
                </a:solidFill>
              </a:rPr>
              <a:t>183</a:t>
            </a:r>
            <a:r>
              <a:rPr lang="ar-SA" sz="2200" b="1" dirty="0" smtClean="0">
                <a:solidFill>
                  <a:srgbClr val="C00000"/>
                </a:solidFill>
              </a:rPr>
              <a:t>:</a:t>
            </a:r>
          </a:p>
          <a:p>
            <a:pPr marL="609600" indent="-609600" algn="r" rtl="1">
              <a:lnSpc>
                <a:spcPct val="90000"/>
              </a:lnSpc>
              <a:buFontTx/>
              <a:buNone/>
            </a:pPr>
            <a:r>
              <a:rPr lang="ar-SA" sz="2200" b="1" dirty="0" smtClean="0"/>
              <a:t>إذا علمت بأن معدل الفائدة الفعلي </a:t>
            </a:r>
            <a:r>
              <a:rPr lang="ar-SA" sz="2200" b="1" dirty="0" smtClean="0">
                <a:solidFill>
                  <a:srgbClr val="006800"/>
                </a:solidFill>
              </a:rPr>
              <a:t>1% </a:t>
            </a:r>
            <a:r>
              <a:rPr lang="ar-SA" sz="2200" b="1" dirty="0" smtClean="0"/>
              <a:t>، احسب العائد الذي يخلو من المخاطرة ومعدل الفائدة الإسمي لكل من الأوراق المالية التالية ، إذا أعطيت المعلومات التالية :</a:t>
            </a:r>
            <a:endParaRPr lang="as-IN" sz="2200" b="1" dirty="0" smtClean="0">
              <a:solidFill>
                <a:srgbClr val="006800"/>
              </a:solidFill>
            </a:endParaRPr>
          </a:p>
        </p:txBody>
      </p:sp>
      <p:graphicFrame>
        <p:nvGraphicFramePr>
          <p:cNvPr id="17" name="Content Placeholder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878141"/>
              </p:ext>
            </p:extLst>
          </p:nvPr>
        </p:nvGraphicFramePr>
        <p:xfrm>
          <a:off x="533400" y="1717040"/>
          <a:ext cx="8229600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A" b="1" dirty="0" smtClean="0"/>
                        <a:t>علاوة مخاطر</a:t>
                      </a:r>
                      <a:r>
                        <a:rPr lang="ar-SA" b="1" baseline="0" dirty="0" smtClean="0"/>
                        <a:t> الورقة المالية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b="1" dirty="0" smtClean="0"/>
                        <a:t>معدل</a:t>
                      </a:r>
                      <a:r>
                        <a:rPr lang="ar-SA" b="1" baseline="0" dirty="0" smtClean="0"/>
                        <a:t> التضخم المتوقع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b="1" dirty="0" smtClean="0"/>
                        <a:t>الورقة المالية 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A" b="1" dirty="0" smtClean="0"/>
                        <a:t>6%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b="1" dirty="0" smtClean="0"/>
                        <a:t>4%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b="1" dirty="0" smtClean="0"/>
                        <a:t>أ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A" b="1" dirty="0" smtClean="0"/>
                        <a:t>4%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b="1" dirty="0" smtClean="0"/>
                        <a:t>5%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b="1" dirty="0" smtClean="0"/>
                        <a:t>ب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A" b="1" dirty="0" smtClean="0"/>
                        <a:t>8%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b="1" dirty="0" smtClean="0"/>
                        <a:t>6%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b="1" dirty="0" smtClean="0"/>
                        <a:t>ج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Rectangle 3"/>
          <p:cNvSpPr txBox="1">
            <a:spLocks noChangeArrowheads="1"/>
          </p:cNvSpPr>
          <p:nvPr/>
        </p:nvSpPr>
        <p:spPr>
          <a:xfrm>
            <a:off x="339436" y="3886200"/>
            <a:ext cx="8401080" cy="17597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 algn="r" rtl="1">
              <a:lnSpc>
                <a:spcPct val="90000"/>
              </a:lnSpc>
              <a:buFontTx/>
              <a:buNone/>
            </a:pPr>
            <a:endParaRPr lang="ar-SA" sz="2200" b="1" dirty="0" smtClean="0">
              <a:solidFill>
                <a:srgbClr val="C00000"/>
              </a:solidFill>
            </a:endParaRPr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457200" y="3200400"/>
            <a:ext cx="8229600" cy="3200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ar-SA" sz="2800" dirty="0" smtClean="0">
                <a:solidFill>
                  <a:srgbClr val="013E36"/>
                </a:solidFill>
              </a:rPr>
              <a:t>1- معدل الفائدة الإسمي :</a:t>
            </a:r>
            <a:endParaRPr lang="en-US" sz="2800" dirty="0" smtClean="0">
              <a:solidFill>
                <a:srgbClr val="002060"/>
              </a:solidFill>
            </a:endParaRPr>
          </a:p>
          <a:p>
            <a:pPr marL="0" indent="0" algn="r" rtl="1">
              <a:buNone/>
            </a:pPr>
            <a:endParaRPr lang="ar-SA" sz="2800" dirty="0" smtClean="0"/>
          </a:p>
          <a:p>
            <a:pPr marL="0" indent="0" algn="r" rtl="1">
              <a:buNone/>
            </a:pPr>
            <a:endParaRPr lang="ar-SA" sz="2800" dirty="0"/>
          </a:p>
          <a:p>
            <a:pPr marL="0" indent="0" algn="r" rtl="1">
              <a:buNone/>
            </a:pPr>
            <a:endParaRPr lang="ar-SA" sz="2800" dirty="0" smtClean="0"/>
          </a:p>
          <a:p>
            <a:pPr marL="0" indent="0" algn="r" rtl="1">
              <a:buNone/>
            </a:pPr>
            <a:r>
              <a:rPr lang="ar-SA" sz="2800" dirty="0" smtClean="0">
                <a:solidFill>
                  <a:srgbClr val="013E36"/>
                </a:solidFill>
              </a:rPr>
              <a:t>2- معدل العائد الذي يخلو من المخاطرة :</a:t>
            </a:r>
          </a:p>
          <a:p>
            <a:pPr marL="0" indent="0" rtl="1">
              <a:buNone/>
            </a:pPr>
            <a:r>
              <a:rPr lang="en-US" sz="2800" dirty="0" smtClean="0">
                <a:solidFill>
                  <a:srgbClr val="013E36"/>
                </a:solidFill>
              </a:rPr>
              <a:t>RF = K – RP</a:t>
            </a:r>
          </a:p>
          <a:p>
            <a:pPr marL="0" indent="0" rtl="1">
              <a:buNone/>
            </a:pPr>
            <a:endParaRPr lang="en-US" sz="2800" dirty="0">
              <a:solidFill>
                <a:srgbClr val="00B0F0"/>
              </a:solidFill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3792524"/>
              </p:ext>
            </p:extLst>
          </p:nvPr>
        </p:nvGraphicFramePr>
        <p:xfrm>
          <a:off x="630237" y="3962400"/>
          <a:ext cx="4910138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2" name="Equation" r:id="rId5" imgW="1054100" imgH="203200" progId="Equation.3">
                  <p:embed/>
                </p:oleObj>
              </mc:Choice>
              <mc:Fallback>
                <p:oleObj name="Equation" r:id="rId5" imgW="1054100" imgH="203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237" y="3962400"/>
                        <a:ext cx="4910138" cy="468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216778"/>
              </p:ext>
            </p:extLst>
          </p:nvPr>
        </p:nvGraphicFramePr>
        <p:xfrm>
          <a:off x="609600" y="4529137"/>
          <a:ext cx="337185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3" name="Equation" r:id="rId7" imgW="723586" imgH="215806" progId="Equation.3">
                  <p:embed/>
                </p:oleObj>
              </mc:Choice>
              <mc:Fallback>
                <p:oleObj name="Equation" r:id="rId7" imgW="723586" imgH="215806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529137"/>
                        <a:ext cx="3371850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570424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9</a:t>
            </a:fld>
            <a:endParaRPr lang="ar-SA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706688"/>
            <a:ext cx="5181600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5257800" y="184115"/>
            <a:ext cx="4233360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السادس: معدلات الفائدة وتقييم السندات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685800" y="800080"/>
            <a:ext cx="8043834" cy="5753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>
              <a:buFontTx/>
              <a:buNone/>
            </a:pPr>
            <a:r>
              <a:rPr lang="ar-SA" sz="2600" b="1" dirty="0" smtClean="0">
                <a:solidFill>
                  <a:srgbClr val="990000"/>
                </a:solidFill>
              </a:rPr>
              <a:t>هيكل أسعار الفائدة:</a:t>
            </a:r>
          </a:p>
          <a:p>
            <a:pPr algn="r" rtl="1">
              <a:buFont typeface="Arial" panose="020B0604020202020204" pitchFamily="34" charset="0"/>
              <a:buNone/>
            </a:pPr>
            <a:r>
              <a:rPr lang="ar-SA" sz="2200" b="1" dirty="0" smtClean="0"/>
              <a:t>هيكل أسعار الفائدة لأي نوع من أنواع الأوراق المالية المتشابهة في </a:t>
            </a:r>
          </a:p>
          <a:p>
            <a:pPr algn="r" rtl="1">
              <a:buFont typeface="Arial" panose="020B0604020202020204" pitchFamily="34" charset="0"/>
              <a:buNone/>
            </a:pPr>
            <a:r>
              <a:rPr lang="ar-SA" sz="2200" b="1" dirty="0" smtClean="0"/>
              <a:t>مخاطرها هو العلاقة بين </a:t>
            </a:r>
            <a:r>
              <a:rPr lang="ar-SA" sz="2200" b="1" dirty="0" smtClean="0">
                <a:solidFill>
                  <a:srgbClr val="013E36"/>
                </a:solidFill>
              </a:rPr>
              <a:t>سعر الفائدة </a:t>
            </a:r>
            <a:r>
              <a:rPr lang="ar-SA" sz="2200" b="1" dirty="0">
                <a:solidFill>
                  <a:srgbClr val="013E36"/>
                </a:solidFill>
              </a:rPr>
              <a:t>أ</a:t>
            </a:r>
            <a:r>
              <a:rPr lang="ar-SA" sz="2200" b="1" dirty="0" smtClean="0">
                <a:solidFill>
                  <a:srgbClr val="013E36"/>
                </a:solidFill>
              </a:rPr>
              <a:t>و معدل العائد </a:t>
            </a:r>
            <a:r>
              <a:rPr lang="ar-SA" sz="2200" b="1" dirty="0" smtClean="0">
                <a:solidFill>
                  <a:srgbClr val="FF0000"/>
                </a:solidFill>
              </a:rPr>
              <a:t>والزمن لحلول موعد الاستحقاق .</a:t>
            </a:r>
          </a:p>
          <a:p>
            <a:pPr algn="r" rtl="1">
              <a:buFont typeface="Arial" panose="020B0604020202020204" pitchFamily="34" charset="0"/>
              <a:buNone/>
            </a:pPr>
            <a:r>
              <a:rPr lang="ar-SA" sz="2200" b="1" dirty="0" smtClean="0"/>
              <a:t>ويمكن تمثيل العلاقة بين الزمن الباقي لاستحقاق الورقة المالية والعائد لفترة استحقاق هذه الورقة </a:t>
            </a:r>
            <a:r>
              <a:rPr lang="ar-SA" sz="2200" b="1" dirty="0" smtClean="0">
                <a:solidFill>
                  <a:srgbClr val="FF0000"/>
                </a:solidFill>
              </a:rPr>
              <a:t>بمنحنى العائد وهو التمثيل البياني لهيكل أسعار الفائدة </a:t>
            </a:r>
            <a:r>
              <a:rPr lang="ar-SA" sz="2200" b="1" dirty="0" smtClean="0"/>
              <a:t>وهي :</a:t>
            </a:r>
          </a:p>
          <a:p>
            <a:pPr algn="r" rtl="1">
              <a:buFont typeface="Arial" panose="020B0604020202020204" pitchFamily="34" charset="0"/>
              <a:buNone/>
            </a:pPr>
            <a:r>
              <a:rPr lang="ar-SA" sz="2200" b="1" dirty="0" smtClean="0">
                <a:solidFill>
                  <a:schemeClr val="accent1">
                    <a:lumMod val="75000"/>
                  </a:schemeClr>
                </a:solidFill>
              </a:rPr>
              <a:t>1.المنحنى المتجه للاسفل : </a:t>
            </a:r>
            <a:r>
              <a:rPr lang="ar-SA" sz="2200" b="1" dirty="0" smtClean="0"/>
              <a:t>معدلات الفائدة </a:t>
            </a:r>
            <a:r>
              <a:rPr lang="ar-SA" sz="2200" b="1" dirty="0" smtClean="0">
                <a:solidFill>
                  <a:schemeClr val="accent2">
                    <a:lumMod val="75000"/>
                  </a:schemeClr>
                </a:solidFill>
              </a:rPr>
              <a:t>قصيرة الأجل </a:t>
            </a:r>
            <a:r>
              <a:rPr lang="ar-SA" sz="2200" b="1" u="sng" dirty="0" smtClean="0"/>
              <a:t>أعلى</a:t>
            </a:r>
            <a:r>
              <a:rPr lang="ar-SA" sz="2200" b="1" dirty="0" smtClean="0"/>
              <a:t> من </a:t>
            </a:r>
            <a:r>
              <a:rPr lang="ar-SA" sz="2200" b="1" dirty="0" smtClean="0">
                <a:solidFill>
                  <a:schemeClr val="accent2">
                    <a:lumMod val="75000"/>
                  </a:schemeClr>
                </a:solidFill>
              </a:rPr>
              <a:t>معدلات الفائدة طويلة الاجل</a:t>
            </a:r>
            <a:r>
              <a:rPr lang="ar-SA" sz="2200" b="1" dirty="0"/>
              <a:t> </a:t>
            </a:r>
            <a:r>
              <a:rPr lang="ar-SA" sz="2200" b="1" dirty="0" smtClean="0"/>
              <a:t>( أقل حدوثا )</a:t>
            </a:r>
          </a:p>
          <a:p>
            <a:pPr algn="r" rtl="1">
              <a:buFont typeface="Arial" panose="020B0604020202020204" pitchFamily="34" charset="0"/>
              <a:buNone/>
            </a:pPr>
            <a:r>
              <a:rPr lang="ar-SA" sz="2200" b="1" dirty="0" smtClean="0">
                <a:solidFill>
                  <a:schemeClr val="accent1">
                    <a:lumMod val="75000"/>
                  </a:schemeClr>
                </a:solidFill>
              </a:rPr>
              <a:t>2.المنحنى المتجه للاعلى: </a:t>
            </a:r>
            <a:r>
              <a:rPr lang="ar-SA" sz="2200" b="1" dirty="0" smtClean="0"/>
              <a:t>معدلات الفائدة </a:t>
            </a:r>
            <a:r>
              <a:rPr lang="ar-SA" sz="2200" b="1" dirty="0" smtClean="0">
                <a:solidFill>
                  <a:schemeClr val="accent2">
                    <a:lumMod val="75000"/>
                  </a:schemeClr>
                </a:solidFill>
              </a:rPr>
              <a:t>قصيرة الأجل </a:t>
            </a:r>
            <a:r>
              <a:rPr lang="ar-SA" sz="2200" b="1" u="sng" dirty="0" smtClean="0"/>
              <a:t>أقل</a:t>
            </a:r>
            <a:r>
              <a:rPr lang="ar-SA" sz="2200" b="1" dirty="0" smtClean="0"/>
              <a:t> من </a:t>
            </a:r>
            <a:r>
              <a:rPr lang="ar-SA" sz="2200" b="1" dirty="0" smtClean="0">
                <a:solidFill>
                  <a:schemeClr val="accent2">
                    <a:lumMod val="75000"/>
                  </a:schemeClr>
                </a:solidFill>
              </a:rPr>
              <a:t>معدلات الفائدة طويلة الاجل</a:t>
            </a:r>
            <a:r>
              <a:rPr lang="ar-SA" sz="2200" b="1" dirty="0" smtClean="0"/>
              <a:t> ( الأكثر حدوثاً )</a:t>
            </a:r>
          </a:p>
          <a:p>
            <a:pPr algn="r" rtl="1">
              <a:buFont typeface="Arial" panose="020B0604020202020204" pitchFamily="34" charset="0"/>
              <a:buNone/>
            </a:pPr>
            <a:r>
              <a:rPr lang="ar-SA" sz="2200" b="1" dirty="0" smtClean="0">
                <a:solidFill>
                  <a:schemeClr val="accent1">
                    <a:lumMod val="75000"/>
                  </a:schemeClr>
                </a:solidFill>
              </a:rPr>
              <a:t>3.المنحنى المسطح الافقى : </a:t>
            </a:r>
            <a:r>
              <a:rPr lang="ar-SA" sz="2200" b="1" dirty="0" smtClean="0"/>
              <a:t>معدلات الفائدة </a:t>
            </a:r>
            <a:r>
              <a:rPr lang="ar-SA" sz="2200" b="1" dirty="0" smtClean="0">
                <a:solidFill>
                  <a:schemeClr val="accent2">
                    <a:lumMod val="75000"/>
                  </a:schemeClr>
                </a:solidFill>
              </a:rPr>
              <a:t>قصيرة الأجل </a:t>
            </a:r>
            <a:r>
              <a:rPr lang="ar-SA" sz="2200" b="1" u="sng" dirty="0" smtClean="0"/>
              <a:t>مساوية</a:t>
            </a:r>
            <a:r>
              <a:rPr lang="ar-SA" sz="2200" b="1" dirty="0" smtClean="0"/>
              <a:t> </a:t>
            </a:r>
            <a:r>
              <a:rPr lang="ar-SA" sz="2200" b="1" dirty="0" smtClean="0">
                <a:solidFill>
                  <a:schemeClr val="accent2">
                    <a:lumMod val="75000"/>
                  </a:schemeClr>
                </a:solidFill>
              </a:rPr>
              <a:t>للمعدلات طويلة الاجل </a:t>
            </a:r>
            <a:r>
              <a:rPr lang="ar-SA" sz="2200" b="1" dirty="0" smtClean="0"/>
              <a:t>( نادر الحدوث )</a:t>
            </a:r>
          </a:p>
          <a:p>
            <a:pPr algn="r" rtl="1">
              <a:buFont typeface="Arial" panose="020B0604020202020204" pitchFamily="34" charset="0"/>
              <a:buNone/>
            </a:pPr>
            <a:endParaRPr lang="ar-SA" sz="2200" b="1" dirty="0" smtClean="0"/>
          </a:p>
        </p:txBody>
      </p:sp>
    </p:spTree>
    <p:extLst>
      <p:ext uri="{BB962C8B-B14F-4D97-AF65-F5344CB8AC3E}">
        <p14:creationId xmlns:p14="http://schemas.microsoft.com/office/powerpoint/2010/main" val="262422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21147</TotalTime>
  <Words>2203</Words>
  <Application>Microsoft Office PowerPoint</Application>
  <PresentationFormat>On-screen Show (4:3)</PresentationFormat>
  <Paragraphs>336</Paragraphs>
  <Slides>29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2" baseType="lpstr">
      <vt:lpstr>Office Theme</vt:lpstr>
      <vt:lpstr>Equation</vt:lpstr>
      <vt:lpstr>معادلة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 8</dc:creator>
  <cp:lastModifiedBy>win 8</cp:lastModifiedBy>
  <cp:revision>83</cp:revision>
  <cp:lastPrinted>2019-01-08T10:56:55Z</cp:lastPrinted>
  <dcterms:created xsi:type="dcterms:W3CDTF">2018-12-16T23:46:44Z</dcterms:created>
  <dcterms:modified xsi:type="dcterms:W3CDTF">2019-03-02T21:23:35Z</dcterms:modified>
</cp:coreProperties>
</file>