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0FA"/>
    <a:srgbClr val="D5F1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698952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1441351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79307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22377515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70838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1349448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2487082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2494701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1233898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FB440-B3B6-4244-BE18-4B2488DA3514}"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206922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BFFB440-B3B6-4244-BE18-4B2488DA3514}" type="datetimeFigureOut">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263350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BFFB440-B3B6-4244-BE18-4B2488DA3514}" type="datetimeFigureOut">
              <a:rPr lang="en-US" smtClean="0"/>
              <a:t>9/18/2018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1627974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BFFB440-B3B6-4244-BE18-4B2488DA3514}" type="datetimeFigureOut">
              <a:rPr lang="en-US" smtClean="0"/>
              <a:t>9/18/2018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2582638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FFB440-B3B6-4244-BE18-4B2488DA3514}" type="datetimeFigureOut">
              <a:rPr lang="en-US" smtClean="0"/>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1341462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FFB440-B3B6-4244-BE18-4B2488DA3514}" type="datetimeFigureOut">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B90A95-C685-4978-8F81-C60742EE881A}" type="slidenum">
              <a:rPr lang="en-US" smtClean="0"/>
              <a:t>‹#›</a:t>
            </a:fld>
            <a:endParaRPr lang="en-US"/>
          </a:p>
        </p:txBody>
      </p:sp>
    </p:spTree>
    <p:extLst>
      <p:ext uri="{BB962C8B-B14F-4D97-AF65-F5344CB8AC3E}">
        <p14:creationId xmlns:p14="http://schemas.microsoft.com/office/powerpoint/2010/main" val="175085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B90A95-C685-4978-8F81-C60742EE881A}" type="slidenum">
              <a:rPr lang="en-US" smtClean="0"/>
              <a:t>‹#›</a:t>
            </a:fld>
            <a:endParaRPr lang="en-US"/>
          </a:p>
        </p:txBody>
      </p:sp>
      <p:sp>
        <p:nvSpPr>
          <p:cNvPr id="5" name="Date Placeholder 4"/>
          <p:cNvSpPr>
            <a:spLocks noGrp="1"/>
          </p:cNvSpPr>
          <p:nvPr>
            <p:ph type="dt" sz="half" idx="10"/>
          </p:nvPr>
        </p:nvSpPr>
        <p:spPr/>
        <p:txBody>
          <a:bodyPr/>
          <a:lstStyle/>
          <a:p>
            <a:fld id="{CBFFB440-B3B6-4244-BE18-4B2488DA3514}" type="datetimeFigureOut">
              <a:rPr lang="en-US" smtClean="0"/>
              <a:t>9/18/2018</a:t>
            </a:fld>
            <a:endParaRPr lang="en-US"/>
          </a:p>
        </p:txBody>
      </p:sp>
    </p:spTree>
    <p:extLst>
      <p:ext uri="{BB962C8B-B14F-4D97-AF65-F5344CB8AC3E}">
        <p14:creationId xmlns:p14="http://schemas.microsoft.com/office/powerpoint/2010/main" val="315057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FFB440-B3B6-4244-BE18-4B2488DA3514}" type="datetimeFigureOut">
              <a:rPr lang="en-US" smtClean="0"/>
              <a:t>9/18/2018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DB90A95-C685-4978-8F81-C60742EE881A}" type="slidenum">
              <a:rPr lang="en-US" smtClean="0"/>
              <a:t>‹#›</a:t>
            </a:fld>
            <a:endParaRPr lang="en-US"/>
          </a:p>
        </p:txBody>
      </p:sp>
    </p:spTree>
    <p:extLst>
      <p:ext uri="{BB962C8B-B14F-4D97-AF65-F5344CB8AC3E}">
        <p14:creationId xmlns:p14="http://schemas.microsoft.com/office/powerpoint/2010/main" val="23971015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rgbClr val="D5F1FB"/>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418601"/>
            <a:ext cx="8486212" cy="1646302"/>
          </a:xfrm>
        </p:spPr>
        <p:txBody>
          <a:bodyPr/>
          <a:lstStyle/>
          <a:p>
            <a:r>
              <a:rPr lang="ar-SA" b="1" dirty="0" smtClean="0">
                <a:solidFill>
                  <a:schemeClr val="tx1"/>
                </a:solidFill>
                <a:effectLst/>
                <a:ea typeface="Calibri" panose="020F0502020204030204" pitchFamily="34" charset="0"/>
                <a:cs typeface="Arial" panose="020B0604020202020204" pitchFamily="34" charset="0"/>
              </a:rPr>
              <a:t>الفصلُ الثامنُ: تطويرُ المنتجِ الأوَّلي</a:t>
            </a:r>
            <a:endParaRPr lang="en-US" b="1" dirty="0">
              <a:solidFill>
                <a:schemeClr val="tx1"/>
              </a:solidFill>
            </a:endParaRPr>
          </a:p>
        </p:txBody>
      </p:sp>
    </p:spTree>
    <p:extLst>
      <p:ext uri="{BB962C8B-B14F-4D97-AF65-F5344CB8AC3E}">
        <p14:creationId xmlns:p14="http://schemas.microsoft.com/office/powerpoint/2010/main" val="2425828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130630"/>
            <a:ext cx="8596668" cy="927462"/>
          </a:xfrm>
        </p:spPr>
        <p:txBody>
          <a:bodyPr/>
          <a:lstStyle/>
          <a:p>
            <a:pPr algn="r"/>
            <a:r>
              <a:rPr lang="ar-SA" b="1" dirty="0" smtClean="0">
                <a:solidFill>
                  <a:schemeClr val="accent2">
                    <a:lumMod val="75000"/>
                  </a:schemeClr>
                </a:solidFill>
              </a:rPr>
              <a:t>8- </a:t>
            </a:r>
            <a:r>
              <a:rPr lang="ar-SA" b="1" dirty="0" smtClean="0">
                <a:solidFill>
                  <a:schemeClr val="accent2">
                    <a:lumMod val="75000"/>
                  </a:schemeClr>
                </a:solidFill>
                <a:effectLst/>
                <a:ea typeface="Calibri" panose="020F0502020204030204" pitchFamily="34" charset="0"/>
                <a:cs typeface="Arial" panose="020B0604020202020204" pitchFamily="34" charset="0"/>
              </a:rPr>
              <a:t>طريقة منتج الأخرين:</a:t>
            </a:r>
            <a:endParaRPr lang="en-US" b="1" dirty="0">
              <a:solidFill>
                <a:schemeClr val="accent2">
                  <a:lumMod val="75000"/>
                </a:schemeClr>
              </a:solidFill>
            </a:endParaRPr>
          </a:p>
        </p:txBody>
      </p:sp>
      <p:sp useBgFill="1">
        <p:nvSpPr>
          <p:cNvPr id="3" name="Content Placeholder 2"/>
          <p:cNvSpPr>
            <a:spLocks noGrp="1"/>
          </p:cNvSpPr>
          <p:nvPr>
            <p:ph idx="1"/>
          </p:nvPr>
        </p:nvSpPr>
        <p:spPr>
          <a:xfrm>
            <a:off x="522514" y="1058092"/>
            <a:ext cx="10672355" cy="5413046"/>
          </a:xfrm>
        </p:spPr>
        <p:txBody>
          <a:bodyPr>
            <a:normAutofit/>
          </a:bodyPr>
          <a:lstStyle/>
          <a:p>
            <a:pPr algn="r" rtl="1">
              <a:lnSpc>
                <a:spcPct val="160000"/>
              </a:lnSpc>
            </a:pPr>
            <a:r>
              <a:rPr lang="ar-SA" b="1" dirty="0">
                <a:ea typeface="Calibri" panose="020F0502020204030204" pitchFamily="34" charset="0"/>
              </a:rPr>
              <a:t>تركِّز هذه الطريقة على الاستفادة من المنتجات أو </a:t>
            </a:r>
            <a:r>
              <a:rPr lang="ar-SA" b="1" dirty="0">
                <a:solidFill>
                  <a:srgbClr val="000000"/>
                </a:solidFill>
                <a:ea typeface="Calibri" panose="020F0502020204030204" pitchFamily="34" charset="0"/>
              </a:rPr>
              <a:t>الخدمات الموجودة حالياً بالسوق في التعلُّم عن الحل المطروح للعملاء. تساعد هذه الطريقة في تخفيض تكاليف التعلُّم بالاعتماد على منتجات/خدمات المنافسين </a:t>
            </a:r>
            <a:r>
              <a:rPr lang="ar-SA" b="1" dirty="0" smtClean="0">
                <a:solidFill>
                  <a:srgbClr val="000000"/>
                </a:solidFill>
                <a:ea typeface="Calibri" panose="020F0502020204030204" pitchFamily="34" charset="0"/>
              </a:rPr>
              <a:t>وأدواتهم</a:t>
            </a:r>
          </a:p>
          <a:p>
            <a:pPr marL="0" marR="0" algn="r" rtl="1">
              <a:lnSpc>
                <a:spcPct val="150000"/>
              </a:lnSpc>
              <a:spcBef>
                <a:spcPts val="0"/>
              </a:spcBef>
              <a:spcAft>
                <a:spcPts val="0"/>
              </a:spcAft>
              <a:tabLst>
                <a:tab pos="1240155" algn="l"/>
              </a:tabLst>
            </a:pPr>
            <a:r>
              <a:rPr lang="ar-SA" sz="2400" b="1" dirty="0" smtClean="0">
                <a:effectLst/>
                <a:latin typeface="Arial" panose="020B0604020202020204" pitchFamily="34" charset="0"/>
                <a:ea typeface="Calibri" panose="020F0502020204030204" pitchFamily="34" charset="0"/>
                <a:cs typeface="ae_AlMohanad"/>
              </a:rPr>
              <a:t>تناسب طريقة </a:t>
            </a:r>
            <a:r>
              <a:rPr lang="ar-SA" sz="2400" b="1" dirty="0" smtClean="0">
                <a:solidFill>
                  <a:srgbClr val="000000"/>
                </a:solidFill>
                <a:effectLst/>
                <a:latin typeface="Arial" panose="020B0604020202020204" pitchFamily="34" charset="0"/>
                <a:ea typeface="Calibri" panose="020F0502020204030204" pitchFamily="34" charset="0"/>
                <a:cs typeface="ae_AlMohanad"/>
              </a:rPr>
              <a:t>منتج الآخرين في حالة:</a:t>
            </a:r>
            <a:endParaRPr lang="en-US" sz="3200" b="1" dirty="0" smtClean="0">
              <a:effectLst/>
              <a:latin typeface="Arial" panose="020B0604020202020204" pitchFamily="34" charset="0"/>
              <a:ea typeface="Calibri" panose="020F0502020204030204" pitchFamily="34" charset="0"/>
              <a:cs typeface="Arial" panose="020B0604020202020204" pitchFamily="34" charset="0"/>
            </a:endParaRPr>
          </a:p>
          <a:p>
            <a:pPr marL="742950" marR="0" lvl="1" indent="-285750" algn="r" rtl="1">
              <a:lnSpc>
                <a:spcPct val="150000"/>
              </a:lnSpc>
              <a:spcBef>
                <a:spcPts val="0"/>
              </a:spcBef>
              <a:spcAft>
                <a:spcPts val="0"/>
              </a:spcAft>
              <a:buFont typeface="+mj-lt"/>
              <a:buAutoNum type="arabicPeriod"/>
            </a:pPr>
            <a:r>
              <a:rPr lang="ar-SA" sz="1800" b="1" dirty="0" smtClean="0">
                <a:solidFill>
                  <a:srgbClr val="000000"/>
                </a:solidFill>
                <a:effectLst/>
                <a:latin typeface="Times New Roman" panose="02020603050405020304" pitchFamily="18" charset="0"/>
                <a:ea typeface="Calibri" panose="020F0502020204030204" pitchFamily="34" charset="0"/>
              </a:rPr>
              <a:t>الدخول إلى سوق به منافسون أقوياء.</a:t>
            </a:r>
            <a:endParaRPr lang="en-US" sz="1800" b="1" dirty="0" smtClean="0">
              <a:effectLst/>
              <a:latin typeface="Times New Roman" panose="02020603050405020304" pitchFamily="18" charset="0"/>
              <a:ea typeface="Calibri" panose="020F0502020204030204" pitchFamily="34" charset="0"/>
            </a:endParaRPr>
          </a:p>
          <a:p>
            <a:pPr marL="742950" marR="0" lvl="1" indent="-285750" algn="r" rtl="1">
              <a:lnSpc>
                <a:spcPct val="150000"/>
              </a:lnSpc>
              <a:spcBef>
                <a:spcPts val="0"/>
              </a:spcBef>
              <a:spcAft>
                <a:spcPts val="0"/>
              </a:spcAft>
              <a:buFont typeface="+mj-lt"/>
              <a:buAutoNum type="arabicPeriod"/>
            </a:pPr>
            <a:r>
              <a:rPr lang="ar-SA" sz="1800" b="1" dirty="0" smtClean="0">
                <a:solidFill>
                  <a:srgbClr val="000000"/>
                </a:solidFill>
                <a:effectLst/>
                <a:latin typeface="Times New Roman" panose="02020603050405020304" pitchFamily="18" charset="0"/>
                <a:ea typeface="Calibri" panose="020F0502020204030204" pitchFamily="34" charset="0"/>
              </a:rPr>
              <a:t> الحلول التي يكون من الصعوبة التنبؤ بالخدمات اللوجستيَّة (عمليات نقل المنتجات/الخدمات بين المنتجين والمستهلكين).</a:t>
            </a:r>
            <a:endParaRPr lang="en-US" sz="1800" b="1" dirty="0" smtClean="0">
              <a:effectLst/>
              <a:latin typeface="Times New Roman" panose="02020603050405020304" pitchFamily="18" charset="0"/>
              <a:ea typeface="Calibri" panose="020F0502020204030204" pitchFamily="34" charset="0"/>
            </a:endParaRPr>
          </a:p>
          <a:p>
            <a:pPr algn="r" rtl="1"/>
            <a:r>
              <a:rPr lang="ar-SA" sz="2000" b="1" dirty="0">
                <a:solidFill>
                  <a:srgbClr val="000000"/>
                </a:solidFill>
                <a:ea typeface="Calibri" panose="020F0502020204030204" pitchFamily="34" charset="0"/>
              </a:rPr>
              <a:t>7-3	</a:t>
            </a:r>
            <a:r>
              <a:rPr lang="ar-SA" b="1" dirty="0">
                <a:solidFill>
                  <a:srgbClr val="000000"/>
                </a:solidFill>
                <a:ea typeface="Calibri" panose="020F0502020204030204" pitchFamily="34" charset="0"/>
              </a:rPr>
              <a:t>فرق العمل التي لديها مصادر هندسيَّة محدودة (المبرمجون، </a:t>
            </a:r>
            <a:r>
              <a:rPr lang="ar-SA" b="1" dirty="0">
                <a:ea typeface="Calibri" panose="020F0502020204030204" pitchFamily="34" charset="0"/>
              </a:rPr>
              <a:t>الخوادم، الحمايَّة، التطوير،...).</a:t>
            </a:r>
            <a:endParaRPr lang="en-US" sz="2000" b="1" dirty="0"/>
          </a:p>
        </p:txBody>
      </p:sp>
    </p:spTree>
    <p:extLst>
      <p:ext uri="{BB962C8B-B14F-4D97-AF65-F5344CB8AC3E}">
        <p14:creationId xmlns:p14="http://schemas.microsoft.com/office/powerpoint/2010/main" val="101932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2541" y="609600"/>
            <a:ext cx="10481435" cy="644434"/>
          </a:xfrm>
        </p:spPr>
        <p:txBody>
          <a:bodyPr>
            <a:normAutofit fontScale="90000"/>
          </a:bodyPr>
          <a:lstStyle/>
          <a:p>
            <a:pPr algn="ctr" rtl="1"/>
            <a:r>
              <a:rPr lang="ar-SA" b="1" dirty="0" smtClean="0">
                <a:solidFill>
                  <a:schemeClr val="accent2">
                    <a:lumMod val="75000"/>
                  </a:schemeClr>
                </a:solidFill>
                <a:latin typeface="Times New Roman" panose="02020603050405020304" pitchFamily="18" charset="0"/>
                <a:ea typeface="Times New Roman" panose="02020603050405020304" pitchFamily="18" charset="0"/>
              </a:rPr>
              <a:t> </a:t>
            </a:r>
            <a:r>
              <a:rPr lang="en-US" b="1" dirty="0" smtClean="0">
                <a:solidFill>
                  <a:schemeClr val="accent2">
                    <a:lumMod val="75000"/>
                  </a:schemeClr>
                </a:solidFill>
                <a:latin typeface="Times New Roman" panose="02020603050405020304" pitchFamily="18" charset="0"/>
                <a:ea typeface="Times New Roman" panose="02020603050405020304" pitchFamily="18" charset="0"/>
              </a:rPr>
              <a:t>-9</a:t>
            </a:r>
            <a:r>
              <a:rPr lang="ar-SA" b="1" dirty="0" smtClean="0">
                <a:solidFill>
                  <a:schemeClr val="accent2">
                    <a:lumMod val="75000"/>
                  </a:schemeClr>
                </a:solidFill>
                <a:latin typeface="Times New Roman" panose="02020603050405020304" pitchFamily="18" charset="0"/>
                <a:ea typeface="Times New Roman" panose="02020603050405020304" pitchFamily="18" charset="0"/>
              </a:rPr>
              <a:t>دليل </a:t>
            </a:r>
            <a:r>
              <a:rPr lang="ar-SA" b="1" dirty="0">
                <a:solidFill>
                  <a:schemeClr val="accent2">
                    <a:lumMod val="75000"/>
                  </a:schemeClr>
                </a:solidFill>
                <a:latin typeface="Times New Roman" panose="02020603050405020304" pitchFamily="18" charset="0"/>
                <a:ea typeface="Times New Roman" panose="02020603050405020304" pitchFamily="18" charset="0"/>
              </a:rPr>
              <a:t>مقابلة العملاء حول المنتج الأوَّلي </a:t>
            </a:r>
            <a:r>
              <a:rPr lang="ar-SA" b="1" dirty="0" smtClean="0">
                <a:solidFill>
                  <a:schemeClr val="accent2">
                    <a:lumMod val="75000"/>
                  </a:schemeClr>
                </a:solidFill>
                <a:latin typeface="Times New Roman" panose="02020603050405020304" pitchFamily="18" charset="0"/>
                <a:ea typeface="Times New Roman" panose="02020603050405020304" pitchFamily="18" charset="0"/>
              </a:rPr>
              <a:t>المُجدي:</a:t>
            </a:r>
            <a:r>
              <a:rPr lang="en-US" sz="4000"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4000"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br>
            <a:r>
              <a:rPr lang="ar-SA" dirty="0">
                <a:solidFill>
                  <a:prstClr val="black"/>
                </a:solidFill>
              </a:rPr>
              <a:t> </a:t>
            </a:r>
            <a:endParaRPr lang="en-US" dirty="0"/>
          </a:p>
        </p:txBody>
      </p:sp>
      <p:sp>
        <p:nvSpPr>
          <p:cNvPr id="3" name="Content Placeholder 2"/>
          <p:cNvSpPr>
            <a:spLocks noGrp="1"/>
          </p:cNvSpPr>
          <p:nvPr>
            <p:ph idx="1"/>
          </p:nvPr>
        </p:nvSpPr>
        <p:spPr>
          <a:xfrm>
            <a:off x="677334" y="1371600"/>
            <a:ext cx="8596668" cy="5394960"/>
          </a:xfrm>
        </p:spPr>
        <p:txBody>
          <a:bodyPr>
            <a:normAutofit/>
          </a:bodyPr>
          <a:lstStyle/>
          <a:p>
            <a:pPr algn="r" rtl="1">
              <a:lnSpc>
                <a:spcPct val="150000"/>
              </a:lnSpc>
            </a:pPr>
            <a:r>
              <a:rPr lang="ar-SA" sz="2000" b="1" dirty="0">
                <a:ea typeface="Calibri" panose="020F0502020204030204" pitchFamily="34" charset="0"/>
              </a:rPr>
              <a:t>المنتج الأوَّلي المُجدي ليس غاية، بل وسيلة </a:t>
            </a:r>
            <a:r>
              <a:rPr lang="ar-SA" sz="2000" b="1" dirty="0">
                <a:solidFill>
                  <a:srgbClr val="000000"/>
                </a:solidFill>
                <a:ea typeface="Calibri" panose="020F0502020204030204" pitchFamily="34" charset="0"/>
              </a:rPr>
              <a:t>لاختبار المنتج في صورته المبسطة؛ لمعرفة مدى ملاءمته لحل مشكلات العملاء، وإشباع احتياجاتهم. بعد تصميم المنتج الأوَّلي المُجدي تتمُّ مقابلة العملاء </a:t>
            </a:r>
            <a:r>
              <a:rPr lang="ar-SA" sz="2000" b="1" dirty="0" smtClean="0">
                <a:solidFill>
                  <a:srgbClr val="000000"/>
                </a:solidFill>
                <a:ea typeface="Calibri" panose="020F0502020204030204" pitchFamily="34" charset="0"/>
              </a:rPr>
              <a:t>لاخذ ارائهم وانطباعهم عن </a:t>
            </a:r>
            <a:r>
              <a:rPr lang="ar-SA" sz="2000" b="1" dirty="0" smtClean="0">
                <a:solidFill>
                  <a:srgbClr val="000000"/>
                </a:solidFill>
                <a:ea typeface="Calibri" panose="020F0502020204030204" pitchFamily="34" charset="0"/>
              </a:rPr>
              <a:t>المنتج</a:t>
            </a:r>
            <a:r>
              <a:rPr lang="en-US" sz="2000" b="1" dirty="0">
                <a:solidFill>
                  <a:srgbClr val="000000"/>
                </a:solidFill>
                <a:ea typeface="Calibri" panose="020F0502020204030204" pitchFamily="34" charset="0"/>
              </a:rPr>
              <a:t>.</a:t>
            </a:r>
            <a:endParaRPr lang="ar-SA" sz="2000" b="1" dirty="0" smtClean="0">
              <a:solidFill>
                <a:srgbClr val="000000"/>
              </a:solidFill>
              <a:ea typeface="Calibri" panose="020F0502020204030204" pitchFamily="34" charset="0"/>
            </a:endParaRPr>
          </a:p>
          <a:p>
            <a:pPr algn="r" rtl="1">
              <a:lnSpc>
                <a:spcPct val="150000"/>
              </a:lnSpc>
            </a:pPr>
            <a:r>
              <a:rPr lang="ar-SA" sz="2000" b="1" dirty="0">
                <a:solidFill>
                  <a:srgbClr val="000000"/>
                </a:solidFill>
                <a:ea typeface="Calibri" panose="020F0502020204030204" pitchFamily="34" charset="0"/>
              </a:rPr>
              <a:t>فيما يلي الخطوات التفصيليَّة لكيفيَّة إجراء مقابلة العملاء لاختبار المنتج الأوَّلي </a:t>
            </a:r>
            <a:r>
              <a:rPr lang="ar-SA" sz="2000" b="1" dirty="0" smtClean="0">
                <a:solidFill>
                  <a:srgbClr val="000000"/>
                </a:solidFill>
                <a:ea typeface="Calibri" panose="020F0502020204030204" pitchFamily="34" charset="0"/>
              </a:rPr>
              <a:t>المُجدي</a:t>
            </a:r>
          </a:p>
          <a:p>
            <a:pPr algn="r" rtl="1">
              <a:lnSpc>
                <a:spcPct val="150000"/>
              </a:lnSpc>
            </a:pPr>
            <a:r>
              <a:rPr lang="ar-SA" sz="2000" b="1" dirty="0" smtClean="0">
                <a:ea typeface="Calibri" panose="020F0502020204030204" pitchFamily="34" charset="0"/>
              </a:rPr>
              <a:t>1- ما </a:t>
            </a:r>
            <a:r>
              <a:rPr lang="ar-SA" sz="2000" b="1" dirty="0">
                <a:ea typeface="Calibri" panose="020F0502020204030204" pitchFamily="34" charset="0"/>
              </a:rPr>
              <a:t>قبل </a:t>
            </a:r>
            <a:r>
              <a:rPr lang="ar-SA" sz="2000" b="1" dirty="0" smtClean="0">
                <a:ea typeface="Calibri" panose="020F0502020204030204" pitchFamily="34" charset="0"/>
              </a:rPr>
              <a:t>المقابلة</a:t>
            </a:r>
          </a:p>
          <a:p>
            <a:pPr algn="r" rtl="1">
              <a:lnSpc>
                <a:spcPct val="150000"/>
              </a:lnSpc>
            </a:pPr>
            <a:r>
              <a:rPr lang="ar-SA" sz="2000" b="1" dirty="0" smtClean="0"/>
              <a:t>2- اثناء المقابلة</a:t>
            </a:r>
          </a:p>
          <a:p>
            <a:pPr algn="r" rtl="1">
              <a:lnSpc>
                <a:spcPct val="150000"/>
              </a:lnSpc>
            </a:pPr>
            <a:r>
              <a:rPr lang="ar-SA" sz="2000" b="1" dirty="0" smtClean="0"/>
              <a:t>3- نهاية المقابلة</a:t>
            </a:r>
          </a:p>
          <a:p>
            <a:pPr algn="r" rtl="1">
              <a:lnSpc>
                <a:spcPct val="150000"/>
              </a:lnSpc>
            </a:pPr>
            <a:r>
              <a:rPr lang="ar-SA" sz="2000" b="1" dirty="0" smtClean="0"/>
              <a:t>4- بعد المقابلة</a:t>
            </a:r>
            <a:endParaRPr lang="en-US" sz="2000" b="1" dirty="0"/>
          </a:p>
        </p:txBody>
      </p:sp>
    </p:spTree>
    <p:extLst>
      <p:ext uri="{BB962C8B-B14F-4D97-AF65-F5344CB8AC3E}">
        <p14:creationId xmlns:p14="http://schemas.microsoft.com/office/powerpoint/2010/main" val="4032595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solidFill>
                  <a:schemeClr val="accent2">
                    <a:lumMod val="75000"/>
                  </a:schemeClr>
                </a:solidFill>
              </a:rPr>
              <a:t>10-</a:t>
            </a:r>
            <a:r>
              <a:rPr lang="ar-SA" b="1" dirty="0" smtClean="0">
                <a:solidFill>
                  <a:schemeClr val="accent2">
                    <a:lumMod val="75000"/>
                  </a:schemeClr>
                </a:solidFill>
                <a:effectLst/>
                <a:ea typeface="Calibri" panose="020F0502020204030204" pitchFamily="34" charset="0"/>
                <a:cs typeface="Arial" panose="020B0604020202020204" pitchFamily="34" charset="0"/>
              </a:rPr>
              <a:t>تصميم المنتج النهائي:</a:t>
            </a:r>
            <a:endParaRPr lang="en-US" b="1" dirty="0">
              <a:solidFill>
                <a:schemeClr val="accent2">
                  <a:lumMod val="75000"/>
                </a:schemeClr>
              </a:solidFill>
            </a:endParaRPr>
          </a:p>
        </p:txBody>
      </p:sp>
      <p:sp>
        <p:nvSpPr>
          <p:cNvPr id="3" name="Content Placeholder 2"/>
          <p:cNvSpPr>
            <a:spLocks noGrp="1"/>
          </p:cNvSpPr>
          <p:nvPr>
            <p:ph idx="1"/>
          </p:nvPr>
        </p:nvSpPr>
        <p:spPr>
          <a:xfrm>
            <a:off x="677334" y="1476103"/>
            <a:ext cx="8596668" cy="4565259"/>
          </a:xfrm>
        </p:spPr>
        <p:txBody>
          <a:bodyPr>
            <a:normAutofit/>
          </a:bodyPr>
          <a:lstStyle/>
          <a:p>
            <a:pPr algn="ctr" rtl="1">
              <a:lnSpc>
                <a:spcPct val="250000"/>
              </a:lnSpc>
            </a:pPr>
            <a:r>
              <a:rPr lang="ar-SA" sz="2000" b="1" dirty="0">
                <a:ea typeface="Calibri" panose="020F0502020204030204" pitchFamily="34" charset="0"/>
              </a:rPr>
              <a:t>هذه هي المرحلة الأخيرة من مراحل نموذج تطوير العميل الموضَّح في الفصل السابع من هذا الكتاب، وفيها يتمُّ العمل على تحديد المواصفات </a:t>
            </a:r>
            <a:r>
              <a:rPr lang="ar-SA" sz="2000" b="1" dirty="0">
                <a:solidFill>
                  <a:srgbClr val="000000"/>
                </a:solidFill>
                <a:ea typeface="Calibri" panose="020F0502020204030204" pitchFamily="34" charset="0"/>
              </a:rPr>
              <a:t>النهائيَّة للمنتج النهائي</a:t>
            </a:r>
            <a:endParaRPr lang="en-US" sz="2000" b="1" dirty="0"/>
          </a:p>
        </p:txBody>
      </p:sp>
    </p:spTree>
    <p:extLst>
      <p:ext uri="{BB962C8B-B14F-4D97-AF65-F5344CB8AC3E}">
        <p14:creationId xmlns:p14="http://schemas.microsoft.com/office/powerpoint/2010/main" val="2151997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79" y="0"/>
            <a:ext cx="9557825" cy="7047914"/>
          </a:xfrm>
        </p:spPr>
        <p:txBody>
          <a:bodyPr>
            <a:normAutofit fontScale="85000" lnSpcReduction="20000"/>
          </a:bodyPr>
          <a:lstStyle/>
          <a:p>
            <a:pPr marL="342900" marR="0" lvl="0" indent="-342900" algn="r" rtl="1">
              <a:spcBef>
                <a:spcPts val="0"/>
              </a:spcBef>
              <a:spcAft>
                <a:spcPts val="0"/>
              </a:spcAft>
              <a:buFont typeface="+mj-lt"/>
              <a:buAutoNum type="arabicParenBoth"/>
            </a:pPr>
            <a:r>
              <a:rPr lang="ar-SA" b="1" dirty="0" smtClean="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نموذج مقابلة العميل حول المنتج الأوَّلي المُجدي:</a:t>
            </a:r>
            <a:endParaRPr lang="en-US" sz="2400" dirty="0" smtClean="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gn="just" rtl="1">
              <a:lnSpc>
                <a:spcPct val="150000"/>
              </a:lnSpc>
              <a:spcBef>
                <a:spcPts val="0"/>
              </a:spcBef>
              <a:spcAft>
                <a:spcPts val="0"/>
              </a:spcAft>
            </a:pPr>
            <a:endParaRPr lang="en-US" dirty="0" smtClean="0">
              <a:effectLst/>
              <a:latin typeface="Times New Roman" panose="02020603050405020304" pitchFamily="18" charset="0"/>
              <a:ea typeface="Calibri" panose="020F0502020204030204" pitchFamily="34" charset="0"/>
            </a:endParaRPr>
          </a:p>
          <a:p>
            <a:pPr marL="742950" marR="0" lvl="1" indent="-285750" algn="just" rtl="1">
              <a:lnSpc>
                <a:spcPct val="150000"/>
              </a:lnSpc>
              <a:spcBef>
                <a:spcPts val="0"/>
              </a:spcBef>
              <a:spcAft>
                <a:spcPts val="0"/>
              </a:spcAft>
              <a:buFont typeface="+mj-lt"/>
              <a:buAutoNum type="arabicPeriod"/>
            </a:pPr>
            <a:r>
              <a:rPr lang="ar-SA" b="1" dirty="0" smtClean="0">
                <a:effectLst/>
                <a:latin typeface="Times New Roman" panose="02020603050405020304" pitchFamily="18" charset="0"/>
                <a:ea typeface="Calibri" panose="020F0502020204030204" pitchFamily="34" charset="0"/>
              </a:rPr>
              <a:t>بيانات المقابلة العامَّة:</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اليوم والتاريخ:__________________________________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وقت ومدة المقابلة: 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مكان المقابلة: ____________________________________	</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اسم مَن أجرى المقابلة: 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 </a:t>
            </a:r>
            <a:endParaRPr lang="en-US" dirty="0" smtClean="0">
              <a:effectLst/>
              <a:latin typeface="Times New Roman" panose="02020603050405020304" pitchFamily="18" charset="0"/>
              <a:ea typeface="Calibri" panose="020F0502020204030204" pitchFamily="34" charset="0"/>
            </a:endParaRPr>
          </a:p>
          <a:p>
            <a:pPr marL="742950" marR="0" lvl="1" indent="-285750" algn="just" rtl="1">
              <a:lnSpc>
                <a:spcPct val="150000"/>
              </a:lnSpc>
              <a:spcBef>
                <a:spcPts val="0"/>
              </a:spcBef>
              <a:spcAft>
                <a:spcPts val="0"/>
              </a:spcAft>
              <a:buFont typeface="+mj-lt"/>
              <a:buAutoNum type="arabicPeriod"/>
            </a:pPr>
            <a:r>
              <a:rPr lang="ar-SA" b="1" dirty="0" smtClean="0">
                <a:effectLst/>
                <a:latin typeface="Times New Roman" panose="02020603050405020304" pitchFamily="18" charset="0"/>
                <a:ea typeface="Calibri" panose="020F0502020204030204" pitchFamily="34" charset="0"/>
              </a:rPr>
              <a:t>بيانات العميل:</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اسم العميل: 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الجوال: 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البريد الإلكتروني: 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معلومات إضافيَّة عن العميل (العمر، العمل، الحالة الاجتماعيَّة،....). 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_____________________________________________________________________________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 </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742950" marR="0" lvl="1" indent="-285750" algn="just" rtl="1">
              <a:lnSpc>
                <a:spcPct val="150000"/>
              </a:lnSpc>
              <a:spcBef>
                <a:spcPts val="0"/>
              </a:spcBef>
              <a:spcAft>
                <a:spcPts val="0"/>
              </a:spcAft>
              <a:buFont typeface="+mj-lt"/>
              <a:buAutoNum type="arabicPeriod"/>
            </a:pPr>
            <a:r>
              <a:rPr lang="ar-SA" b="1" dirty="0" smtClean="0">
                <a:effectLst/>
                <a:latin typeface="Times New Roman" panose="02020603050405020304" pitchFamily="18" charset="0"/>
                <a:ea typeface="Calibri" panose="020F0502020204030204" pitchFamily="34" charset="0"/>
              </a:rPr>
              <a:t>المقابلة حول المنتج الأوَّلي المُجدي:</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b="1" dirty="0" smtClean="0">
                <a:effectLst/>
                <a:latin typeface="Times New Roman" panose="02020603050405020304" pitchFamily="18" charset="0"/>
                <a:ea typeface="Calibri" panose="020F0502020204030204" pitchFamily="34" charset="0"/>
              </a:rPr>
              <a:t>10-3-1	وصف الميزة/ الخاصيَّة الأولى: </a:t>
            </a:r>
            <a:r>
              <a:rPr lang="ar-SA" dirty="0" smtClean="0">
                <a:effectLst/>
                <a:latin typeface="Times New Roman" panose="02020603050405020304" pitchFamily="18" charset="0"/>
                <a:ea typeface="Calibri" panose="020F0502020204030204" pitchFamily="34" charset="0"/>
              </a:rPr>
              <a:t>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تقييم العميل لأهميَّة الميزة/الخاصيَّة: _______________________________________________________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تقييم العميل لكيفيَّة استخدام الميزة/الخاصيَّة: ___________________________________________________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تفاصيل أكثر: ____________________________________________________________________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r"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تفاصيل أخرى حول الميزة/الصفة: ________________________________________________________ __________________________________________________________________________________________________________________________________________________________________</a:t>
            </a:r>
            <a:endParaRPr lang="en-US" dirty="0" smtClean="0">
              <a:effectLst/>
              <a:latin typeface="Times New Roman" panose="02020603050405020304" pitchFamily="18" charset="0"/>
              <a:ea typeface="Calibri" panose="020F0502020204030204" pitchFamily="34" charset="0"/>
            </a:endParaRPr>
          </a:p>
          <a:p>
            <a:endParaRPr lang="en-US" dirty="0"/>
          </a:p>
        </p:txBody>
      </p:sp>
    </p:spTree>
    <p:extLst>
      <p:ext uri="{BB962C8B-B14F-4D97-AF65-F5344CB8AC3E}">
        <p14:creationId xmlns:p14="http://schemas.microsoft.com/office/powerpoint/2010/main" val="1015666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234" y="211015"/>
            <a:ext cx="9101797" cy="6766560"/>
          </a:xfrm>
        </p:spPr>
        <p:txBody>
          <a:bodyPr>
            <a:normAutofit fontScale="85000" lnSpcReduction="10000"/>
          </a:bodyPr>
          <a:lstStyle/>
          <a:p>
            <a:pPr marL="0" marR="0" indent="252095" algn="just" rtl="1">
              <a:lnSpc>
                <a:spcPct val="150000"/>
              </a:lnSpc>
              <a:spcBef>
                <a:spcPts val="0"/>
              </a:spcBef>
              <a:spcAft>
                <a:spcPts val="0"/>
              </a:spcAft>
            </a:pPr>
            <a:r>
              <a:rPr lang="ar-SA" b="1" dirty="0" smtClean="0">
                <a:effectLst/>
                <a:latin typeface="Times New Roman" panose="02020603050405020304" pitchFamily="18" charset="0"/>
                <a:ea typeface="Calibri" panose="020F0502020204030204" pitchFamily="34" charset="0"/>
              </a:rPr>
              <a:t>-3-2	وصف الميزة/ الخاصيَّة الثانية: </a:t>
            </a:r>
            <a:r>
              <a:rPr lang="ar-SA" dirty="0" smtClean="0">
                <a:effectLst/>
                <a:latin typeface="Times New Roman" panose="02020603050405020304" pitchFamily="18" charset="0"/>
                <a:ea typeface="Calibri" panose="020F0502020204030204" pitchFamily="34" charset="0"/>
              </a:rPr>
              <a:t>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تقييم العميل لأهميَّة الميزة/الخاصيَّة: _______________________________________________________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تقييم العميل لكيفيَّة استخدام الميزة/الخاصيَّة: ___________________________________________________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a:ea typeface="Calibri" panose="020F0502020204030204" pitchFamily="34" charset="0"/>
              </a:rPr>
              <a:t>تفاصيل أخرى حول الميزة/الصفة: ________________________________________________________ </a:t>
            </a:r>
            <a:r>
              <a:rPr lang="ar-SA" dirty="0" smtClean="0">
                <a:ea typeface="Calibri" panose="020F0502020204030204" pitchFamily="34" charset="0"/>
              </a:rPr>
              <a:t>____________________________________________________________________________________________________________</a:t>
            </a:r>
          </a:p>
          <a:p>
            <a:pPr marL="0" marR="0" indent="252095" algn="just" rtl="1">
              <a:lnSpc>
                <a:spcPct val="150000"/>
              </a:lnSpc>
              <a:spcBef>
                <a:spcPts val="0"/>
              </a:spcBef>
              <a:spcAft>
                <a:spcPts val="0"/>
              </a:spcAft>
            </a:pPr>
            <a:endParaRPr lang="ar-SA" b="1" dirty="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b="1" dirty="0" smtClean="0">
                <a:effectLst/>
                <a:latin typeface="Times New Roman" panose="02020603050405020304" pitchFamily="18" charset="0"/>
                <a:ea typeface="Calibri" panose="020F0502020204030204" pitchFamily="34" charset="0"/>
              </a:rPr>
              <a:t>3-3	وصف الميزة/الخاصيَّة الثالثة: </a:t>
            </a:r>
            <a:r>
              <a:rPr lang="ar-SA" dirty="0" smtClean="0">
                <a:effectLst/>
                <a:latin typeface="Times New Roman" panose="02020603050405020304" pitchFamily="18" charset="0"/>
                <a:ea typeface="Calibri" panose="020F0502020204030204" pitchFamily="34" charset="0"/>
              </a:rPr>
              <a:t>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تقييم العميل لأهميَّة الميزة/الخاصيَّة: _______________________________________________________</a:t>
            </a:r>
            <a:endParaRPr lang="en-US" dirty="0" smtClean="0">
              <a:effectLst/>
              <a:latin typeface="Times New Roman" panose="02020603050405020304" pitchFamily="18" charset="0"/>
              <a:ea typeface="Calibri" panose="020F050202020403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تقييم العميل لكيفيَّة استخدام الميزة/الخاصيَّة: ___________________________________________________</a:t>
            </a:r>
            <a:endParaRPr lang="en-US" dirty="0" smtClean="0">
              <a:effectLst/>
              <a:latin typeface="Times New Roman" panose="02020603050405020304" pitchFamily="18" charset="0"/>
              <a:ea typeface="Calibri" panose="020F0502020204030204" pitchFamily="34" charset="0"/>
            </a:endParaRPr>
          </a:p>
          <a:p>
            <a:r>
              <a:rPr lang="ar-SA" dirty="0">
                <a:ea typeface="Calibri" panose="020F0502020204030204" pitchFamily="34" charset="0"/>
              </a:rPr>
              <a:t>تفاصيل أخرى حول الميزة/الصفة: ________________________________________________________ __________________________________________________________________________________________________________________________________________________________________</a:t>
            </a:r>
            <a:r>
              <a:rPr lang="ar-SA" dirty="0" smtClean="0">
                <a:ea typeface="Calibri" panose="020F0502020204030204" pitchFamily="34" charset="0"/>
              </a:rPr>
              <a:t>______________________________________________________</a:t>
            </a:r>
            <a:endParaRPr lang="en-US" dirty="0"/>
          </a:p>
        </p:txBody>
      </p:sp>
    </p:spTree>
    <p:extLst>
      <p:ext uri="{BB962C8B-B14F-4D97-AF65-F5344CB8AC3E}">
        <p14:creationId xmlns:p14="http://schemas.microsoft.com/office/powerpoint/2010/main" val="2900532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354" y="309489"/>
            <a:ext cx="11621086" cy="6548511"/>
          </a:xfrm>
        </p:spPr>
        <p:txBody>
          <a:bodyPr>
            <a:normAutofit fontScale="85000" lnSpcReduction="20000"/>
          </a:bodyPr>
          <a:lstStyle/>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 </a:t>
            </a:r>
            <a:endParaRPr lang="en-US" dirty="0" smtClean="0">
              <a:effectLst/>
              <a:latin typeface="Times New Roman" panose="02020603050405020304" pitchFamily="18" charset="0"/>
              <a:ea typeface="Calibri" panose="020F0502020204030204" pitchFamily="34" charset="0"/>
            </a:endParaRPr>
          </a:p>
          <a:p>
            <a:pPr marL="0" marR="0" algn="r" rtl="1">
              <a:lnSpc>
                <a:spcPct val="107000"/>
              </a:lnSpc>
              <a:spcBef>
                <a:spcPts val="0"/>
              </a:spcBef>
              <a:spcAft>
                <a:spcPts val="800"/>
              </a:spcAft>
              <a:tabLst>
                <a:tab pos="481330" algn="l"/>
              </a:tabLst>
            </a:pPr>
            <a:r>
              <a:rPr lang="ar-SA" b="1" dirty="0" smtClean="0">
                <a:effectLst/>
                <a:latin typeface="Arial" panose="020B0604020202020204" pitchFamily="34" charset="0"/>
                <a:ea typeface="Calibri" panose="020F0502020204030204" pitchFamily="34" charset="0"/>
                <a:cs typeface="ae_AlMohanad"/>
              </a:rPr>
              <a:t>10-4	تقييم التَّسعير:</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تقييم العميل للسعر الحالي: ____________________________________________________________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_________________________________________________________________________________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 </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تفاصيل إضافيَّة حول التسعير: ___________________________________________________________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_________________________________________________________________________________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indent="252095" algn="just" rtl="1">
              <a:lnSpc>
                <a:spcPct val="150000"/>
              </a:lnSpc>
              <a:spcBef>
                <a:spcPts val="0"/>
              </a:spcBef>
              <a:spcAft>
                <a:spcPts val="0"/>
              </a:spcAft>
            </a:pPr>
            <a:r>
              <a:rPr lang="ar-SA" dirty="0" smtClean="0">
                <a:effectLst/>
                <a:latin typeface="Times New Roman" panose="02020603050405020304" pitchFamily="18" charset="0"/>
                <a:ea typeface="Calibri" panose="020F0502020204030204" pitchFamily="34" charset="0"/>
              </a:rPr>
              <a:t> </a:t>
            </a:r>
            <a:endParaRPr lang="en-US" dirty="0" smtClean="0">
              <a:effectLst/>
              <a:latin typeface="Times New Roman" panose="02020603050405020304" pitchFamily="18" charset="0"/>
              <a:ea typeface="Calibri" panose="020F0502020204030204" pitchFamily="34" charset="0"/>
            </a:endParaRPr>
          </a:p>
          <a:p>
            <a:pPr marL="0" marR="0" indent="0" algn="just" rtl="1">
              <a:lnSpc>
                <a:spcPct val="150000"/>
              </a:lnSpc>
              <a:spcBef>
                <a:spcPts val="0"/>
              </a:spcBef>
              <a:spcAft>
                <a:spcPts val="0"/>
              </a:spcAft>
            </a:pPr>
            <a:r>
              <a:rPr lang="ar-SA" b="1" dirty="0" smtClean="0">
                <a:effectLst/>
                <a:latin typeface="Times New Roman" panose="02020603050405020304" pitchFamily="18" charset="0"/>
                <a:ea typeface="Calibri" panose="020F0502020204030204" pitchFamily="34" charset="0"/>
              </a:rPr>
              <a:t>10-5	الإحالات (أشخاص </a:t>
            </a:r>
            <a:r>
              <a:rPr lang="ar-SA" b="1" dirty="0" smtClean="0">
                <a:solidFill>
                  <a:srgbClr val="000000"/>
                </a:solidFill>
                <a:effectLst/>
                <a:latin typeface="Times New Roman" panose="02020603050405020304" pitchFamily="18" charset="0"/>
                <a:ea typeface="Calibri" panose="020F0502020204030204" pitchFamily="34" charset="0"/>
              </a:rPr>
              <a:t>آخرون</a:t>
            </a:r>
            <a:r>
              <a:rPr lang="ar-SA" b="1" dirty="0" smtClean="0">
                <a:effectLst/>
                <a:latin typeface="Times New Roman" panose="02020603050405020304" pitchFamily="18" charset="0"/>
                <a:ea typeface="Calibri" panose="020F0502020204030204" pitchFamily="34" charset="0"/>
              </a:rPr>
              <a:t> يمكن مقابلتهم حول المنتج الأوَّلي المُجدي):</a:t>
            </a:r>
            <a:endParaRPr lang="en-US" dirty="0" smtClean="0">
              <a:effectLst/>
              <a:latin typeface="Times New Roman" panose="02020603050405020304" pitchFamily="18" charset="0"/>
              <a:ea typeface="Calibri" panose="020F0502020204030204" pitchFamily="34" charset="0"/>
            </a:endParaRPr>
          </a:p>
          <a:p>
            <a:pPr marL="0" marR="0" algn="r" rtl="1">
              <a:lnSpc>
                <a:spcPct val="107000"/>
              </a:lnSpc>
              <a:spcBef>
                <a:spcPts val="0"/>
              </a:spcBef>
              <a:spcAft>
                <a:spcPts val="800"/>
              </a:spcAft>
              <a:tabLst>
                <a:tab pos="661035" algn="l"/>
              </a:tabLst>
            </a:pPr>
            <a:r>
              <a:rPr lang="ar-SA" b="1" dirty="0" smtClean="0">
                <a:effectLst/>
                <a:latin typeface="Arial" panose="020B0604020202020204" pitchFamily="34" charset="0"/>
                <a:ea typeface="Calibri" panose="020F0502020204030204" pitchFamily="34" charset="0"/>
                <a:cs typeface="ae_AlMohanad"/>
              </a:rPr>
              <a:t>10-5-1	الشخص الأول:						</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الاسم: _________________________________________________________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الاسم: _________________________________________________________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الجوال: 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البريد الإلكتروني: ________________________________________________	</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661035" algn="l"/>
              </a:tabLst>
            </a:pPr>
            <a:r>
              <a:rPr lang="ar-SA" b="1" dirty="0" smtClean="0">
                <a:effectLst/>
                <a:latin typeface="Arial" panose="020B0604020202020204" pitchFamily="34" charset="0"/>
                <a:ea typeface="Calibri" panose="020F0502020204030204" pitchFamily="34" charset="0"/>
                <a:cs typeface="ae_AlMohanad"/>
              </a:rPr>
              <a:t>10-5-2	الشخص الثاني:						</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الاسم: _________________________________________________________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الاسم: _________________________________________________________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الجوال: ________________________________________________________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tabLst>
                <a:tab pos="1240155" algn="l"/>
              </a:tabLst>
            </a:pPr>
            <a:r>
              <a:rPr lang="ar-SA" dirty="0" smtClean="0">
                <a:effectLst/>
                <a:latin typeface="Arial" panose="020B0604020202020204" pitchFamily="34" charset="0"/>
                <a:ea typeface="Calibri" panose="020F0502020204030204" pitchFamily="34" charset="0"/>
                <a:cs typeface="ae_AlMohanad"/>
              </a:rPr>
              <a:t>البريد الإلكتروني: ________________________________________________</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pPr>
            <a:r>
              <a:rPr lang="ar-SA" sz="3200" b="1" dirty="0" smtClean="0">
                <a:solidFill>
                  <a:srgbClr val="00B050"/>
                </a:solidFill>
                <a:effectLst/>
                <a:ea typeface="Calibri" panose="020F0502020204030204" pitchFamily="34" charset="0"/>
                <a:cs typeface="ae_AlMohanad"/>
              </a:rPr>
              <a:t/>
            </a:r>
            <a:br>
              <a:rPr lang="ar-SA" sz="3200" b="1" dirty="0" smtClean="0">
                <a:solidFill>
                  <a:srgbClr val="00B050"/>
                </a:solidFill>
                <a:effectLst/>
                <a:ea typeface="Calibri" panose="020F0502020204030204" pitchFamily="34" charset="0"/>
                <a:cs typeface="ae_AlMohanad"/>
              </a:rPr>
            </a:br>
            <a:r>
              <a:rPr lang="ar-SA" dirty="0" smtClean="0">
                <a:effectLst/>
                <a:latin typeface="Arial" panose="020B0604020202020204" pitchFamily="34" charset="0"/>
                <a:ea typeface="Calibri" panose="020F0502020204030204" pitchFamily="34" charset="0"/>
                <a:cs typeface="ae_AlMohanad"/>
              </a:rPr>
              <a:t> </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84292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4" name="Rectangle 3"/>
          <p:cNvSpPr/>
          <p:nvPr/>
        </p:nvSpPr>
        <p:spPr>
          <a:xfrm>
            <a:off x="422031" y="536625"/>
            <a:ext cx="9242473" cy="5735160"/>
          </a:xfrm>
          <a:prstGeom prst="rect">
            <a:avLst/>
          </a:prstGeom>
          <a:pattFill prst="pct5">
            <a:fgClr>
              <a:srgbClr val="D2F0FA"/>
            </a:fgClr>
            <a:bgClr>
              <a:schemeClr val="bg1"/>
            </a:bgClr>
          </a:pattFill>
        </p:spPr>
        <p:txBody>
          <a:bodyPr wrap="square">
            <a:spAutoFit/>
          </a:bodyPr>
          <a:lstStyle/>
          <a:p>
            <a:pPr marL="817245" marR="0" indent="0" algn="r" rtl="1">
              <a:spcBef>
                <a:spcPts val="0"/>
              </a:spcBef>
              <a:spcAft>
                <a:spcPts val="0"/>
              </a:spcAft>
            </a:pPr>
            <a:r>
              <a:rPr lang="ar-SA" sz="2000" b="1" dirty="0" smtClean="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مراجع الفصل الثامن</a:t>
            </a:r>
            <a:endParaRPr lang="en-US" b="1" dirty="0" smtClean="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lnSpc>
                <a:spcPct val="150000"/>
              </a:lnSpc>
              <a:spcBef>
                <a:spcPts val="1200"/>
              </a:spcBef>
              <a:spcAft>
                <a:spcPts val="600"/>
              </a:spcAft>
              <a:buFont typeface="+mj-lt"/>
              <a:buAutoNum type="arabicParenBoth"/>
            </a:pPr>
            <a:r>
              <a:rPr lang="fr-FR" sz="1400" b="1" dirty="0" smtClean="0">
                <a:effectLst/>
                <a:latin typeface="ae_AlMohanad"/>
                <a:ea typeface="Calibri" panose="020F0502020204030204" pitchFamily="34" charset="0"/>
                <a:cs typeface="Arial" panose="020B0604020202020204" pitchFamily="34" charset="0"/>
              </a:rPr>
              <a:t>Alvarez, C. (2014). </a:t>
            </a:r>
            <a:r>
              <a:rPr lang="fr-FR" sz="1400" b="1" i="1" dirty="0" smtClean="0">
                <a:effectLst/>
                <a:latin typeface="ae_AlMohanad"/>
                <a:ea typeface="Calibri" panose="020F0502020204030204" pitchFamily="34" charset="0"/>
                <a:cs typeface="Arial" panose="020B0604020202020204" pitchFamily="34" charset="0"/>
              </a:rPr>
              <a:t>Lean Customer </a:t>
            </a:r>
            <a:r>
              <a:rPr lang="fr-FR" sz="1400" b="1" i="1" dirty="0" err="1" smtClean="0">
                <a:effectLst/>
                <a:latin typeface="ae_AlMohanad"/>
                <a:ea typeface="Calibri" panose="020F0502020204030204" pitchFamily="34" charset="0"/>
                <a:cs typeface="Arial" panose="020B0604020202020204" pitchFamily="34" charset="0"/>
              </a:rPr>
              <a:t>Development</a:t>
            </a:r>
            <a:r>
              <a:rPr lang="fr-FR" sz="1400" b="1" i="1" dirty="0" smtClean="0">
                <a:effectLst/>
                <a:latin typeface="ae_AlMohanad"/>
                <a:ea typeface="Calibri" panose="020F0502020204030204" pitchFamily="34" charset="0"/>
                <a:cs typeface="Arial" panose="020B0604020202020204" pitchFamily="34" charset="0"/>
              </a:rPr>
              <a:t>: Building </a:t>
            </a:r>
            <a:r>
              <a:rPr lang="fr-FR" sz="1400" b="1" i="1" dirty="0" err="1" smtClean="0">
                <a:effectLst/>
                <a:latin typeface="ae_AlMohanad"/>
                <a:ea typeface="Calibri" panose="020F0502020204030204" pitchFamily="34" charset="0"/>
                <a:cs typeface="Arial" panose="020B0604020202020204" pitchFamily="34" charset="0"/>
              </a:rPr>
              <a:t>Products</a:t>
            </a:r>
            <a:r>
              <a:rPr lang="fr-FR" sz="1400" b="1" i="1" dirty="0" smtClean="0">
                <a:effectLst/>
                <a:latin typeface="ae_AlMohanad"/>
                <a:ea typeface="Calibri" panose="020F0502020204030204" pitchFamily="34" charset="0"/>
                <a:cs typeface="Arial" panose="020B0604020202020204" pitchFamily="34" charset="0"/>
              </a:rPr>
              <a:t> </a:t>
            </a:r>
            <a:r>
              <a:rPr lang="fr-FR" sz="1400" b="1" i="1" dirty="0" err="1" smtClean="0">
                <a:effectLst/>
                <a:latin typeface="ae_AlMohanad"/>
                <a:ea typeface="Calibri" panose="020F0502020204030204" pitchFamily="34" charset="0"/>
                <a:cs typeface="Arial" panose="020B0604020202020204" pitchFamily="34" charset="0"/>
              </a:rPr>
              <a:t>Your</a:t>
            </a:r>
            <a:r>
              <a:rPr lang="fr-FR" sz="1400" b="1" i="1" dirty="0" smtClean="0">
                <a:effectLst/>
                <a:latin typeface="ae_AlMohanad"/>
                <a:ea typeface="Calibri" panose="020F0502020204030204" pitchFamily="34" charset="0"/>
                <a:cs typeface="Arial" panose="020B0604020202020204" pitchFamily="34" charset="0"/>
              </a:rPr>
              <a:t> </a:t>
            </a:r>
            <a:r>
              <a:rPr lang="fr-FR" sz="1400" b="1" i="1" dirty="0" err="1" smtClean="0">
                <a:effectLst/>
                <a:latin typeface="ae_AlMohanad"/>
                <a:ea typeface="Calibri" panose="020F0502020204030204" pitchFamily="34" charset="0"/>
                <a:cs typeface="Arial" panose="020B0604020202020204" pitchFamily="34" charset="0"/>
              </a:rPr>
              <a:t>Customers</a:t>
            </a:r>
            <a:r>
              <a:rPr lang="fr-FR" sz="1400" b="1" i="1" dirty="0" smtClean="0">
                <a:effectLst/>
                <a:latin typeface="ae_AlMohanad"/>
                <a:ea typeface="Calibri" panose="020F0502020204030204" pitchFamily="34" charset="0"/>
                <a:cs typeface="Arial" panose="020B0604020202020204" pitchFamily="34" charset="0"/>
              </a:rPr>
              <a:t> Will </a:t>
            </a:r>
            <a:r>
              <a:rPr lang="fr-FR" sz="1400" b="1" i="1" dirty="0" err="1" smtClean="0">
                <a:effectLst/>
                <a:latin typeface="ae_AlMohanad"/>
                <a:ea typeface="Calibri" panose="020F0502020204030204" pitchFamily="34" charset="0"/>
                <a:cs typeface="Arial" panose="020B0604020202020204" pitchFamily="34" charset="0"/>
              </a:rPr>
              <a:t>Buy</a:t>
            </a:r>
            <a:r>
              <a:rPr lang="fr-FR" sz="1400" b="1" dirty="0" smtClean="0">
                <a:effectLst/>
                <a:latin typeface="ae_AlMohanad"/>
                <a:ea typeface="Calibri" panose="020F0502020204030204" pitchFamily="34" charset="0"/>
                <a:cs typeface="Arial" panose="020B0604020202020204" pitchFamily="34" charset="0"/>
              </a:rPr>
              <a:t>: </a:t>
            </a:r>
            <a:r>
              <a:rPr lang="fr-FR" sz="1400" b="1" dirty="0" err="1" smtClean="0">
                <a:effectLst/>
                <a:latin typeface="ae_AlMohanad"/>
                <a:ea typeface="Calibri" panose="020F0502020204030204" pitchFamily="34" charset="0"/>
                <a:cs typeface="Arial" panose="020B0604020202020204" pitchFamily="34" charset="0"/>
              </a:rPr>
              <a:t>O'Reilly</a:t>
            </a:r>
            <a:r>
              <a:rPr lang="fr-FR" sz="1400" b="1" dirty="0" smtClean="0">
                <a:effectLst/>
                <a:latin typeface="ae_AlMohanad"/>
                <a:ea typeface="Calibri" panose="020F0502020204030204" pitchFamily="34" charset="0"/>
                <a:cs typeface="Arial" panose="020B0604020202020204" pitchFamily="34" charset="0"/>
              </a:rPr>
              <a:t> Media.</a:t>
            </a:r>
            <a:endParaRPr lang="en-US" sz="1400" b="1" dirty="0" smtClean="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1200"/>
              </a:spcBef>
              <a:spcAft>
                <a:spcPts val="600"/>
              </a:spcAft>
              <a:buFont typeface="+mj-lt"/>
              <a:buAutoNum type="arabicParenBoth"/>
            </a:pPr>
            <a:r>
              <a:rPr lang="fr-FR" sz="1400" b="1" dirty="0" err="1" smtClean="0">
                <a:effectLst/>
                <a:latin typeface="ae_AlMohanad"/>
                <a:ea typeface="Calibri" panose="020F0502020204030204" pitchFamily="34" charset="0"/>
                <a:cs typeface="Arial" panose="020B0604020202020204" pitchFamily="34" charset="0"/>
              </a:rPr>
              <a:t>Blank</a:t>
            </a:r>
            <a:r>
              <a:rPr lang="fr-FR" sz="1400" b="1" dirty="0" smtClean="0">
                <a:effectLst/>
                <a:latin typeface="ae_AlMohanad"/>
                <a:ea typeface="Calibri" panose="020F0502020204030204" pitchFamily="34" charset="0"/>
                <a:cs typeface="Arial" panose="020B0604020202020204" pitchFamily="34" charset="0"/>
              </a:rPr>
              <a:t>, S., </a:t>
            </a:r>
            <a:r>
              <a:rPr lang="fr-FR" sz="1400" b="1" dirty="0" err="1" smtClean="0">
                <a:effectLst/>
                <a:latin typeface="ae_AlMohanad"/>
                <a:ea typeface="Calibri" panose="020F0502020204030204" pitchFamily="34" charset="0"/>
                <a:cs typeface="Arial" panose="020B0604020202020204" pitchFamily="34" charset="0"/>
              </a:rPr>
              <a:t>Blank</a:t>
            </a:r>
            <a:r>
              <a:rPr lang="fr-FR" sz="1400" b="1" dirty="0" smtClean="0">
                <a:effectLst/>
                <a:latin typeface="ae_AlMohanad"/>
                <a:ea typeface="Calibri" panose="020F0502020204030204" pitchFamily="34" charset="0"/>
                <a:cs typeface="Arial" panose="020B0604020202020204" pitchFamily="34" charset="0"/>
              </a:rPr>
              <a:t>, S. G., &amp; </a:t>
            </a:r>
            <a:r>
              <a:rPr lang="fr-FR" sz="1400" b="1" dirty="0" err="1" smtClean="0">
                <a:effectLst/>
                <a:latin typeface="ae_AlMohanad"/>
                <a:ea typeface="Calibri" panose="020F0502020204030204" pitchFamily="34" charset="0"/>
                <a:cs typeface="Arial" panose="020B0604020202020204" pitchFamily="34" charset="0"/>
              </a:rPr>
              <a:t>Dorf</a:t>
            </a:r>
            <a:r>
              <a:rPr lang="fr-FR" sz="1400" b="1" dirty="0" smtClean="0">
                <a:effectLst/>
                <a:latin typeface="ae_AlMohanad"/>
                <a:ea typeface="Calibri" panose="020F0502020204030204" pitchFamily="34" charset="0"/>
                <a:cs typeface="Arial" panose="020B0604020202020204" pitchFamily="34" charset="0"/>
              </a:rPr>
              <a:t>, B. (2012). </a:t>
            </a:r>
            <a:r>
              <a:rPr lang="fr-FR" sz="1400" b="1" i="1" dirty="0" smtClean="0">
                <a:effectLst/>
                <a:latin typeface="ae_AlMohanad"/>
                <a:ea typeface="Calibri" panose="020F0502020204030204" pitchFamily="34" charset="0"/>
                <a:cs typeface="Arial" panose="020B0604020202020204" pitchFamily="34" charset="0"/>
              </a:rPr>
              <a:t>The Startup </a:t>
            </a:r>
            <a:r>
              <a:rPr lang="fr-FR" sz="1400" b="1" i="1" dirty="0" err="1" smtClean="0">
                <a:effectLst/>
                <a:latin typeface="ae_AlMohanad"/>
                <a:ea typeface="Calibri" panose="020F0502020204030204" pitchFamily="34" charset="0"/>
                <a:cs typeface="Arial" panose="020B0604020202020204" pitchFamily="34" charset="0"/>
              </a:rPr>
              <a:t>Owner's</a:t>
            </a:r>
            <a:r>
              <a:rPr lang="fr-FR" sz="1400" b="1" i="1" dirty="0" smtClean="0">
                <a:effectLst/>
                <a:latin typeface="ae_AlMohanad"/>
                <a:ea typeface="Calibri" panose="020F0502020204030204" pitchFamily="34" charset="0"/>
                <a:cs typeface="Arial" panose="020B0604020202020204" pitchFamily="34" charset="0"/>
              </a:rPr>
              <a:t> </a:t>
            </a:r>
            <a:r>
              <a:rPr lang="fr-FR" sz="1400" b="1" i="1" dirty="0" err="1" smtClean="0">
                <a:effectLst/>
                <a:latin typeface="ae_AlMohanad"/>
                <a:ea typeface="Calibri" panose="020F0502020204030204" pitchFamily="34" charset="0"/>
                <a:cs typeface="Arial" panose="020B0604020202020204" pitchFamily="34" charset="0"/>
              </a:rPr>
              <a:t>Manual</a:t>
            </a:r>
            <a:r>
              <a:rPr lang="fr-FR" sz="1400" b="1" i="1" dirty="0" smtClean="0">
                <a:effectLst/>
                <a:latin typeface="ae_AlMohanad"/>
                <a:ea typeface="Calibri" panose="020F0502020204030204" pitchFamily="34" charset="0"/>
                <a:cs typeface="Arial" panose="020B0604020202020204" pitchFamily="34" charset="0"/>
              </a:rPr>
              <a:t>: The </a:t>
            </a:r>
            <a:r>
              <a:rPr lang="fr-FR" sz="1400" b="1" i="1" dirty="0" err="1" smtClean="0">
                <a:effectLst/>
                <a:latin typeface="ae_AlMohanad"/>
                <a:ea typeface="Calibri" panose="020F0502020204030204" pitchFamily="34" charset="0"/>
                <a:cs typeface="Arial" panose="020B0604020202020204" pitchFamily="34" charset="0"/>
              </a:rPr>
              <a:t>Step</a:t>
            </a:r>
            <a:r>
              <a:rPr lang="fr-FR" sz="1400" b="1" i="1" dirty="0" smtClean="0">
                <a:effectLst/>
                <a:latin typeface="ae_AlMohanad"/>
                <a:ea typeface="Calibri" panose="020F0502020204030204" pitchFamily="34" charset="0"/>
                <a:cs typeface="Arial" panose="020B0604020202020204" pitchFamily="34" charset="0"/>
              </a:rPr>
              <a:t>-by-</a:t>
            </a:r>
            <a:r>
              <a:rPr lang="fr-FR" sz="1400" b="1" i="1" dirty="0" err="1" smtClean="0">
                <a:effectLst/>
                <a:latin typeface="ae_AlMohanad"/>
                <a:ea typeface="Calibri" panose="020F0502020204030204" pitchFamily="34" charset="0"/>
                <a:cs typeface="Arial" panose="020B0604020202020204" pitchFamily="34" charset="0"/>
              </a:rPr>
              <a:t>step</a:t>
            </a:r>
            <a:r>
              <a:rPr lang="fr-FR" sz="1400" b="1" i="1" dirty="0" smtClean="0">
                <a:effectLst/>
                <a:latin typeface="ae_AlMohanad"/>
                <a:ea typeface="Calibri" panose="020F0502020204030204" pitchFamily="34" charset="0"/>
                <a:cs typeface="Arial" panose="020B0604020202020204" pitchFamily="34" charset="0"/>
              </a:rPr>
              <a:t> Guide for Building a Great </a:t>
            </a:r>
            <a:r>
              <a:rPr lang="fr-FR" sz="1400" b="1" i="1" dirty="0" err="1" smtClean="0">
                <a:effectLst/>
                <a:latin typeface="ae_AlMohanad"/>
                <a:ea typeface="Calibri" panose="020F0502020204030204" pitchFamily="34" charset="0"/>
                <a:cs typeface="Arial" panose="020B0604020202020204" pitchFamily="34" charset="0"/>
              </a:rPr>
              <a:t>Company</a:t>
            </a:r>
            <a:r>
              <a:rPr lang="fr-FR" sz="1400" b="1" dirty="0" smtClean="0">
                <a:effectLst/>
                <a:latin typeface="ae_AlMohanad"/>
                <a:ea typeface="Calibri" panose="020F0502020204030204" pitchFamily="34" charset="0"/>
                <a:cs typeface="Arial" panose="020B0604020202020204" pitchFamily="34" charset="0"/>
              </a:rPr>
              <a:t>: K&amp;S Ranch, </a:t>
            </a:r>
            <a:r>
              <a:rPr lang="fr-FR" sz="1400" b="1" dirty="0" err="1" smtClean="0">
                <a:effectLst/>
                <a:latin typeface="ae_AlMohanad"/>
                <a:ea typeface="Calibri" panose="020F0502020204030204" pitchFamily="34" charset="0"/>
                <a:cs typeface="Arial" panose="020B0604020202020204" pitchFamily="34" charset="0"/>
              </a:rPr>
              <a:t>Incorporated</a:t>
            </a:r>
            <a:r>
              <a:rPr lang="fr-FR" sz="1400" b="1" dirty="0" smtClean="0">
                <a:effectLst/>
                <a:latin typeface="ae_AlMohanad"/>
                <a:ea typeface="Calibri" panose="020F0502020204030204" pitchFamily="34" charset="0"/>
                <a:cs typeface="Arial" panose="020B0604020202020204" pitchFamily="34" charset="0"/>
              </a:rPr>
              <a:t>.</a:t>
            </a:r>
            <a:endParaRPr lang="en-US" sz="1400" b="1" dirty="0" smtClean="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1200"/>
              </a:spcBef>
              <a:spcAft>
                <a:spcPts val="600"/>
              </a:spcAft>
              <a:buFont typeface="+mj-lt"/>
              <a:buAutoNum type="arabicParenBoth"/>
            </a:pPr>
            <a:r>
              <a:rPr lang="fr-FR" sz="1400" b="1" dirty="0" smtClean="0">
                <a:effectLst/>
                <a:latin typeface="ae_AlMohanad"/>
                <a:ea typeface="Calibri" panose="020F0502020204030204" pitchFamily="34" charset="0"/>
                <a:cs typeface="Arial" panose="020B0604020202020204" pitchFamily="34" charset="0"/>
              </a:rPr>
              <a:t>Cooper, B., &amp; </a:t>
            </a:r>
            <a:r>
              <a:rPr lang="fr-FR" sz="1400" b="1" dirty="0" err="1" smtClean="0">
                <a:effectLst/>
                <a:latin typeface="ae_AlMohanad"/>
                <a:ea typeface="Calibri" panose="020F0502020204030204" pitchFamily="34" charset="0"/>
                <a:cs typeface="Arial" panose="020B0604020202020204" pitchFamily="34" charset="0"/>
              </a:rPr>
              <a:t>Vlaskovits</a:t>
            </a:r>
            <a:r>
              <a:rPr lang="fr-FR" sz="1400" b="1" dirty="0" smtClean="0">
                <a:effectLst/>
                <a:latin typeface="ae_AlMohanad"/>
                <a:ea typeface="Calibri" panose="020F0502020204030204" pitchFamily="34" charset="0"/>
                <a:cs typeface="Arial" panose="020B0604020202020204" pitchFamily="34" charset="0"/>
              </a:rPr>
              <a:t>, P. (2010). The </a:t>
            </a:r>
            <a:r>
              <a:rPr lang="fr-FR" sz="1400" b="1" dirty="0" err="1" smtClean="0">
                <a:effectLst/>
                <a:latin typeface="ae_AlMohanad"/>
                <a:ea typeface="Calibri" panose="020F0502020204030204" pitchFamily="34" charset="0"/>
                <a:cs typeface="Arial" panose="020B0604020202020204" pitchFamily="34" charset="0"/>
              </a:rPr>
              <a:t>Entrepreneur's</a:t>
            </a:r>
            <a:r>
              <a:rPr lang="fr-FR" sz="1400" b="1" dirty="0" smtClean="0">
                <a:effectLst/>
                <a:latin typeface="ae_AlMohanad"/>
                <a:ea typeface="Calibri" panose="020F0502020204030204" pitchFamily="34" charset="0"/>
                <a:cs typeface="Arial" panose="020B0604020202020204" pitchFamily="34" charset="0"/>
              </a:rPr>
              <a:t> Guide to Customer </a:t>
            </a:r>
            <a:r>
              <a:rPr lang="fr-FR" sz="1400" b="1" dirty="0" err="1" smtClean="0">
                <a:effectLst/>
                <a:latin typeface="ae_AlMohanad"/>
                <a:ea typeface="Calibri" panose="020F0502020204030204" pitchFamily="34" charset="0"/>
                <a:cs typeface="Arial" panose="020B0604020202020204" pitchFamily="34" charset="0"/>
              </a:rPr>
              <a:t>Development</a:t>
            </a:r>
            <a:r>
              <a:rPr lang="fr-FR" sz="1400" b="1" dirty="0" smtClean="0">
                <a:effectLst/>
                <a:latin typeface="ae_AlMohanad"/>
                <a:ea typeface="Calibri" panose="020F0502020204030204" pitchFamily="34" charset="0"/>
                <a:cs typeface="Arial" panose="020B0604020202020204" pitchFamily="34" charset="0"/>
              </a:rPr>
              <a:t>: A "</a:t>
            </a:r>
            <a:r>
              <a:rPr lang="fr-FR" sz="1400" b="1" dirty="0" err="1" smtClean="0">
                <a:effectLst/>
                <a:latin typeface="ae_AlMohanad"/>
                <a:ea typeface="Calibri" panose="020F0502020204030204" pitchFamily="34" charset="0"/>
                <a:cs typeface="Arial" panose="020B0604020202020204" pitchFamily="34" charset="0"/>
              </a:rPr>
              <a:t>cheat</a:t>
            </a:r>
            <a:r>
              <a:rPr lang="fr-FR" sz="1400" b="1" dirty="0" smtClean="0">
                <a:effectLst/>
                <a:latin typeface="ae_AlMohanad"/>
                <a:ea typeface="Calibri" panose="020F0502020204030204" pitchFamily="34" charset="0"/>
                <a:cs typeface="Arial" panose="020B0604020202020204" pitchFamily="34" charset="0"/>
              </a:rPr>
              <a:t> </a:t>
            </a:r>
            <a:r>
              <a:rPr lang="fr-FR" sz="1400" b="1" dirty="0" err="1" smtClean="0">
                <a:effectLst/>
                <a:latin typeface="ae_AlMohanad"/>
                <a:ea typeface="Calibri" panose="020F0502020204030204" pitchFamily="34" charset="0"/>
                <a:cs typeface="Arial" panose="020B0604020202020204" pitchFamily="34" charset="0"/>
              </a:rPr>
              <a:t>Sheet</a:t>
            </a:r>
            <a:r>
              <a:rPr lang="fr-FR" sz="1400" b="1" dirty="0" smtClean="0">
                <a:effectLst/>
                <a:latin typeface="ae_AlMohanad"/>
                <a:ea typeface="Calibri" panose="020F0502020204030204" pitchFamily="34" charset="0"/>
                <a:cs typeface="Arial" panose="020B0604020202020204" pitchFamily="34" charset="0"/>
              </a:rPr>
              <a:t>" to the Four </a:t>
            </a:r>
            <a:r>
              <a:rPr lang="fr-FR" sz="1400" b="1" dirty="0" err="1" smtClean="0">
                <a:effectLst/>
                <a:latin typeface="ae_AlMohanad"/>
                <a:ea typeface="Calibri" panose="020F0502020204030204" pitchFamily="34" charset="0"/>
                <a:cs typeface="Arial" panose="020B0604020202020204" pitchFamily="34" charset="0"/>
              </a:rPr>
              <a:t>Steps</a:t>
            </a:r>
            <a:r>
              <a:rPr lang="fr-FR" sz="1400" b="1" dirty="0" smtClean="0">
                <a:effectLst/>
                <a:latin typeface="ae_AlMohanad"/>
                <a:ea typeface="Calibri" panose="020F0502020204030204" pitchFamily="34" charset="0"/>
                <a:cs typeface="Arial" panose="020B0604020202020204" pitchFamily="34" charset="0"/>
              </a:rPr>
              <a:t> to the </a:t>
            </a:r>
            <a:r>
              <a:rPr lang="fr-FR" sz="1400" b="1" dirty="0" err="1" smtClean="0">
                <a:effectLst/>
                <a:latin typeface="ae_AlMohanad"/>
                <a:ea typeface="Calibri" panose="020F0502020204030204" pitchFamily="34" charset="0"/>
                <a:cs typeface="Arial" panose="020B0604020202020204" pitchFamily="34" charset="0"/>
              </a:rPr>
              <a:t>Epiphany</a:t>
            </a:r>
            <a:r>
              <a:rPr lang="fr-FR" sz="1400" b="1" dirty="0" smtClean="0">
                <a:effectLst/>
                <a:latin typeface="ae_AlMohanad"/>
                <a:ea typeface="Calibri" panose="020F0502020204030204" pitchFamily="34" charset="0"/>
                <a:cs typeface="Arial" panose="020B0604020202020204" pitchFamily="34" charset="0"/>
              </a:rPr>
              <a:t>: Cooper-</a:t>
            </a:r>
            <a:r>
              <a:rPr lang="fr-FR" sz="1400" b="1" dirty="0" err="1" smtClean="0">
                <a:effectLst/>
                <a:latin typeface="ae_AlMohanad"/>
                <a:ea typeface="Calibri" panose="020F0502020204030204" pitchFamily="34" charset="0"/>
                <a:cs typeface="Arial" panose="020B0604020202020204" pitchFamily="34" charset="0"/>
              </a:rPr>
              <a:t>Vlaskovits</a:t>
            </a:r>
            <a:r>
              <a:rPr lang="fr-FR" sz="1400" b="1" dirty="0" smtClean="0">
                <a:effectLst/>
                <a:latin typeface="ae_AlMohanad"/>
                <a:ea typeface="Calibri" panose="020F0502020204030204" pitchFamily="34" charset="0"/>
                <a:cs typeface="Arial" panose="020B0604020202020204" pitchFamily="34" charset="0"/>
              </a:rPr>
              <a:t>.</a:t>
            </a:r>
            <a:endParaRPr lang="en-US" sz="1400" b="1" dirty="0" smtClean="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1200"/>
              </a:spcBef>
              <a:spcAft>
                <a:spcPts val="600"/>
              </a:spcAft>
              <a:buFont typeface="+mj-lt"/>
              <a:buAutoNum type="arabicParenBoth"/>
            </a:pPr>
            <a:r>
              <a:rPr lang="fr-FR" sz="1400" b="1" dirty="0" smtClean="0">
                <a:effectLst/>
                <a:latin typeface="ae_AlMohanad"/>
                <a:ea typeface="Calibri" panose="020F0502020204030204" pitchFamily="34" charset="0"/>
                <a:cs typeface="Arial" panose="020B0604020202020204" pitchFamily="34" charset="0"/>
              </a:rPr>
              <a:t>Ries, E. (2011). The Lean Startup: How </a:t>
            </a:r>
            <a:r>
              <a:rPr lang="fr-FR" sz="1400" b="1" dirty="0" err="1" smtClean="0">
                <a:effectLst/>
                <a:latin typeface="ae_AlMohanad"/>
                <a:ea typeface="Calibri" panose="020F0502020204030204" pitchFamily="34" charset="0"/>
                <a:cs typeface="Arial" panose="020B0604020202020204" pitchFamily="34" charset="0"/>
              </a:rPr>
              <a:t>Today's</a:t>
            </a:r>
            <a:r>
              <a:rPr lang="fr-FR" sz="1400" b="1" dirty="0" smtClean="0">
                <a:effectLst/>
                <a:latin typeface="ae_AlMohanad"/>
                <a:ea typeface="Calibri" panose="020F0502020204030204" pitchFamily="34" charset="0"/>
                <a:cs typeface="Arial" panose="020B0604020202020204" pitchFamily="34" charset="0"/>
              </a:rPr>
              <a:t> Entrepreneurs Use </a:t>
            </a:r>
            <a:r>
              <a:rPr lang="fr-FR" sz="1400" b="1" dirty="0" err="1" smtClean="0">
                <a:effectLst/>
                <a:latin typeface="ae_AlMohanad"/>
                <a:ea typeface="Calibri" panose="020F0502020204030204" pitchFamily="34" charset="0"/>
                <a:cs typeface="Arial" panose="020B0604020202020204" pitchFamily="34" charset="0"/>
              </a:rPr>
              <a:t>Continuous</a:t>
            </a:r>
            <a:r>
              <a:rPr lang="fr-FR" sz="1400" b="1" dirty="0" smtClean="0">
                <a:effectLst/>
                <a:latin typeface="ae_AlMohanad"/>
                <a:ea typeface="Calibri" panose="020F0502020204030204" pitchFamily="34" charset="0"/>
                <a:cs typeface="Arial" panose="020B0604020202020204" pitchFamily="34" charset="0"/>
              </a:rPr>
              <a:t> Innovation to </a:t>
            </a:r>
            <a:r>
              <a:rPr lang="fr-FR" sz="1400" b="1" dirty="0" err="1" smtClean="0">
                <a:effectLst/>
                <a:latin typeface="ae_AlMohanad"/>
                <a:ea typeface="Calibri" panose="020F0502020204030204" pitchFamily="34" charset="0"/>
                <a:cs typeface="Arial" panose="020B0604020202020204" pitchFamily="34" charset="0"/>
              </a:rPr>
              <a:t>Create</a:t>
            </a:r>
            <a:r>
              <a:rPr lang="fr-FR" sz="1400" b="1" dirty="0" smtClean="0">
                <a:effectLst/>
                <a:latin typeface="ae_AlMohanad"/>
                <a:ea typeface="Calibri" panose="020F0502020204030204" pitchFamily="34" charset="0"/>
                <a:cs typeface="Arial" panose="020B0604020202020204" pitchFamily="34" charset="0"/>
              </a:rPr>
              <a:t> </a:t>
            </a:r>
            <a:r>
              <a:rPr lang="fr-FR" sz="1400" b="1" dirty="0" err="1" smtClean="0">
                <a:effectLst/>
                <a:latin typeface="ae_AlMohanad"/>
                <a:ea typeface="Calibri" panose="020F0502020204030204" pitchFamily="34" charset="0"/>
                <a:cs typeface="Arial" panose="020B0604020202020204" pitchFamily="34" charset="0"/>
              </a:rPr>
              <a:t>Radically</a:t>
            </a:r>
            <a:r>
              <a:rPr lang="fr-FR" sz="1400" b="1" dirty="0" smtClean="0">
                <a:effectLst/>
                <a:latin typeface="ae_AlMohanad"/>
                <a:ea typeface="Calibri" panose="020F0502020204030204" pitchFamily="34" charset="0"/>
                <a:cs typeface="Arial" panose="020B0604020202020204" pitchFamily="34" charset="0"/>
              </a:rPr>
              <a:t> </a:t>
            </a:r>
            <a:r>
              <a:rPr lang="fr-FR" sz="1400" b="1" dirty="0" err="1" smtClean="0">
                <a:effectLst/>
                <a:latin typeface="ae_AlMohanad"/>
                <a:ea typeface="Calibri" panose="020F0502020204030204" pitchFamily="34" charset="0"/>
                <a:cs typeface="Arial" panose="020B0604020202020204" pitchFamily="34" charset="0"/>
              </a:rPr>
              <a:t>Successful</a:t>
            </a:r>
            <a:r>
              <a:rPr lang="fr-FR" sz="1400" b="1" dirty="0" smtClean="0">
                <a:effectLst/>
                <a:latin typeface="ae_AlMohanad"/>
                <a:ea typeface="Calibri" panose="020F0502020204030204" pitchFamily="34" charset="0"/>
                <a:cs typeface="Arial" panose="020B0604020202020204" pitchFamily="34" charset="0"/>
              </a:rPr>
              <a:t> Businesses: Crown </a:t>
            </a:r>
            <a:r>
              <a:rPr lang="fr-FR" sz="1400" b="1" dirty="0" err="1" smtClean="0">
                <a:effectLst/>
                <a:latin typeface="ae_AlMohanad"/>
                <a:ea typeface="Calibri" panose="020F0502020204030204" pitchFamily="34" charset="0"/>
                <a:cs typeface="Arial" panose="020B0604020202020204" pitchFamily="34" charset="0"/>
              </a:rPr>
              <a:t>Publishing</a:t>
            </a:r>
            <a:r>
              <a:rPr lang="fr-FR" sz="1400" b="1" dirty="0" smtClean="0">
                <a:effectLst/>
                <a:latin typeface="ae_AlMohanad"/>
                <a:ea typeface="Calibri" panose="020F0502020204030204" pitchFamily="34" charset="0"/>
                <a:cs typeface="Arial" panose="020B0604020202020204" pitchFamily="34" charset="0"/>
              </a:rPr>
              <a:t> Group</a:t>
            </a:r>
            <a:endParaRPr lang="en-US" sz="1400" b="1" dirty="0" smtClean="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1200"/>
              </a:spcBef>
              <a:spcAft>
                <a:spcPts val="600"/>
              </a:spcAft>
              <a:buFont typeface="+mj-lt"/>
              <a:buAutoNum type="arabicParenBoth"/>
            </a:pPr>
            <a:r>
              <a:rPr lang="fr-FR" sz="1400" b="1" dirty="0" smtClean="0">
                <a:effectLst/>
                <a:latin typeface="ae_AlMohanad"/>
                <a:ea typeface="Calibri" panose="020F0502020204030204" pitchFamily="34" charset="0"/>
                <a:cs typeface="Arial" panose="020B0604020202020204" pitchFamily="34" charset="0"/>
              </a:rPr>
              <a:t>Olsen, D. (2015). </a:t>
            </a:r>
            <a:r>
              <a:rPr lang="fr-FR" sz="1400" b="1" i="1" dirty="0" smtClean="0">
                <a:effectLst/>
                <a:latin typeface="ae_AlMohanad"/>
                <a:ea typeface="Calibri" panose="020F0502020204030204" pitchFamily="34" charset="0"/>
                <a:cs typeface="Arial" panose="020B0604020202020204" pitchFamily="34" charset="0"/>
              </a:rPr>
              <a:t>The Lean Product </a:t>
            </a:r>
            <a:r>
              <a:rPr lang="fr-FR" sz="1400" b="1" i="1" dirty="0" err="1" smtClean="0">
                <a:effectLst/>
                <a:latin typeface="ae_AlMohanad"/>
                <a:ea typeface="Calibri" panose="020F0502020204030204" pitchFamily="34" charset="0"/>
                <a:cs typeface="Arial" panose="020B0604020202020204" pitchFamily="34" charset="0"/>
              </a:rPr>
              <a:t>Playbook</a:t>
            </a:r>
            <a:r>
              <a:rPr lang="fr-FR" sz="1400" b="1" i="1" dirty="0" smtClean="0">
                <a:effectLst/>
                <a:latin typeface="ae_AlMohanad"/>
                <a:ea typeface="Calibri" panose="020F0502020204030204" pitchFamily="34" charset="0"/>
                <a:cs typeface="Arial" panose="020B0604020202020204" pitchFamily="34" charset="0"/>
              </a:rPr>
              <a:t>: How to </a:t>
            </a:r>
            <a:r>
              <a:rPr lang="fr-FR" sz="1400" b="1" i="1" dirty="0" err="1" smtClean="0">
                <a:effectLst/>
                <a:latin typeface="ae_AlMohanad"/>
                <a:ea typeface="Calibri" panose="020F0502020204030204" pitchFamily="34" charset="0"/>
                <a:cs typeface="Arial" panose="020B0604020202020204" pitchFamily="34" charset="0"/>
              </a:rPr>
              <a:t>Innovate</a:t>
            </a:r>
            <a:r>
              <a:rPr lang="fr-FR" sz="1400" b="1" i="1" dirty="0" smtClean="0">
                <a:effectLst/>
                <a:latin typeface="ae_AlMohanad"/>
                <a:ea typeface="Calibri" panose="020F0502020204030204" pitchFamily="34" charset="0"/>
                <a:cs typeface="Arial" panose="020B0604020202020204" pitchFamily="34" charset="0"/>
              </a:rPr>
              <a:t> </a:t>
            </a:r>
            <a:r>
              <a:rPr lang="fr-FR" sz="1400" b="1" i="1" dirty="0" err="1" smtClean="0">
                <a:effectLst/>
                <a:latin typeface="ae_AlMohanad"/>
                <a:ea typeface="Calibri" panose="020F0502020204030204" pitchFamily="34" charset="0"/>
                <a:cs typeface="Arial" panose="020B0604020202020204" pitchFamily="34" charset="0"/>
              </a:rPr>
              <a:t>with</a:t>
            </a:r>
            <a:r>
              <a:rPr lang="fr-FR" sz="1400" b="1" i="1" dirty="0" smtClean="0">
                <a:effectLst/>
                <a:latin typeface="ae_AlMohanad"/>
                <a:ea typeface="Calibri" panose="020F0502020204030204" pitchFamily="34" charset="0"/>
                <a:cs typeface="Arial" panose="020B0604020202020204" pitchFamily="34" charset="0"/>
              </a:rPr>
              <a:t> Minimum Viable </a:t>
            </a:r>
            <a:r>
              <a:rPr lang="fr-FR" sz="1400" b="1" i="1" dirty="0" err="1" smtClean="0">
                <a:effectLst/>
                <a:latin typeface="ae_AlMohanad"/>
                <a:ea typeface="Calibri" panose="020F0502020204030204" pitchFamily="34" charset="0"/>
                <a:cs typeface="Arial" panose="020B0604020202020204" pitchFamily="34" charset="0"/>
              </a:rPr>
              <a:t>Products</a:t>
            </a:r>
            <a:r>
              <a:rPr lang="fr-FR" sz="1400" b="1" i="1" dirty="0" smtClean="0">
                <a:effectLst/>
                <a:latin typeface="ae_AlMohanad"/>
                <a:ea typeface="Calibri" panose="020F0502020204030204" pitchFamily="34" charset="0"/>
                <a:cs typeface="Arial" panose="020B0604020202020204" pitchFamily="34" charset="0"/>
              </a:rPr>
              <a:t> and </a:t>
            </a:r>
            <a:r>
              <a:rPr lang="fr-FR" sz="1400" b="1" i="1" dirty="0" err="1" smtClean="0">
                <a:effectLst/>
                <a:latin typeface="ae_AlMohanad"/>
                <a:ea typeface="Calibri" panose="020F0502020204030204" pitchFamily="34" charset="0"/>
                <a:cs typeface="Arial" panose="020B0604020202020204" pitchFamily="34" charset="0"/>
              </a:rPr>
              <a:t>Rapid</a:t>
            </a:r>
            <a:r>
              <a:rPr lang="fr-FR" sz="1400" b="1" i="1" dirty="0" smtClean="0">
                <a:effectLst/>
                <a:latin typeface="ae_AlMohanad"/>
                <a:ea typeface="Calibri" panose="020F0502020204030204" pitchFamily="34" charset="0"/>
                <a:cs typeface="Arial" panose="020B0604020202020204" pitchFamily="34" charset="0"/>
              </a:rPr>
              <a:t> Customer Feedback</a:t>
            </a:r>
            <a:r>
              <a:rPr lang="fr-FR" sz="1400" b="1" dirty="0" smtClean="0">
                <a:effectLst/>
                <a:latin typeface="ae_AlMohanad"/>
                <a:ea typeface="Calibri" panose="020F0502020204030204" pitchFamily="34" charset="0"/>
                <a:cs typeface="Arial" panose="020B0604020202020204" pitchFamily="34" charset="0"/>
              </a:rPr>
              <a:t>: </a:t>
            </a:r>
            <a:r>
              <a:rPr lang="fr-FR" sz="1400" b="1" dirty="0" err="1" smtClean="0">
                <a:effectLst/>
                <a:latin typeface="ae_AlMohanad"/>
                <a:ea typeface="Calibri" panose="020F0502020204030204" pitchFamily="34" charset="0"/>
                <a:cs typeface="Arial" panose="020B0604020202020204" pitchFamily="34" charset="0"/>
              </a:rPr>
              <a:t>Wiley</a:t>
            </a:r>
            <a:r>
              <a:rPr lang="fr-FR" sz="1400" b="1" dirty="0" smtClean="0">
                <a:effectLst/>
                <a:latin typeface="ae_AlMohanad"/>
                <a:ea typeface="Calibri" panose="020F0502020204030204" pitchFamily="34" charset="0"/>
                <a:cs typeface="Arial" panose="020B0604020202020204" pitchFamily="34" charset="0"/>
              </a:rPr>
              <a:t>.</a:t>
            </a:r>
            <a:endParaRPr lang="en-US" sz="1400" b="1" dirty="0" smtClean="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1200"/>
              </a:spcBef>
              <a:spcAft>
                <a:spcPts val="600"/>
              </a:spcAft>
              <a:buFont typeface="+mj-lt"/>
              <a:buAutoNum type="arabicParenBoth"/>
              <a:tabLst>
                <a:tab pos="1240155" algn="l"/>
              </a:tabLst>
            </a:pPr>
            <a:r>
              <a:rPr lang="fr-FR" sz="1400" b="1" dirty="0" smtClean="0">
                <a:effectLst/>
                <a:latin typeface="ae_AlMohanad"/>
                <a:ea typeface="Calibri" panose="020F0502020204030204" pitchFamily="34" charset="0"/>
                <a:cs typeface="Arial" panose="020B0604020202020204" pitchFamily="34" charset="0"/>
              </a:rPr>
              <a:t>Maurya, A. (2012). </a:t>
            </a:r>
            <a:r>
              <a:rPr lang="fr-FR" sz="1400" b="1" i="1" dirty="0" smtClean="0">
                <a:effectLst/>
                <a:latin typeface="ae_AlMohanad"/>
                <a:ea typeface="Calibri" panose="020F0502020204030204" pitchFamily="34" charset="0"/>
                <a:cs typeface="Arial" panose="020B0604020202020204" pitchFamily="34" charset="0"/>
              </a:rPr>
              <a:t>Running Lean: </a:t>
            </a:r>
            <a:r>
              <a:rPr lang="fr-FR" sz="1400" b="1" i="1" dirty="0" err="1" smtClean="0">
                <a:effectLst/>
                <a:latin typeface="ae_AlMohanad"/>
                <a:ea typeface="Calibri" panose="020F0502020204030204" pitchFamily="34" charset="0"/>
                <a:cs typeface="Arial" panose="020B0604020202020204" pitchFamily="34" charset="0"/>
              </a:rPr>
              <a:t>Iterate</a:t>
            </a:r>
            <a:r>
              <a:rPr lang="fr-FR" sz="1400" b="1" i="1" dirty="0" smtClean="0">
                <a:effectLst/>
                <a:latin typeface="ae_AlMohanad"/>
                <a:ea typeface="Calibri" panose="020F0502020204030204" pitchFamily="34" charset="0"/>
                <a:cs typeface="Arial" panose="020B0604020202020204" pitchFamily="34" charset="0"/>
              </a:rPr>
              <a:t> </a:t>
            </a:r>
            <a:r>
              <a:rPr lang="fr-FR" sz="1400" b="1" i="1" dirty="0" err="1" smtClean="0">
                <a:effectLst/>
                <a:latin typeface="ae_AlMohanad"/>
                <a:ea typeface="Calibri" panose="020F0502020204030204" pitchFamily="34" charset="0"/>
                <a:cs typeface="Arial" panose="020B0604020202020204" pitchFamily="34" charset="0"/>
              </a:rPr>
              <a:t>from</a:t>
            </a:r>
            <a:r>
              <a:rPr lang="fr-FR" sz="1400" b="1" i="1" dirty="0" smtClean="0">
                <a:effectLst/>
                <a:latin typeface="ae_AlMohanad"/>
                <a:ea typeface="Calibri" panose="020F0502020204030204" pitchFamily="34" charset="0"/>
                <a:cs typeface="Arial" panose="020B0604020202020204" pitchFamily="34" charset="0"/>
              </a:rPr>
              <a:t> Plan A to a Plan That Works</a:t>
            </a:r>
            <a:r>
              <a:rPr lang="fr-FR" sz="1400" b="1" dirty="0" smtClean="0">
                <a:effectLst/>
                <a:latin typeface="ae_AlMohanad"/>
                <a:ea typeface="Calibri" panose="020F0502020204030204" pitchFamily="34" charset="0"/>
                <a:cs typeface="Arial" panose="020B0604020202020204" pitchFamily="34" charset="0"/>
              </a:rPr>
              <a:t>: </a:t>
            </a:r>
            <a:r>
              <a:rPr lang="fr-FR" sz="1400" b="1" dirty="0" err="1" smtClean="0">
                <a:effectLst/>
                <a:latin typeface="ae_AlMohanad"/>
                <a:ea typeface="Calibri" panose="020F0502020204030204" pitchFamily="34" charset="0"/>
                <a:cs typeface="Arial" panose="020B0604020202020204" pitchFamily="34" charset="0"/>
              </a:rPr>
              <a:t>O'Reilly</a:t>
            </a:r>
            <a:r>
              <a:rPr lang="fr-FR" sz="1400" b="1" dirty="0" smtClean="0">
                <a:effectLst/>
                <a:latin typeface="ae_AlMohanad"/>
                <a:ea typeface="Calibri" panose="020F0502020204030204" pitchFamily="34" charset="0"/>
                <a:cs typeface="Arial" panose="020B0604020202020204" pitchFamily="34" charset="0"/>
              </a:rPr>
              <a:t> Media.</a:t>
            </a:r>
            <a:endParaRPr lang="en-US" sz="1400" b="1" dirty="0" smtClean="0">
              <a:effectLst/>
              <a:latin typeface="Arial" panose="020B060402020202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1200" dirty="0">
                <a:ea typeface="Calibri" panose="020F0502020204030204" pitchFamily="34" charset="0"/>
              </a:rPr>
              <a:t/>
            </a:r>
            <a:br>
              <a:rPr lang="ar-SA" sz="1200" dirty="0">
                <a:ea typeface="Calibri" panose="020F0502020204030204" pitchFamily="34" charset="0"/>
              </a:rPr>
            </a:br>
            <a:r>
              <a:rPr lang="ar-SA" sz="1200" dirty="0">
                <a:latin typeface="Arial" panose="020B0604020202020204" pitchFamily="34" charset="0"/>
                <a:ea typeface="Calibri" panose="020F0502020204030204" pitchFamily="34" charset="0"/>
              </a:rPr>
              <a:t> </a:t>
            </a:r>
            <a:endParaRPr lang="en-US" sz="1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98532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a:xfrm>
            <a:off x="998806" y="500062"/>
            <a:ext cx="6977576" cy="1325563"/>
          </a:xfrm>
          <a:ln>
            <a:solidFill>
              <a:schemeClr val="bg1"/>
            </a:solidFill>
          </a:ln>
        </p:spPr>
        <p:txBody>
          <a:bodyPr>
            <a:normAutofit/>
          </a:bodyPr>
          <a:lstStyle/>
          <a:p>
            <a:pPr marL="3886200" marR="0" lvl="8" indent="-228600" algn="l" defTabSz="914400" rtl="0" eaLnBrk="1" fontAlgn="auto" latinLnBrk="0" hangingPunct="1">
              <a:lnSpc>
                <a:spcPct val="90000"/>
              </a:lnSpc>
              <a:spcBef>
                <a:spcPts val="500"/>
              </a:spcBef>
              <a:spcAft>
                <a:spcPts val="0"/>
              </a:spcAft>
              <a:tabLst/>
              <a:defRPr/>
            </a:pPr>
            <a:r>
              <a:rPr kumimoji="0" lang="ar-SA" sz="4400" b="1" i="0" u="none" strike="noStrike" kern="1200" cap="none" spc="0" normalizeH="0" baseline="0" noProof="0" dirty="0" smtClean="0">
                <a:ln>
                  <a:noFill/>
                </a:ln>
                <a:solidFill>
                  <a:srgbClr val="0070C0"/>
                </a:solidFill>
                <a:effectLst/>
                <a:uLnTx/>
                <a:uFillTx/>
                <a:latin typeface="Calibri" panose="020F0502020204030204"/>
                <a:cs typeface="Arial" panose="020B0604020202020204" pitchFamily="34" charset="0"/>
              </a:rPr>
              <a:t>اهداف الفصل </a:t>
            </a:r>
            <a:r>
              <a:rPr kumimoji="0" lang="ar-SA" sz="3200" b="1" i="0" u="none" strike="noStrike" kern="1200" cap="none" spc="0" normalizeH="0" baseline="0" noProof="0" dirty="0" smtClean="0">
                <a:ln>
                  <a:noFill/>
                </a:ln>
                <a:solidFill>
                  <a:srgbClr val="FF0000"/>
                </a:solidFill>
                <a:effectLst/>
                <a:uLnTx/>
                <a:uFillTx/>
                <a:latin typeface="Calibri" panose="020F0502020204030204"/>
                <a:cs typeface="Arial" panose="020B0604020202020204" pitchFamily="34" charset="0"/>
              </a:rPr>
              <a:t/>
            </a:r>
            <a:br>
              <a:rPr kumimoji="0" lang="ar-SA" sz="3200" b="1" i="0" u="none" strike="noStrike" kern="1200" cap="none" spc="0" normalizeH="0" baseline="0" noProof="0" dirty="0" smtClean="0">
                <a:ln>
                  <a:noFill/>
                </a:ln>
                <a:solidFill>
                  <a:srgbClr val="FF0000"/>
                </a:solidFill>
                <a:effectLst/>
                <a:uLnTx/>
                <a:uFillTx/>
                <a:latin typeface="Calibri" panose="020F0502020204030204"/>
                <a:cs typeface="Arial" panose="020B0604020202020204" pitchFamily="34" charset="0"/>
              </a:rPr>
            </a:br>
            <a:endParaRPr lang="en-US" sz="3200" b="1" dirty="0">
              <a:solidFill>
                <a:srgbClr val="FF0000"/>
              </a:solidFill>
            </a:endParaRPr>
          </a:p>
        </p:txBody>
      </p:sp>
      <p:sp useBgFill="1">
        <p:nvSpPr>
          <p:cNvPr id="3" name="Content Placeholder 2"/>
          <p:cNvSpPr>
            <a:spLocks noGrp="1"/>
          </p:cNvSpPr>
          <p:nvPr>
            <p:ph idx="1"/>
          </p:nvPr>
        </p:nvSpPr>
        <p:spPr>
          <a:xfrm>
            <a:off x="280768" y="1386867"/>
            <a:ext cx="11911232" cy="3185134"/>
          </a:xfrm>
        </p:spPr>
        <p:txBody>
          <a:bodyPr>
            <a:noAutofit/>
          </a:bodyPr>
          <a:lstStyle/>
          <a:p>
            <a:pPr lvl="8" algn="r" rtl="1"/>
            <a:r>
              <a:rPr lang="ar-SA" sz="2000" b="1" dirty="0" smtClean="0"/>
              <a:t>تعريف الطالب كيفية الحلول المقترحة للمنتجات</a:t>
            </a:r>
          </a:p>
          <a:p>
            <a:pPr lvl="8" algn="r" rtl="1"/>
            <a:r>
              <a:rPr lang="ar-SA" sz="2000" b="1" dirty="0" smtClean="0"/>
              <a:t>معرفه الطالب على تطوير وتصميم المنتج النهائي</a:t>
            </a:r>
          </a:p>
          <a:p>
            <a:pPr lvl="8" algn="r" rtl="1"/>
            <a:r>
              <a:rPr lang="ar-SA" sz="2000" b="1" dirty="0" smtClean="0"/>
              <a:t>معرفه الطالب كيفية اختيار العملاء الحقيقين</a:t>
            </a:r>
          </a:p>
          <a:p>
            <a:pPr lvl="8" algn="r" rtl="1"/>
            <a:r>
              <a:rPr lang="ar-SA" sz="2000" b="1" dirty="0" smtClean="0"/>
              <a:t>معرفه الطالب على كيفية تعديل وتحسين المنتج او الخدمه للوصول الى النسخه النهائية </a:t>
            </a:r>
          </a:p>
          <a:p>
            <a:pPr lvl="8" algn="r" rtl="1"/>
            <a:r>
              <a:rPr lang="ar-SA" sz="2000" b="1" dirty="0" smtClean="0"/>
              <a:t>تصميم نموذج العمل التجاري</a:t>
            </a:r>
          </a:p>
          <a:p>
            <a:pPr lvl="8" algn="r" rtl="1"/>
            <a:r>
              <a:rPr lang="ar-SA" sz="2000" b="1" dirty="0" smtClean="0"/>
              <a:t>كتابة خطة المشروع الريادي</a:t>
            </a:r>
          </a:p>
        </p:txBody>
      </p:sp>
    </p:spTree>
    <p:extLst>
      <p:ext uri="{BB962C8B-B14F-4D97-AF65-F5344CB8AC3E}">
        <p14:creationId xmlns:p14="http://schemas.microsoft.com/office/powerpoint/2010/main" val="1032101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rgbClr val="D5F1FB"/>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pattFill prst="pct5">
            <a:fgClr>
              <a:srgbClr val="D2F0FA"/>
            </a:fgClr>
            <a:bgClr>
              <a:schemeClr val="bg1"/>
            </a:bgClr>
          </a:pattFill>
        </p:spPr>
        <p:txBody>
          <a:bodyPr/>
          <a:lstStyle/>
          <a:p>
            <a:pPr marL="342900" marR="0" lvl="0" indent="-342900" algn="r" rtl="1">
              <a:spcBef>
                <a:spcPts val="0"/>
              </a:spcBef>
              <a:spcAft>
                <a:spcPts val="0"/>
              </a:spcAft>
              <a:buFont typeface="+mj-lt"/>
              <a:buAutoNum type="arabicParenBoth"/>
            </a:pPr>
            <a:r>
              <a:rPr lang="ar-SA" b="1" dirty="0" smtClean="0">
                <a:solidFill>
                  <a:srgbClr val="2F5496"/>
                </a:solidFill>
                <a:latin typeface="Times New Roman" panose="02020603050405020304" pitchFamily="18" charset="0"/>
                <a:ea typeface="Times New Roman" panose="02020603050405020304" pitchFamily="18" charset="0"/>
              </a:rPr>
              <a:t>تعريف </a:t>
            </a:r>
            <a:r>
              <a:rPr lang="ar-SA" b="1" dirty="0">
                <a:solidFill>
                  <a:srgbClr val="2F5496"/>
                </a:solidFill>
                <a:latin typeface="Times New Roman" panose="02020603050405020304" pitchFamily="18" charset="0"/>
                <a:ea typeface="Times New Roman" panose="02020603050405020304" pitchFamily="18" charset="0"/>
              </a:rPr>
              <a:t>المنتج الأوَّلي المُجدي:</a:t>
            </a:r>
            <a:r>
              <a:rPr lang="en-US" sz="4000" dirty="0" smtClean="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lang="en-US" sz="4000" dirty="0" smtClean="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287383" y="1463041"/>
            <a:ext cx="9575073" cy="4578322"/>
          </a:xfrm>
        </p:spPr>
        <p:txBody>
          <a:bodyPr/>
          <a:lstStyle/>
          <a:p>
            <a:pPr marL="0" indent="0" algn="r" rtl="1">
              <a:lnSpc>
                <a:spcPct val="150000"/>
              </a:lnSpc>
              <a:buNone/>
            </a:pPr>
            <a:r>
              <a:rPr lang="ar-SA" b="1" dirty="0" smtClean="0"/>
              <a:t>اغلب التعاريف المنتج الاولى المجدي (</a:t>
            </a:r>
            <a:r>
              <a:rPr lang="en-US" b="1" dirty="0" smtClean="0">
                <a:solidFill>
                  <a:srgbClr val="000000"/>
                </a:solidFill>
                <a:effectLst/>
                <a:latin typeface="Arial" panose="020B0604020202020204" pitchFamily="34" charset="0"/>
                <a:ea typeface="Calibri" panose="020F0502020204030204" pitchFamily="34" charset="0"/>
              </a:rPr>
              <a:t>Minimal Viable Product</a:t>
            </a:r>
            <a:r>
              <a:rPr lang="ar-SA" b="1" dirty="0" smtClean="0"/>
              <a:t>)اختصارةهو (</a:t>
            </a:r>
            <a:r>
              <a:rPr lang="en-US" b="1" dirty="0" smtClean="0"/>
              <a:t> (</a:t>
            </a:r>
            <a:r>
              <a:rPr lang="en-US" b="1" dirty="0" smtClean="0">
                <a:solidFill>
                  <a:prstClr val="black"/>
                </a:solidFill>
              </a:rPr>
              <a:t>MVP</a:t>
            </a:r>
            <a:r>
              <a:rPr lang="ar-SA" b="1" dirty="0" smtClean="0">
                <a:solidFill>
                  <a:prstClr val="black"/>
                </a:solidFill>
              </a:rPr>
              <a:t>وكلماتة هي المنتج </a:t>
            </a:r>
            <a:r>
              <a:rPr lang="en-US" b="1" dirty="0" smtClean="0">
                <a:solidFill>
                  <a:prstClr val="black"/>
                </a:solidFill>
              </a:rPr>
              <a:t>product</a:t>
            </a:r>
            <a:r>
              <a:rPr lang="ar-SA" b="1" dirty="0">
                <a:solidFill>
                  <a:prstClr val="black"/>
                </a:solidFill>
              </a:rPr>
              <a:t> </a:t>
            </a:r>
            <a:r>
              <a:rPr lang="ar-SA" b="1" dirty="0" smtClean="0">
                <a:solidFill>
                  <a:prstClr val="black"/>
                </a:solidFill>
              </a:rPr>
              <a:t>وهي اما سلعه او خدمه وكلمه الاولى هي </a:t>
            </a:r>
            <a:r>
              <a:rPr lang="en-US" b="1" dirty="0" smtClean="0">
                <a:solidFill>
                  <a:prstClr val="black"/>
                </a:solidFill>
              </a:rPr>
              <a:t>minimal </a:t>
            </a:r>
            <a:r>
              <a:rPr lang="ar-SA" b="1" dirty="0" smtClean="0">
                <a:solidFill>
                  <a:prstClr val="black"/>
                </a:solidFill>
              </a:rPr>
              <a:t>ويقصد بهاالمنتج يحتوي على الخصائص الاساسية للمنتج وليس النسخه النهائية والكلمه الاخيرة هي </a:t>
            </a:r>
            <a:r>
              <a:rPr lang="en-US" b="1" dirty="0" smtClean="0">
                <a:solidFill>
                  <a:prstClr val="black"/>
                </a:solidFill>
              </a:rPr>
              <a:t>viable </a:t>
            </a:r>
            <a:r>
              <a:rPr lang="ar-SA" b="1" dirty="0" smtClean="0">
                <a:solidFill>
                  <a:prstClr val="black"/>
                </a:solidFill>
              </a:rPr>
              <a:t>وهي تعني المجدي بمعنى يقدم قيمة </a:t>
            </a:r>
            <a:r>
              <a:rPr lang="ar-SA" b="1" dirty="0" smtClean="0">
                <a:solidFill>
                  <a:prstClr val="black"/>
                </a:solidFill>
              </a:rPr>
              <a:t>للعميل</a:t>
            </a:r>
            <a:r>
              <a:rPr lang="en-US" b="1" dirty="0">
                <a:solidFill>
                  <a:prstClr val="black"/>
                </a:solidFill>
              </a:rPr>
              <a:t>.</a:t>
            </a:r>
            <a:r>
              <a:rPr lang="ar-SA" b="1" dirty="0" smtClean="0">
                <a:solidFill>
                  <a:prstClr val="black"/>
                </a:solidFill>
              </a:rPr>
              <a:t> </a:t>
            </a:r>
            <a:endParaRPr lang="ar-SA" b="1" dirty="0" smtClean="0">
              <a:solidFill>
                <a:prstClr val="black"/>
              </a:solidFill>
            </a:endParaRPr>
          </a:p>
          <a:p>
            <a:pPr marL="0" indent="0" algn="r" rtl="1">
              <a:buNone/>
            </a:pPr>
            <a:endParaRPr lang="ar-SA" b="1" dirty="0">
              <a:solidFill>
                <a:prstClr val="black"/>
              </a:solidFill>
            </a:endParaRPr>
          </a:p>
          <a:p>
            <a:pPr marL="0" indent="0" algn="r" rtl="1">
              <a:lnSpc>
                <a:spcPct val="150000"/>
              </a:lnSpc>
              <a:buNone/>
            </a:pPr>
            <a:r>
              <a:rPr lang="ar-SA" b="1" dirty="0" smtClean="0">
                <a:solidFill>
                  <a:prstClr val="black"/>
                </a:solidFill>
              </a:rPr>
              <a:t>ونعرف المنتج الاولى المجدي هو:</a:t>
            </a:r>
            <a:r>
              <a:rPr lang="ar-SA" b="1" dirty="0">
                <a:solidFill>
                  <a:srgbClr val="000000"/>
                </a:solidFill>
                <a:ea typeface="Calibri" panose="020F0502020204030204" pitchFamily="34" charset="0"/>
              </a:rPr>
              <a:t> أصغر مجموعة من الخصائص التي تساعد على استخراج التغذيَّة الراجعة من </a:t>
            </a:r>
            <a:r>
              <a:rPr lang="ar-SA" b="1" dirty="0" smtClean="0">
                <a:solidFill>
                  <a:srgbClr val="000000"/>
                </a:solidFill>
                <a:ea typeface="Calibri" panose="020F0502020204030204" pitchFamily="34" charset="0"/>
              </a:rPr>
              <a:t>العملاء</a:t>
            </a:r>
          </a:p>
          <a:p>
            <a:pPr marL="0" indent="0" algn="r" rtl="1">
              <a:lnSpc>
                <a:spcPct val="150000"/>
              </a:lnSpc>
              <a:buNone/>
            </a:pPr>
            <a:r>
              <a:rPr lang="ar-SA" b="1" dirty="0" smtClean="0">
                <a:solidFill>
                  <a:srgbClr val="000000"/>
                </a:solidFill>
              </a:rPr>
              <a:t>اذا ان له عدة تعاريف ويعتبر عمليه مستمرة وليس اصدارا وحيدا</a:t>
            </a:r>
          </a:p>
          <a:p>
            <a:pPr lvl="0" algn="r" rtl="1">
              <a:lnSpc>
                <a:spcPct val="150000"/>
              </a:lnSpc>
            </a:pPr>
            <a:r>
              <a:rPr lang="ar-SA" b="1" dirty="0">
                <a:solidFill>
                  <a:prstClr val="black"/>
                </a:solidFill>
              </a:rPr>
              <a:t>ماذا ينصح الفريق الريادي ؟</a:t>
            </a:r>
            <a:endParaRPr lang="en-US" b="1" dirty="0">
              <a:solidFill>
                <a:prstClr val="black"/>
              </a:solidFill>
            </a:endParaRPr>
          </a:p>
          <a:p>
            <a:pPr marL="0" indent="0" algn="r" rtl="1">
              <a:buNone/>
            </a:pPr>
            <a:endParaRPr lang="ar-SA" dirty="0">
              <a:solidFill>
                <a:srgbClr val="000000"/>
              </a:solidFill>
            </a:endParaRPr>
          </a:p>
          <a:p>
            <a:pPr marL="0" indent="0" algn="r" rtl="1">
              <a:buNone/>
            </a:pPr>
            <a:endParaRPr lang="ar-SA" dirty="0" smtClean="0">
              <a:solidFill>
                <a:srgbClr val="000000"/>
              </a:solidFill>
            </a:endParaRPr>
          </a:p>
          <a:p>
            <a:pPr marL="0" indent="0" algn="r" rtl="1">
              <a:buNone/>
            </a:pPr>
            <a:endParaRPr lang="en-US" dirty="0"/>
          </a:p>
        </p:txBody>
      </p:sp>
    </p:spTree>
    <p:extLst>
      <p:ext uri="{BB962C8B-B14F-4D97-AF65-F5344CB8AC3E}">
        <p14:creationId xmlns:p14="http://schemas.microsoft.com/office/powerpoint/2010/main" val="1258916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marR="0" lvl="0" indent="-342900" algn="r" rtl="1">
              <a:spcBef>
                <a:spcPts val="0"/>
              </a:spcBef>
              <a:spcAft>
                <a:spcPts val="0"/>
              </a:spcAft>
            </a:pPr>
            <a:r>
              <a:rPr lang="ar-SA" b="1" dirty="0" smtClean="0">
                <a:solidFill>
                  <a:srgbClr val="2F5496"/>
                </a:solidFill>
                <a:latin typeface="Times New Roman" panose="02020603050405020304" pitchFamily="18" charset="0"/>
                <a:ea typeface="Times New Roman" panose="02020603050405020304" pitchFamily="18" charset="0"/>
              </a:rPr>
              <a:t> 2- تصميم </a:t>
            </a:r>
            <a:r>
              <a:rPr lang="ar-SA" b="1" dirty="0">
                <a:solidFill>
                  <a:srgbClr val="2F5496"/>
                </a:solidFill>
                <a:latin typeface="Times New Roman" panose="02020603050405020304" pitchFamily="18" charset="0"/>
                <a:ea typeface="Times New Roman" panose="02020603050405020304" pitchFamily="18" charset="0"/>
              </a:rPr>
              <a:t>المنتج الأوَّلي المُجدي:</a:t>
            </a:r>
            <a:r>
              <a:rPr lang="en-US" sz="4000" dirty="0" smtClean="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lang="en-US" sz="4000" dirty="0" smtClean="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509451" y="1554481"/>
            <a:ext cx="8764551" cy="4976948"/>
          </a:xfrm>
        </p:spPr>
        <p:txBody>
          <a:bodyPr>
            <a:normAutofit/>
          </a:bodyPr>
          <a:lstStyle/>
          <a:p>
            <a:pPr algn="r" rtl="1"/>
            <a:r>
              <a:rPr lang="ar-SA" b="1" dirty="0" smtClean="0">
                <a:solidFill>
                  <a:prstClr val="black"/>
                </a:solidFill>
              </a:rPr>
              <a:t>هناك </a:t>
            </a:r>
            <a:r>
              <a:rPr lang="ar-SA" b="1" dirty="0" smtClean="0">
                <a:ea typeface="Calibri" panose="020F0502020204030204" pitchFamily="34" charset="0"/>
              </a:rPr>
              <a:t>نصائح عامَّة </a:t>
            </a:r>
            <a:r>
              <a:rPr lang="ar-SA" b="1" dirty="0">
                <a:ea typeface="Calibri" panose="020F0502020204030204" pitchFamily="34" charset="0"/>
              </a:rPr>
              <a:t>حول تصميم المنتج الأوَّلي </a:t>
            </a:r>
            <a:r>
              <a:rPr lang="ar-SA" b="1" dirty="0" smtClean="0">
                <a:ea typeface="Calibri" panose="020F0502020204030204" pitchFamily="34" charset="0"/>
              </a:rPr>
              <a:t>المُجدي</a:t>
            </a:r>
          </a:p>
          <a:p>
            <a:pPr algn="r" rtl="1">
              <a:lnSpc>
                <a:spcPct val="150000"/>
              </a:lnSpc>
            </a:pPr>
            <a:r>
              <a:rPr lang="ar-SA" b="1" dirty="0" smtClean="0"/>
              <a:t>1-</a:t>
            </a:r>
            <a:r>
              <a:rPr lang="ar-SA" b="1" dirty="0">
                <a:ea typeface="Calibri" panose="020F0502020204030204" pitchFamily="34" charset="0"/>
              </a:rPr>
              <a:t> البدء بدون أي مواصفات للمنتج الأوَّلي </a:t>
            </a:r>
            <a:r>
              <a:rPr lang="ar-SA" b="1" dirty="0" smtClean="0">
                <a:ea typeface="Calibri" panose="020F0502020204030204" pitchFamily="34" charset="0"/>
              </a:rPr>
              <a:t>المُجدي</a:t>
            </a:r>
          </a:p>
          <a:p>
            <a:pPr algn="r" rtl="1">
              <a:lnSpc>
                <a:spcPct val="150000"/>
              </a:lnSpc>
            </a:pPr>
            <a:r>
              <a:rPr lang="ar-SA" b="1" dirty="0" smtClean="0"/>
              <a:t>2- </a:t>
            </a:r>
            <a:r>
              <a:rPr lang="ar-SA" b="1" dirty="0">
                <a:ea typeface="Calibri" panose="020F0502020204030204" pitchFamily="34" charset="0"/>
              </a:rPr>
              <a:t>التَّركيز على </a:t>
            </a:r>
            <a:r>
              <a:rPr lang="ar-SA" b="1" dirty="0">
                <a:solidFill>
                  <a:srgbClr val="000000"/>
                </a:solidFill>
                <a:ea typeface="Calibri" panose="020F0502020204030204" pitchFamily="34" charset="0"/>
              </a:rPr>
              <a:t>المشكلة الرئيسة عند تصميم المنتج الأوَّلي </a:t>
            </a:r>
            <a:r>
              <a:rPr lang="ar-SA" b="1" dirty="0" smtClean="0">
                <a:solidFill>
                  <a:srgbClr val="000000"/>
                </a:solidFill>
                <a:ea typeface="Calibri" panose="020F0502020204030204" pitchFamily="34" charset="0"/>
              </a:rPr>
              <a:t>المُجدي</a:t>
            </a:r>
          </a:p>
          <a:p>
            <a:pPr algn="r" rtl="1">
              <a:lnSpc>
                <a:spcPct val="150000"/>
              </a:lnSpc>
            </a:pPr>
            <a:r>
              <a:rPr lang="ar-SA" b="1" dirty="0" smtClean="0">
                <a:solidFill>
                  <a:srgbClr val="000000"/>
                </a:solidFill>
              </a:rPr>
              <a:t>3- </a:t>
            </a:r>
            <a:r>
              <a:rPr lang="ar-SA" b="1" dirty="0">
                <a:solidFill>
                  <a:srgbClr val="000000"/>
                </a:solidFill>
                <a:ea typeface="Calibri" panose="020F0502020204030204" pitchFamily="34" charset="0"/>
              </a:rPr>
              <a:t>الاستغناء عن الخصائص الثانويَّة والتي لا تؤثر على جودة المنتج </a:t>
            </a:r>
            <a:r>
              <a:rPr lang="ar-SA" b="1" dirty="0" smtClean="0">
                <a:solidFill>
                  <a:srgbClr val="000000"/>
                </a:solidFill>
                <a:ea typeface="Calibri" panose="020F0502020204030204" pitchFamily="34" charset="0"/>
              </a:rPr>
              <a:t>النهائي</a:t>
            </a:r>
          </a:p>
          <a:p>
            <a:pPr algn="r" rtl="1">
              <a:lnSpc>
                <a:spcPct val="150000"/>
              </a:lnSpc>
            </a:pPr>
            <a:r>
              <a:rPr lang="ar-SA" b="1" dirty="0" smtClean="0">
                <a:solidFill>
                  <a:srgbClr val="000000"/>
                </a:solidFill>
              </a:rPr>
              <a:t>4-</a:t>
            </a:r>
            <a:r>
              <a:rPr lang="ar-SA" b="1" dirty="0">
                <a:solidFill>
                  <a:srgbClr val="000000"/>
                </a:solidFill>
                <a:ea typeface="Calibri" panose="020F0502020204030204" pitchFamily="34" charset="0"/>
              </a:rPr>
              <a:t> الأخذ بعين الاعتبار المتطلبات الأخرى </a:t>
            </a:r>
            <a:r>
              <a:rPr lang="ar-SA" b="1" dirty="0" smtClean="0">
                <a:solidFill>
                  <a:srgbClr val="000000"/>
                </a:solidFill>
                <a:ea typeface="Calibri" panose="020F0502020204030204" pitchFamily="34" charset="0"/>
              </a:rPr>
              <a:t>للعملاء</a:t>
            </a:r>
          </a:p>
          <a:p>
            <a:pPr algn="r" rtl="1">
              <a:lnSpc>
                <a:spcPct val="150000"/>
              </a:lnSpc>
            </a:pPr>
            <a:r>
              <a:rPr lang="ar-SA" b="1" dirty="0" smtClean="0">
                <a:solidFill>
                  <a:srgbClr val="000000"/>
                </a:solidFill>
              </a:rPr>
              <a:t>5- </a:t>
            </a:r>
            <a:r>
              <a:rPr lang="ar-SA" b="1" dirty="0">
                <a:solidFill>
                  <a:srgbClr val="000000"/>
                </a:solidFill>
                <a:ea typeface="Calibri" panose="020F0502020204030204" pitchFamily="34" charset="0"/>
              </a:rPr>
              <a:t>التركيز على طلب ثمن مقابل المنتج/الخدمة من </a:t>
            </a:r>
            <a:r>
              <a:rPr lang="ar-SA" b="1" dirty="0" smtClean="0">
                <a:solidFill>
                  <a:srgbClr val="000000"/>
                </a:solidFill>
                <a:ea typeface="Calibri" panose="020F0502020204030204" pitchFamily="34" charset="0"/>
              </a:rPr>
              <a:t>البداية</a:t>
            </a:r>
          </a:p>
          <a:p>
            <a:pPr algn="r" rtl="1">
              <a:lnSpc>
                <a:spcPct val="150000"/>
              </a:lnSpc>
            </a:pPr>
            <a:r>
              <a:rPr lang="ar-SA" b="1" dirty="0" smtClean="0">
                <a:solidFill>
                  <a:srgbClr val="000000"/>
                </a:solidFill>
              </a:rPr>
              <a:t>6- </a:t>
            </a:r>
            <a:r>
              <a:rPr lang="ar-SA" b="1" dirty="0">
                <a:solidFill>
                  <a:srgbClr val="000000"/>
                </a:solidFill>
                <a:ea typeface="Calibri" panose="020F0502020204030204" pitchFamily="34" charset="0"/>
              </a:rPr>
              <a:t>الهدف من هذه المرحلة رفع مستوى التعلم حول المنتج </a:t>
            </a:r>
            <a:r>
              <a:rPr lang="ar-SA" b="1" dirty="0" smtClean="0">
                <a:solidFill>
                  <a:srgbClr val="000000"/>
                </a:solidFill>
                <a:ea typeface="Calibri" panose="020F0502020204030204" pitchFamily="34" charset="0"/>
              </a:rPr>
              <a:t>وخصائصه</a:t>
            </a:r>
          </a:p>
          <a:p>
            <a:pPr algn="r" rtl="1">
              <a:lnSpc>
                <a:spcPct val="150000"/>
              </a:lnSpc>
            </a:pPr>
            <a:r>
              <a:rPr lang="ar-SA" b="1" dirty="0" smtClean="0">
                <a:solidFill>
                  <a:srgbClr val="000000"/>
                </a:solidFill>
              </a:rPr>
              <a:t>7- </a:t>
            </a:r>
            <a:r>
              <a:rPr lang="ar-SA" b="1" dirty="0">
                <a:ea typeface="Calibri" panose="020F0502020204030204" pitchFamily="34" charset="0"/>
              </a:rPr>
              <a:t>ينبغي تقليل خطوات وإجراءات الحصول على المنتج/الخدمة بدون التأثير على جودة التعلُّم</a:t>
            </a:r>
            <a:endParaRPr lang="en-US" b="1" dirty="0"/>
          </a:p>
        </p:txBody>
      </p:sp>
    </p:spTree>
    <p:extLst>
      <p:ext uri="{BB962C8B-B14F-4D97-AF65-F5344CB8AC3E}">
        <p14:creationId xmlns:p14="http://schemas.microsoft.com/office/powerpoint/2010/main" val="3090075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300446"/>
            <a:ext cx="8596668" cy="1358537"/>
          </a:xfrm>
        </p:spPr>
        <p:txBody>
          <a:bodyPr>
            <a:normAutofit fontScale="90000"/>
          </a:bodyPr>
          <a:lstStyle/>
          <a:p>
            <a:pPr marL="0" marR="0" indent="252095" algn="r" rtl="1">
              <a:lnSpc>
                <a:spcPct val="150000"/>
              </a:lnSpc>
              <a:spcBef>
                <a:spcPts val="0"/>
              </a:spcBef>
              <a:spcAft>
                <a:spcPts val="0"/>
              </a:spcAft>
            </a:pPr>
            <a:r>
              <a:rPr lang="ar-SA" sz="3600" dirty="0" smtClean="0">
                <a:effectLst/>
                <a:latin typeface="Times New Roman" panose="02020603050405020304" pitchFamily="18" charset="0"/>
                <a:ea typeface="Calibri" panose="020F0502020204030204" pitchFamily="34" charset="0"/>
              </a:rPr>
              <a:t> </a:t>
            </a:r>
            <a:r>
              <a:rPr lang="en-US" sz="3600" dirty="0" smtClean="0">
                <a:effectLst/>
                <a:latin typeface="Times New Roman" panose="02020603050405020304" pitchFamily="18" charset="0"/>
                <a:ea typeface="Calibri" panose="020F0502020204030204" pitchFamily="34" charset="0"/>
              </a:rPr>
              <a:t/>
            </a:r>
            <a:br>
              <a:rPr lang="en-US" sz="3600" dirty="0" smtClean="0">
                <a:effectLst/>
                <a:latin typeface="Times New Roman" panose="02020603050405020304" pitchFamily="18" charset="0"/>
                <a:ea typeface="Calibri" panose="020F0502020204030204" pitchFamily="34" charset="0"/>
              </a:rPr>
            </a:br>
            <a:r>
              <a:rPr lang="ar-SA" sz="3600" b="1" dirty="0" smtClean="0">
                <a:solidFill>
                  <a:schemeClr val="accent2">
                    <a:lumMod val="75000"/>
                  </a:schemeClr>
                </a:solidFill>
                <a:effectLst/>
                <a:latin typeface="Times New Roman" panose="02020603050405020304" pitchFamily="18" charset="0"/>
                <a:ea typeface="Calibri" panose="020F0502020204030204" pitchFamily="34" charset="0"/>
              </a:rPr>
              <a:t>3- </a:t>
            </a:r>
            <a:r>
              <a:rPr lang="ar-SA" b="1" dirty="0" smtClean="0">
                <a:solidFill>
                  <a:srgbClr val="2F5496"/>
                </a:solidFill>
                <a:latin typeface="Times New Roman" panose="02020603050405020304" pitchFamily="18" charset="0"/>
                <a:ea typeface="Times New Roman" panose="02020603050405020304" pitchFamily="18" charset="0"/>
              </a:rPr>
              <a:t>طريقة </a:t>
            </a:r>
            <a:r>
              <a:rPr lang="ar-SA" b="1" dirty="0">
                <a:solidFill>
                  <a:srgbClr val="2F5496"/>
                </a:solidFill>
                <a:latin typeface="Times New Roman" panose="02020603050405020304" pitchFamily="18" charset="0"/>
                <a:ea typeface="Times New Roman" panose="02020603050405020304" pitchFamily="18" charset="0"/>
              </a:rPr>
              <a:t>الطلب المسبق</a:t>
            </a:r>
            <a:r>
              <a:rPr lang="ar-SA" b="1" dirty="0" smtClean="0">
                <a:solidFill>
                  <a:srgbClr val="2F5496"/>
                </a:solidFill>
                <a:latin typeface="Times New Roman" panose="02020603050405020304" pitchFamily="18" charset="0"/>
                <a:ea typeface="Times New Roman" panose="02020603050405020304" pitchFamily="18" charset="0"/>
              </a:rPr>
              <a:t>:</a:t>
            </a:r>
            <a:endParaRPr lang="en-US" dirty="0"/>
          </a:p>
        </p:txBody>
      </p:sp>
      <p:sp>
        <p:nvSpPr>
          <p:cNvPr id="3" name="Content Placeholder 2"/>
          <p:cNvSpPr>
            <a:spLocks noGrp="1"/>
          </p:cNvSpPr>
          <p:nvPr>
            <p:ph idx="1"/>
          </p:nvPr>
        </p:nvSpPr>
        <p:spPr>
          <a:xfrm>
            <a:off x="677334" y="1567543"/>
            <a:ext cx="8596668" cy="4473819"/>
          </a:xfrm>
          <a:pattFill prst="pct5">
            <a:fgClr>
              <a:srgbClr val="D2F0FA"/>
            </a:fgClr>
            <a:bgClr>
              <a:schemeClr val="bg1"/>
            </a:bgClr>
          </a:pattFill>
        </p:spPr>
        <p:txBody>
          <a:bodyPr/>
          <a:lstStyle/>
          <a:p>
            <a:pPr algn="r" rtl="1">
              <a:lnSpc>
                <a:spcPct val="150000"/>
              </a:lnSpc>
            </a:pPr>
            <a:r>
              <a:rPr lang="ar-SA" b="1" dirty="0">
                <a:ea typeface="Calibri" panose="020F0502020204030204" pitchFamily="34" charset="0"/>
              </a:rPr>
              <a:t>تقوم هذه الطريقة على وصف الحل المقترح للعملاء المحتملين والنجاح في إقناعهم وجذبهم للتوقيع للحصول على المنتج قبل طرحه في </a:t>
            </a:r>
            <a:r>
              <a:rPr lang="ar-SA" b="1" dirty="0" smtClean="0">
                <a:ea typeface="Calibri" panose="020F0502020204030204" pitchFamily="34" charset="0"/>
              </a:rPr>
              <a:t>السوق</a:t>
            </a:r>
          </a:p>
          <a:p>
            <a:pPr algn="r" rtl="1">
              <a:lnSpc>
                <a:spcPct val="150000"/>
              </a:lnSpc>
            </a:pPr>
            <a:r>
              <a:rPr lang="ar-SA" b="1" dirty="0">
                <a:solidFill>
                  <a:srgbClr val="000000"/>
                </a:solidFill>
                <a:ea typeface="Calibri" panose="020F0502020204030204" pitchFamily="34" charset="0"/>
              </a:rPr>
              <a:t>يمكن الاعتماد على أسلوب التمويل </a:t>
            </a:r>
            <a:r>
              <a:rPr lang="ar-SA" b="1" dirty="0" smtClean="0">
                <a:solidFill>
                  <a:srgbClr val="000000"/>
                </a:solidFill>
                <a:ea typeface="Calibri" panose="020F0502020204030204" pitchFamily="34" charset="0"/>
              </a:rPr>
              <a:t>الجماعي</a:t>
            </a:r>
          </a:p>
          <a:p>
            <a:pPr algn="r" rtl="1"/>
            <a:endParaRPr lang="ar-SA" b="1" dirty="0">
              <a:solidFill>
                <a:srgbClr val="000000"/>
              </a:solidFill>
            </a:endParaRPr>
          </a:p>
          <a:p>
            <a:pPr marL="0" marR="0" algn="r" rtl="1">
              <a:lnSpc>
                <a:spcPct val="150000"/>
              </a:lnSpc>
              <a:spcBef>
                <a:spcPts val="0"/>
              </a:spcBef>
              <a:spcAft>
                <a:spcPts val="0"/>
              </a:spcAft>
              <a:tabLst>
                <a:tab pos="1240155" algn="l"/>
              </a:tabLst>
            </a:pPr>
            <a:r>
              <a:rPr lang="ar-SA" sz="2400" b="1" dirty="0" smtClean="0">
                <a:solidFill>
                  <a:srgbClr val="000000"/>
                </a:solidFill>
                <a:effectLst/>
                <a:latin typeface="Arial" panose="020B0604020202020204" pitchFamily="34" charset="0"/>
                <a:ea typeface="Calibri" panose="020F0502020204030204" pitchFamily="34" charset="0"/>
                <a:cs typeface="ae_AlMohanad"/>
              </a:rPr>
              <a:t>تناسب طريقة الطلب المسبق شريحة إذا كان:</a:t>
            </a:r>
            <a:endParaRPr lang="en-US" sz="3200" b="1" dirty="0" smtClean="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r" rtl="1">
              <a:lnSpc>
                <a:spcPct val="150000"/>
              </a:lnSpc>
              <a:spcBef>
                <a:spcPts val="0"/>
              </a:spcBef>
              <a:spcAft>
                <a:spcPts val="0"/>
              </a:spcAft>
              <a:buFont typeface="Symbol" panose="05050102010706020507" pitchFamily="18" charset="2"/>
              <a:buChar char=""/>
            </a:pPr>
            <a:r>
              <a:rPr lang="ar-SA" b="1" dirty="0" smtClean="0">
                <a:solidFill>
                  <a:srgbClr val="000000"/>
                </a:solidFill>
                <a:effectLst/>
                <a:latin typeface="Times New Roman" panose="02020603050405020304" pitchFamily="18" charset="0"/>
                <a:ea typeface="Calibri" panose="020F0502020204030204" pitchFamily="34" charset="0"/>
              </a:rPr>
              <a:t>المنتجات/الخدمات التي تتطلَّب عدداً كبيراً من العملاء حتَّى تكون مربحة ومستمرة.</a:t>
            </a:r>
            <a:endParaRPr lang="en-US" b="1" dirty="0" smtClean="0">
              <a:effectLst/>
              <a:latin typeface="Times New Roman" panose="02020603050405020304" pitchFamily="18" charset="0"/>
              <a:ea typeface="Calibri" panose="020F0502020204030204" pitchFamily="34" charset="0"/>
            </a:endParaRPr>
          </a:p>
          <a:p>
            <a:pPr algn="r" rtl="1"/>
            <a:r>
              <a:rPr lang="ar-SA" b="1" dirty="0">
                <a:solidFill>
                  <a:srgbClr val="000000"/>
                </a:solidFill>
                <a:ea typeface="Calibri" panose="020F0502020204030204" pitchFamily="34" charset="0"/>
              </a:rPr>
              <a:t>المنتجات/الخدمات التي تتطلَّب وقتاً ومصادرَ كبيرة لبنائها.</a:t>
            </a:r>
            <a:endParaRPr lang="en-US" b="1" dirty="0"/>
          </a:p>
        </p:txBody>
      </p:sp>
    </p:spTree>
    <p:extLst>
      <p:ext uri="{BB962C8B-B14F-4D97-AF65-F5344CB8AC3E}">
        <p14:creationId xmlns:p14="http://schemas.microsoft.com/office/powerpoint/2010/main" val="3067434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44062"/>
          </a:xfrm>
        </p:spPr>
        <p:txBody>
          <a:bodyPr>
            <a:normAutofit fontScale="90000"/>
          </a:bodyPr>
          <a:lstStyle/>
          <a:p>
            <a:pPr marL="0" marR="0" algn="r" rtl="1">
              <a:lnSpc>
                <a:spcPct val="107000"/>
              </a:lnSpc>
              <a:spcBef>
                <a:spcPts val="0"/>
              </a:spcBef>
              <a:spcAft>
                <a:spcPts val="800"/>
              </a:spcAft>
              <a:tabLst>
                <a:tab pos="1240155" algn="l"/>
              </a:tabLst>
            </a:pPr>
            <a:r>
              <a:rPr lang="ar-SA" dirty="0" smtClean="0">
                <a:solidFill>
                  <a:srgbClr val="7030A0"/>
                </a:solidFill>
                <a:effectLst/>
                <a:latin typeface="Arial" panose="020B0604020202020204" pitchFamily="34" charset="0"/>
                <a:ea typeface="Calibri" panose="020F0502020204030204" pitchFamily="34" charset="0"/>
                <a:cs typeface="ae_AlMohanad"/>
              </a:rPr>
              <a:t> </a:t>
            </a:r>
            <a:r>
              <a:rPr lang="en-US" sz="4000" dirty="0" smtClean="0">
                <a:effectLst/>
                <a:latin typeface="Arial" panose="020B0604020202020204" pitchFamily="34" charset="0"/>
                <a:ea typeface="Calibri" panose="020F0502020204030204" pitchFamily="34" charset="0"/>
                <a:cs typeface="Arial" panose="020B0604020202020204" pitchFamily="34" charset="0"/>
              </a:rPr>
              <a:t/>
            </a:r>
            <a:br>
              <a:rPr lang="en-US" sz="4000" dirty="0" smtClean="0">
                <a:effectLst/>
                <a:latin typeface="Arial" panose="020B0604020202020204" pitchFamily="34" charset="0"/>
                <a:ea typeface="Calibri" panose="020F0502020204030204" pitchFamily="34" charset="0"/>
                <a:cs typeface="Arial" panose="020B0604020202020204" pitchFamily="34" charset="0"/>
              </a:rPr>
            </a:br>
            <a:r>
              <a:rPr lang="ar-SA" sz="4000" dirty="0" smtClean="0">
                <a:solidFill>
                  <a:schemeClr val="accent2">
                    <a:lumMod val="75000"/>
                  </a:schemeClr>
                </a:solidFill>
                <a:effectLst/>
                <a:latin typeface="Arial" panose="020B0604020202020204" pitchFamily="34" charset="0"/>
                <a:ea typeface="Calibri" panose="020F0502020204030204" pitchFamily="34" charset="0"/>
                <a:cs typeface="Arial" panose="020B0604020202020204" pitchFamily="34" charset="0"/>
              </a:rPr>
              <a:t> 4-</a:t>
            </a:r>
            <a:r>
              <a:rPr lang="ar-SA" sz="4000" b="1" dirty="0" smtClean="0">
                <a:solidFill>
                  <a:schemeClr val="accent2">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ar-SA" b="1" dirty="0" smtClean="0">
                <a:solidFill>
                  <a:schemeClr val="accent2">
                    <a:lumMod val="75000"/>
                  </a:schemeClr>
                </a:solidFill>
                <a:effectLst/>
                <a:ea typeface="Calibri" panose="020F0502020204030204" pitchFamily="34" charset="0"/>
                <a:cs typeface="Arial" panose="020B0604020202020204" pitchFamily="34" charset="0"/>
              </a:rPr>
              <a:t>طريقة بناء العملاء:</a:t>
            </a:r>
            <a:endParaRPr lang="en-US" b="1" dirty="0">
              <a:solidFill>
                <a:schemeClr val="accent2">
                  <a:lumMod val="75000"/>
                </a:schemeClr>
              </a:solidFill>
            </a:endParaRPr>
          </a:p>
        </p:txBody>
      </p:sp>
      <p:sp>
        <p:nvSpPr>
          <p:cNvPr id="3" name="Content Placeholder 2"/>
          <p:cNvSpPr>
            <a:spLocks noGrp="1"/>
          </p:cNvSpPr>
          <p:nvPr>
            <p:ph idx="1"/>
          </p:nvPr>
        </p:nvSpPr>
        <p:spPr>
          <a:xfrm>
            <a:off x="407963" y="1188720"/>
            <a:ext cx="10100603" cy="5669280"/>
          </a:xfrm>
        </p:spPr>
        <p:txBody>
          <a:bodyPr>
            <a:normAutofit/>
          </a:bodyPr>
          <a:lstStyle/>
          <a:p>
            <a:pPr algn="l" rtl="1">
              <a:lnSpc>
                <a:spcPct val="160000"/>
              </a:lnSpc>
            </a:pPr>
            <a:r>
              <a:rPr lang="ar-SA" b="1" dirty="0">
                <a:ea typeface="Calibri" panose="020F0502020204030204" pitchFamily="34" charset="0"/>
              </a:rPr>
              <a:t>تقوم هذه الطريقة على بناء قاعدة عملاء قبل بناء المنتج. بعد تحديد العملاء المحتملين يتمُّ تصميم وبناء مكان تجمع (موقع إلكتروني، مدوَّنة، صفحة فيسبوك، حساب تويتر</a:t>
            </a:r>
            <a:r>
              <a:rPr lang="ar-SA" b="1" dirty="0">
                <a:solidFill>
                  <a:srgbClr val="000000"/>
                </a:solidFill>
                <a:ea typeface="Calibri" panose="020F0502020204030204" pitchFamily="34" charset="0"/>
              </a:rPr>
              <a:t>،...) للعملاء ليتمكَّنوا من الحصول على المعلومات، والتَّواصل مع بعضهم البعض، وتبادل الأفكار</a:t>
            </a:r>
            <a:r>
              <a:rPr lang="ar-SA" b="1" dirty="0" smtClean="0">
                <a:solidFill>
                  <a:srgbClr val="000000"/>
                </a:solidFill>
                <a:ea typeface="Calibri" panose="020F0502020204030204" pitchFamily="34" charset="0"/>
              </a:rPr>
              <a:t>.</a:t>
            </a:r>
          </a:p>
          <a:p>
            <a:pPr marL="0" marR="0" algn="just" rtl="1">
              <a:lnSpc>
                <a:spcPct val="150000"/>
              </a:lnSpc>
              <a:spcBef>
                <a:spcPts val="0"/>
              </a:spcBef>
              <a:spcAft>
                <a:spcPts val="0"/>
              </a:spcAft>
              <a:tabLst>
                <a:tab pos="1240155" algn="l"/>
              </a:tabLst>
            </a:pPr>
            <a:r>
              <a:rPr lang="ar-SA" sz="2400" b="1" dirty="0" smtClean="0">
                <a:effectLst/>
                <a:latin typeface="Arial" panose="020B0604020202020204" pitchFamily="34" charset="0"/>
                <a:ea typeface="Calibri" panose="020F0502020204030204" pitchFamily="34" charset="0"/>
                <a:cs typeface="ae_AlMohanad"/>
              </a:rPr>
              <a:t>تناسب طريقة بناء قاعدة العملاء:</a:t>
            </a:r>
            <a:endParaRPr lang="en-US" sz="3200" b="1" dirty="0" smtClean="0">
              <a:effectLst/>
              <a:latin typeface="Arial" panose="020B0604020202020204" pitchFamily="34" charset="0"/>
              <a:ea typeface="Calibri" panose="020F0502020204030204" pitchFamily="34" charset="0"/>
              <a:cs typeface="Arial" panose="020B0604020202020204" pitchFamily="34" charset="0"/>
            </a:endParaRPr>
          </a:p>
          <a:p>
            <a:pPr marL="742950" marR="0" lvl="1" indent="-285750" algn="just" rtl="1">
              <a:lnSpc>
                <a:spcPct val="150000"/>
              </a:lnSpc>
              <a:spcBef>
                <a:spcPts val="0"/>
              </a:spcBef>
              <a:spcAft>
                <a:spcPts val="0"/>
              </a:spcAft>
              <a:buFont typeface="+mj-lt"/>
              <a:buAutoNum type="arabicPeriod"/>
            </a:pPr>
            <a:r>
              <a:rPr lang="ar-SA" b="1" dirty="0" smtClean="0">
                <a:effectLst/>
                <a:latin typeface="Times New Roman" panose="02020603050405020304" pitchFamily="18" charset="0"/>
                <a:ea typeface="Calibri" panose="020F0502020204030204" pitchFamily="34" charset="0"/>
              </a:rPr>
              <a:t>المنتجات والخدمات التي تُباع اونلاين (التجارة الإلكترونيَّة).</a:t>
            </a:r>
            <a:endParaRPr lang="en-US" b="1" dirty="0" smtClean="0">
              <a:effectLst/>
              <a:latin typeface="Times New Roman" panose="02020603050405020304" pitchFamily="18" charset="0"/>
              <a:ea typeface="Calibri" panose="020F0502020204030204" pitchFamily="34" charset="0"/>
            </a:endParaRPr>
          </a:p>
          <a:p>
            <a:pPr marL="742950" marR="0" lvl="1" indent="-285750" algn="just" rtl="1">
              <a:lnSpc>
                <a:spcPct val="150000"/>
              </a:lnSpc>
              <a:spcBef>
                <a:spcPts val="0"/>
              </a:spcBef>
              <a:spcAft>
                <a:spcPts val="0"/>
              </a:spcAft>
              <a:buFont typeface="+mj-lt"/>
              <a:buAutoNum type="arabicPeriod"/>
            </a:pPr>
            <a:r>
              <a:rPr lang="ar-SA" b="1" dirty="0" smtClean="0">
                <a:solidFill>
                  <a:srgbClr val="000000"/>
                </a:solidFill>
                <a:effectLst/>
                <a:latin typeface="Times New Roman" panose="02020603050405020304" pitchFamily="18" charset="0"/>
                <a:ea typeface="Calibri" panose="020F0502020204030204" pitchFamily="34" charset="0"/>
              </a:rPr>
              <a:t>المنتجات المجانيَّة أو المنتجات التي تكون بطبيعتها اجتماعيَّة، مثل البرامج والألعاب التي تتطلَّب مشاركتها مع أفراد المجتمع الآخرين.</a:t>
            </a:r>
            <a:endParaRPr lang="en-US" b="1" dirty="0" smtClean="0">
              <a:effectLst/>
              <a:latin typeface="Times New Roman" panose="02020603050405020304" pitchFamily="18" charset="0"/>
              <a:ea typeface="Calibri" panose="020F0502020204030204" pitchFamily="34" charset="0"/>
            </a:endParaRPr>
          </a:p>
          <a:p>
            <a:pPr marL="742950" marR="0" lvl="1" indent="-285750" algn="just" rtl="1">
              <a:lnSpc>
                <a:spcPct val="150000"/>
              </a:lnSpc>
              <a:spcBef>
                <a:spcPts val="0"/>
              </a:spcBef>
              <a:spcAft>
                <a:spcPts val="0"/>
              </a:spcAft>
              <a:buFont typeface="+mj-lt"/>
              <a:buAutoNum type="arabicPeriod"/>
            </a:pPr>
            <a:r>
              <a:rPr lang="ar-SA" b="1" dirty="0" smtClean="0">
                <a:solidFill>
                  <a:srgbClr val="000000"/>
                </a:solidFill>
                <a:effectLst/>
                <a:latin typeface="Times New Roman" panose="02020603050405020304" pitchFamily="18" charset="0"/>
                <a:ea typeface="Calibri" panose="020F0502020204030204" pitchFamily="34" charset="0"/>
              </a:rPr>
              <a:t>الأعمال الاستشاريَّة التي تطمح إلى التوسُّع إلى منتجات وخدمات قابلة للنمو.</a:t>
            </a:r>
            <a:endParaRPr lang="en-US" b="1" dirty="0" smtClean="0">
              <a:effectLst/>
              <a:latin typeface="Times New Roman" panose="02020603050405020304" pitchFamily="18" charset="0"/>
              <a:ea typeface="Calibri" panose="020F0502020204030204" pitchFamily="34" charset="0"/>
            </a:endParaRPr>
          </a:p>
          <a:p>
            <a:pPr marL="742950" marR="0" lvl="1" indent="-285750" algn="just" rtl="1">
              <a:lnSpc>
                <a:spcPct val="150000"/>
              </a:lnSpc>
              <a:spcBef>
                <a:spcPts val="0"/>
              </a:spcBef>
              <a:spcAft>
                <a:spcPts val="0"/>
              </a:spcAft>
              <a:buFont typeface="+mj-lt"/>
              <a:buAutoNum type="arabicPeriod"/>
            </a:pPr>
            <a:r>
              <a:rPr lang="ar-SA" b="1" dirty="0" smtClean="0">
                <a:solidFill>
                  <a:srgbClr val="000000"/>
                </a:solidFill>
                <a:effectLst/>
                <a:latin typeface="Times New Roman" panose="02020603050405020304" pitchFamily="18" charset="0"/>
                <a:ea typeface="Calibri" panose="020F0502020204030204" pitchFamily="34" charset="0"/>
              </a:rPr>
              <a:t>العملاء الذين يحرصون على أوقاتهم أكثر من أموالهم، أو بمعنى آخر يرغبون في إنفاق المال على منتج/خدمة تساعدهم على الحفاظ على أوقاتهم مثل المديرين التنفيذيين، والأطباء.</a:t>
            </a:r>
            <a:endParaRPr lang="en-US" b="1" dirty="0" smtClean="0">
              <a:effectLst/>
              <a:latin typeface="Times New Roman" panose="02020603050405020304" pitchFamily="18" charset="0"/>
              <a:ea typeface="Calibri" panose="020F0502020204030204" pitchFamily="34" charset="0"/>
            </a:endParaRPr>
          </a:p>
          <a:p>
            <a:pPr marL="0" marR="0" algn="r" rtl="1">
              <a:lnSpc>
                <a:spcPct val="107000"/>
              </a:lnSpc>
              <a:spcBef>
                <a:spcPts val="0"/>
              </a:spcBef>
              <a:spcAft>
                <a:spcPts val="800"/>
              </a:spcAft>
              <a:tabLst>
                <a:tab pos="1240155" algn="l"/>
              </a:tabLst>
            </a:pPr>
            <a:r>
              <a:rPr lang="ar-SA" dirty="0" smtClean="0">
                <a:solidFill>
                  <a:srgbClr val="7030A0"/>
                </a:solidFill>
                <a:effectLst/>
                <a:latin typeface="Arial" panose="020B0604020202020204" pitchFamily="34" charset="0"/>
                <a:ea typeface="Calibri" panose="020F0502020204030204" pitchFamily="34" charset="0"/>
                <a:cs typeface="ae_AlMohanad"/>
              </a:rPr>
              <a:t> </a:t>
            </a:r>
            <a:endParaRPr lang="en-US" sz="2400" dirty="0" smtClean="0">
              <a:effectLst/>
              <a:latin typeface="Arial" panose="020B0604020202020204" pitchFamily="34" charset="0"/>
              <a:ea typeface="Calibri" panose="020F0502020204030204" pitchFamily="34" charset="0"/>
              <a:cs typeface="Arial" panose="020B0604020202020204" pitchFamily="34" charset="0"/>
            </a:endParaRPr>
          </a:p>
          <a:p>
            <a:pPr algn="r"/>
            <a:endParaRPr lang="en-US" dirty="0"/>
          </a:p>
        </p:txBody>
      </p:sp>
    </p:spTree>
    <p:extLst>
      <p:ext uri="{BB962C8B-B14F-4D97-AF65-F5344CB8AC3E}">
        <p14:creationId xmlns:p14="http://schemas.microsoft.com/office/powerpoint/2010/main" val="3387258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solidFill>
                  <a:schemeClr val="accent2">
                    <a:lumMod val="75000"/>
                  </a:schemeClr>
                </a:solidFill>
                <a:effectLst/>
                <a:ea typeface="Calibri" panose="020F0502020204030204" pitchFamily="34" charset="0"/>
                <a:cs typeface="Arial" panose="020B0604020202020204" pitchFamily="34" charset="0"/>
              </a:rPr>
              <a:t>5- طريقة الاستقبال والإرشاد: </a:t>
            </a:r>
            <a:endParaRPr lang="en-US" b="1" dirty="0">
              <a:solidFill>
                <a:schemeClr val="accent2">
                  <a:lumMod val="75000"/>
                </a:schemeClr>
              </a:solidFill>
            </a:endParaRPr>
          </a:p>
        </p:txBody>
      </p:sp>
      <p:sp>
        <p:nvSpPr>
          <p:cNvPr id="3" name="Content Placeholder 2"/>
          <p:cNvSpPr>
            <a:spLocks noGrp="1"/>
          </p:cNvSpPr>
          <p:nvPr>
            <p:ph idx="1"/>
          </p:nvPr>
        </p:nvSpPr>
        <p:spPr>
          <a:xfrm>
            <a:off x="677334" y="1364566"/>
            <a:ext cx="8596668" cy="5493433"/>
          </a:xfrm>
          <a:pattFill prst="pct5">
            <a:fgClr>
              <a:srgbClr val="D2F0FA"/>
            </a:fgClr>
            <a:bgClr>
              <a:schemeClr val="bg1"/>
            </a:bgClr>
          </a:pattFill>
        </p:spPr>
        <p:txBody>
          <a:bodyPr>
            <a:normAutofit/>
          </a:bodyPr>
          <a:lstStyle/>
          <a:p>
            <a:pPr algn="r">
              <a:lnSpc>
                <a:spcPct val="150000"/>
              </a:lnSpc>
            </a:pPr>
            <a:r>
              <a:rPr lang="ar-SA" b="1" dirty="0">
                <a:solidFill>
                  <a:srgbClr val="000000"/>
                </a:solidFill>
                <a:ea typeface="Calibri" panose="020F0502020204030204" pitchFamily="34" charset="0"/>
              </a:rPr>
              <a:t>تمَّ تسميَّة هذه الطريقة كون عمليَّة المنتج/الخدمة تقدَّم بمجهود يدوي في البداية؛ للتعرُّف على كيفيَّة سير العمل، وللتأكُّد من أنَّ هناك طلباً كافياً لتحويل المنتج/الخدمة إلى شكل آلي أو إلكتروني</a:t>
            </a:r>
            <a:r>
              <a:rPr lang="ar-SA" b="1" dirty="0" smtClean="0">
                <a:solidFill>
                  <a:srgbClr val="000000"/>
                </a:solidFill>
                <a:ea typeface="Calibri" panose="020F0502020204030204" pitchFamily="34" charset="0"/>
              </a:rPr>
              <a:t>.</a:t>
            </a:r>
          </a:p>
          <a:p>
            <a:pPr marL="0" marR="0" algn="just" rtl="1">
              <a:lnSpc>
                <a:spcPct val="150000"/>
              </a:lnSpc>
              <a:spcBef>
                <a:spcPts val="0"/>
              </a:spcBef>
              <a:spcAft>
                <a:spcPts val="0"/>
              </a:spcAft>
              <a:tabLst>
                <a:tab pos="1240155" algn="l"/>
              </a:tabLst>
            </a:pPr>
            <a:r>
              <a:rPr lang="ar-SA" sz="2400" b="1" dirty="0" smtClean="0">
                <a:solidFill>
                  <a:srgbClr val="000000"/>
                </a:solidFill>
                <a:effectLst/>
                <a:latin typeface="Arial" panose="020B0604020202020204" pitchFamily="34" charset="0"/>
                <a:ea typeface="Calibri" panose="020F0502020204030204" pitchFamily="34" charset="0"/>
                <a:cs typeface="ae_AlMohanad"/>
              </a:rPr>
              <a:t>تناسب طريقة الاستقبال والإرشاد</a:t>
            </a:r>
            <a:r>
              <a:rPr lang="ar-SA" sz="3200" b="1" dirty="0" smtClean="0">
                <a:solidFill>
                  <a:srgbClr val="000000"/>
                </a:solidFill>
                <a:effectLst/>
                <a:latin typeface="Arial" panose="020B0604020202020204" pitchFamily="34" charset="0"/>
                <a:ea typeface="Calibri" panose="020F0502020204030204" pitchFamily="34" charset="0"/>
                <a:cs typeface="ae_AlMohanad"/>
              </a:rPr>
              <a:t> </a:t>
            </a:r>
            <a:r>
              <a:rPr lang="ar-SA" sz="2400" b="1" dirty="0" smtClean="0">
                <a:solidFill>
                  <a:srgbClr val="000000"/>
                </a:solidFill>
                <a:effectLst/>
                <a:latin typeface="Arial" panose="020B0604020202020204" pitchFamily="34" charset="0"/>
                <a:ea typeface="Calibri" panose="020F0502020204030204" pitchFamily="34" charset="0"/>
                <a:cs typeface="ae_AlMohanad"/>
              </a:rPr>
              <a:t>في حالة:</a:t>
            </a:r>
            <a:endParaRPr lang="en-US" sz="3200" b="1" dirty="0" smtClean="0">
              <a:effectLst/>
              <a:latin typeface="Arial" panose="020B0604020202020204" pitchFamily="34" charset="0"/>
              <a:ea typeface="Calibri" panose="020F0502020204030204" pitchFamily="34" charset="0"/>
              <a:cs typeface="Arial" panose="020B0604020202020204" pitchFamily="34" charset="0"/>
            </a:endParaRPr>
          </a:p>
          <a:p>
            <a:pPr marL="742950" marR="0" lvl="1" indent="-285750" algn="just" rtl="1">
              <a:lnSpc>
                <a:spcPct val="150000"/>
              </a:lnSpc>
              <a:spcBef>
                <a:spcPts val="0"/>
              </a:spcBef>
              <a:spcAft>
                <a:spcPts val="0"/>
              </a:spcAft>
              <a:buFont typeface="+mj-lt"/>
              <a:buAutoNum type="arabicPeriod"/>
            </a:pPr>
            <a:r>
              <a:rPr lang="ar-SA" sz="1800" b="1" dirty="0" smtClean="0">
                <a:solidFill>
                  <a:srgbClr val="000000"/>
                </a:solidFill>
                <a:effectLst/>
                <a:latin typeface="Times New Roman" panose="02020603050405020304" pitchFamily="18" charset="0"/>
                <a:ea typeface="Calibri" panose="020F0502020204030204" pitchFamily="34" charset="0"/>
              </a:rPr>
              <a:t>العملاء الذين ليسوا من مستخدمي الإنترنت أو الأجهزة الذكيَّة. </a:t>
            </a:r>
            <a:endParaRPr lang="en-US" sz="1800" b="1" dirty="0" smtClean="0">
              <a:effectLst/>
              <a:latin typeface="Times New Roman" panose="02020603050405020304" pitchFamily="18" charset="0"/>
              <a:ea typeface="Calibri" panose="020F0502020204030204" pitchFamily="34" charset="0"/>
            </a:endParaRPr>
          </a:p>
          <a:p>
            <a:pPr marL="742950" marR="0" lvl="1" indent="-285750" algn="just" rtl="1">
              <a:lnSpc>
                <a:spcPct val="150000"/>
              </a:lnSpc>
              <a:spcBef>
                <a:spcPts val="0"/>
              </a:spcBef>
              <a:spcAft>
                <a:spcPts val="0"/>
              </a:spcAft>
              <a:buFont typeface="+mj-lt"/>
              <a:buAutoNum type="arabicPeriod"/>
            </a:pPr>
            <a:r>
              <a:rPr lang="ar-SA" sz="1800" b="1" dirty="0" smtClean="0">
                <a:solidFill>
                  <a:srgbClr val="000000"/>
                </a:solidFill>
                <a:effectLst/>
                <a:latin typeface="Times New Roman" panose="02020603050405020304" pitchFamily="18" charset="0"/>
                <a:ea typeface="Calibri" panose="020F0502020204030204" pitchFamily="34" charset="0"/>
              </a:rPr>
              <a:t>الحلول التي لا يمكن فيها التنبؤ بأساليب التوزيع.</a:t>
            </a:r>
            <a:endParaRPr lang="en-US" sz="1800" b="1" dirty="0" smtClean="0">
              <a:effectLst/>
              <a:latin typeface="Times New Roman" panose="02020603050405020304" pitchFamily="18" charset="0"/>
              <a:ea typeface="Calibri" panose="020F0502020204030204" pitchFamily="34" charset="0"/>
            </a:endParaRPr>
          </a:p>
          <a:p>
            <a:pPr marL="742950" marR="0" lvl="1" indent="-285750" algn="just" rtl="1">
              <a:lnSpc>
                <a:spcPct val="150000"/>
              </a:lnSpc>
              <a:spcBef>
                <a:spcPts val="0"/>
              </a:spcBef>
              <a:spcAft>
                <a:spcPts val="0"/>
              </a:spcAft>
              <a:buFont typeface="+mj-lt"/>
              <a:buAutoNum type="arabicPeriod"/>
            </a:pPr>
            <a:r>
              <a:rPr lang="ar-SA" sz="1800" b="1" dirty="0" smtClean="0">
                <a:effectLst/>
                <a:latin typeface="Times New Roman" panose="02020603050405020304" pitchFamily="18" charset="0"/>
                <a:ea typeface="Calibri" panose="020F0502020204030204" pitchFamily="34" charset="0"/>
              </a:rPr>
              <a:t>الحلول التي تتطلَّب استثمارات ضخمة للتوسُّع في العمليَّات التشغيليَّة. </a:t>
            </a:r>
            <a:endParaRPr lang="en-US" sz="1800" b="1" dirty="0" smtClean="0">
              <a:effectLst/>
              <a:latin typeface="Times New Roman" panose="02020603050405020304" pitchFamily="18" charset="0"/>
              <a:ea typeface="Calibri" panose="020F0502020204030204" pitchFamily="34" charset="0"/>
            </a:endParaRPr>
          </a:p>
          <a:p>
            <a:pPr algn="r"/>
            <a:r>
              <a:rPr lang="ar-SA" sz="2000" b="1" dirty="0">
                <a:ea typeface="Calibri" panose="020F0502020204030204" pitchFamily="34" charset="0"/>
              </a:rPr>
              <a:t>	</a:t>
            </a:r>
            <a:r>
              <a:rPr lang="ar-SA" b="1" dirty="0" smtClean="0">
                <a:ea typeface="Calibri" panose="020F0502020204030204" pitchFamily="34" charset="0"/>
              </a:rPr>
              <a:t>4.المنتجات </a:t>
            </a:r>
            <a:r>
              <a:rPr lang="ar-SA" b="1" dirty="0">
                <a:ea typeface="Calibri" panose="020F0502020204030204" pitchFamily="34" charset="0"/>
              </a:rPr>
              <a:t>والخدمات التي يكون فيها الخدمات الخاصَّة للعملاء ميَّزة </a:t>
            </a:r>
            <a:r>
              <a:rPr lang="ar-SA" b="1" dirty="0" smtClean="0">
                <a:ea typeface="Calibri" panose="020F0502020204030204" pitchFamily="34" charset="0"/>
              </a:rPr>
              <a:t>تنافسيَّة</a:t>
            </a:r>
            <a:endParaRPr lang="en-US" b="1" dirty="0"/>
          </a:p>
        </p:txBody>
      </p:sp>
    </p:spTree>
    <p:extLst>
      <p:ext uri="{BB962C8B-B14F-4D97-AF65-F5344CB8AC3E}">
        <p14:creationId xmlns:p14="http://schemas.microsoft.com/office/powerpoint/2010/main" val="3311836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solidFill>
                  <a:schemeClr val="accent2">
                    <a:lumMod val="75000"/>
                  </a:schemeClr>
                </a:solidFill>
              </a:rPr>
              <a:t>6-</a:t>
            </a:r>
            <a:r>
              <a:rPr lang="ar-SA" b="1" dirty="0" smtClean="0">
                <a:solidFill>
                  <a:schemeClr val="accent2">
                    <a:lumMod val="75000"/>
                  </a:schemeClr>
                </a:solidFill>
                <a:effectLst/>
                <a:ea typeface="Calibri" panose="020F0502020204030204" pitchFamily="34" charset="0"/>
                <a:cs typeface="Arial" panose="020B0604020202020204" pitchFamily="34" charset="0"/>
              </a:rPr>
              <a:t> طريقة العصا السحريَّة :</a:t>
            </a:r>
            <a:endParaRPr lang="en-US" b="1" dirty="0">
              <a:solidFill>
                <a:schemeClr val="accent2">
                  <a:lumMod val="75000"/>
                </a:schemeClr>
              </a:solidFill>
            </a:endParaRPr>
          </a:p>
        </p:txBody>
      </p:sp>
      <p:sp>
        <p:nvSpPr>
          <p:cNvPr id="3" name="Content Placeholder 2"/>
          <p:cNvSpPr>
            <a:spLocks noGrp="1"/>
          </p:cNvSpPr>
          <p:nvPr>
            <p:ph idx="1"/>
          </p:nvPr>
        </p:nvSpPr>
        <p:spPr>
          <a:xfrm>
            <a:off x="0" y="1463040"/>
            <a:ext cx="9988062" cy="4924938"/>
          </a:xfrm>
        </p:spPr>
        <p:txBody>
          <a:bodyPr>
            <a:normAutofit/>
          </a:bodyPr>
          <a:lstStyle/>
          <a:p>
            <a:pPr algn="r" rtl="1">
              <a:lnSpc>
                <a:spcPct val="150000"/>
              </a:lnSpc>
            </a:pPr>
            <a:r>
              <a:rPr lang="ar-SA" b="1" dirty="0">
                <a:ea typeface="Calibri" panose="020F0502020204030204" pitchFamily="34" charset="0"/>
              </a:rPr>
              <a:t>تشبه طريقة العصا السحريَّة، طريقة الاستقبال والإرشاد في كونها تعتمد على القيام بالعمل بشكل يدوي، وتختلف عنها في كون العملاء لا يدركون أنَّ العمل يُفترض أنَّه يتمُّ عن طريق برنامج، أو بطريقة أوتوماتيكيَّة في الواقع يتمُّ بطريقة يدويَّة</a:t>
            </a:r>
            <a:r>
              <a:rPr lang="ar-SA" b="1" dirty="0" smtClean="0">
                <a:ea typeface="Calibri" panose="020F0502020204030204" pitchFamily="34" charset="0"/>
              </a:rPr>
              <a:t>.</a:t>
            </a:r>
          </a:p>
          <a:p>
            <a:pPr algn="r" rtl="1">
              <a:lnSpc>
                <a:spcPct val="150000"/>
              </a:lnSpc>
            </a:pPr>
            <a:r>
              <a:rPr lang="ar-SA" b="1" dirty="0">
                <a:ea typeface="Calibri" panose="020F0502020204030204" pitchFamily="34" charset="0"/>
              </a:rPr>
              <a:t>فطريقة العصا السحريَّة غير قابلة للنمو والتوسُّع بشكل كبير، ولكنَّها تساعد على التعلُّم عن كيف يتصرَّف العملاء مع منتج الفريق غير </a:t>
            </a:r>
            <a:r>
              <a:rPr lang="ar-SA" b="1" dirty="0" smtClean="0">
                <a:ea typeface="Calibri" panose="020F0502020204030204" pitchFamily="34" charset="0"/>
              </a:rPr>
              <a:t>المكتمل</a:t>
            </a:r>
          </a:p>
          <a:p>
            <a:pPr marL="0" marR="0" algn="r" rtl="1">
              <a:lnSpc>
                <a:spcPct val="150000"/>
              </a:lnSpc>
              <a:spcBef>
                <a:spcPts val="0"/>
              </a:spcBef>
              <a:spcAft>
                <a:spcPts val="0"/>
              </a:spcAft>
              <a:tabLst>
                <a:tab pos="1240155" algn="l"/>
              </a:tabLst>
            </a:pPr>
            <a:r>
              <a:rPr lang="ar-SA" sz="2400" b="1" dirty="0" smtClean="0">
                <a:effectLst/>
                <a:latin typeface="Arial" panose="020B0604020202020204" pitchFamily="34" charset="0"/>
                <a:ea typeface="Calibri" panose="020F0502020204030204" pitchFamily="34" charset="0"/>
                <a:cs typeface="ae_AlMohanad"/>
              </a:rPr>
              <a:t>تناسب طريقة العصا السحريَّة في حالة:</a:t>
            </a:r>
            <a:endParaRPr lang="en-US" sz="3200" b="1" dirty="0" smtClean="0">
              <a:effectLst/>
              <a:latin typeface="Arial" panose="020B0604020202020204" pitchFamily="34" charset="0"/>
              <a:ea typeface="Calibri" panose="020F0502020204030204" pitchFamily="34" charset="0"/>
              <a:cs typeface="Arial" panose="020B0604020202020204" pitchFamily="34" charset="0"/>
            </a:endParaRPr>
          </a:p>
          <a:p>
            <a:pPr marL="742950" marR="0" lvl="1" indent="-285750" algn="r" rtl="1">
              <a:lnSpc>
                <a:spcPct val="150000"/>
              </a:lnSpc>
              <a:spcBef>
                <a:spcPts val="0"/>
              </a:spcBef>
              <a:spcAft>
                <a:spcPts val="0"/>
              </a:spcAft>
              <a:buFont typeface="+mj-lt"/>
              <a:buAutoNum type="arabicPeriod"/>
            </a:pPr>
            <a:r>
              <a:rPr lang="ar-SA" sz="1800" b="1" dirty="0" smtClean="0">
                <a:effectLst/>
                <a:latin typeface="Times New Roman" panose="02020603050405020304" pitchFamily="18" charset="0"/>
                <a:ea typeface="Calibri" panose="020F0502020204030204" pitchFamily="34" charset="0"/>
              </a:rPr>
              <a:t>المنتجات التي تتطلَّب برمجةً وأتمتةً عاليةً.</a:t>
            </a:r>
            <a:endParaRPr lang="en-US" sz="1800" b="1" dirty="0" smtClean="0">
              <a:effectLst/>
              <a:latin typeface="Times New Roman" panose="02020603050405020304" pitchFamily="18" charset="0"/>
              <a:ea typeface="Calibri" panose="020F0502020204030204" pitchFamily="34" charset="0"/>
            </a:endParaRPr>
          </a:p>
          <a:p>
            <a:pPr marL="742950" marR="0" lvl="1" indent="-285750" algn="r" rtl="1">
              <a:lnSpc>
                <a:spcPct val="150000"/>
              </a:lnSpc>
              <a:spcBef>
                <a:spcPts val="0"/>
              </a:spcBef>
              <a:spcAft>
                <a:spcPts val="0"/>
              </a:spcAft>
              <a:buFont typeface="+mj-lt"/>
              <a:buAutoNum type="arabicPeriod"/>
            </a:pPr>
            <a:r>
              <a:rPr lang="ar-SA" sz="1800" b="1" dirty="0" smtClean="0">
                <a:effectLst/>
                <a:latin typeface="Times New Roman" panose="02020603050405020304" pitchFamily="18" charset="0"/>
                <a:ea typeface="Calibri" panose="020F0502020204030204" pitchFamily="34" charset="0"/>
              </a:rPr>
              <a:t>المشكلات الحسَّاسة مثل الجوانب القانونيَّة، والصحيَّة، والماليَّة، والاجتماعيَّة.</a:t>
            </a:r>
            <a:endParaRPr lang="en-US" sz="1800" b="1" dirty="0" smtClean="0">
              <a:effectLst/>
              <a:latin typeface="Times New Roman" panose="02020603050405020304" pitchFamily="18" charset="0"/>
              <a:ea typeface="Calibri" panose="020F0502020204030204" pitchFamily="34" charset="0"/>
            </a:endParaRPr>
          </a:p>
          <a:p>
            <a:pPr marL="742950" marR="0" lvl="1" indent="-285750" algn="r" rtl="1">
              <a:lnSpc>
                <a:spcPct val="150000"/>
              </a:lnSpc>
              <a:spcBef>
                <a:spcPts val="0"/>
              </a:spcBef>
              <a:spcAft>
                <a:spcPts val="0"/>
              </a:spcAft>
              <a:buFont typeface="+mj-lt"/>
              <a:buAutoNum type="arabicPeriod"/>
            </a:pPr>
            <a:r>
              <a:rPr lang="ar-SA" sz="1800" b="1" dirty="0" smtClean="0">
                <a:effectLst/>
                <a:latin typeface="Times New Roman" panose="02020603050405020304" pitchFamily="18" charset="0"/>
                <a:ea typeface="Calibri" panose="020F0502020204030204" pitchFamily="34" charset="0"/>
              </a:rPr>
              <a:t>الأسواق الثنائيَّة (المنصَّات) والتي يمكن محاكاة أحد الجوانب؛ بهدف معرفة مدى اهتمام ورغبة الطرف الآخر.</a:t>
            </a:r>
            <a:endParaRPr lang="en-US" sz="1800" b="1" dirty="0" smtClean="0">
              <a:effectLst/>
              <a:latin typeface="Times New Roman" panose="02020603050405020304" pitchFamily="18" charset="0"/>
              <a:ea typeface="Calibri" panose="020F0502020204030204" pitchFamily="34" charset="0"/>
            </a:endParaRPr>
          </a:p>
          <a:p>
            <a:pPr algn="r" rtl="1"/>
            <a:endParaRPr lang="en-US" dirty="0"/>
          </a:p>
        </p:txBody>
      </p:sp>
    </p:spTree>
    <p:extLst>
      <p:ext uri="{BB962C8B-B14F-4D97-AF65-F5344CB8AC3E}">
        <p14:creationId xmlns:p14="http://schemas.microsoft.com/office/powerpoint/2010/main" val="3249638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pattFill prst="pct5">
          <a:fgClr>
            <a:srgbClr val="D2F0FA"/>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solidFill>
                  <a:schemeClr val="accent2">
                    <a:lumMod val="75000"/>
                  </a:schemeClr>
                </a:solidFill>
              </a:rPr>
              <a:t>7-</a:t>
            </a:r>
            <a:r>
              <a:rPr lang="ar-SA" b="1" dirty="0" smtClean="0">
                <a:solidFill>
                  <a:schemeClr val="accent2">
                    <a:lumMod val="75000"/>
                  </a:schemeClr>
                </a:solidFill>
                <a:effectLst/>
                <a:ea typeface="Calibri" panose="020F0502020204030204" pitchFamily="34" charset="0"/>
                <a:cs typeface="Arial" panose="020B0604020202020204" pitchFamily="34" charset="0"/>
              </a:rPr>
              <a:t> طريقة الاستخدام الوحيد:</a:t>
            </a:r>
            <a:endParaRPr lang="en-US" b="1" dirty="0">
              <a:solidFill>
                <a:schemeClr val="accent2">
                  <a:lumMod val="75000"/>
                </a:schemeClr>
              </a:solidFill>
            </a:endParaRPr>
          </a:p>
        </p:txBody>
      </p:sp>
      <p:sp>
        <p:nvSpPr>
          <p:cNvPr id="3" name="Content Placeholder 2"/>
          <p:cNvSpPr>
            <a:spLocks noGrp="1"/>
          </p:cNvSpPr>
          <p:nvPr>
            <p:ph idx="1"/>
          </p:nvPr>
        </p:nvSpPr>
        <p:spPr>
          <a:xfrm>
            <a:off x="177019" y="1699015"/>
            <a:ext cx="9374945" cy="4772123"/>
          </a:xfrm>
        </p:spPr>
        <p:txBody>
          <a:bodyPr>
            <a:normAutofit/>
          </a:bodyPr>
          <a:lstStyle/>
          <a:p>
            <a:pPr algn="r">
              <a:lnSpc>
                <a:spcPct val="150000"/>
              </a:lnSpc>
            </a:pPr>
            <a:r>
              <a:rPr lang="ar-SA" b="1" dirty="0">
                <a:ea typeface="Calibri" panose="020F0502020204030204" pitchFamily="34" charset="0"/>
              </a:rPr>
              <a:t>تقوم هذه الطريقة على تطوير منتج أوَّلي، يركِّز فقط على حل جزء محدَّد من مشكلات أو حاجات العملاء. تفيد هذه الطريقة في تأكيد صلاحيَّة فرضيَّة وحيدة حول الحل. لكون الحل يركِّز على حل مشكلة وحيدة، أو أداء مهمَّة وحيدة، فغالبًا ما يكون المنتج الأوَّلي ذا جودة </a:t>
            </a:r>
            <a:r>
              <a:rPr lang="ar-SA" b="1" dirty="0" smtClean="0">
                <a:ea typeface="Calibri" panose="020F0502020204030204" pitchFamily="34" charset="0"/>
              </a:rPr>
              <a:t>عالية</a:t>
            </a:r>
          </a:p>
          <a:p>
            <a:pPr marL="0" marR="0" algn="just" rtl="1">
              <a:lnSpc>
                <a:spcPct val="150000"/>
              </a:lnSpc>
              <a:spcBef>
                <a:spcPts val="0"/>
              </a:spcBef>
              <a:spcAft>
                <a:spcPts val="0"/>
              </a:spcAft>
              <a:tabLst>
                <a:tab pos="1240155" algn="l"/>
              </a:tabLst>
            </a:pPr>
            <a:r>
              <a:rPr lang="ar-SA" sz="2400" b="1" dirty="0" smtClean="0">
                <a:solidFill>
                  <a:srgbClr val="000000"/>
                </a:solidFill>
                <a:effectLst/>
                <a:latin typeface="Arial" panose="020B0604020202020204" pitchFamily="34" charset="0"/>
                <a:ea typeface="Calibri" panose="020F0502020204030204" pitchFamily="34" charset="0"/>
                <a:cs typeface="ae_AlMohanad"/>
              </a:rPr>
              <a:t>تناسب طريقة الاستخدام الوحيد في حالة:</a:t>
            </a:r>
            <a:endParaRPr lang="en-US" sz="3200" b="1" dirty="0" smtClean="0">
              <a:effectLst/>
              <a:latin typeface="Arial" panose="020B0604020202020204" pitchFamily="34" charset="0"/>
              <a:ea typeface="Calibri" panose="020F0502020204030204" pitchFamily="34" charset="0"/>
              <a:cs typeface="Arial" panose="020B0604020202020204" pitchFamily="34" charset="0"/>
            </a:endParaRPr>
          </a:p>
          <a:p>
            <a:pPr marL="742950" marR="0" lvl="1" indent="-285750" algn="just" rtl="1">
              <a:lnSpc>
                <a:spcPct val="150000"/>
              </a:lnSpc>
              <a:spcBef>
                <a:spcPts val="0"/>
              </a:spcBef>
              <a:spcAft>
                <a:spcPts val="0"/>
              </a:spcAft>
              <a:buFont typeface="+mj-lt"/>
              <a:buAutoNum type="arabicPeriod"/>
            </a:pPr>
            <a:r>
              <a:rPr lang="ar-SA" sz="1800" b="1" dirty="0" smtClean="0">
                <a:solidFill>
                  <a:srgbClr val="000000"/>
                </a:solidFill>
                <a:effectLst/>
                <a:latin typeface="Times New Roman" panose="02020603050405020304" pitchFamily="18" charset="0"/>
                <a:ea typeface="Calibri" panose="020F0502020204030204" pitchFamily="34" charset="0"/>
              </a:rPr>
              <a:t>الحاجة إلى التأكيد من فعاليَّة التغيير في الشركات أو المنتجات القائمة.</a:t>
            </a:r>
            <a:endParaRPr lang="en-US" sz="1800" b="1" dirty="0" smtClean="0">
              <a:effectLst/>
              <a:latin typeface="Times New Roman" panose="02020603050405020304" pitchFamily="18" charset="0"/>
              <a:ea typeface="Calibri" panose="020F0502020204030204" pitchFamily="34" charset="0"/>
            </a:endParaRPr>
          </a:p>
          <a:p>
            <a:pPr marL="742950" marR="0" lvl="1" indent="-285750" algn="just" rtl="1">
              <a:lnSpc>
                <a:spcPct val="150000"/>
              </a:lnSpc>
              <a:spcBef>
                <a:spcPts val="0"/>
              </a:spcBef>
              <a:spcAft>
                <a:spcPts val="0"/>
              </a:spcAft>
              <a:buFont typeface="+mj-lt"/>
              <a:buAutoNum type="arabicPeriod"/>
            </a:pPr>
            <a:r>
              <a:rPr lang="ar-SA" sz="1800" b="1" dirty="0" smtClean="0">
                <a:solidFill>
                  <a:srgbClr val="000000"/>
                </a:solidFill>
                <a:effectLst/>
                <a:latin typeface="Times New Roman" panose="02020603050405020304" pitchFamily="18" charset="0"/>
                <a:ea typeface="Calibri" panose="020F0502020204030204" pitchFamily="34" charset="0"/>
              </a:rPr>
              <a:t>محاولة الدخول إلى أسواق تسيطر عليها منتجات أكبر أو أكثر تعقيدًا، أو أعلى ثمنًا.</a:t>
            </a:r>
            <a:endParaRPr lang="en-US" sz="1800" b="1" dirty="0" smtClean="0">
              <a:effectLst/>
              <a:latin typeface="Times New Roman" panose="02020603050405020304" pitchFamily="18" charset="0"/>
              <a:ea typeface="Calibri" panose="020F0502020204030204" pitchFamily="34" charset="0"/>
            </a:endParaRPr>
          </a:p>
          <a:p>
            <a:pPr marL="571500" marR="0" indent="-342900" algn="just" rtl="1">
              <a:lnSpc>
                <a:spcPct val="150000"/>
              </a:lnSpc>
              <a:spcBef>
                <a:spcPts val="0"/>
              </a:spcBef>
              <a:spcAft>
                <a:spcPts val="0"/>
              </a:spcAft>
            </a:pPr>
            <a:r>
              <a:rPr lang="ar-SA" b="1" dirty="0" smtClean="0">
                <a:solidFill>
                  <a:srgbClr val="000000"/>
                </a:solidFill>
                <a:effectLst/>
                <a:latin typeface="Times New Roman" panose="02020603050405020304" pitchFamily="18" charset="0"/>
                <a:ea typeface="Calibri" panose="020F0502020204030204" pitchFamily="34" charset="0"/>
              </a:rPr>
              <a:t>3	التأكد من كيفيَّة تمكن المنتج من خلق أكبر قدر من القيمة للعملاء.</a:t>
            </a:r>
            <a:endParaRPr lang="en-US" b="1" dirty="0" smtClean="0">
              <a:effectLst/>
              <a:latin typeface="Times New Roman" panose="02020603050405020304" pitchFamily="18" charset="0"/>
              <a:ea typeface="Calibri" panose="020F0502020204030204" pitchFamily="34" charset="0"/>
            </a:endParaRPr>
          </a:p>
          <a:p>
            <a:pPr marL="0" marR="0" algn="just" rtl="1">
              <a:lnSpc>
                <a:spcPct val="107000"/>
              </a:lnSpc>
              <a:spcBef>
                <a:spcPts val="0"/>
              </a:spcBef>
              <a:spcAft>
                <a:spcPts val="800"/>
              </a:spcAft>
              <a:tabLst>
                <a:tab pos="1240155" algn="l"/>
              </a:tabLst>
            </a:pPr>
            <a:r>
              <a:rPr lang="ar-SA" sz="2000" b="1" dirty="0" smtClean="0">
                <a:solidFill>
                  <a:srgbClr val="7030A0"/>
                </a:solidFill>
                <a:effectLst/>
                <a:latin typeface="Arial" panose="020B0604020202020204" pitchFamily="34" charset="0"/>
                <a:ea typeface="Calibri" panose="020F0502020204030204" pitchFamily="34" charset="0"/>
                <a:cs typeface="ae_AlMohanad"/>
              </a:rPr>
              <a:t> </a:t>
            </a:r>
            <a:endParaRPr lang="en-US" sz="2800" b="1" dirty="0" smtClean="0">
              <a:effectLst/>
              <a:latin typeface="Arial" panose="020B0604020202020204" pitchFamily="34" charset="0"/>
              <a:ea typeface="Calibri" panose="020F0502020204030204" pitchFamily="34" charset="0"/>
              <a:cs typeface="Arial" panose="020B0604020202020204" pitchFamily="34" charset="0"/>
            </a:endParaRPr>
          </a:p>
          <a:p>
            <a:pPr algn="r"/>
            <a:endParaRPr lang="en-US" dirty="0"/>
          </a:p>
        </p:txBody>
      </p:sp>
    </p:spTree>
    <p:extLst>
      <p:ext uri="{BB962C8B-B14F-4D97-AF65-F5344CB8AC3E}">
        <p14:creationId xmlns:p14="http://schemas.microsoft.com/office/powerpoint/2010/main" val="300700943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90</TotalTime>
  <Words>1048</Words>
  <Application>Microsoft Office PowerPoint</Application>
  <PresentationFormat>Widescreen</PresentationFormat>
  <Paragraphs>133</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ae_AlMohanad</vt:lpstr>
      <vt:lpstr>Arial</vt:lpstr>
      <vt:lpstr>Calibri</vt:lpstr>
      <vt:lpstr>Symbol</vt:lpstr>
      <vt:lpstr>Tahoma</vt:lpstr>
      <vt:lpstr>Times New Roman</vt:lpstr>
      <vt:lpstr>Trebuchet MS</vt:lpstr>
      <vt:lpstr>Wingdings 3</vt:lpstr>
      <vt:lpstr>Facet</vt:lpstr>
      <vt:lpstr>الفصلُ الثامنُ: تطويرُ المنتجِ الأوَّلي</vt:lpstr>
      <vt:lpstr>اهداف الفصل  </vt:lpstr>
      <vt:lpstr>تعريف المنتج الأوَّلي المُجدي: </vt:lpstr>
      <vt:lpstr> 2- تصميم المنتج الأوَّلي المُجدي: </vt:lpstr>
      <vt:lpstr>  3- طريقة الطلب المسبق:</vt:lpstr>
      <vt:lpstr>   4- طريقة بناء العملاء:</vt:lpstr>
      <vt:lpstr>5- طريقة الاستقبال والإرشاد: </vt:lpstr>
      <vt:lpstr>6- طريقة العصا السحريَّة :</vt:lpstr>
      <vt:lpstr>7- طريقة الاستخدام الوحيد:</vt:lpstr>
      <vt:lpstr>8- طريقة منتج الأخرين:</vt:lpstr>
      <vt:lpstr> -9دليل مقابلة العملاء حول المنتج الأوَّلي المُجدي:  </vt:lpstr>
      <vt:lpstr>10-تصميم المنتج النهائي:</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الثامنُ: تطويرُ المنتجِ الأوَّلي</dc:title>
  <dc:creator>Windows User</dc:creator>
  <cp:lastModifiedBy>Dr. Muhmoud</cp:lastModifiedBy>
  <cp:revision>14</cp:revision>
  <dcterms:created xsi:type="dcterms:W3CDTF">2018-09-06T16:09:26Z</dcterms:created>
  <dcterms:modified xsi:type="dcterms:W3CDTF">2018-09-18T08:06:24Z</dcterms:modified>
</cp:coreProperties>
</file>