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39" r:id="rId3"/>
    <p:sldId id="457" r:id="rId4"/>
    <p:sldId id="452" r:id="rId5"/>
    <p:sldId id="459" r:id="rId6"/>
    <p:sldId id="461" r:id="rId7"/>
    <p:sldId id="456" r:id="rId8"/>
    <p:sldId id="440" r:id="rId9"/>
    <p:sldId id="462" r:id="rId10"/>
    <p:sldId id="463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48"/>
      </p:cViewPr>
      <p:guideLst>
        <p:guide orient="horz" pos="2240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مجلس الشُّورى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3" y="3402362"/>
            <a:ext cx="631369" cy="81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51783" y="105510"/>
            <a:ext cx="998248" cy="2892593"/>
            <a:chOff x="1130423" y="-146010"/>
            <a:chExt cx="998248" cy="2892593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800600" y="217196"/>
            <a:ext cx="34352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مجلس الشُّورى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3981879" y="1633945"/>
            <a:ext cx="7928554" cy="3102207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116331" y="3505219"/>
              <a:ext cx="3897862" cy="142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برز مبدأ الشورى في الدولة السعودية منذ نشأتها , حيث كان أئمة الدولة السعودية الأولى و الدولة السعودية الثانية يطلبون مشورة عدد من العلماء و ذوي الخبرة.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r="3137" b="13962"/>
          <a:stretch/>
        </p:blipFill>
        <p:spPr bwMode="auto">
          <a:xfrm>
            <a:off x="4673600" y="1779308"/>
            <a:ext cx="5839871" cy="130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7" y="3390050"/>
            <a:ext cx="631369" cy="81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45433" y="111860"/>
            <a:ext cx="1010948" cy="2892593"/>
            <a:chOff x="1130423" y="-146010"/>
            <a:chExt cx="1010948" cy="2892593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009248" y="361367"/>
            <a:ext cx="2715847" cy="456429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66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نشأة مجلس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الشُّورى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4819387" y="1406293"/>
            <a:ext cx="7856531" cy="2741431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-22406" y="1635621"/>
              <a:ext cx="4004147" cy="285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اتّخذ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مجلس الشورى في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عهد الملك عبد العزيز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عدّة أشكال , فكان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ابتداؤه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بالمجلس الأهلي , ثم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تشكّل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المجلس الاستشاري بتنظيم رسمي و بأعضاء غير متفرّغين , و مع زيادة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الأعباء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على الدولة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صدر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الأمر الملكي في عام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1346هـ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بتشكيل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أول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مجلس للشورى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يضمُّ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أعضاء مفرغين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برئاسة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النائب العام للملك و ثمانية اعضاء , 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="" xmlns:a16="http://schemas.microsoft.com/office/drawing/2014/main" id="{7031C221-11E6-4C8C-A509-8C896979C70A}"/>
              </a:ext>
            </a:extLst>
          </p:cNvPr>
          <p:cNvGrpSpPr/>
          <p:nvPr/>
        </p:nvGrpSpPr>
        <p:grpSpPr>
          <a:xfrm>
            <a:off x="4898689" y="4024931"/>
            <a:ext cx="7493277" cy="2906425"/>
            <a:chOff x="-76490" y="821635"/>
            <a:chExt cx="5223014" cy="4794607"/>
          </a:xfrm>
        </p:grpSpPr>
        <p:sp>
          <p:nvSpPr>
            <p:cNvPr id="38" name="Rectangle 10">
              <a:extLst>
                <a:ext uri="{FF2B5EF4-FFF2-40B4-BE49-F238E27FC236}">
                  <a16:creationId xmlns="" xmlns:a16="http://schemas.microsoft.com/office/drawing/2014/main" id="{9C0029FD-0CC3-4F5F-8E18-FB15182D71F7}"/>
                </a:ext>
              </a:extLst>
            </p:cNvPr>
            <p:cNvSpPr/>
            <p:nvPr/>
          </p:nvSpPr>
          <p:spPr>
            <a:xfrm>
              <a:off x="3989404" y="1258958"/>
              <a:ext cx="1157120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73936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74566" y="3019970"/>
                    <a:pt x="1973936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="" xmlns:a16="http://schemas.microsoft.com/office/drawing/2014/main" id="{9D00C67C-6098-4400-A78B-4CAB27508D38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="" xmlns:a16="http://schemas.microsoft.com/office/drawing/2014/main" id="{9F61A71D-A328-4A00-9655-D9A18045F2F1}"/>
                </a:ext>
              </a:extLst>
            </p:cNvPr>
            <p:cNvSpPr/>
            <p:nvPr/>
          </p:nvSpPr>
          <p:spPr>
            <a:xfrm>
              <a:off x="4002156" y="821635"/>
              <a:ext cx="877229" cy="4280452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20">
              <a:extLst>
                <a:ext uri="{FF2B5EF4-FFF2-40B4-BE49-F238E27FC236}">
                  <a16:creationId xmlns="" xmlns:a16="http://schemas.microsoft.com/office/drawing/2014/main" id="{149A39D3-4917-49AF-AEC5-0D845C032861}"/>
                </a:ext>
              </a:extLst>
            </p:cNvPr>
            <p:cNvSpPr txBox="1"/>
            <p:nvPr/>
          </p:nvSpPr>
          <p:spPr>
            <a:xfrm>
              <a:off x="1466739" y="1439636"/>
              <a:ext cx="2271829" cy="30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21">
              <a:extLst>
                <a:ext uri="{FF2B5EF4-FFF2-40B4-BE49-F238E27FC236}">
                  <a16:creationId xmlns="" xmlns:a16="http://schemas.microsoft.com/office/drawing/2014/main" id="{67FBCD35-907C-493A-A76B-312722F77F31}"/>
                </a:ext>
              </a:extLst>
            </p:cNvPr>
            <p:cNvSpPr txBox="1"/>
            <p:nvPr/>
          </p:nvSpPr>
          <p:spPr>
            <a:xfrm>
              <a:off x="16275" y="1786173"/>
              <a:ext cx="3844978" cy="2690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وحددت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اختصاصات المجلس و صلاحياته و علاقته بالملك و الحكومة, و استمرّ العمل به مع بعض التعديلات , حتى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أُعيد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تكوينه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عام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1355هـ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و أصبح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يضمُّ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رئيس المجلس و نائبه و النائب الثاني و عشرة أعضاء و في عام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1412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هـ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صدر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نظام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جديد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لمجلس الشورى 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" b="99390" l="0" r="100000">
                        <a14:foregroundMark x1="57310" y1="89634" x2="20175" y2="93902"/>
                        <a14:foregroundMark x1="54971" y1="90244" x2="14620" y2="86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261" y="2136876"/>
            <a:ext cx="2520126" cy="24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" y="3402362"/>
            <a:ext cx="604112" cy="78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18526" y="34156"/>
            <a:ext cx="972847" cy="3009901"/>
            <a:chOff x="1130424" y="-158707"/>
            <a:chExt cx="972847" cy="3009901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-158707"/>
              <a:ext cx="461665" cy="30099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2826052" y="1283515"/>
            <a:ext cx="8782947" cy="785519"/>
            <a:chOff x="6819482" y="2432396"/>
            <a:chExt cx="8782943" cy="785519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1053039" y="-1331471"/>
              <a:ext cx="785519" cy="831325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547348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0" y="2501988"/>
              <a:ext cx="821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يقرأ الطالب كلمة خادم الحرمين الشريفين الملك سلمان بن عبد العزيز عند افتتاح إعمال مجلس الشورى لعام 1440- 1441هـ المنشورة على موقع مجلس الشورى الإلكتروني و يُحدِّدون أبرز مضامينها </a:t>
              </a:r>
              <a:endParaRPr lang="en-US" b="1" dirty="0"/>
            </a:p>
          </p:txBody>
        </p:sp>
      </p:grpSp>
      <p:grpSp>
        <p:nvGrpSpPr>
          <p:cNvPr id="54" name="Group 36">
            <a:extLst>
              <a:ext uri="{FF2B5EF4-FFF2-40B4-BE49-F238E27FC236}">
                <a16:creationId xmlns="" xmlns:a16="http://schemas.microsoft.com/office/drawing/2014/main" id="{CBD17835-66A9-47A4-80DE-4BA475B48A18}"/>
              </a:ext>
            </a:extLst>
          </p:cNvPr>
          <p:cNvGrpSpPr/>
          <p:nvPr/>
        </p:nvGrpSpPr>
        <p:grpSpPr>
          <a:xfrm>
            <a:off x="5838367" y="2236991"/>
            <a:ext cx="2953757" cy="4516809"/>
            <a:chOff x="4341890" y="362859"/>
            <a:chExt cx="2664895" cy="4078514"/>
          </a:xfrm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5" name="Rectangle 37">
              <a:extLst>
                <a:ext uri="{FF2B5EF4-FFF2-40B4-BE49-F238E27FC236}">
                  <a16:creationId xmlns="" xmlns:a16="http://schemas.microsoft.com/office/drawing/2014/main" id="{18BB8C6C-BCD5-4B26-94AB-CA604EDFD1CE}"/>
                </a:ext>
              </a:extLst>
            </p:cNvPr>
            <p:cNvSpPr/>
            <p:nvPr/>
          </p:nvSpPr>
          <p:spPr>
            <a:xfrm>
              <a:off x="4341890" y="362859"/>
              <a:ext cx="2598058" cy="4078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38">
              <a:extLst>
                <a:ext uri="{FF2B5EF4-FFF2-40B4-BE49-F238E27FC236}">
                  <a16:creationId xmlns="" xmlns:a16="http://schemas.microsoft.com/office/drawing/2014/main" id="{4F5788CF-D102-4F90-A40C-E6561E334D82}"/>
                </a:ext>
              </a:extLst>
            </p:cNvPr>
            <p:cNvSpPr/>
            <p:nvPr/>
          </p:nvSpPr>
          <p:spPr>
            <a:xfrm>
              <a:off x="4341890" y="4107543"/>
              <a:ext cx="2598058" cy="333830"/>
            </a:xfrm>
            <a:prstGeom prst="rect">
              <a:avLst/>
            </a:prstGeom>
            <a:gradFill flip="none" rotWithShape="1">
              <a:gsLst>
                <a:gs pos="7080">
                  <a:srgbClr val="783319"/>
                </a:gs>
                <a:gs pos="51000">
                  <a:srgbClr val="EF8C4B"/>
                </a:gs>
                <a:gs pos="100000">
                  <a:srgbClr val="78331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Single Corner Rounded 39">
              <a:extLst>
                <a:ext uri="{FF2B5EF4-FFF2-40B4-BE49-F238E27FC236}">
                  <a16:creationId xmlns="" xmlns:a16="http://schemas.microsoft.com/office/drawing/2014/main" id="{DC0CD1CD-446E-46E8-A1E7-65889C542FE9}"/>
                </a:ext>
              </a:extLst>
            </p:cNvPr>
            <p:cNvSpPr/>
            <p:nvPr/>
          </p:nvSpPr>
          <p:spPr>
            <a:xfrm flipV="1">
              <a:off x="4341890" y="362859"/>
              <a:ext cx="2291139" cy="725712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55800">
                  <a:srgbClr val="EF8C4B"/>
                </a:gs>
                <a:gs pos="0">
                  <a:srgbClr val="903F24"/>
                </a:gs>
                <a:gs pos="100000">
                  <a:srgbClr val="78331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40">
              <a:extLst>
                <a:ext uri="{FF2B5EF4-FFF2-40B4-BE49-F238E27FC236}">
                  <a16:creationId xmlns="" xmlns:a16="http://schemas.microsoft.com/office/drawing/2014/main" id="{13278EBB-FBB5-41F2-99B4-BE571EC07845}"/>
                </a:ext>
              </a:extLst>
            </p:cNvPr>
            <p:cNvSpPr txBox="1"/>
            <p:nvPr/>
          </p:nvSpPr>
          <p:spPr>
            <a:xfrm>
              <a:off x="4420659" y="449376"/>
              <a:ext cx="2133600" cy="6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Oswald" panose="02000503000000000000" pitchFamily="2" charset="0"/>
                </a:rPr>
                <a:t>كلمة خادم الحرمين الشريفين </a:t>
              </a:r>
              <a:endParaRPr lang="en-US" sz="2000" b="1" dirty="0">
                <a:solidFill>
                  <a:srgbClr val="FFFF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3" name="Rectangle 43">
              <a:extLst>
                <a:ext uri="{FF2B5EF4-FFF2-40B4-BE49-F238E27FC236}">
                  <a16:creationId xmlns="" xmlns:a16="http://schemas.microsoft.com/office/drawing/2014/main" id="{B1F1E38A-03ED-4307-8641-F571A8C7E8B1}"/>
                </a:ext>
              </a:extLst>
            </p:cNvPr>
            <p:cNvSpPr/>
            <p:nvPr/>
          </p:nvSpPr>
          <p:spPr>
            <a:xfrm>
              <a:off x="4552348" y="1858012"/>
              <a:ext cx="2133600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46">
              <a:extLst>
                <a:ext uri="{FF2B5EF4-FFF2-40B4-BE49-F238E27FC236}">
                  <a16:creationId xmlns="" xmlns:a16="http://schemas.microsoft.com/office/drawing/2014/main" id="{DE78463F-A040-4CAF-8BBB-1B873C1BC368}"/>
                </a:ext>
              </a:extLst>
            </p:cNvPr>
            <p:cNvSpPr txBox="1"/>
            <p:nvPr/>
          </p:nvSpPr>
          <p:spPr>
            <a:xfrm>
              <a:off x="4757298" y="2024175"/>
              <a:ext cx="2125361" cy="52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 </a:t>
              </a:r>
              <a:r>
                <a:rPr lang="ar-SY" sz="16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وحدة </a:t>
              </a:r>
              <a:r>
                <a:rPr lang="ar-SY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المملكة و ترابط صفوفها خط أحمر </a:t>
              </a:r>
              <a:endPara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TextBox 47">
              <a:extLst>
                <a:ext uri="{FF2B5EF4-FFF2-40B4-BE49-F238E27FC236}">
                  <a16:creationId xmlns="" xmlns:a16="http://schemas.microsoft.com/office/drawing/2014/main" id="{04B61F07-403E-43BD-8B27-E4346FA5D05F}"/>
                </a:ext>
              </a:extLst>
            </p:cNvPr>
            <p:cNvSpPr txBox="1"/>
            <p:nvPr/>
          </p:nvSpPr>
          <p:spPr>
            <a:xfrm>
              <a:off x="4814587" y="2560078"/>
              <a:ext cx="2192198" cy="48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 </a:t>
              </a:r>
              <a:r>
                <a:rPr lang="ar-SY" sz="16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خطورة </a:t>
              </a:r>
              <a:r>
                <a:rPr lang="ar-SY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الفساد و عزم الدولة على مواجهته بكل عدل و حزم </a:t>
              </a:r>
              <a:endPara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" name="TextBox 48">
              <a:extLst>
                <a:ext uri="{FF2B5EF4-FFF2-40B4-BE49-F238E27FC236}">
                  <a16:creationId xmlns="" xmlns:a16="http://schemas.microsoft.com/office/drawing/2014/main" id="{3DDFFF58-BD2E-4FD3-89F2-1132A448800D}"/>
                </a:ext>
              </a:extLst>
            </p:cNvPr>
            <p:cNvSpPr txBox="1"/>
            <p:nvPr/>
          </p:nvSpPr>
          <p:spPr>
            <a:xfrm>
              <a:off x="4474916" y="3198378"/>
              <a:ext cx="2395126" cy="48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 </a:t>
              </a:r>
              <a:r>
                <a:rPr lang="ar-SY" sz="16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وضع </a:t>
              </a:r>
              <a:r>
                <a:rPr lang="ar-SY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المملكة خطة ورؤية مستقبلية للنهوض بالمجتمع السعودي</a:t>
              </a:r>
              <a:endPara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545" l="0" r="100000">
                        <a14:foregroundMark x1="56923" y1="12500" x2="61026" y2="12500"/>
                        <a14:foregroundMark x1="62564" y1="12500" x2="50256" y2="19318"/>
                        <a14:foregroundMark x1="46154" y1="44318" x2="13846" y2="54545"/>
                        <a14:foregroundMark x1="77436" y1="64205" x2="21026" y2="64205"/>
                        <a14:foregroundMark x1="23590" y1="47727" x2="16923" y2="71591"/>
                        <a14:foregroundMark x1="12821" y1="50000" x2="12821" y2="61932"/>
                        <a14:foregroundMark x1="11282" y1="30114" x2="11282" y2="61932"/>
                        <a14:foregroundMark x1="11282" y1="65341" x2="11282" y2="65341"/>
                        <a14:foregroundMark x1="86667" y1="31250" x2="86667" y2="51136"/>
                        <a14:foregroundMark x1="80000" y1="69886" x2="65128" y2="68750"/>
                        <a14:foregroundMark x1="6154" y1="30114" x2="6154" y2="6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24"/>
          <a:stretch/>
        </p:blipFill>
        <p:spPr bwMode="auto">
          <a:xfrm>
            <a:off x="6777010" y="3066665"/>
            <a:ext cx="943875" cy="82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454" r="97853">
                        <a14:foregroundMark x1="53374" y1="85763" x2="30368" y2="86780"/>
                        <a14:foregroundMark x1="57362" y1="87458" x2="44785" y2="91864"/>
                        <a14:foregroundMark x1="39264" y1="90508" x2="23006" y2="90508"/>
                        <a14:foregroundMark x1="61656" y1="80339" x2="21779" y2="82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066" y="6044956"/>
            <a:ext cx="811402" cy="73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5" y="3402362"/>
            <a:ext cx="625801" cy="80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64483" y="92810"/>
            <a:ext cx="972848" cy="2892593"/>
            <a:chOff x="1130423" y="-146010"/>
            <a:chExt cx="972848" cy="2892593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009248" y="361367"/>
            <a:ext cx="2715847" cy="456429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7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تشكيل مجلس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الشُّورى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4819387" y="1406293"/>
            <a:ext cx="7856531" cy="2741431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-22405" y="1680044"/>
              <a:ext cx="3919290" cy="285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صدر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الأمر الملكي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باختيار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أعضاء مجلس الشورى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دورته الأولى (1414-1418هـ) , و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كان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يتألف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من رئيس و ستين عضواً ثم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زيد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عدد الأعضاء إلى مئة و عشرين عضواً , ثم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أصبحوا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مئة و خمسين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عضواً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, و جُعلت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مدة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المجلس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أربع سنوات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يُعاد بعدها تشكيلة بأمر ملكي .  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="" xmlns:a16="http://schemas.microsoft.com/office/drawing/2014/main" id="{7031C221-11E6-4C8C-A509-8C896979C70A}"/>
              </a:ext>
            </a:extLst>
          </p:cNvPr>
          <p:cNvGrpSpPr/>
          <p:nvPr/>
        </p:nvGrpSpPr>
        <p:grpSpPr>
          <a:xfrm>
            <a:off x="4898689" y="4024931"/>
            <a:ext cx="7493277" cy="2906425"/>
            <a:chOff x="-76490" y="821635"/>
            <a:chExt cx="5223014" cy="4794607"/>
          </a:xfrm>
        </p:grpSpPr>
        <p:sp>
          <p:nvSpPr>
            <p:cNvPr id="38" name="Rectangle 10">
              <a:extLst>
                <a:ext uri="{FF2B5EF4-FFF2-40B4-BE49-F238E27FC236}">
                  <a16:creationId xmlns="" xmlns:a16="http://schemas.microsoft.com/office/drawing/2014/main" id="{9C0029FD-0CC3-4F5F-8E18-FB15182D71F7}"/>
                </a:ext>
              </a:extLst>
            </p:cNvPr>
            <p:cNvSpPr/>
            <p:nvPr/>
          </p:nvSpPr>
          <p:spPr>
            <a:xfrm>
              <a:off x="3989404" y="1258958"/>
              <a:ext cx="1157120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73936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74566" y="3019970"/>
                    <a:pt x="1973936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="" xmlns:a16="http://schemas.microsoft.com/office/drawing/2014/main" id="{9D00C67C-6098-4400-A78B-4CAB27508D38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="" xmlns:a16="http://schemas.microsoft.com/office/drawing/2014/main" id="{9F61A71D-A328-4A00-9655-D9A18045F2F1}"/>
                </a:ext>
              </a:extLst>
            </p:cNvPr>
            <p:cNvSpPr/>
            <p:nvPr/>
          </p:nvSpPr>
          <p:spPr>
            <a:xfrm>
              <a:off x="4002156" y="821635"/>
              <a:ext cx="877229" cy="4280452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20">
              <a:extLst>
                <a:ext uri="{FF2B5EF4-FFF2-40B4-BE49-F238E27FC236}">
                  <a16:creationId xmlns="" xmlns:a16="http://schemas.microsoft.com/office/drawing/2014/main" id="{149A39D3-4917-49AF-AEC5-0D845C032861}"/>
                </a:ext>
              </a:extLst>
            </p:cNvPr>
            <p:cNvSpPr txBox="1"/>
            <p:nvPr/>
          </p:nvSpPr>
          <p:spPr>
            <a:xfrm>
              <a:off x="1466739" y="1439636"/>
              <a:ext cx="2271829" cy="30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21">
              <a:extLst>
                <a:ext uri="{FF2B5EF4-FFF2-40B4-BE49-F238E27FC236}">
                  <a16:creationId xmlns="" xmlns:a16="http://schemas.microsoft.com/office/drawing/2014/main" id="{67FBCD35-907C-493A-A76B-312722F77F31}"/>
                </a:ext>
              </a:extLst>
            </p:cNvPr>
            <p:cNvSpPr txBox="1"/>
            <p:nvPr/>
          </p:nvSpPr>
          <p:spPr>
            <a:xfrm>
              <a:off x="16275" y="1786173"/>
              <a:ext cx="3844978" cy="218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يتّخّذُ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المجلس من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الرياض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(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العاصمة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)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مقرّاً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له , مع جواز عقده في أي منطقة من مناطق المملكة العربية السعودية, و في عام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1434هـ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صدر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الأمر الملكي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باختيار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ثلاثين امرأة سعودية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لعضوية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المجلس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ضمن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أعضائه المئة و الخمسين 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54" r="97853">
                        <a14:foregroundMark x1="53374" y1="85763" x2="30368" y2="86780"/>
                        <a14:foregroundMark x1="57362" y1="87458" x2="44785" y2="91864"/>
                        <a14:foregroundMark x1="39264" y1="90508" x2="23006" y2="90508"/>
                        <a14:foregroundMark x1="61656" y1="80339" x2="21779" y2="82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4" b="5795"/>
          <a:stretch/>
        </p:blipFill>
        <p:spPr bwMode="auto">
          <a:xfrm>
            <a:off x="2273300" y="2882663"/>
            <a:ext cx="2546087" cy="228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" y="3402363"/>
            <a:ext cx="604111" cy="78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9625" y="123056"/>
            <a:ext cx="972847" cy="2832101"/>
            <a:chOff x="1130424" y="19094"/>
            <a:chExt cx="972847" cy="2832101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19094"/>
              <a:ext cx="461665" cy="28321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5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137518" y="368524"/>
            <a:ext cx="3534879" cy="460899"/>
            <a:chOff x="5203282" y="157026"/>
            <a:chExt cx="1822108" cy="895505"/>
          </a:xfrm>
        </p:grpSpPr>
        <p:sp>
          <p:nvSpPr>
            <p:cNvPr id="61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6"/>
              <a:ext cx="1656522" cy="7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اختصاصات مجلس الشورى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09" l="5159" r="98611">
                        <a14:foregroundMark x1="48413" y1="91705" x2="13889" y2="9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4" r="2783" b="5003"/>
          <a:stretch/>
        </p:blipFill>
        <p:spPr bwMode="auto">
          <a:xfrm>
            <a:off x="3098800" y="303698"/>
            <a:ext cx="3017060" cy="26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" name="Group 7">
            <a:extLst>
              <a:ext uri="{FF2B5EF4-FFF2-40B4-BE49-F238E27FC236}">
                <a16:creationId xmlns="" xmlns:a16="http://schemas.microsoft.com/office/drawing/2014/main" id="{5D4FDF5B-3C24-4444-998E-F2DB790043D4}"/>
              </a:ext>
            </a:extLst>
          </p:cNvPr>
          <p:cNvGrpSpPr/>
          <p:nvPr/>
        </p:nvGrpSpPr>
        <p:grpSpPr>
          <a:xfrm>
            <a:off x="7137518" y="1338208"/>
            <a:ext cx="3634253" cy="457200"/>
            <a:chOff x="1474713" y="2646425"/>
            <a:chExt cx="3634253" cy="457200"/>
          </a:xfrm>
        </p:grpSpPr>
        <p:sp>
          <p:nvSpPr>
            <p:cNvPr id="94" name="Rectangle: Top Corners Rounded 8">
              <a:extLst>
                <a:ext uri="{FF2B5EF4-FFF2-40B4-BE49-F238E27FC236}">
                  <a16:creationId xmlns="" xmlns:a16="http://schemas.microsoft.com/office/drawing/2014/main" id="{EA60D154-95A8-4B54-B3E4-EA319EDF09D2}"/>
                </a:ext>
              </a:extLst>
            </p:cNvPr>
            <p:cNvSpPr/>
            <p:nvPr/>
          </p:nvSpPr>
          <p:spPr>
            <a:xfrm rot="5400000">
              <a:off x="3015227" y="1105911"/>
              <a:ext cx="457200" cy="353822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Isosceles Triangle 9">
              <a:extLst>
                <a:ext uri="{FF2B5EF4-FFF2-40B4-BE49-F238E27FC236}">
                  <a16:creationId xmlns="" xmlns:a16="http://schemas.microsoft.com/office/drawing/2014/main" id="{36F67113-E843-4DAA-97DB-507BABC263F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10">
              <a:extLst>
                <a:ext uri="{FF2B5EF4-FFF2-40B4-BE49-F238E27FC236}">
                  <a16:creationId xmlns="" xmlns:a16="http://schemas.microsoft.com/office/drawing/2014/main" id="{BD1E84FA-2EA1-4BF2-B0F6-63515275D02B}"/>
                </a:ext>
              </a:extLst>
            </p:cNvPr>
            <p:cNvSpPr txBox="1"/>
            <p:nvPr/>
          </p:nvSpPr>
          <p:spPr>
            <a:xfrm>
              <a:off x="1474714" y="2697002"/>
              <a:ext cx="3492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من اختصاصات مجلس الشورى ما يأتي:</a:t>
              </a:r>
              <a:endParaRPr lang="en-US" b="1" dirty="0"/>
            </a:p>
          </p:txBody>
        </p:sp>
      </p:grpSp>
      <p:grpSp>
        <p:nvGrpSpPr>
          <p:cNvPr id="103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6115860" y="2236991"/>
            <a:ext cx="4699865" cy="397877"/>
            <a:chOff x="-11801466" y="1434405"/>
            <a:chExt cx="14364334" cy="463639"/>
          </a:xfrm>
        </p:grpSpPr>
        <p:sp>
          <p:nvSpPr>
            <p:cNvPr id="104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1801466" y="1434405"/>
              <a:ext cx="14278943" cy="43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1-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مناقشة الخطّة العامة للتنمية الاقتصادية و الاجتماعية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1801466" y="1434405"/>
              <a:ext cx="14364334" cy="4636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826001" y="2995629"/>
            <a:ext cx="5996850" cy="406734"/>
            <a:chOff x="-8606140" y="1447004"/>
            <a:chExt cx="11174038" cy="473962"/>
          </a:xfrm>
        </p:grpSpPr>
        <p:sp>
          <p:nvSpPr>
            <p:cNvPr id="10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8606140" y="1447004"/>
              <a:ext cx="11028667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2-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دراسة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الأنظمة و اللوائح و المعاهدات و الاتفاقيات الدولية و الامتيازات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8199940" y="1457327"/>
              <a:ext cx="10767838" cy="4636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6026960" y="3855114"/>
            <a:ext cx="4795891" cy="397875"/>
            <a:chOff x="-6716635" y="1425160"/>
            <a:chExt cx="8936269" cy="463639"/>
          </a:xfrm>
        </p:grpSpPr>
        <p:sp>
          <p:nvSpPr>
            <p:cNvPr id="11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6716635" y="1447004"/>
              <a:ext cx="8936269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3-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مراجعة الأنظمة و اللوائح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98317" y="1425160"/>
              <a:ext cx="8757342" cy="4636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044000" y="4698639"/>
            <a:ext cx="5781636" cy="665077"/>
            <a:chOff x="-8577056" y="1425160"/>
            <a:chExt cx="10773026" cy="775006"/>
          </a:xfrm>
        </p:grpSpPr>
        <p:sp>
          <p:nvSpPr>
            <p:cNvPr id="3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7918375" y="1447004"/>
              <a:ext cx="10114345" cy="75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4-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مناقشة التقارير السنوية التي تُقدّمها الوزارات و الأجهزة الحكومية      الأخرى و اقتراح ما يراه المجلس حيالها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8577056" y="1425160"/>
              <a:ext cx="10736084" cy="77500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81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" y="3497267"/>
            <a:ext cx="530776" cy="68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12178" y="40504"/>
            <a:ext cx="972847" cy="2997204"/>
            <a:chOff x="1130424" y="-146010"/>
            <a:chExt cx="972847" cy="299720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-146010"/>
              <a:ext cx="461665" cy="29972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5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137518" y="368524"/>
            <a:ext cx="3534879" cy="460899"/>
            <a:chOff x="5203282" y="157026"/>
            <a:chExt cx="1822108" cy="895505"/>
          </a:xfrm>
        </p:grpSpPr>
        <p:sp>
          <p:nvSpPr>
            <p:cNvPr id="61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6"/>
              <a:ext cx="1656522" cy="7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الهيئة العامة لمجلس الشورى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17" l="3787" r="94836">
                        <a14:foregroundMark x1="84682" y1="47140" x2="25818" y2="42998"/>
                        <a14:foregroundMark x1="51119" y1="47140" x2="13253" y2="50296"/>
                        <a14:foregroundMark x1="83305" y1="65878" x2="11188" y2="65878"/>
                        <a14:foregroundMark x1="81928" y1="85996" x2="12565" y2="82840"/>
                        <a14:foregroundMark x1="61274" y1="66667" x2="48365" y2="67850"/>
                        <a14:foregroundMark x1="48365" y1="67850" x2="48365" y2="67850"/>
                        <a14:foregroundMark x1="66093" y1="86391" x2="11188" y2="85207"/>
                        <a14:foregroundMark x1="17900" y1="38659" x2="19277" y2="82051"/>
                        <a14:foregroundMark x1="19277" y1="82051" x2="19277" y2="82051"/>
                        <a14:foregroundMark x1="76248" y1="36686" x2="76248" y2="81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3" t="20860" r="11258" b="9688"/>
          <a:stretch/>
        </p:blipFill>
        <p:spPr bwMode="auto">
          <a:xfrm>
            <a:off x="6895937" y="1085655"/>
            <a:ext cx="3865855" cy="277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" name="Group 7">
            <a:extLst>
              <a:ext uri="{FF2B5EF4-FFF2-40B4-BE49-F238E27FC236}">
                <a16:creationId xmlns="" xmlns:a16="http://schemas.microsoft.com/office/drawing/2014/main" id="{5D4FDF5B-3C24-4444-998E-F2DB790043D4}"/>
              </a:ext>
            </a:extLst>
          </p:cNvPr>
          <p:cNvGrpSpPr/>
          <p:nvPr/>
        </p:nvGrpSpPr>
        <p:grpSpPr>
          <a:xfrm>
            <a:off x="7818655" y="3955554"/>
            <a:ext cx="2790242" cy="457200"/>
            <a:chOff x="2318724" y="2646425"/>
            <a:chExt cx="2790242" cy="457200"/>
          </a:xfrm>
        </p:grpSpPr>
        <p:sp>
          <p:nvSpPr>
            <p:cNvPr id="94" name="Rectangle: Top Corners Rounded 8">
              <a:extLst>
                <a:ext uri="{FF2B5EF4-FFF2-40B4-BE49-F238E27FC236}">
                  <a16:creationId xmlns="" xmlns:a16="http://schemas.microsoft.com/office/drawing/2014/main" id="{EA60D154-95A8-4B54-B3E4-EA319EDF09D2}"/>
                </a:ext>
              </a:extLst>
            </p:cNvPr>
            <p:cNvSpPr/>
            <p:nvPr/>
          </p:nvSpPr>
          <p:spPr>
            <a:xfrm rot="5400000">
              <a:off x="3437232" y="1527917"/>
              <a:ext cx="457200" cy="269421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Isosceles Triangle 9">
              <a:extLst>
                <a:ext uri="{FF2B5EF4-FFF2-40B4-BE49-F238E27FC236}">
                  <a16:creationId xmlns="" xmlns:a16="http://schemas.microsoft.com/office/drawing/2014/main" id="{36F67113-E843-4DAA-97DB-507BABC263F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10">
              <a:extLst>
                <a:ext uri="{FF2B5EF4-FFF2-40B4-BE49-F238E27FC236}">
                  <a16:creationId xmlns="" xmlns:a16="http://schemas.microsoft.com/office/drawing/2014/main" id="{BD1E84FA-2EA1-4BF2-B0F6-63515275D02B}"/>
                </a:ext>
              </a:extLst>
            </p:cNvPr>
            <p:cNvSpPr txBox="1"/>
            <p:nvPr/>
          </p:nvSpPr>
          <p:spPr>
            <a:xfrm>
              <a:off x="2526468" y="2697002"/>
              <a:ext cx="244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و تختص الهيئة بما يأتي : </a:t>
              </a:r>
              <a:endParaRPr lang="en-US" b="1" dirty="0"/>
            </a:p>
          </p:txBody>
        </p:sp>
      </p:grpSp>
      <p:grpSp>
        <p:nvGrpSpPr>
          <p:cNvPr id="103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886665" y="4510411"/>
            <a:ext cx="4699865" cy="397877"/>
            <a:chOff x="-11801466" y="1434405"/>
            <a:chExt cx="14364334" cy="463639"/>
          </a:xfrm>
        </p:grpSpPr>
        <p:sp>
          <p:nvSpPr>
            <p:cNvPr id="104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0252977" y="1434405"/>
              <a:ext cx="12730451" cy="43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أ- وضع الخطة العامة للمجلس و لجانه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1801466" y="1434405"/>
              <a:ext cx="14364334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900000" y="5030675"/>
            <a:ext cx="4699865" cy="397875"/>
            <a:chOff x="-6250052" y="1425160"/>
            <a:chExt cx="8757343" cy="463639"/>
          </a:xfrm>
        </p:grpSpPr>
        <p:sp>
          <p:nvSpPr>
            <p:cNvPr id="10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085549" y="1447004"/>
              <a:ext cx="6508076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ب- وضع جدول أعمال جلسات المجلس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250052" y="1425160"/>
              <a:ext cx="8757343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845019" y="5548096"/>
            <a:ext cx="4795891" cy="397875"/>
            <a:chOff x="-6716635" y="1425160"/>
            <a:chExt cx="8936269" cy="463639"/>
          </a:xfrm>
        </p:grpSpPr>
        <p:sp>
          <p:nvSpPr>
            <p:cNvPr id="11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6716635" y="1447004"/>
              <a:ext cx="8936269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ج- الفصل فيما يُحيله إليها رئيس المجلس أو أعضاء المجلس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98317" y="1425160"/>
              <a:ext cx="8757342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816834" y="6083242"/>
            <a:ext cx="4795891" cy="665077"/>
            <a:chOff x="-6716635" y="1425160"/>
            <a:chExt cx="8936269" cy="775006"/>
          </a:xfrm>
        </p:grpSpPr>
        <p:sp>
          <p:nvSpPr>
            <p:cNvPr id="3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6716635" y="1447004"/>
              <a:ext cx="8936269" cy="75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د- إصدار القواعد اللازمة لتنظيم أعمال المجلس و لجانه بما       لا ُيعارض نظام المجلس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98316" y="1425160"/>
              <a:ext cx="8757342" cy="775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515" y1="92562" x2="24658" y2="94421"/>
                        <a14:foregroundMark x1="66732" y1="95248" x2="49706" y2="9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7" r="6545"/>
          <a:stretch/>
        </p:blipFill>
        <p:spPr bwMode="auto">
          <a:xfrm>
            <a:off x="3251201" y="287864"/>
            <a:ext cx="3378200" cy="38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5" y="3422796"/>
            <a:ext cx="604953" cy="78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38066" y="14613"/>
            <a:ext cx="972849" cy="3048984"/>
            <a:chOff x="1130422" y="-197790"/>
            <a:chExt cx="972849" cy="304898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2" y="-197790"/>
              <a:ext cx="461665" cy="30489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048979" y="1714073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862886" y="1426919"/>
              <a:ext cx="5455319" cy="1025514"/>
              <a:chOff x="2618175" y="544795"/>
              <a:chExt cx="5957183" cy="1406866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618175" y="544795"/>
                <a:ext cx="5957183" cy="1406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يعقد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مجلس الشورى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جلسة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دوريّة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كل أسبوعين على الأقل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يُحدّد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يوم الجلسة و موعدها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بقرار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من الرئيس , ثم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يُوزّع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جدول أعمال الجلسة عل الأعضاء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قبل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انعقادها 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</a:rPr>
                  <a:t>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</a:rPr>
                  <a:t>يُحرّر</a:t>
                </a:r>
                <a:r>
                  <a:rPr lang="ar-SY" b="1" dirty="0" smtClean="0">
                    <a:latin typeface="Roboto" panose="02000000000000000000" pitchFamily="2" charset="0"/>
                  </a:rPr>
                  <a:t> لكل جلسة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</a:rPr>
                  <a:t>محضر</a:t>
                </a:r>
                <a:r>
                  <a:rPr lang="ar-SY" b="1" dirty="0" smtClean="0">
                    <a:latin typeface="Roboto" panose="02000000000000000000" pitchFamily="2" charset="0"/>
                  </a:rPr>
                  <a:t> يوقّع عليه الرئيس أو من ينوب عنه , و قبل نهاية العام يرفع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</a:rPr>
                  <a:t>الرئيس</a:t>
                </a:r>
                <a:r>
                  <a:rPr lang="ar-SY" b="1" dirty="0" smtClean="0">
                    <a:latin typeface="Roboto" panose="02000000000000000000" pitchFamily="2" charset="0"/>
                  </a:rPr>
                  <a:t> تقريراً سنوياً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</a:rPr>
                  <a:t>للملك</a:t>
                </a:r>
                <a:r>
                  <a:rPr lang="ar-SY" b="1" dirty="0" smtClean="0">
                    <a:latin typeface="Roboto" panose="02000000000000000000" pitchFamily="2" charset="0"/>
                  </a:rPr>
                  <a:t> يُطلعه على ما أُنجز .</a:t>
                </a:r>
                <a:endParaRPr lang="ar-SY" b="1" dirty="0"/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189196" y="522319"/>
            <a:ext cx="2439150" cy="456241"/>
            <a:chOff x="5203282" y="171529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71529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4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جلسات المجلس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4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2" y="3436186"/>
            <a:ext cx="608978" cy="78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35067" y="117616"/>
            <a:ext cx="972847" cy="2842981"/>
            <a:chOff x="1130424" y="8212"/>
            <a:chExt cx="972847" cy="2842981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8212"/>
              <a:ext cx="461665" cy="284298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الشُّورى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296" y="1210670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862886" y="1449889"/>
              <a:ext cx="5455319" cy="884215"/>
              <a:chOff x="2618175" y="576307"/>
              <a:chExt cx="5957183" cy="1213026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618175" y="707128"/>
                <a:ext cx="5957183" cy="108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نصّت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المادة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الرابعة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الأربعون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من النظام الأساسي للحكم عام 1412هـ على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وجوب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التعاون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التام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بين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سلطات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الدولة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الثلاث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: ( السلطة </a:t>
                </a:r>
                <a:r>
                  <a:rPr lang="ar-SY" b="1" dirty="0" smtClean="0">
                    <a:latin typeface="SansSerif" panose="00000400000000000000" pitchFamily="2" charset="2"/>
                  </a:rPr>
                  <a:t>التنظيمية, , </a:t>
                </a:r>
                <a:r>
                  <a:rPr lang="ar-SY" b="1" dirty="0">
                    <a:latin typeface="SansSerif" panose="00000400000000000000" pitchFamily="2" charset="2"/>
                  </a:rPr>
                  <a:t>السلطة </a:t>
                </a:r>
                <a:r>
                  <a:rPr lang="ar-SY" b="1" dirty="0" smtClean="0">
                    <a:latin typeface="SansSerif" panose="00000400000000000000" pitchFamily="2" charset="2"/>
                  </a:rPr>
                  <a:t>التنفيذية ,و السلطة القضائية)في أداء وظائفها</a:t>
                </a:r>
                <a:endParaRPr lang="ar-SY" b="1" dirty="0"/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6568603" y="160748"/>
            <a:ext cx="4265247" cy="1134049"/>
            <a:chOff x="5203282" y="157026"/>
            <a:chExt cx="1822108" cy="1272917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11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العلاقة بين ( الشورى ) والسلطة التنظيمية و ( مجلس الوزراء ) السلطة التنفيذية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3377994" y="3402362"/>
            <a:ext cx="8540951" cy="1817615"/>
            <a:chOff x="4399197" y="1115161"/>
            <a:chExt cx="7297048" cy="1552898"/>
          </a:xfrm>
        </p:grpSpPr>
        <p:sp>
          <p:nvSpPr>
            <p:cNvPr id="61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8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876788" y="1449889"/>
              <a:ext cx="5421299" cy="884215"/>
              <a:chOff x="2633356" y="576307"/>
              <a:chExt cx="5920033" cy="1213026"/>
            </a:xfrm>
          </p:grpSpPr>
          <p:sp>
            <p:nvSpPr>
              <p:cNvPr id="8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8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633356" y="707126"/>
                <a:ext cx="5920033" cy="108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SansSerif" panose="00000400000000000000" pitchFamily="2" charset="2"/>
                  </a:rPr>
                  <a:t>بحيث </a:t>
                </a:r>
                <a:r>
                  <a:rPr lang="ar-SY" b="1" dirty="0">
                    <a:solidFill>
                      <a:srgbClr val="0070C0"/>
                    </a:solidFill>
                    <a:latin typeface="SansSerif" panose="00000400000000000000" pitchFamily="2" charset="2"/>
                  </a:rPr>
                  <a:t>يُسهم</a:t>
                </a:r>
                <a:r>
                  <a:rPr lang="ar-SY" b="1" dirty="0">
                    <a:latin typeface="SansSerif" panose="00000400000000000000" pitchFamily="2" charset="2"/>
                  </a:rPr>
                  <a:t> مجلس الشورى </a:t>
                </a:r>
                <a:r>
                  <a:rPr lang="ar-SY" b="1" dirty="0">
                    <a:solidFill>
                      <a:srgbClr val="0070C0"/>
                    </a:solidFill>
                    <a:latin typeface="SansSerif" panose="00000400000000000000" pitchFamily="2" charset="2"/>
                  </a:rPr>
                  <a:t>في</a:t>
                </a:r>
                <a:r>
                  <a:rPr lang="ar-SY" b="1" dirty="0">
                    <a:latin typeface="SansSerif" panose="00000400000000000000" pitchFamily="2" charset="2"/>
                  </a:rPr>
                  <a:t> الجانب </a:t>
                </a:r>
                <a:r>
                  <a:rPr lang="ar-SY" b="1" dirty="0" smtClean="0">
                    <a:latin typeface="SansSerif" panose="00000400000000000000" pitchFamily="2" charset="2"/>
                  </a:rPr>
                  <a:t>التنظيمي ,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كما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أن </a:t>
                </a:r>
                <a:r>
                  <a:rPr lang="ar-SY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الأجهزة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الحكومية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تُوفّر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ما يحتاج إليه المجلس من معلومات و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وثائق ,  </a:t>
                </a:r>
                <a:r>
                  <a:rPr lang="ar-SY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إضافة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إلى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حضور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عدد من الوزراء جلسات مجلس الشورى , من أجل الإجابة عن استفسارات الأعضاء </a:t>
                </a:r>
                <a:endParaRPr lang="ar-SY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9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77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8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79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0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70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59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620</Words>
  <Application>Microsoft Office PowerPoint</Application>
  <PresentationFormat>مخصص</PresentationFormat>
  <Paragraphs>66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1347</cp:revision>
  <dcterms:created xsi:type="dcterms:W3CDTF">2020-10-10T04:32:51Z</dcterms:created>
  <dcterms:modified xsi:type="dcterms:W3CDTF">2021-08-16T16:43:29Z</dcterms:modified>
</cp:coreProperties>
</file>