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256" r:id="rId2"/>
    <p:sldId id="257" r:id="rId3"/>
    <p:sldId id="308" r:id="rId4"/>
    <p:sldId id="258" r:id="rId5"/>
    <p:sldId id="259" r:id="rId6"/>
    <p:sldId id="309" r:id="rId7"/>
    <p:sldId id="260" r:id="rId8"/>
    <p:sldId id="261" r:id="rId9"/>
    <p:sldId id="262" r:id="rId10"/>
    <p:sldId id="310" r:id="rId11"/>
    <p:sldId id="263" r:id="rId12"/>
    <p:sldId id="264" r:id="rId13"/>
    <p:sldId id="265" r:id="rId14"/>
    <p:sldId id="311" r:id="rId15"/>
    <p:sldId id="266" r:id="rId16"/>
    <p:sldId id="267" r:id="rId17"/>
    <p:sldId id="268" r:id="rId18"/>
    <p:sldId id="312" r:id="rId19"/>
    <p:sldId id="269" r:id="rId20"/>
    <p:sldId id="270" r:id="rId21"/>
    <p:sldId id="271" r:id="rId22"/>
    <p:sldId id="313" r:id="rId23"/>
    <p:sldId id="272" r:id="rId24"/>
    <p:sldId id="273" r:id="rId25"/>
    <p:sldId id="274" r:id="rId26"/>
    <p:sldId id="314" r:id="rId27"/>
    <p:sldId id="275" r:id="rId28"/>
    <p:sldId id="276" r:id="rId29"/>
    <p:sldId id="315" r:id="rId30"/>
    <p:sldId id="277" r:id="rId31"/>
    <p:sldId id="278" r:id="rId32"/>
    <p:sldId id="316" r:id="rId33"/>
    <p:sldId id="279" r:id="rId34"/>
    <p:sldId id="280" r:id="rId35"/>
    <p:sldId id="317" r:id="rId36"/>
    <p:sldId id="281" r:id="rId37"/>
    <p:sldId id="282" r:id="rId38"/>
    <p:sldId id="318" r:id="rId39"/>
    <p:sldId id="283" r:id="rId40"/>
    <p:sldId id="284" r:id="rId41"/>
    <p:sldId id="319" r:id="rId42"/>
    <p:sldId id="285" r:id="rId43"/>
    <p:sldId id="286" r:id="rId44"/>
    <p:sldId id="320" r:id="rId45"/>
    <p:sldId id="287" r:id="rId46"/>
    <p:sldId id="288" r:id="rId47"/>
    <p:sldId id="321" r:id="rId48"/>
    <p:sldId id="289" r:id="rId49"/>
    <p:sldId id="290" r:id="rId50"/>
    <p:sldId id="322" r:id="rId51"/>
    <p:sldId id="291" r:id="rId52"/>
    <p:sldId id="292" r:id="rId53"/>
    <p:sldId id="293" r:id="rId54"/>
    <p:sldId id="323" r:id="rId55"/>
    <p:sldId id="294" r:id="rId56"/>
    <p:sldId id="295" r:id="rId57"/>
    <p:sldId id="296" r:id="rId58"/>
    <p:sldId id="324" r:id="rId59"/>
    <p:sldId id="297" r:id="rId60"/>
    <p:sldId id="298" r:id="rId61"/>
    <p:sldId id="299" r:id="rId62"/>
    <p:sldId id="300" r:id="rId63"/>
    <p:sldId id="301" r:id="rId64"/>
    <p:sldId id="302" r:id="rId65"/>
    <p:sldId id="303" r:id="rId66"/>
    <p:sldId id="304" r:id="rId67"/>
    <p:sldId id="305" r:id="rId68"/>
    <p:sldId id="306" r:id="rId69"/>
    <p:sldId id="307" r:id="rId7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F3E16-D272-48C3-85CD-786E0D757585}" type="datetimeFigureOut">
              <a:rPr lang="fr-FR" smtClean="0"/>
              <a:pPr/>
              <a:t>15/05/2012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56F86-75B1-4C45-8510-05D6BCC961B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A7AB6-9CF2-47FC-84DF-90884F2D187C}" type="datetimeFigureOut">
              <a:rPr lang="fr-FR" smtClean="0"/>
              <a:pPr/>
              <a:t>15/05/2012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C5925-A557-4CD3-A344-A5375C9437A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32</a:t>
            </a:fld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41</a:t>
            </a:fld>
            <a:endParaRPr lang="fr-F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44</a:t>
            </a:fld>
            <a:endParaRPr lang="fr-F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47</a:t>
            </a:fld>
            <a:endParaRPr lang="fr-F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49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50</a:t>
            </a:fld>
            <a:endParaRPr lang="fr-F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54</a:t>
            </a:fld>
            <a:endParaRPr lang="fr-F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58</a:t>
            </a:fld>
            <a:endParaRPr lang="fr-F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59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69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C5925-A557-4CD3-A344-A5375C9437A0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05D2-E742-4CEE-BB17-F8DCB10A079D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DB37-2D98-4C53-8894-D24815153B9E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94EE-A223-4735-A44C-0DE26315A856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BDB32-470E-4569-AED2-2EB73ADD7F30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358BC-9213-446E-ACB5-DC0E6ED12944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CB38-2C74-4ED7-AB1E-0E8FBD0A6109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008B8-CADE-4E5C-B12A-FCEBC6F30BD1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C170B-9552-4DDC-838E-3D68AD6AF0EE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AD67B-909E-4323-85C8-AA982EDE25C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A478-85AB-44E9-B1A6-F37941CE497D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7849E-3B8B-4962-9C51-81906C432119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68C8E-3D4C-4B86-ADA2-3CA50B124B4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28.emf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51520" y="391818"/>
            <a:ext cx="763702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common name of 1,3-dimethybenzene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m-cresol.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m-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xylene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m-anisole.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Toluene.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9C31-F9C3-43E5-84B9-CEB704084148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26977" name="Rectangle 1"/>
          <p:cNvSpPr>
            <a:spLocks noChangeArrowheads="1"/>
          </p:cNvSpPr>
          <p:nvPr/>
        </p:nvSpPr>
        <p:spPr bwMode="auto">
          <a:xfrm>
            <a:off x="179512" y="53089"/>
            <a:ext cx="642034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structure of acetic anhydride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(CH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CO)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COOH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(CH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COO)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COOCH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396533"/>
            <a:ext cx="697979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268760"/>
            <a:ext cx="309634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1360-6984-4C1E-A541-87EA96D48EF7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41667" name="Group 3"/>
          <p:cNvGrpSpPr>
            <a:grpSpLocks noChangeAspect="1"/>
          </p:cNvGrpSpPr>
          <p:nvPr/>
        </p:nvGrpSpPr>
        <p:grpSpPr bwMode="auto">
          <a:xfrm>
            <a:off x="214313" y="3525838"/>
            <a:ext cx="8837612" cy="1368425"/>
            <a:chOff x="135" y="2221"/>
            <a:chExt cx="5567" cy="862"/>
          </a:xfrm>
        </p:grpSpPr>
        <p:sp>
          <p:nvSpPr>
            <p:cNvPr id="241666" name="AutoShape 2"/>
            <p:cNvSpPr>
              <a:spLocks noChangeAspect="1" noChangeArrowheads="1" noTextEdit="1"/>
            </p:cNvSpPr>
            <p:nvPr/>
          </p:nvSpPr>
          <p:spPr bwMode="auto">
            <a:xfrm>
              <a:off x="135" y="2221"/>
              <a:ext cx="5557" cy="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68" name="Line 4"/>
            <p:cNvSpPr>
              <a:spLocks noChangeShapeType="1"/>
            </p:cNvSpPr>
            <p:nvPr/>
          </p:nvSpPr>
          <p:spPr bwMode="auto">
            <a:xfrm>
              <a:off x="3348" y="2622"/>
              <a:ext cx="1" cy="2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69" name="Line 5"/>
            <p:cNvSpPr>
              <a:spLocks noChangeShapeType="1"/>
            </p:cNvSpPr>
            <p:nvPr/>
          </p:nvSpPr>
          <p:spPr bwMode="auto">
            <a:xfrm flipV="1">
              <a:off x="3348" y="2515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70" name="Line 6"/>
            <p:cNvSpPr>
              <a:spLocks noChangeShapeType="1"/>
            </p:cNvSpPr>
            <p:nvPr/>
          </p:nvSpPr>
          <p:spPr bwMode="auto">
            <a:xfrm>
              <a:off x="3348" y="2835"/>
              <a:ext cx="185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71" name="Line 7"/>
            <p:cNvSpPr>
              <a:spLocks noChangeShapeType="1"/>
            </p:cNvSpPr>
            <p:nvPr/>
          </p:nvSpPr>
          <p:spPr bwMode="auto">
            <a:xfrm flipV="1">
              <a:off x="3533" y="2835"/>
              <a:ext cx="185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72" name="Line 8"/>
            <p:cNvSpPr>
              <a:spLocks noChangeShapeType="1"/>
            </p:cNvSpPr>
            <p:nvPr/>
          </p:nvSpPr>
          <p:spPr bwMode="auto">
            <a:xfrm flipV="1">
              <a:off x="3718" y="2622"/>
              <a:ext cx="1" cy="2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73" name="Line 9"/>
            <p:cNvSpPr>
              <a:spLocks noChangeShapeType="1"/>
            </p:cNvSpPr>
            <p:nvPr/>
          </p:nvSpPr>
          <p:spPr bwMode="auto">
            <a:xfrm flipH="1" flipV="1">
              <a:off x="3533" y="2515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74" name="Line 10"/>
            <p:cNvSpPr>
              <a:spLocks noChangeShapeType="1"/>
            </p:cNvSpPr>
            <p:nvPr/>
          </p:nvSpPr>
          <p:spPr bwMode="auto">
            <a:xfrm flipV="1">
              <a:off x="3533" y="2368"/>
              <a:ext cx="1" cy="14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75" name="Line 11"/>
            <p:cNvSpPr>
              <a:spLocks noChangeShapeType="1"/>
            </p:cNvSpPr>
            <p:nvPr/>
          </p:nvSpPr>
          <p:spPr bwMode="auto">
            <a:xfrm flipV="1">
              <a:off x="3718" y="2549"/>
              <a:ext cx="125" cy="7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76" name="Rectangle 12"/>
            <p:cNvSpPr>
              <a:spLocks noChangeArrowheads="1"/>
            </p:cNvSpPr>
            <p:nvPr/>
          </p:nvSpPr>
          <p:spPr bwMode="auto">
            <a:xfrm>
              <a:off x="3454" y="2237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77" name="Rectangle 13"/>
            <p:cNvSpPr>
              <a:spLocks noChangeArrowheads="1"/>
            </p:cNvSpPr>
            <p:nvPr/>
          </p:nvSpPr>
          <p:spPr bwMode="auto">
            <a:xfrm>
              <a:off x="3546" y="2237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78" name="Rectangle 14"/>
            <p:cNvSpPr>
              <a:spLocks noChangeArrowheads="1"/>
            </p:cNvSpPr>
            <p:nvPr/>
          </p:nvSpPr>
          <p:spPr bwMode="auto">
            <a:xfrm>
              <a:off x="3648" y="2237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79" name="Rectangle 15"/>
            <p:cNvSpPr>
              <a:spLocks noChangeArrowheads="1"/>
            </p:cNvSpPr>
            <p:nvPr/>
          </p:nvSpPr>
          <p:spPr bwMode="auto">
            <a:xfrm>
              <a:off x="3751" y="2237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80" name="Rectangle 16"/>
            <p:cNvSpPr>
              <a:spLocks noChangeArrowheads="1"/>
            </p:cNvSpPr>
            <p:nvPr/>
          </p:nvSpPr>
          <p:spPr bwMode="auto">
            <a:xfrm>
              <a:off x="3826" y="2451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81" name="Rectangle 17"/>
            <p:cNvSpPr>
              <a:spLocks noChangeArrowheads="1"/>
            </p:cNvSpPr>
            <p:nvPr/>
          </p:nvSpPr>
          <p:spPr bwMode="auto">
            <a:xfrm>
              <a:off x="3918" y="2451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82" name="Rectangle 18"/>
            <p:cNvSpPr>
              <a:spLocks noChangeArrowheads="1"/>
            </p:cNvSpPr>
            <p:nvPr/>
          </p:nvSpPr>
          <p:spPr bwMode="auto">
            <a:xfrm>
              <a:off x="4020" y="2451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83" name="Rectangle 19"/>
            <p:cNvSpPr>
              <a:spLocks noChangeArrowheads="1"/>
            </p:cNvSpPr>
            <p:nvPr/>
          </p:nvSpPr>
          <p:spPr bwMode="auto">
            <a:xfrm>
              <a:off x="4123" y="2451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84" name="Oval 20"/>
            <p:cNvSpPr>
              <a:spLocks noChangeArrowheads="1"/>
            </p:cNvSpPr>
            <p:nvPr/>
          </p:nvSpPr>
          <p:spPr bwMode="auto">
            <a:xfrm>
              <a:off x="3462" y="2633"/>
              <a:ext cx="120" cy="198"/>
            </a:xfrm>
            <a:prstGeom prst="ellips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85" name="Line 21"/>
            <p:cNvSpPr>
              <a:spLocks noChangeShapeType="1"/>
            </p:cNvSpPr>
            <p:nvPr/>
          </p:nvSpPr>
          <p:spPr bwMode="auto">
            <a:xfrm>
              <a:off x="446" y="2615"/>
              <a:ext cx="1" cy="2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86" name="Line 22"/>
            <p:cNvSpPr>
              <a:spLocks noChangeShapeType="1"/>
            </p:cNvSpPr>
            <p:nvPr/>
          </p:nvSpPr>
          <p:spPr bwMode="auto">
            <a:xfrm flipV="1">
              <a:off x="446" y="2508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87" name="Line 23"/>
            <p:cNvSpPr>
              <a:spLocks noChangeShapeType="1"/>
            </p:cNvSpPr>
            <p:nvPr/>
          </p:nvSpPr>
          <p:spPr bwMode="auto">
            <a:xfrm>
              <a:off x="446" y="2827"/>
              <a:ext cx="185" cy="10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88" name="Line 24"/>
            <p:cNvSpPr>
              <a:spLocks noChangeShapeType="1"/>
            </p:cNvSpPr>
            <p:nvPr/>
          </p:nvSpPr>
          <p:spPr bwMode="auto">
            <a:xfrm flipV="1">
              <a:off x="631" y="2827"/>
              <a:ext cx="185" cy="10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89" name="Line 25"/>
            <p:cNvSpPr>
              <a:spLocks noChangeShapeType="1"/>
            </p:cNvSpPr>
            <p:nvPr/>
          </p:nvSpPr>
          <p:spPr bwMode="auto">
            <a:xfrm flipV="1">
              <a:off x="816" y="2615"/>
              <a:ext cx="1" cy="2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90" name="Line 26"/>
            <p:cNvSpPr>
              <a:spLocks noChangeShapeType="1"/>
            </p:cNvSpPr>
            <p:nvPr/>
          </p:nvSpPr>
          <p:spPr bwMode="auto">
            <a:xfrm flipH="1" flipV="1">
              <a:off x="631" y="2508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91" name="Rectangle 27"/>
            <p:cNvSpPr>
              <a:spLocks noChangeArrowheads="1"/>
            </p:cNvSpPr>
            <p:nvPr/>
          </p:nvSpPr>
          <p:spPr bwMode="auto">
            <a:xfrm>
              <a:off x="552" y="2229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92" name="Rectangle 28"/>
            <p:cNvSpPr>
              <a:spLocks noChangeArrowheads="1"/>
            </p:cNvSpPr>
            <p:nvPr/>
          </p:nvSpPr>
          <p:spPr bwMode="auto">
            <a:xfrm>
              <a:off x="645" y="2229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93" name="Rectangle 29"/>
            <p:cNvSpPr>
              <a:spLocks noChangeArrowheads="1"/>
            </p:cNvSpPr>
            <p:nvPr/>
          </p:nvSpPr>
          <p:spPr bwMode="auto">
            <a:xfrm>
              <a:off x="752" y="2311"/>
              <a:ext cx="86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94" name="Line 30"/>
            <p:cNvSpPr>
              <a:spLocks noChangeShapeType="1"/>
            </p:cNvSpPr>
            <p:nvPr/>
          </p:nvSpPr>
          <p:spPr bwMode="auto">
            <a:xfrm flipV="1">
              <a:off x="631" y="2361"/>
              <a:ext cx="1" cy="14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95" name="Line 31"/>
            <p:cNvSpPr>
              <a:spLocks noChangeShapeType="1"/>
            </p:cNvSpPr>
            <p:nvPr/>
          </p:nvSpPr>
          <p:spPr bwMode="auto">
            <a:xfrm flipV="1">
              <a:off x="816" y="2542"/>
              <a:ext cx="125" cy="7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96" name="Rectangle 32"/>
            <p:cNvSpPr>
              <a:spLocks noChangeArrowheads="1"/>
            </p:cNvSpPr>
            <p:nvPr/>
          </p:nvSpPr>
          <p:spPr bwMode="auto">
            <a:xfrm>
              <a:off x="924" y="2443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97" name="Rectangle 33"/>
            <p:cNvSpPr>
              <a:spLocks noChangeArrowheads="1"/>
            </p:cNvSpPr>
            <p:nvPr/>
          </p:nvSpPr>
          <p:spPr bwMode="auto">
            <a:xfrm>
              <a:off x="1017" y="2443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98" name="Rectangle 34"/>
            <p:cNvSpPr>
              <a:spLocks noChangeArrowheads="1"/>
            </p:cNvSpPr>
            <p:nvPr/>
          </p:nvSpPr>
          <p:spPr bwMode="auto">
            <a:xfrm>
              <a:off x="1118" y="2443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699" name="Rectangle 35"/>
            <p:cNvSpPr>
              <a:spLocks noChangeArrowheads="1"/>
            </p:cNvSpPr>
            <p:nvPr/>
          </p:nvSpPr>
          <p:spPr bwMode="auto">
            <a:xfrm>
              <a:off x="1221" y="2443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00" name="Oval 36"/>
            <p:cNvSpPr>
              <a:spLocks noChangeArrowheads="1"/>
            </p:cNvSpPr>
            <p:nvPr/>
          </p:nvSpPr>
          <p:spPr bwMode="auto">
            <a:xfrm>
              <a:off x="560" y="2626"/>
              <a:ext cx="120" cy="197"/>
            </a:xfrm>
            <a:prstGeom prst="ellips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1" name="Line 37"/>
            <p:cNvSpPr>
              <a:spLocks noChangeShapeType="1"/>
            </p:cNvSpPr>
            <p:nvPr/>
          </p:nvSpPr>
          <p:spPr bwMode="auto">
            <a:xfrm>
              <a:off x="1815" y="2647"/>
              <a:ext cx="1" cy="2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2" name="Line 38"/>
            <p:cNvSpPr>
              <a:spLocks noChangeShapeType="1"/>
            </p:cNvSpPr>
            <p:nvPr/>
          </p:nvSpPr>
          <p:spPr bwMode="auto">
            <a:xfrm flipV="1">
              <a:off x="1815" y="2540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3" name="Line 39"/>
            <p:cNvSpPr>
              <a:spLocks noChangeShapeType="1"/>
            </p:cNvSpPr>
            <p:nvPr/>
          </p:nvSpPr>
          <p:spPr bwMode="auto">
            <a:xfrm>
              <a:off x="1815" y="2860"/>
              <a:ext cx="185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4" name="Line 40"/>
            <p:cNvSpPr>
              <a:spLocks noChangeShapeType="1"/>
            </p:cNvSpPr>
            <p:nvPr/>
          </p:nvSpPr>
          <p:spPr bwMode="auto">
            <a:xfrm flipV="1">
              <a:off x="2000" y="2860"/>
              <a:ext cx="185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5" name="Line 41"/>
            <p:cNvSpPr>
              <a:spLocks noChangeShapeType="1"/>
            </p:cNvSpPr>
            <p:nvPr/>
          </p:nvSpPr>
          <p:spPr bwMode="auto">
            <a:xfrm flipV="1">
              <a:off x="2185" y="2647"/>
              <a:ext cx="1" cy="2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6" name="Line 42"/>
            <p:cNvSpPr>
              <a:spLocks noChangeShapeType="1"/>
            </p:cNvSpPr>
            <p:nvPr/>
          </p:nvSpPr>
          <p:spPr bwMode="auto">
            <a:xfrm flipH="1" flipV="1">
              <a:off x="2000" y="2540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7" name="Line 43"/>
            <p:cNvSpPr>
              <a:spLocks noChangeShapeType="1"/>
            </p:cNvSpPr>
            <p:nvPr/>
          </p:nvSpPr>
          <p:spPr bwMode="auto">
            <a:xfrm flipV="1">
              <a:off x="2000" y="2393"/>
              <a:ext cx="1" cy="14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8" name="Line 44"/>
            <p:cNvSpPr>
              <a:spLocks noChangeShapeType="1"/>
            </p:cNvSpPr>
            <p:nvPr/>
          </p:nvSpPr>
          <p:spPr bwMode="auto">
            <a:xfrm>
              <a:off x="2185" y="2860"/>
              <a:ext cx="125" cy="6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09" name="Rectangle 45"/>
            <p:cNvSpPr>
              <a:spLocks noChangeArrowheads="1"/>
            </p:cNvSpPr>
            <p:nvPr/>
          </p:nvSpPr>
          <p:spPr bwMode="auto">
            <a:xfrm>
              <a:off x="2293" y="2900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0" name="Rectangle 46"/>
            <p:cNvSpPr>
              <a:spLocks noChangeArrowheads="1"/>
            </p:cNvSpPr>
            <p:nvPr/>
          </p:nvSpPr>
          <p:spPr bwMode="auto">
            <a:xfrm>
              <a:off x="2386" y="2900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1" name="Rectangle 47"/>
            <p:cNvSpPr>
              <a:spLocks noChangeArrowheads="1"/>
            </p:cNvSpPr>
            <p:nvPr/>
          </p:nvSpPr>
          <p:spPr bwMode="auto">
            <a:xfrm>
              <a:off x="2488" y="2900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2" name="Rectangle 48"/>
            <p:cNvSpPr>
              <a:spLocks noChangeArrowheads="1"/>
            </p:cNvSpPr>
            <p:nvPr/>
          </p:nvSpPr>
          <p:spPr bwMode="auto">
            <a:xfrm>
              <a:off x="2590" y="2900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3" name="Rectangle 49"/>
            <p:cNvSpPr>
              <a:spLocks noChangeArrowheads="1"/>
            </p:cNvSpPr>
            <p:nvPr/>
          </p:nvSpPr>
          <p:spPr bwMode="auto">
            <a:xfrm>
              <a:off x="1921" y="2262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4" name="Rectangle 50"/>
            <p:cNvSpPr>
              <a:spLocks noChangeArrowheads="1"/>
            </p:cNvSpPr>
            <p:nvPr/>
          </p:nvSpPr>
          <p:spPr bwMode="auto">
            <a:xfrm>
              <a:off x="2013" y="2262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5" name="Rectangle 51"/>
            <p:cNvSpPr>
              <a:spLocks noChangeArrowheads="1"/>
            </p:cNvSpPr>
            <p:nvPr/>
          </p:nvSpPr>
          <p:spPr bwMode="auto">
            <a:xfrm>
              <a:off x="2115" y="2262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6" name="Rectangle 52"/>
            <p:cNvSpPr>
              <a:spLocks noChangeArrowheads="1"/>
            </p:cNvSpPr>
            <p:nvPr/>
          </p:nvSpPr>
          <p:spPr bwMode="auto">
            <a:xfrm>
              <a:off x="2218" y="2262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17" name="Oval 53"/>
            <p:cNvSpPr>
              <a:spLocks noChangeArrowheads="1"/>
            </p:cNvSpPr>
            <p:nvPr/>
          </p:nvSpPr>
          <p:spPr bwMode="auto">
            <a:xfrm>
              <a:off x="1929" y="2658"/>
              <a:ext cx="120" cy="197"/>
            </a:xfrm>
            <a:prstGeom prst="ellips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18" name="Line 54"/>
            <p:cNvSpPr>
              <a:spLocks noChangeShapeType="1"/>
            </p:cNvSpPr>
            <p:nvPr/>
          </p:nvSpPr>
          <p:spPr bwMode="auto">
            <a:xfrm>
              <a:off x="4769" y="2607"/>
              <a:ext cx="1" cy="2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19" name="Line 55"/>
            <p:cNvSpPr>
              <a:spLocks noChangeShapeType="1"/>
            </p:cNvSpPr>
            <p:nvPr/>
          </p:nvSpPr>
          <p:spPr bwMode="auto">
            <a:xfrm flipV="1">
              <a:off x="4769" y="2500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20" name="Line 56"/>
            <p:cNvSpPr>
              <a:spLocks noChangeShapeType="1"/>
            </p:cNvSpPr>
            <p:nvPr/>
          </p:nvSpPr>
          <p:spPr bwMode="auto">
            <a:xfrm>
              <a:off x="4769" y="2820"/>
              <a:ext cx="185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21" name="Line 57"/>
            <p:cNvSpPr>
              <a:spLocks noChangeShapeType="1"/>
            </p:cNvSpPr>
            <p:nvPr/>
          </p:nvSpPr>
          <p:spPr bwMode="auto">
            <a:xfrm flipV="1">
              <a:off x="4954" y="2820"/>
              <a:ext cx="185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22" name="Line 58"/>
            <p:cNvSpPr>
              <a:spLocks noChangeShapeType="1"/>
            </p:cNvSpPr>
            <p:nvPr/>
          </p:nvSpPr>
          <p:spPr bwMode="auto">
            <a:xfrm flipV="1">
              <a:off x="5139" y="2607"/>
              <a:ext cx="1" cy="21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23" name="Line 59"/>
            <p:cNvSpPr>
              <a:spLocks noChangeShapeType="1"/>
            </p:cNvSpPr>
            <p:nvPr/>
          </p:nvSpPr>
          <p:spPr bwMode="auto">
            <a:xfrm flipH="1" flipV="1">
              <a:off x="4954" y="2500"/>
              <a:ext cx="185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24" name="Rectangle 60"/>
            <p:cNvSpPr>
              <a:spLocks noChangeArrowheads="1"/>
            </p:cNvSpPr>
            <p:nvPr/>
          </p:nvSpPr>
          <p:spPr bwMode="auto">
            <a:xfrm>
              <a:off x="4870" y="2222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25" name="Rectangle 61"/>
            <p:cNvSpPr>
              <a:spLocks noChangeArrowheads="1"/>
            </p:cNvSpPr>
            <p:nvPr/>
          </p:nvSpPr>
          <p:spPr bwMode="auto">
            <a:xfrm>
              <a:off x="4972" y="2222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26" name="Line 62"/>
            <p:cNvSpPr>
              <a:spLocks noChangeShapeType="1"/>
            </p:cNvSpPr>
            <p:nvPr/>
          </p:nvSpPr>
          <p:spPr bwMode="auto">
            <a:xfrm flipV="1">
              <a:off x="4954" y="2353"/>
              <a:ext cx="1" cy="14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27" name="Line 63"/>
            <p:cNvSpPr>
              <a:spLocks noChangeShapeType="1"/>
            </p:cNvSpPr>
            <p:nvPr/>
          </p:nvSpPr>
          <p:spPr bwMode="auto">
            <a:xfrm flipV="1">
              <a:off x="5139" y="2534"/>
              <a:ext cx="125" cy="7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28" name="Rectangle 64"/>
            <p:cNvSpPr>
              <a:spLocks noChangeArrowheads="1"/>
            </p:cNvSpPr>
            <p:nvPr/>
          </p:nvSpPr>
          <p:spPr bwMode="auto">
            <a:xfrm>
              <a:off x="5247" y="2436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29" name="Rectangle 65"/>
            <p:cNvSpPr>
              <a:spLocks noChangeArrowheads="1"/>
            </p:cNvSpPr>
            <p:nvPr/>
          </p:nvSpPr>
          <p:spPr bwMode="auto">
            <a:xfrm>
              <a:off x="5340" y="2436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30" name="Rectangle 66"/>
            <p:cNvSpPr>
              <a:spLocks noChangeArrowheads="1"/>
            </p:cNvSpPr>
            <p:nvPr/>
          </p:nvSpPr>
          <p:spPr bwMode="auto">
            <a:xfrm>
              <a:off x="5442" y="2436"/>
              <a:ext cx="16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31" name="Rectangle 67"/>
            <p:cNvSpPr>
              <a:spLocks noChangeArrowheads="1"/>
            </p:cNvSpPr>
            <p:nvPr/>
          </p:nvSpPr>
          <p:spPr bwMode="auto">
            <a:xfrm>
              <a:off x="5544" y="2436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32" name="Oval 68"/>
            <p:cNvSpPr>
              <a:spLocks noChangeArrowheads="1"/>
            </p:cNvSpPr>
            <p:nvPr/>
          </p:nvSpPr>
          <p:spPr bwMode="auto">
            <a:xfrm>
              <a:off x="4883" y="2618"/>
              <a:ext cx="120" cy="198"/>
            </a:xfrm>
            <a:prstGeom prst="ellipse">
              <a:avLst/>
            </a:pr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33" name="Rectangle 69"/>
            <p:cNvSpPr>
              <a:spLocks noChangeArrowheads="1"/>
            </p:cNvSpPr>
            <p:nvPr/>
          </p:nvSpPr>
          <p:spPr bwMode="auto">
            <a:xfrm>
              <a:off x="135" y="2606"/>
              <a:ext cx="176" cy="166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34" name="Rectangle 70"/>
            <p:cNvSpPr>
              <a:spLocks noChangeArrowheads="1"/>
            </p:cNvSpPr>
            <p:nvPr/>
          </p:nvSpPr>
          <p:spPr bwMode="auto">
            <a:xfrm>
              <a:off x="143" y="2614"/>
              <a:ext cx="22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35" name="Rectangle 71"/>
            <p:cNvSpPr>
              <a:spLocks noChangeArrowheads="1"/>
            </p:cNvSpPr>
            <p:nvPr/>
          </p:nvSpPr>
          <p:spPr bwMode="auto">
            <a:xfrm>
              <a:off x="1519" y="2630"/>
              <a:ext cx="176" cy="16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36" name="Rectangle 72"/>
            <p:cNvSpPr>
              <a:spLocks noChangeArrowheads="1"/>
            </p:cNvSpPr>
            <p:nvPr/>
          </p:nvSpPr>
          <p:spPr bwMode="auto">
            <a:xfrm>
              <a:off x="1527" y="2637"/>
              <a:ext cx="22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37" name="Rectangle 73"/>
            <p:cNvSpPr>
              <a:spLocks noChangeArrowheads="1"/>
            </p:cNvSpPr>
            <p:nvPr/>
          </p:nvSpPr>
          <p:spPr bwMode="auto">
            <a:xfrm>
              <a:off x="3074" y="2617"/>
              <a:ext cx="167" cy="16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38" name="Rectangle 74"/>
            <p:cNvSpPr>
              <a:spLocks noChangeArrowheads="1"/>
            </p:cNvSpPr>
            <p:nvPr/>
          </p:nvSpPr>
          <p:spPr bwMode="auto">
            <a:xfrm>
              <a:off x="3081" y="2625"/>
              <a:ext cx="15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739" name="Rectangle 75"/>
            <p:cNvSpPr>
              <a:spLocks noChangeArrowheads="1"/>
            </p:cNvSpPr>
            <p:nvPr/>
          </p:nvSpPr>
          <p:spPr bwMode="auto">
            <a:xfrm>
              <a:off x="4481" y="2631"/>
              <a:ext cx="176" cy="16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40" name="Rectangle 76"/>
            <p:cNvSpPr>
              <a:spLocks noChangeArrowheads="1"/>
            </p:cNvSpPr>
            <p:nvPr/>
          </p:nvSpPr>
          <p:spPr bwMode="auto">
            <a:xfrm>
              <a:off x="4488" y="2638"/>
              <a:ext cx="22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Imag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4677" y="1412776"/>
            <a:ext cx="4292241" cy="1368152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233155"/>
            <a:ext cx="697979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4F468-9C0F-41C7-AF4C-8E0FB762FCE0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39619" name="Group 3"/>
          <p:cNvGrpSpPr>
            <a:grpSpLocks noChangeAspect="1"/>
          </p:cNvGrpSpPr>
          <p:nvPr/>
        </p:nvGrpSpPr>
        <p:grpSpPr bwMode="auto">
          <a:xfrm>
            <a:off x="641350" y="3429000"/>
            <a:ext cx="7891463" cy="2376488"/>
            <a:chOff x="404" y="2160"/>
            <a:chExt cx="4971" cy="1497"/>
          </a:xfrm>
        </p:grpSpPr>
        <p:sp>
          <p:nvSpPr>
            <p:cNvPr id="239618" name="AutoShape 2"/>
            <p:cNvSpPr>
              <a:spLocks noChangeAspect="1" noChangeArrowheads="1" noTextEdit="1"/>
            </p:cNvSpPr>
            <p:nvPr/>
          </p:nvSpPr>
          <p:spPr bwMode="auto">
            <a:xfrm>
              <a:off x="404" y="2160"/>
              <a:ext cx="4971" cy="1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620" name="Rectangle 4"/>
            <p:cNvSpPr>
              <a:spLocks noChangeArrowheads="1"/>
            </p:cNvSpPr>
            <p:nvPr/>
          </p:nvSpPr>
          <p:spPr bwMode="auto">
            <a:xfrm>
              <a:off x="887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1" name="Rectangle 5"/>
            <p:cNvSpPr>
              <a:spLocks noChangeArrowheads="1"/>
            </p:cNvSpPr>
            <p:nvPr/>
          </p:nvSpPr>
          <p:spPr bwMode="auto">
            <a:xfrm>
              <a:off x="1052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2" name="Rectangle 6"/>
            <p:cNvSpPr>
              <a:spLocks noChangeArrowheads="1"/>
            </p:cNvSpPr>
            <p:nvPr/>
          </p:nvSpPr>
          <p:spPr bwMode="auto">
            <a:xfrm>
              <a:off x="1231" y="2362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3" name="Rectangle 7"/>
            <p:cNvSpPr>
              <a:spLocks noChangeArrowheads="1"/>
            </p:cNvSpPr>
            <p:nvPr/>
          </p:nvSpPr>
          <p:spPr bwMode="auto">
            <a:xfrm>
              <a:off x="1301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4" name="Rectangle 8"/>
            <p:cNvSpPr>
              <a:spLocks noChangeArrowheads="1"/>
            </p:cNvSpPr>
            <p:nvPr/>
          </p:nvSpPr>
          <p:spPr bwMode="auto">
            <a:xfrm>
              <a:off x="1465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5" name="Rectangle 9"/>
            <p:cNvSpPr>
              <a:spLocks noChangeArrowheads="1"/>
            </p:cNvSpPr>
            <p:nvPr/>
          </p:nvSpPr>
          <p:spPr bwMode="auto">
            <a:xfrm>
              <a:off x="1645" y="2362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6" name="Rectangle 10"/>
            <p:cNvSpPr>
              <a:spLocks noChangeArrowheads="1"/>
            </p:cNvSpPr>
            <p:nvPr/>
          </p:nvSpPr>
          <p:spPr bwMode="auto">
            <a:xfrm>
              <a:off x="1715" y="2216"/>
              <a:ext cx="282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7" name="Rectangle 11"/>
            <p:cNvSpPr>
              <a:spLocks noChangeArrowheads="1"/>
            </p:cNvSpPr>
            <p:nvPr/>
          </p:nvSpPr>
          <p:spPr bwMode="auto">
            <a:xfrm>
              <a:off x="1894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8" name="Rectangle 12"/>
            <p:cNvSpPr>
              <a:spLocks noChangeArrowheads="1"/>
            </p:cNvSpPr>
            <p:nvPr/>
          </p:nvSpPr>
          <p:spPr bwMode="auto">
            <a:xfrm>
              <a:off x="3933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29" name="Rectangle 13"/>
            <p:cNvSpPr>
              <a:spLocks noChangeArrowheads="1"/>
            </p:cNvSpPr>
            <p:nvPr/>
          </p:nvSpPr>
          <p:spPr bwMode="auto">
            <a:xfrm>
              <a:off x="4097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0" name="Rectangle 14"/>
            <p:cNvSpPr>
              <a:spLocks noChangeArrowheads="1"/>
            </p:cNvSpPr>
            <p:nvPr/>
          </p:nvSpPr>
          <p:spPr bwMode="auto">
            <a:xfrm>
              <a:off x="4277" y="2362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1" name="Rectangle 15"/>
            <p:cNvSpPr>
              <a:spLocks noChangeArrowheads="1"/>
            </p:cNvSpPr>
            <p:nvPr/>
          </p:nvSpPr>
          <p:spPr bwMode="auto">
            <a:xfrm>
              <a:off x="4346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2" name="Rectangle 16"/>
            <p:cNvSpPr>
              <a:spLocks noChangeArrowheads="1"/>
            </p:cNvSpPr>
            <p:nvPr/>
          </p:nvSpPr>
          <p:spPr bwMode="auto">
            <a:xfrm>
              <a:off x="4511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3" name="Rectangle 17"/>
            <p:cNvSpPr>
              <a:spLocks noChangeArrowheads="1"/>
            </p:cNvSpPr>
            <p:nvPr/>
          </p:nvSpPr>
          <p:spPr bwMode="auto">
            <a:xfrm>
              <a:off x="4691" y="2362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4" name="Rectangle 18"/>
            <p:cNvSpPr>
              <a:spLocks noChangeArrowheads="1"/>
            </p:cNvSpPr>
            <p:nvPr/>
          </p:nvSpPr>
          <p:spPr bwMode="auto">
            <a:xfrm>
              <a:off x="4760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5" name="Rectangle 19"/>
            <p:cNvSpPr>
              <a:spLocks noChangeArrowheads="1"/>
            </p:cNvSpPr>
            <p:nvPr/>
          </p:nvSpPr>
          <p:spPr bwMode="auto">
            <a:xfrm>
              <a:off x="4925" y="2216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6" name="Rectangle 20"/>
            <p:cNvSpPr>
              <a:spLocks noChangeArrowheads="1"/>
            </p:cNvSpPr>
            <p:nvPr/>
          </p:nvSpPr>
          <p:spPr bwMode="auto">
            <a:xfrm>
              <a:off x="5090" y="2216"/>
              <a:ext cx="282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7" name="Rectangle 21"/>
            <p:cNvSpPr>
              <a:spLocks noChangeArrowheads="1"/>
            </p:cNvSpPr>
            <p:nvPr/>
          </p:nvSpPr>
          <p:spPr bwMode="auto">
            <a:xfrm>
              <a:off x="801" y="32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8" name="Rectangle 22"/>
            <p:cNvSpPr>
              <a:spLocks noChangeArrowheads="1"/>
            </p:cNvSpPr>
            <p:nvPr/>
          </p:nvSpPr>
          <p:spPr bwMode="auto">
            <a:xfrm>
              <a:off x="965" y="32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39" name="Rectangle 23"/>
            <p:cNvSpPr>
              <a:spLocks noChangeArrowheads="1"/>
            </p:cNvSpPr>
            <p:nvPr/>
          </p:nvSpPr>
          <p:spPr bwMode="auto">
            <a:xfrm>
              <a:off x="1145" y="3433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0" name="Rectangle 24"/>
            <p:cNvSpPr>
              <a:spLocks noChangeArrowheads="1"/>
            </p:cNvSpPr>
            <p:nvPr/>
          </p:nvSpPr>
          <p:spPr bwMode="auto">
            <a:xfrm>
              <a:off x="1214" y="32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1" name="Rectangle 25"/>
            <p:cNvSpPr>
              <a:spLocks noChangeArrowheads="1"/>
            </p:cNvSpPr>
            <p:nvPr/>
          </p:nvSpPr>
          <p:spPr bwMode="auto">
            <a:xfrm>
              <a:off x="1379" y="32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2" name="Rectangle 26"/>
            <p:cNvSpPr>
              <a:spLocks noChangeArrowheads="1"/>
            </p:cNvSpPr>
            <p:nvPr/>
          </p:nvSpPr>
          <p:spPr bwMode="auto">
            <a:xfrm>
              <a:off x="1559" y="3433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3" name="Rectangle 27"/>
            <p:cNvSpPr>
              <a:spLocks noChangeArrowheads="1"/>
            </p:cNvSpPr>
            <p:nvPr/>
          </p:nvSpPr>
          <p:spPr bwMode="auto">
            <a:xfrm>
              <a:off x="1628" y="32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4" name="Rectangle 28"/>
            <p:cNvSpPr>
              <a:spLocks noChangeArrowheads="1"/>
            </p:cNvSpPr>
            <p:nvPr/>
          </p:nvSpPr>
          <p:spPr bwMode="auto">
            <a:xfrm>
              <a:off x="1794" y="3287"/>
              <a:ext cx="282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5" name="Rectangle 29"/>
            <p:cNvSpPr>
              <a:spLocks noChangeArrowheads="1"/>
            </p:cNvSpPr>
            <p:nvPr/>
          </p:nvSpPr>
          <p:spPr bwMode="auto">
            <a:xfrm>
              <a:off x="1974" y="3287"/>
              <a:ext cx="282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6" name="Rectangle 30"/>
            <p:cNvSpPr>
              <a:spLocks noChangeArrowheads="1"/>
            </p:cNvSpPr>
            <p:nvPr/>
          </p:nvSpPr>
          <p:spPr bwMode="auto">
            <a:xfrm>
              <a:off x="2153" y="32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7" name="Rectangle 31"/>
            <p:cNvSpPr>
              <a:spLocks noChangeArrowheads="1"/>
            </p:cNvSpPr>
            <p:nvPr/>
          </p:nvSpPr>
          <p:spPr bwMode="auto">
            <a:xfrm>
              <a:off x="3933" y="31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8" name="Rectangle 32"/>
            <p:cNvSpPr>
              <a:spLocks noChangeArrowheads="1"/>
            </p:cNvSpPr>
            <p:nvPr/>
          </p:nvSpPr>
          <p:spPr bwMode="auto">
            <a:xfrm>
              <a:off x="4097" y="31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49" name="Rectangle 33"/>
            <p:cNvSpPr>
              <a:spLocks noChangeArrowheads="1"/>
            </p:cNvSpPr>
            <p:nvPr/>
          </p:nvSpPr>
          <p:spPr bwMode="auto">
            <a:xfrm>
              <a:off x="4277" y="3333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0" name="Rectangle 34"/>
            <p:cNvSpPr>
              <a:spLocks noChangeArrowheads="1"/>
            </p:cNvSpPr>
            <p:nvPr/>
          </p:nvSpPr>
          <p:spPr bwMode="auto">
            <a:xfrm>
              <a:off x="4346" y="31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1" name="Rectangle 35"/>
            <p:cNvSpPr>
              <a:spLocks noChangeArrowheads="1"/>
            </p:cNvSpPr>
            <p:nvPr/>
          </p:nvSpPr>
          <p:spPr bwMode="auto">
            <a:xfrm>
              <a:off x="4511" y="3187"/>
              <a:ext cx="26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2" name="Rectangle 36"/>
            <p:cNvSpPr>
              <a:spLocks noChangeArrowheads="1"/>
            </p:cNvSpPr>
            <p:nvPr/>
          </p:nvSpPr>
          <p:spPr bwMode="auto">
            <a:xfrm>
              <a:off x="4691" y="3333"/>
              <a:ext cx="158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3" name="Rectangle 37"/>
            <p:cNvSpPr>
              <a:spLocks noChangeArrowheads="1"/>
            </p:cNvSpPr>
            <p:nvPr/>
          </p:nvSpPr>
          <p:spPr bwMode="auto">
            <a:xfrm>
              <a:off x="4762" y="3187"/>
              <a:ext cx="254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4" name="Rectangle 38"/>
            <p:cNvSpPr>
              <a:spLocks noChangeArrowheads="1"/>
            </p:cNvSpPr>
            <p:nvPr/>
          </p:nvSpPr>
          <p:spPr bwMode="auto">
            <a:xfrm>
              <a:off x="4914" y="3187"/>
              <a:ext cx="178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5" name="Rectangle 39"/>
            <p:cNvSpPr>
              <a:spLocks noChangeArrowheads="1"/>
            </p:cNvSpPr>
            <p:nvPr/>
          </p:nvSpPr>
          <p:spPr bwMode="auto">
            <a:xfrm>
              <a:off x="492" y="2187"/>
              <a:ext cx="310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656" name="Rectangle 40"/>
            <p:cNvSpPr>
              <a:spLocks noChangeArrowheads="1"/>
            </p:cNvSpPr>
            <p:nvPr/>
          </p:nvSpPr>
          <p:spPr bwMode="auto">
            <a:xfrm>
              <a:off x="506" y="2201"/>
              <a:ext cx="384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7" name="Rectangle 41"/>
            <p:cNvSpPr>
              <a:spLocks noChangeArrowheads="1"/>
            </p:cNvSpPr>
            <p:nvPr/>
          </p:nvSpPr>
          <p:spPr bwMode="auto">
            <a:xfrm>
              <a:off x="3521" y="2160"/>
              <a:ext cx="310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658" name="Rectangle 42"/>
            <p:cNvSpPr>
              <a:spLocks noChangeArrowheads="1"/>
            </p:cNvSpPr>
            <p:nvPr/>
          </p:nvSpPr>
          <p:spPr bwMode="auto">
            <a:xfrm>
              <a:off x="3534" y="2174"/>
              <a:ext cx="384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59" name="Rectangle 43"/>
            <p:cNvSpPr>
              <a:spLocks noChangeArrowheads="1"/>
            </p:cNvSpPr>
            <p:nvPr/>
          </p:nvSpPr>
          <p:spPr bwMode="auto">
            <a:xfrm>
              <a:off x="404" y="3246"/>
              <a:ext cx="295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660" name="Rectangle 44"/>
            <p:cNvSpPr>
              <a:spLocks noChangeArrowheads="1"/>
            </p:cNvSpPr>
            <p:nvPr/>
          </p:nvSpPr>
          <p:spPr bwMode="auto">
            <a:xfrm>
              <a:off x="417" y="3260"/>
              <a:ext cx="273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661" name="Rectangle 45"/>
            <p:cNvSpPr>
              <a:spLocks noChangeArrowheads="1"/>
            </p:cNvSpPr>
            <p:nvPr/>
          </p:nvSpPr>
          <p:spPr bwMode="auto">
            <a:xfrm>
              <a:off x="3578" y="3204"/>
              <a:ext cx="311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662" name="Rectangle 46"/>
            <p:cNvSpPr>
              <a:spLocks noChangeArrowheads="1"/>
            </p:cNvSpPr>
            <p:nvPr/>
          </p:nvSpPr>
          <p:spPr bwMode="auto">
            <a:xfrm>
              <a:off x="3592" y="3217"/>
              <a:ext cx="384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79512" y="182245"/>
            <a:ext cx="742222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of the following is not derivative of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carboxylic acid?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Ethyl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ethanoate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Ethanoic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anhydride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Ethanoyl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chloride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Ethyl chloride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3A0DD-EF5C-459E-8C68-1BD5C5E04887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29025" name="Rectangle 1"/>
          <p:cNvSpPr>
            <a:spLocks noChangeArrowheads="1"/>
          </p:cNvSpPr>
          <p:nvPr/>
        </p:nvSpPr>
        <p:spPr bwMode="auto">
          <a:xfrm>
            <a:off x="179512" y="254253"/>
            <a:ext cx="640271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IUPAC name of salicylic acid is: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3-hydroxybenzoic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3-methoxybenzoic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2-hydroxybenzenecarboxylic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2-methoxybenzenecarboxylic acid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Imag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0858" y="1781572"/>
            <a:ext cx="6610243" cy="1287388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-114493"/>
            <a:ext cx="901240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What is the structural formula of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in the following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reaction?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2209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55CAA-DF5F-4E96-9037-49BABF233BB1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33475" name="Group 3"/>
          <p:cNvGrpSpPr>
            <a:grpSpLocks noChangeAspect="1"/>
          </p:cNvGrpSpPr>
          <p:nvPr/>
        </p:nvGrpSpPr>
        <p:grpSpPr bwMode="auto">
          <a:xfrm>
            <a:off x="523875" y="3068638"/>
            <a:ext cx="7608888" cy="3168650"/>
            <a:chOff x="330" y="1933"/>
            <a:chExt cx="4793" cy="1996"/>
          </a:xfrm>
        </p:grpSpPr>
        <p:sp>
          <p:nvSpPr>
            <p:cNvPr id="233474" name="AutoShape 2"/>
            <p:cNvSpPr>
              <a:spLocks noChangeAspect="1" noChangeArrowheads="1" noTextEdit="1"/>
            </p:cNvSpPr>
            <p:nvPr/>
          </p:nvSpPr>
          <p:spPr bwMode="auto">
            <a:xfrm>
              <a:off x="330" y="1933"/>
              <a:ext cx="4793" cy="1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476" name="Rectangle 4"/>
            <p:cNvSpPr>
              <a:spLocks noChangeArrowheads="1"/>
            </p:cNvSpPr>
            <p:nvPr/>
          </p:nvSpPr>
          <p:spPr bwMode="auto">
            <a:xfrm>
              <a:off x="650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77" name="Rectangle 5"/>
            <p:cNvSpPr>
              <a:spLocks noChangeArrowheads="1"/>
            </p:cNvSpPr>
            <p:nvPr/>
          </p:nvSpPr>
          <p:spPr bwMode="auto">
            <a:xfrm>
              <a:off x="780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78" name="Rectangle 6"/>
            <p:cNvSpPr>
              <a:spLocks noChangeArrowheads="1"/>
            </p:cNvSpPr>
            <p:nvPr/>
          </p:nvSpPr>
          <p:spPr bwMode="auto">
            <a:xfrm>
              <a:off x="922" y="2435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79" name="Rectangle 7"/>
            <p:cNvSpPr>
              <a:spLocks noChangeArrowheads="1"/>
            </p:cNvSpPr>
            <p:nvPr/>
          </p:nvSpPr>
          <p:spPr bwMode="auto">
            <a:xfrm>
              <a:off x="977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0" name="Rectangle 8"/>
            <p:cNvSpPr>
              <a:spLocks noChangeArrowheads="1"/>
            </p:cNvSpPr>
            <p:nvPr/>
          </p:nvSpPr>
          <p:spPr bwMode="auto">
            <a:xfrm>
              <a:off x="1107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1" name="Rectangle 9"/>
            <p:cNvSpPr>
              <a:spLocks noChangeArrowheads="1"/>
            </p:cNvSpPr>
            <p:nvPr/>
          </p:nvSpPr>
          <p:spPr bwMode="auto">
            <a:xfrm>
              <a:off x="1249" y="2435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2" name="Rectangle 10"/>
            <p:cNvSpPr>
              <a:spLocks noChangeArrowheads="1"/>
            </p:cNvSpPr>
            <p:nvPr/>
          </p:nvSpPr>
          <p:spPr bwMode="auto">
            <a:xfrm>
              <a:off x="1304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3" name="Rectangle 11"/>
            <p:cNvSpPr>
              <a:spLocks noChangeArrowheads="1"/>
            </p:cNvSpPr>
            <p:nvPr/>
          </p:nvSpPr>
          <p:spPr bwMode="auto">
            <a:xfrm>
              <a:off x="1434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4" name="Rectangle 12"/>
            <p:cNvSpPr>
              <a:spLocks noChangeArrowheads="1"/>
            </p:cNvSpPr>
            <p:nvPr/>
          </p:nvSpPr>
          <p:spPr bwMode="auto">
            <a:xfrm>
              <a:off x="1566" y="2321"/>
              <a:ext cx="188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5" name="Rectangle 13"/>
            <p:cNvSpPr>
              <a:spLocks noChangeArrowheads="1"/>
            </p:cNvSpPr>
            <p:nvPr/>
          </p:nvSpPr>
          <p:spPr bwMode="auto">
            <a:xfrm>
              <a:off x="1670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6" name="Rectangle 14"/>
            <p:cNvSpPr>
              <a:spLocks noChangeArrowheads="1"/>
            </p:cNvSpPr>
            <p:nvPr/>
          </p:nvSpPr>
          <p:spPr bwMode="auto">
            <a:xfrm>
              <a:off x="1800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7" name="Rectangle 15"/>
            <p:cNvSpPr>
              <a:spLocks noChangeArrowheads="1"/>
            </p:cNvSpPr>
            <p:nvPr/>
          </p:nvSpPr>
          <p:spPr bwMode="auto">
            <a:xfrm>
              <a:off x="1931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8" name="Rectangle 16"/>
            <p:cNvSpPr>
              <a:spLocks noChangeArrowheads="1"/>
            </p:cNvSpPr>
            <p:nvPr/>
          </p:nvSpPr>
          <p:spPr bwMode="auto">
            <a:xfrm>
              <a:off x="2061" y="232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89" name="Rectangle 17"/>
            <p:cNvSpPr>
              <a:spLocks noChangeArrowheads="1"/>
            </p:cNvSpPr>
            <p:nvPr/>
          </p:nvSpPr>
          <p:spPr bwMode="auto">
            <a:xfrm>
              <a:off x="2202" y="2435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0" name="Rectangle 18"/>
            <p:cNvSpPr>
              <a:spLocks noChangeArrowheads="1"/>
            </p:cNvSpPr>
            <p:nvPr/>
          </p:nvSpPr>
          <p:spPr bwMode="auto">
            <a:xfrm>
              <a:off x="3373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1" name="Rectangle 19"/>
            <p:cNvSpPr>
              <a:spLocks noChangeArrowheads="1"/>
            </p:cNvSpPr>
            <p:nvPr/>
          </p:nvSpPr>
          <p:spPr bwMode="auto">
            <a:xfrm>
              <a:off x="3503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2" name="Rectangle 20"/>
            <p:cNvSpPr>
              <a:spLocks noChangeArrowheads="1"/>
            </p:cNvSpPr>
            <p:nvPr/>
          </p:nvSpPr>
          <p:spPr bwMode="auto">
            <a:xfrm>
              <a:off x="3644" y="2458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3" name="Rectangle 21"/>
            <p:cNvSpPr>
              <a:spLocks noChangeArrowheads="1"/>
            </p:cNvSpPr>
            <p:nvPr/>
          </p:nvSpPr>
          <p:spPr bwMode="auto">
            <a:xfrm>
              <a:off x="3700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4" name="Rectangle 22"/>
            <p:cNvSpPr>
              <a:spLocks noChangeArrowheads="1"/>
            </p:cNvSpPr>
            <p:nvPr/>
          </p:nvSpPr>
          <p:spPr bwMode="auto">
            <a:xfrm>
              <a:off x="3830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5" name="Rectangle 23"/>
            <p:cNvSpPr>
              <a:spLocks noChangeArrowheads="1"/>
            </p:cNvSpPr>
            <p:nvPr/>
          </p:nvSpPr>
          <p:spPr bwMode="auto">
            <a:xfrm>
              <a:off x="3971" y="2458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6" name="Rectangle 24"/>
            <p:cNvSpPr>
              <a:spLocks noChangeArrowheads="1"/>
            </p:cNvSpPr>
            <p:nvPr/>
          </p:nvSpPr>
          <p:spPr bwMode="auto">
            <a:xfrm>
              <a:off x="4027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7" name="Rectangle 25"/>
            <p:cNvSpPr>
              <a:spLocks noChangeArrowheads="1"/>
            </p:cNvSpPr>
            <p:nvPr/>
          </p:nvSpPr>
          <p:spPr bwMode="auto">
            <a:xfrm>
              <a:off x="4159" y="2344"/>
              <a:ext cx="188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8" name="Rectangle 26"/>
            <p:cNvSpPr>
              <a:spLocks noChangeArrowheads="1"/>
            </p:cNvSpPr>
            <p:nvPr/>
          </p:nvSpPr>
          <p:spPr bwMode="auto">
            <a:xfrm>
              <a:off x="4263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499" name="Rectangle 27"/>
            <p:cNvSpPr>
              <a:spLocks noChangeArrowheads="1"/>
            </p:cNvSpPr>
            <p:nvPr/>
          </p:nvSpPr>
          <p:spPr bwMode="auto">
            <a:xfrm>
              <a:off x="4393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0" name="Rectangle 28"/>
            <p:cNvSpPr>
              <a:spLocks noChangeArrowheads="1"/>
            </p:cNvSpPr>
            <p:nvPr/>
          </p:nvSpPr>
          <p:spPr bwMode="auto">
            <a:xfrm>
              <a:off x="4523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1" name="Rectangle 29"/>
            <p:cNvSpPr>
              <a:spLocks noChangeArrowheads="1"/>
            </p:cNvSpPr>
            <p:nvPr/>
          </p:nvSpPr>
          <p:spPr bwMode="auto">
            <a:xfrm>
              <a:off x="4664" y="2458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2" name="Rectangle 30"/>
            <p:cNvSpPr>
              <a:spLocks noChangeArrowheads="1"/>
            </p:cNvSpPr>
            <p:nvPr/>
          </p:nvSpPr>
          <p:spPr bwMode="auto">
            <a:xfrm>
              <a:off x="4720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3" name="Rectangle 31"/>
            <p:cNvSpPr>
              <a:spLocks noChangeArrowheads="1"/>
            </p:cNvSpPr>
            <p:nvPr/>
          </p:nvSpPr>
          <p:spPr bwMode="auto">
            <a:xfrm>
              <a:off x="4850" y="23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4" name="Rectangle 32"/>
            <p:cNvSpPr>
              <a:spLocks noChangeArrowheads="1"/>
            </p:cNvSpPr>
            <p:nvPr/>
          </p:nvSpPr>
          <p:spPr bwMode="auto">
            <a:xfrm>
              <a:off x="4991" y="2458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5" name="Rectangle 33"/>
            <p:cNvSpPr>
              <a:spLocks noChangeArrowheads="1"/>
            </p:cNvSpPr>
            <p:nvPr/>
          </p:nvSpPr>
          <p:spPr bwMode="auto">
            <a:xfrm>
              <a:off x="615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6" name="Rectangle 34"/>
            <p:cNvSpPr>
              <a:spLocks noChangeArrowheads="1"/>
            </p:cNvSpPr>
            <p:nvPr/>
          </p:nvSpPr>
          <p:spPr bwMode="auto">
            <a:xfrm>
              <a:off x="746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7" name="Rectangle 35"/>
            <p:cNvSpPr>
              <a:spLocks noChangeArrowheads="1"/>
            </p:cNvSpPr>
            <p:nvPr/>
          </p:nvSpPr>
          <p:spPr bwMode="auto">
            <a:xfrm>
              <a:off x="887" y="3359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8" name="Rectangle 36"/>
            <p:cNvSpPr>
              <a:spLocks noChangeArrowheads="1"/>
            </p:cNvSpPr>
            <p:nvPr/>
          </p:nvSpPr>
          <p:spPr bwMode="auto">
            <a:xfrm>
              <a:off x="942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09" name="Rectangle 37"/>
            <p:cNvSpPr>
              <a:spLocks noChangeArrowheads="1"/>
            </p:cNvSpPr>
            <p:nvPr/>
          </p:nvSpPr>
          <p:spPr bwMode="auto">
            <a:xfrm>
              <a:off x="1073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0" name="Rectangle 38"/>
            <p:cNvSpPr>
              <a:spLocks noChangeArrowheads="1"/>
            </p:cNvSpPr>
            <p:nvPr/>
          </p:nvSpPr>
          <p:spPr bwMode="auto">
            <a:xfrm>
              <a:off x="1214" y="3359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1" name="Rectangle 39"/>
            <p:cNvSpPr>
              <a:spLocks noChangeArrowheads="1"/>
            </p:cNvSpPr>
            <p:nvPr/>
          </p:nvSpPr>
          <p:spPr bwMode="auto">
            <a:xfrm>
              <a:off x="1269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2" name="Rectangle 40"/>
            <p:cNvSpPr>
              <a:spLocks noChangeArrowheads="1"/>
            </p:cNvSpPr>
            <p:nvPr/>
          </p:nvSpPr>
          <p:spPr bwMode="auto">
            <a:xfrm>
              <a:off x="1401" y="3244"/>
              <a:ext cx="188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3" name="Rectangle 41"/>
            <p:cNvSpPr>
              <a:spLocks noChangeArrowheads="1"/>
            </p:cNvSpPr>
            <p:nvPr/>
          </p:nvSpPr>
          <p:spPr bwMode="auto">
            <a:xfrm>
              <a:off x="1505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4" name="Rectangle 42"/>
            <p:cNvSpPr>
              <a:spLocks noChangeArrowheads="1"/>
            </p:cNvSpPr>
            <p:nvPr/>
          </p:nvSpPr>
          <p:spPr bwMode="auto">
            <a:xfrm>
              <a:off x="1635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5" name="Rectangle 43"/>
            <p:cNvSpPr>
              <a:spLocks noChangeArrowheads="1"/>
            </p:cNvSpPr>
            <p:nvPr/>
          </p:nvSpPr>
          <p:spPr bwMode="auto">
            <a:xfrm>
              <a:off x="1766" y="324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6" name="Rectangle 44"/>
            <p:cNvSpPr>
              <a:spLocks noChangeArrowheads="1"/>
            </p:cNvSpPr>
            <p:nvPr/>
          </p:nvSpPr>
          <p:spPr bwMode="auto">
            <a:xfrm>
              <a:off x="1907" y="3359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7" name="Rectangle 45"/>
            <p:cNvSpPr>
              <a:spLocks noChangeArrowheads="1"/>
            </p:cNvSpPr>
            <p:nvPr/>
          </p:nvSpPr>
          <p:spPr bwMode="auto">
            <a:xfrm>
              <a:off x="3441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8" name="Rectangle 46"/>
            <p:cNvSpPr>
              <a:spLocks noChangeArrowheads="1"/>
            </p:cNvSpPr>
            <p:nvPr/>
          </p:nvSpPr>
          <p:spPr bwMode="auto">
            <a:xfrm>
              <a:off x="3571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19" name="Rectangle 47"/>
            <p:cNvSpPr>
              <a:spLocks noChangeArrowheads="1"/>
            </p:cNvSpPr>
            <p:nvPr/>
          </p:nvSpPr>
          <p:spPr bwMode="auto">
            <a:xfrm>
              <a:off x="3712" y="3325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0" name="Rectangle 48"/>
            <p:cNvSpPr>
              <a:spLocks noChangeArrowheads="1"/>
            </p:cNvSpPr>
            <p:nvPr/>
          </p:nvSpPr>
          <p:spPr bwMode="auto">
            <a:xfrm>
              <a:off x="3768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1" name="Rectangle 49"/>
            <p:cNvSpPr>
              <a:spLocks noChangeArrowheads="1"/>
            </p:cNvSpPr>
            <p:nvPr/>
          </p:nvSpPr>
          <p:spPr bwMode="auto">
            <a:xfrm>
              <a:off x="3898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2" name="Rectangle 50"/>
            <p:cNvSpPr>
              <a:spLocks noChangeArrowheads="1"/>
            </p:cNvSpPr>
            <p:nvPr/>
          </p:nvSpPr>
          <p:spPr bwMode="auto">
            <a:xfrm>
              <a:off x="4039" y="3325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3" name="Rectangle 51"/>
            <p:cNvSpPr>
              <a:spLocks noChangeArrowheads="1"/>
            </p:cNvSpPr>
            <p:nvPr/>
          </p:nvSpPr>
          <p:spPr bwMode="auto">
            <a:xfrm>
              <a:off x="4095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4" name="Rectangle 52"/>
            <p:cNvSpPr>
              <a:spLocks noChangeArrowheads="1"/>
            </p:cNvSpPr>
            <p:nvPr/>
          </p:nvSpPr>
          <p:spPr bwMode="auto">
            <a:xfrm>
              <a:off x="4225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5" name="Rectangle 53"/>
            <p:cNvSpPr>
              <a:spLocks noChangeArrowheads="1"/>
            </p:cNvSpPr>
            <p:nvPr/>
          </p:nvSpPr>
          <p:spPr bwMode="auto">
            <a:xfrm>
              <a:off x="4357" y="3211"/>
              <a:ext cx="188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6" name="Rectangle 54"/>
            <p:cNvSpPr>
              <a:spLocks noChangeArrowheads="1"/>
            </p:cNvSpPr>
            <p:nvPr/>
          </p:nvSpPr>
          <p:spPr bwMode="auto">
            <a:xfrm>
              <a:off x="4461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7" name="Rectangle 55"/>
            <p:cNvSpPr>
              <a:spLocks noChangeArrowheads="1"/>
            </p:cNvSpPr>
            <p:nvPr/>
          </p:nvSpPr>
          <p:spPr bwMode="auto">
            <a:xfrm>
              <a:off x="4591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8" name="Rectangle 56"/>
            <p:cNvSpPr>
              <a:spLocks noChangeArrowheads="1"/>
            </p:cNvSpPr>
            <p:nvPr/>
          </p:nvSpPr>
          <p:spPr bwMode="auto">
            <a:xfrm>
              <a:off x="4721" y="3211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29" name="Rectangle 57"/>
            <p:cNvSpPr>
              <a:spLocks noChangeArrowheads="1"/>
            </p:cNvSpPr>
            <p:nvPr/>
          </p:nvSpPr>
          <p:spPr bwMode="auto">
            <a:xfrm>
              <a:off x="4863" y="3325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0" name="Rectangle 58"/>
            <p:cNvSpPr>
              <a:spLocks noChangeArrowheads="1"/>
            </p:cNvSpPr>
            <p:nvPr/>
          </p:nvSpPr>
          <p:spPr bwMode="auto">
            <a:xfrm>
              <a:off x="4033" y="1935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1" name="Rectangle 59"/>
            <p:cNvSpPr>
              <a:spLocks noChangeArrowheads="1"/>
            </p:cNvSpPr>
            <p:nvPr/>
          </p:nvSpPr>
          <p:spPr bwMode="auto">
            <a:xfrm>
              <a:off x="4163" y="1935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2" name="Rectangle 60"/>
            <p:cNvSpPr>
              <a:spLocks noChangeArrowheads="1"/>
            </p:cNvSpPr>
            <p:nvPr/>
          </p:nvSpPr>
          <p:spPr bwMode="auto">
            <a:xfrm>
              <a:off x="4304" y="2049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3" name="Line 61"/>
            <p:cNvSpPr>
              <a:spLocks noChangeShapeType="1"/>
            </p:cNvSpPr>
            <p:nvPr/>
          </p:nvSpPr>
          <p:spPr bwMode="auto">
            <a:xfrm>
              <a:off x="4141" y="2119"/>
              <a:ext cx="1" cy="20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34" name="Rectangle 62"/>
            <p:cNvSpPr>
              <a:spLocks noChangeArrowheads="1"/>
            </p:cNvSpPr>
            <p:nvPr/>
          </p:nvSpPr>
          <p:spPr bwMode="auto">
            <a:xfrm>
              <a:off x="4260" y="2745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5" name="Rectangle 63"/>
            <p:cNvSpPr>
              <a:spLocks noChangeArrowheads="1"/>
            </p:cNvSpPr>
            <p:nvPr/>
          </p:nvSpPr>
          <p:spPr bwMode="auto">
            <a:xfrm>
              <a:off x="4390" y="2745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6" name="Rectangle 64"/>
            <p:cNvSpPr>
              <a:spLocks noChangeArrowheads="1"/>
            </p:cNvSpPr>
            <p:nvPr/>
          </p:nvSpPr>
          <p:spPr bwMode="auto">
            <a:xfrm>
              <a:off x="4531" y="2859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7" name="Line 65"/>
            <p:cNvSpPr>
              <a:spLocks noChangeShapeType="1"/>
            </p:cNvSpPr>
            <p:nvPr/>
          </p:nvSpPr>
          <p:spPr bwMode="auto">
            <a:xfrm>
              <a:off x="4368" y="2537"/>
              <a:ext cx="1" cy="2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38" name="Rectangle 66"/>
            <p:cNvSpPr>
              <a:spLocks noChangeArrowheads="1"/>
            </p:cNvSpPr>
            <p:nvPr/>
          </p:nvSpPr>
          <p:spPr bwMode="auto">
            <a:xfrm>
              <a:off x="4462" y="3607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39" name="Rectangle 67"/>
            <p:cNvSpPr>
              <a:spLocks noChangeArrowheads="1"/>
            </p:cNvSpPr>
            <p:nvPr/>
          </p:nvSpPr>
          <p:spPr bwMode="auto">
            <a:xfrm>
              <a:off x="4593" y="3607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0" name="Rectangle 68"/>
            <p:cNvSpPr>
              <a:spLocks noChangeArrowheads="1"/>
            </p:cNvSpPr>
            <p:nvPr/>
          </p:nvSpPr>
          <p:spPr bwMode="auto">
            <a:xfrm>
              <a:off x="4734" y="3722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1" name="Line 69"/>
            <p:cNvSpPr>
              <a:spLocks noChangeShapeType="1"/>
            </p:cNvSpPr>
            <p:nvPr/>
          </p:nvSpPr>
          <p:spPr bwMode="auto">
            <a:xfrm>
              <a:off x="4570" y="3400"/>
              <a:ext cx="1" cy="20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42" name="Rectangle 70"/>
            <p:cNvSpPr>
              <a:spLocks noChangeArrowheads="1"/>
            </p:cNvSpPr>
            <p:nvPr/>
          </p:nvSpPr>
          <p:spPr bwMode="auto">
            <a:xfrm>
              <a:off x="1274" y="285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3" name="Rectangle 71"/>
            <p:cNvSpPr>
              <a:spLocks noChangeArrowheads="1"/>
            </p:cNvSpPr>
            <p:nvPr/>
          </p:nvSpPr>
          <p:spPr bwMode="auto">
            <a:xfrm>
              <a:off x="1404" y="2854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4" name="Rectangle 72"/>
            <p:cNvSpPr>
              <a:spLocks noChangeArrowheads="1"/>
            </p:cNvSpPr>
            <p:nvPr/>
          </p:nvSpPr>
          <p:spPr bwMode="auto">
            <a:xfrm>
              <a:off x="1545" y="2968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5" name="Line 73"/>
            <p:cNvSpPr>
              <a:spLocks noChangeShapeType="1"/>
            </p:cNvSpPr>
            <p:nvPr/>
          </p:nvSpPr>
          <p:spPr bwMode="auto">
            <a:xfrm>
              <a:off x="1382" y="3038"/>
              <a:ext cx="1" cy="20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46" name="Rectangle 74"/>
            <p:cNvSpPr>
              <a:spLocks noChangeArrowheads="1"/>
            </p:cNvSpPr>
            <p:nvPr/>
          </p:nvSpPr>
          <p:spPr bwMode="auto">
            <a:xfrm>
              <a:off x="1502" y="3642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7" name="Rectangle 75"/>
            <p:cNvSpPr>
              <a:spLocks noChangeArrowheads="1"/>
            </p:cNvSpPr>
            <p:nvPr/>
          </p:nvSpPr>
          <p:spPr bwMode="auto">
            <a:xfrm>
              <a:off x="1632" y="3642"/>
              <a:ext cx="21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8" name="Rectangle 76"/>
            <p:cNvSpPr>
              <a:spLocks noChangeArrowheads="1"/>
            </p:cNvSpPr>
            <p:nvPr/>
          </p:nvSpPr>
          <p:spPr bwMode="auto">
            <a:xfrm>
              <a:off x="1774" y="3757"/>
              <a:ext cx="130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49" name="Line 77"/>
            <p:cNvSpPr>
              <a:spLocks noChangeShapeType="1"/>
            </p:cNvSpPr>
            <p:nvPr/>
          </p:nvSpPr>
          <p:spPr bwMode="auto">
            <a:xfrm>
              <a:off x="1610" y="3434"/>
              <a:ext cx="1" cy="2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50" name="Rectangle 78"/>
            <p:cNvSpPr>
              <a:spLocks noChangeArrowheads="1"/>
            </p:cNvSpPr>
            <p:nvPr/>
          </p:nvSpPr>
          <p:spPr bwMode="auto">
            <a:xfrm>
              <a:off x="330" y="2286"/>
              <a:ext cx="245" cy="23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51" name="Rectangle 79"/>
            <p:cNvSpPr>
              <a:spLocks noChangeArrowheads="1"/>
            </p:cNvSpPr>
            <p:nvPr/>
          </p:nvSpPr>
          <p:spPr bwMode="auto">
            <a:xfrm>
              <a:off x="341" y="2297"/>
              <a:ext cx="309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52" name="Rectangle 80"/>
            <p:cNvSpPr>
              <a:spLocks noChangeArrowheads="1"/>
            </p:cNvSpPr>
            <p:nvPr/>
          </p:nvSpPr>
          <p:spPr bwMode="auto">
            <a:xfrm>
              <a:off x="3051" y="2310"/>
              <a:ext cx="245" cy="23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53" name="Rectangle 81"/>
            <p:cNvSpPr>
              <a:spLocks noChangeArrowheads="1"/>
            </p:cNvSpPr>
            <p:nvPr/>
          </p:nvSpPr>
          <p:spPr bwMode="auto">
            <a:xfrm>
              <a:off x="3062" y="2321"/>
              <a:ext cx="309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54" name="Rectangle 82"/>
            <p:cNvSpPr>
              <a:spLocks noChangeArrowheads="1"/>
            </p:cNvSpPr>
            <p:nvPr/>
          </p:nvSpPr>
          <p:spPr bwMode="auto">
            <a:xfrm>
              <a:off x="339" y="3224"/>
              <a:ext cx="233" cy="23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55" name="Rectangle 83"/>
            <p:cNvSpPr>
              <a:spLocks noChangeArrowheads="1"/>
            </p:cNvSpPr>
            <p:nvPr/>
          </p:nvSpPr>
          <p:spPr bwMode="auto">
            <a:xfrm>
              <a:off x="350" y="3235"/>
              <a:ext cx="298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556" name="Rectangle 84"/>
            <p:cNvSpPr>
              <a:spLocks noChangeArrowheads="1"/>
            </p:cNvSpPr>
            <p:nvPr/>
          </p:nvSpPr>
          <p:spPr bwMode="auto">
            <a:xfrm>
              <a:off x="3062" y="3189"/>
              <a:ext cx="245" cy="23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557" name="Rectangle 85"/>
            <p:cNvSpPr>
              <a:spLocks noChangeArrowheads="1"/>
            </p:cNvSpPr>
            <p:nvPr/>
          </p:nvSpPr>
          <p:spPr bwMode="auto">
            <a:xfrm>
              <a:off x="3072" y="3200"/>
              <a:ext cx="22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-27384"/>
            <a:ext cx="932819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Reaction of formaldehyde with alkyl magnesium halide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followed by addition of 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yields: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Primary alcohol.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Tertiary alcohol.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Secondary alcohol.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Diol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E38F-CC63-4752-8A60-722F32965339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-177209"/>
            <a:ext cx="8327921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Reaction of acetone with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cyclopentyl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magnesium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bromide followed by addition of 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yields: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1828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1F248-BED4-4570-B9AD-FE0F2C47018E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29379" name="Group 3"/>
          <p:cNvGrpSpPr>
            <a:grpSpLocks noChangeAspect="1"/>
          </p:cNvGrpSpPr>
          <p:nvPr/>
        </p:nvGrpSpPr>
        <p:grpSpPr bwMode="auto">
          <a:xfrm>
            <a:off x="538163" y="2060575"/>
            <a:ext cx="6875463" cy="4032250"/>
            <a:chOff x="339" y="1298"/>
            <a:chExt cx="4331" cy="2540"/>
          </a:xfrm>
        </p:grpSpPr>
        <p:sp>
          <p:nvSpPr>
            <p:cNvPr id="229378" name="AutoShape 2"/>
            <p:cNvSpPr>
              <a:spLocks noChangeAspect="1" noChangeArrowheads="1" noTextEdit="1"/>
            </p:cNvSpPr>
            <p:nvPr/>
          </p:nvSpPr>
          <p:spPr bwMode="auto">
            <a:xfrm>
              <a:off x="339" y="1298"/>
              <a:ext cx="4322" cy="2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0" name="Line 4"/>
            <p:cNvSpPr>
              <a:spLocks noChangeShapeType="1"/>
            </p:cNvSpPr>
            <p:nvPr/>
          </p:nvSpPr>
          <p:spPr bwMode="auto">
            <a:xfrm>
              <a:off x="973" y="3645"/>
              <a:ext cx="349" cy="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1" name="Line 5"/>
            <p:cNvSpPr>
              <a:spLocks noChangeShapeType="1"/>
            </p:cNvSpPr>
            <p:nvPr/>
          </p:nvSpPr>
          <p:spPr bwMode="auto">
            <a:xfrm flipV="1">
              <a:off x="1322" y="3313"/>
              <a:ext cx="109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2" name="Line 6"/>
            <p:cNvSpPr>
              <a:spLocks noChangeShapeType="1"/>
            </p:cNvSpPr>
            <p:nvPr/>
          </p:nvSpPr>
          <p:spPr bwMode="auto">
            <a:xfrm flipH="1" flipV="1">
              <a:off x="1147" y="3109"/>
              <a:ext cx="284" cy="20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3" name="Line 7"/>
            <p:cNvSpPr>
              <a:spLocks noChangeShapeType="1"/>
            </p:cNvSpPr>
            <p:nvPr/>
          </p:nvSpPr>
          <p:spPr bwMode="auto">
            <a:xfrm flipH="1">
              <a:off x="867" y="3109"/>
              <a:ext cx="280" cy="20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4" name="Line 8"/>
            <p:cNvSpPr>
              <a:spLocks noChangeShapeType="1"/>
            </p:cNvSpPr>
            <p:nvPr/>
          </p:nvSpPr>
          <p:spPr bwMode="auto">
            <a:xfrm>
              <a:off x="867" y="3313"/>
              <a:ext cx="106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5" name="Line 9"/>
            <p:cNvSpPr>
              <a:spLocks noChangeShapeType="1"/>
            </p:cNvSpPr>
            <p:nvPr/>
          </p:nvSpPr>
          <p:spPr bwMode="auto">
            <a:xfrm flipV="1">
              <a:off x="1431" y="3205"/>
              <a:ext cx="334" cy="10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6" name="Line 10"/>
            <p:cNvSpPr>
              <a:spLocks noChangeShapeType="1"/>
            </p:cNvSpPr>
            <p:nvPr/>
          </p:nvSpPr>
          <p:spPr bwMode="auto">
            <a:xfrm>
              <a:off x="1765" y="3205"/>
              <a:ext cx="258" cy="23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87" name="Rectangle 11"/>
            <p:cNvSpPr>
              <a:spLocks noChangeArrowheads="1"/>
            </p:cNvSpPr>
            <p:nvPr/>
          </p:nvSpPr>
          <p:spPr bwMode="auto">
            <a:xfrm>
              <a:off x="1706" y="2759"/>
              <a:ext cx="2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388" name="Rectangle 12"/>
            <p:cNvSpPr>
              <a:spLocks noChangeArrowheads="1"/>
            </p:cNvSpPr>
            <p:nvPr/>
          </p:nvSpPr>
          <p:spPr bwMode="auto">
            <a:xfrm>
              <a:off x="1871" y="2759"/>
              <a:ext cx="2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389" name="Line 13"/>
            <p:cNvSpPr>
              <a:spLocks noChangeShapeType="1"/>
            </p:cNvSpPr>
            <p:nvPr/>
          </p:nvSpPr>
          <p:spPr bwMode="auto">
            <a:xfrm flipV="1">
              <a:off x="1765" y="2972"/>
              <a:ext cx="48" cy="23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0" name="Line 14"/>
            <p:cNvSpPr>
              <a:spLocks noChangeShapeType="1"/>
            </p:cNvSpPr>
            <p:nvPr/>
          </p:nvSpPr>
          <p:spPr bwMode="auto">
            <a:xfrm>
              <a:off x="3089" y="3590"/>
              <a:ext cx="349" cy="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1" name="Line 15"/>
            <p:cNvSpPr>
              <a:spLocks noChangeShapeType="1"/>
            </p:cNvSpPr>
            <p:nvPr/>
          </p:nvSpPr>
          <p:spPr bwMode="auto">
            <a:xfrm flipV="1">
              <a:off x="3438" y="3258"/>
              <a:ext cx="110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2" name="Line 16"/>
            <p:cNvSpPr>
              <a:spLocks noChangeShapeType="1"/>
            </p:cNvSpPr>
            <p:nvPr/>
          </p:nvSpPr>
          <p:spPr bwMode="auto">
            <a:xfrm flipH="1" flipV="1">
              <a:off x="3263" y="3054"/>
              <a:ext cx="285" cy="20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3" name="Line 17"/>
            <p:cNvSpPr>
              <a:spLocks noChangeShapeType="1"/>
            </p:cNvSpPr>
            <p:nvPr/>
          </p:nvSpPr>
          <p:spPr bwMode="auto">
            <a:xfrm flipH="1">
              <a:off x="2983" y="3054"/>
              <a:ext cx="280" cy="20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4" name="Line 18"/>
            <p:cNvSpPr>
              <a:spLocks noChangeShapeType="1"/>
            </p:cNvSpPr>
            <p:nvPr/>
          </p:nvSpPr>
          <p:spPr bwMode="auto">
            <a:xfrm>
              <a:off x="2983" y="3258"/>
              <a:ext cx="106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5" name="Line 19"/>
            <p:cNvSpPr>
              <a:spLocks noChangeShapeType="1"/>
            </p:cNvSpPr>
            <p:nvPr/>
          </p:nvSpPr>
          <p:spPr bwMode="auto">
            <a:xfrm flipV="1">
              <a:off x="3548" y="3151"/>
              <a:ext cx="333" cy="10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6" name="Line 20"/>
            <p:cNvSpPr>
              <a:spLocks noChangeShapeType="1"/>
            </p:cNvSpPr>
            <p:nvPr/>
          </p:nvSpPr>
          <p:spPr bwMode="auto">
            <a:xfrm>
              <a:off x="3881" y="3151"/>
              <a:ext cx="258" cy="23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7" name="Line 21"/>
            <p:cNvSpPr>
              <a:spLocks noChangeShapeType="1"/>
            </p:cNvSpPr>
            <p:nvPr/>
          </p:nvSpPr>
          <p:spPr bwMode="auto">
            <a:xfrm flipV="1">
              <a:off x="4139" y="3277"/>
              <a:ext cx="333" cy="10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8" name="Line 22"/>
            <p:cNvSpPr>
              <a:spLocks noChangeShapeType="1"/>
            </p:cNvSpPr>
            <p:nvPr/>
          </p:nvSpPr>
          <p:spPr bwMode="auto">
            <a:xfrm flipH="1">
              <a:off x="4066" y="3385"/>
              <a:ext cx="73" cy="340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399" name="Rectangle 23"/>
            <p:cNvSpPr>
              <a:spLocks noChangeArrowheads="1"/>
            </p:cNvSpPr>
            <p:nvPr/>
          </p:nvSpPr>
          <p:spPr bwMode="auto">
            <a:xfrm>
              <a:off x="4255" y="3523"/>
              <a:ext cx="2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00" name="Rectangle 24"/>
            <p:cNvSpPr>
              <a:spLocks noChangeArrowheads="1"/>
            </p:cNvSpPr>
            <p:nvPr/>
          </p:nvSpPr>
          <p:spPr bwMode="auto">
            <a:xfrm>
              <a:off x="4420" y="3523"/>
              <a:ext cx="2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01" name="Line 25"/>
            <p:cNvSpPr>
              <a:spLocks noChangeShapeType="1"/>
            </p:cNvSpPr>
            <p:nvPr/>
          </p:nvSpPr>
          <p:spPr bwMode="auto">
            <a:xfrm>
              <a:off x="4139" y="3385"/>
              <a:ext cx="145" cy="14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2" name="Line 26"/>
            <p:cNvSpPr>
              <a:spLocks noChangeShapeType="1"/>
            </p:cNvSpPr>
            <p:nvPr/>
          </p:nvSpPr>
          <p:spPr bwMode="auto">
            <a:xfrm>
              <a:off x="3011" y="2185"/>
              <a:ext cx="350" cy="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3" name="Line 27"/>
            <p:cNvSpPr>
              <a:spLocks noChangeShapeType="1"/>
            </p:cNvSpPr>
            <p:nvPr/>
          </p:nvSpPr>
          <p:spPr bwMode="auto">
            <a:xfrm flipV="1">
              <a:off x="3361" y="1853"/>
              <a:ext cx="109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4" name="Line 28"/>
            <p:cNvSpPr>
              <a:spLocks noChangeShapeType="1"/>
            </p:cNvSpPr>
            <p:nvPr/>
          </p:nvSpPr>
          <p:spPr bwMode="auto">
            <a:xfrm flipH="1" flipV="1">
              <a:off x="3186" y="1649"/>
              <a:ext cx="284" cy="20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5" name="Line 29"/>
            <p:cNvSpPr>
              <a:spLocks noChangeShapeType="1"/>
            </p:cNvSpPr>
            <p:nvPr/>
          </p:nvSpPr>
          <p:spPr bwMode="auto">
            <a:xfrm flipH="1">
              <a:off x="2905" y="1649"/>
              <a:ext cx="281" cy="20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6" name="Line 30"/>
            <p:cNvSpPr>
              <a:spLocks noChangeShapeType="1"/>
            </p:cNvSpPr>
            <p:nvPr/>
          </p:nvSpPr>
          <p:spPr bwMode="auto">
            <a:xfrm>
              <a:off x="2905" y="1853"/>
              <a:ext cx="106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7" name="Line 31"/>
            <p:cNvSpPr>
              <a:spLocks noChangeShapeType="1"/>
            </p:cNvSpPr>
            <p:nvPr/>
          </p:nvSpPr>
          <p:spPr bwMode="auto">
            <a:xfrm flipV="1">
              <a:off x="3470" y="1746"/>
              <a:ext cx="334" cy="10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8" name="Line 32"/>
            <p:cNvSpPr>
              <a:spLocks noChangeShapeType="1"/>
            </p:cNvSpPr>
            <p:nvPr/>
          </p:nvSpPr>
          <p:spPr bwMode="auto">
            <a:xfrm>
              <a:off x="3804" y="1746"/>
              <a:ext cx="257" cy="23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09" name="Rectangle 33"/>
            <p:cNvSpPr>
              <a:spLocks noChangeArrowheads="1"/>
            </p:cNvSpPr>
            <p:nvPr/>
          </p:nvSpPr>
          <p:spPr bwMode="auto">
            <a:xfrm>
              <a:off x="3745" y="1299"/>
              <a:ext cx="2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10" name="Rectangle 34"/>
            <p:cNvSpPr>
              <a:spLocks noChangeArrowheads="1"/>
            </p:cNvSpPr>
            <p:nvPr/>
          </p:nvSpPr>
          <p:spPr bwMode="auto">
            <a:xfrm>
              <a:off x="3910" y="1299"/>
              <a:ext cx="2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11" name="Line 35"/>
            <p:cNvSpPr>
              <a:spLocks noChangeShapeType="1"/>
            </p:cNvSpPr>
            <p:nvPr/>
          </p:nvSpPr>
          <p:spPr bwMode="auto">
            <a:xfrm flipV="1">
              <a:off x="3804" y="1512"/>
              <a:ext cx="47" cy="23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2" name="Line 36"/>
            <p:cNvSpPr>
              <a:spLocks noChangeShapeType="1"/>
            </p:cNvSpPr>
            <p:nvPr/>
          </p:nvSpPr>
          <p:spPr bwMode="auto">
            <a:xfrm flipV="1">
              <a:off x="3804" y="1655"/>
              <a:ext cx="337" cy="9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3" name="Line 37"/>
            <p:cNvSpPr>
              <a:spLocks noChangeShapeType="1"/>
            </p:cNvSpPr>
            <p:nvPr/>
          </p:nvSpPr>
          <p:spPr bwMode="auto">
            <a:xfrm>
              <a:off x="891" y="2183"/>
              <a:ext cx="350" cy="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4" name="Line 38"/>
            <p:cNvSpPr>
              <a:spLocks noChangeShapeType="1"/>
            </p:cNvSpPr>
            <p:nvPr/>
          </p:nvSpPr>
          <p:spPr bwMode="auto">
            <a:xfrm flipV="1">
              <a:off x="1241" y="1851"/>
              <a:ext cx="109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5" name="Line 39"/>
            <p:cNvSpPr>
              <a:spLocks noChangeShapeType="1"/>
            </p:cNvSpPr>
            <p:nvPr/>
          </p:nvSpPr>
          <p:spPr bwMode="auto">
            <a:xfrm flipH="1" flipV="1">
              <a:off x="1066" y="1648"/>
              <a:ext cx="284" cy="20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6" name="Line 40"/>
            <p:cNvSpPr>
              <a:spLocks noChangeShapeType="1"/>
            </p:cNvSpPr>
            <p:nvPr/>
          </p:nvSpPr>
          <p:spPr bwMode="auto">
            <a:xfrm flipH="1">
              <a:off x="785" y="1648"/>
              <a:ext cx="281" cy="20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7" name="Line 41"/>
            <p:cNvSpPr>
              <a:spLocks noChangeShapeType="1"/>
            </p:cNvSpPr>
            <p:nvPr/>
          </p:nvSpPr>
          <p:spPr bwMode="auto">
            <a:xfrm>
              <a:off x="785" y="1851"/>
              <a:ext cx="106" cy="3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8" name="Line 42"/>
            <p:cNvSpPr>
              <a:spLocks noChangeShapeType="1"/>
            </p:cNvSpPr>
            <p:nvPr/>
          </p:nvSpPr>
          <p:spPr bwMode="auto">
            <a:xfrm flipV="1">
              <a:off x="1350" y="1744"/>
              <a:ext cx="334" cy="10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19" name="Line 43"/>
            <p:cNvSpPr>
              <a:spLocks noChangeShapeType="1"/>
            </p:cNvSpPr>
            <p:nvPr/>
          </p:nvSpPr>
          <p:spPr bwMode="auto">
            <a:xfrm>
              <a:off x="1684" y="1744"/>
              <a:ext cx="258" cy="234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20" name="Line 44"/>
            <p:cNvSpPr>
              <a:spLocks noChangeShapeType="1"/>
            </p:cNvSpPr>
            <p:nvPr/>
          </p:nvSpPr>
          <p:spPr bwMode="auto">
            <a:xfrm flipV="1">
              <a:off x="1684" y="1405"/>
              <a:ext cx="72" cy="339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21" name="Rectangle 45"/>
            <p:cNvSpPr>
              <a:spLocks noChangeArrowheads="1"/>
            </p:cNvSpPr>
            <p:nvPr/>
          </p:nvSpPr>
          <p:spPr bwMode="auto">
            <a:xfrm>
              <a:off x="1738" y="2211"/>
              <a:ext cx="2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22" name="Rectangle 46"/>
            <p:cNvSpPr>
              <a:spLocks noChangeArrowheads="1"/>
            </p:cNvSpPr>
            <p:nvPr/>
          </p:nvSpPr>
          <p:spPr bwMode="auto">
            <a:xfrm>
              <a:off x="1585" y="2211"/>
              <a:ext cx="2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23" name="Line 47"/>
            <p:cNvSpPr>
              <a:spLocks noChangeShapeType="1"/>
            </p:cNvSpPr>
            <p:nvPr/>
          </p:nvSpPr>
          <p:spPr bwMode="auto">
            <a:xfrm flipH="1">
              <a:off x="1890" y="1978"/>
              <a:ext cx="52" cy="23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24" name="Rectangle 48"/>
            <p:cNvSpPr>
              <a:spLocks noChangeArrowheads="1"/>
            </p:cNvSpPr>
            <p:nvPr/>
          </p:nvSpPr>
          <p:spPr bwMode="auto">
            <a:xfrm>
              <a:off x="339" y="1851"/>
              <a:ext cx="286" cy="26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25" name="Rectangle 49"/>
            <p:cNvSpPr>
              <a:spLocks noChangeArrowheads="1"/>
            </p:cNvSpPr>
            <p:nvPr/>
          </p:nvSpPr>
          <p:spPr bwMode="auto">
            <a:xfrm>
              <a:off x="351" y="1863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26" name="Rectangle 50"/>
            <p:cNvSpPr>
              <a:spLocks noChangeArrowheads="1"/>
            </p:cNvSpPr>
            <p:nvPr/>
          </p:nvSpPr>
          <p:spPr bwMode="auto">
            <a:xfrm>
              <a:off x="2506" y="1841"/>
              <a:ext cx="286" cy="27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27" name="Rectangle 51"/>
            <p:cNvSpPr>
              <a:spLocks noChangeArrowheads="1"/>
            </p:cNvSpPr>
            <p:nvPr/>
          </p:nvSpPr>
          <p:spPr bwMode="auto">
            <a:xfrm>
              <a:off x="2519" y="1853"/>
              <a:ext cx="2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28" name="Rectangle 52"/>
            <p:cNvSpPr>
              <a:spLocks noChangeArrowheads="1"/>
            </p:cNvSpPr>
            <p:nvPr/>
          </p:nvSpPr>
          <p:spPr bwMode="auto">
            <a:xfrm>
              <a:off x="431" y="3242"/>
              <a:ext cx="272" cy="27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29" name="Rectangle 53"/>
            <p:cNvSpPr>
              <a:spLocks noChangeArrowheads="1"/>
            </p:cNvSpPr>
            <p:nvPr/>
          </p:nvSpPr>
          <p:spPr bwMode="auto">
            <a:xfrm>
              <a:off x="443" y="3254"/>
              <a:ext cx="3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430" name="Rectangle 54"/>
            <p:cNvSpPr>
              <a:spLocks noChangeArrowheads="1"/>
            </p:cNvSpPr>
            <p:nvPr/>
          </p:nvSpPr>
          <p:spPr bwMode="auto">
            <a:xfrm>
              <a:off x="2587" y="3242"/>
              <a:ext cx="286" cy="27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431" name="Rectangle 55"/>
            <p:cNvSpPr>
              <a:spLocks noChangeArrowheads="1"/>
            </p:cNvSpPr>
            <p:nvPr/>
          </p:nvSpPr>
          <p:spPr bwMode="auto">
            <a:xfrm>
              <a:off x="2600" y="3254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18</a:t>
            </a:fld>
            <a:endParaRPr lang="fr-FR"/>
          </a:p>
        </p:txBody>
      </p:sp>
      <p:pic>
        <p:nvPicPr>
          <p:cNvPr id="131074" name="Imag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340768"/>
            <a:ext cx="5401743" cy="1224136"/>
          </a:xfrm>
          <a:prstGeom prst="rect">
            <a:avLst/>
          </a:prstGeom>
          <a:noFill/>
        </p:spPr>
      </p:pic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0" y="372235"/>
            <a:ext cx="69797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0" y="2619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7331" name="Group 3"/>
          <p:cNvGrpSpPr>
            <a:grpSpLocks noChangeAspect="1"/>
          </p:cNvGrpSpPr>
          <p:nvPr/>
        </p:nvGrpSpPr>
        <p:grpSpPr bwMode="auto">
          <a:xfrm>
            <a:off x="1011238" y="2781300"/>
            <a:ext cx="6405562" cy="3671888"/>
            <a:chOff x="637" y="1752"/>
            <a:chExt cx="4035" cy="2313"/>
          </a:xfrm>
        </p:grpSpPr>
        <p:sp>
          <p:nvSpPr>
            <p:cNvPr id="227330" name="AutoShape 2"/>
            <p:cNvSpPr>
              <a:spLocks noChangeAspect="1" noChangeArrowheads="1" noTextEdit="1"/>
            </p:cNvSpPr>
            <p:nvPr/>
          </p:nvSpPr>
          <p:spPr bwMode="auto">
            <a:xfrm>
              <a:off x="637" y="1752"/>
              <a:ext cx="4035" cy="2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32" name="Line 4"/>
            <p:cNvSpPr>
              <a:spLocks noChangeShapeType="1"/>
            </p:cNvSpPr>
            <p:nvPr/>
          </p:nvSpPr>
          <p:spPr bwMode="auto">
            <a:xfrm>
              <a:off x="997" y="2245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33" name="Line 5"/>
            <p:cNvSpPr>
              <a:spLocks noChangeShapeType="1"/>
            </p:cNvSpPr>
            <p:nvPr/>
          </p:nvSpPr>
          <p:spPr bwMode="auto">
            <a:xfrm flipV="1">
              <a:off x="997" y="2104"/>
              <a:ext cx="239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34" name="Line 6"/>
            <p:cNvSpPr>
              <a:spLocks noChangeShapeType="1"/>
            </p:cNvSpPr>
            <p:nvPr/>
          </p:nvSpPr>
          <p:spPr bwMode="auto">
            <a:xfrm>
              <a:off x="997" y="2524"/>
              <a:ext cx="239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35" name="Line 7"/>
            <p:cNvSpPr>
              <a:spLocks noChangeShapeType="1"/>
            </p:cNvSpPr>
            <p:nvPr/>
          </p:nvSpPr>
          <p:spPr bwMode="auto">
            <a:xfrm flipV="1">
              <a:off x="1236" y="2524"/>
              <a:ext cx="241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36" name="Line 8"/>
            <p:cNvSpPr>
              <a:spLocks noChangeShapeType="1"/>
            </p:cNvSpPr>
            <p:nvPr/>
          </p:nvSpPr>
          <p:spPr bwMode="auto">
            <a:xfrm flipV="1">
              <a:off x="1477" y="2245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37" name="Line 9"/>
            <p:cNvSpPr>
              <a:spLocks noChangeShapeType="1"/>
            </p:cNvSpPr>
            <p:nvPr/>
          </p:nvSpPr>
          <p:spPr bwMode="auto">
            <a:xfrm flipH="1" flipV="1">
              <a:off x="1236" y="2104"/>
              <a:ext cx="241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38" name="Rectangle 10"/>
            <p:cNvSpPr>
              <a:spLocks noChangeArrowheads="1"/>
            </p:cNvSpPr>
            <p:nvPr/>
          </p:nvSpPr>
          <p:spPr bwMode="auto">
            <a:xfrm>
              <a:off x="1611" y="2021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39" name="Line 11"/>
            <p:cNvSpPr>
              <a:spLocks noChangeShapeType="1"/>
            </p:cNvSpPr>
            <p:nvPr/>
          </p:nvSpPr>
          <p:spPr bwMode="auto">
            <a:xfrm flipV="1">
              <a:off x="1477" y="2152"/>
              <a:ext cx="157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0" name="Line 12"/>
            <p:cNvSpPr>
              <a:spLocks noChangeShapeType="1"/>
            </p:cNvSpPr>
            <p:nvPr/>
          </p:nvSpPr>
          <p:spPr bwMode="auto">
            <a:xfrm>
              <a:off x="1803" y="2155"/>
              <a:ext cx="156" cy="9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1" name="Line 13"/>
            <p:cNvSpPr>
              <a:spLocks noChangeShapeType="1"/>
            </p:cNvSpPr>
            <p:nvPr/>
          </p:nvSpPr>
          <p:spPr bwMode="auto">
            <a:xfrm flipV="1">
              <a:off x="1959" y="2107"/>
              <a:ext cx="242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2" name="Rectangle 14"/>
            <p:cNvSpPr>
              <a:spLocks noChangeArrowheads="1"/>
            </p:cNvSpPr>
            <p:nvPr/>
          </p:nvSpPr>
          <p:spPr bwMode="auto">
            <a:xfrm>
              <a:off x="1852" y="2441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43" name="Line 15"/>
            <p:cNvSpPr>
              <a:spLocks noChangeShapeType="1"/>
            </p:cNvSpPr>
            <p:nvPr/>
          </p:nvSpPr>
          <p:spPr bwMode="auto">
            <a:xfrm>
              <a:off x="1935" y="2241"/>
              <a:ext cx="1" cy="2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4" name="Line 16"/>
            <p:cNvSpPr>
              <a:spLocks noChangeShapeType="1"/>
            </p:cNvSpPr>
            <p:nvPr/>
          </p:nvSpPr>
          <p:spPr bwMode="auto">
            <a:xfrm>
              <a:off x="1984" y="2241"/>
              <a:ext cx="1" cy="2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5" name="Line 17"/>
            <p:cNvSpPr>
              <a:spLocks noChangeShapeType="1"/>
            </p:cNvSpPr>
            <p:nvPr/>
          </p:nvSpPr>
          <p:spPr bwMode="auto">
            <a:xfrm>
              <a:off x="3135" y="2256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6" name="Line 18"/>
            <p:cNvSpPr>
              <a:spLocks noChangeShapeType="1"/>
            </p:cNvSpPr>
            <p:nvPr/>
          </p:nvSpPr>
          <p:spPr bwMode="auto">
            <a:xfrm flipV="1">
              <a:off x="3135" y="2116"/>
              <a:ext cx="239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7" name="Line 19"/>
            <p:cNvSpPr>
              <a:spLocks noChangeShapeType="1"/>
            </p:cNvSpPr>
            <p:nvPr/>
          </p:nvSpPr>
          <p:spPr bwMode="auto">
            <a:xfrm>
              <a:off x="3135" y="2535"/>
              <a:ext cx="239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8" name="Line 20"/>
            <p:cNvSpPr>
              <a:spLocks noChangeShapeType="1"/>
            </p:cNvSpPr>
            <p:nvPr/>
          </p:nvSpPr>
          <p:spPr bwMode="auto">
            <a:xfrm flipV="1">
              <a:off x="3374" y="2535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49" name="Line 21"/>
            <p:cNvSpPr>
              <a:spLocks noChangeShapeType="1"/>
            </p:cNvSpPr>
            <p:nvPr/>
          </p:nvSpPr>
          <p:spPr bwMode="auto">
            <a:xfrm flipV="1">
              <a:off x="3614" y="2256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0" name="Line 22"/>
            <p:cNvSpPr>
              <a:spLocks noChangeShapeType="1"/>
            </p:cNvSpPr>
            <p:nvPr/>
          </p:nvSpPr>
          <p:spPr bwMode="auto">
            <a:xfrm flipH="1" flipV="1">
              <a:off x="3374" y="2116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1" name="Line 23"/>
            <p:cNvSpPr>
              <a:spLocks noChangeShapeType="1"/>
            </p:cNvSpPr>
            <p:nvPr/>
          </p:nvSpPr>
          <p:spPr bwMode="auto">
            <a:xfrm flipV="1">
              <a:off x="3614" y="2117"/>
              <a:ext cx="242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2" name="Rectangle 24"/>
            <p:cNvSpPr>
              <a:spLocks noChangeArrowheads="1"/>
            </p:cNvSpPr>
            <p:nvPr/>
          </p:nvSpPr>
          <p:spPr bwMode="auto">
            <a:xfrm>
              <a:off x="3990" y="2173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53" name="Line 25"/>
            <p:cNvSpPr>
              <a:spLocks noChangeShapeType="1"/>
            </p:cNvSpPr>
            <p:nvPr/>
          </p:nvSpPr>
          <p:spPr bwMode="auto">
            <a:xfrm>
              <a:off x="3856" y="2117"/>
              <a:ext cx="156" cy="9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4" name="Line 26"/>
            <p:cNvSpPr>
              <a:spLocks noChangeShapeType="1"/>
            </p:cNvSpPr>
            <p:nvPr/>
          </p:nvSpPr>
          <p:spPr bwMode="auto">
            <a:xfrm flipV="1">
              <a:off x="4182" y="2118"/>
              <a:ext cx="156" cy="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5" name="Line 27"/>
            <p:cNvSpPr>
              <a:spLocks noChangeShapeType="1"/>
            </p:cNvSpPr>
            <p:nvPr/>
          </p:nvSpPr>
          <p:spPr bwMode="auto">
            <a:xfrm>
              <a:off x="4338" y="2118"/>
              <a:ext cx="241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6" name="Rectangle 28"/>
            <p:cNvSpPr>
              <a:spLocks noChangeArrowheads="1"/>
            </p:cNvSpPr>
            <p:nvPr/>
          </p:nvSpPr>
          <p:spPr bwMode="auto">
            <a:xfrm>
              <a:off x="4231" y="1755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57" name="Line 29"/>
            <p:cNvSpPr>
              <a:spLocks noChangeShapeType="1"/>
            </p:cNvSpPr>
            <p:nvPr/>
          </p:nvSpPr>
          <p:spPr bwMode="auto">
            <a:xfrm flipV="1">
              <a:off x="4362" y="1925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8" name="Line 30"/>
            <p:cNvSpPr>
              <a:spLocks noChangeShapeType="1"/>
            </p:cNvSpPr>
            <p:nvPr/>
          </p:nvSpPr>
          <p:spPr bwMode="auto">
            <a:xfrm flipV="1">
              <a:off x="4313" y="1925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59" name="Line 31"/>
            <p:cNvSpPr>
              <a:spLocks noChangeShapeType="1"/>
            </p:cNvSpPr>
            <p:nvPr/>
          </p:nvSpPr>
          <p:spPr bwMode="auto">
            <a:xfrm>
              <a:off x="4579" y="2259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0" name="Line 32"/>
            <p:cNvSpPr>
              <a:spLocks noChangeShapeType="1"/>
            </p:cNvSpPr>
            <p:nvPr/>
          </p:nvSpPr>
          <p:spPr bwMode="auto">
            <a:xfrm>
              <a:off x="960" y="3554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1" name="Line 33"/>
            <p:cNvSpPr>
              <a:spLocks noChangeShapeType="1"/>
            </p:cNvSpPr>
            <p:nvPr/>
          </p:nvSpPr>
          <p:spPr bwMode="auto">
            <a:xfrm flipV="1">
              <a:off x="960" y="3413"/>
              <a:ext cx="240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2" name="Line 34"/>
            <p:cNvSpPr>
              <a:spLocks noChangeShapeType="1"/>
            </p:cNvSpPr>
            <p:nvPr/>
          </p:nvSpPr>
          <p:spPr bwMode="auto">
            <a:xfrm>
              <a:off x="960" y="3833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3" name="Line 35"/>
            <p:cNvSpPr>
              <a:spLocks noChangeShapeType="1"/>
            </p:cNvSpPr>
            <p:nvPr/>
          </p:nvSpPr>
          <p:spPr bwMode="auto">
            <a:xfrm flipV="1">
              <a:off x="1200" y="3833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4" name="Line 36"/>
            <p:cNvSpPr>
              <a:spLocks noChangeShapeType="1"/>
            </p:cNvSpPr>
            <p:nvPr/>
          </p:nvSpPr>
          <p:spPr bwMode="auto">
            <a:xfrm flipV="1">
              <a:off x="1440" y="3554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5" name="Line 37"/>
            <p:cNvSpPr>
              <a:spLocks noChangeShapeType="1"/>
            </p:cNvSpPr>
            <p:nvPr/>
          </p:nvSpPr>
          <p:spPr bwMode="auto">
            <a:xfrm flipH="1" flipV="1">
              <a:off x="1200" y="3413"/>
              <a:ext cx="240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6" name="Rectangle 38"/>
            <p:cNvSpPr>
              <a:spLocks noChangeArrowheads="1"/>
            </p:cNvSpPr>
            <p:nvPr/>
          </p:nvSpPr>
          <p:spPr bwMode="auto">
            <a:xfrm>
              <a:off x="1575" y="3330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67" name="Line 39"/>
            <p:cNvSpPr>
              <a:spLocks noChangeShapeType="1"/>
            </p:cNvSpPr>
            <p:nvPr/>
          </p:nvSpPr>
          <p:spPr bwMode="auto">
            <a:xfrm flipV="1">
              <a:off x="1440" y="3461"/>
              <a:ext cx="158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8" name="Line 40"/>
            <p:cNvSpPr>
              <a:spLocks noChangeShapeType="1"/>
            </p:cNvSpPr>
            <p:nvPr/>
          </p:nvSpPr>
          <p:spPr bwMode="auto">
            <a:xfrm>
              <a:off x="1766" y="3464"/>
              <a:ext cx="156" cy="9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69" name="Line 41"/>
            <p:cNvSpPr>
              <a:spLocks noChangeShapeType="1"/>
            </p:cNvSpPr>
            <p:nvPr/>
          </p:nvSpPr>
          <p:spPr bwMode="auto">
            <a:xfrm flipV="1">
              <a:off x="1922" y="3416"/>
              <a:ext cx="242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0" name="Line 42"/>
            <p:cNvSpPr>
              <a:spLocks noChangeShapeType="1"/>
            </p:cNvSpPr>
            <p:nvPr/>
          </p:nvSpPr>
          <p:spPr bwMode="auto">
            <a:xfrm>
              <a:off x="2164" y="3416"/>
              <a:ext cx="241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1" name="Rectangle 43"/>
            <p:cNvSpPr>
              <a:spLocks noChangeArrowheads="1"/>
            </p:cNvSpPr>
            <p:nvPr/>
          </p:nvSpPr>
          <p:spPr bwMode="auto">
            <a:xfrm>
              <a:off x="1815" y="3750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72" name="Line 44"/>
            <p:cNvSpPr>
              <a:spLocks noChangeShapeType="1"/>
            </p:cNvSpPr>
            <p:nvPr/>
          </p:nvSpPr>
          <p:spPr bwMode="auto">
            <a:xfrm>
              <a:off x="1898" y="3550"/>
              <a:ext cx="1" cy="2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3" name="Line 45"/>
            <p:cNvSpPr>
              <a:spLocks noChangeShapeType="1"/>
            </p:cNvSpPr>
            <p:nvPr/>
          </p:nvSpPr>
          <p:spPr bwMode="auto">
            <a:xfrm>
              <a:off x="1948" y="3550"/>
              <a:ext cx="1" cy="2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4" name="Line 46"/>
            <p:cNvSpPr>
              <a:spLocks noChangeShapeType="1"/>
            </p:cNvSpPr>
            <p:nvPr/>
          </p:nvSpPr>
          <p:spPr bwMode="auto">
            <a:xfrm>
              <a:off x="3136" y="3523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5" name="Line 47"/>
            <p:cNvSpPr>
              <a:spLocks noChangeShapeType="1"/>
            </p:cNvSpPr>
            <p:nvPr/>
          </p:nvSpPr>
          <p:spPr bwMode="auto">
            <a:xfrm flipV="1">
              <a:off x="3136" y="3382"/>
              <a:ext cx="239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6" name="Line 48"/>
            <p:cNvSpPr>
              <a:spLocks noChangeShapeType="1"/>
            </p:cNvSpPr>
            <p:nvPr/>
          </p:nvSpPr>
          <p:spPr bwMode="auto">
            <a:xfrm>
              <a:off x="3136" y="3802"/>
              <a:ext cx="239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7" name="Line 49"/>
            <p:cNvSpPr>
              <a:spLocks noChangeShapeType="1"/>
            </p:cNvSpPr>
            <p:nvPr/>
          </p:nvSpPr>
          <p:spPr bwMode="auto">
            <a:xfrm flipV="1">
              <a:off x="3375" y="3802"/>
              <a:ext cx="241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8" name="Line 50"/>
            <p:cNvSpPr>
              <a:spLocks noChangeShapeType="1"/>
            </p:cNvSpPr>
            <p:nvPr/>
          </p:nvSpPr>
          <p:spPr bwMode="auto">
            <a:xfrm flipV="1">
              <a:off x="3616" y="3523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79" name="Line 51"/>
            <p:cNvSpPr>
              <a:spLocks noChangeShapeType="1"/>
            </p:cNvSpPr>
            <p:nvPr/>
          </p:nvSpPr>
          <p:spPr bwMode="auto">
            <a:xfrm flipH="1" flipV="1">
              <a:off x="3375" y="3382"/>
              <a:ext cx="241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0" name="Line 52"/>
            <p:cNvSpPr>
              <a:spLocks noChangeShapeType="1"/>
            </p:cNvSpPr>
            <p:nvPr/>
          </p:nvSpPr>
          <p:spPr bwMode="auto">
            <a:xfrm flipV="1">
              <a:off x="3616" y="3384"/>
              <a:ext cx="242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1" name="Rectangle 53"/>
            <p:cNvSpPr>
              <a:spLocks noChangeArrowheads="1"/>
            </p:cNvSpPr>
            <p:nvPr/>
          </p:nvSpPr>
          <p:spPr bwMode="auto">
            <a:xfrm>
              <a:off x="3991" y="3440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82" name="Line 54"/>
            <p:cNvSpPr>
              <a:spLocks noChangeShapeType="1"/>
            </p:cNvSpPr>
            <p:nvPr/>
          </p:nvSpPr>
          <p:spPr bwMode="auto">
            <a:xfrm>
              <a:off x="3858" y="3384"/>
              <a:ext cx="156" cy="9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3" name="Line 55"/>
            <p:cNvSpPr>
              <a:spLocks noChangeShapeType="1"/>
            </p:cNvSpPr>
            <p:nvPr/>
          </p:nvSpPr>
          <p:spPr bwMode="auto">
            <a:xfrm flipV="1">
              <a:off x="4184" y="3385"/>
              <a:ext cx="156" cy="8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4" name="Line 56"/>
            <p:cNvSpPr>
              <a:spLocks noChangeShapeType="1"/>
            </p:cNvSpPr>
            <p:nvPr/>
          </p:nvSpPr>
          <p:spPr bwMode="auto">
            <a:xfrm>
              <a:off x="4340" y="3385"/>
              <a:ext cx="240" cy="14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5" name="Rectangle 57"/>
            <p:cNvSpPr>
              <a:spLocks noChangeArrowheads="1"/>
            </p:cNvSpPr>
            <p:nvPr/>
          </p:nvSpPr>
          <p:spPr bwMode="auto">
            <a:xfrm>
              <a:off x="4233" y="3021"/>
              <a:ext cx="21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86" name="Line 58"/>
            <p:cNvSpPr>
              <a:spLocks noChangeShapeType="1"/>
            </p:cNvSpPr>
            <p:nvPr/>
          </p:nvSpPr>
          <p:spPr bwMode="auto">
            <a:xfrm flipV="1">
              <a:off x="4364" y="3192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7" name="Line 59"/>
            <p:cNvSpPr>
              <a:spLocks noChangeShapeType="1"/>
            </p:cNvSpPr>
            <p:nvPr/>
          </p:nvSpPr>
          <p:spPr bwMode="auto">
            <a:xfrm flipV="1">
              <a:off x="4315" y="3192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8" name="Rectangle 60"/>
            <p:cNvSpPr>
              <a:spLocks noChangeArrowheads="1"/>
            </p:cNvSpPr>
            <p:nvPr/>
          </p:nvSpPr>
          <p:spPr bwMode="auto">
            <a:xfrm>
              <a:off x="648" y="2278"/>
              <a:ext cx="227" cy="21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89" name="Rectangle 61"/>
            <p:cNvSpPr>
              <a:spLocks noChangeArrowheads="1"/>
            </p:cNvSpPr>
            <p:nvPr/>
          </p:nvSpPr>
          <p:spPr bwMode="auto">
            <a:xfrm>
              <a:off x="657" y="2289"/>
              <a:ext cx="2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90" name="Rectangle 62"/>
            <p:cNvSpPr>
              <a:spLocks noChangeArrowheads="1"/>
            </p:cNvSpPr>
            <p:nvPr/>
          </p:nvSpPr>
          <p:spPr bwMode="auto">
            <a:xfrm>
              <a:off x="2713" y="2299"/>
              <a:ext cx="228" cy="21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91" name="Rectangle 63"/>
            <p:cNvSpPr>
              <a:spLocks noChangeArrowheads="1"/>
            </p:cNvSpPr>
            <p:nvPr/>
          </p:nvSpPr>
          <p:spPr bwMode="auto">
            <a:xfrm>
              <a:off x="2723" y="2310"/>
              <a:ext cx="207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92" name="Rectangle 64"/>
            <p:cNvSpPr>
              <a:spLocks noChangeArrowheads="1"/>
            </p:cNvSpPr>
            <p:nvPr/>
          </p:nvSpPr>
          <p:spPr bwMode="auto">
            <a:xfrm>
              <a:off x="637" y="3586"/>
              <a:ext cx="217" cy="21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93" name="Rectangle 65"/>
            <p:cNvSpPr>
              <a:spLocks noChangeArrowheads="1"/>
            </p:cNvSpPr>
            <p:nvPr/>
          </p:nvSpPr>
          <p:spPr bwMode="auto">
            <a:xfrm>
              <a:off x="647" y="3597"/>
              <a:ext cx="2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394" name="Rectangle 66"/>
            <p:cNvSpPr>
              <a:spLocks noChangeArrowheads="1"/>
            </p:cNvSpPr>
            <p:nvPr/>
          </p:nvSpPr>
          <p:spPr bwMode="auto">
            <a:xfrm>
              <a:off x="2745" y="3544"/>
              <a:ext cx="229" cy="21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395" name="Rectangle 67"/>
            <p:cNvSpPr>
              <a:spLocks noChangeArrowheads="1"/>
            </p:cNvSpPr>
            <p:nvPr/>
          </p:nvSpPr>
          <p:spPr bwMode="auto">
            <a:xfrm>
              <a:off x="2755" y="3555"/>
              <a:ext cx="2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51520" y="172619"/>
            <a:ext cx="746229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Reaction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aldehyde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with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phenylhydrazine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(C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6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5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-NH-NH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)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Ketal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Imine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Phenylhydrazone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Oxime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48D22-DA0A-448E-9494-4F2051D46C90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07504" y="188640"/>
            <a:ext cx="8723863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most reactive compound towards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halogenation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of its aromatic ring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Bromobenzene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Nitrobenzene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Toluene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Benzaldehyde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ECD5E-C3BE-4541-82ED-4A5C06768B69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252517"/>
            <a:ext cx="543289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structure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hemiacetal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1695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D697A-567D-487E-BDC0-F0EDFF842D95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23235" name="Group 3"/>
          <p:cNvGrpSpPr>
            <a:grpSpLocks noChangeAspect="1"/>
          </p:cNvGrpSpPr>
          <p:nvPr/>
        </p:nvGrpSpPr>
        <p:grpSpPr bwMode="auto">
          <a:xfrm>
            <a:off x="596900" y="1700213"/>
            <a:ext cx="6980238" cy="3624263"/>
            <a:chOff x="376" y="1071"/>
            <a:chExt cx="4397" cy="2283"/>
          </a:xfrm>
        </p:grpSpPr>
        <p:sp>
          <p:nvSpPr>
            <p:cNvPr id="223234" name="AutoShape 2"/>
            <p:cNvSpPr>
              <a:spLocks noChangeAspect="1" noChangeArrowheads="1" noTextEdit="1"/>
            </p:cNvSpPr>
            <p:nvPr/>
          </p:nvSpPr>
          <p:spPr bwMode="auto">
            <a:xfrm>
              <a:off x="376" y="1071"/>
              <a:ext cx="4397" cy="2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36" name="Line 4"/>
            <p:cNvSpPr>
              <a:spLocks noChangeShapeType="1"/>
            </p:cNvSpPr>
            <p:nvPr/>
          </p:nvSpPr>
          <p:spPr bwMode="auto">
            <a:xfrm>
              <a:off x="1200" y="1983"/>
              <a:ext cx="34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37" name="Line 5"/>
            <p:cNvSpPr>
              <a:spLocks noChangeShapeType="1"/>
            </p:cNvSpPr>
            <p:nvPr/>
          </p:nvSpPr>
          <p:spPr bwMode="auto">
            <a:xfrm flipV="1">
              <a:off x="1546" y="1652"/>
              <a:ext cx="108" cy="3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38" name="Line 6"/>
            <p:cNvSpPr>
              <a:spLocks noChangeShapeType="1"/>
            </p:cNvSpPr>
            <p:nvPr/>
          </p:nvSpPr>
          <p:spPr bwMode="auto">
            <a:xfrm flipH="1" flipV="1">
              <a:off x="1373" y="1449"/>
              <a:ext cx="281" cy="2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39" name="Line 7"/>
            <p:cNvSpPr>
              <a:spLocks noChangeShapeType="1"/>
            </p:cNvSpPr>
            <p:nvPr/>
          </p:nvSpPr>
          <p:spPr bwMode="auto">
            <a:xfrm flipH="1">
              <a:off x="1095" y="1449"/>
              <a:ext cx="278" cy="2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40" name="Line 8"/>
            <p:cNvSpPr>
              <a:spLocks noChangeShapeType="1"/>
            </p:cNvSpPr>
            <p:nvPr/>
          </p:nvSpPr>
          <p:spPr bwMode="auto">
            <a:xfrm>
              <a:off x="1095" y="1652"/>
              <a:ext cx="105" cy="3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41" name="Line 9"/>
            <p:cNvSpPr>
              <a:spLocks noChangeShapeType="1"/>
            </p:cNvSpPr>
            <p:nvPr/>
          </p:nvSpPr>
          <p:spPr bwMode="auto">
            <a:xfrm flipV="1">
              <a:off x="1373" y="1334"/>
              <a:ext cx="194" cy="1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42" name="Rectangle 10"/>
            <p:cNvSpPr>
              <a:spLocks noChangeArrowheads="1"/>
            </p:cNvSpPr>
            <p:nvPr/>
          </p:nvSpPr>
          <p:spPr bwMode="auto">
            <a:xfrm>
              <a:off x="618" y="1096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43" name="Rectangle 11"/>
            <p:cNvSpPr>
              <a:spLocks noChangeArrowheads="1"/>
            </p:cNvSpPr>
            <p:nvPr/>
          </p:nvSpPr>
          <p:spPr bwMode="auto">
            <a:xfrm>
              <a:off x="768" y="1096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44" name="Rectangle 12"/>
            <p:cNvSpPr>
              <a:spLocks noChangeArrowheads="1"/>
            </p:cNvSpPr>
            <p:nvPr/>
          </p:nvSpPr>
          <p:spPr bwMode="auto">
            <a:xfrm>
              <a:off x="935" y="1231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45" name="Rectangle 13"/>
            <p:cNvSpPr>
              <a:spLocks noChangeArrowheads="1"/>
            </p:cNvSpPr>
            <p:nvPr/>
          </p:nvSpPr>
          <p:spPr bwMode="auto">
            <a:xfrm>
              <a:off x="996" y="1096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46" name="Line 14"/>
            <p:cNvSpPr>
              <a:spLocks noChangeShapeType="1"/>
            </p:cNvSpPr>
            <p:nvPr/>
          </p:nvSpPr>
          <p:spPr bwMode="auto">
            <a:xfrm flipH="1" flipV="1">
              <a:off x="1233" y="1309"/>
              <a:ext cx="140" cy="1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47" name="Rectangle 15"/>
            <p:cNvSpPr>
              <a:spLocks noChangeArrowheads="1"/>
            </p:cNvSpPr>
            <p:nvPr/>
          </p:nvSpPr>
          <p:spPr bwMode="auto">
            <a:xfrm>
              <a:off x="1540" y="1167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48" name="Line 16"/>
            <p:cNvSpPr>
              <a:spLocks noChangeShapeType="1"/>
            </p:cNvSpPr>
            <p:nvPr/>
          </p:nvSpPr>
          <p:spPr bwMode="auto">
            <a:xfrm>
              <a:off x="3215" y="1969"/>
              <a:ext cx="34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49" name="Line 17"/>
            <p:cNvSpPr>
              <a:spLocks noChangeShapeType="1"/>
            </p:cNvSpPr>
            <p:nvPr/>
          </p:nvSpPr>
          <p:spPr bwMode="auto">
            <a:xfrm flipV="1">
              <a:off x="3560" y="1638"/>
              <a:ext cx="109" cy="3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50" name="Line 18"/>
            <p:cNvSpPr>
              <a:spLocks noChangeShapeType="1"/>
            </p:cNvSpPr>
            <p:nvPr/>
          </p:nvSpPr>
          <p:spPr bwMode="auto">
            <a:xfrm flipH="1" flipV="1">
              <a:off x="3388" y="1435"/>
              <a:ext cx="281" cy="2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51" name="Line 19"/>
            <p:cNvSpPr>
              <a:spLocks noChangeShapeType="1"/>
            </p:cNvSpPr>
            <p:nvPr/>
          </p:nvSpPr>
          <p:spPr bwMode="auto">
            <a:xfrm flipH="1">
              <a:off x="3110" y="1435"/>
              <a:ext cx="278" cy="2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52" name="Line 20"/>
            <p:cNvSpPr>
              <a:spLocks noChangeShapeType="1"/>
            </p:cNvSpPr>
            <p:nvPr/>
          </p:nvSpPr>
          <p:spPr bwMode="auto">
            <a:xfrm>
              <a:off x="3110" y="1638"/>
              <a:ext cx="105" cy="3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53" name="Line 21"/>
            <p:cNvSpPr>
              <a:spLocks noChangeShapeType="1"/>
            </p:cNvSpPr>
            <p:nvPr/>
          </p:nvSpPr>
          <p:spPr bwMode="auto">
            <a:xfrm flipV="1">
              <a:off x="3669" y="1531"/>
              <a:ext cx="33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54" name="Line 22"/>
            <p:cNvSpPr>
              <a:spLocks noChangeShapeType="1"/>
            </p:cNvSpPr>
            <p:nvPr/>
          </p:nvSpPr>
          <p:spPr bwMode="auto">
            <a:xfrm>
              <a:off x="3999" y="1531"/>
              <a:ext cx="150" cy="1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55" name="Line 23"/>
            <p:cNvSpPr>
              <a:spLocks noChangeShapeType="1"/>
            </p:cNvSpPr>
            <p:nvPr/>
          </p:nvSpPr>
          <p:spPr bwMode="auto">
            <a:xfrm flipV="1">
              <a:off x="3999" y="1299"/>
              <a:ext cx="47" cy="2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56" name="Rectangle 24"/>
            <p:cNvSpPr>
              <a:spLocks noChangeArrowheads="1"/>
            </p:cNvSpPr>
            <p:nvPr/>
          </p:nvSpPr>
          <p:spPr bwMode="auto">
            <a:xfrm>
              <a:off x="3939" y="1087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57" name="Rectangle 25"/>
            <p:cNvSpPr>
              <a:spLocks noChangeArrowheads="1"/>
            </p:cNvSpPr>
            <p:nvPr/>
          </p:nvSpPr>
          <p:spPr bwMode="auto">
            <a:xfrm>
              <a:off x="4123" y="1658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58" name="Rectangle 26"/>
            <p:cNvSpPr>
              <a:spLocks noChangeArrowheads="1"/>
            </p:cNvSpPr>
            <p:nvPr/>
          </p:nvSpPr>
          <p:spPr bwMode="auto">
            <a:xfrm>
              <a:off x="956" y="2768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59" name="Rectangle 27"/>
            <p:cNvSpPr>
              <a:spLocks noChangeArrowheads="1"/>
            </p:cNvSpPr>
            <p:nvPr/>
          </p:nvSpPr>
          <p:spPr bwMode="auto">
            <a:xfrm>
              <a:off x="729" y="2768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60" name="Rectangle 28"/>
            <p:cNvSpPr>
              <a:spLocks noChangeArrowheads="1"/>
            </p:cNvSpPr>
            <p:nvPr/>
          </p:nvSpPr>
          <p:spPr bwMode="auto">
            <a:xfrm>
              <a:off x="897" y="2903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61" name="Line 29"/>
            <p:cNvSpPr>
              <a:spLocks noChangeShapeType="1"/>
            </p:cNvSpPr>
            <p:nvPr/>
          </p:nvSpPr>
          <p:spPr bwMode="auto">
            <a:xfrm>
              <a:off x="1177" y="2874"/>
              <a:ext cx="250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62" name="Rectangle 30"/>
            <p:cNvSpPr>
              <a:spLocks noChangeArrowheads="1"/>
            </p:cNvSpPr>
            <p:nvPr/>
          </p:nvSpPr>
          <p:spPr bwMode="auto">
            <a:xfrm>
              <a:off x="1467" y="2466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63" name="Line 31"/>
            <p:cNvSpPr>
              <a:spLocks noChangeShapeType="1"/>
            </p:cNvSpPr>
            <p:nvPr/>
          </p:nvSpPr>
          <p:spPr bwMode="auto">
            <a:xfrm flipV="1">
              <a:off x="1427" y="2680"/>
              <a:ext cx="108" cy="1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64" name="Rectangle 32"/>
            <p:cNvSpPr>
              <a:spLocks noChangeArrowheads="1"/>
            </p:cNvSpPr>
            <p:nvPr/>
          </p:nvSpPr>
          <p:spPr bwMode="auto">
            <a:xfrm>
              <a:off x="1648" y="2768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65" name="Rectangle 33"/>
            <p:cNvSpPr>
              <a:spLocks noChangeArrowheads="1"/>
            </p:cNvSpPr>
            <p:nvPr/>
          </p:nvSpPr>
          <p:spPr bwMode="auto">
            <a:xfrm>
              <a:off x="1798" y="2768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66" name="Rectangle 34"/>
            <p:cNvSpPr>
              <a:spLocks noChangeArrowheads="1"/>
            </p:cNvSpPr>
            <p:nvPr/>
          </p:nvSpPr>
          <p:spPr bwMode="auto">
            <a:xfrm>
              <a:off x="1965" y="2903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67" name="Line 35"/>
            <p:cNvSpPr>
              <a:spLocks noChangeShapeType="1"/>
            </p:cNvSpPr>
            <p:nvPr/>
          </p:nvSpPr>
          <p:spPr bwMode="auto">
            <a:xfrm>
              <a:off x="1427" y="2874"/>
              <a:ext cx="24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68" name="Rectangle 36"/>
            <p:cNvSpPr>
              <a:spLocks noChangeArrowheads="1"/>
            </p:cNvSpPr>
            <p:nvPr/>
          </p:nvSpPr>
          <p:spPr bwMode="auto">
            <a:xfrm>
              <a:off x="1467" y="3067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69" name="Rectangle 37"/>
            <p:cNvSpPr>
              <a:spLocks noChangeArrowheads="1"/>
            </p:cNvSpPr>
            <p:nvPr/>
          </p:nvSpPr>
          <p:spPr bwMode="auto">
            <a:xfrm>
              <a:off x="1630" y="3067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70" name="Line 38"/>
            <p:cNvSpPr>
              <a:spLocks noChangeShapeType="1"/>
            </p:cNvSpPr>
            <p:nvPr/>
          </p:nvSpPr>
          <p:spPr bwMode="auto">
            <a:xfrm>
              <a:off x="1427" y="2874"/>
              <a:ext cx="112" cy="1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71" name="Rectangle 39"/>
            <p:cNvSpPr>
              <a:spLocks noChangeArrowheads="1"/>
            </p:cNvSpPr>
            <p:nvPr/>
          </p:nvSpPr>
          <p:spPr bwMode="auto">
            <a:xfrm>
              <a:off x="2968" y="2689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72" name="Line 40"/>
            <p:cNvSpPr>
              <a:spLocks noChangeShapeType="1"/>
            </p:cNvSpPr>
            <p:nvPr/>
          </p:nvSpPr>
          <p:spPr bwMode="auto">
            <a:xfrm>
              <a:off x="3189" y="2795"/>
              <a:ext cx="249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73" name="Rectangle 41"/>
            <p:cNvSpPr>
              <a:spLocks noChangeArrowheads="1"/>
            </p:cNvSpPr>
            <p:nvPr/>
          </p:nvSpPr>
          <p:spPr bwMode="auto">
            <a:xfrm>
              <a:off x="3478" y="2388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74" name="Rectangle 42"/>
            <p:cNvSpPr>
              <a:spLocks noChangeArrowheads="1"/>
            </p:cNvSpPr>
            <p:nvPr/>
          </p:nvSpPr>
          <p:spPr bwMode="auto">
            <a:xfrm>
              <a:off x="3641" y="2388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75" name="Line 43"/>
            <p:cNvSpPr>
              <a:spLocks noChangeShapeType="1"/>
            </p:cNvSpPr>
            <p:nvPr/>
          </p:nvSpPr>
          <p:spPr bwMode="auto">
            <a:xfrm flipV="1">
              <a:off x="3438" y="2601"/>
              <a:ext cx="109" cy="19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76" name="Rectangle 44"/>
            <p:cNvSpPr>
              <a:spLocks noChangeArrowheads="1"/>
            </p:cNvSpPr>
            <p:nvPr/>
          </p:nvSpPr>
          <p:spPr bwMode="auto">
            <a:xfrm>
              <a:off x="3659" y="2689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77" name="Rectangle 45"/>
            <p:cNvSpPr>
              <a:spLocks noChangeArrowheads="1"/>
            </p:cNvSpPr>
            <p:nvPr/>
          </p:nvSpPr>
          <p:spPr bwMode="auto">
            <a:xfrm>
              <a:off x="3809" y="2689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78" name="Rectangle 46"/>
            <p:cNvSpPr>
              <a:spLocks noChangeArrowheads="1"/>
            </p:cNvSpPr>
            <p:nvPr/>
          </p:nvSpPr>
          <p:spPr bwMode="auto">
            <a:xfrm>
              <a:off x="3977" y="2824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79" name="Line 47"/>
            <p:cNvSpPr>
              <a:spLocks noChangeShapeType="1"/>
            </p:cNvSpPr>
            <p:nvPr/>
          </p:nvSpPr>
          <p:spPr bwMode="auto">
            <a:xfrm>
              <a:off x="3438" y="2795"/>
              <a:ext cx="24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80" name="Rectangle 48"/>
            <p:cNvSpPr>
              <a:spLocks noChangeArrowheads="1"/>
            </p:cNvSpPr>
            <p:nvPr/>
          </p:nvSpPr>
          <p:spPr bwMode="auto">
            <a:xfrm>
              <a:off x="3478" y="2988"/>
              <a:ext cx="262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1" name="Line 49"/>
            <p:cNvSpPr>
              <a:spLocks noChangeShapeType="1"/>
            </p:cNvSpPr>
            <p:nvPr/>
          </p:nvSpPr>
          <p:spPr bwMode="auto">
            <a:xfrm>
              <a:off x="3438" y="2795"/>
              <a:ext cx="112" cy="1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82" name="Rectangle 50"/>
            <p:cNvSpPr>
              <a:spLocks noChangeArrowheads="1"/>
            </p:cNvSpPr>
            <p:nvPr/>
          </p:nvSpPr>
          <p:spPr bwMode="auto">
            <a:xfrm>
              <a:off x="1714" y="1164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3" name="Rectangle 51"/>
            <p:cNvSpPr>
              <a:spLocks noChangeArrowheads="1"/>
            </p:cNvSpPr>
            <p:nvPr/>
          </p:nvSpPr>
          <p:spPr bwMode="auto">
            <a:xfrm>
              <a:off x="1864" y="1164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4" name="Rectangle 52"/>
            <p:cNvSpPr>
              <a:spLocks noChangeArrowheads="1"/>
            </p:cNvSpPr>
            <p:nvPr/>
          </p:nvSpPr>
          <p:spPr bwMode="auto">
            <a:xfrm>
              <a:off x="2032" y="1299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5" name="Rectangle 53"/>
            <p:cNvSpPr>
              <a:spLocks noChangeArrowheads="1"/>
            </p:cNvSpPr>
            <p:nvPr/>
          </p:nvSpPr>
          <p:spPr bwMode="auto">
            <a:xfrm>
              <a:off x="4111" y="1073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6" name="Rectangle 54"/>
            <p:cNvSpPr>
              <a:spLocks noChangeArrowheads="1"/>
            </p:cNvSpPr>
            <p:nvPr/>
          </p:nvSpPr>
          <p:spPr bwMode="auto">
            <a:xfrm>
              <a:off x="4261" y="1073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7" name="Rectangle 55"/>
            <p:cNvSpPr>
              <a:spLocks noChangeArrowheads="1"/>
            </p:cNvSpPr>
            <p:nvPr/>
          </p:nvSpPr>
          <p:spPr bwMode="auto">
            <a:xfrm>
              <a:off x="4429" y="1208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8" name="Rectangle 56"/>
            <p:cNvSpPr>
              <a:spLocks noChangeArrowheads="1"/>
            </p:cNvSpPr>
            <p:nvPr/>
          </p:nvSpPr>
          <p:spPr bwMode="auto">
            <a:xfrm>
              <a:off x="4310" y="1666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89" name="Rectangle 57"/>
            <p:cNvSpPr>
              <a:spLocks noChangeArrowheads="1"/>
            </p:cNvSpPr>
            <p:nvPr/>
          </p:nvSpPr>
          <p:spPr bwMode="auto">
            <a:xfrm>
              <a:off x="4460" y="1666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0" name="Rectangle 58"/>
            <p:cNvSpPr>
              <a:spLocks noChangeArrowheads="1"/>
            </p:cNvSpPr>
            <p:nvPr/>
          </p:nvSpPr>
          <p:spPr bwMode="auto">
            <a:xfrm>
              <a:off x="4628" y="1801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1" name="Rectangle 59"/>
            <p:cNvSpPr>
              <a:spLocks noChangeArrowheads="1"/>
            </p:cNvSpPr>
            <p:nvPr/>
          </p:nvSpPr>
          <p:spPr bwMode="auto">
            <a:xfrm>
              <a:off x="1651" y="2465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2" name="Rectangle 60"/>
            <p:cNvSpPr>
              <a:spLocks noChangeArrowheads="1"/>
            </p:cNvSpPr>
            <p:nvPr/>
          </p:nvSpPr>
          <p:spPr bwMode="auto">
            <a:xfrm>
              <a:off x="1801" y="2465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3" name="Rectangle 61"/>
            <p:cNvSpPr>
              <a:spLocks noChangeArrowheads="1"/>
            </p:cNvSpPr>
            <p:nvPr/>
          </p:nvSpPr>
          <p:spPr bwMode="auto">
            <a:xfrm>
              <a:off x="1969" y="2600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4" name="Rectangle 62"/>
            <p:cNvSpPr>
              <a:spLocks noChangeArrowheads="1"/>
            </p:cNvSpPr>
            <p:nvPr/>
          </p:nvSpPr>
          <p:spPr bwMode="auto">
            <a:xfrm>
              <a:off x="3654" y="2981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5" name="Rectangle 63"/>
            <p:cNvSpPr>
              <a:spLocks noChangeArrowheads="1"/>
            </p:cNvSpPr>
            <p:nvPr/>
          </p:nvSpPr>
          <p:spPr bwMode="auto">
            <a:xfrm>
              <a:off x="3804" y="2981"/>
              <a:ext cx="250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6" name="Rectangle 64"/>
            <p:cNvSpPr>
              <a:spLocks noChangeArrowheads="1"/>
            </p:cNvSpPr>
            <p:nvPr/>
          </p:nvSpPr>
          <p:spPr bwMode="auto">
            <a:xfrm>
              <a:off x="3971" y="3116"/>
              <a:ext cx="1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7" name="Rectangle 65"/>
            <p:cNvSpPr>
              <a:spLocks noChangeArrowheads="1"/>
            </p:cNvSpPr>
            <p:nvPr/>
          </p:nvSpPr>
          <p:spPr bwMode="auto">
            <a:xfrm>
              <a:off x="418" y="1559"/>
              <a:ext cx="283" cy="27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98" name="Rectangle 66"/>
            <p:cNvSpPr>
              <a:spLocks noChangeArrowheads="1"/>
            </p:cNvSpPr>
            <p:nvPr/>
          </p:nvSpPr>
          <p:spPr bwMode="auto">
            <a:xfrm>
              <a:off x="430" y="1572"/>
              <a:ext cx="358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299" name="Rectangle 67"/>
            <p:cNvSpPr>
              <a:spLocks noChangeArrowheads="1"/>
            </p:cNvSpPr>
            <p:nvPr/>
          </p:nvSpPr>
          <p:spPr bwMode="auto">
            <a:xfrm>
              <a:off x="2626" y="1573"/>
              <a:ext cx="283" cy="27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300" name="Rectangle 68"/>
            <p:cNvSpPr>
              <a:spLocks noChangeArrowheads="1"/>
            </p:cNvSpPr>
            <p:nvPr/>
          </p:nvSpPr>
          <p:spPr bwMode="auto">
            <a:xfrm>
              <a:off x="2639" y="1588"/>
              <a:ext cx="358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301" name="Rectangle 69"/>
            <p:cNvSpPr>
              <a:spLocks noChangeArrowheads="1"/>
            </p:cNvSpPr>
            <p:nvPr/>
          </p:nvSpPr>
          <p:spPr bwMode="auto">
            <a:xfrm>
              <a:off x="376" y="2748"/>
              <a:ext cx="269" cy="27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302" name="Rectangle 70"/>
            <p:cNvSpPr>
              <a:spLocks noChangeArrowheads="1"/>
            </p:cNvSpPr>
            <p:nvPr/>
          </p:nvSpPr>
          <p:spPr bwMode="auto">
            <a:xfrm>
              <a:off x="388" y="2761"/>
              <a:ext cx="346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303" name="Rectangle 71"/>
            <p:cNvSpPr>
              <a:spLocks noChangeArrowheads="1"/>
            </p:cNvSpPr>
            <p:nvPr/>
          </p:nvSpPr>
          <p:spPr bwMode="auto">
            <a:xfrm>
              <a:off x="2576" y="2685"/>
              <a:ext cx="283" cy="27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304" name="Rectangle 72"/>
            <p:cNvSpPr>
              <a:spLocks noChangeArrowheads="1"/>
            </p:cNvSpPr>
            <p:nvPr/>
          </p:nvSpPr>
          <p:spPr bwMode="auto">
            <a:xfrm>
              <a:off x="2588" y="2698"/>
              <a:ext cx="2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-108520" y="-176049"/>
            <a:ext cx="9363461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the following compounds can form water soluble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salt with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HCl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A071-B795-48EA-B1AF-5379237917EE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21187" name="Group 3"/>
          <p:cNvGrpSpPr>
            <a:grpSpLocks noChangeAspect="1"/>
          </p:cNvGrpSpPr>
          <p:nvPr/>
        </p:nvGrpSpPr>
        <p:grpSpPr bwMode="auto">
          <a:xfrm>
            <a:off x="0" y="2151063"/>
            <a:ext cx="9144000" cy="1493837"/>
            <a:chOff x="0" y="1355"/>
            <a:chExt cx="5760" cy="941"/>
          </a:xfrm>
        </p:grpSpPr>
        <p:sp>
          <p:nvSpPr>
            <p:cNvPr id="221186" name="AutoShape 2"/>
            <p:cNvSpPr>
              <a:spLocks noChangeAspect="1" noChangeArrowheads="1" noTextEdit="1"/>
            </p:cNvSpPr>
            <p:nvPr/>
          </p:nvSpPr>
          <p:spPr bwMode="auto">
            <a:xfrm>
              <a:off x="0" y="1355"/>
              <a:ext cx="5760" cy="9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88" name="Line 4"/>
            <p:cNvSpPr>
              <a:spLocks noChangeShapeType="1"/>
            </p:cNvSpPr>
            <p:nvPr/>
          </p:nvSpPr>
          <p:spPr bwMode="auto">
            <a:xfrm>
              <a:off x="3638" y="1822"/>
              <a:ext cx="1" cy="24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89" name="Line 5"/>
            <p:cNvSpPr>
              <a:spLocks noChangeShapeType="1"/>
            </p:cNvSpPr>
            <p:nvPr/>
          </p:nvSpPr>
          <p:spPr bwMode="auto">
            <a:xfrm flipV="1">
              <a:off x="3638" y="1697"/>
              <a:ext cx="210" cy="12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0" name="Line 6"/>
            <p:cNvSpPr>
              <a:spLocks noChangeShapeType="1"/>
            </p:cNvSpPr>
            <p:nvPr/>
          </p:nvSpPr>
          <p:spPr bwMode="auto">
            <a:xfrm>
              <a:off x="3638" y="2069"/>
              <a:ext cx="210" cy="12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1" name="Line 7"/>
            <p:cNvSpPr>
              <a:spLocks noChangeShapeType="1"/>
            </p:cNvSpPr>
            <p:nvPr/>
          </p:nvSpPr>
          <p:spPr bwMode="auto">
            <a:xfrm flipV="1">
              <a:off x="3848" y="2069"/>
              <a:ext cx="212" cy="12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2" name="Line 8"/>
            <p:cNvSpPr>
              <a:spLocks noChangeShapeType="1"/>
            </p:cNvSpPr>
            <p:nvPr/>
          </p:nvSpPr>
          <p:spPr bwMode="auto">
            <a:xfrm flipV="1">
              <a:off x="4060" y="1822"/>
              <a:ext cx="1" cy="24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3" name="Line 9"/>
            <p:cNvSpPr>
              <a:spLocks noChangeShapeType="1"/>
            </p:cNvSpPr>
            <p:nvPr/>
          </p:nvSpPr>
          <p:spPr bwMode="auto">
            <a:xfrm flipH="1" flipV="1">
              <a:off x="3848" y="1697"/>
              <a:ext cx="212" cy="12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4" name="Line 10"/>
            <p:cNvSpPr>
              <a:spLocks noChangeShapeType="1"/>
            </p:cNvSpPr>
            <p:nvPr/>
          </p:nvSpPr>
          <p:spPr bwMode="auto">
            <a:xfrm flipV="1">
              <a:off x="3848" y="1526"/>
              <a:ext cx="1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5" name="Rectangle 11"/>
            <p:cNvSpPr>
              <a:spLocks noChangeArrowheads="1"/>
            </p:cNvSpPr>
            <p:nvPr/>
          </p:nvSpPr>
          <p:spPr bwMode="auto">
            <a:xfrm>
              <a:off x="3760" y="1373"/>
              <a:ext cx="208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196" name="Oval 12"/>
            <p:cNvSpPr>
              <a:spLocks noChangeArrowheads="1"/>
            </p:cNvSpPr>
            <p:nvPr/>
          </p:nvSpPr>
          <p:spPr bwMode="auto">
            <a:xfrm>
              <a:off x="3768" y="1834"/>
              <a:ext cx="136" cy="230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7" name="Line 13"/>
            <p:cNvSpPr>
              <a:spLocks noChangeShapeType="1"/>
            </p:cNvSpPr>
            <p:nvPr/>
          </p:nvSpPr>
          <p:spPr bwMode="auto">
            <a:xfrm>
              <a:off x="332" y="1813"/>
              <a:ext cx="1" cy="24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8" name="Line 14"/>
            <p:cNvSpPr>
              <a:spLocks noChangeShapeType="1"/>
            </p:cNvSpPr>
            <p:nvPr/>
          </p:nvSpPr>
          <p:spPr bwMode="auto">
            <a:xfrm flipV="1">
              <a:off x="332" y="1688"/>
              <a:ext cx="211" cy="12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99" name="Line 15"/>
            <p:cNvSpPr>
              <a:spLocks noChangeShapeType="1"/>
            </p:cNvSpPr>
            <p:nvPr/>
          </p:nvSpPr>
          <p:spPr bwMode="auto">
            <a:xfrm>
              <a:off x="332" y="2060"/>
              <a:ext cx="211" cy="12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0" name="Line 16"/>
            <p:cNvSpPr>
              <a:spLocks noChangeShapeType="1"/>
            </p:cNvSpPr>
            <p:nvPr/>
          </p:nvSpPr>
          <p:spPr bwMode="auto">
            <a:xfrm flipV="1">
              <a:off x="543" y="2060"/>
              <a:ext cx="211" cy="12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1" name="Line 17"/>
            <p:cNvSpPr>
              <a:spLocks noChangeShapeType="1"/>
            </p:cNvSpPr>
            <p:nvPr/>
          </p:nvSpPr>
          <p:spPr bwMode="auto">
            <a:xfrm flipV="1">
              <a:off x="754" y="1813"/>
              <a:ext cx="1" cy="24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2" name="Line 18"/>
            <p:cNvSpPr>
              <a:spLocks noChangeShapeType="1"/>
            </p:cNvSpPr>
            <p:nvPr/>
          </p:nvSpPr>
          <p:spPr bwMode="auto">
            <a:xfrm flipH="1" flipV="1">
              <a:off x="543" y="1688"/>
              <a:ext cx="211" cy="12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3" name="Line 19"/>
            <p:cNvSpPr>
              <a:spLocks noChangeShapeType="1"/>
            </p:cNvSpPr>
            <p:nvPr/>
          </p:nvSpPr>
          <p:spPr bwMode="auto">
            <a:xfrm flipV="1">
              <a:off x="543" y="1517"/>
              <a:ext cx="1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4" name="Rectangle 20"/>
            <p:cNvSpPr>
              <a:spLocks noChangeArrowheads="1"/>
            </p:cNvSpPr>
            <p:nvPr/>
          </p:nvSpPr>
          <p:spPr bwMode="auto">
            <a:xfrm>
              <a:off x="451" y="1365"/>
              <a:ext cx="18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05" name="Oval 21"/>
            <p:cNvSpPr>
              <a:spLocks noChangeArrowheads="1"/>
            </p:cNvSpPr>
            <p:nvPr/>
          </p:nvSpPr>
          <p:spPr bwMode="auto">
            <a:xfrm>
              <a:off x="462" y="1825"/>
              <a:ext cx="136" cy="230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6" name="Line 22"/>
            <p:cNvSpPr>
              <a:spLocks noChangeShapeType="1"/>
            </p:cNvSpPr>
            <p:nvPr/>
          </p:nvSpPr>
          <p:spPr bwMode="auto">
            <a:xfrm>
              <a:off x="1892" y="1850"/>
              <a:ext cx="1" cy="24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7" name="Line 23"/>
            <p:cNvSpPr>
              <a:spLocks noChangeShapeType="1"/>
            </p:cNvSpPr>
            <p:nvPr/>
          </p:nvSpPr>
          <p:spPr bwMode="auto">
            <a:xfrm flipV="1">
              <a:off x="1892" y="1726"/>
              <a:ext cx="210" cy="12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8" name="Line 24"/>
            <p:cNvSpPr>
              <a:spLocks noChangeShapeType="1"/>
            </p:cNvSpPr>
            <p:nvPr/>
          </p:nvSpPr>
          <p:spPr bwMode="auto">
            <a:xfrm>
              <a:off x="1892" y="2098"/>
              <a:ext cx="210" cy="12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09" name="Line 25"/>
            <p:cNvSpPr>
              <a:spLocks noChangeShapeType="1"/>
            </p:cNvSpPr>
            <p:nvPr/>
          </p:nvSpPr>
          <p:spPr bwMode="auto">
            <a:xfrm flipV="1">
              <a:off x="2102" y="2098"/>
              <a:ext cx="211" cy="12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10" name="Line 26"/>
            <p:cNvSpPr>
              <a:spLocks noChangeShapeType="1"/>
            </p:cNvSpPr>
            <p:nvPr/>
          </p:nvSpPr>
          <p:spPr bwMode="auto">
            <a:xfrm flipV="1">
              <a:off x="2313" y="1850"/>
              <a:ext cx="1" cy="24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11" name="Line 27"/>
            <p:cNvSpPr>
              <a:spLocks noChangeShapeType="1"/>
            </p:cNvSpPr>
            <p:nvPr/>
          </p:nvSpPr>
          <p:spPr bwMode="auto">
            <a:xfrm flipH="1" flipV="1">
              <a:off x="2102" y="1726"/>
              <a:ext cx="211" cy="12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12" name="Line 28"/>
            <p:cNvSpPr>
              <a:spLocks noChangeShapeType="1"/>
            </p:cNvSpPr>
            <p:nvPr/>
          </p:nvSpPr>
          <p:spPr bwMode="auto">
            <a:xfrm flipV="1">
              <a:off x="2102" y="1555"/>
              <a:ext cx="1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13" name="Rectangle 29"/>
            <p:cNvSpPr>
              <a:spLocks noChangeArrowheads="1"/>
            </p:cNvSpPr>
            <p:nvPr/>
          </p:nvSpPr>
          <p:spPr bwMode="auto">
            <a:xfrm>
              <a:off x="2014" y="1402"/>
              <a:ext cx="176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14" name="Rectangle 30"/>
            <p:cNvSpPr>
              <a:spLocks noChangeArrowheads="1"/>
            </p:cNvSpPr>
            <p:nvPr/>
          </p:nvSpPr>
          <p:spPr bwMode="auto">
            <a:xfrm>
              <a:off x="2120" y="1402"/>
              <a:ext cx="176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15" name="Rectangle 31"/>
            <p:cNvSpPr>
              <a:spLocks noChangeArrowheads="1"/>
            </p:cNvSpPr>
            <p:nvPr/>
          </p:nvSpPr>
          <p:spPr bwMode="auto">
            <a:xfrm>
              <a:off x="2238" y="1497"/>
              <a:ext cx="1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16" name="Oval 32"/>
            <p:cNvSpPr>
              <a:spLocks noChangeArrowheads="1"/>
            </p:cNvSpPr>
            <p:nvPr/>
          </p:nvSpPr>
          <p:spPr bwMode="auto">
            <a:xfrm>
              <a:off x="2022" y="1863"/>
              <a:ext cx="135" cy="230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17" name="Line 33"/>
            <p:cNvSpPr>
              <a:spLocks noChangeShapeType="1"/>
            </p:cNvSpPr>
            <p:nvPr/>
          </p:nvSpPr>
          <p:spPr bwMode="auto">
            <a:xfrm>
              <a:off x="5257" y="1804"/>
              <a:ext cx="1" cy="24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18" name="Line 34"/>
            <p:cNvSpPr>
              <a:spLocks noChangeShapeType="1"/>
            </p:cNvSpPr>
            <p:nvPr/>
          </p:nvSpPr>
          <p:spPr bwMode="auto">
            <a:xfrm flipV="1">
              <a:off x="5257" y="1679"/>
              <a:ext cx="210" cy="12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19" name="Line 35"/>
            <p:cNvSpPr>
              <a:spLocks noChangeShapeType="1"/>
            </p:cNvSpPr>
            <p:nvPr/>
          </p:nvSpPr>
          <p:spPr bwMode="auto">
            <a:xfrm>
              <a:off x="5257" y="2051"/>
              <a:ext cx="210" cy="12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20" name="Line 36"/>
            <p:cNvSpPr>
              <a:spLocks noChangeShapeType="1"/>
            </p:cNvSpPr>
            <p:nvPr/>
          </p:nvSpPr>
          <p:spPr bwMode="auto">
            <a:xfrm flipV="1">
              <a:off x="5467" y="2051"/>
              <a:ext cx="212" cy="12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21" name="Line 37"/>
            <p:cNvSpPr>
              <a:spLocks noChangeShapeType="1"/>
            </p:cNvSpPr>
            <p:nvPr/>
          </p:nvSpPr>
          <p:spPr bwMode="auto">
            <a:xfrm flipV="1">
              <a:off x="5679" y="1804"/>
              <a:ext cx="1" cy="24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22" name="Line 38"/>
            <p:cNvSpPr>
              <a:spLocks noChangeShapeType="1"/>
            </p:cNvSpPr>
            <p:nvPr/>
          </p:nvSpPr>
          <p:spPr bwMode="auto">
            <a:xfrm flipH="1" flipV="1">
              <a:off x="5467" y="1679"/>
              <a:ext cx="212" cy="12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23" name="Rectangle 39"/>
            <p:cNvSpPr>
              <a:spLocks noChangeArrowheads="1"/>
            </p:cNvSpPr>
            <p:nvPr/>
          </p:nvSpPr>
          <p:spPr bwMode="auto">
            <a:xfrm>
              <a:off x="5379" y="1356"/>
              <a:ext cx="176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24" name="Rectangle 40"/>
            <p:cNvSpPr>
              <a:spLocks noChangeArrowheads="1"/>
            </p:cNvSpPr>
            <p:nvPr/>
          </p:nvSpPr>
          <p:spPr bwMode="auto">
            <a:xfrm>
              <a:off x="5486" y="1356"/>
              <a:ext cx="176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25" name="Rectangle 41"/>
            <p:cNvSpPr>
              <a:spLocks noChangeArrowheads="1"/>
            </p:cNvSpPr>
            <p:nvPr/>
          </p:nvSpPr>
          <p:spPr bwMode="auto">
            <a:xfrm>
              <a:off x="5603" y="1451"/>
              <a:ext cx="1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26" name="Line 42"/>
            <p:cNvSpPr>
              <a:spLocks noChangeShapeType="1"/>
            </p:cNvSpPr>
            <p:nvPr/>
          </p:nvSpPr>
          <p:spPr bwMode="auto">
            <a:xfrm flipV="1">
              <a:off x="5467" y="1508"/>
              <a:ext cx="1" cy="17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27" name="Oval 43"/>
            <p:cNvSpPr>
              <a:spLocks noChangeArrowheads="1"/>
            </p:cNvSpPr>
            <p:nvPr/>
          </p:nvSpPr>
          <p:spPr bwMode="auto">
            <a:xfrm>
              <a:off x="5387" y="1817"/>
              <a:ext cx="136" cy="229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28" name="Rectangle 44"/>
            <p:cNvSpPr>
              <a:spLocks noChangeArrowheads="1"/>
            </p:cNvSpPr>
            <p:nvPr/>
          </p:nvSpPr>
          <p:spPr bwMode="auto">
            <a:xfrm>
              <a:off x="587" y="1372"/>
              <a:ext cx="176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29" name="Rectangle 45"/>
            <p:cNvSpPr>
              <a:spLocks noChangeArrowheads="1"/>
            </p:cNvSpPr>
            <p:nvPr/>
          </p:nvSpPr>
          <p:spPr bwMode="auto">
            <a:xfrm>
              <a:off x="693" y="1372"/>
              <a:ext cx="176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30" name="Rectangle 46"/>
            <p:cNvSpPr>
              <a:spLocks noChangeArrowheads="1"/>
            </p:cNvSpPr>
            <p:nvPr/>
          </p:nvSpPr>
          <p:spPr bwMode="auto">
            <a:xfrm>
              <a:off x="810" y="1467"/>
              <a:ext cx="1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31" name="Rectangle 47"/>
            <p:cNvSpPr>
              <a:spLocks noChangeArrowheads="1"/>
            </p:cNvSpPr>
            <p:nvPr/>
          </p:nvSpPr>
          <p:spPr bwMode="auto">
            <a:xfrm>
              <a:off x="0" y="1839"/>
              <a:ext cx="200" cy="19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32" name="Rectangle 48"/>
            <p:cNvSpPr>
              <a:spLocks noChangeArrowheads="1"/>
            </p:cNvSpPr>
            <p:nvPr/>
          </p:nvSpPr>
          <p:spPr bwMode="auto">
            <a:xfrm>
              <a:off x="9" y="1848"/>
              <a:ext cx="25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33" name="Rectangle 49"/>
            <p:cNvSpPr>
              <a:spLocks noChangeArrowheads="1"/>
            </p:cNvSpPr>
            <p:nvPr/>
          </p:nvSpPr>
          <p:spPr bwMode="auto">
            <a:xfrm>
              <a:off x="1574" y="1872"/>
              <a:ext cx="201" cy="19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34" name="Rectangle 50"/>
            <p:cNvSpPr>
              <a:spLocks noChangeArrowheads="1"/>
            </p:cNvSpPr>
            <p:nvPr/>
          </p:nvSpPr>
          <p:spPr bwMode="auto">
            <a:xfrm>
              <a:off x="1583" y="1880"/>
              <a:ext cx="189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35" name="Rectangle 51"/>
            <p:cNvSpPr>
              <a:spLocks noChangeArrowheads="1"/>
            </p:cNvSpPr>
            <p:nvPr/>
          </p:nvSpPr>
          <p:spPr bwMode="auto">
            <a:xfrm>
              <a:off x="3287" y="1827"/>
              <a:ext cx="191" cy="19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36" name="Rectangle 52"/>
            <p:cNvSpPr>
              <a:spLocks noChangeArrowheads="1"/>
            </p:cNvSpPr>
            <p:nvPr/>
          </p:nvSpPr>
          <p:spPr bwMode="auto">
            <a:xfrm>
              <a:off x="3296" y="1835"/>
              <a:ext cx="24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237" name="Rectangle 53"/>
            <p:cNvSpPr>
              <a:spLocks noChangeArrowheads="1"/>
            </p:cNvSpPr>
            <p:nvPr/>
          </p:nvSpPr>
          <p:spPr bwMode="auto">
            <a:xfrm>
              <a:off x="4862" y="1829"/>
              <a:ext cx="200" cy="19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38" name="Rectangle 54"/>
            <p:cNvSpPr>
              <a:spLocks noChangeArrowheads="1"/>
            </p:cNvSpPr>
            <p:nvPr/>
          </p:nvSpPr>
          <p:spPr bwMode="auto">
            <a:xfrm>
              <a:off x="4870" y="1838"/>
              <a:ext cx="25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22</a:t>
            </a:fld>
            <a:endParaRPr lang="fr-FR"/>
          </a:p>
        </p:txBody>
      </p:sp>
      <p:pic>
        <p:nvPicPr>
          <p:cNvPr id="133122" name="Imag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1223" y="1124744"/>
            <a:ext cx="5623025" cy="1008112"/>
          </a:xfrm>
          <a:prstGeom prst="rect">
            <a:avLst/>
          </a:prstGeom>
          <a:noFill/>
        </p:spPr>
      </p:pic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0" y="98629"/>
            <a:ext cx="69797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25" name="Rectangle 5"/>
          <p:cNvSpPr>
            <a:spLocks noChangeArrowheads="1"/>
          </p:cNvSpPr>
          <p:nvPr/>
        </p:nvSpPr>
        <p:spPr bwMode="auto">
          <a:xfrm>
            <a:off x="0" y="2219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9139" name="Group 3"/>
          <p:cNvGrpSpPr>
            <a:grpSpLocks noChangeAspect="1"/>
          </p:cNvGrpSpPr>
          <p:nvPr/>
        </p:nvGrpSpPr>
        <p:grpSpPr bwMode="auto">
          <a:xfrm>
            <a:off x="881063" y="2492375"/>
            <a:ext cx="6892925" cy="3387725"/>
            <a:chOff x="555" y="1570"/>
            <a:chExt cx="4342" cy="2134"/>
          </a:xfrm>
        </p:grpSpPr>
        <p:sp>
          <p:nvSpPr>
            <p:cNvPr id="219138" name="AutoShape 2"/>
            <p:cNvSpPr>
              <a:spLocks noChangeAspect="1" noChangeArrowheads="1" noTextEdit="1"/>
            </p:cNvSpPr>
            <p:nvPr/>
          </p:nvSpPr>
          <p:spPr bwMode="auto">
            <a:xfrm>
              <a:off x="555" y="1570"/>
              <a:ext cx="4340" cy="2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0" name="Line 4"/>
            <p:cNvSpPr>
              <a:spLocks noChangeShapeType="1"/>
            </p:cNvSpPr>
            <p:nvPr/>
          </p:nvSpPr>
          <p:spPr bwMode="auto">
            <a:xfrm flipV="1">
              <a:off x="1158" y="1690"/>
              <a:ext cx="259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1" name="Line 5"/>
            <p:cNvSpPr>
              <a:spLocks noChangeShapeType="1"/>
            </p:cNvSpPr>
            <p:nvPr/>
          </p:nvSpPr>
          <p:spPr bwMode="auto">
            <a:xfrm>
              <a:off x="1417" y="1690"/>
              <a:ext cx="259" cy="1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2" name="Line 6"/>
            <p:cNvSpPr>
              <a:spLocks noChangeShapeType="1"/>
            </p:cNvSpPr>
            <p:nvPr/>
          </p:nvSpPr>
          <p:spPr bwMode="auto">
            <a:xfrm flipV="1">
              <a:off x="1676" y="1689"/>
              <a:ext cx="259" cy="1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3" name="Line 7"/>
            <p:cNvSpPr>
              <a:spLocks noChangeShapeType="1"/>
            </p:cNvSpPr>
            <p:nvPr/>
          </p:nvSpPr>
          <p:spPr bwMode="auto">
            <a:xfrm flipV="1">
              <a:off x="1734" y="1752"/>
              <a:ext cx="198" cy="11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4" name="Rectangle 8"/>
            <p:cNvSpPr>
              <a:spLocks noChangeArrowheads="1"/>
            </p:cNvSpPr>
            <p:nvPr/>
          </p:nvSpPr>
          <p:spPr bwMode="auto">
            <a:xfrm>
              <a:off x="2082" y="1747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45" name="Rectangle 9"/>
            <p:cNvSpPr>
              <a:spLocks noChangeArrowheads="1"/>
            </p:cNvSpPr>
            <p:nvPr/>
          </p:nvSpPr>
          <p:spPr bwMode="auto">
            <a:xfrm>
              <a:off x="2222" y="1747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46" name="Line 10"/>
            <p:cNvSpPr>
              <a:spLocks noChangeShapeType="1"/>
            </p:cNvSpPr>
            <p:nvPr/>
          </p:nvSpPr>
          <p:spPr bwMode="auto">
            <a:xfrm>
              <a:off x="1935" y="1689"/>
              <a:ext cx="168" cy="9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7" name="Line 11"/>
            <p:cNvSpPr>
              <a:spLocks noChangeShapeType="1"/>
            </p:cNvSpPr>
            <p:nvPr/>
          </p:nvSpPr>
          <p:spPr bwMode="auto">
            <a:xfrm>
              <a:off x="1676" y="1839"/>
              <a:ext cx="1" cy="3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8" name="Line 12"/>
            <p:cNvSpPr>
              <a:spLocks noChangeShapeType="1"/>
            </p:cNvSpPr>
            <p:nvPr/>
          </p:nvSpPr>
          <p:spPr bwMode="auto">
            <a:xfrm flipH="1" flipV="1">
              <a:off x="897" y="1690"/>
              <a:ext cx="261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49" name="Line 13"/>
            <p:cNvSpPr>
              <a:spLocks noChangeShapeType="1"/>
            </p:cNvSpPr>
            <p:nvPr/>
          </p:nvSpPr>
          <p:spPr bwMode="auto">
            <a:xfrm flipV="1">
              <a:off x="3669" y="1655"/>
              <a:ext cx="259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50" name="Line 14"/>
            <p:cNvSpPr>
              <a:spLocks noChangeShapeType="1"/>
            </p:cNvSpPr>
            <p:nvPr/>
          </p:nvSpPr>
          <p:spPr bwMode="auto">
            <a:xfrm>
              <a:off x="3928" y="1655"/>
              <a:ext cx="259" cy="1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51" name="Line 15"/>
            <p:cNvSpPr>
              <a:spLocks noChangeShapeType="1"/>
            </p:cNvSpPr>
            <p:nvPr/>
          </p:nvSpPr>
          <p:spPr bwMode="auto">
            <a:xfrm flipV="1">
              <a:off x="4187" y="1654"/>
              <a:ext cx="259" cy="1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52" name="Line 16"/>
            <p:cNvSpPr>
              <a:spLocks noChangeShapeType="1"/>
            </p:cNvSpPr>
            <p:nvPr/>
          </p:nvSpPr>
          <p:spPr bwMode="auto">
            <a:xfrm>
              <a:off x="4446" y="1654"/>
              <a:ext cx="259" cy="1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53" name="Rectangle 17"/>
            <p:cNvSpPr>
              <a:spLocks noChangeArrowheads="1"/>
            </p:cNvSpPr>
            <p:nvPr/>
          </p:nvSpPr>
          <p:spPr bwMode="auto">
            <a:xfrm>
              <a:off x="4081" y="2013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54" name="Line 18"/>
            <p:cNvSpPr>
              <a:spLocks noChangeShapeType="1"/>
            </p:cNvSpPr>
            <p:nvPr/>
          </p:nvSpPr>
          <p:spPr bwMode="auto">
            <a:xfrm>
              <a:off x="4187" y="1804"/>
              <a:ext cx="1" cy="20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55" name="Line 19"/>
            <p:cNvSpPr>
              <a:spLocks noChangeShapeType="1"/>
            </p:cNvSpPr>
            <p:nvPr/>
          </p:nvSpPr>
          <p:spPr bwMode="auto">
            <a:xfrm>
              <a:off x="4134" y="1839"/>
              <a:ext cx="1" cy="1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56" name="Rectangle 20"/>
            <p:cNvSpPr>
              <a:spLocks noChangeArrowheads="1"/>
            </p:cNvSpPr>
            <p:nvPr/>
          </p:nvSpPr>
          <p:spPr bwMode="auto">
            <a:xfrm>
              <a:off x="3741" y="2209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57" name="Rectangle 21"/>
            <p:cNvSpPr>
              <a:spLocks noChangeArrowheads="1"/>
            </p:cNvSpPr>
            <p:nvPr/>
          </p:nvSpPr>
          <p:spPr bwMode="auto">
            <a:xfrm>
              <a:off x="3613" y="2209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58" name="Line 22"/>
            <p:cNvSpPr>
              <a:spLocks noChangeShapeType="1"/>
            </p:cNvSpPr>
            <p:nvPr/>
          </p:nvSpPr>
          <p:spPr bwMode="auto">
            <a:xfrm flipH="1">
              <a:off x="3941" y="2152"/>
              <a:ext cx="162" cy="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59" name="Line 23"/>
            <p:cNvSpPr>
              <a:spLocks noChangeShapeType="1"/>
            </p:cNvSpPr>
            <p:nvPr/>
          </p:nvSpPr>
          <p:spPr bwMode="auto">
            <a:xfrm flipV="1">
              <a:off x="1184" y="2906"/>
              <a:ext cx="259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60" name="Line 24"/>
            <p:cNvSpPr>
              <a:spLocks noChangeShapeType="1"/>
            </p:cNvSpPr>
            <p:nvPr/>
          </p:nvSpPr>
          <p:spPr bwMode="auto">
            <a:xfrm>
              <a:off x="1443" y="2906"/>
              <a:ext cx="259" cy="1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61" name="Line 25"/>
            <p:cNvSpPr>
              <a:spLocks noChangeShapeType="1"/>
            </p:cNvSpPr>
            <p:nvPr/>
          </p:nvSpPr>
          <p:spPr bwMode="auto">
            <a:xfrm flipV="1">
              <a:off x="1702" y="2905"/>
              <a:ext cx="259" cy="1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62" name="Line 26"/>
            <p:cNvSpPr>
              <a:spLocks noChangeShapeType="1"/>
            </p:cNvSpPr>
            <p:nvPr/>
          </p:nvSpPr>
          <p:spPr bwMode="auto">
            <a:xfrm>
              <a:off x="1961" y="2905"/>
              <a:ext cx="259" cy="1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63" name="Rectangle 27"/>
            <p:cNvSpPr>
              <a:spLocks noChangeArrowheads="1"/>
            </p:cNvSpPr>
            <p:nvPr/>
          </p:nvSpPr>
          <p:spPr bwMode="auto">
            <a:xfrm>
              <a:off x="1596" y="3264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64" name="Line 28"/>
            <p:cNvSpPr>
              <a:spLocks noChangeShapeType="1"/>
            </p:cNvSpPr>
            <p:nvPr/>
          </p:nvSpPr>
          <p:spPr bwMode="auto">
            <a:xfrm>
              <a:off x="1702" y="3055"/>
              <a:ext cx="1" cy="20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65" name="Rectangle 29"/>
            <p:cNvSpPr>
              <a:spLocks noChangeArrowheads="1"/>
            </p:cNvSpPr>
            <p:nvPr/>
          </p:nvSpPr>
          <p:spPr bwMode="auto">
            <a:xfrm>
              <a:off x="1257" y="3460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66" name="Rectangle 30"/>
            <p:cNvSpPr>
              <a:spLocks noChangeArrowheads="1"/>
            </p:cNvSpPr>
            <p:nvPr/>
          </p:nvSpPr>
          <p:spPr bwMode="auto">
            <a:xfrm>
              <a:off x="1128" y="3460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67" name="Line 31"/>
            <p:cNvSpPr>
              <a:spLocks noChangeShapeType="1"/>
            </p:cNvSpPr>
            <p:nvPr/>
          </p:nvSpPr>
          <p:spPr bwMode="auto">
            <a:xfrm flipH="1">
              <a:off x="1456" y="3403"/>
              <a:ext cx="163" cy="9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68" name="Rectangle 32"/>
            <p:cNvSpPr>
              <a:spLocks noChangeArrowheads="1"/>
            </p:cNvSpPr>
            <p:nvPr/>
          </p:nvSpPr>
          <p:spPr bwMode="auto">
            <a:xfrm>
              <a:off x="1851" y="3415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69" name="Line 33"/>
            <p:cNvSpPr>
              <a:spLocks noChangeShapeType="1"/>
            </p:cNvSpPr>
            <p:nvPr/>
          </p:nvSpPr>
          <p:spPr bwMode="auto">
            <a:xfrm>
              <a:off x="1769" y="3423"/>
              <a:ext cx="89" cy="5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0" name="Line 34"/>
            <p:cNvSpPr>
              <a:spLocks noChangeShapeType="1"/>
            </p:cNvSpPr>
            <p:nvPr/>
          </p:nvSpPr>
          <p:spPr bwMode="auto">
            <a:xfrm>
              <a:off x="1796" y="3378"/>
              <a:ext cx="89" cy="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1" name="Line 35"/>
            <p:cNvSpPr>
              <a:spLocks noChangeShapeType="1"/>
            </p:cNvSpPr>
            <p:nvPr/>
          </p:nvSpPr>
          <p:spPr bwMode="auto">
            <a:xfrm flipV="1">
              <a:off x="3620" y="3113"/>
              <a:ext cx="259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2" name="Line 36"/>
            <p:cNvSpPr>
              <a:spLocks noChangeShapeType="1"/>
            </p:cNvSpPr>
            <p:nvPr/>
          </p:nvSpPr>
          <p:spPr bwMode="auto">
            <a:xfrm>
              <a:off x="3879" y="3113"/>
              <a:ext cx="259" cy="1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3" name="Line 37"/>
            <p:cNvSpPr>
              <a:spLocks noChangeShapeType="1"/>
            </p:cNvSpPr>
            <p:nvPr/>
          </p:nvSpPr>
          <p:spPr bwMode="auto">
            <a:xfrm flipV="1">
              <a:off x="4138" y="3112"/>
              <a:ext cx="259" cy="1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4" name="Line 38"/>
            <p:cNvSpPr>
              <a:spLocks noChangeShapeType="1"/>
            </p:cNvSpPr>
            <p:nvPr/>
          </p:nvSpPr>
          <p:spPr bwMode="auto">
            <a:xfrm>
              <a:off x="4397" y="3112"/>
              <a:ext cx="259" cy="1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5" name="Rectangle 39"/>
            <p:cNvSpPr>
              <a:spLocks noChangeArrowheads="1"/>
            </p:cNvSpPr>
            <p:nvPr/>
          </p:nvSpPr>
          <p:spPr bwMode="auto">
            <a:xfrm>
              <a:off x="4292" y="2720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76" name="Line 40"/>
            <p:cNvSpPr>
              <a:spLocks noChangeShapeType="1"/>
            </p:cNvSpPr>
            <p:nvPr/>
          </p:nvSpPr>
          <p:spPr bwMode="auto">
            <a:xfrm flipV="1">
              <a:off x="4397" y="2903"/>
              <a:ext cx="1" cy="20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7" name="Line 41"/>
            <p:cNvSpPr>
              <a:spLocks noChangeShapeType="1"/>
            </p:cNvSpPr>
            <p:nvPr/>
          </p:nvSpPr>
          <p:spPr bwMode="auto">
            <a:xfrm flipV="1">
              <a:off x="4450" y="2903"/>
              <a:ext cx="1" cy="17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78" name="Rectangle 42"/>
            <p:cNvSpPr>
              <a:spLocks noChangeArrowheads="1"/>
            </p:cNvSpPr>
            <p:nvPr/>
          </p:nvSpPr>
          <p:spPr bwMode="auto">
            <a:xfrm>
              <a:off x="4543" y="2568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79" name="Rectangle 43"/>
            <p:cNvSpPr>
              <a:spLocks noChangeArrowheads="1"/>
            </p:cNvSpPr>
            <p:nvPr/>
          </p:nvSpPr>
          <p:spPr bwMode="auto">
            <a:xfrm>
              <a:off x="4683" y="2568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80" name="Line 44"/>
            <p:cNvSpPr>
              <a:spLocks noChangeShapeType="1"/>
            </p:cNvSpPr>
            <p:nvPr/>
          </p:nvSpPr>
          <p:spPr bwMode="auto">
            <a:xfrm flipV="1">
              <a:off x="4482" y="2710"/>
              <a:ext cx="82" cy="4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81" name="Rectangle 45"/>
            <p:cNvSpPr>
              <a:spLocks noChangeArrowheads="1"/>
            </p:cNvSpPr>
            <p:nvPr/>
          </p:nvSpPr>
          <p:spPr bwMode="auto">
            <a:xfrm>
              <a:off x="555" y="1716"/>
              <a:ext cx="245" cy="23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82" name="Rectangle 46"/>
            <p:cNvSpPr>
              <a:spLocks noChangeArrowheads="1"/>
            </p:cNvSpPr>
            <p:nvPr/>
          </p:nvSpPr>
          <p:spPr bwMode="auto">
            <a:xfrm>
              <a:off x="566" y="1729"/>
              <a:ext cx="306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83" name="Rectangle 47"/>
            <p:cNvSpPr>
              <a:spLocks noChangeArrowheads="1"/>
            </p:cNvSpPr>
            <p:nvPr/>
          </p:nvSpPr>
          <p:spPr bwMode="auto">
            <a:xfrm>
              <a:off x="3272" y="1749"/>
              <a:ext cx="243" cy="23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84" name="Rectangle 48"/>
            <p:cNvSpPr>
              <a:spLocks noChangeArrowheads="1"/>
            </p:cNvSpPr>
            <p:nvPr/>
          </p:nvSpPr>
          <p:spPr bwMode="auto">
            <a:xfrm>
              <a:off x="3281" y="1762"/>
              <a:ext cx="22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85" name="Rectangle 49"/>
            <p:cNvSpPr>
              <a:spLocks noChangeArrowheads="1"/>
            </p:cNvSpPr>
            <p:nvPr/>
          </p:nvSpPr>
          <p:spPr bwMode="auto">
            <a:xfrm>
              <a:off x="658" y="3048"/>
              <a:ext cx="233" cy="23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86" name="Rectangle 50"/>
            <p:cNvSpPr>
              <a:spLocks noChangeArrowheads="1"/>
            </p:cNvSpPr>
            <p:nvPr/>
          </p:nvSpPr>
          <p:spPr bwMode="auto">
            <a:xfrm>
              <a:off x="669" y="3060"/>
              <a:ext cx="295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187" name="Rectangle 51"/>
            <p:cNvSpPr>
              <a:spLocks noChangeArrowheads="1"/>
            </p:cNvSpPr>
            <p:nvPr/>
          </p:nvSpPr>
          <p:spPr bwMode="auto">
            <a:xfrm>
              <a:off x="3134" y="2981"/>
              <a:ext cx="245" cy="23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88" name="Rectangle 52"/>
            <p:cNvSpPr>
              <a:spLocks noChangeArrowheads="1"/>
            </p:cNvSpPr>
            <p:nvPr/>
          </p:nvSpPr>
          <p:spPr bwMode="auto">
            <a:xfrm>
              <a:off x="3144" y="2994"/>
              <a:ext cx="306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Imag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9200" y="980728"/>
            <a:ext cx="4080453" cy="1368152"/>
          </a:xfrm>
          <a:prstGeom prst="rect">
            <a:avLst/>
          </a:prstGeom>
          <a:noFill/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98629"/>
            <a:ext cx="50481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following reaction gives?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1A8C9-BBBC-4B60-9540-B7DF36D0EB37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17091" name="Group 3"/>
          <p:cNvGrpSpPr>
            <a:grpSpLocks noChangeAspect="1"/>
          </p:cNvGrpSpPr>
          <p:nvPr/>
        </p:nvGrpSpPr>
        <p:grpSpPr bwMode="auto">
          <a:xfrm>
            <a:off x="1187450" y="2601913"/>
            <a:ext cx="5832475" cy="3706812"/>
            <a:chOff x="748" y="1639"/>
            <a:chExt cx="3674" cy="2335"/>
          </a:xfrm>
        </p:grpSpPr>
        <p:sp>
          <p:nvSpPr>
            <p:cNvPr id="217090" name="AutoShape 2"/>
            <p:cNvSpPr>
              <a:spLocks noChangeAspect="1" noChangeArrowheads="1" noTextEdit="1"/>
            </p:cNvSpPr>
            <p:nvPr/>
          </p:nvSpPr>
          <p:spPr bwMode="auto">
            <a:xfrm>
              <a:off x="748" y="1639"/>
              <a:ext cx="3674" cy="2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2" name="Line 4"/>
            <p:cNvSpPr>
              <a:spLocks noChangeShapeType="1"/>
            </p:cNvSpPr>
            <p:nvPr/>
          </p:nvSpPr>
          <p:spPr bwMode="auto">
            <a:xfrm>
              <a:off x="1192" y="2033"/>
              <a:ext cx="1" cy="3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3" name="Line 5"/>
            <p:cNvSpPr>
              <a:spLocks noChangeShapeType="1"/>
            </p:cNvSpPr>
            <p:nvPr/>
          </p:nvSpPr>
          <p:spPr bwMode="auto">
            <a:xfrm flipV="1">
              <a:off x="1192" y="1877"/>
              <a:ext cx="264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4" name="Line 6"/>
            <p:cNvSpPr>
              <a:spLocks noChangeShapeType="1"/>
            </p:cNvSpPr>
            <p:nvPr/>
          </p:nvSpPr>
          <p:spPr bwMode="auto">
            <a:xfrm>
              <a:off x="1192" y="2342"/>
              <a:ext cx="264" cy="15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5" name="Line 7"/>
            <p:cNvSpPr>
              <a:spLocks noChangeShapeType="1"/>
            </p:cNvSpPr>
            <p:nvPr/>
          </p:nvSpPr>
          <p:spPr bwMode="auto">
            <a:xfrm flipV="1">
              <a:off x="1456" y="2342"/>
              <a:ext cx="266" cy="15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6" name="Line 8"/>
            <p:cNvSpPr>
              <a:spLocks noChangeShapeType="1"/>
            </p:cNvSpPr>
            <p:nvPr/>
          </p:nvSpPr>
          <p:spPr bwMode="auto">
            <a:xfrm flipV="1">
              <a:off x="1722" y="2033"/>
              <a:ext cx="1" cy="3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7" name="Line 9"/>
            <p:cNvSpPr>
              <a:spLocks noChangeShapeType="1"/>
            </p:cNvSpPr>
            <p:nvPr/>
          </p:nvSpPr>
          <p:spPr bwMode="auto">
            <a:xfrm flipH="1" flipV="1">
              <a:off x="1456" y="1877"/>
              <a:ext cx="266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8" name="Line 10"/>
            <p:cNvSpPr>
              <a:spLocks noChangeShapeType="1"/>
            </p:cNvSpPr>
            <p:nvPr/>
          </p:nvSpPr>
          <p:spPr bwMode="auto">
            <a:xfrm flipV="1">
              <a:off x="1722" y="1725"/>
              <a:ext cx="1" cy="30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99" name="Line 11"/>
            <p:cNvSpPr>
              <a:spLocks noChangeShapeType="1"/>
            </p:cNvSpPr>
            <p:nvPr/>
          </p:nvSpPr>
          <p:spPr bwMode="auto">
            <a:xfrm>
              <a:off x="1722" y="2033"/>
              <a:ext cx="296" cy="8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0" name="Line 12"/>
            <p:cNvSpPr>
              <a:spLocks noChangeShapeType="1"/>
            </p:cNvSpPr>
            <p:nvPr/>
          </p:nvSpPr>
          <p:spPr bwMode="auto">
            <a:xfrm>
              <a:off x="3183" y="2010"/>
              <a:ext cx="1" cy="3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1" name="Line 13"/>
            <p:cNvSpPr>
              <a:spLocks noChangeShapeType="1"/>
            </p:cNvSpPr>
            <p:nvPr/>
          </p:nvSpPr>
          <p:spPr bwMode="auto">
            <a:xfrm flipV="1">
              <a:off x="3183" y="1854"/>
              <a:ext cx="264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2" name="Line 14"/>
            <p:cNvSpPr>
              <a:spLocks noChangeShapeType="1"/>
            </p:cNvSpPr>
            <p:nvPr/>
          </p:nvSpPr>
          <p:spPr bwMode="auto">
            <a:xfrm>
              <a:off x="3183" y="2319"/>
              <a:ext cx="264" cy="15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3" name="Line 15"/>
            <p:cNvSpPr>
              <a:spLocks noChangeShapeType="1"/>
            </p:cNvSpPr>
            <p:nvPr/>
          </p:nvSpPr>
          <p:spPr bwMode="auto">
            <a:xfrm flipV="1">
              <a:off x="3447" y="2319"/>
              <a:ext cx="265" cy="15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4" name="Line 16"/>
            <p:cNvSpPr>
              <a:spLocks noChangeShapeType="1"/>
            </p:cNvSpPr>
            <p:nvPr/>
          </p:nvSpPr>
          <p:spPr bwMode="auto">
            <a:xfrm flipV="1">
              <a:off x="3712" y="2010"/>
              <a:ext cx="1" cy="3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5" name="Line 17"/>
            <p:cNvSpPr>
              <a:spLocks noChangeShapeType="1"/>
            </p:cNvSpPr>
            <p:nvPr/>
          </p:nvSpPr>
          <p:spPr bwMode="auto">
            <a:xfrm flipH="1" flipV="1">
              <a:off x="3447" y="1854"/>
              <a:ext cx="265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6" name="Rectangle 18"/>
            <p:cNvSpPr>
              <a:spLocks noChangeArrowheads="1"/>
            </p:cNvSpPr>
            <p:nvPr/>
          </p:nvSpPr>
          <p:spPr bwMode="auto">
            <a:xfrm>
              <a:off x="3747" y="1647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07" name="Rectangle 19"/>
            <p:cNvSpPr>
              <a:spLocks noChangeArrowheads="1"/>
            </p:cNvSpPr>
            <p:nvPr/>
          </p:nvSpPr>
          <p:spPr bwMode="auto">
            <a:xfrm>
              <a:off x="3892" y="1647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08" name="Line 20"/>
            <p:cNvSpPr>
              <a:spLocks noChangeShapeType="1"/>
            </p:cNvSpPr>
            <p:nvPr/>
          </p:nvSpPr>
          <p:spPr bwMode="auto">
            <a:xfrm flipV="1">
              <a:off x="3712" y="1837"/>
              <a:ext cx="97" cy="17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09" name="Line 21"/>
            <p:cNvSpPr>
              <a:spLocks noChangeShapeType="1"/>
            </p:cNvSpPr>
            <p:nvPr/>
          </p:nvSpPr>
          <p:spPr bwMode="auto">
            <a:xfrm>
              <a:off x="3712" y="2010"/>
              <a:ext cx="266" cy="15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0" name="Line 22"/>
            <p:cNvSpPr>
              <a:spLocks noChangeShapeType="1"/>
            </p:cNvSpPr>
            <p:nvPr/>
          </p:nvSpPr>
          <p:spPr bwMode="auto">
            <a:xfrm>
              <a:off x="1147" y="3413"/>
              <a:ext cx="1" cy="30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1" name="Line 23"/>
            <p:cNvSpPr>
              <a:spLocks noChangeShapeType="1"/>
            </p:cNvSpPr>
            <p:nvPr/>
          </p:nvSpPr>
          <p:spPr bwMode="auto">
            <a:xfrm flipV="1">
              <a:off x="1147" y="3257"/>
              <a:ext cx="264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2" name="Line 24"/>
            <p:cNvSpPr>
              <a:spLocks noChangeShapeType="1"/>
            </p:cNvSpPr>
            <p:nvPr/>
          </p:nvSpPr>
          <p:spPr bwMode="auto">
            <a:xfrm>
              <a:off x="1147" y="3721"/>
              <a:ext cx="264" cy="15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3" name="Line 25"/>
            <p:cNvSpPr>
              <a:spLocks noChangeShapeType="1"/>
            </p:cNvSpPr>
            <p:nvPr/>
          </p:nvSpPr>
          <p:spPr bwMode="auto">
            <a:xfrm flipV="1">
              <a:off x="1411" y="3721"/>
              <a:ext cx="266" cy="15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4" name="Line 26"/>
            <p:cNvSpPr>
              <a:spLocks noChangeShapeType="1"/>
            </p:cNvSpPr>
            <p:nvPr/>
          </p:nvSpPr>
          <p:spPr bwMode="auto">
            <a:xfrm flipV="1">
              <a:off x="1677" y="3413"/>
              <a:ext cx="1" cy="30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5" name="Line 27"/>
            <p:cNvSpPr>
              <a:spLocks noChangeShapeType="1"/>
            </p:cNvSpPr>
            <p:nvPr/>
          </p:nvSpPr>
          <p:spPr bwMode="auto">
            <a:xfrm flipH="1" flipV="1">
              <a:off x="1411" y="3257"/>
              <a:ext cx="266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6" name="Line 28"/>
            <p:cNvSpPr>
              <a:spLocks noChangeShapeType="1"/>
            </p:cNvSpPr>
            <p:nvPr/>
          </p:nvSpPr>
          <p:spPr bwMode="auto">
            <a:xfrm flipV="1">
              <a:off x="1677" y="3240"/>
              <a:ext cx="96" cy="17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17" name="Rectangle 29"/>
            <p:cNvSpPr>
              <a:spLocks noChangeArrowheads="1"/>
            </p:cNvSpPr>
            <p:nvPr/>
          </p:nvSpPr>
          <p:spPr bwMode="auto">
            <a:xfrm>
              <a:off x="1825" y="3472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18" name="Rectangle 30"/>
            <p:cNvSpPr>
              <a:spLocks noChangeArrowheads="1"/>
            </p:cNvSpPr>
            <p:nvPr/>
          </p:nvSpPr>
          <p:spPr bwMode="auto">
            <a:xfrm>
              <a:off x="1970" y="3472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19" name="Line 31"/>
            <p:cNvSpPr>
              <a:spLocks noChangeShapeType="1"/>
            </p:cNvSpPr>
            <p:nvPr/>
          </p:nvSpPr>
          <p:spPr bwMode="auto">
            <a:xfrm>
              <a:off x="1677" y="3413"/>
              <a:ext cx="172" cy="10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20" name="Rectangle 32"/>
            <p:cNvSpPr>
              <a:spLocks noChangeArrowheads="1"/>
            </p:cNvSpPr>
            <p:nvPr/>
          </p:nvSpPr>
          <p:spPr bwMode="auto">
            <a:xfrm>
              <a:off x="1717" y="3050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21" name="Rectangle 33"/>
            <p:cNvSpPr>
              <a:spLocks noChangeArrowheads="1"/>
            </p:cNvSpPr>
            <p:nvPr/>
          </p:nvSpPr>
          <p:spPr bwMode="auto">
            <a:xfrm>
              <a:off x="1851" y="3050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22" name="Rectangle 34"/>
            <p:cNvSpPr>
              <a:spLocks noChangeArrowheads="1"/>
            </p:cNvSpPr>
            <p:nvPr/>
          </p:nvSpPr>
          <p:spPr bwMode="auto">
            <a:xfrm>
              <a:off x="1997" y="3050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23" name="Rectangle 35"/>
            <p:cNvSpPr>
              <a:spLocks noChangeArrowheads="1"/>
            </p:cNvSpPr>
            <p:nvPr/>
          </p:nvSpPr>
          <p:spPr bwMode="auto">
            <a:xfrm>
              <a:off x="2142" y="3050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24" name="Line 36"/>
            <p:cNvSpPr>
              <a:spLocks noChangeShapeType="1"/>
            </p:cNvSpPr>
            <p:nvPr/>
          </p:nvSpPr>
          <p:spPr bwMode="auto">
            <a:xfrm>
              <a:off x="3100" y="3341"/>
              <a:ext cx="1" cy="3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25" name="Line 37"/>
            <p:cNvSpPr>
              <a:spLocks noChangeShapeType="1"/>
            </p:cNvSpPr>
            <p:nvPr/>
          </p:nvSpPr>
          <p:spPr bwMode="auto">
            <a:xfrm flipV="1">
              <a:off x="3100" y="3185"/>
              <a:ext cx="264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26" name="Line 38"/>
            <p:cNvSpPr>
              <a:spLocks noChangeShapeType="1"/>
            </p:cNvSpPr>
            <p:nvPr/>
          </p:nvSpPr>
          <p:spPr bwMode="auto">
            <a:xfrm>
              <a:off x="3100" y="3650"/>
              <a:ext cx="264" cy="15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27" name="Line 39"/>
            <p:cNvSpPr>
              <a:spLocks noChangeShapeType="1"/>
            </p:cNvSpPr>
            <p:nvPr/>
          </p:nvSpPr>
          <p:spPr bwMode="auto">
            <a:xfrm flipV="1">
              <a:off x="3364" y="3650"/>
              <a:ext cx="266" cy="15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28" name="Line 40"/>
            <p:cNvSpPr>
              <a:spLocks noChangeShapeType="1"/>
            </p:cNvSpPr>
            <p:nvPr/>
          </p:nvSpPr>
          <p:spPr bwMode="auto">
            <a:xfrm flipV="1">
              <a:off x="3630" y="3341"/>
              <a:ext cx="1" cy="30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29" name="Line 41"/>
            <p:cNvSpPr>
              <a:spLocks noChangeShapeType="1"/>
            </p:cNvSpPr>
            <p:nvPr/>
          </p:nvSpPr>
          <p:spPr bwMode="auto">
            <a:xfrm flipH="1" flipV="1">
              <a:off x="3364" y="3185"/>
              <a:ext cx="266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30" name="Rectangle 42"/>
            <p:cNvSpPr>
              <a:spLocks noChangeArrowheads="1"/>
            </p:cNvSpPr>
            <p:nvPr/>
          </p:nvSpPr>
          <p:spPr bwMode="auto">
            <a:xfrm>
              <a:off x="3670" y="2978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31" name="Rectangle 43"/>
            <p:cNvSpPr>
              <a:spLocks noChangeArrowheads="1"/>
            </p:cNvSpPr>
            <p:nvPr/>
          </p:nvSpPr>
          <p:spPr bwMode="auto">
            <a:xfrm>
              <a:off x="3804" y="2978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32" name="Rectangle 44"/>
            <p:cNvSpPr>
              <a:spLocks noChangeArrowheads="1"/>
            </p:cNvSpPr>
            <p:nvPr/>
          </p:nvSpPr>
          <p:spPr bwMode="auto">
            <a:xfrm>
              <a:off x="3954" y="3097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33" name="Rectangle 45"/>
            <p:cNvSpPr>
              <a:spLocks noChangeArrowheads="1"/>
            </p:cNvSpPr>
            <p:nvPr/>
          </p:nvSpPr>
          <p:spPr bwMode="auto">
            <a:xfrm>
              <a:off x="4006" y="2978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34" name="Rectangle 46"/>
            <p:cNvSpPr>
              <a:spLocks noChangeArrowheads="1"/>
            </p:cNvSpPr>
            <p:nvPr/>
          </p:nvSpPr>
          <p:spPr bwMode="auto">
            <a:xfrm>
              <a:off x="4139" y="2978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35" name="Rectangle 47"/>
            <p:cNvSpPr>
              <a:spLocks noChangeArrowheads="1"/>
            </p:cNvSpPr>
            <p:nvPr/>
          </p:nvSpPr>
          <p:spPr bwMode="auto">
            <a:xfrm>
              <a:off x="4289" y="3097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36" name="Line 48"/>
            <p:cNvSpPr>
              <a:spLocks noChangeShapeType="1"/>
            </p:cNvSpPr>
            <p:nvPr/>
          </p:nvSpPr>
          <p:spPr bwMode="auto">
            <a:xfrm flipV="1">
              <a:off x="3630" y="3168"/>
              <a:ext cx="96" cy="17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37" name="Line 49"/>
            <p:cNvSpPr>
              <a:spLocks noChangeShapeType="1"/>
            </p:cNvSpPr>
            <p:nvPr/>
          </p:nvSpPr>
          <p:spPr bwMode="auto">
            <a:xfrm>
              <a:off x="3630" y="3341"/>
              <a:ext cx="265" cy="15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38" name="Rectangle 50"/>
            <p:cNvSpPr>
              <a:spLocks noChangeArrowheads="1"/>
            </p:cNvSpPr>
            <p:nvPr/>
          </p:nvSpPr>
          <p:spPr bwMode="auto">
            <a:xfrm>
              <a:off x="784" y="2033"/>
              <a:ext cx="251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39" name="Rectangle 51"/>
            <p:cNvSpPr>
              <a:spLocks noChangeArrowheads="1"/>
            </p:cNvSpPr>
            <p:nvPr/>
          </p:nvSpPr>
          <p:spPr bwMode="auto">
            <a:xfrm>
              <a:off x="795" y="2045"/>
              <a:ext cx="3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40" name="Rectangle 52"/>
            <p:cNvSpPr>
              <a:spLocks noChangeArrowheads="1"/>
            </p:cNvSpPr>
            <p:nvPr/>
          </p:nvSpPr>
          <p:spPr bwMode="auto">
            <a:xfrm>
              <a:off x="2763" y="2057"/>
              <a:ext cx="252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41" name="Rectangle 53"/>
            <p:cNvSpPr>
              <a:spLocks noChangeArrowheads="1"/>
            </p:cNvSpPr>
            <p:nvPr/>
          </p:nvSpPr>
          <p:spPr bwMode="auto">
            <a:xfrm>
              <a:off x="2774" y="2068"/>
              <a:ext cx="3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42" name="Rectangle 54"/>
            <p:cNvSpPr>
              <a:spLocks noChangeArrowheads="1"/>
            </p:cNvSpPr>
            <p:nvPr/>
          </p:nvSpPr>
          <p:spPr bwMode="auto">
            <a:xfrm>
              <a:off x="748" y="3363"/>
              <a:ext cx="239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43" name="Rectangle 55"/>
            <p:cNvSpPr>
              <a:spLocks noChangeArrowheads="1"/>
            </p:cNvSpPr>
            <p:nvPr/>
          </p:nvSpPr>
          <p:spPr bwMode="auto">
            <a:xfrm>
              <a:off x="759" y="3374"/>
              <a:ext cx="30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144" name="Rectangle 56"/>
            <p:cNvSpPr>
              <a:spLocks noChangeArrowheads="1"/>
            </p:cNvSpPr>
            <p:nvPr/>
          </p:nvSpPr>
          <p:spPr bwMode="auto">
            <a:xfrm>
              <a:off x="2739" y="3375"/>
              <a:ext cx="251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45" name="Rectangle 57"/>
            <p:cNvSpPr>
              <a:spLocks noChangeArrowheads="1"/>
            </p:cNvSpPr>
            <p:nvPr/>
          </p:nvSpPr>
          <p:spPr bwMode="auto">
            <a:xfrm>
              <a:off x="2750" y="3387"/>
              <a:ext cx="22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Imag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7069" y="1052736"/>
            <a:ext cx="6355832" cy="1512168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51520" y="188640"/>
            <a:ext cx="50481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following reaction gives?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2466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1103-6DD7-4EC3-A1D0-4D43C4E2B6B9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15043" name="Group 3"/>
          <p:cNvGrpSpPr>
            <a:grpSpLocks noChangeAspect="1"/>
          </p:cNvGrpSpPr>
          <p:nvPr/>
        </p:nvGrpSpPr>
        <p:grpSpPr bwMode="auto">
          <a:xfrm>
            <a:off x="539750" y="2817813"/>
            <a:ext cx="6938963" cy="3944938"/>
            <a:chOff x="340" y="1775"/>
            <a:chExt cx="4371" cy="2485"/>
          </a:xfrm>
        </p:grpSpPr>
        <p:sp>
          <p:nvSpPr>
            <p:cNvPr id="215042" name="AutoShape 2"/>
            <p:cNvSpPr>
              <a:spLocks noChangeAspect="1" noChangeArrowheads="1" noTextEdit="1"/>
            </p:cNvSpPr>
            <p:nvPr/>
          </p:nvSpPr>
          <p:spPr bwMode="auto">
            <a:xfrm>
              <a:off x="340" y="1775"/>
              <a:ext cx="4371" cy="2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44" name="Line 4"/>
            <p:cNvSpPr>
              <a:spLocks noChangeShapeType="1"/>
            </p:cNvSpPr>
            <p:nvPr/>
          </p:nvSpPr>
          <p:spPr bwMode="auto">
            <a:xfrm flipV="1">
              <a:off x="959" y="2201"/>
              <a:ext cx="287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45" name="Line 5"/>
            <p:cNvSpPr>
              <a:spLocks noChangeShapeType="1"/>
            </p:cNvSpPr>
            <p:nvPr/>
          </p:nvSpPr>
          <p:spPr bwMode="auto">
            <a:xfrm>
              <a:off x="1246" y="2201"/>
              <a:ext cx="287" cy="1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46" name="Line 6"/>
            <p:cNvSpPr>
              <a:spLocks noChangeShapeType="1"/>
            </p:cNvSpPr>
            <p:nvPr/>
          </p:nvSpPr>
          <p:spPr bwMode="auto">
            <a:xfrm flipV="1">
              <a:off x="1533" y="2199"/>
              <a:ext cx="288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47" name="Line 7"/>
            <p:cNvSpPr>
              <a:spLocks noChangeShapeType="1"/>
            </p:cNvSpPr>
            <p:nvPr/>
          </p:nvSpPr>
          <p:spPr bwMode="auto">
            <a:xfrm flipV="1">
              <a:off x="1246" y="1868"/>
              <a:ext cx="1" cy="33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48" name="Line 8"/>
            <p:cNvSpPr>
              <a:spLocks noChangeShapeType="1"/>
            </p:cNvSpPr>
            <p:nvPr/>
          </p:nvSpPr>
          <p:spPr bwMode="auto">
            <a:xfrm>
              <a:off x="1533" y="2366"/>
              <a:ext cx="1" cy="3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49" name="Line 9"/>
            <p:cNvSpPr>
              <a:spLocks noChangeShapeType="1"/>
            </p:cNvSpPr>
            <p:nvPr/>
          </p:nvSpPr>
          <p:spPr bwMode="auto">
            <a:xfrm flipV="1">
              <a:off x="3164" y="2215"/>
              <a:ext cx="287" cy="1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0" name="Line 10"/>
            <p:cNvSpPr>
              <a:spLocks noChangeShapeType="1"/>
            </p:cNvSpPr>
            <p:nvPr/>
          </p:nvSpPr>
          <p:spPr bwMode="auto">
            <a:xfrm>
              <a:off x="3451" y="2215"/>
              <a:ext cx="288" cy="1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1" name="Rectangle 11"/>
            <p:cNvSpPr>
              <a:spLocks noChangeArrowheads="1"/>
            </p:cNvSpPr>
            <p:nvPr/>
          </p:nvSpPr>
          <p:spPr bwMode="auto">
            <a:xfrm>
              <a:off x="3906" y="2113"/>
              <a:ext cx="244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52" name="Line 12"/>
            <p:cNvSpPr>
              <a:spLocks noChangeShapeType="1"/>
            </p:cNvSpPr>
            <p:nvPr/>
          </p:nvSpPr>
          <p:spPr bwMode="auto">
            <a:xfrm flipV="1">
              <a:off x="3739" y="2263"/>
              <a:ext cx="197" cy="1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3" name="Line 13"/>
            <p:cNvSpPr>
              <a:spLocks noChangeShapeType="1"/>
            </p:cNvSpPr>
            <p:nvPr/>
          </p:nvSpPr>
          <p:spPr bwMode="auto">
            <a:xfrm>
              <a:off x="4122" y="2268"/>
              <a:ext cx="192" cy="1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4" name="Line 14"/>
            <p:cNvSpPr>
              <a:spLocks noChangeShapeType="1"/>
            </p:cNvSpPr>
            <p:nvPr/>
          </p:nvSpPr>
          <p:spPr bwMode="auto">
            <a:xfrm flipV="1">
              <a:off x="4314" y="2211"/>
              <a:ext cx="287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5" name="Line 15"/>
            <p:cNvSpPr>
              <a:spLocks noChangeShapeType="1"/>
            </p:cNvSpPr>
            <p:nvPr/>
          </p:nvSpPr>
          <p:spPr bwMode="auto">
            <a:xfrm flipV="1">
              <a:off x="3451" y="1881"/>
              <a:ext cx="1" cy="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6" name="Rectangle 16"/>
            <p:cNvSpPr>
              <a:spLocks noChangeArrowheads="1"/>
            </p:cNvSpPr>
            <p:nvPr/>
          </p:nvSpPr>
          <p:spPr bwMode="auto">
            <a:xfrm>
              <a:off x="3611" y="2611"/>
              <a:ext cx="256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57" name="Line 17"/>
            <p:cNvSpPr>
              <a:spLocks noChangeShapeType="1"/>
            </p:cNvSpPr>
            <p:nvPr/>
          </p:nvSpPr>
          <p:spPr bwMode="auto">
            <a:xfrm>
              <a:off x="3710" y="2373"/>
              <a:ext cx="1" cy="2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8" name="Line 18"/>
            <p:cNvSpPr>
              <a:spLocks noChangeShapeType="1"/>
            </p:cNvSpPr>
            <p:nvPr/>
          </p:nvSpPr>
          <p:spPr bwMode="auto">
            <a:xfrm>
              <a:off x="3769" y="2371"/>
              <a:ext cx="1" cy="23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59" name="Line 19"/>
            <p:cNvSpPr>
              <a:spLocks noChangeShapeType="1"/>
            </p:cNvSpPr>
            <p:nvPr/>
          </p:nvSpPr>
          <p:spPr bwMode="auto">
            <a:xfrm>
              <a:off x="4314" y="2378"/>
              <a:ext cx="1" cy="3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60" name="Rectangle 20"/>
            <p:cNvSpPr>
              <a:spLocks noChangeArrowheads="1"/>
            </p:cNvSpPr>
            <p:nvPr/>
          </p:nvSpPr>
          <p:spPr bwMode="auto">
            <a:xfrm>
              <a:off x="3906" y="1780"/>
              <a:ext cx="244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61" name="Line 21"/>
            <p:cNvSpPr>
              <a:spLocks noChangeShapeType="1"/>
            </p:cNvSpPr>
            <p:nvPr/>
          </p:nvSpPr>
          <p:spPr bwMode="auto">
            <a:xfrm flipV="1">
              <a:off x="4026" y="1982"/>
              <a:ext cx="1" cy="1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62" name="Line 22"/>
            <p:cNvSpPr>
              <a:spLocks noChangeShapeType="1"/>
            </p:cNvSpPr>
            <p:nvPr/>
          </p:nvSpPr>
          <p:spPr bwMode="auto">
            <a:xfrm flipV="1">
              <a:off x="841" y="3572"/>
              <a:ext cx="287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63" name="Line 23"/>
            <p:cNvSpPr>
              <a:spLocks noChangeShapeType="1"/>
            </p:cNvSpPr>
            <p:nvPr/>
          </p:nvSpPr>
          <p:spPr bwMode="auto">
            <a:xfrm>
              <a:off x="1128" y="3572"/>
              <a:ext cx="288" cy="1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64" name="Rectangle 24"/>
            <p:cNvSpPr>
              <a:spLocks noChangeArrowheads="1"/>
            </p:cNvSpPr>
            <p:nvPr/>
          </p:nvSpPr>
          <p:spPr bwMode="auto">
            <a:xfrm>
              <a:off x="1575" y="3470"/>
              <a:ext cx="256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65" name="Rectangle 25"/>
            <p:cNvSpPr>
              <a:spLocks noChangeArrowheads="1"/>
            </p:cNvSpPr>
            <p:nvPr/>
          </p:nvSpPr>
          <p:spPr bwMode="auto">
            <a:xfrm>
              <a:off x="1731" y="3470"/>
              <a:ext cx="244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66" name="Line 26"/>
            <p:cNvSpPr>
              <a:spLocks noChangeShapeType="1"/>
            </p:cNvSpPr>
            <p:nvPr/>
          </p:nvSpPr>
          <p:spPr bwMode="auto">
            <a:xfrm flipV="1">
              <a:off x="1416" y="3626"/>
              <a:ext cx="186" cy="1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67" name="Line 27"/>
            <p:cNvSpPr>
              <a:spLocks noChangeShapeType="1"/>
            </p:cNvSpPr>
            <p:nvPr/>
          </p:nvSpPr>
          <p:spPr bwMode="auto">
            <a:xfrm flipV="1">
              <a:off x="1128" y="3238"/>
              <a:ext cx="1" cy="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68" name="Rectangle 28"/>
            <p:cNvSpPr>
              <a:spLocks noChangeArrowheads="1"/>
            </p:cNvSpPr>
            <p:nvPr/>
          </p:nvSpPr>
          <p:spPr bwMode="auto">
            <a:xfrm>
              <a:off x="1288" y="3969"/>
              <a:ext cx="256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69" name="Line 29"/>
            <p:cNvSpPr>
              <a:spLocks noChangeShapeType="1"/>
            </p:cNvSpPr>
            <p:nvPr/>
          </p:nvSpPr>
          <p:spPr bwMode="auto">
            <a:xfrm>
              <a:off x="1387" y="3730"/>
              <a:ext cx="1" cy="2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0" name="Line 30"/>
            <p:cNvSpPr>
              <a:spLocks noChangeShapeType="1"/>
            </p:cNvSpPr>
            <p:nvPr/>
          </p:nvSpPr>
          <p:spPr bwMode="auto">
            <a:xfrm>
              <a:off x="1446" y="3728"/>
              <a:ext cx="1" cy="2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1" name="Line 31"/>
            <p:cNvSpPr>
              <a:spLocks noChangeShapeType="1"/>
            </p:cNvSpPr>
            <p:nvPr/>
          </p:nvSpPr>
          <p:spPr bwMode="auto">
            <a:xfrm flipV="1">
              <a:off x="3263" y="3587"/>
              <a:ext cx="288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2" name="Line 32"/>
            <p:cNvSpPr>
              <a:spLocks noChangeShapeType="1"/>
            </p:cNvSpPr>
            <p:nvPr/>
          </p:nvSpPr>
          <p:spPr bwMode="auto">
            <a:xfrm>
              <a:off x="3551" y="3587"/>
              <a:ext cx="287" cy="1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3" name="Rectangle 33"/>
            <p:cNvSpPr>
              <a:spLocks noChangeArrowheads="1"/>
            </p:cNvSpPr>
            <p:nvPr/>
          </p:nvSpPr>
          <p:spPr bwMode="auto">
            <a:xfrm>
              <a:off x="4005" y="3485"/>
              <a:ext cx="244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74" name="Line 34"/>
            <p:cNvSpPr>
              <a:spLocks noChangeShapeType="1"/>
            </p:cNvSpPr>
            <p:nvPr/>
          </p:nvSpPr>
          <p:spPr bwMode="auto">
            <a:xfrm flipV="1">
              <a:off x="3838" y="3636"/>
              <a:ext cx="197" cy="1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5" name="Line 35"/>
            <p:cNvSpPr>
              <a:spLocks noChangeShapeType="1"/>
            </p:cNvSpPr>
            <p:nvPr/>
          </p:nvSpPr>
          <p:spPr bwMode="auto">
            <a:xfrm>
              <a:off x="4221" y="3641"/>
              <a:ext cx="192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6" name="Line 36"/>
            <p:cNvSpPr>
              <a:spLocks noChangeShapeType="1"/>
            </p:cNvSpPr>
            <p:nvPr/>
          </p:nvSpPr>
          <p:spPr bwMode="auto">
            <a:xfrm flipV="1">
              <a:off x="3551" y="3254"/>
              <a:ext cx="1" cy="33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7" name="Rectangle 37"/>
            <p:cNvSpPr>
              <a:spLocks noChangeArrowheads="1"/>
            </p:cNvSpPr>
            <p:nvPr/>
          </p:nvSpPr>
          <p:spPr bwMode="auto">
            <a:xfrm>
              <a:off x="3710" y="3984"/>
              <a:ext cx="256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78" name="Line 38"/>
            <p:cNvSpPr>
              <a:spLocks noChangeShapeType="1"/>
            </p:cNvSpPr>
            <p:nvPr/>
          </p:nvSpPr>
          <p:spPr bwMode="auto">
            <a:xfrm>
              <a:off x="3809" y="3745"/>
              <a:ext cx="1" cy="2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79" name="Line 39"/>
            <p:cNvSpPr>
              <a:spLocks noChangeShapeType="1"/>
            </p:cNvSpPr>
            <p:nvPr/>
          </p:nvSpPr>
          <p:spPr bwMode="auto">
            <a:xfrm>
              <a:off x="3868" y="3744"/>
              <a:ext cx="1" cy="23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80" name="Line 40"/>
            <p:cNvSpPr>
              <a:spLocks noChangeShapeType="1"/>
            </p:cNvSpPr>
            <p:nvPr/>
          </p:nvSpPr>
          <p:spPr bwMode="auto">
            <a:xfrm flipV="1">
              <a:off x="4126" y="3252"/>
              <a:ext cx="1" cy="2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81" name="Rectangle 41"/>
            <p:cNvSpPr>
              <a:spLocks noChangeArrowheads="1"/>
            </p:cNvSpPr>
            <p:nvPr/>
          </p:nvSpPr>
          <p:spPr bwMode="auto">
            <a:xfrm>
              <a:off x="404" y="2156"/>
              <a:ext cx="272" cy="25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82" name="Rectangle 42"/>
            <p:cNvSpPr>
              <a:spLocks noChangeArrowheads="1"/>
            </p:cNvSpPr>
            <p:nvPr/>
          </p:nvSpPr>
          <p:spPr bwMode="auto">
            <a:xfrm>
              <a:off x="416" y="2169"/>
              <a:ext cx="348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83" name="Rectangle 43"/>
            <p:cNvSpPr>
              <a:spLocks noChangeArrowheads="1"/>
            </p:cNvSpPr>
            <p:nvPr/>
          </p:nvSpPr>
          <p:spPr bwMode="auto">
            <a:xfrm>
              <a:off x="340" y="3466"/>
              <a:ext cx="272" cy="25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84" name="Rectangle 44"/>
            <p:cNvSpPr>
              <a:spLocks noChangeArrowheads="1"/>
            </p:cNvSpPr>
            <p:nvPr/>
          </p:nvSpPr>
          <p:spPr bwMode="auto">
            <a:xfrm>
              <a:off x="352" y="3479"/>
              <a:ext cx="348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85" name="Rectangle 45"/>
            <p:cNvSpPr>
              <a:spLocks noChangeArrowheads="1"/>
            </p:cNvSpPr>
            <p:nvPr/>
          </p:nvSpPr>
          <p:spPr bwMode="auto">
            <a:xfrm>
              <a:off x="2717" y="2203"/>
              <a:ext cx="259" cy="25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86" name="Rectangle 46"/>
            <p:cNvSpPr>
              <a:spLocks noChangeArrowheads="1"/>
            </p:cNvSpPr>
            <p:nvPr/>
          </p:nvSpPr>
          <p:spPr bwMode="auto">
            <a:xfrm>
              <a:off x="2729" y="2216"/>
              <a:ext cx="236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087" name="Rectangle 47"/>
            <p:cNvSpPr>
              <a:spLocks noChangeArrowheads="1"/>
            </p:cNvSpPr>
            <p:nvPr/>
          </p:nvSpPr>
          <p:spPr bwMode="auto">
            <a:xfrm>
              <a:off x="2749" y="3543"/>
              <a:ext cx="272" cy="26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88" name="Rectangle 48"/>
            <p:cNvSpPr>
              <a:spLocks noChangeArrowheads="1"/>
            </p:cNvSpPr>
            <p:nvPr/>
          </p:nvSpPr>
          <p:spPr bwMode="auto">
            <a:xfrm>
              <a:off x="2761" y="3557"/>
              <a:ext cx="348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180509"/>
            <a:ext cx="913423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structural 5-amino-3-methyl-2-heptenoic acid is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2114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B9EC-CCA1-41BB-9240-EF6F041D2D5D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12995" name="Group 3"/>
          <p:cNvGrpSpPr>
            <a:grpSpLocks noChangeAspect="1"/>
          </p:cNvGrpSpPr>
          <p:nvPr/>
        </p:nvGrpSpPr>
        <p:grpSpPr bwMode="auto">
          <a:xfrm>
            <a:off x="201613" y="1412875"/>
            <a:ext cx="8650288" cy="3887788"/>
            <a:chOff x="127" y="890"/>
            <a:chExt cx="5449" cy="2449"/>
          </a:xfrm>
        </p:grpSpPr>
        <p:sp>
          <p:nvSpPr>
            <p:cNvPr id="212994" name="AutoShape 2"/>
            <p:cNvSpPr>
              <a:spLocks noChangeAspect="1" noChangeArrowheads="1" noTextEdit="1"/>
            </p:cNvSpPr>
            <p:nvPr/>
          </p:nvSpPr>
          <p:spPr bwMode="auto">
            <a:xfrm>
              <a:off x="127" y="890"/>
              <a:ext cx="5448" cy="2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96" name="Line 4"/>
            <p:cNvSpPr>
              <a:spLocks noChangeShapeType="1"/>
            </p:cNvSpPr>
            <p:nvPr/>
          </p:nvSpPr>
          <p:spPr bwMode="auto">
            <a:xfrm flipV="1">
              <a:off x="601" y="1249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97" name="Line 5"/>
            <p:cNvSpPr>
              <a:spLocks noChangeShapeType="1"/>
            </p:cNvSpPr>
            <p:nvPr/>
          </p:nvSpPr>
          <p:spPr bwMode="auto">
            <a:xfrm flipV="1">
              <a:off x="627" y="1308"/>
              <a:ext cx="212" cy="12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98" name="Line 6"/>
            <p:cNvSpPr>
              <a:spLocks noChangeShapeType="1"/>
            </p:cNvSpPr>
            <p:nvPr/>
          </p:nvSpPr>
          <p:spPr bwMode="auto">
            <a:xfrm>
              <a:off x="841" y="1249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99" name="Line 7"/>
            <p:cNvSpPr>
              <a:spLocks noChangeShapeType="1"/>
            </p:cNvSpPr>
            <p:nvPr/>
          </p:nvSpPr>
          <p:spPr bwMode="auto">
            <a:xfrm flipV="1">
              <a:off x="1081" y="1247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00" name="Line 8"/>
            <p:cNvSpPr>
              <a:spLocks noChangeShapeType="1"/>
            </p:cNvSpPr>
            <p:nvPr/>
          </p:nvSpPr>
          <p:spPr bwMode="auto">
            <a:xfrm>
              <a:off x="1321" y="1247"/>
              <a:ext cx="240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01" name="Line 9"/>
            <p:cNvSpPr>
              <a:spLocks noChangeShapeType="1"/>
            </p:cNvSpPr>
            <p:nvPr/>
          </p:nvSpPr>
          <p:spPr bwMode="auto">
            <a:xfrm flipV="1">
              <a:off x="1561" y="1246"/>
              <a:ext cx="241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02" name="Line 10"/>
            <p:cNvSpPr>
              <a:spLocks noChangeShapeType="1"/>
            </p:cNvSpPr>
            <p:nvPr/>
          </p:nvSpPr>
          <p:spPr bwMode="auto">
            <a:xfrm>
              <a:off x="1802" y="1246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03" name="Rectangle 11"/>
            <p:cNvSpPr>
              <a:spLocks noChangeArrowheads="1"/>
            </p:cNvSpPr>
            <p:nvPr/>
          </p:nvSpPr>
          <p:spPr bwMode="auto">
            <a:xfrm>
              <a:off x="2180" y="1160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04" name="Rectangle 12"/>
            <p:cNvSpPr>
              <a:spLocks noChangeArrowheads="1"/>
            </p:cNvSpPr>
            <p:nvPr/>
          </p:nvSpPr>
          <p:spPr bwMode="auto">
            <a:xfrm>
              <a:off x="2309" y="1160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05" name="Line 13"/>
            <p:cNvSpPr>
              <a:spLocks noChangeShapeType="1"/>
            </p:cNvSpPr>
            <p:nvPr/>
          </p:nvSpPr>
          <p:spPr bwMode="auto">
            <a:xfrm flipV="1">
              <a:off x="2042" y="1291"/>
              <a:ext cx="155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06" name="Line 14"/>
            <p:cNvSpPr>
              <a:spLocks noChangeShapeType="1"/>
            </p:cNvSpPr>
            <p:nvPr/>
          </p:nvSpPr>
          <p:spPr bwMode="auto">
            <a:xfrm flipV="1">
              <a:off x="1321" y="968"/>
              <a:ext cx="1" cy="27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07" name="Rectangle 15"/>
            <p:cNvSpPr>
              <a:spLocks noChangeArrowheads="1"/>
            </p:cNvSpPr>
            <p:nvPr/>
          </p:nvSpPr>
          <p:spPr bwMode="auto">
            <a:xfrm>
              <a:off x="1466" y="1580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08" name="Rectangle 16"/>
            <p:cNvSpPr>
              <a:spLocks noChangeArrowheads="1"/>
            </p:cNvSpPr>
            <p:nvPr/>
          </p:nvSpPr>
          <p:spPr bwMode="auto">
            <a:xfrm>
              <a:off x="1585" y="1580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09" name="Rectangle 17"/>
            <p:cNvSpPr>
              <a:spLocks noChangeArrowheads="1"/>
            </p:cNvSpPr>
            <p:nvPr/>
          </p:nvSpPr>
          <p:spPr bwMode="auto">
            <a:xfrm>
              <a:off x="1717" y="1687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10" name="Line 18"/>
            <p:cNvSpPr>
              <a:spLocks noChangeShapeType="1"/>
            </p:cNvSpPr>
            <p:nvPr/>
          </p:nvSpPr>
          <p:spPr bwMode="auto">
            <a:xfrm>
              <a:off x="1561" y="1386"/>
              <a:ext cx="1" cy="1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1" name="Rectangle 19"/>
            <p:cNvSpPr>
              <a:spLocks noChangeArrowheads="1"/>
            </p:cNvSpPr>
            <p:nvPr/>
          </p:nvSpPr>
          <p:spPr bwMode="auto">
            <a:xfrm>
              <a:off x="1940" y="1578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12" name="Line 20"/>
            <p:cNvSpPr>
              <a:spLocks noChangeShapeType="1"/>
            </p:cNvSpPr>
            <p:nvPr/>
          </p:nvSpPr>
          <p:spPr bwMode="auto">
            <a:xfrm>
              <a:off x="2018" y="1379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3" name="Line 21"/>
            <p:cNvSpPr>
              <a:spLocks noChangeShapeType="1"/>
            </p:cNvSpPr>
            <p:nvPr/>
          </p:nvSpPr>
          <p:spPr bwMode="auto">
            <a:xfrm>
              <a:off x="2067" y="1377"/>
              <a:ext cx="1" cy="20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4" name="Line 22"/>
            <p:cNvSpPr>
              <a:spLocks noChangeShapeType="1"/>
            </p:cNvSpPr>
            <p:nvPr/>
          </p:nvSpPr>
          <p:spPr bwMode="auto">
            <a:xfrm flipV="1">
              <a:off x="3609" y="1286"/>
              <a:ext cx="240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5" name="Line 23"/>
            <p:cNvSpPr>
              <a:spLocks noChangeShapeType="1"/>
            </p:cNvSpPr>
            <p:nvPr/>
          </p:nvSpPr>
          <p:spPr bwMode="auto">
            <a:xfrm>
              <a:off x="3849" y="1286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6" name="Line 24"/>
            <p:cNvSpPr>
              <a:spLocks noChangeShapeType="1"/>
            </p:cNvSpPr>
            <p:nvPr/>
          </p:nvSpPr>
          <p:spPr bwMode="auto">
            <a:xfrm flipV="1">
              <a:off x="4089" y="1284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7" name="Line 25"/>
            <p:cNvSpPr>
              <a:spLocks noChangeShapeType="1"/>
            </p:cNvSpPr>
            <p:nvPr/>
          </p:nvSpPr>
          <p:spPr bwMode="auto">
            <a:xfrm flipV="1">
              <a:off x="4092" y="1259"/>
              <a:ext cx="184" cy="1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8" name="Line 26"/>
            <p:cNvSpPr>
              <a:spLocks noChangeShapeType="1"/>
            </p:cNvSpPr>
            <p:nvPr/>
          </p:nvSpPr>
          <p:spPr bwMode="auto">
            <a:xfrm>
              <a:off x="4329" y="1284"/>
              <a:ext cx="240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19" name="Line 27"/>
            <p:cNvSpPr>
              <a:spLocks noChangeShapeType="1"/>
            </p:cNvSpPr>
            <p:nvPr/>
          </p:nvSpPr>
          <p:spPr bwMode="auto">
            <a:xfrm flipV="1">
              <a:off x="4569" y="1283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20" name="Line 28"/>
            <p:cNvSpPr>
              <a:spLocks noChangeShapeType="1"/>
            </p:cNvSpPr>
            <p:nvPr/>
          </p:nvSpPr>
          <p:spPr bwMode="auto">
            <a:xfrm>
              <a:off x="4809" y="1283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21" name="Rectangle 29"/>
            <p:cNvSpPr>
              <a:spLocks noChangeArrowheads="1"/>
            </p:cNvSpPr>
            <p:nvPr/>
          </p:nvSpPr>
          <p:spPr bwMode="auto">
            <a:xfrm>
              <a:off x="5187" y="1197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22" name="Rectangle 30"/>
            <p:cNvSpPr>
              <a:spLocks noChangeArrowheads="1"/>
            </p:cNvSpPr>
            <p:nvPr/>
          </p:nvSpPr>
          <p:spPr bwMode="auto">
            <a:xfrm>
              <a:off x="5317" y="1197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23" name="Line 31"/>
            <p:cNvSpPr>
              <a:spLocks noChangeShapeType="1"/>
            </p:cNvSpPr>
            <p:nvPr/>
          </p:nvSpPr>
          <p:spPr bwMode="auto">
            <a:xfrm flipV="1">
              <a:off x="5049" y="1328"/>
              <a:ext cx="156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24" name="Rectangle 32"/>
            <p:cNvSpPr>
              <a:spLocks noChangeArrowheads="1"/>
            </p:cNvSpPr>
            <p:nvPr/>
          </p:nvSpPr>
          <p:spPr bwMode="auto">
            <a:xfrm>
              <a:off x="4947" y="1615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25" name="Line 33"/>
            <p:cNvSpPr>
              <a:spLocks noChangeShapeType="1"/>
            </p:cNvSpPr>
            <p:nvPr/>
          </p:nvSpPr>
          <p:spPr bwMode="auto">
            <a:xfrm>
              <a:off x="5026" y="1415"/>
              <a:ext cx="1" cy="2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26" name="Line 34"/>
            <p:cNvSpPr>
              <a:spLocks noChangeShapeType="1"/>
            </p:cNvSpPr>
            <p:nvPr/>
          </p:nvSpPr>
          <p:spPr bwMode="auto">
            <a:xfrm>
              <a:off x="5075" y="1414"/>
              <a:ext cx="1" cy="20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27" name="Line 35"/>
            <p:cNvSpPr>
              <a:spLocks noChangeShapeType="1"/>
            </p:cNvSpPr>
            <p:nvPr/>
          </p:nvSpPr>
          <p:spPr bwMode="auto">
            <a:xfrm flipV="1">
              <a:off x="4809" y="1003"/>
              <a:ext cx="1" cy="28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28" name="Line 36"/>
            <p:cNvSpPr>
              <a:spLocks noChangeShapeType="1"/>
            </p:cNvSpPr>
            <p:nvPr/>
          </p:nvSpPr>
          <p:spPr bwMode="auto">
            <a:xfrm>
              <a:off x="4569" y="1423"/>
              <a:ext cx="1" cy="27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29" name="Line 37"/>
            <p:cNvSpPr>
              <a:spLocks noChangeShapeType="1"/>
            </p:cNvSpPr>
            <p:nvPr/>
          </p:nvSpPr>
          <p:spPr bwMode="auto">
            <a:xfrm flipV="1">
              <a:off x="572" y="2738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0" name="Line 38"/>
            <p:cNvSpPr>
              <a:spLocks noChangeShapeType="1"/>
            </p:cNvSpPr>
            <p:nvPr/>
          </p:nvSpPr>
          <p:spPr bwMode="auto">
            <a:xfrm>
              <a:off x="812" y="2738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1" name="Line 39"/>
            <p:cNvSpPr>
              <a:spLocks noChangeShapeType="1"/>
            </p:cNvSpPr>
            <p:nvPr/>
          </p:nvSpPr>
          <p:spPr bwMode="auto">
            <a:xfrm flipV="1">
              <a:off x="1052" y="2736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2" name="Line 40"/>
            <p:cNvSpPr>
              <a:spLocks noChangeShapeType="1"/>
            </p:cNvSpPr>
            <p:nvPr/>
          </p:nvSpPr>
          <p:spPr bwMode="auto">
            <a:xfrm>
              <a:off x="1292" y="2736"/>
              <a:ext cx="240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3" name="Line 41"/>
            <p:cNvSpPr>
              <a:spLocks noChangeShapeType="1"/>
            </p:cNvSpPr>
            <p:nvPr/>
          </p:nvSpPr>
          <p:spPr bwMode="auto">
            <a:xfrm flipV="1">
              <a:off x="1532" y="2735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4" name="Line 42"/>
            <p:cNvSpPr>
              <a:spLocks noChangeShapeType="1"/>
            </p:cNvSpPr>
            <p:nvPr/>
          </p:nvSpPr>
          <p:spPr bwMode="auto">
            <a:xfrm flipV="1">
              <a:off x="1585" y="2794"/>
              <a:ext cx="184" cy="1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5" name="Line 43"/>
            <p:cNvSpPr>
              <a:spLocks noChangeShapeType="1"/>
            </p:cNvSpPr>
            <p:nvPr/>
          </p:nvSpPr>
          <p:spPr bwMode="auto">
            <a:xfrm>
              <a:off x="1772" y="2735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6" name="Rectangle 44"/>
            <p:cNvSpPr>
              <a:spLocks noChangeArrowheads="1"/>
            </p:cNvSpPr>
            <p:nvPr/>
          </p:nvSpPr>
          <p:spPr bwMode="auto">
            <a:xfrm>
              <a:off x="2150" y="2649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37" name="Rectangle 45"/>
            <p:cNvSpPr>
              <a:spLocks noChangeArrowheads="1"/>
            </p:cNvSpPr>
            <p:nvPr/>
          </p:nvSpPr>
          <p:spPr bwMode="auto">
            <a:xfrm>
              <a:off x="2280" y="2649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38" name="Line 46"/>
            <p:cNvSpPr>
              <a:spLocks noChangeShapeType="1"/>
            </p:cNvSpPr>
            <p:nvPr/>
          </p:nvSpPr>
          <p:spPr bwMode="auto">
            <a:xfrm flipV="1">
              <a:off x="2012" y="2780"/>
              <a:ext cx="156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39" name="Rectangle 47"/>
            <p:cNvSpPr>
              <a:spLocks noChangeArrowheads="1"/>
            </p:cNvSpPr>
            <p:nvPr/>
          </p:nvSpPr>
          <p:spPr bwMode="auto">
            <a:xfrm>
              <a:off x="1910" y="3067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40" name="Line 48"/>
            <p:cNvSpPr>
              <a:spLocks noChangeShapeType="1"/>
            </p:cNvSpPr>
            <p:nvPr/>
          </p:nvSpPr>
          <p:spPr bwMode="auto">
            <a:xfrm>
              <a:off x="1988" y="2868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41" name="Line 49"/>
            <p:cNvSpPr>
              <a:spLocks noChangeShapeType="1"/>
            </p:cNvSpPr>
            <p:nvPr/>
          </p:nvSpPr>
          <p:spPr bwMode="auto">
            <a:xfrm>
              <a:off x="2037" y="2866"/>
              <a:ext cx="1" cy="20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42" name="Rectangle 50"/>
            <p:cNvSpPr>
              <a:spLocks noChangeArrowheads="1"/>
            </p:cNvSpPr>
            <p:nvPr/>
          </p:nvSpPr>
          <p:spPr bwMode="auto">
            <a:xfrm>
              <a:off x="956" y="3070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43" name="Rectangle 51"/>
            <p:cNvSpPr>
              <a:spLocks noChangeArrowheads="1"/>
            </p:cNvSpPr>
            <p:nvPr/>
          </p:nvSpPr>
          <p:spPr bwMode="auto">
            <a:xfrm>
              <a:off x="1076" y="3070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44" name="Rectangle 52"/>
            <p:cNvSpPr>
              <a:spLocks noChangeArrowheads="1"/>
            </p:cNvSpPr>
            <p:nvPr/>
          </p:nvSpPr>
          <p:spPr bwMode="auto">
            <a:xfrm>
              <a:off x="1208" y="3177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45" name="Line 53"/>
            <p:cNvSpPr>
              <a:spLocks noChangeShapeType="1"/>
            </p:cNvSpPr>
            <p:nvPr/>
          </p:nvSpPr>
          <p:spPr bwMode="auto">
            <a:xfrm>
              <a:off x="1052" y="2876"/>
              <a:ext cx="1" cy="1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46" name="Line 54"/>
            <p:cNvSpPr>
              <a:spLocks noChangeShapeType="1"/>
            </p:cNvSpPr>
            <p:nvPr/>
          </p:nvSpPr>
          <p:spPr bwMode="auto">
            <a:xfrm>
              <a:off x="1532" y="2875"/>
              <a:ext cx="1" cy="27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47" name="Line 55"/>
            <p:cNvSpPr>
              <a:spLocks noChangeShapeType="1"/>
            </p:cNvSpPr>
            <p:nvPr/>
          </p:nvSpPr>
          <p:spPr bwMode="auto">
            <a:xfrm flipV="1">
              <a:off x="3674" y="2660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48" name="Line 56"/>
            <p:cNvSpPr>
              <a:spLocks noChangeShapeType="1"/>
            </p:cNvSpPr>
            <p:nvPr/>
          </p:nvSpPr>
          <p:spPr bwMode="auto">
            <a:xfrm>
              <a:off x="3914" y="2660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49" name="Line 57"/>
            <p:cNvSpPr>
              <a:spLocks noChangeShapeType="1"/>
            </p:cNvSpPr>
            <p:nvPr/>
          </p:nvSpPr>
          <p:spPr bwMode="auto">
            <a:xfrm>
              <a:off x="3966" y="2633"/>
              <a:ext cx="184" cy="1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50" name="Line 58"/>
            <p:cNvSpPr>
              <a:spLocks noChangeShapeType="1"/>
            </p:cNvSpPr>
            <p:nvPr/>
          </p:nvSpPr>
          <p:spPr bwMode="auto">
            <a:xfrm flipV="1">
              <a:off x="4154" y="2659"/>
              <a:ext cx="240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51" name="Line 59"/>
            <p:cNvSpPr>
              <a:spLocks noChangeShapeType="1"/>
            </p:cNvSpPr>
            <p:nvPr/>
          </p:nvSpPr>
          <p:spPr bwMode="auto">
            <a:xfrm>
              <a:off x="4394" y="2659"/>
              <a:ext cx="240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52" name="Line 60"/>
            <p:cNvSpPr>
              <a:spLocks noChangeShapeType="1"/>
            </p:cNvSpPr>
            <p:nvPr/>
          </p:nvSpPr>
          <p:spPr bwMode="auto">
            <a:xfrm flipV="1">
              <a:off x="4634" y="2657"/>
              <a:ext cx="240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53" name="Line 61"/>
            <p:cNvSpPr>
              <a:spLocks noChangeShapeType="1"/>
            </p:cNvSpPr>
            <p:nvPr/>
          </p:nvSpPr>
          <p:spPr bwMode="auto">
            <a:xfrm>
              <a:off x="4874" y="2657"/>
              <a:ext cx="240" cy="1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54" name="Rectangle 62"/>
            <p:cNvSpPr>
              <a:spLocks noChangeArrowheads="1"/>
            </p:cNvSpPr>
            <p:nvPr/>
          </p:nvSpPr>
          <p:spPr bwMode="auto">
            <a:xfrm>
              <a:off x="5252" y="2571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55" name="Rectangle 63"/>
            <p:cNvSpPr>
              <a:spLocks noChangeArrowheads="1"/>
            </p:cNvSpPr>
            <p:nvPr/>
          </p:nvSpPr>
          <p:spPr bwMode="auto">
            <a:xfrm>
              <a:off x="5382" y="2571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56" name="Line 64"/>
            <p:cNvSpPr>
              <a:spLocks noChangeShapeType="1"/>
            </p:cNvSpPr>
            <p:nvPr/>
          </p:nvSpPr>
          <p:spPr bwMode="auto">
            <a:xfrm flipV="1">
              <a:off x="5114" y="2702"/>
              <a:ext cx="156" cy="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57" name="Rectangle 65"/>
            <p:cNvSpPr>
              <a:spLocks noChangeArrowheads="1"/>
            </p:cNvSpPr>
            <p:nvPr/>
          </p:nvSpPr>
          <p:spPr bwMode="auto">
            <a:xfrm>
              <a:off x="5012" y="2989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58" name="Line 66"/>
            <p:cNvSpPr>
              <a:spLocks noChangeShapeType="1"/>
            </p:cNvSpPr>
            <p:nvPr/>
          </p:nvSpPr>
          <p:spPr bwMode="auto">
            <a:xfrm>
              <a:off x="5090" y="2790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59" name="Line 67"/>
            <p:cNvSpPr>
              <a:spLocks noChangeShapeType="1"/>
            </p:cNvSpPr>
            <p:nvPr/>
          </p:nvSpPr>
          <p:spPr bwMode="auto">
            <a:xfrm>
              <a:off x="5139" y="2789"/>
              <a:ext cx="1" cy="2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60" name="Rectangle 68"/>
            <p:cNvSpPr>
              <a:spLocks noChangeArrowheads="1"/>
            </p:cNvSpPr>
            <p:nvPr/>
          </p:nvSpPr>
          <p:spPr bwMode="auto">
            <a:xfrm>
              <a:off x="3332" y="2573"/>
              <a:ext cx="202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61" name="Rectangle 69"/>
            <p:cNvSpPr>
              <a:spLocks noChangeArrowheads="1"/>
            </p:cNvSpPr>
            <p:nvPr/>
          </p:nvSpPr>
          <p:spPr bwMode="auto">
            <a:xfrm>
              <a:off x="3149" y="2573"/>
              <a:ext cx="202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62" name="Rectangle 70"/>
            <p:cNvSpPr>
              <a:spLocks noChangeArrowheads="1"/>
            </p:cNvSpPr>
            <p:nvPr/>
          </p:nvSpPr>
          <p:spPr bwMode="auto">
            <a:xfrm>
              <a:off x="3281" y="2683"/>
              <a:ext cx="12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63" name="Line 71"/>
            <p:cNvSpPr>
              <a:spLocks noChangeShapeType="1"/>
            </p:cNvSpPr>
            <p:nvPr/>
          </p:nvSpPr>
          <p:spPr bwMode="auto">
            <a:xfrm flipH="1" flipV="1">
              <a:off x="3507" y="2702"/>
              <a:ext cx="167" cy="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64" name="Line 72"/>
            <p:cNvSpPr>
              <a:spLocks noChangeShapeType="1"/>
            </p:cNvSpPr>
            <p:nvPr/>
          </p:nvSpPr>
          <p:spPr bwMode="auto">
            <a:xfrm flipV="1">
              <a:off x="3914" y="2380"/>
              <a:ext cx="1" cy="28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65" name="Rectangle 73"/>
            <p:cNvSpPr>
              <a:spLocks noChangeArrowheads="1"/>
            </p:cNvSpPr>
            <p:nvPr/>
          </p:nvSpPr>
          <p:spPr bwMode="auto">
            <a:xfrm>
              <a:off x="171" y="1242"/>
              <a:ext cx="227" cy="21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66" name="Rectangle 74"/>
            <p:cNvSpPr>
              <a:spLocks noChangeArrowheads="1"/>
            </p:cNvSpPr>
            <p:nvPr/>
          </p:nvSpPr>
          <p:spPr bwMode="auto">
            <a:xfrm>
              <a:off x="180" y="1251"/>
              <a:ext cx="293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67" name="Rectangle 75"/>
            <p:cNvSpPr>
              <a:spLocks noChangeArrowheads="1"/>
            </p:cNvSpPr>
            <p:nvPr/>
          </p:nvSpPr>
          <p:spPr bwMode="auto">
            <a:xfrm>
              <a:off x="127" y="2691"/>
              <a:ext cx="227" cy="21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68" name="Rectangle 76"/>
            <p:cNvSpPr>
              <a:spLocks noChangeArrowheads="1"/>
            </p:cNvSpPr>
            <p:nvPr/>
          </p:nvSpPr>
          <p:spPr bwMode="auto">
            <a:xfrm>
              <a:off x="137" y="2701"/>
              <a:ext cx="207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69" name="Rectangle 77"/>
            <p:cNvSpPr>
              <a:spLocks noChangeArrowheads="1"/>
            </p:cNvSpPr>
            <p:nvPr/>
          </p:nvSpPr>
          <p:spPr bwMode="auto">
            <a:xfrm>
              <a:off x="3192" y="1271"/>
              <a:ext cx="217" cy="21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70" name="Rectangle 78"/>
            <p:cNvSpPr>
              <a:spLocks noChangeArrowheads="1"/>
            </p:cNvSpPr>
            <p:nvPr/>
          </p:nvSpPr>
          <p:spPr bwMode="auto">
            <a:xfrm>
              <a:off x="3202" y="1281"/>
              <a:ext cx="283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071" name="Rectangle 79"/>
            <p:cNvSpPr>
              <a:spLocks noChangeArrowheads="1"/>
            </p:cNvSpPr>
            <p:nvPr/>
          </p:nvSpPr>
          <p:spPr bwMode="auto">
            <a:xfrm>
              <a:off x="2924" y="2534"/>
              <a:ext cx="228" cy="21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72" name="Rectangle 80"/>
            <p:cNvSpPr>
              <a:spLocks noChangeArrowheads="1"/>
            </p:cNvSpPr>
            <p:nvPr/>
          </p:nvSpPr>
          <p:spPr bwMode="auto">
            <a:xfrm>
              <a:off x="2934" y="2544"/>
              <a:ext cx="293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135169" name="Rectangle 1"/>
          <p:cNvSpPr>
            <a:spLocks noChangeArrowheads="1"/>
          </p:cNvSpPr>
          <p:nvPr/>
        </p:nvSpPr>
        <p:spPr bwMode="auto">
          <a:xfrm>
            <a:off x="179512" y="182245"/>
            <a:ext cx="799930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of the following compounds is the most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soluble in water?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Ethylene glycol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Butanol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Diethyl ether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Ethyl chloride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82402" y="252517"/>
            <a:ext cx="680987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structural formula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allylamine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141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0BA0-80A1-4F3B-B346-95A767E1F3D6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08899" name="Group 3"/>
          <p:cNvGrpSpPr>
            <a:grpSpLocks noChangeAspect="1"/>
          </p:cNvGrpSpPr>
          <p:nvPr/>
        </p:nvGrpSpPr>
        <p:grpSpPr bwMode="auto">
          <a:xfrm>
            <a:off x="531813" y="1628775"/>
            <a:ext cx="8072437" cy="2663825"/>
            <a:chOff x="335" y="1026"/>
            <a:chExt cx="5085" cy="1678"/>
          </a:xfrm>
        </p:grpSpPr>
        <p:sp>
          <p:nvSpPr>
            <p:cNvPr id="208898" name="AutoShape 2"/>
            <p:cNvSpPr>
              <a:spLocks noChangeAspect="1" noChangeArrowheads="1" noTextEdit="1"/>
            </p:cNvSpPr>
            <p:nvPr/>
          </p:nvSpPr>
          <p:spPr bwMode="auto">
            <a:xfrm>
              <a:off x="335" y="1026"/>
              <a:ext cx="5085" cy="1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00" name="Rectangle 4"/>
            <p:cNvSpPr>
              <a:spLocks noChangeArrowheads="1"/>
            </p:cNvSpPr>
            <p:nvPr/>
          </p:nvSpPr>
          <p:spPr bwMode="auto">
            <a:xfrm>
              <a:off x="743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1" name="Rectangle 5"/>
            <p:cNvSpPr>
              <a:spLocks noChangeArrowheads="1"/>
            </p:cNvSpPr>
            <p:nvPr/>
          </p:nvSpPr>
          <p:spPr bwMode="auto">
            <a:xfrm>
              <a:off x="886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2" name="Rectangle 6"/>
            <p:cNvSpPr>
              <a:spLocks noChangeArrowheads="1"/>
            </p:cNvSpPr>
            <p:nvPr/>
          </p:nvSpPr>
          <p:spPr bwMode="auto">
            <a:xfrm>
              <a:off x="1042" y="1241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3" name="Rectangle 7"/>
            <p:cNvSpPr>
              <a:spLocks noChangeArrowheads="1"/>
            </p:cNvSpPr>
            <p:nvPr/>
          </p:nvSpPr>
          <p:spPr bwMode="auto">
            <a:xfrm>
              <a:off x="1102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4" name="Rectangle 8"/>
            <p:cNvSpPr>
              <a:spLocks noChangeArrowheads="1"/>
            </p:cNvSpPr>
            <p:nvPr/>
          </p:nvSpPr>
          <p:spPr bwMode="auto">
            <a:xfrm>
              <a:off x="1245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5" name="Rectangle 9"/>
            <p:cNvSpPr>
              <a:spLocks noChangeArrowheads="1"/>
            </p:cNvSpPr>
            <p:nvPr/>
          </p:nvSpPr>
          <p:spPr bwMode="auto">
            <a:xfrm>
              <a:off x="1401" y="1241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6" name="Rectangle 10"/>
            <p:cNvSpPr>
              <a:spLocks noChangeArrowheads="1"/>
            </p:cNvSpPr>
            <p:nvPr/>
          </p:nvSpPr>
          <p:spPr bwMode="auto">
            <a:xfrm>
              <a:off x="1461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7" name="Rectangle 11"/>
            <p:cNvSpPr>
              <a:spLocks noChangeArrowheads="1"/>
            </p:cNvSpPr>
            <p:nvPr/>
          </p:nvSpPr>
          <p:spPr bwMode="auto">
            <a:xfrm>
              <a:off x="1604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8" name="Rectangle 12"/>
            <p:cNvSpPr>
              <a:spLocks noChangeArrowheads="1"/>
            </p:cNvSpPr>
            <p:nvPr/>
          </p:nvSpPr>
          <p:spPr bwMode="auto">
            <a:xfrm>
              <a:off x="1760" y="1241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09" name="Rectangle 13"/>
            <p:cNvSpPr>
              <a:spLocks noChangeArrowheads="1"/>
            </p:cNvSpPr>
            <p:nvPr/>
          </p:nvSpPr>
          <p:spPr bwMode="auto">
            <a:xfrm>
              <a:off x="1821" y="1117"/>
              <a:ext cx="15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0" name="Rectangle 14"/>
            <p:cNvSpPr>
              <a:spLocks noChangeArrowheads="1"/>
            </p:cNvSpPr>
            <p:nvPr/>
          </p:nvSpPr>
          <p:spPr bwMode="auto">
            <a:xfrm>
              <a:off x="1887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1" name="Rectangle 15"/>
            <p:cNvSpPr>
              <a:spLocks noChangeArrowheads="1"/>
            </p:cNvSpPr>
            <p:nvPr/>
          </p:nvSpPr>
          <p:spPr bwMode="auto">
            <a:xfrm>
              <a:off x="2030" y="1117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2" name="Rectangle 16"/>
            <p:cNvSpPr>
              <a:spLocks noChangeArrowheads="1"/>
            </p:cNvSpPr>
            <p:nvPr/>
          </p:nvSpPr>
          <p:spPr bwMode="auto">
            <a:xfrm>
              <a:off x="2186" y="1241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3" name="Rectangle 17"/>
            <p:cNvSpPr>
              <a:spLocks noChangeArrowheads="1"/>
            </p:cNvSpPr>
            <p:nvPr/>
          </p:nvSpPr>
          <p:spPr bwMode="auto">
            <a:xfrm>
              <a:off x="681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4" name="Rectangle 18"/>
            <p:cNvSpPr>
              <a:spLocks noChangeArrowheads="1"/>
            </p:cNvSpPr>
            <p:nvPr/>
          </p:nvSpPr>
          <p:spPr bwMode="auto">
            <a:xfrm>
              <a:off x="824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5" name="Rectangle 19"/>
            <p:cNvSpPr>
              <a:spLocks noChangeArrowheads="1"/>
            </p:cNvSpPr>
            <p:nvPr/>
          </p:nvSpPr>
          <p:spPr bwMode="auto">
            <a:xfrm>
              <a:off x="980" y="2438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6" name="Rectangle 20"/>
            <p:cNvSpPr>
              <a:spLocks noChangeArrowheads="1"/>
            </p:cNvSpPr>
            <p:nvPr/>
          </p:nvSpPr>
          <p:spPr bwMode="auto">
            <a:xfrm>
              <a:off x="1041" y="2314"/>
              <a:ext cx="20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7" name="Rectangle 21"/>
            <p:cNvSpPr>
              <a:spLocks noChangeArrowheads="1"/>
            </p:cNvSpPr>
            <p:nvPr/>
          </p:nvSpPr>
          <p:spPr bwMode="auto">
            <a:xfrm>
              <a:off x="1157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8" name="Rectangle 22"/>
            <p:cNvSpPr>
              <a:spLocks noChangeArrowheads="1"/>
            </p:cNvSpPr>
            <p:nvPr/>
          </p:nvSpPr>
          <p:spPr bwMode="auto">
            <a:xfrm>
              <a:off x="1300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19" name="Rectangle 23"/>
            <p:cNvSpPr>
              <a:spLocks noChangeArrowheads="1"/>
            </p:cNvSpPr>
            <p:nvPr/>
          </p:nvSpPr>
          <p:spPr bwMode="auto">
            <a:xfrm>
              <a:off x="1444" y="2314"/>
              <a:ext cx="15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0" name="Rectangle 24"/>
            <p:cNvSpPr>
              <a:spLocks noChangeArrowheads="1"/>
            </p:cNvSpPr>
            <p:nvPr/>
          </p:nvSpPr>
          <p:spPr bwMode="auto">
            <a:xfrm>
              <a:off x="1509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1" name="Rectangle 25"/>
            <p:cNvSpPr>
              <a:spLocks noChangeArrowheads="1"/>
            </p:cNvSpPr>
            <p:nvPr/>
          </p:nvSpPr>
          <p:spPr bwMode="auto">
            <a:xfrm>
              <a:off x="1652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2" name="Rectangle 26"/>
            <p:cNvSpPr>
              <a:spLocks noChangeArrowheads="1"/>
            </p:cNvSpPr>
            <p:nvPr/>
          </p:nvSpPr>
          <p:spPr bwMode="auto">
            <a:xfrm>
              <a:off x="1808" y="2438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3" name="Rectangle 27"/>
            <p:cNvSpPr>
              <a:spLocks noChangeArrowheads="1"/>
            </p:cNvSpPr>
            <p:nvPr/>
          </p:nvSpPr>
          <p:spPr bwMode="auto">
            <a:xfrm>
              <a:off x="1869" y="2314"/>
              <a:ext cx="15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4" name="Rectangle 28"/>
            <p:cNvSpPr>
              <a:spLocks noChangeArrowheads="1"/>
            </p:cNvSpPr>
            <p:nvPr/>
          </p:nvSpPr>
          <p:spPr bwMode="auto">
            <a:xfrm>
              <a:off x="1935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5" name="Rectangle 29"/>
            <p:cNvSpPr>
              <a:spLocks noChangeArrowheads="1"/>
            </p:cNvSpPr>
            <p:nvPr/>
          </p:nvSpPr>
          <p:spPr bwMode="auto">
            <a:xfrm>
              <a:off x="2078" y="231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6" name="Rectangle 30"/>
            <p:cNvSpPr>
              <a:spLocks noChangeArrowheads="1"/>
            </p:cNvSpPr>
            <p:nvPr/>
          </p:nvSpPr>
          <p:spPr bwMode="auto">
            <a:xfrm>
              <a:off x="2234" y="2438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7" name="Rectangle 31"/>
            <p:cNvSpPr>
              <a:spLocks noChangeArrowheads="1"/>
            </p:cNvSpPr>
            <p:nvPr/>
          </p:nvSpPr>
          <p:spPr bwMode="auto">
            <a:xfrm>
              <a:off x="3822" y="2389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8" name="Rectangle 32"/>
            <p:cNvSpPr>
              <a:spLocks noChangeArrowheads="1"/>
            </p:cNvSpPr>
            <p:nvPr/>
          </p:nvSpPr>
          <p:spPr bwMode="auto">
            <a:xfrm>
              <a:off x="3965" y="2389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29" name="Rectangle 33"/>
            <p:cNvSpPr>
              <a:spLocks noChangeArrowheads="1"/>
            </p:cNvSpPr>
            <p:nvPr/>
          </p:nvSpPr>
          <p:spPr bwMode="auto">
            <a:xfrm>
              <a:off x="4121" y="2512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0" name="Rectangle 34"/>
            <p:cNvSpPr>
              <a:spLocks noChangeArrowheads="1"/>
            </p:cNvSpPr>
            <p:nvPr/>
          </p:nvSpPr>
          <p:spPr bwMode="auto">
            <a:xfrm>
              <a:off x="4182" y="2389"/>
              <a:ext cx="20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1" name="Rectangle 35"/>
            <p:cNvSpPr>
              <a:spLocks noChangeArrowheads="1"/>
            </p:cNvSpPr>
            <p:nvPr/>
          </p:nvSpPr>
          <p:spPr bwMode="auto">
            <a:xfrm>
              <a:off x="4298" y="2389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2" name="Rectangle 36"/>
            <p:cNvSpPr>
              <a:spLocks noChangeArrowheads="1"/>
            </p:cNvSpPr>
            <p:nvPr/>
          </p:nvSpPr>
          <p:spPr bwMode="auto">
            <a:xfrm>
              <a:off x="4441" y="2389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3" name="Rectangle 37"/>
            <p:cNvSpPr>
              <a:spLocks noChangeArrowheads="1"/>
            </p:cNvSpPr>
            <p:nvPr/>
          </p:nvSpPr>
          <p:spPr bwMode="auto">
            <a:xfrm>
              <a:off x="4585" y="2389"/>
              <a:ext cx="15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4" name="Rectangle 38"/>
            <p:cNvSpPr>
              <a:spLocks noChangeArrowheads="1"/>
            </p:cNvSpPr>
            <p:nvPr/>
          </p:nvSpPr>
          <p:spPr bwMode="auto">
            <a:xfrm>
              <a:off x="4650" y="2389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5" name="Rectangle 39"/>
            <p:cNvSpPr>
              <a:spLocks noChangeArrowheads="1"/>
            </p:cNvSpPr>
            <p:nvPr/>
          </p:nvSpPr>
          <p:spPr bwMode="auto">
            <a:xfrm>
              <a:off x="4793" y="2389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6" name="Rectangle 40"/>
            <p:cNvSpPr>
              <a:spLocks noChangeArrowheads="1"/>
            </p:cNvSpPr>
            <p:nvPr/>
          </p:nvSpPr>
          <p:spPr bwMode="auto">
            <a:xfrm>
              <a:off x="4950" y="2512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37" name="Line 41"/>
            <p:cNvSpPr>
              <a:spLocks noChangeShapeType="1"/>
            </p:cNvSpPr>
            <p:nvPr/>
          </p:nvSpPr>
          <p:spPr bwMode="auto">
            <a:xfrm flipH="1">
              <a:off x="3937" y="1117"/>
              <a:ext cx="329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38" name="Line 42"/>
            <p:cNvSpPr>
              <a:spLocks noChangeShapeType="1"/>
            </p:cNvSpPr>
            <p:nvPr/>
          </p:nvSpPr>
          <p:spPr bwMode="auto">
            <a:xfrm>
              <a:off x="4266" y="1117"/>
              <a:ext cx="173" cy="2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39" name="Line 43"/>
            <p:cNvSpPr>
              <a:spLocks noChangeShapeType="1"/>
            </p:cNvSpPr>
            <p:nvPr/>
          </p:nvSpPr>
          <p:spPr bwMode="auto">
            <a:xfrm flipH="1">
              <a:off x="3782" y="1117"/>
              <a:ext cx="155" cy="29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40" name="Line 44"/>
            <p:cNvSpPr>
              <a:spLocks noChangeShapeType="1"/>
            </p:cNvSpPr>
            <p:nvPr/>
          </p:nvSpPr>
          <p:spPr bwMode="auto">
            <a:xfrm>
              <a:off x="3782" y="1410"/>
              <a:ext cx="170" cy="2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41" name="Line 45"/>
            <p:cNvSpPr>
              <a:spLocks noChangeShapeType="1"/>
            </p:cNvSpPr>
            <p:nvPr/>
          </p:nvSpPr>
          <p:spPr bwMode="auto">
            <a:xfrm>
              <a:off x="3952" y="1688"/>
              <a:ext cx="329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42" name="Line 46"/>
            <p:cNvSpPr>
              <a:spLocks noChangeShapeType="1"/>
            </p:cNvSpPr>
            <p:nvPr/>
          </p:nvSpPr>
          <p:spPr bwMode="auto">
            <a:xfrm flipV="1">
              <a:off x="4281" y="1393"/>
              <a:ext cx="158" cy="2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43" name="Rectangle 47"/>
            <p:cNvSpPr>
              <a:spLocks noChangeArrowheads="1"/>
            </p:cNvSpPr>
            <p:nvPr/>
          </p:nvSpPr>
          <p:spPr bwMode="auto">
            <a:xfrm>
              <a:off x="4557" y="129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44" name="Rectangle 48"/>
            <p:cNvSpPr>
              <a:spLocks noChangeArrowheads="1"/>
            </p:cNvSpPr>
            <p:nvPr/>
          </p:nvSpPr>
          <p:spPr bwMode="auto">
            <a:xfrm>
              <a:off x="4700" y="129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45" name="Rectangle 49"/>
            <p:cNvSpPr>
              <a:spLocks noChangeArrowheads="1"/>
            </p:cNvSpPr>
            <p:nvPr/>
          </p:nvSpPr>
          <p:spPr bwMode="auto">
            <a:xfrm>
              <a:off x="4856" y="1417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46" name="Rectangle 50"/>
            <p:cNvSpPr>
              <a:spLocks noChangeArrowheads="1"/>
            </p:cNvSpPr>
            <p:nvPr/>
          </p:nvSpPr>
          <p:spPr bwMode="auto">
            <a:xfrm>
              <a:off x="4917" y="1294"/>
              <a:ext cx="154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47" name="Rectangle 51"/>
            <p:cNvSpPr>
              <a:spLocks noChangeArrowheads="1"/>
            </p:cNvSpPr>
            <p:nvPr/>
          </p:nvSpPr>
          <p:spPr bwMode="auto">
            <a:xfrm>
              <a:off x="4983" y="129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48" name="Rectangle 52"/>
            <p:cNvSpPr>
              <a:spLocks noChangeArrowheads="1"/>
            </p:cNvSpPr>
            <p:nvPr/>
          </p:nvSpPr>
          <p:spPr bwMode="auto">
            <a:xfrm>
              <a:off x="5126" y="1294"/>
              <a:ext cx="2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49" name="Rectangle 53"/>
            <p:cNvSpPr>
              <a:spLocks noChangeArrowheads="1"/>
            </p:cNvSpPr>
            <p:nvPr/>
          </p:nvSpPr>
          <p:spPr bwMode="auto">
            <a:xfrm>
              <a:off x="5282" y="1417"/>
              <a:ext cx="13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50" name="Line 54"/>
            <p:cNvSpPr>
              <a:spLocks noChangeShapeType="1"/>
            </p:cNvSpPr>
            <p:nvPr/>
          </p:nvSpPr>
          <p:spPr bwMode="auto">
            <a:xfrm>
              <a:off x="4439" y="1393"/>
              <a:ext cx="14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51" name="Oval 55"/>
            <p:cNvSpPr>
              <a:spLocks noChangeArrowheads="1"/>
            </p:cNvSpPr>
            <p:nvPr/>
          </p:nvSpPr>
          <p:spPr bwMode="auto">
            <a:xfrm>
              <a:off x="3950" y="1253"/>
              <a:ext cx="294" cy="31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52" name="Rectangle 56"/>
            <p:cNvSpPr>
              <a:spLocks noChangeArrowheads="1"/>
            </p:cNvSpPr>
            <p:nvPr/>
          </p:nvSpPr>
          <p:spPr bwMode="auto">
            <a:xfrm>
              <a:off x="337" y="1095"/>
              <a:ext cx="269" cy="25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53" name="Rectangle 57"/>
            <p:cNvSpPr>
              <a:spLocks noChangeArrowheads="1"/>
            </p:cNvSpPr>
            <p:nvPr/>
          </p:nvSpPr>
          <p:spPr bwMode="auto">
            <a:xfrm>
              <a:off x="348" y="1108"/>
              <a:ext cx="335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54" name="Rectangle 58"/>
            <p:cNvSpPr>
              <a:spLocks noChangeArrowheads="1"/>
            </p:cNvSpPr>
            <p:nvPr/>
          </p:nvSpPr>
          <p:spPr bwMode="auto">
            <a:xfrm>
              <a:off x="335" y="2292"/>
              <a:ext cx="269" cy="25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55" name="Rectangle 59"/>
            <p:cNvSpPr>
              <a:spLocks noChangeArrowheads="1"/>
            </p:cNvSpPr>
            <p:nvPr/>
          </p:nvSpPr>
          <p:spPr bwMode="auto">
            <a:xfrm>
              <a:off x="347" y="2305"/>
              <a:ext cx="247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56" name="Rectangle 60"/>
            <p:cNvSpPr>
              <a:spLocks noChangeArrowheads="1"/>
            </p:cNvSpPr>
            <p:nvPr/>
          </p:nvSpPr>
          <p:spPr bwMode="auto">
            <a:xfrm>
              <a:off x="3380" y="1266"/>
              <a:ext cx="256" cy="25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57" name="Rectangle 61"/>
            <p:cNvSpPr>
              <a:spLocks noChangeArrowheads="1"/>
            </p:cNvSpPr>
            <p:nvPr/>
          </p:nvSpPr>
          <p:spPr bwMode="auto">
            <a:xfrm>
              <a:off x="3391" y="1279"/>
              <a:ext cx="236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dirty="0" smtClean="0">
                  <a:ln>
                    <a:noFill/>
                  </a:ln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58" name="Rectangle 62"/>
            <p:cNvSpPr>
              <a:spLocks noChangeArrowheads="1"/>
            </p:cNvSpPr>
            <p:nvPr/>
          </p:nvSpPr>
          <p:spPr bwMode="auto">
            <a:xfrm>
              <a:off x="3313" y="2292"/>
              <a:ext cx="270" cy="25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59" name="Rectangle 63"/>
            <p:cNvSpPr>
              <a:spLocks noChangeArrowheads="1"/>
            </p:cNvSpPr>
            <p:nvPr/>
          </p:nvSpPr>
          <p:spPr bwMode="auto">
            <a:xfrm>
              <a:off x="3325" y="2305"/>
              <a:ext cx="335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Imag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9939" y="1248941"/>
            <a:ext cx="5468285" cy="1459979"/>
          </a:xfrm>
          <a:prstGeom prst="rect">
            <a:avLst/>
          </a:prstGeom>
          <a:noFill/>
        </p:spPr>
      </p:pic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170637"/>
            <a:ext cx="80570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major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D850-F213-40F2-B7B2-0796FB727EA9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06851" name="Group 3"/>
          <p:cNvGrpSpPr>
            <a:grpSpLocks noChangeAspect="1"/>
          </p:cNvGrpSpPr>
          <p:nvPr/>
        </p:nvGrpSpPr>
        <p:grpSpPr bwMode="auto">
          <a:xfrm>
            <a:off x="228600" y="3338513"/>
            <a:ext cx="8736013" cy="2754312"/>
            <a:chOff x="144" y="2103"/>
            <a:chExt cx="5503" cy="1735"/>
          </a:xfrm>
        </p:grpSpPr>
        <p:sp>
          <p:nvSpPr>
            <p:cNvPr id="206850" name="AutoShape 2"/>
            <p:cNvSpPr>
              <a:spLocks noChangeAspect="1" noChangeArrowheads="1" noTextEdit="1"/>
            </p:cNvSpPr>
            <p:nvPr/>
          </p:nvSpPr>
          <p:spPr bwMode="auto">
            <a:xfrm>
              <a:off x="144" y="2103"/>
              <a:ext cx="5503" cy="1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52" name="Rectangle 4"/>
            <p:cNvSpPr>
              <a:spLocks noChangeArrowheads="1"/>
            </p:cNvSpPr>
            <p:nvPr/>
          </p:nvSpPr>
          <p:spPr bwMode="auto">
            <a:xfrm>
              <a:off x="601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53" name="Rectangle 5"/>
            <p:cNvSpPr>
              <a:spLocks noChangeArrowheads="1"/>
            </p:cNvSpPr>
            <p:nvPr/>
          </p:nvSpPr>
          <p:spPr bwMode="auto">
            <a:xfrm>
              <a:off x="761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54" name="Rectangle 6"/>
            <p:cNvSpPr>
              <a:spLocks noChangeArrowheads="1"/>
            </p:cNvSpPr>
            <p:nvPr/>
          </p:nvSpPr>
          <p:spPr bwMode="auto">
            <a:xfrm>
              <a:off x="937" y="2271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55" name="Rectangle 7"/>
            <p:cNvSpPr>
              <a:spLocks noChangeArrowheads="1"/>
            </p:cNvSpPr>
            <p:nvPr/>
          </p:nvSpPr>
          <p:spPr bwMode="auto">
            <a:xfrm>
              <a:off x="1003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56" name="Rectangle 8"/>
            <p:cNvSpPr>
              <a:spLocks noChangeArrowheads="1"/>
            </p:cNvSpPr>
            <p:nvPr/>
          </p:nvSpPr>
          <p:spPr bwMode="auto">
            <a:xfrm>
              <a:off x="1163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57" name="Rectangle 9"/>
            <p:cNvSpPr>
              <a:spLocks noChangeArrowheads="1"/>
            </p:cNvSpPr>
            <p:nvPr/>
          </p:nvSpPr>
          <p:spPr bwMode="auto">
            <a:xfrm>
              <a:off x="1339" y="2271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58" name="Rectangle 10"/>
            <p:cNvSpPr>
              <a:spLocks noChangeArrowheads="1"/>
            </p:cNvSpPr>
            <p:nvPr/>
          </p:nvSpPr>
          <p:spPr bwMode="auto">
            <a:xfrm>
              <a:off x="1405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59" name="Rectangle 11"/>
            <p:cNvSpPr>
              <a:spLocks noChangeArrowheads="1"/>
            </p:cNvSpPr>
            <p:nvPr/>
          </p:nvSpPr>
          <p:spPr bwMode="auto">
            <a:xfrm>
              <a:off x="1565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0" name="Rectangle 12"/>
            <p:cNvSpPr>
              <a:spLocks noChangeArrowheads="1"/>
            </p:cNvSpPr>
            <p:nvPr/>
          </p:nvSpPr>
          <p:spPr bwMode="auto">
            <a:xfrm>
              <a:off x="1741" y="2271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1" name="Rectangle 13"/>
            <p:cNvSpPr>
              <a:spLocks noChangeArrowheads="1"/>
            </p:cNvSpPr>
            <p:nvPr/>
          </p:nvSpPr>
          <p:spPr bwMode="auto">
            <a:xfrm>
              <a:off x="1808" y="2127"/>
              <a:ext cx="174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2" name="Rectangle 14"/>
            <p:cNvSpPr>
              <a:spLocks noChangeArrowheads="1"/>
            </p:cNvSpPr>
            <p:nvPr/>
          </p:nvSpPr>
          <p:spPr bwMode="auto">
            <a:xfrm>
              <a:off x="1882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3" name="Rectangle 15"/>
            <p:cNvSpPr>
              <a:spLocks noChangeArrowheads="1"/>
            </p:cNvSpPr>
            <p:nvPr/>
          </p:nvSpPr>
          <p:spPr bwMode="auto">
            <a:xfrm>
              <a:off x="2042" y="2127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4" name="Rectangle 16"/>
            <p:cNvSpPr>
              <a:spLocks noChangeArrowheads="1"/>
            </p:cNvSpPr>
            <p:nvPr/>
          </p:nvSpPr>
          <p:spPr bwMode="auto">
            <a:xfrm>
              <a:off x="2218" y="2271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5" name="Rectangle 17"/>
            <p:cNvSpPr>
              <a:spLocks noChangeArrowheads="1"/>
            </p:cNvSpPr>
            <p:nvPr/>
          </p:nvSpPr>
          <p:spPr bwMode="auto">
            <a:xfrm>
              <a:off x="532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6" name="Rectangle 18"/>
            <p:cNvSpPr>
              <a:spLocks noChangeArrowheads="1"/>
            </p:cNvSpPr>
            <p:nvPr/>
          </p:nvSpPr>
          <p:spPr bwMode="auto">
            <a:xfrm>
              <a:off x="692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7" name="Rectangle 19"/>
            <p:cNvSpPr>
              <a:spLocks noChangeArrowheads="1"/>
            </p:cNvSpPr>
            <p:nvPr/>
          </p:nvSpPr>
          <p:spPr bwMode="auto">
            <a:xfrm>
              <a:off x="868" y="3628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8" name="Rectangle 20"/>
            <p:cNvSpPr>
              <a:spLocks noChangeArrowheads="1"/>
            </p:cNvSpPr>
            <p:nvPr/>
          </p:nvSpPr>
          <p:spPr bwMode="auto">
            <a:xfrm>
              <a:off x="934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69" name="Rectangle 21"/>
            <p:cNvSpPr>
              <a:spLocks noChangeArrowheads="1"/>
            </p:cNvSpPr>
            <p:nvPr/>
          </p:nvSpPr>
          <p:spPr bwMode="auto">
            <a:xfrm>
              <a:off x="1094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0" name="Rectangle 22"/>
            <p:cNvSpPr>
              <a:spLocks noChangeArrowheads="1"/>
            </p:cNvSpPr>
            <p:nvPr/>
          </p:nvSpPr>
          <p:spPr bwMode="auto">
            <a:xfrm>
              <a:off x="1254" y="3484"/>
              <a:ext cx="23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1" name="Rectangle 23"/>
            <p:cNvSpPr>
              <a:spLocks noChangeArrowheads="1"/>
            </p:cNvSpPr>
            <p:nvPr/>
          </p:nvSpPr>
          <p:spPr bwMode="auto">
            <a:xfrm>
              <a:off x="1385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2" name="Rectangle 24"/>
            <p:cNvSpPr>
              <a:spLocks noChangeArrowheads="1"/>
            </p:cNvSpPr>
            <p:nvPr/>
          </p:nvSpPr>
          <p:spPr bwMode="auto">
            <a:xfrm>
              <a:off x="1545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3" name="Rectangle 25"/>
            <p:cNvSpPr>
              <a:spLocks noChangeArrowheads="1"/>
            </p:cNvSpPr>
            <p:nvPr/>
          </p:nvSpPr>
          <p:spPr bwMode="auto">
            <a:xfrm>
              <a:off x="1705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4" name="Rectangle 26"/>
            <p:cNvSpPr>
              <a:spLocks noChangeArrowheads="1"/>
            </p:cNvSpPr>
            <p:nvPr/>
          </p:nvSpPr>
          <p:spPr bwMode="auto">
            <a:xfrm>
              <a:off x="1865" y="3484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5" name="Rectangle 27"/>
            <p:cNvSpPr>
              <a:spLocks noChangeArrowheads="1"/>
            </p:cNvSpPr>
            <p:nvPr/>
          </p:nvSpPr>
          <p:spPr bwMode="auto">
            <a:xfrm>
              <a:off x="2041" y="3628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6" name="Rectangle 28"/>
            <p:cNvSpPr>
              <a:spLocks noChangeArrowheads="1"/>
            </p:cNvSpPr>
            <p:nvPr/>
          </p:nvSpPr>
          <p:spPr bwMode="auto">
            <a:xfrm>
              <a:off x="3893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7" name="Rectangle 29"/>
            <p:cNvSpPr>
              <a:spLocks noChangeArrowheads="1"/>
            </p:cNvSpPr>
            <p:nvPr/>
          </p:nvSpPr>
          <p:spPr bwMode="auto">
            <a:xfrm>
              <a:off x="4053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8" name="Rectangle 30"/>
            <p:cNvSpPr>
              <a:spLocks noChangeArrowheads="1"/>
            </p:cNvSpPr>
            <p:nvPr/>
          </p:nvSpPr>
          <p:spPr bwMode="auto">
            <a:xfrm>
              <a:off x="4229" y="3607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79" name="Rectangle 31"/>
            <p:cNvSpPr>
              <a:spLocks noChangeArrowheads="1"/>
            </p:cNvSpPr>
            <p:nvPr/>
          </p:nvSpPr>
          <p:spPr bwMode="auto">
            <a:xfrm>
              <a:off x="4295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0" name="Rectangle 32"/>
            <p:cNvSpPr>
              <a:spLocks noChangeArrowheads="1"/>
            </p:cNvSpPr>
            <p:nvPr/>
          </p:nvSpPr>
          <p:spPr bwMode="auto">
            <a:xfrm>
              <a:off x="4456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1" name="Rectangle 33"/>
            <p:cNvSpPr>
              <a:spLocks noChangeArrowheads="1"/>
            </p:cNvSpPr>
            <p:nvPr/>
          </p:nvSpPr>
          <p:spPr bwMode="auto">
            <a:xfrm>
              <a:off x="4632" y="3607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2" name="Rectangle 34"/>
            <p:cNvSpPr>
              <a:spLocks noChangeArrowheads="1"/>
            </p:cNvSpPr>
            <p:nvPr/>
          </p:nvSpPr>
          <p:spPr bwMode="auto">
            <a:xfrm>
              <a:off x="4698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3" name="Rectangle 35"/>
            <p:cNvSpPr>
              <a:spLocks noChangeArrowheads="1"/>
            </p:cNvSpPr>
            <p:nvPr/>
          </p:nvSpPr>
          <p:spPr bwMode="auto">
            <a:xfrm>
              <a:off x="4858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4" name="Rectangle 36"/>
            <p:cNvSpPr>
              <a:spLocks noChangeArrowheads="1"/>
            </p:cNvSpPr>
            <p:nvPr/>
          </p:nvSpPr>
          <p:spPr bwMode="auto">
            <a:xfrm>
              <a:off x="5018" y="3463"/>
              <a:ext cx="23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5" name="Rectangle 37"/>
            <p:cNvSpPr>
              <a:spLocks noChangeArrowheads="1"/>
            </p:cNvSpPr>
            <p:nvPr/>
          </p:nvSpPr>
          <p:spPr bwMode="auto">
            <a:xfrm>
              <a:off x="5148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6" name="Rectangle 38"/>
            <p:cNvSpPr>
              <a:spLocks noChangeArrowheads="1"/>
            </p:cNvSpPr>
            <p:nvPr/>
          </p:nvSpPr>
          <p:spPr bwMode="auto">
            <a:xfrm>
              <a:off x="5309" y="3463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7" name="Rectangle 39"/>
            <p:cNvSpPr>
              <a:spLocks noChangeArrowheads="1"/>
            </p:cNvSpPr>
            <p:nvPr/>
          </p:nvSpPr>
          <p:spPr bwMode="auto">
            <a:xfrm>
              <a:off x="5485" y="3607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8" name="Rectangle 40"/>
            <p:cNvSpPr>
              <a:spLocks noChangeArrowheads="1"/>
            </p:cNvSpPr>
            <p:nvPr/>
          </p:nvSpPr>
          <p:spPr bwMode="auto">
            <a:xfrm>
              <a:off x="3981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89" name="Rectangle 41"/>
            <p:cNvSpPr>
              <a:spLocks noChangeArrowheads="1"/>
            </p:cNvSpPr>
            <p:nvPr/>
          </p:nvSpPr>
          <p:spPr bwMode="auto">
            <a:xfrm>
              <a:off x="4141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0" name="Rectangle 42"/>
            <p:cNvSpPr>
              <a:spLocks noChangeArrowheads="1"/>
            </p:cNvSpPr>
            <p:nvPr/>
          </p:nvSpPr>
          <p:spPr bwMode="auto">
            <a:xfrm>
              <a:off x="4317" y="2341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1" name="Rectangle 43"/>
            <p:cNvSpPr>
              <a:spLocks noChangeArrowheads="1"/>
            </p:cNvSpPr>
            <p:nvPr/>
          </p:nvSpPr>
          <p:spPr bwMode="auto">
            <a:xfrm>
              <a:off x="4383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2" name="Rectangle 44"/>
            <p:cNvSpPr>
              <a:spLocks noChangeArrowheads="1"/>
            </p:cNvSpPr>
            <p:nvPr/>
          </p:nvSpPr>
          <p:spPr bwMode="auto">
            <a:xfrm>
              <a:off x="4543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3" name="Rectangle 45"/>
            <p:cNvSpPr>
              <a:spLocks noChangeArrowheads="1"/>
            </p:cNvSpPr>
            <p:nvPr/>
          </p:nvSpPr>
          <p:spPr bwMode="auto">
            <a:xfrm>
              <a:off x="4719" y="2341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4" name="Rectangle 46"/>
            <p:cNvSpPr>
              <a:spLocks noChangeArrowheads="1"/>
            </p:cNvSpPr>
            <p:nvPr/>
          </p:nvSpPr>
          <p:spPr bwMode="auto">
            <a:xfrm>
              <a:off x="4785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5" name="Rectangle 47"/>
            <p:cNvSpPr>
              <a:spLocks noChangeArrowheads="1"/>
            </p:cNvSpPr>
            <p:nvPr/>
          </p:nvSpPr>
          <p:spPr bwMode="auto">
            <a:xfrm>
              <a:off x="4945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6" name="Rectangle 48"/>
            <p:cNvSpPr>
              <a:spLocks noChangeArrowheads="1"/>
            </p:cNvSpPr>
            <p:nvPr/>
          </p:nvSpPr>
          <p:spPr bwMode="auto">
            <a:xfrm>
              <a:off x="5106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7" name="Rectangle 49"/>
            <p:cNvSpPr>
              <a:spLocks noChangeArrowheads="1"/>
            </p:cNvSpPr>
            <p:nvPr/>
          </p:nvSpPr>
          <p:spPr bwMode="auto">
            <a:xfrm>
              <a:off x="5266" y="2198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8" name="Rectangle 50"/>
            <p:cNvSpPr>
              <a:spLocks noChangeArrowheads="1"/>
            </p:cNvSpPr>
            <p:nvPr/>
          </p:nvSpPr>
          <p:spPr bwMode="auto">
            <a:xfrm>
              <a:off x="5442" y="2341"/>
              <a:ext cx="150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899" name="Rectangle 51"/>
            <p:cNvSpPr>
              <a:spLocks noChangeArrowheads="1"/>
            </p:cNvSpPr>
            <p:nvPr/>
          </p:nvSpPr>
          <p:spPr bwMode="auto">
            <a:xfrm>
              <a:off x="4787" y="2679"/>
              <a:ext cx="272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00" name="Rectangle 52"/>
            <p:cNvSpPr>
              <a:spLocks noChangeArrowheads="1"/>
            </p:cNvSpPr>
            <p:nvPr/>
          </p:nvSpPr>
          <p:spPr bwMode="auto">
            <a:xfrm>
              <a:off x="4960" y="2679"/>
              <a:ext cx="260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01" name="Line 53"/>
            <p:cNvSpPr>
              <a:spLocks noChangeShapeType="1"/>
            </p:cNvSpPr>
            <p:nvPr/>
          </p:nvSpPr>
          <p:spPr bwMode="auto">
            <a:xfrm>
              <a:off x="4923" y="2424"/>
              <a:ext cx="1" cy="25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02" name="Rectangle 54"/>
            <p:cNvSpPr>
              <a:spLocks noChangeArrowheads="1"/>
            </p:cNvSpPr>
            <p:nvPr/>
          </p:nvSpPr>
          <p:spPr bwMode="auto">
            <a:xfrm>
              <a:off x="146" y="2103"/>
              <a:ext cx="302" cy="28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03" name="Rectangle 55"/>
            <p:cNvSpPr>
              <a:spLocks noChangeArrowheads="1"/>
            </p:cNvSpPr>
            <p:nvPr/>
          </p:nvSpPr>
          <p:spPr bwMode="auto">
            <a:xfrm>
              <a:off x="159" y="2116"/>
              <a:ext cx="375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04" name="Rectangle 56"/>
            <p:cNvSpPr>
              <a:spLocks noChangeArrowheads="1"/>
            </p:cNvSpPr>
            <p:nvPr/>
          </p:nvSpPr>
          <p:spPr bwMode="auto">
            <a:xfrm>
              <a:off x="144" y="3460"/>
              <a:ext cx="302" cy="28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05" name="Rectangle 57"/>
            <p:cNvSpPr>
              <a:spLocks noChangeArrowheads="1"/>
            </p:cNvSpPr>
            <p:nvPr/>
          </p:nvSpPr>
          <p:spPr bwMode="auto">
            <a:xfrm>
              <a:off x="157" y="3473"/>
              <a:ext cx="375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06" name="Rectangle 58"/>
            <p:cNvSpPr>
              <a:spLocks noChangeArrowheads="1"/>
            </p:cNvSpPr>
            <p:nvPr/>
          </p:nvSpPr>
          <p:spPr bwMode="auto">
            <a:xfrm>
              <a:off x="3554" y="2153"/>
              <a:ext cx="287" cy="28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07" name="Rectangle 59"/>
            <p:cNvSpPr>
              <a:spLocks noChangeArrowheads="1"/>
            </p:cNvSpPr>
            <p:nvPr/>
          </p:nvSpPr>
          <p:spPr bwMode="auto">
            <a:xfrm>
              <a:off x="3567" y="2166"/>
              <a:ext cx="265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08" name="Rectangle 60"/>
            <p:cNvSpPr>
              <a:spLocks noChangeArrowheads="1"/>
            </p:cNvSpPr>
            <p:nvPr/>
          </p:nvSpPr>
          <p:spPr bwMode="auto">
            <a:xfrm>
              <a:off x="3479" y="3460"/>
              <a:ext cx="302" cy="28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09" name="Rectangle 61"/>
            <p:cNvSpPr>
              <a:spLocks noChangeArrowheads="1"/>
            </p:cNvSpPr>
            <p:nvPr/>
          </p:nvSpPr>
          <p:spPr bwMode="auto">
            <a:xfrm>
              <a:off x="3492" y="3473"/>
              <a:ext cx="375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29</a:t>
            </a:fld>
            <a:endParaRPr lang="fr-FR"/>
          </a:p>
        </p:txBody>
      </p:sp>
      <p:pic>
        <p:nvPicPr>
          <p:cNvPr id="137218" name="Imag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196752"/>
            <a:ext cx="3787892" cy="1224136"/>
          </a:xfrm>
          <a:prstGeom prst="rect">
            <a:avLst/>
          </a:prstGeom>
          <a:noFill/>
        </p:spPr>
      </p:pic>
      <p:sp>
        <p:nvSpPr>
          <p:cNvPr id="137219" name="Rectangle 3"/>
          <p:cNvSpPr>
            <a:spLocks noChangeArrowheads="1"/>
          </p:cNvSpPr>
          <p:nvPr/>
        </p:nvSpPr>
        <p:spPr bwMode="auto">
          <a:xfrm>
            <a:off x="0" y="180509"/>
            <a:ext cx="4968027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following reaction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0" y="2257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4803" name="Group 3"/>
          <p:cNvGrpSpPr>
            <a:grpSpLocks noChangeAspect="1"/>
          </p:cNvGrpSpPr>
          <p:nvPr/>
        </p:nvGrpSpPr>
        <p:grpSpPr bwMode="auto">
          <a:xfrm>
            <a:off x="427038" y="2636838"/>
            <a:ext cx="8154987" cy="3694112"/>
            <a:chOff x="269" y="1661"/>
            <a:chExt cx="5137" cy="2327"/>
          </a:xfrm>
        </p:grpSpPr>
        <p:sp>
          <p:nvSpPr>
            <p:cNvPr id="204802" name="AutoShape 2"/>
            <p:cNvSpPr>
              <a:spLocks noChangeAspect="1" noChangeArrowheads="1" noTextEdit="1"/>
            </p:cNvSpPr>
            <p:nvPr/>
          </p:nvSpPr>
          <p:spPr bwMode="auto">
            <a:xfrm>
              <a:off x="269" y="1661"/>
              <a:ext cx="5137" cy="2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04" name="Line 4"/>
            <p:cNvSpPr>
              <a:spLocks noChangeShapeType="1"/>
            </p:cNvSpPr>
            <p:nvPr/>
          </p:nvSpPr>
          <p:spPr bwMode="auto">
            <a:xfrm flipV="1">
              <a:off x="729" y="2109"/>
              <a:ext cx="291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05" name="Line 5"/>
            <p:cNvSpPr>
              <a:spLocks noChangeShapeType="1"/>
            </p:cNvSpPr>
            <p:nvPr/>
          </p:nvSpPr>
          <p:spPr bwMode="auto">
            <a:xfrm>
              <a:off x="1020" y="2109"/>
              <a:ext cx="290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06" name="Line 6"/>
            <p:cNvSpPr>
              <a:spLocks noChangeShapeType="1"/>
            </p:cNvSpPr>
            <p:nvPr/>
          </p:nvSpPr>
          <p:spPr bwMode="auto">
            <a:xfrm flipV="1">
              <a:off x="1310" y="2107"/>
              <a:ext cx="290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07" name="Line 7"/>
            <p:cNvSpPr>
              <a:spLocks noChangeShapeType="1"/>
            </p:cNvSpPr>
            <p:nvPr/>
          </p:nvSpPr>
          <p:spPr bwMode="auto">
            <a:xfrm>
              <a:off x="1600" y="2107"/>
              <a:ext cx="291" cy="16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08" name="Rectangle 8"/>
            <p:cNvSpPr>
              <a:spLocks noChangeArrowheads="1"/>
            </p:cNvSpPr>
            <p:nvPr/>
          </p:nvSpPr>
          <p:spPr bwMode="auto">
            <a:xfrm>
              <a:off x="2055" y="2004"/>
              <a:ext cx="252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09" name="Rectangle 9"/>
            <p:cNvSpPr>
              <a:spLocks noChangeArrowheads="1"/>
            </p:cNvSpPr>
            <p:nvPr/>
          </p:nvSpPr>
          <p:spPr bwMode="auto">
            <a:xfrm>
              <a:off x="2212" y="2004"/>
              <a:ext cx="240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10" name="Line 10"/>
            <p:cNvSpPr>
              <a:spLocks noChangeShapeType="1"/>
            </p:cNvSpPr>
            <p:nvPr/>
          </p:nvSpPr>
          <p:spPr bwMode="auto">
            <a:xfrm flipV="1">
              <a:off x="1891" y="2162"/>
              <a:ext cx="188" cy="1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11" name="Line 11"/>
            <p:cNvSpPr>
              <a:spLocks noChangeShapeType="1"/>
            </p:cNvSpPr>
            <p:nvPr/>
          </p:nvSpPr>
          <p:spPr bwMode="auto">
            <a:xfrm>
              <a:off x="4139" y="2095"/>
              <a:ext cx="290" cy="16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12" name="Line 12"/>
            <p:cNvSpPr>
              <a:spLocks noChangeShapeType="1"/>
            </p:cNvSpPr>
            <p:nvPr/>
          </p:nvSpPr>
          <p:spPr bwMode="auto">
            <a:xfrm flipV="1">
              <a:off x="4429" y="2093"/>
              <a:ext cx="290" cy="1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13" name="Line 13"/>
            <p:cNvSpPr>
              <a:spLocks noChangeShapeType="1"/>
            </p:cNvSpPr>
            <p:nvPr/>
          </p:nvSpPr>
          <p:spPr bwMode="auto">
            <a:xfrm>
              <a:off x="4719" y="2093"/>
              <a:ext cx="291" cy="16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14" name="Line 14"/>
            <p:cNvSpPr>
              <a:spLocks noChangeShapeType="1"/>
            </p:cNvSpPr>
            <p:nvPr/>
          </p:nvSpPr>
          <p:spPr bwMode="auto">
            <a:xfrm flipV="1">
              <a:off x="5010" y="2092"/>
              <a:ext cx="290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15" name="Line 15"/>
            <p:cNvSpPr>
              <a:spLocks noChangeShapeType="1"/>
            </p:cNvSpPr>
            <p:nvPr/>
          </p:nvSpPr>
          <p:spPr bwMode="auto">
            <a:xfrm flipV="1">
              <a:off x="4719" y="1755"/>
              <a:ext cx="1" cy="3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16" name="Rectangle 16"/>
            <p:cNvSpPr>
              <a:spLocks noChangeArrowheads="1"/>
            </p:cNvSpPr>
            <p:nvPr/>
          </p:nvSpPr>
          <p:spPr bwMode="auto">
            <a:xfrm>
              <a:off x="4303" y="2498"/>
              <a:ext cx="252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17" name="Rectangle 17"/>
            <p:cNvSpPr>
              <a:spLocks noChangeArrowheads="1"/>
            </p:cNvSpPr>
            <p:nvPr/>
          </p:nvSpPr>
          <p:spPr bwMode="auto">
            <a:xfrm>
              <a:off x="4460" y="2498"/>
              <a:ext cx="240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18" name="Line 18"/>
            <p:cNvSpPr>
              <a:spLocks noChangeShapeType="1"/>
            </p:cNvSpPr>
            <p:nvPr/>
          </p:nvSpPr>
          <p:spPr bwMode="auto">
            <a:xfrm>
              <a:off x="4429" y="2263"/>
              <a:ext cx="1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19" name="Line 19"/>
            <p:cNvSpPr>
              <a:spLocks noChangeShapeType="1"/>
            </p:cNvSpPr>
            <p:nvPr/>
          </p:nvSpPr>
          <p:spPr bwMode="auto">
            <a:xfrm flipV="1">
              <a:off x="797" y="3338"/>
              <a:ext cx="290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0" name="Line 20"/>
            <p:cNvSpPr>
              <a:spLocks noChangeShapeType="1"/>
            </p:cNvSpPr>
            <p:nvPr/>
          </p:nvSpPr>
          <p:spPr bwMode="auto">
            <a:xfrm>
              <a:off x="1087" y="3338"/>
              <a:ext cx="291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1" name="Line 21"/>
            <p:cNvSpPr>
              <a:spLocks noChangeShapeType="1"/>
            </p:cNvSpPr>
            <p:nvPr/>
          </p:nvSpPr>
          <p:spPr bwMode="auto">
            <a:xfrm flipV="1">
              <a:off x="1378" y="3336"/>
              <a:ext cx="290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2" name="Rectangle 22"/>
            <p:cNvSpPr>
              <a:spLocks noChangeArrowheads="1"/>
            </p:cNvSpPr>
            <p:nvPr/>
          </p:nvSpPr>
          <p:spPr bwMode="auto">
            <a:xfrm>
              <a:off x="961" y="2898"/>
              <a:ext cx="252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23" name="Rectangle 23"/>
            <p:cNvSpPr>
              <a:spLocks noChangeArrowheads="1"/>
            </p:cNvSpPr>
            <p:nvPr/>
          </p:nvSpPr>
          <p:spPr bwMode="auto">
            <a:xfrm>
              <a:off x="1119" y="2898"/>
              <a:ext cx="240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24" name="Line 24"/>
            <p:cNvSpPr>
              <a:spLocks noChangeShapeType="1"/>
            </p:cNvSpPr>
            <p:nvPr/>
          </p:nvSpPr>
          <p:spPr bwMode="auto">
            <a:xfrm flipV="1">
              <a:off x="1087" y="3104"/>
              <a:ext cx="1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5" name="Line 25"/>
            <p:cNvSpPr>
              <a:spLocks noChangeShapeType="1"/>
            </p:cNvSpPr>
            <p:nvPr/>
          </p:nvSpPr>
          <p:spPr bwMode="auto">
            <a:xfrm flipH="1">
              <a:off x="999" y="3338"/>
              <a:ext cx="88" cy="3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6" name="Line 26"/>
            <p:cNvSpPr>
              <a:spLocks noChangeShapeType="1"/>
            </p:cNvSpPr>
            <p:nvPr/>
          </p:nvSpPr>
          <p:spPr bwMode="auto">
            <a:xfrm flipV="1">
              <a:off x="4006" y="3309"/>
              <a:ext cx="291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7" name="Line 27"/>
            <p:cNvSpPr>
              <a:spLocks noChangeShapeType="1"/>
            </p:cNvSpPr>
            <p:nvPr/>
          </p:nvSpPr>
          <p:spPr bwMode="auto">
            <a:xfrm>
              <a:off x="4297" y="3309"/>
              <a:ext cx="290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8" name="Line 28"/>
            <p:cNvSpPr>
              <a:spLocks noChangeShapeType="1"/>
            </p:cNvSpPr>
            <p:nvPr/>
          </p:nvSpPr>
          <p:spPr bwMode="auto">
            <a:xfrm flipV="1">
              <a:off x="4587" y="3307"/>
              <a:ext cx="290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29" name="Line 29"/>
            <p:cNvSpPr>
              <a:spLocks noChangeShapeType="1"/>
            </p:cNvSpPr>
            <p:nvPr/>
          </p:nvSpPr>
          <p:spPr bwMode="auto">
            <a:xfrm>
              <a:off x="4877" y="3307"/>
              <a:ext cx="291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30" name="Rectangle 30"/>
            <p:cNvSpPr>
              <a:spLocks noChangeArrowheads="1"/>
            </p:cNvSpPr>
            <p:nvPr/>
          </p:nvSpPr>
          <p:spPr bwMode="auto">
            <a:xfrm>
              <a:off x="4461" y="3711"/>
              <a:ext cx="252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31" name="Rectangle 31"/>
            <p:cNvSpPr>
              <a:spLocks noChangeArrowheads="1"/>
            </p:cNvSpPr>
            <p:nvPr/>
          </p:nvSpPr>
          <p:spPr bwMode="auto">
            <a:xfrm>
              <a:off x="4618" y="3711"/>
              <a:ext cx="240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32" name="Line 32"/>
            <p:cNvSpPr>
              <a:spLocks noChangeShapeType="1"/>
            </p:cNvSpPr>
            <p:nvPr/>
          </p:nvSpPr>
          <p:spPr bwMode="auto">
            <a:xfrm>
              <a:off x="4587" y="3476"/>
              <a:ext cx="1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33" name="Rectangle 33"/>
            <p:cNvSpPr>
              <a:spLocks noChangeArrowheads="1"/>
            </p:cNvSpPr>
            <p:nvPr/>
          </p:nvSpPr>
          <p:spPr bwMode="auto">
            <a:xfrm>
              <a:off x="269" y="2020"/>
              <a:ext cx="275" cy="26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34" name="Rectangle 34"/>
            <p:cNvSpPr>
              <a:spLocks noChangeArrowheads="1"/>
            </p:cNvSpPr>
            <p:nvPr/>
          </p:nvSpPr>
          <p:spPr bwMode="auto">
            <a:xfrm>
              <a:off x="281" y="2031"/>
              <a:ext cx="345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36" name="Rectangle 36"/>
            <p:cNvSpPr>
              <a:spLocks noChangeArrowheads="1"/>
            </p:cNvSpPr>
            <p:nvPr/>
          </p:nvSpPr>
          <p:spPr bwMode="auto">
            <a:xfrm>
              <a:off x="3629" y="1994"/>
              <a:ext cx="2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37" name="Rectangle 37"/>
            <p:cNvSpPr>
              <a:spLocks noChangeArrowheads="1"/>
            </p:cNvSpPr>
            <p:nvPr/>
          </p:nvSpPr>
          <p:spPr bwMode="auto">
            <a:xfrm>
              <a:off x="306" y="3186"/>
              <a:ext cx="262" cy="26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38" name="Rectangle 38"/>
            <p:cNvSpPr>
              <a:spLocks noChangeArrowheads="1"/>
            </p:cNvSpPr>
            <p:nvPr/>
          </p:nvSpPr>
          <p:spPr bwMode="auto">
            <a:xfrm>
              <a:off x="318" y="3197"/>
              <a:ext cx="335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39" name="Rectangle 39"/>
            <p:cNvSpPr>
              <a:spLocks noChangeArrowheads="1"/>
            </p:cNvSpPr>
            <p:nvPr/>
          </p:nvSpPr>
          <p:spPr bwMode="auto">
            <a:xfrm>
              <a:off x="3437" y="3215"/>
              <a:ext cx="276" cy="26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40" name="Rectangle 40"/>
            <p:cNvSpPr>
              <a:spLocks noChangeArrowheads="1"/>
            </p:cNvSpPr>
            <p:nvPr/>
          </p:nvSpPr>
          <p:spPr bwMode="auto">
            <a:xfrm>
              <a:off x="3449" y="3226"/>
              <a:ext cx="345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315474"/>
            <a:ext cx="63818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IUPAC name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acetophenone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1-phenylethanone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Methoxybenzene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Phenyl ethyl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ketone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2-methylmethanone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179512" y="125097"/>
            <a:ext cx="899477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Reaction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alkanes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with Br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/ light is an example of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Electrophilic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substitution reaction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Nucleophilic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substitution reaction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Electrophilic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addition reaction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Free radical substitution reaction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5420F-79F0-4073-9657-786115C1870E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51520" y="-18919"/>
            <a:ext cx="385714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Anisol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Symmetrical ether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Cyclic ether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Phenol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Aromatic ether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86BE8-3104-42EE-A1B0-8F7606597650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0" y="324525"/>
            <a:ext cx="743023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reaction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cyclobutane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with Br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0" y="1590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8659" name="Group 3"/>
          <p:cNvGrpSpPr>
            <a:grpSpLocks noChangeAspect="1"/>
          </p:cNvGrpSpPr>
          <p:nvPr/>
        </p:nvGrpSpPr>
        <p:grpSpPr bwMode="auto">
          <a:xfrm>
            <a:off x="539750" y="1844675"/>
            <a:ext cx="7345363" cy="3662363"/>
            <a:chOff x="340" y="1162"/>
            <a:chExt cx="4627" cy="2307"/>
          </a:xfrm>
        </p:grpSpPr>
        <p:sp>
          <p:nvSpPr>
            <p:cNvPr id="198658" name="AutoShape 2"/>
            <p:cNvSpPr>
              <a:spLocks noChangeAspect="1" noChangeArrowheads="1" noTextEdit="1"/>
            </p:cNvSpPr>
            <p:nvPr/>
          </p:nvSpPr>
          <p:spPr bwMode="auto">
            <a:xfrm>
              <a:off x="340" y="1162"/>
              <a:ext cx="4627" cy="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0" name="Line 4"/>
            <p:cNvSpPr>
              <a:spLocks noChangeShapeType="1"/>
            </p:cNvSpPr>
            <p:nvPr/>
          </p:nvSpPr>
          <p:spPr bwMode="auto">
            <a:xfrm>
              <a:off x="1136" y="1593"/>
              <a:ext cx="1" cy="38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1" name="Line 5"/>
            <p:cNvSpPr>
              <a:spLocks noChangeShapeType="1"/>
            </p:cNvSpPr>
            <p:nvPr/>
          </p:nvSpPr>
          <p:spPr bwMode="auto">
            <a:xfrm>
              <a:off x="1136" y="1975"/>
              <a:ext cx="382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2" name="Line 6"/>
            <p:cNvSpPr>
              <a:spLocks noChangeShapeType="1"/>
            </p:cNvSpPr>
            <p:nvPr/>
          </p:nvSpPr>
          <p:spPr bwMode="auto">
            <a:xfrm flipV="1">
              <a:off x="1518" y="1593"/>
              <a:ext cx="1" cy="38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3" name="Line 7"/>
            <p:cNvSpPr>
              <a:spLocks noChangeShapeType="1"/>
            </p:cNvSpPr>
            <p:nvPr/>
          </p:nvSpPr>
          <p:spPr bwMode="auto">
            <a:xfrm flipH="1">
              <a:off x="1136" y="1593"/>
              <a:ext cx="382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4" name="Rectangle 8"/>
            <p:cNvSpPr>
              <a:spLocks noChangeArrowheads="1"/>
            </p:cNvSpPr>
            <p:nvPr/>
          </p:nvSpPr>
          <p:spPr bwMode="auto">
            <a:xfrm>
              <a:off x="1660" y="1206"/>
              <a:ext cx="33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65" name="Line 9"/>
            <p:cNvSpPr>
              <a:spLocks noChangeShapeType="1"/>
            </p:cNvSpPr>
            <p:nvPr/>
          </p:nvSpPr>
          <p:spPr bwMode="auto">
            <a:xfrm flipV="1">
              <a:off x="1518" y="1424"/>
              <a:ext cx="168" cy="16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6" name="Rectangle 10"/>
            <p:cNvSpPr>
              <a:spLocks noChangeArrowheads="1"/>
            </p:cNvSpPr>
            <p:nvPr/>
          </p:nvSpPr>
          <p:spPr bwMode="auto">
            <a:xfrm>
              <a:off x="622" y="1206"/>
              <a:ext cx="33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67" name="Line 11"/>
            <p:cNvSpPr>
              <a:spLocks noChangeShapeType="1"/>
            </p:cNvSpPr>
            <p:nvPr/>
          </p:nvSpPr>
          <p:spPr bwMode="auto">
            <a:xfrm flipH="1" flipV="1">
              <a:off x="924" y="1382"/>
              <a:ext cx="212" cy="21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8" name="Line 12"/>
            <p:cNvSpPr>
              <a:spLocks noChangeShapeType="1"/>
            </p:cNvSpPr>
            <p:nvPr/>
          </p:nvSpPr>
          <p:spPr bwMode="auto">
            <a:xfrm>
              <a:off x="3790" y="1551"/>
              <a:ext cx="1" cy="38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69" name="Line 13"/>
            <p:cNvSpPr>
              <a:spLocks noChangeShapeType="1"/>
            </p:cNvSpPr>
            <p:nvPr/>
          </p:nvSpPr>
          <p:spPr bwMode="auto">
            <a:xfrm>
              <a:off x="3790" y="1932"/>
              <a:ext cx="382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0" name="Line 14"/>
            <p:cNvSpPr>
              <a:spLocks noChangeShapeType="1"/>
            </p:cNvSpPr>
            <p:nvPr/>
          </p:nvSpPr>
          <p:spPr bwMode="auto">
            <a:xfrm flipV="1">
              <a:off x="4172" y="1551"/>
              <a:ext cx="1" cy="38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1" name="Line 15"/>
            <p:cNvSpPr>
              <a:spLocks noChangeShapeType="1"/>
            </p:cNvSpPr>
            <p:nvPr/>
          </p:nvSpPr>
          <p:spPr bwMode="auto">
            <a:xfrm flipH="1">
              <a:off x="3790" y="1551"/>
              <a:ext cx="382" cy="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2" name="Rectangle 16"/>
            <p:cNvSpPr>
              <a:spLocks noChangeArrowheads="1"/>
            </p:cNvSpPr>
            <p:nvPr/>
          </p:nvSpPr>
          <p:spPr bwMode="auto">
            <a:xfrm>
              <a:off x="4313" y="1164"/>
              <a:ext cx="33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73" name="Line 17"/>
            <p:cNvSpPr>
              <a:spLocks noChangeShapeType="1"/>
            </p:cNvSpPr>
            <p:nvPr/>
          </p:nvSpPr>
          <p:spPr bwMode="auto">
            <a:xfrm flipV="1">
              <a:off x="4172" y="1382"/>
              <a:ext cx="167" cy="16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4" name="Rectangle 18"/>
            <p:cNvSpPr>
              <a:spLocks noChangeArrowheads="1"/>
            </p:cNvSpPr>
            <p:nvPr/>
          </p:nvSpPr>
          <p:spPr bwMode="auto">
            <a:xfrm>
              <a:off x="834" y="2905"/>
              <a:ext cx="33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75" name="Line 19"/>
            <p:cNvSpPr>
              <a:spLocks noChangeShapeType="1"/>
            </p:cNvSpPr>
            <p:nvPr/>
          </p:nvSpPr>
          <p:spPr bwMode="auto">
            <a:xfrm flipV="1">
              <a:off x="1138" y="2832"/>
              <a:ext cx="270" cy="15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6" name="Line 20"/>
            <p:cNvSpPr>
              <a:spLocks noChangeShapeType="1"/>
            </p:cNvSpPr>
            <p:nvPr/>
          </p:nvSpPr>
          <p:spPr bwMode="auto">
            <a:xfrm>
              <a:off x="1408" y="2832"/>
              <a:ext cx="330" cy="18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7" name="Line 21"/>
            <p:cNvSpPr>
              <a:spLocks noChangeShapeType="1"/>
            </p:cNvSpPr>
            <p:nvPr/>
          </p:nvSpPr>
          <p:spPr bwMode="auto">
            <a:xfrm flipV="1">
              <a:off x="1738" y="2830"/>
              <a:ext cx="330" cy="19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8" name="Line 22"/>
            <p:cNvSpPr>
              <a:spLocks noChangeShapeType="1"/>
            </p:cNvSpPr>
            <p:nvPr/>
          </p:nvSpPr>
          <p:spPr bwMode="auto">
            <a:xfrm>
              <a:off x="2068" y="2830"/>
              <a:ext cx="330" cy="18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79" name="Rectangle 23"/>
            <p:cNvSpPr>
              <a:spLocks noChangeArrowheads="1"/>
            </p:cNvSpPr>
            <p:nvPr/>
          </p:nvSpPr>
          <p:spPr bwMode="auto">
            <a:xfrm>
              <a:off x="2601" y="2715"/>
              <a:ext cx="33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80" name="Line 24"/>
            <p:cNvSpPr>
              <a:spLocks noChangeShapeType="1"/>
            </p:cNvSpPr>
            <p:nvPr/>
          </p:nvSpPr>
          <p:spPr bwMode="auto">
            <a:xfrm flipV="1">
              <a:off x="2398" y="2880"/>
              <a:ext cx="235" cy="13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81" name="Line 25"/>
            <p:cNvSpPr>
              <a:spLocks noChangeShapeType="1"/>
            </p:cNvSpPr>
            <p:nvPr/>
          </p:nvSpPr>
          <p:spPr bwMode="auto">
            <a:xfrm flipV="1">
              <a:off x="3861" y="2703"/>
              <a:ext cx="330" cy="19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82" name="Line 26"/>
            <p:cNvSpPr>
              <a:spLocks noChangeShapeType="1"/>
            </p:cNvSpPr>
            <p:nvPr/>
          </p:nvSpPr>
          <p:spPr bwMode="auto">
            <a:xfrm>
              <a:off x="4191" y="2703"/>
              <a:ext cx="330" cy="19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83" name="Line 27"/>
            <p:cNvSpPr>
              <a:spLocks noChangeShapeType="1"/>
            </p:cNvSpPr>
            <p:nvPr/>
          </p:nvSpPr>
          <p:spPr bwMode="auto">
            <a:xfrm flipV="1">
              <a:off x="4521" y="2703"/>
              <a:ext cx="329" cy="19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84" name="Rectangle 28"/>
            <p:cNvSpPr>
              <a:spLocks noChangeArrowheads="1"/>
            </p:cNvSpPr>
            <p:nvPr/>
          </p:nvSpPr>
          <p:spPr bwMode="auto">
            <a:xfrm>
              <a:off x="4394" y="3161"/>
              <a:ext cx="33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85" name="Line 29"/>
            <p:cNvSpPr>
              <a:spLocks noChangeShapeType="1"/>
            </p:cNvSpPr>
            <p:nvPr/>
          </p:nvSpPr>
          <p:spPr bwMode="auto">
            <a:xfrm>
              <a:off x="4521" y="2894"/>
              <a:ext cx="1" cy="26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86" name="Rectangle 30"/>
            <p:cNvSpPr>
              <a:spLocks noChangeArrowheads="1"/>
            </p:cNvSpPr>
            <p:nvPr/>
          </p:nvSpPr>
          <p:spPr bwMode="auto">
            <a:xfrm>
              <a:off x="353" y="1649"/>
              <a:ext cx="313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87" name="Rectangle 31"/>
            <p:cNvSpPr>
              <a:spLocks noChangeArrowheads="1"/>
            </p:cNvSpPr>
            <p:nvPr/>
          </p:nvSpPr>
          <p:spPr bwMode="auto">
            <a:xfrm>
              <a:off x="367" y="1663"/>
              <a:ext cx="38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88" name="Rectangle 32"/>
            <p:cNvSpPr>
              <a:spLocks noChangeArrowheads="1"/>
            </p:cNvSpPr>
            <p:nvPr/>
          </p:nvSpPr>
          <p:spPr bwMode="auto">
            <a:xfrm>
              <a:off x="3283" y="1591"/>
              <a:ext cx="312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89" name="Rectangle 33"/>
            <p:cNvSpPr>
              <a:spLocks noChangeArrowheads="1"/>
            </p:cNvSpPr>
            <p:nvPr/>
          </p:nvSpPr>
          <p:spPr bwMode="auto">
            <a:xfrm>
              <a:off x="3296" y="1605"/>
              <a:ext cx="38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91" name="Rectangle 35"/>
            <p:cNvSpPr>
              <a:spLocks noChangeArrowheads="1"/>
            </p:cNvSpPr>
            <p:nvPr/>
          </p:nvSpPr>
          <p:spPr bwMode="auto">
            <a:xfrm>
              <a:off x="353" y="2761"/>
              <a:ext cx="273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692" name="Rectangle 36"/>
            <p:cNvSpPr>
              <a:spLocks noChangeArrowheads="1"/>
            </p:cNvSpPr>
            <p:nvPr/>
          </p:nvSpPr>
          <p:spPr bwMode="auto">
            <a:xfrm>
              <a:off x="3423" y="2722"/>
              <a:ext cx="313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693" name="Rectangle 37"/>
            <p:cNvSpPr>
              <a:spLocks noChangeArrowheads="1"/>
            </p:cNvSpPr>
            <p:nvPr/>
          </p:nvSpPr>
          <p:spPr bwMode="auto">
            <a:xfrm>
              <a:off x="3439" y="2736"/>
              <a:ext cx="38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170637"/>
            <a:ext cx="49600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more basic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33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304D9-2772-48B7-A620-5F4F89B94BA5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196611" name="Group 3"/>
          <p:cNvGrpSpPr>
            <a:grpSpLocks noChangeAspect="1"/>
          </p:cNvGrpSpPr>
          <p:nvPr/>
        </p:nvGrpSpPr>
        <p:grpSpPr bwMode="auto">
          <a:xfrm>
            <a:off x="1258888" y="1166813"/>
            <a:ext cx="4465637" cy="4638675"/>
            <a:chOff x="793" y="735"/>
            <a:chExt cx="2813" cy="2922"/>
          </a:xfrm>
        </p:grpSpPr>
        <p:sp>
          <p:nvSpPr>
            <p:cNvPr id="196610" name="AutoShape 2"/>
            <p:cNvSpPr>
              <a:spLocks noChangeAspect="1" noChangeArrowheads="1" noTextEdit="1"/>
            </p:cNvSpPr>
            <p:nvPr/>
          </p:nvSpPr>
          <p:spPr bwMode="auto">
            <a:xfrm>
              <a:off x="793" y="735"/>
              <a:ext cx="2813" cy="29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12" name="Line 4"/>
            <p:cNvSpPr>
              <a:spLocks noChangeShapeType="1"/>
            </p:cNvSpPr>
            <p:nvPr/>
          </p:nvSpPr>
          <p:spPr bwMode="auto">
            <a:xfrm>
              <a:off x="1229" y="1233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13" name="Line 5"/>
            <p:cNvSpPr>
              <a:spLocks noChangeShapeType="1"/>
            </p:cNvSpPr>
            <p:nvPr/>
          </p:nvSpPr>
          <p:spPr bwMode="auto">
            <a:xfrm flipV="1">
              <a:off x="1229" y="1095"/>
              <a:ext cx="233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14" name="Line 6"/>
            <p:cNvSpPr>
              <a:spLocks noChangeShapeType="1"/>
            </p:cNvSpPr>
            <p:nvPr/>
          </p:nvSpPr>
          <p:spPr bwMode="auto">
            <a:xfrm>
              <a:off x="1229" y="1505"/>
              <a:ext cx="233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15" name="Line 7"/>
            <p:cNvSpPr>
              <a:spLocks noChangeShapeType="1"/>
            </p:cNvSpPr>
            <p:nvPr/>
          </p:nvSpPr>
          <p:spPr bwMode="auto">
            <a:xfrm flipV="1">
              <a:off x="1462" y="1505"/>
              <a:ext cx="235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16" name="Line 8"/>
            <p:cNvSpPr>
              <a:spLocks noChangeShapeType="1"/>
            </p:cNvSpPr>
            <p:nvPr/>
          </p:nvSpPr>
          <p:spPr bwMode="auto">
            <a:xfrm flipV="1">
              <a:off x="1697" y="1233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17" name="Line 9"/>
            <p:cNvSpPr>
              <a:spLocks noChangeShapeType="1"/>
            </p:cNvSpPr>
            <p:nvPr/>
          </p:nvSpPr>
          <p:spPr bwMode="auto">
            <a:xfrm flipH="1" flipV="1">
              <a:off x="1462" y="1095"/>
              <a:ext cx="235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18" name="Rectangle 10"/>
            <p:cNvSpPr>
              <a:spLocks noChangeArrowheads="1"/>
            </p:cNvSpPr>
            <p:nvPr/>
          </p:nvSpPr>
          <p:spPr bwMode="auto">
            <a:xfrm>
              <a:off x="1365" y="739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19" name="Rectangle 11"/>
            <p:cNvSpPr>
              <a:spLocks noChangeArrowheads="1"/>
            </p:cNvSpPr>
            <p:nvPr/>
          </p:nvSpPr>
          <p:spPr bwMode="auto">
            <a:xfrm>
              <a:off x="1484" y="739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20" name="Rectangle 12"/>
            <p:cNvSpPr>
              <a:spLocks noChangeArrowheads="1"/>
            </p:cNvSpPr>
            <p:nvPr/>
          </p:nvSpPr>
          <p:spPr bwMode="auto">
            <a:xfrm>
              <a:off x="1615" y="844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21" name="Line 13"/>
            <p:cNvSpPr>
              <a:spLocks noChangeShapeType="1"/>
            </p:cNvSpPr>
            <p:nvPr/>
          </p:nvSpPr>
          <p:spPr bwMode="auto">
            <a:xfrm flipV="1">
              <a:off x="1462" y="907"/>
              <a:ext cx="1" cy="18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22" name="Rectangle 14"/>
            <p:cNvSpPr>
              <a:spLocks noChangeArrowheads="1"/>
            </p:cNvSpPr>
            <p:nvPr/>
          </p:nvSpPr>
          <p:spPr bwMode="auto">
            <a:xfrm>
              <a:off x="1365" y="1827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23" name="Rectangle 15"/>
            <p:cNvSpPr>
              <a:spLocks noChangeArrowheads="1"/>
            </p:cNvSpPr>
            <p:nvPr/>
          </p:nvSpPr>
          <p:spPr bwMode="auto">
            <a:xfrm>
              <a:off x="1484" y="1827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24" name="Rectangle 16"/>
            <p:cNvSpPr>
              <a:spLocks noChangeArrowheads="1"/>
            </p:cNvSpPr>
            <p:nvPr/>
          </p:nvSpPr>
          <p:spPr bwMode="auto">
            <a:xfrm>
              <a:off x="1615" y="1932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25" name="Line 17"/>
            <p:cNvSpPr>
              <a:spLocks noChangeShapeType="1"/>
            </p:cNvSpPr>
            <p:nvPr/>
          </p:nvSpPr>
          <p:spPr bwMode="auto">
            <a:xfrm>
              <a:off x="1462" y="1640"/>
              <a:ext cx="1" cy="18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26" name="Line 18"/>
            <p:cNvSpPr>
              <a:spLocks noChangeShapeType="1"/>
            </p:cNvSpPr>
            <p:nvPr/>
          </p:nvSpPr>
          <p:spPr bwMode="auto">
            <a:xfrm>
              <a:off x="3053" y="1230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27" name="Line 19"/>
            <p:cNvSpPr>
              <a:spLocks noChangeShapeType="1"/>
            </p:cNvSpPr>
            <p:nvPr/>
          </p:nvSpPr>
          <p:spPr bwMode="auto">
            <a:xfrm flipV="1">
              <a:off x="3053" y="1092"/>
              <a:ext cx="233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28" name="Line 20"/>
            <p:cNvSpPr>
              <a:spLocks noChangeShapeType="1"/>
            </p:cNvSpPr>
            <p:nvPr/>
          </p:nvSpPr>
          <p:spPr bwMode="auto">
            <a:xfrm>
              <a:off x="3053" y="1502"/>
              <a:ext cx="233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29" name="Line 21"/>
            <p:cNvSpPr>
              <a:spLocks noChangeShapeType="1"/>
            </p:cNvSpPr>
            <p:nvPr/>
          </p:nvSpPr>
          <p:spPr bwMode="auto">
            <a:xfrm flipV="1">
              <a:off x="3286" y="1502"/>
              <a:ext cx="236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30" name="Line 22"/>
            <p:cNvSpPr>
              <a:spLocks noChangeShapeType="1"/>
            </p:cNvSpPr>
            <p:nvPr/>
          </p:nvSpPr>
          <p:spPr bwMode="auto">
            <a:xfrm flipV="1">
              <a:off x="3522" y="1230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31" name="Line 23"/>
            <p:cNvSpPr>
              <a:spLocks noChangeShapeType="1"/>
            </p:cNvSpPr>
            <p:nvPr/>
          </p:nvSpPr>
          <p:spPr bwMode="auto">
            <a:xfrm flipH="1" flipV="1">
              <a:off x="3286" y="1092"/>
              <a:ext cx="236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32" name="Rectangle 24"/>
            <p:cNvSpPr>
              <a:spLocks noChangeArrowheads="1"/>
            </p:cNvSpPr>
            <p:nvPr/>
          </p:nvSpPr>
          <p:spPr bwMode="auto">
            <a:xfrm>
              <a:off x="3189" y="736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33" name="Rectangle 25"/>
            <p:cNvSpPr>
              <a:spLocks noChangeArrowheads="1"/>
            </p:cNvSpPr>
            <p:nvPr/>
          </p:nvSpPr>
          <p:spPr bwMode="auto">
            <a:xfrm>
              <a:off x="3308" y="736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34" name="Rectangle 26"/>
            <p:cNvSpPr>
              <a:spLocks noChangeArrowheads="1"/>
            </p:cNvSpPr>
            <p:nvPr/>
          </p:nvSpPr>
          <p:spPr bwMode="auto">
            <a:xfrm>
              <a:off x="3439" y="841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35" name="Line 27"/>
            <p:cNvSpPr>
              <a:spLocks noChangeShapeType="1"/>
            </p:cNvSpPr>
            <p:nvPr/>
          </p:nvSpPr>
          <p:spPr bwMode="auto">
            <a:xfrm flipV="1">
              <a:off x="3286" y="904"/>
              <a:ext cx="1" cy="18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36" name="Rectangle 28"/>
            <p:cNvSpPr>
              <a:spLocks noChangeArrowheads="1"/>
            </p:cNvSpPr>
            <p:nvPr/>
          </p:nvSpPr>
          <p:spPr bwMode="auto">
            <a:xfrm>
              <a:off x="3193" y="1825"/>
              <a:ext cx="242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37" name="Line 29"/>
            <p:cNvSpPr>
              <a:spLocks noChangeShapeType="1"/>
            </p:cNvSpPr>
            <p:nvPr/>
          </p:nvSpPr>
          <p:spPr bwMode="auto">
            <a:xfrm>
              <a:off x="3286" y="1637"/>
              <a:ext cx="1" cy="19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38" name="Line 30"/>
            <p:cNvSpPr>
              <a:spLocks noChangeShapeType="1"/>
            </p:cNvSpPr>
            <p:nvPr/>
          </p:nvSpPr>
          <p:spPr bwMode="auto">
            <a:xfrm>
              <a:off x="1198" y="2807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39" name="Line 31"/>
            <p:cNvSpPr>
              <a:spLocks noChangeShapeType="1"/>
            </p:cNvSpPr>
            <p:nvPr/>
          </p:nvSpPr>
          <p:spPr bwMode="auto">
            <a:xfrm flipV="1">
              <a:off x="1198" y="2669"/>
              <a:ext cx="234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40" name="Line 32"/>
            <p:cNvSpPr>
              <a:spLocks noChangeShapeType="1"/>
            </p:cNvSpPr>
            <p:nvPr/>
          </p:nvSpPr>
          <p:spPr bwMode="auto">
            <a:xfrm>
              <a:off x="1198" y="3079"/>
              <a:ext cx="234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41" name="Line 33"/>
            <p:cNvSpPr>
              <a:spLocks noChangeShapeType="1"/>
            </p:cNvSpPr>
            <p:nvPr/>
          </p:nvSpPr>
          <p:spPr bwMode="auto">
            <a:xfrm flipV="1">
              <a:off x="1432" y="3079"/>
              <a:ext cx="235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42" name="Line 34"/>
            <p:cNvSpPr>
              <a:spLocks noChangeShapeType="1"/>
            </p:cNvSpPr>
            <p:nvPr/>
          </p:nvSpPr>
          <p:spPr bwMode="auto">
            <a:xfrm flipV="1">
              <a:off x="1667" y="2807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43" name="Line 35"/>
            <p:cNvSpPr>
              <a:spLocks noChangeShapeType="1"/>
            </p:cNvSpPr>
            <p:nvPr/>
          </p:nvSpPr>
          <p:spPr bwMode="auto">
            <a:xfrm flipH="1" flipV="1">
              <a:off x="1432" y="2669"/>
              <a:ext cx="235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44" name="Rectangle 36"/>
            <p:cNvSpPr>
              <a:spLocks noChangeArrowheads="1"/>
            </p:cNvSpPr>
            <p:nvPr/>
          </p:nvSpPr>
          <p:spPr bwMode="auto">
            <a:xfrm>
              <a:off x="1335" y="2313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45" name="Rectangle 37"/>
            <p:cNvSpPr>
              <a:spLocks noChangeArrowheads="1"/>
            </p:cNvSpPr>
            <p:nvPr/>
          </p:nvSpPr>
          <p:spPr bwMode="auto">
            <a:xfrm>
              <a:off x="1453" y="2313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46" name="Rectangle 38"/>
            <p:cNvSpPr>
              <a:spLocks noChangeArrowheads="1"/>
            </p:cNvSpPr>
            <p:nvPr/>
          </p:nvSpPr>
          <p:spPr bwMode="auto">
            <a:xfrm>
              <a:off x="1585" y="2418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47" name="Line 39"/>
            <p:cNvSpPr>
              <a:spLocks noChangeShapeType="1"/>
            </p:cNvSpPr>
            <p:nvPr/>
          </p:nvSpPr>
          <p:spPr bwMode="auto">
            <a:xfrm flipV="1">
              <a:off x="1432" y="2481"/>
              <a:ext cx="1" cy="18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48" name="Line 40"/>
            <p:cNvSpPr>
              <a:spLocks noChangeShapeType="1"/>
            </p:cNvSpPr>
            <p:nvPr/>
          </p:nvSpPr>
          <p:spPr bwMode="auto">
            <a:xfrm>
              <a:off x="3057" y="2800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49" name="Line 41"/>
            <p:cNvSpPr>
              <a:spLocks noChangeShapeType="1"/>
            </p:cNvSpPr>
            <p:nvPr/>
          </p:nvSpPr>
          <p:spPr bwMode="auto">
            <a:xfrm flipV="1">
              <a:off x="3057" y="2662"/>
              <a:ext cx="234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50" name="Line 42"/>
            <p:cNvSpPr>
              <a:spLocks noChangeShapeType="1"/>
            </p:cNvSpPr>
            <p:nvPr/>
          </p:nvSpPr>
          <p:spPr bwMode="auto">
            <a:xfrm>
              <a:off x="3057" y="3072"/>
              <a:ext cx="234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51" name="Line 43"/>
            <p:cNvSpPr>
              <a:spLocks noChangeShapeType="1"/>
            </p:cNvSpPr>
            <p:nvPr/>
          </p:nvSpPr>
          <p:spPr bwMode="auto">
            <a:xfrm flipV="1">
              <a:off x="3291" y="3072"/>
              <a:ext cx="235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52" name="Line 44"/>
            <p:cNvSpPr>
              <a:spLocks noChangeShapeType="1"/>
            </p:cNvSpPr>
            <p:nvPr/>
          </p:nvSpPr>
          <p:spPr bwMode="auto">
            <a:xfrm flipV="1">
              <a:off x="3526" y="2800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53" name="Line 45"/>
            <p:cNvSpPr>
              <a:spLocks noChangeShapeType="1"/>
            </p:cNvSpPr>
            <p:nvPr/>
          </p:nvSpPr>
          <p:spPr bwMode="auto">
            <a:xfrm flipH="1" flipV="1">
              <a:off x="3291" y="2662"/>
              <a:ext cx="235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54" name="Rectangle 46"/>
            <p:cNvSpPr>
              <a:spLocks noChangeArrowheads="1"/>
            </p:cNvSpPr>
            <p:nvPr/>
          </p:nvSpPr>
          <p:spPr bwMode="auto">
            <a:xfrm>
              <a:off x="3194" y="2306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55" name="Rectangle 47"/>
            <p:cNvSpPr>
              <a:spLocks noChangeArrowheads="1"/>
            </p:cNvSpPr>
            <p:nvPr/>
          </p:nvSpPr>
          <p:spPr bwMode="auto">
            <a:xfrm>
              <a:off x="3312" y="2306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56" name="Rectangle 48"/>
            <p:cNvSpPr>
              <a:spLocks noChangeArrowheads="1"/>
            </p:cNvSpPr>
            <p:nvPr/>
          </p:nvSpPr>
          <p:spPr bwMode="auto">
            <a:xfrm>
              <a:off x="3443" y="2411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57" name="Line 49"/>
            <p:cNvSpPr>
              <a:spLocks noChangeShapeType="1"/>
            </p:cNvSpPr>
            <p:nvPr/>
          </p:nvSpPr>
          <p:spPr bwMode="auto">
            <a:xfrm flipV="1">
              <a:off x="3291" y="2474"/>
              <a:ext cx="1" cy="18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58" name="Line 50"/>
            <p:cNvSpPr>
              <a:spLocks noChangeShapeType="1"/>
            </p:cNvSpPr>
            <p:nvPr/>
          </p:nvSpPr>
          <p:spPr bwMode="auto">
            <a:xfrm>
              <a:off x="3291" y="3207"/>
              <a:ext cx="1" cy="18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59" name="Rectangle 51"/>
            <p:cNvSpPr>
              <a:spLocks noChangeArrowheads="1"/>
            </p:cNvSpPr>
            <p:nvPr/>
          </p:nvSpPr>
          <p:spPr bwMode="auto">
            <a:xfrm>
              <a:off x="3194" y="3394"/>
              <a:ext cx="19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60" name="Rectangle 52"/>
            <p:cNvSpPr>
              <a:spLocks noChangeArrowheads="1"/>
            </p:cNvSpPr>
            <p:nvPr/>
          </p:nvSpPr>
          <p:spPr bwMode="auto">
            <a:xfrm>
              <a:off x="3312" y="3394"/>
              <a:ext cx="20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61" name="Rectangle 53"/>
            <p:cNvSpPr>
              <a:spLocks noChangeArrowheads="1"/>
            </p:cNvSpPr>
            <p:nvPr/>
          </p:nvSpPr>
          <p:spPr bwMode="auto">
            <a:xfrm>
              <a:off x="3454" y="3499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62" name="Oval 54"/>
            <p:cNvSpPr>
              <a:spLocks noChangeArrowheads="1"/>
            </p:cNvSpPr>
            <p:nvPr/>
          </p:nvSpPr>
          <p:spPr bwMode="auto">
            <a:xfrm>
              <a:off x="1336" y="1226"/>
              <a:ext cx="231" cy="294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63" name="Oval 55"/>
            <p:cNvSpPr>
              <a:spLocks noChangeArrowheads="1"/>
            </p:cNvSpPr>
            <p:nvPr/>
          </p:nvSpPr>
          <p:spPr bwMode="auto">
            <a:xfrm>
              <a:off x="1302" y="2785"/>
              <a:ext cx="230" cy="294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64" name="Oval 56"/>
            <p:cNvSpPr>
              <a:spLocks noChangeArrowheads="1"/>
            </p:cNvSpPr>
            <p:nvPr/>
          </p:nvSpPr>
          <p:spPr bwMode="auto">
            <a:xfrm>
              <a:off x="3178" y="2800"/>
              <a:ext cx="232" cy="294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65" name="Oval 57"/>
            <p:cNvSpPr>
              <a:spLocks noChangeArrowheads="1"/>
            </p:cNvSpPr>
            <p:nvPr/>
          </p:nvSpPr>
          <p:spPr bwMode="auto">
            <a:xfrm>
              <a:off x="3172" y="1230"/>
              <a:ext cx="233" cy="294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66" name="Rectangle 58"/>
            <p:cNvSpPr>
              <a:spLocks noChangeArrowheads="1"/>
            </p:cNvSpPr>
            <p:nvPr/>
          </p:nvSpPr>
          <p:spPr bwMode="auto">
            <a:xfrm>
              <a:off x="793" y="1257"/>
              <a:ext cx="224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67" name="Rectangle 59"/>
            <p:cNvSpPr>
              <a:spLocks noChangeArrowheads="1"/>
            </p:cNvSpPr>
            <p:nvPr/>
          </p:nvSpPr>
          <p:spPr bwMode="auto">
            <a:xfrm>
              <a:off x="803" y="1266"/>
              <a:ext cx="207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68" name="Rectangle 60"/>
            <p:cNvSpPr>
              <a:spLocks noChangeArrowheads="1"/>
            </p:cNvSpPr>
            <p:nvPr/>
          </p:nvSpPr>
          <p:spPr bwMode="auto">
            <a:xfrm>
              <a:off x="804" y="2825"/>
              <a:ext cx="223" cy="21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69" name="Rectangle 61"/>
            <p:cNvSpPr>
              <a:spLocks noChangeArrowheads="1"/>
            </p:cNvSpPr>
            <p:nvPr/>
          </p:nvSpPr>
          <p:spPr bwMode="auto">
            <a:xfrm>
              <a:off x="814" y="2834"/>
              <a:ext cx="27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70" name="Rectangle 62"/>
            <p:cNvSpPr>
              <a:spLocks noChangeArrowheads="1"/>
            </p:cNvSpPr>
            <p:nvPr/>
          </p:nvSpPr>
          <p:spPr bwMode="auto">
            <a:xfrm>
              <a:off x="2673" y="1244"/>
              <a:ext cx="211" cy="21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71" name="Rectangle 63"/>
            <p:cNvSpPr>
              <a:spLocks noChangeArrowheads="1"/>
            </p:cNvSpPr>
            <p:nvPr/>
          </p:nvSpPr>
          <p:spPr bwMode="auto">
            <a:xfrm>
              <a:off x="2682" y="1253"/>
              <a:ext cx="27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672" name="Rectangle 64"/>
            <p:cNvSpPr>
              <a:spLocks noChangeArrowheads="1"/>
            </p:cNvSpPr>
            <p:nvPr/>
          </p:nvSpPr>
          <p:spPr bwMode="auto">
            <a:xfrm>
              <a:off x="2660" y="2844"/>
              <a:ext cx="221" cy="21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673" name="Rectangle 65"/>
            <p:cNvSpPr>
              <a:spLocks noChangeArrowheads="1"/>
            </p:cNvSpPr>
            <p:nvPr/>
          </p:nvSpPr>
          <p:spPr bwMode="auto">
            <a:xfrm>
              <a:off x="2668" y="2853"/>
              <a:ext cx="27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180509"/>
            <a:ext cx="79880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IUPAC name of the following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4513" name="Imag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93167" y="1412776"/>
            <a:ext cx="4118993" cy="1448083"/>
          </a:xfrm>
          <a:prstGeom prst="rect">
            <a:avLst/>
          </a:prstGeom>
          <a:noFill/>
        </p:spPr>
      </p:pic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251520" y="2977449"/>
            <a:ext cx="365035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3-ethoxyhexane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4-ethoxyhexane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Ethyl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hexyl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ether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Hexoxy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ethane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34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7EDC5-90DF-47FD-81FD-492016BEF218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141313" name="Rectangle 1"/>
          <p:cNvSpPr>
            <a:spLocks noChangeArrowheads="1"/>
          </p:cNvSpPr>
          <p:nvPr/>
        </p:nvSpPr>
        <p:spPr bwMode="auto">
          <a:xfrm>
            <a:off x="0" y="38229"/>
            <a:ext cx="906209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resulting product from the reaction of 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alkene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Comic Sans MS" pitchFamily="66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with 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Diol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Epoxide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Oxime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Alcohol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98629"/>
            <a:ext cx="50433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most acidic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0" y="249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36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9B5F-09F0-4864-8368-2E4F5458EB0A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190467" name="Group 3"/>
          <p:cNvGrpSpPr>
            <a:grpSpLocks noChangeAspect="1"/>
          </p:cNvGrpSpPr>
          <p:nvPr/>
        </p:nvGrpSpPr>
        <p:grpSpPr bwMode="auto">
          <a:xfrm>
            <a:off x="1692275" y="1289050"/>
            <a:ext cx="4464050" cy="4660900"/>
            <a:chOff x="1066" y="812"/>
            <a:chExt cx="2812" cy="2936"/>
          </a:xfrm>
        </p:grpSpPr>
        <p:sp>
          <p:nvSpPr>
            <p:cNvPr id="190466" name="AutoShape 2"/>
            <p:cNvSpPr>
              <a:spLocks noChangeAspect="1" noChangeArrowheads="1" noTextEdit="1"/>
            </p:cNvSpPr>
            <p:nvPr/>
          </p:nvSpPr>
          <p:spPr bwMode="auto">
            <a:xfrm>
              <a:off x="1066" y="812"/>
              <a:ext cx="2812" cy="29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68" name="Line 4"/>
            <p:cNvSpPr>
              <a:spLocks noChangeShapeType="1"/>
            </p:cNvSpPr>
            <p:nvPr/>
          </p:nvSpPr>
          <p:spPr bwMode="auto">
            <a:xfrm>
              <a:off x="1502" y="1310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69" name="Line 5"/>
            <p:cNvSpPr>
              <a:spLocks noChangeShapeType="1"/>
            </p:cNvSpPr>
            <p:nvPr/>
          </p:nvSpPr>
          <p:spPr bwMode="auto">
            <a:xfrm flipV="1">
              <a:off x="1502" y="1172"/>
              <a:ext cx="233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70" name="Line 6"/>
            <p:cNvSpPr>
              <a:spLocks noChangeShapeType="1"/>
            </p:cNvSpPr>
            <p:nvPr/>
          </p:nvSpPr>
          <p:spPr bwMode="auto">
            <a:xfrm>
              <a:off x="1502" y="1582"/>
              <a:ext cx="233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71" name="Line 7"/>
            <p:cNvSpPr>
              <a:spLocks noChangeShapeType="1"/>
            </p:cNvSpPr>
            <p:nvPr/>
          </p:nvSpPr>
          <p:spPr bwMode="auto">
            <a:xfrm flipV="1">
              <a:off x="1735" y="1582"/>
              <a:ext cx="235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72" name="Line 8"/>
            <p:cNvSpPr>
              <a:spLocks noChangeShapeType="1"/>
            </p:cNvSpPr>
            <p:nvPr/>
          </p:nvSpPr>
          <p:spPr bwMode="auto">
            <a:xfrm flipV="1">
              <a:off x="1970" y="1310"/>
              <a:ext cx="1" cy="27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73" name="Line 9"/>
            <p:cNvSpPr>
              <a:spLocks noChangeShapeType="1"/>
            </p:cNvSpPr>
            <p:nvPr/>
          </p:nvSpPr>
          <p:spPr bwMode="auto">
            <a:xfrm flipH="1" flipV="1">
              <a:off x="1735" y="1172"/>
              <a:ext cx="235" cy="13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74" name="Rectangle 10"/>
            <p:cNvSpPr>
              <a:spLocks noChangeArrowheads="1"/>
            </p:cNvSpPr>
            <p:nvPr/>
          </p:nvSpPr>
          <p:spPr bwMode="auto">
            <a:xfrm>
              <a:off x="1633" y="817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75" name="Rectangle 11"/>
            <p:cNvSpPr>
              <a:spLocks noChangeArrowheads="1"/>
            </p:cNvSpPr>
            <p:nvPr/>
          </p:nvSpPr>
          <p:spPr bwMode="auto">
            <a:xfrm>
              <a:off x="1762" y="817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76" name="Line 12"/>
            <p:cNvSpPr>
              <a:spLocks noChangeShapeType="1"/>
            </p:cNvSpPr>
            <p:nvPr/>
          </p:nvSpPr>
          <p:spPr bwMode="auto">
            <a:xfrm flipV="1">
              <a:off x="1735" y="984"/>
              <a:ext cx="1" cy="18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77" name="Line 13"/>
            <p:cNvSpPr>
              <a:spLocks noChangeShapeType="1"/>
            </p:cNvSpPr>
            <p:nvPr/>
          </p:nvSpPr>
          <p:spPr bwMode="auto">
            <a:xfrm>
              <a:off x="1735" y="1717"/>
              <a:ext cx="1" cy="19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78" name="Rectangle 14"/>
            <p:cNvSpPr>
              <a:spLocks noChangeArrowheads="1"/>
            </p:cNvSpPr>
            <p:nvPr/>
          </p:nvSpPr>
          <p:spPr bwMode="auto">
            <a:xfrm>
              <a:off x="1638" y="1906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79" name="Rectangle 15"/>
            <p:cNvSpPr>
              <a:spLocks noChangeArrowheads="1"/>
            </p:cNvSpPr>
            <p:nvPr/>
          </p:nvSpPr>
          <p:spPr bwMode="auto">
            <a:xfrm>
              <a:off x="1757" y="1906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80" name="Rectangle 16"/>
            <p:cNvSpPr>
              <a:spLocks noChangeArrowheads="1"/>
            </p:cNvSpPr>
            <p:nvPr/>
          </p:nvSpPr>
          <p:spPr bwMode="auto">
            <a:xfrm>
              <a:off x="1899" y="2010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81" name="Line 17"/>
            <p:cNvSpPr>
              <a:spLocks noChangeShapeType="1"/>
            </p:cNvSpPr>
            <p:nvPr/>
          </p:nvSpPr>
          <p:spPr bwMode="auto">
            <a:xfrm>
              <a:off x="3325" y="1580"/>
              <a:ext cx="234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82" name="Line 18"/>
            <p:cNvSpPr>
              <a:spLocks noChangeShapeType="1"/>
            </p:cNvSpPr>
            <p:nvPr/>
          </p:nvSpPr>
          <p:spPr bwMode="auto">
            <a:xfrm flipV="1">
              <a:off x="3559" y="1580"/>
              <a:ext cx="235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83" name="Line 19"/>
            <p:cNvSpPr>
              <a:spLocks noChangeShapeType="1"/>
            </p:cNvSpPr>
            <p:nvPr/>
          </p:nvSpPr>
          <p:spPr bwMode="auto">
            <a:xfrm flipV="1">
              <a:off x="3794" y="1307"/>
              <a:ext cx="1" cy="27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84" name="Line 20"/>
            <p:cNvSpPr>
              <a:spLocks noChangeShapeType="1"/>
            </p:cNvSpPr>
            <p:nvPr/>
          </p:nvSpPr>
          <p:spPr bwMode="auto">
            <a:xfrm flipH="1" flipV="1">
              <a:off x="3559" y="1170"/>
              <a:ext cx="235" cy="1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85" name="Rectangle 21"/>
            <p:cNvSpPr>
              <a:spLocks noChangeArrowheads="1"/>
            </p:cNvSpPr>
            <p:nvPr/>
          </p:nvSpPr>
          <p:spPr bwMode="auto">
            <a:xfrm>
              <a:off x="3457" y="814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86" name="Rectangle 22"/>
            <p:cNvSpPr>
              <a:spLocks noChangeArrowheads="1"/>
            </p:cNvSpPr>
            <p:nvPr/>
          </p:nvSpPr>
          <p:spPr bwMode="auto">
            <a:xfrm>
              <a:off x="3585" y="814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87" name="Line 23"/>
            <p:cNvSpPr>
              <a:spLocks noChangeShapeType="1"/>
            </p:cNvSpPr>
            <p:nvPr/>
          </p:nvSpPr>
          <p:spPr bwMode="auto">
            <a:xfrm flipV="1">
              <a:off x="3559" y="981"/>
              <a:ext cx="1" cy="18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88" name="Line 24"/>
            <p:cNvSpPr>
              <a:spLocks noChangeShapeType="1"/>
            </p:cNvSpPr>
            <p:nvPr/>
          </p:nvSpPr>
          <p:spPr bwMode="auto">
            <a:xfrm flipV="1">
              <a:off x="3325" y="1307"/>
              <a:ext cx="1" cy="27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89" name="Line 25"/>
            <p:cNvSpPr>
              <a:spLocks noChangeShapeType="1"/>
            </p:cNvSpPr>
            <p:nvPr/>
          </p:nvSpPr>
          <p:spPr bwMode="auto">
            <a:xfrm flipV="1">
              <a:off x="3325" y="1170"/>
              <a:ext cx="234" cy="1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0" name="Line 26"/>
            <p:cNvSpPr>
              <a:spLocks noChangeShapeType="1"/>
            </p:cNvSpPr>
            <p:nvPr/>
          </p:nvSpPr>
          <p:spPr bwMode="auto">
            <a:xfrm>
              <a:off x="1471" y="2885"/>
              <a:ext cx="1" cy="27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1" name="Line 27"/>
            <p:cNvSpPr>
              <a:spLocks noChangeShapeType="1"/>
            </p:cNvSpPr>
            <p:nvPr/>
          </p:nvSpPr>
          <p:spPr bwMode="auto">
            <a:xfrm flipV="1">
              <a:off x="1471" y="2748"/>
              <a:ext cx="234" cy="1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2" name="Line 28"/>
            <p:cNvSpPr>
              <a:spLocks noChangeShapeType="1"/>
            </p:cNvSpPr>
            <p:nvPr/>
          </p:nvSpPr>
          <p:spPr bwMode="auto">
            <a:xfrm>
              <a:off x="1471" y="3158"/>
              <a:ext cx="234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3" name="Line 29"/>
            <p:cNvSpPr>
              <a:spLocks noChangeShapeType="1"/>
            </p:cNvSpPr>
            <p:nvPr/>
          </p:nvSpPr>
          <p:spPr bwMode="auto">
            <a:xfrm flipV="1">
              <a:off x="1705" y="3158"/>
              <a:ext cx="235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4" name="Line 30"/>
            <p:cNvSpPr>
              <a:spLocks noChangeShapeType="1"/>
            </p:cNvSpPr>
            <p:nvPr/>
          </p:nvSpPr>
          <p:spPr bwMode="auto">
            <a:xfrm flipV="1">
              <a:off x="1940" y="2885"/>
              <a:ext cx="1" cy="27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5" name="Line 31"/>
            <p:cNvSpPr>
              <a:spLocks noChangeShapeType="1"/>
            </p:cNvSpPr>
            <p:nvPr/>
          </p:nvSpPr>
          <p:spPr bwMode="auto">
            <a:xfrm flipH="1" flipV="1">
              <a:off x="1705" y="2748"/>
              <a:ext cx="235" cy="1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6" name="Rectangle 32"/>
            <p:cNvSpPr>
              <a:spLocks noChangeArrowheads="1"/>
            </p:cNvSpPr>
            <p:nvPr/>
          </p:nvSpPr>
          <p:spPr bwMode="auto">
            <a:xfrm>
              <a:off x="1603" y="2392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97" name="Rectangle 33"/>
            <p:cNvSpPr>
              <a:spLocks noChangeArrowheads="1"/>
            </p:cNvSpPr>
            <p:nvPr/>
          </p:nvSpPr>
          <p:spPr bwMode="auto">
            <a:xfrm>
              <a:off x="1732" y="2392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498" name="Line 34"/>
            <p:cNvSpPr>
              <a:spLocks noChangeShapeType="1"/>
            </p:cNvSpPr>
            <p:nvPr/>
          </p:nvSpPr>
          <p:spPr bwMode="auto">
            <a:xfrm flipV="1">
              <a:off x="1705" y="2559"/>
              <a:ext cx="1" cy="18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499" name="Line 35"/>
            <p:cNvSpPr>
              <a:spLocks noChangeShapeType="1"/>
            </p:cNvSpPr>
            <p:nvPr/>
          </p:nvSpPr>
          <p:spPr bwMode="auto">
            <a:xfrm>
              <a:off x="1705" y="3293"/>
              <a:ext cx="1" cy="18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00" name="Rectangle 36"/>
            <p:cNvSpPr>
              <a:spLocks noChangeArrowheads="1"/>
            </p:cNvSpPr>
            <p:nvPr/>
          </p:nvSpPr>
          <p:spPr bwMode="auto">
            <a:xfrm>
              <a:off x="1603" y="3482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01" name="Line 37"/>
            <p:cNvSpPr>
              <a:spLocks noChangeShapeType="1"/>
            </p:cNvSpPr>
            <p:nvPr/>
          </p:nvSpPr>
          <p:spPr bwMode="auto">
            <a:xfrm>
              <a:off x="3329" y="2878"/>
              <a:ext cx="1" cy="27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02" name="Line 38"/>
            <p:cNvSpPr>
              <a:spLocks noChangeShapeType="1"/>
            </p:cNvSpPr>
            <p:nvPr/>
          </p:nvSpPr>
          <p:spPr bwMode="auto">
            <a:xfrm flipV="1">
              <a:off x="3329" y="2741"/>
              <a:ext cx="234" cy="1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03" name="Line 39"/>
            <p:cNvSpPr>
              <a:spLocks noChangeShapeType="1"/>
            </p:cNvSpPr>
            <p:nvPr/>
          </p:nvSpPr>
          <p:spPr bwMode="auto">
            <a:xfrm>
              <a:off x="3329" y="3151"/>
              <a:ext cx="234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04" name="Line 40"/>
            <p:cNvSpPr>
              <a:spLocks noChangeShapeType="1"/>
            </p:cNvSpPr>
            <p:nvPr/>
          </p:nvSpPr>
          <p:spPr bwMode="auto">
            <a:xfrm flipV="1">
              <a:off x="3563" y="3151"/>
              <a:ext cx="235" cy="13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05" name="Line 41"/>
            <p:cNvSpPr>
              <a:spLocks noChangeShapeType="1"/>
            </p:cNvSpPr>
            <p:nvPr/>
          </p:nvSpPr>
          <p:spPr bwMode="auto">
            <a:xfrm flipV="1">
              <a:off x="3798" y="2878"/>
              <a:ext cx="1" cy="27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06" name="Line 42"/>
            <p:cNvSpPr>
              <a:spLocks noChangeShapeType="1"/>
            </p:cNvSpPr>
            <p:nvPr/>
          </p:nvSpPr>
          <p:spPr bwMode="auto">
            <a:xfrm flipH="1" flipV="1">
              <a:off x="3563" y="2741"/>
              <a:ext cx="235" cy="13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07" name="Rectangle 43"/>
            <p:cNvSpPr>
              <a:spLocks noChangeArrowheads="1"/>
            </p:cNvSpPr>
            <p:nvPr/>
          </p:nvSpPr>
          <p:spPr bwMode="auto">
            <a:xfrm>
              <a:off x="3461" y="2385"/>
              <a:ext cx="20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08" name="Rectangle 44"/>
            <p:cNvSpPr>
              <a:spLocks noChangeArrowheads="1"/>
            </p:cNvSpPr>
            <p:nvPr/>
          </p:nvSpPr>
          <p:spPr bwMode="auto">
            <a:xfrm>
              <a:off x="3589" y="2385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09" name="Line 45"/>
            <p:cNvSpPr>
              <a:spLocks noChangeShapeType="1"/>
            </p:cNvSpPr>
            <p:nvPr/>
          </p:nvSpPr>
          <p:spPr bwMode="auto">
            <a:xfrm flipV="1">
              <a:off x="3563" y="2552"/>
              <a:ext cx="1" cy="18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10" name="Line 46"/>
            <p:cNvSpPr>
              <a:spLocks noChangeShapeType="1"/>
            </p:cNvSpPr>
            <p:nvPr/>
          </p:nvSpPr>
          <p:spPr bwMode="auto">
            <a:xfrm>
              <a:off x="3563" y="3286"/>
              <a:ext cx="1" cy="19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11" name="Rectangle 47"/>
            <p:cNvSpPr>
              <a:spLocks noChangeArrowheads="1"/>
            </p:cNvSpPr>
            <p:nvPr/>
          </p:nvSpPr>
          <p:spPr bwMode="auto">
            <a:xfrm>
              <a:off x="3466" y="3475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12" name="Rectangle 48"/>
            <p:cNvSpPr>
              <a:spLocks noChangeArrowheads="1"/>
            </p:cNvSpPr>
            <p:nvPr/>
          </p:nvSpPr>
          <p:spPr bwMode="auto">
            <a:xfrm>
              <a:off x="3584" y="3475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13" name="Rectangle 49"/>
            <p:cNvSpPr>
              <a:spLocks noChangeArrowheads="1"/>
            </p:cNvSpPr>
            <p:nvPr/>
          </p:nvSpPr>
          <p:spPr bwMode="auto">
            <a:xfrm>
              <a:off x="3715" y="3579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14" name="Oval 50"/>
            <p:cNvSpPr>
              <a:spLocks noChangeArrowheads="1"/>
            </p:cNvSpPr>
            <p:nvPr/>
          </p:nvSpPr>
          <p:spPr bwMode="auto">
            <a:xfrm>
              <a:off x="1617" y="1281"/>
              <a:ext cx="232" cy="295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15" name="Oval 51"/>
            <p:cNvSpPr>
              <a:spLocks noChangeArrowheads="1"/>
            </p:cNvSpPr>
            <p:nvPr/>
          </p:nvSpPr>
          <p:spPr bwMode="auto">
            <a:xfrm>
              <a:off x="1574" y="2863"/>
              <a:ext cx="231" cy="295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16" name="Oval 52"/>
            <p:cNvSpPr>
              <a:spLocks noChangeArrowheads="1"/>
            </p:cNvSpPr>
            <p:nvPr/>
          </p:nvSpPr>
          <p:spPr bwMode="auto">
            <a:xfrm>
              <a:off x="3450" y="2878"/>
              <a:ext cx="232" cy="295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17" name="Rectangle 53"/>
            <p:cNvSpPr>
              <a:spLocks noChangeArrowheads="1"/>
            </p:cNvSpPr>
            <p:nvPr/>
          </p:nvSpPr>
          <p:spPr bwMode="auto">
            <a:xfrm>
              <a:off x="1740" y="3490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18" name="Rectangle 54"/>
            <p:cNvSpPr>
              <a:spLocks noChangeArrowheads="1"/>
            </p:cNvSpPr>
            <p:nvPr/>
          </p:nvSpPr>
          <p:spPr bwMode="auto">
            <a:xfrm>
              <a:off x="1858" y="3490"/>
              <a:ext cx="19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19" name="Rectangle 55"/>
            <p:cNvSpPr>
              <a:spLocks noChangeArrowheads="1"/>
            </p:cNvSpPr>
            <p:nvPr/>
          </p:nvSpPr>
          <p:spPr bwMode="auto">
            <a:xfrm>
              <a:off x="1989" y="3594"/>
              <a:ext cx="11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20" name="Rectangle 56"/>
            <p:cNvSpPr>
              <a:spLocks noChangeArrowheads="1"/>
            </p:cNvSpPr>
            <p:nvPr/>
          </p:nvSpPr>
          <p:spPr bwMode="auto">
            <a:xfrm>
              <a:off x="1066" y="1335"/>
              <a:ext cx="224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21" name="Rectangle 57"/>
            <p:cNvSpPr>
              <a:spLocks noChangeArrowheads="1"/>
            </p:cNvSpPr>
            <p:nvPr/>
          </p:nvSpPr>
          <p:spPr bwMode="auto">
            <a:xfrm>
              <a:off x="1076" y="1345"/>
              <a:ext cx="207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22" name="Rectangle 58"/>
            <p:cNvSpPr>
              <a:spLocks noChangeArrowheads="1"/>
            </p:cNvSpPr>
            <p:nvPr/>
          </p:nvSpPr>
          <p:spPr bwMode="auto">
            <a:xfrm>
              <a:off x="1077" y="2903"/>
              <a:ext cx="223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23" name="Rectangle 59"/>
            <p:cNvSpPr>
              <a:spLocks noChangeArrowheads="1"/>
            </p:cNvSpPr>
            <p:nvPr/>
          </p:nvSpPr>
          <p:spPr bwMode="auto">
            <a:xfrm>
              <a:off x="1087" y="2913"/>
              <a:ext cx="279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24" name="Rectangle 60"/>
            <p:cNvSpPr>
              <a:spLocks noChangeArrowheads="1"/>
            </p:cNvSpPr>
            <p:nvPr/>
          </p:nvSpPr>
          <p:spPr bwMode="auto">
            <a:xfrm>
              <a:off x="2946" y="1321"/>
              <a:ext cx="210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25" name="Rectangle 61"/>
            <p:cNvSpPr>
              <a:spLocks noChangeArrowheads="1"/>
            </p:cNvSpPr>
            <p:nvPr/>
          </p:nvSpPr>
          <p:spPr bwMode="auto">
            <a:xfrm>
              <a:off x="2954" y="1331"/>
              <a:ext cx="271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526" name="Rectangle 62"/>
            <p:cNvSpPr>
              <a:spLocks noChangeArrowheads="1"/>
            </p:cNvSpPr>
            <p:nvPr/>
          </p:nvSpPr>
          <p:spPr bwMode="auto">
            <a:xfrm>
              <a:off x="2932" y="2922"/>
              <a:ext cx="221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527" name="Rectangle 63"/>
            <p:cNvSpPr>
              <a:spLocks noChangeArrowheads="1"/>
            </p:cNvSpPr>
            <p:nvPr/>
          </p:nvSpPr>
          <p:spPr bwMode="auto">
            <a:xfrm>
              <a:off x="2940" y="2933"/>
              <a:ext cx="279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170637"/>
            <a:ext cx="645240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the following is called o-cresol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0" y="2238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37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AADBC-940B-4A75-93DF-622E88F1ECEF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188419" name="Group 3"/>
          <p:cNvGrpSpPr>
            <a:grpSpLocks noChangeAspect="1"/>
          </p:cNvGrpSpPr>
          <p:nvPr/>
        </p:nvGrpSpPr>
        <p:grpSpPr bwMode="auto">
          <a:xfrm>
            <a:off x="971550" y="1125538"/>
            <a:ext cx="5537200" cy="4464050"/>
            <a:chOff x="612" y="709"/>
            <a:chExt cx="3488" cy="2812"/>
          </a:xfrm>
        </p:grpSpPr>
        <p:sp>
          <p:nvSpPr>
            <p:cNvPr id="188418" name="AutoShape 2"/>
            <p:cNvSpPr>
              <a:spLocks noChangeAspect="1" noChangeArrowheads="1" noTextEdit="1"/>
            </p:cNvSpPr>
            <p:nvPr/>
          </p:nvSpPr>
          <p:spPr bwMode="auto">
            <a:xfrm>
              <a:off x="612" y="709"/>
              <a:ext cx="3474" cy="2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20" name="Line 4"/>
            <p:cNvSpPr>
              <a:spLocks noChangeShapeType="1"/>
            </p:cNvSpPr>
            <p:nvPr/>
          </p:nvSpPr>
          <p:spPr bwMode="auto">
            <a:xfrm>
              <a:off x="1089" y="1255"/>
              <a:ext cx="1" cy="2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21" name="Line 5"/>
            <p:cNvSpPr>
              <a:spLocks noChangeShapeType="1"/>
            </p:cNvSpPr>
            <p:nvPr/>
          </p:nvSpPr>
          <p:spPr bwMode="auto">
            <a:xfrm flipV="1">
              <a:off x="1089" y="1104"/>
              <a:ext cx="255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22" name="Line 6"/>
            <p:cNvSpPr>
              <a:spLocks noChangeShapeType="1"/>
            </p:cNvSpPr>
            <p:nvPr/>
          </p:nvSpPr>
          <p:spPr bwMode="auto">
            <a:xfrm>
              <a:off x="1089" y="1553"/>
              <a:ext cx="255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23" name="Line 7"/>
            <p:cNvSpPr>
              <a:spLocks noChangeShapeType="1"/>
            </p:cNvSpPr>
            <p:nvPr/>
          </p:nvSpPr>
          <p:spPr bwMode="auto">
            <a:xfrm flipV="1">
              <a:off x="1344" y="1553"/>
              <a:ext cx="257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24" name="Line 8"/>
            <p:cNvSpPr>
              <a:spLocks noChangeShapeType="1"/>
            </p:cNvSpPr>
            <p:nvPr/>
          </p:nvSpPr>
          <p:spPr bwMode="auto">
            <a:xfrm flipV="1">
              <a:off x="1601" y="1255"/>
              <a:ext cx="1" cy="2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25" name="Line 9"/>
            <p:cNvSpPr>
              <a:spLocks noChangeShapeType="1"/>
            </p:cNvSpPr>
            <p:nvPr/>
          </p:nvSpPr>
          <p:spPr bwMode="auto">
            <a:xfrm flipH="1" flipV="1">
              <a:off x="1344" y="1104"/>
              <a:ext cx="257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26" name="Rectangle 10"/>
            <p:cNvSpPr>
              <a:spLocks noChangeArrowheads="1"/>
            </p:cNvSpPr>
            <p:nvPr/>
          </p:nvSpPr>
          <p:spPr bwMode="auto">
            <a:xfrm>
              <a:off x="1238" y="713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27" name="Rectangle 11"/>
            <p:cNvSpPr>
              <a:spLocks noChangeArrowheads="1"/>
            </p:cNvSpPr>
            <p:nvPr/>
          </p:nvSpPr>
          <p:spPr bwMode="auto">
            <a:xfrm>
              <a:off x="1367" y="713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28" name="Rectangle 12"/>
            <p:cNvSpPr>
              <a:spLocks noChangeArrowheads="1"/>
            </p:cNvSpPr>
            <p:nvPr/>
          </p:nvSpPr>
          <p:spPr bwMode="auto">
            <a:xfrm>
              <a:off x="1510" y="829"/>
              <a:ext cx="12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29" name="Line 13"/>
            <p:cNvSpPr>
              <a:spLocks noChangeShapeType="1"/>
            </p:cNvSpPr>
            <p:nvPr/>
          </p:nvSpPr>
          <p:spPr bwMode="auto">
            <a:xfrm flipV="1">
              <a:off x="1344" y="897"/>
              <a:ext cx="1" cy="20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30" name="Rectangle 14"/>
            <p:cNvSpPr>
              <a:spLocks noChangeArrowheads="1"/>
            </p:cNvSpPr>
            <p:nvPr/>
          </p:nvSpPr>
          <p:spPr bwMode="auto">
            <a:xfrm>
              <a:off x="1754" y="1013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31" name="Rectangle 15"/>
            <p:cNvSpPr>
              <a:spLocks noChangeArrowheads="1"/>
            </p:cNvSpPr>
            <p:nvPr/>
          </p:nvSpPr>
          <p:spPr bwMode="auto">
            <a:xfrm>
              <a:off x="1883" y="1013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32" name="Rectangle 16"/>
            <p:cNvSpPr>
              <a:spLocks noChangeArrowheads="1"/>
            </p:cNvSpPr>
            <p:nvPr/>
          </p:nvSpPr>
          <p:spPr bwMode="auto">
            <a:xfrm>
              <a:off x="2026" y="1129"/>
              <a:ext cx="12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33" name="Line 17"/>
            <p:cNvSpPr>
              <a:spLocks noChangeShapeType="1"/>
            </p:cNvSpPr>
            <p:nvPr/>
          </p:nvSpPr>
          <p:spPr bwMode="auto">
            <a:xfrm flipV="1">
              <a:off x="1601" y="1152"/>
              <a:ext cx="173" cy="1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34" name="Line 18"/>
            <p:cNvSpPr>
              <a:spLocks noChangeShapeType="1"/>
            </p:cNvSpPr>
            <p:nvPr/>
          </p:nvSpPr>
          <p:spPr bwMode="auto">
            <a:xfrm>
              <a:off x="3083" y="1550"/>
              <a:ext cx="256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35" name="Line 19"/>
            <p:cNvSpPr>
              <a:spLocks noChangeShapeType="1"/>
            </p:cNvSpPr>
            <p:nvPr/>
          </p:nvSpPr>
          <p:spPr bwMode="auto">
            <a:xfrm flipV="1">
              <a:off x="3339" y="1550"/>
              <a:ext cx="257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36" name="Line 20"/>
            <p:cNvSpPr>
              <a:spLocks noChangeShapeType="1"/>
            </p:cNvSpPr>
            <p:nvPr/>
          </p:nvSpPr>
          <p:spPr bwMode="auto">
            <a:xfrm flipV="1">
              <a:off x="3596" y="1252"/>
              <a:ext cx="1" cy="2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37" name="Line 21"/>
            <p:cNvSpPr>
              <a:spLocks noChangeShapeType="1"/>
            </p:cNvSpPr>
            <p:nvPr/>
          </p:nvSpPr>
          <p:spPr bwMode="auto">
            <a:xfrm flipH="1" flipV="1">
              <a:off x="3339" y="1101"/>
              <a:ext cx="257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38" name="Rectangle 22"/>
            <p:cNvSpPr>
              <a:spLocks noChangeArrowheads="1"/>
            </p:cNvSpPr>
            <p:nvPr/>
          </p:nvSpPr>
          <p:spPr bwMode="auto">
            <a:xfrm>
              <a:off x="3233" y="710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39" name="Rectangle 23"/>
            <p:cNvSpPr>
              <a:spLocks noChangeArrowheads="1"/>
            </p:cNvSpPr>
            <p:nvPr/>
          </p:nvSpPr>
          <p:spPr bwMode="auto">
            <a:xfrm>
              <a:off x="3362" y="710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40" name="Rectangle 24"/>
            <p:cNvSpPr>
              <a:spLocks noChangeArrowheads="1"/>
            </p:cNvSpPr>
            <p:nvPr/>
          </p:nvSpPr>
          <p:spPr bwMode="auto">
            <a:xfrm>
              <a:off x="3505" y="826"/>
              <a:ext cx="12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41" name="Line 25"/>
            <p:cNvSpPr>
              <a:spLocks noChangeShapeType="1"/>
            </p:cNvSpPr>
            <p:nvPr/>
          </p:nvSpPr>
          <p:spPr bwMode="auto">
            <a:xfrm flipV="1">
              <a:off x="3339" y="894"/>
              <a:ext cx="1" cy="20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42" name="Line 26"/>
            <p:cNvSpPr>
              <a:spLocks noChangeShapeType="1"/>
            </p:cNvSpPr>
            <p:nvPr/>
          </p:nvSpPr>
          <p:spPr bwMode="auto">
            <a:xfrm flipV="1">
              <a:off x="3083" y="1252"/>
              <a:ext cx="1" cy="2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43" name="Line 27"/>
            <p:cNvSpPr>
              <a:spLocks noChangeShapeType="1"/>
            </p:cNvSpPr>
            <p:nvPr/>
          </p:nvSpPr>
          <p:spPr bwMode="auto">
            <a:xfrm flipV="1">
              <a:off x="3083" y="1101"/>
              <a:ext cx="256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44" name="Rectangle 28"/>
            <p:cNvSpPr>
              <a:spLocks noChangeArrowheads="1"/>
            </p:cNvSpPr>
            <p:nvPr/>
          </p:nvSpPr>
          <p:spPr bwMode="auto">
            <a:xfrm>
              <a:off x="3227" y="1905"/>
              <a:ext cx="22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45" name="Line 29"/>
            <p:cNvSpPr>
              <a:spLocks noChangeShapeType="1"/>
            </p:cNvSpPr>
            <p:nvPr/>
          </p:nvSpPr>
          <p:spPr bwMode="auto">
            <a:xfrm>
              <a:off x="3339" y="1698"/>
              <a:ext cx="1" cy="20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46" name="Line 30"/>
            <p:cNvSpPr>
              <a:spLocks noChangeShapeType="1"/>
            </p:cNvSpPr>
            <p:nvPr/>
          </p:nvSpPr>
          <p:spPr bwMode="auto">
            <a:xfrm>
              <a:off x="1055" y="2981"/>
              <a:ext cx="1" cy="2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47" name="Line 31"/>
            <p:cNvSpPr>
              <a:spLocks noChangeShapeType="1"/>
            </p:cNvSpPr>
            <p:nvPr/>
          </p:nvSpPr>
          <p:spPr bwMode="auto">
            <a:xfrm flipV="1">
              <a:off x="1055" y="2831"/>
              <a:ext cx="256" cy="1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48" name="Line 32"/>
            <p:cNvSpPr>
              <a:spLocks noChangeShapeType="1"/>
            </p:cNvSpPr>
            <p:nvPr/>
          </p:nvSpPr>
          <p:spPr bwMode="auto">
            <a:xfrm>
              <a:off x="1055" y="3280"/>
              <a:ext cx="256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49" name="Line 33"/>
            <p:cNvSpPr>
              <a:spLocks noChangeShapeType="1"/>
            </p:cNvSpPr>
            <p:nvPr/>
          </p:nvSpPr>
          <p:spPr bwMode="auto">
            <a:xfrm flipV="1">
              <a:off x="1311" y="3280"/>
              <a:ext cx="257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50" name="Line 34"/>
            <p:cNvSpPr>
              <a:spLocks noChangeShapeType="1"/>
            </p:cNvSpPr>
            <p:nvPr/>
          </p:nvSpPr>
          <p:spPr bwMode="auto">
            <a:xfrm flipV="1">
              <a:off x="1568" y="2981"/>
              <a:ext cx="1" cy="2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51" name="Line 35"/>
            <p:cNvSpPr>
              <a:spLocks noChangeShapeType="1"/>
            </p:cNvSpPr>
            <p:nvPr/>
          </p:nvSpPr>
          <p:spPr bwMode="auto">
            <a:xfrm flipH="1" flipV="1">
              <a:off x="1311" y="2831"/>
              <a:ext cx="257" cy="1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52" name="Rectangle 36"/>
            <p:cNvSpPr>
              <a:spLocks noChangeArrowheads="1"/>
            </p:cNvSpPr>
            <p:nvPr/>
          </p:nvSpPr>
          <p:spPr bwMode="auto">
            <a:xfrm>
              <a:off x="1199" y="2440"/>
              <a:ext cx="22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53" name="Rectangle 37"/>
            <p:cNvSpPr>
              <a:spLocks noChangeArrowheads="1"/>
            </p:cNvSpPr>
            <p:nvPr/>
          </p:nvSpPr>
          <p:spPr bwMode="auto">
            <a:xfrm>
              <a:off x="1340" y="2440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54" name="Line 38"/>
            <p:cNvSpPr>
              <a:spLocks noChangeShapeType="1"/>
            </p:cNvSpPr>
            <p:nvPr/>
          </p:nvSpPr>
          <p:spPr bwMode="auto">
            <a:xfrm flipV="1">
              <a:off x="1311" y="2624"/>
              <a:ext cx="1" cy="20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55" name="Rectangle 39"/>
            <p:cNvSpPr>
              <a:spLocks noChangeArrowheads="1"/>
            </p:cNvSpPr>
            <p:nvPr/>
          </p:nvSpPr>
          <p:spPr bwMode="auto">
            <a:xfrm>
              <a:off x="1721" y="2740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56" name="Rectangle 40"/>
            <p:cNvSpPr>
              <a:spLocks noChangeArrowheads="1"/>
            </p:cNvSpPr>
            <p:nvPr/>
          </p:nvSpPr>
          <p:spPr bwMode="auto">
            <a:xfrm>
              <a:off x="1850" y="2740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57" name="Rectangle 41"/>
            <p:cNvSpPr>
              <a:spLocks noChangeArrowheads="1"/>
            </p:cNvSpPr>
            <p:nvPr/>
          </p:nvSpPr>
          <p:spPr bwMode="auto">
            <a:xfrm>
              <a:off x="1993" y="2855"/>
              <a:ext cx="12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58" name="Line 42"/>
            <p:cNvSpPr>
              <a:spLocks noChangeShapeType="1"/>
            </p:cNvSpPr>
            <p:nvPr/>
          </p:nvSpPr>
          <p:spPr bwMode="auto">
            <a:xfrm flipV="1">
              <a:off x="1568" y="2879"/>
              <a:ext cx="173" cy="10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59" name="Line 43"/>
            <p:cNvSpPr>
              <a:spLocks noChangeShapeType="1"/>
            </p:cNvSpPr>
            <p:nvPr/>
          </p:nvSpPr>
          <p:spPr bwMode="auto">
            <a:xfrm>
              <a:off x="3088" y="2974"/>
              <a:ext cx="1" cy="2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60" name="Line 44"/>
            <p:cNvSpPr>
              <a:spLocks noChangeShapeType="1"/>
            </p:cNvSpPr>
            <p:nvPr/>
          </p:nvSpPr>
          <p:spPr bwMode="auto">
            <a:xfrm flipV="1">
              <a:off x="3088" y="2823"/>
              <a:ext cx="255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61" name="Line 45"/>
            <p:cNvSpPr>
              <a:spLocks noChangeShapeType="1"/>
            </p:cNvSpPr>
            <p:nvPr/>
          </p:nvSpPr>
          <p:spPr bwMode="auto">
            <a:xfrm>
              <a:off x="3088" y="3272"/>
              <a:ext cx="255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62" name="Line 46"/>
            <p:cNvSpPr>
              <a:spLocks noChangeShapeType="1"/>
            </p:cNvSpPr>
            <p:nvPr/>
          </p:nvSpPr>
          <p:spPr bwMode="auto">
            <a:xfrm flipV="1">
              <a:off x="3343" y="3272"/>
              <a:ext cx="257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63" name="Line 47"/>
            <p:cNvSpPr>
              <a:spLocks noChangeShapeType="1"/>
            </p:cNvSpPr>
            <p:nvPr/>
          </p:nvSpPr>
          <p:spPr bwMode="auto">
            <a:xfrm flipV="1">
              <a:off x="3600" y="2974"/>
              <a:ext cx="1" cy="2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64" name="Line 48"/>
            <p:cNvSpPr>
              <a:spLocks noChangeShapeType="1"/>
            </p:cNvSpPr>
            <p:nvPr/>
          </p:nvSpPr>
          <p:spPr bwMode="auto">
            <a:xfrm flipH="1" flipV="1">
              <a:off x="3343" y="2823"/>
              <a:ext cx="257" cy="15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65" name="Rectangle 49"/>
            <p:cNvSpPr>
              <a:spLocks noChangeArrowheads="1"/>
            </p:cNvSpPr>
            <p:nvPr/>
          </p:nvSpPr>
          <p:spPr bwMode="auto">
            <a:xfrm>
              <a:off x="3231" y="2432"/>
              <a:ext cx="22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66" name="Line 50"/>
            <p:cNvSpPr>
              <a:spLocks noChangeShapeType="1"/>
            </p:cNvSpPr>
            <p:nvPr/>
          </p:nvSpPr>
          <p:spPr bwMode="auto">
            <a:xfrm flipV="1">
              <a:off x="3343" y="2616"/>
              <a:ext cx="1" cy="20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67" name="Rectangle 51"/>
            <p:cNvSpPr>
              <a:spLocks noChangeArrowheads="1"/>
            </p:cNvSpPr>
            <p:nvPr/>
          </p:nvSpPr>
          <p:spPr bwMode="auto">
            <a:xfrm>
              <a:off x="3747" y="2732"/>
              <a:ext cx="224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68" name="Rectangle 52"/>
            <p:cNvSpPr>
              <a:spLocks noChangeArrowheads="1"/>
            </p:cNvSpPr>
            <p:nvPr/>
          </p:nvSpPr>
          <p:spPr bwMode="auto">
            <a:xfrm>
              <a:off x="3888" y="2732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69" name="Line 53"/>
            <p:cNvSpPr>
              <a:spLocks noChangeShapeType="1"/>
            </p:cNvSpPr>
            <p:nvPr/>
          </p:nvSpPr>
          <p:spPr bwMode="auto">
            <a:xfrm flipV="1">
              <a:off x="3600" y="2874"/>
              <a:ext cx="169" cy="1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70" name="Oval 54"/>
            <p:cNvSpPr>
              <a:spLocks noChangeArrowheads="1"/>
            </p:cNvSpPr>
            <p:nvPr/>
          </p:nvSpPr>
          <p:spPr bwMode="auto">
            <a:xfrm>
              <a:off x="1215" y="1223"/>
              <a:ext cx="254" cy="323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71" name="Oval 55"/>
            <p:cNvSpPr>
              <a:spLocks noChangeArrowheads="1"/>
            </p:cNvSpPr>
            <p:nvPr/>
          </p:nvSpPr>
          <p:spPr bwMode="auto">
            <a:xfrm>
              <a:off x="1167" y="2957"/>
              <a:ext cx="254" cy="323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72" name="Oval 56"/>
            <p:cNvSpPr>
              <a:spLocks noChangeArrowheads="1"/>
            </p:cNvSpPr>
            <p:nvPr/>
          </p:nvSpPr>
          <p:spPr bwMode="auto">
            <a:xfrm>
              <a:off x="3220" y="2974"/>
              <a:ext cx="254" cy="322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73" name="Oval 57"/>
            <p:cNvSpPr>
              <a:spLocks noChangeArrowheads="1"/>
            </p:cNvSpPr>
            <p:nvPr/>
          </p:nvSpPr>
          <p:spPr bwMode="auto">
            <a:xfrm>
              <a:off x="3204" y="1229"/>
              <a:ext cx="254" cy="323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74" name="Rectangle 58"/>
            <p:cNvSpPr>
              <a:spLocks noChangeArrowheads="1"/>
            </p:cNvSpPr>
            <p:nvPr/>
          </p:nvSpPr>
          <p:spPr bwMode="auto">
            <a:xfrm>
              <a:off x="3385" y="1912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75" name="Rectangle 59"/>
            <p:cNvSpPr>
              <a:spLocks noChangeArrowheads="1"/>
            </p:cNvSpPr>
            <p:nvPr/>
          </p:nvSpPr>
          <p:spPr bwMode="auto">
            <a:xfrm>
              <a:off x="3514" y="1912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76" name="Rectangle 60"/>
            <p:cNvSpPr>
              <a:spLocks noChangeArrowheads="1"/>
            </p:cNvSpPr>
            <p:nvPr/>
          </p:nvSpPr>
          <p:spPr bwMode="auto">
            <a:xfrm>
              <a:off x="3657" y="2027"/>
              <a:ext cx="12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77" name="Rectangle 61"/>
            <p:cNvSpPr>
              <a:spLocks noChangeArrowheads="1"/>
            </p:cNvSpPr>
            <p:nvPr/>
          </p:nvSpPr>
          <p:spPr bwMode="auto">
            <a:xfrm>
              <a:off x="3385" y="2432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78" name="Rectangle 62"/>
            <p:cNvSpPr>
              <a:spLocks noChangeArrowheads="1"/>
            </p:cNvSpPr>
            <p:nvPr/>
          </p:nvSpPr>
          <p:spPr bwMode="auto">
            <a:xfrm>
              <a:off x="3514" y="2432"/>
              <a:ext cx="21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79" name="Rectangle 63"/>
            <p:cNvSpPr>
              <a:spLocks noChangeArrowheads="1"/>
            </p:cNvSpPr>
            <p:nvPr/>
          </p:nvSpPr>
          <p:spPr bwMode="auto">
            <a:xfrm>
              <a:off x="3657" y="2548"/>
              <a:ext cx="122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80" name="Rectangle 64"/>
            <p:cNvSpPr>
              <a:spLocks noChangeArrowheads="1"/>
            </p:cNvSpPr>
            <p:nvPr/>
          </p:nvSpPr>
          <p:spPr bwMode="auto">
            <a:xfrm>
              <a:off x="612" y="1282"/>
              <a:ext cx="244" cy="23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81" name="Rectangle 65"/>
            <p:cNvSpPr>
              <a:spLocks noChangeArrowheads="1"/>
            </p:cNvSpPr>
            <p:nvPr/>
          </p:nvSpPr>
          <p:spPr bwMode="auto">
            <a:xfrm>
              <a:off x="623" y="1292"/>
              <a:ext cx="305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82" name="Rectangle 66"/>
            <p:cNvSpPr>
              <a:spLocks noChangeArrowheads="1"/>
            </p:cNvSpPr>
            <p:nvPr/>
          </p:nvSpPr>
          <p:spPr bwMode="auto">
            <a:xfrm>
              <a:off x="624" y="3001"/>
              <a:ext cx="244" cy="23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83" name="Rectangle 67"/>
            <p:cNvSpPr>
              <a:spLocks noChangeArrowheads="1"/>
            </p:cNvSpPr>
            <p:nvPr/>
          </p:nvSpPr>
          <p:spPr bwMode="auto">
            <a:xfrm>
              <a:off x="635" y="3011"/>
              <a:ext cx="22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84" name="Rectangle 68"/>
            <p:cNvSpPr>
              <a:spLocks noChangeArrowheads="1"/>
            </p:cNvSpPr>
            <p:nvPr/>
          </p:nvSpPr>
          <p:spPr bwMode="auto">
            <a:xfrm>
              <a:off x="2667" y="1267"/>
              <a:ext cx="231" cy="23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85" name="Rectangle 69"/>
            <p:cNvSpPr>
              <a:spLocks noChangeArrowheads="1"/>
            </p:cNvSpPr>
            <p:nvPr/>
          </p:nvSpPr>
          <p:spPr bwMode="auto">
            <a:xfrm>
              <a:off x="2677" y="1277"/>
              <a:ext cx="295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486" name="Rectangle 70"/>
            <p:cNvSpPr>
              <a:spLocks noChangeArrowheads="1"/>
            </p:cNvSpPr>
            <p:nvPr/>
          </p:nvSpPr>
          <p:spPr bwMode="auto">
            <a:xfrm>
              <a:off x="2652" y="3022"/>
              <a:ext cx="243" cy="23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487" name="Rectangle 71"/>
            <p:cNvSpPr>
              <a:spLocks noChangeArrowheads="1"/>
            </p:cNvSpPr>
            <p:nvPr/>
          </p:nvSpPr>
          <p:spPr bwMode="auto">
            <a:xfrm>
              <a:off x="2662" y="3032"/>
              <a:ext cx="305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38</a:t>
            </a:fld>
            <a:endParaRPr lang="fr-FR"/>
          </a:p>
        </p:txBody>
      </p:sp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0" y="-248057"/>
            <a:ext cx="8797601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Reaction of 2,2-dimethylcyclopentene with KMnO</a:t>
            </a:r>
            <a:r>
              <a:rPr kumimoji="0" lang="en-US" sz="2800" b="0" i="0" u="none" strike="noStrike" cap="none" normalizeH="0" baseline="-25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yields: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0" y="1895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6371" name="Group 3"/>
          <p:cNvGrpSpPr>
            <a:grpSpLocks noChangeAspect="1"/>
          </p:cNvGrpSpPr>
          <p:nvPr/>
        </p:nvGrpSpPr>
        <p:grpSpPr bwMode="auto">
          <a:xfrm>
            <a:off x="1271588" y="2422525"/>
            <a:ext cx="6108700" cy="3959225"/>
            <a:chOff x="801" y="1526"/>
            <a:chExt cx="3848" cy="2494"/>
          </a:xfrm>
        </p:grpSpPr>
        <p:sp>
          <p:nvSpPr>
            <p:cNvPr id="186370" name="AutoShape 2"/>
            <p:cNvSpPr>
              <a:spLocks noChangeAspect="1" noChangeArrowheads="1" noTextEdit="1"/>
            </p:cNvSpPr>
            <p:nvPr/>
          </p:nvSpPr>
          <p:spPr bwMode="auto">
            <a:xfrm>
              <a:off x="801" y="1526"/>
              <a:ext cx="3848" cy="2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72" name="Line 4"/>
            <p:cNvSpPr>
              <a:spLocks noChangeShapeType="1"/>
            </p:cNvSpPr>
            <p:nvPr/>
          </p:nvSpPr>
          <p:spPr bwMode="auto">
            <a:xfrm>
              <a:off x="1370" y="2355"/>
              <a:ext cx="327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73" name="Line 5"/>
            <p:cNvSpPr>
              <a:spLocks noChangeShapeType="1"/>
            </p:cNvSpPr>
            <p:nvPr/>
          </p:nvSpPr>
          <p:spPr bwMode="auto">
            <a:xfrm flipV="1">
              <a:off x="1697" y="2042"/>
              <a:ext cx="102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74" name="Line 6"/>
            <p:cNvSpPr>
              <a:spLocks noChangeShapeType="1"/>
            </p:cNvSpPr>
            <p:nvPr/>
          </p:nvSpPr>
          <p:spPr bwMode="auto">
            <a:xfrm flipH="1" flipV="1">
              <a:off x="1534" y="1850"/>
              <a:ext cx="265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75" name="Line 7"/>
            <p:cNvSpPr>
              <a:spLocks noChangeShapeType="1"/>
            </p:cNvSpPr>
            <p:nvPr/>
          </p:nvSpPr>
          <p:spPr bwMode="auto">
            <a:xfrm flipH="1">
              <a:off x="1271" y="1850"/>
              <a:ext cx="263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76" name="Line 8"/>
            <p:cNvSpPr>
              <a:spLocks noChangeShapeType="1"/>
            </p:cNvSpPr>
            <p:nvPr/>
          </p:nvSpPr>
          <p:spPr bwMode="auto">
            <a:xfrm>
              <a:off x="1271" y="2042"/>
              <a:ext cx="99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77" name="Rectangle 9"/>
            <p:cNvSpPr>
              <a:spLocks noChangeArrowheads="1"/>
            </p:cNvSpPr>
            <p:nvPr/>
          </p:nvSpPr>
          <p:spPr bwMode="auto">
            <a:xfrm>
              <a:off x="1663" y="1534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78" name="Rectangle 10"/>
            <p:cNvSpPr>
              <a:spLocks noChangeArrowheads="1"/>
            </p:cNvSpPr>
            <p:nvPr/>
          </p:nvSpPr>
          <p:spPr bwMode="auto">
            <a:xfrm>
              <a:off x="1791" y="1534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79" name="Freeform 11"/>
            <p:cNvSpPr>
              <a:spLocks/>
            </p:cNvSpPr>
            <p:nvPr/>
          </p:nvSpPr>
          <p:spPr bwMode="auto">
            <a:xfrm>
              <a:off x="1530" y="1690"/>
              <a:ext cx="162" cy="164"/>
            </a:xfrm>
            <a:custGeom>
              <a:avLst/>
              <a:gdLst/>
              <a:ahLst/>
              <a:cxnLst>
                <a:cxn ang="0">
                  <a:pos x="0" y="157"/>
                </a:cxn>
                <a:cxn ang="0">
                  <a:pos x="7" y="164"/>
                </a:cxn>
                <a:cxn ang="0">
                  <a:pos x="162" y="26"/>
                </a:cxn>
                <a:cxn ang="0">
                  <a:pos x="147" y="13"/>
                </a:cxn>
                <a:cxn ang="0">
                  <a:pos x="132" y="0"/>
                </a:cxn>
                <a:cxn ang="0">
                  <a:pos x="0" y="157"/>
                </a:cxn>
              </a:cxnLst>
              <a:rect l="0" t="0" r="r" b="b"/>
              <a:pathLst>
                <a:path w="162" h="164">
                  <a:moveTo>
                    <a:pt x="0" y="157"/>
                  </a:moveTo>
                  <a:lnTo>
                    <a:pt x="7" y="164"/>
                  </a:lnTo>
                  <a:lnTo>
                    <a:pt x="162" y="26"/>
                  </a:lnTo>
                  <a:lnTo>
                    <a:pt x="147" y="13"/>
                  </a:lnTo>
                  <a:lnTo>
                    <a:pt x="132" y="0"/>
                  </a:lnTo>
                  <a:lnTo>
                    <a:pt x="0" y="15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80" name="Rectangle 12"/>
            <p:cNvSpPr>
              <a:spLocks noChangeArrowheads="1"/>
            </p:cNvSpPr>
            <p:nvPr/>
          </p:nvSpPr>
          <p:spPr bwMode="auto">
            <a:xfrm>
              <a:off x="1864" y="1675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81" name="Rectangle 13"/>
            <p:cNvSpPr>
              <a:spLocks noChangeArrowheads="1"/>
            </p:cNvSpPr>
            <p:nvPr/>
          </p:nvSpPr>
          <p:spPr bwMode="auto">
            <a:xfrm>
              <a:off x="1983" y="1675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82" name="Rectangle 14"/>
            <p:cNvSpPr>
              <a:spLocks noChangeArrowheads="1"/>
            </p:cNvSpPr>
            <p:nvPr/>
          </p:nvSpPr>
          <p:spPr bwMode="auto">
            <a:xfrm>
              <a:off x="2115" y="1781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83" name="Freeform 15"/>
            <p:cNvSpPr>
              <a:spLocks/>
            </p:cNvSpPr>
            <p:nvPr/>
          </p:nvSpPr>
          <p:spPr bwMode="auto">
            <a:xfrm>
              <a:off x="1794" y="1836"/>
              <a:ext cx="134" cy="208"/>
            </a:xfrm>
            <a:custGeom>
              <a:avLst/>
              <a:gdLst/>
              <a:ahLst/>
              <a:cxnLst>
                <a:cxn ang="0">
                  <a:pos x="0" y="205"/>
                </a:cxn>
                <a:cxn ang="0">
                  <a:pos x="10" y="208"/>
                </a:cxn>
                <a:cxn ang="0">
                  <a:pos x="134" y="19"/>
                </a:cxn>
                <a:cxn ang="0">
                  <a:pos x="116" y="9"/>
                </a:cxn>
                <a:cxn ang="0">
                  <a:pos x="98" y="0"/>
                </a:cxn>
                <a:cxn ang="0">
                  <a:pos x="0" y="205"/>
                </a:cxn>
              </a:cxnLst>
              <a:rect l="0" t="0" r="r" b="b"/>
              <a:pathLst>
                <a:path w="134" h="208">
                  <a:moveTo>
                    <a:pt x="0" y="205"/>
                  </a:moveTo>
                  <a:lnTo>
                    <a:pt x="10" y="208"/>
                  </a:lnTo>
                  <a:lnTo>
                    <a:pt x="134" y="19"/>
                  </a:lnTo>
                  <a:lnTo>
                    <a:pt x="116" y="9"/>
                  </a:lnTo>
                  <a:lnTo>
                    <a:pt x="98" y="0"/>
                  </a:lnTo>
                  <a:lnTo>
                    <a:pt x="0" y="20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84" name="Rectangle 16"/>
            <p:cNvSpPr>
              <a:spLocks noChangeArrowheads="1"/>
            </p:cNvSpPr>
            <p:nvPr/>
          </p:nvSpPr>
          <p:spPr bwMode="auto">
            <a:xfrm>
              <a:off x="2024" y="1960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85" name="Rectangle 17"/>
            <p:cNvSpPr>
              <a:spLocks noChangeArrowheads="1"/>
            </p:cNvSpPr>
            <p:nvPr/>
          </p:nvSpPr>
          <p:spPr bwMode="auto">
            <a:xfrm>
              <a:off x="2153" y="1960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86" name="Line 18"/>
            <p:cNvSpPr>
              <a:spLocks noChangeShapeType="1"/>
            </p:cNvSpPr>
            <p:nvPr/>
          </p:nvSpPr>
          <p:spPr bwMode="auto">
            <a:xfrm>
              <a:off x="1826" y="2036"/>
              <a:ext cx="1" cy="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87" name="Line 19"/>
            <p:cNvSpPr>
              <a:spLocks noChangeShapeType="1"/>
            </p:cNvSpPr>
            <p:nvPr/>
          </p:nvSpPr>
          <p:spPr bwMode="auto">
            <a:xfrm>
              <a:off x="1880" y="2033"/>
              <a:ext cx="1" cy="1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88" name="Line 20"/>
            <p:cNvSpPr>
              <a:spLocks noChangeShapeType="1"/>
            </p:cNvSpPr>
            <p:nvPr/>
          </p:nvSpPr>
          <p:spPr bwMode="auto">
            <a:xfrm>
              <a:off x="1935" y="2029"/>
              <a:ext cx="1" cy="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89" name="Line 21"/>
            <p:cNvSpPr>
              <a:spLocks noChangeShapeType="1"/>
            </p:cNvSpPr>
            <p:nvPr/>
          </p:nvSpPr>
          <p:spPr bwMode="auto">
            <a:xfrm>
              <a:off x="1989" y="2026"/>
              <a:ext cx="1" cy="3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90" name="Line 22"/>
            <p:cNvSpPr>
              <a:spLocks noChangeShapeType="1"/>
            </p:cNvSpPr>
            <p:nvPr/>
          </p:nvSpPr>
          <p:spPr bwMode="auto">
            <a:xfrm>
              <a:off x="2044" y="2023"/>
              <a:ext cx="1" cy="3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91" name="Rectangle 23"/>
            <p:cNvSpPr>
              <a:spLocks noChangeArrowheads="1"/>
            </p:cNvSpPr>
            <p:nvPr/>
          </p:nvSpPr>
          <p:spPr bwMode="auto">
            <a:xfrm>
              <a:off x="1204" y="1534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92" name="Rectangle 24"/>
            <p:cNvSpPr>
              <a:spLocks noChangeArrowheads="1"/>
            </p:cNvSpPr>
            <p:nvPr/>
          </p:nvSpPr>
          <p:spPr bwMode="auto">
            <a:xfrm>
              <a:off x="1024" y="1534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93" name="Rectangle 25"/>
            <p:cNvSpPr>
              <a:spLocks noChangeArrowheads="1"/>
            </p:cNvSpPr>
            <p:nvPr/>
          </p:nvSpPr>
          <p:spPr bwMode="auto">
            <a:xfrm>
              <a:off x="1156" y="1640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394" name="Line 26"/>
            <p:cNvSpPr>
              <a:spLocks noChangeShapeType="1"/>
            </p:cNvSpPr>
            <p:nvPr/>
          </p:nvSpPr>
          <p:spPr bwMode="auto">
            <a:xfrm flipV="1">
              <a:off x="1511" y="1827"/>
              <a:ext cx="9" cy="1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95" name="Line 27"/>
            <p:cNvSpPr>
              <a:spLocks noChangeShapeType="1"/>
            </p:cNvSpPr>
            <p:nvPr/>
          </p:nvSpPr>
          <p:spPr bwMode="auto">
            <a:xfrm flipV="1">
              <a:off x="1469" y="1786"/>
              <a:ext cx="15" cy="1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96" name="Line 28"/>
            <p:cNvSpPr>
              <a:spLocks noChangeShapeType="1"/>
            </p:cNvSpPr>
            <p:nvPr/>
          </p:nvSpPr>
          <p:spPr bwMode="auto">
            <a:xfrm flipV="1">
              <a:off x="1428" y="1744"/>
              <a:ext cx="20" cy="2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97" name="Line 29"/>
            <p:cNvSpPr>
              <a:spLocks noChangeShapeType="1"/>
            </p:cNvSpPr>
            <p:nvPr/>
          </p:nvSpPr>
          <p:spPr bwMode="auto">
            <a:xfrm flipV="1">
              <a:off x="1387" y="1703"/>
              <a:ext cx="26" cy="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98" name="Line 30"/>
            <p:cNvSpPr>
              <a:spLocks noChangeShapeType="1"/>
            </p:cNvSpPr>
            <p:nvPr/>
          </p:nvSpPr>
          <p:spPr bwMode="auto">
            <a:xfrm>
              <a:off x="3684" y="2395"/>
              <a:ext cx="32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399" name="Line 31"/>
            <p:cNvSpPr>
              <a:spLocks noChangeShapeType="1"/>
            </p:cNvSpPr>
            <p:nvPr/>
          </p:nvSpPr>
          <p:spPr bwMode="auto">
            <a:xfrm flipV="1">
              <a:off x="4010" y="2082"/>
              <a:ext cx="103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00" name="Line 32"/>
            <p:cNvSpPr>
              <a:spLocks noChangeShapeType="1"/>
            </p:cNvSpPr>
            <p:nvPr/>
          </p:nvSpPr>
          <p:spPr bwMode="auto">
            <a:xfrm flipH="1" flipV="1">
              <a:off x="3847" y="1890"/>
              <a:ext cx="266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01" name="Line 33"/>
            <p:cNvSpPr>
              <a:spLocks noChangeShapeType="1"/>
            </p:cNvSpPr>
            <p:nvPr/>
          </p:nvSpPr>
          <p:spPr bwMode="auto">
            <a:xfrm flipH="1">
              <a:off x="3585" y="1890"/>
              <a:ext cx="262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02" name="Line 34"/>
            <p:cNvSpPr>
              <a:spLocks noChangeShapeType="1"/>
            </p:cNvSpPr>
            <p:nvPr/>
          </p:nvSpPr>
          <p:spPr bwMode="auto">
            <a:xfrm>
              <a:off x="3585" y="2082"/>
              <a:ext cx="99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03" name="Rectangle 35"/>
            <p:cNvSpPr>
              <a:spLocks noChangeArrowheads="1"/>
            </p:cNvSpPr>
            <p:nvPr/>
          </p:nvSpPr>
          <p:spPr bwMode="auto">
            <a:xfrm>
              <a:off x="3976" y="1574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04" name="Rectangle 36"/>
            <p:cNvSpPr>
              <a:spLocks noChangeArrowheads="1"/>
            </p:cNvSpPr>
            <p:nvPr/>
          </p:nvSpPr>
          <p:spPr bwMode="auto">
            <a:xfrm>
              <a:off x="4105" y="1574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05" name="Freeform 37"/>
            <p:cNvSpPr>
              <a:spLocks/>
            </p:cNvSpPr>
            <p:nvPr/>
          </p:nvSpPr>
          <p:spPr bwMode="auto">
            <a:xfrm>
              <a:off x="3844" y="1730"/>
              <a:ext cx="161" cy="163"/>
            </a:xfrm>
            <a:custGeom>
              <a:avLst/>
              <a:gdLst/>
              <a:ahLst/>
              <a:cxnLst>
                <a:cxn ang="0">
                  <a:pos x="0" y="157"/>
                </a:cxn>
                <a:cxn ang="0">
                  <a:pos x="6" y="163"/>
                </a:cxn>
                <a:cxn ang="0">
                  <a:pos x="161" y="26"/>
                </a:cxn>
                <a:cxn ang="0">
                  <a:pos x="147" y="13"/>
                </a:cxn>
                <a:cxn ang="0">
                  <a:pos x="132" y="0"/>
                </a:cxn>
                <a:cxn ang="0">
                  <a:pos x="0" y="157"/>
                </a:cxn>
              </a:cxnLst>
              <a:rect l="0" t="0" r="r" b="b"/>
              <a:pathLst>
                <a:path w="161" h="163">
                  <a:moveTo>
                    <a:pt x="0" y="157"/>
                  </a:moveTo>
                  <a:lnTo>
                    <a:pt x="6" y="163"/>
                  </a:lnTo>
                  <a:lnTo>
                    <a:pt x="161" y="26"/>
                  </a:lnTo>
                  <a:lnTo>
                    <a:pt x="147" y="13"/>
                  </a:lnTo>
                  <a:lnTo>
                    <a:pt x="132" y="0"/>
                  </a:lnTo>
                  <a:lnTo>
                    <a:pt x="0" y="15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06" name="Rectangle 38"/>
            <p:cNvSpPr>
              <a:spLocks noChangeArrowheads="1"/>
            </p:cNvSpPr>
            <p:nvPr/>
          </p:nvSpPr>
          <p:spPr bwMode="auto">
            <a:xfrm>
              <a:off x="4177" y="1715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07" name="Rectangle 39"/>
            <p:cNvSpPr>
              <a:spLocks noChangeArrowheads="1"/>
            </p:cNvSpPr>
            <p:nvPr/>
          </p:nvSpPr>
          <p:spPr bwMode="auto">
            <a:xfrm>
              <a:off x="4296" y="1715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08" name="Rectangle 40"/>
            <p:cNvSpPr>
              <a:spLocks noChangeArrowheads="1"/>
            </p:cNvSpPr>
            <p:nvPr/>
          </p:nvSpPr>
          <p:spPr bwMode="auto">
            <a:xfrm>
              <a:off x="4428" y="1820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09" name="Freeform 41"/>
            <p:cNvSpPr>
              <a:spLocks/>
            </p:cNvSpPr>
            <p:nvPr/>
          </p:nvSpPr>
          <p:spPr bwMode="auto">
            <a:xfrm>
              <a:off x="4108" y="1875"/>
              <a:ext cx="133" cy="209"/>
            </a:xfrm>
            <a:custGeom>
              <a:avLst/>
              <a:gdLst/>
              <a:ahLst/>
              <a:cxnLst>
                <a:cxn ang="0">
                  <a:pos x="0" y="206"/>
                </a:cxn>
                <a:cxn ang="0">
                  <a:pos x="10" y="209"/>
                </a:cxn>
                <a:cxn ang="0">
                  <a:pos x="133" y="20"/>
                </a:cxn>
                <a:cxn ang="0">
                  <a:pos x="115" y="10"/>
                </a:cxn>
                <a:cxn ang="0">
                  <a:pos x="97" y="0"/>
                </a:cxn>
                <a:cxn ang="0">
                  <a:pos x="0" y="206"/>
                </a:cxn>
              </a:cxnLst>
              <a:rect l="0" t="0" r="r" b="b"/>
              <a:pathLst>
                <a:path w="133" h="209">
                  <a:moveTo>
                    <a:pt x="0" y="206"/>
                  </a:moveTo>
                  <a:lnTo>
                    <a:pt x="10" y="209"/>
                  </a:lnTo>
                  <a:lnTo>
                    <a:pt x="133" y="20"/>
                  </a:lnTo>
                  <a:lnTo>
                    <a:pt x="115" y="10"/>
                  </a:lnTo>
                  <a:lnTo>
                    <a:pt x="97" y="0"/>
                  </a:lnTo>
                  <a:lnTo>
                    <a:pt x="0" y="20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10" name="Rectangle 42"/>
            <p:cNvSpPr>
              <a:spLocks noChangeArrowheads="1"/>
            </p:cNvSpPr>
            <p:nvPr/>
          </p:nvSpPr>
          <p:spPr bwMode="auto">
            <a:xfrm>
              <a:off x="4326" y="2084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11" name="Rectangle 43"/>
            <p:cNvSpPr>
              <a:spLocks noChangeArrowheads="1"/>
            </p:cNvSpPr>
            <p:nvPr/>
          </p:nvSpPr>
          <p:spPr bwMode="auto">
            <a:xfrm>
              <a:off x="4455" y="2084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12" name="Line 44"/>
            <p:cNvSpPr>
              <a:spLocks noChangeShapeType="1"/>
            </p:cNvSpPr>
            <p:nvPr/>
          </p:nvSpPr>
          <p:spPr bwMode="auto">
            <a:xfrm flipH="1">
              <a:off x="4136" y="2082"/>
              <a:ext cx="5" cy="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13" name="Line 45"/>
            <p:cNvSpPr>
              <a:spLocks noChangeShapeType="1"/>
            </p:cNvSpPr>
            <p:nvPr/>
          </p:nvSpPr>
          <p:spPr bwMode="auto">
            <a:xfrm flipH="1">
              <a:off x="4189" y="2094"/>
              <a:ext cx="5" cy="2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14" name="Line 46"/>
            <p:cNvSpPr>
              <a:spLocks noChangeShapeType="1"/>
            </p:cNvSpPr>
            <p:nvPr/>
          </p:nvSpPr>
          <p:spPr bwMode="auto">
            <a:xfrm flipH="1">
              <a:off x="4240" y="2104"/>
              <a:ext cx="8" cy="2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15" name="Line 47"/>
            <p:cNvSpPr>
              <a:spLocks noChangeShapeType="1"/>
            </p:cNvSpPr>
            <p:nvPr/>
          </p:nvSpPr>
          <p:spPr bwMode="auto">
            <a:xfrm flipH="1">
              <a:off x="4291" y="2114"/>
              <a:ext cx="10" cy="3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16" name="Rectangle 48"/>
            <p:cNvSpPr>
              <a:spLocks noChangeArrowheads="1"/>
            </p:cNvSpPr>
            <p:nvPr/>
          </p:nvSpPr>
          <p:spPr bwMode="auto">
            <a:xfrm>
              <a:off x="3466" y="1643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17" name="Rectangle 49"/>
            <p:cNvSpPr>
              <a:spLocks noChangeArrowheads="1"/>
            </p:cNvSpPr>
            <p:nvPr/>
          </p:nvSpPr>
          <p:spPr bwMode="auto">
            <a:xfrm>
              <a:off x="3286" y="1643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18" name="Rectangle 50"/>
            <p:cNvSpPr>
              <a:spLocks noChangeArrowheads="1"/>
            </p:cNvSpPr>
            <p:nvPr/>
          </p:nvSpPr>
          <p:spPr bwMode="auto">
            <a:xfrm>
              <a:off x="3418" y="1749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19" name="Line 51"/>
            <p:cNvSpPr>
              <a:spLocks noChangeShapeType="1"/>
            </p:cNvSpPr>
            <p:nvPr/>
          </p:nvSpPr>
          <p:spPr bwMode="auto">
            <a:xfrm flipV="1">
              <a:off x="3819" y="1870"/>
              <a:ext cx="10" cy="1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0" name="Line 52"/>
            <p:cNvSpPr>
              <a:spLocks noChangeShapeType="1"/>
            </p:cNvSpPr>
            <p:nvPr/>
          </p:nvSpPr>
          <p:spPr bwMode="auto">
            <a:xfrm flipV="1">
              <a:off x="3769" y="1839"/>
              <a:ext cx="15" cy="2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1" name="Line 53"/>
            <p:cNvSpPr>
              <a:spLocks noChangeShapeType="1"/>
            </p:cNvSpPr>
            <p:nvPr/>
          </p:nvSpPr>
          <p:spPr bwMode="auto">
            <a:xfrm flipV="1">
              <a:off x="3720" y="1807"/>
              <a:ext cx="20" cy="3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2" name="Line 54"/>
            <p:cNvSpPr>
              <a:spLocks noChangeShapeType="1"/>
            </p:cNvSpPr>
            <p:nvPr/>
          </p:nvSpPr>
          <p:spPr bwMode="auto">
            <a:xfrm flipV="1">
              <a:off x="3670" y="1776"/>
              <a:ext cx="25" cy="3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3" name="Line 55"/>
            <p:cNvSpPr>
              <a:spLocks noChangeShapeType="1"/>
            </p:cNvSpPr>
            <p:nvPr/>
          </p:nvSpPr>
          <p:spPr bwMode="auto">
            <a:xfrm>
              <a:off x="1296" y="3918"/>
              <a:ext cx="327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4" name="Line 56"/>
            <p:cNvSpPr>
              <a:spLocks noChangeShapeType="1"/>
            </p:cNvSpPr>
            <p:nvPr/>
          </p:nvSpPr>
          <p:spPr bwMode="auto">
            <a:xfrm flipV="1">
              <a:off x="1623" y="3605"/>
              <a:ext cx="102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5" name="Line 57"/>
            <p:cNvSpPr>
              <a:spLocks noChangeShapeType="1"/>
            </p:cNvSpPr>
            <p:nvPr/>
          </p:nvSpPr>
          <p:spPr bwMode="auto">
            <a:xfrm flipH="1" flipV="1">
              <a:off x="1459" y="3413"/>
              <a:ext cx="266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6" name="Line 58"/>
            <p:cNvSpPr>
              <a:spLocks noChangeShapeType="1"/>
            </p:cNvSpPr>
            <p:nvPr/>
          </p:nvSpPr>
          <p:spPr bwMode="auto">
            <a:xfrm flipH="1">
              <a:off x="1197" y="3413"/>
              <a:ext cx="262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7" name="Line 59"/>
            <p:cNvSpPr>
              <a:spLocks noChangeShapeType="1"/>
            </p:cNvSpPr>
            <p:nvPr/>
          </p:nvSpPr>
          <p:spPr bwMode="auto">
            <a:xfrm>
              <a:off x="1197" y="3605"/>
              <a:ext cx="99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28" name="Rectangle 60"/>
            <p:cNvSpPr>
              <a:spLocks noChangeArrowheads="1"/>
            </p:cNvSpPr>
            <p:nvPr/>
          </p:nvSpPr>
          <p:spPr bwMode="auto">
            <a:xfrm>
              <a:off x="1447" y="3012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29" name="Rectangle 61"/>
            <p:cNvSpPr>
              <a:spLocks noChangeArrowheads="1"/>
            </p:cNvSpPr>
            <p:nvPr/>
          </p:nvSpPr>
          <p:spPr bwMode="auto">
            <a:xfrm>
              <a:off x="1565" y="3012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30" name="Rectangle 62"/>
            <p:cNvSpPr>
              <a:spLocks noChangeArrowheads="1"/>
            </p:cNvSpPr>
            <p:nvPr/>
          </p:nvSpPr>
          <p:spPr bwMode="auto">
            <a:xfrm>
              <a:off x="1697" y="3118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31" name="Line 63"/>
            <p:cNvSpPr>
              <a:spLocks noChangeShapeType="1"/>
            </p:cNvSpPr>
            <p:nvPr/>
          </p:nvSpPr>
          <p:spPr bwMode="auto">
            <a:xfrm>
              <a:off x="1459" y="3385"/>
              <a:ext cx="14" cy="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32" name="Line 64"/>
            <p:cNvSpPr>
              <a:spLocks noChangeShapeType="1"/>
            </p:cNvSpPr>
            <p:nvPr/>
          </p:nvSpPr>
          <p:spPr bwMode="auto">
            <a:xfrm>
              <a:off x="1469" y="3332"/>
              <a:ext cx="20" cy="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33" name="Line 65"/>
            <p:cNvSpPr>
              <a:spLocks noChangeShapeType="1"/>
            </p:cNvSpPr>
            <p:nvPr/>
          </p:nvSpPr>
          <p:spPr bwMode="auto">
            <a:xfrm>
              <a:off x="1481" y="3277"/>
              <a:ext cx="26" cy="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34" name="Line 66"/>
            <p:cNvSpPr>
              <a:spLocks noChangeShapeType="1"/>
            </p:cNvSpPr>
            <p:nvPr/>
          </p:nvSpPr>
          <p:spPr bwMode="auto">
            <a:xfrm>
              <a:off x="1491" y="3224"/>
              <a:ext cx="33" cy="1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35" name="Rectangle 67"/>
            <p:cNvSpPr>
              <a:spLocks noChangeArrowheads="1"/>
            </p:cNvSpPr>
            <p:nvPr/>
          </p:nvSpPr>
          <p:spPr bwMode="auto">
            <a:xfrm>
              <a:off x="1673" y="3244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36" name="Rectangle 68"/>
            <p:cNvSpPr>
              <a:spLocks noChangeArrowheads="1"/>
            </p:cNvSpPr>
            <p:nvPr/>
          </p:nvSpPr>
          <p:spPr bwMode="auto">
            <a:xfrm>
              <a:off x="1801" y="3244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37" name="Freeform 69"/>
            <p:cNvSpPr>
              <a:spLocks/>
            </p:cNvSpPr>
            <p:nvPr/>
          </p:nvSpPr>
          <p:spPr bwMode="auto">
            <a:xfrm>
              <a:off x="1458" y="3329"/>
              <a:ext cx="237" cy="89"/>
            </a:xfrm>
            <a:custGeom>
              <a:avLst/>
              <a:gdLst/>
              <a:ahLst/>
              <a:cxnLst>
                <a:cxn ang="0">
                  <a:pos x="0" y="79"/>
                </a:cxn>
                <a:cxn ang="0">
                  <a:pos x="3" y="89"/>
                </a:cxn>
                <a:cxn ang="0">
                  <a:pos x="237" y="39"/>
                </a:cxn>
                <a:cxn ang="0">
                  <a:pos x="232" y="19"/>
                </a:cxn>
                <a:cxn ang="0">
                  <a:pos x="227" y="0"/>
                </a:cxn>
                <a:cxn ang="0">
                  <a:pos x="0" y="79"/>
                </a:cxn>
              </a:cxnLst>
              <a:rect l="0" t="0" r="r" b="b"/>
              <a:pathLst>
                <a:path w="237" h="89">
                  <a:moveTo>
                    <a:pt x="0" y="79"/>
                  </a:moveTo>
                  <a:lnTo>
                    <a:pt x="3" y="89"/>
                  </a:lnTo>
                  <a:lnTo>
                    <a:pt x="237" y="39"/>
                  </a:lnTo>
                  <a:lnTo>
                    <a:pt x="232" y="19"/>
                  </a:lnTo>
                  <a:lnTo>
                    <a:pt x="227" y="0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38" name="Rectangle 70"/>
            <p:cNvSpPr>
              <a:spLocks noChangeArrowheads="1"/>
            </p:cNvSpPr>
            <p:nvPr/>
          </p:nvSpPr>
          <p:spPr bwMode="auto">
            <a:xfrm>
              <a:off x="1905" y="3357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39" name="Rectangle 71"/>
            <p:cNvSpPr>
              <a:spLocks noChangeArrowheads="1"/>
            </p:cNvSpPr>
            <p:nvPr/>
          </p:nvSpPr>
          <p:spPr bwMode="auto">
            <a:xfrm>
              <a:off x="2034" y="3357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40" name="Freeform 72"/>
            <p:cNvSpPr>
              <a:spLocks/>
            </p:cNvSpPr>
            <p:nvPr/>
          </p:nvSpPr>
          <p:spPr bwMode="auto">
            <a:xfrm>
              <a:off x="1722" y="3469"/>
              <a:ext cx="214" cy="141"/>
            </a:xfrm>
            <a:custGeom>
              <a:avLst/>
              <a:gdLst/>
              <a:ahLst/>
              <a:cxnLst>
                <a:cxn ang="0">
                  <a:pos x="0" y="131"/>
                </a:cxn>
                <a:cxn ang="0">
                  <a:pos x="6" y="141"/>
                </a:cxn>
                <a:cxn ang="0">
                  <a:pos x="214" y="33"/>
                </a:cxn>
                <a:cxn ang="0">
                  <a:pos x="204" y="17"/>
                </a:cxn>
                <a:cxn ang="0">
                  <a:pos x="194" y="0"/>
                </a:cxn>
                <a:cxn ang="0">
                  <a:pos x="0" y="131"/>
                </a:cxn>
              </a:cxnLst>
              <a:rect l="0" t="0" r="r" b="b"/>
              <a:pathLst>
                <a:path w="214" h="141">
                  <a:moveTo>
                    <a:pt x="0" y="131"/>
                  </a:moveTo>
                  <a:lnTo>
                    <a:pt x="6" y="141"/>
                  </a:lnTo>
                  <a:lnTo>
                    <a:pt x="214" y="33"/>
                  </a:lnTo>
                  <a:lnTo>
                    <a:pt x="204" y="17"/>
                  </a:lnTo>
                  <a:lnTo>
                    <a:pt x="194" y="0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41" name="Rectangle 73"/>
            <p:cNvSpPr>
              <a:spLocks noChangeArrowheads="1"/>
            </p:cNvSpPr>
            <p:nvPr/>
          </p:nvSpPr>
          <p:spPr bwMode="auto">
            <a:xfrm>
              <a:off x="1910" y="3686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42" name="Rectangle 74"/>
            <p:cNvSpPr>
              <a:spLocks noChangeArrowheads="1"/>
            </p:cNvSpPr>
            <p:nvPr/>
          </p:nvSpPr>
          <p:spPr bwMode="auto">
            <a:xfrm>
              <a:off x="2029" y="3686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43" name="Rectangle 75"/>
            <p:cNvSpPr>
              <a:spLocks noChangeArrowheads="1"/>
            </p:cNvSpPr>
            <p:nvPr/>
          </p:nvSpPr>
          <p:spPr bwMode="auto">
            <a:xfrm>
              <a:off x="2161" y="3792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44" name="Line 76"/>
            <p:cNvSpPr>
              <a:spLocks noChangeShapeType="1"/>
            </p:cNvSpPr>
            <p:nvPr/>
          </p:nvSpPr>
          <p:spPr bwMode="auto">
            <a:xfrm flipH="1">
              <a:off x="1743" y="3612"/>
              <a:ext cx="8" cy="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45" name="Line 77"/>
            <p:cNvSpPr>
              <a:spLocks noChangeShapeType="1"/>
            </p:cNvSpPr>
            <p:nvPr/>
          </p:nvSpPr>
          <p:spPr bwMode="auto">
            <a:xfrm flipH="1">
              <a:off x="1789" y="3637"/>
              <a:ext cx="12" cy="1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46" name="Line 78"/>
            <p:cNvSpPr>
              <a:spLocks noChangeShapeType="1"/>
            </p:cNvSpPr>
            <p:nvPr/>
          </p:nvSpPr>
          <p:spPr bwMode="auto">
            <a:xfrm flipH="1">
              <a:off x="1836" y="3661"/>
              <a:ext cx="14" cy="2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47" name="Line 79"/>
            <p:cNvSpPr>
              <a:spLocks noChangeShapeType="1"/>
            </p:cNvSpPr>
            <p:nvPr/>
          </p:nvSpPr>
          <p:spPr bwMode="auto">
            <a:xfrm flipH="1">
              <a:off x="1882" y="3686"/>
              <a:ext cx="18" cy="2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48" name="Line 80"/>
            <p:cNvSpPr>
              <a:spLocks noChangeShapeType="1"/>
            </p:cNvSpPr>
            <p:nvPr/>
          </p:nvSpPr>
          <p:spPr bwMode="auto">
            <a:xfrm>
              <a:off x="3634" y="3782"/>
              <a:ext cx="327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49" name="Line 81"/>
            <p:cNvSpPr>
              <a:spLocks noChangeShapeType="1"/>
            </p:cNvSpPr>
            <p:nvPr/>
          </p:nvSpPr>
          <p:spPr bwMode="auto">
            <a:xfrm flipV="1">
              <a:off x="3961" y="3469"/>
              <a:ext cx="102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50" name="Line 82"/>
            <p:cNvSpPr>
              <a:spLocks noChangeShapeType="1"/>
            </p:cNvSpPr>
            <p:nvPr/>
          </p:nvSpPr>
          <p:spPr bwMode="auto">
            <a:xfrm flipH="1" flipV="1">
              <a:off x="3798" y="3277"/>
              <a:ext cx="265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51" name="Line 83"/>
            <p:cNvSpPr>
              <a:spLocks noChangeShapeType="1"/>
            </p:cNvSpPr>
            <p:nvPr/>
          </p:nvSpPr>
          <p:spPr bwMode="auto">
            <a:xfrm flipH="1">
              <a:off x="3535" y="3277"/>
              <a:ext cx="263" cy="19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52" name="Line 84"/>
            <p:cNvSpPr>
              <a:spLocks noChangeShapeType="1"/>
            </p:cNvSpPr>
            <p:nvPr/>
          </p:nvSpPr>
          <p:spPr bwMode="auto">
            <a:xfrm>
              <a:off x="3535" y="3469"/>
              <a:ext cx="99" cy="3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53" name="Rectangle 85"/>
            <p:cNvSpPr>
              <a:spLocks noChangeArrowheads="1"/>
            </p:cNvSpPr>
            <p:nvPr/>
          </p:nvSpPr>
          <p:spPr bwMode="auto">
            <a:xfrm>
              <a:off x="4050" y="3069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54" name="Rectangle 86"/>
            <p:cNvSpPr>
              <a:spLocks noChangeArrowheads="1"/>
            </p:cNvSpPr>
            <p:nvPr/>
          </p:nvSpPr>
          <p:spPr bwMode="auto">
            <a:xfrm>
              <a:off x="4169" y="3069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55" name="Rectangle 87"/>
            <p:cNvSpPr>
              <a:spLocks noChangeArrowheads="1"/>
            </p:cNvSpPr>
            <p:nvPr/>
          </p:nvSpPr>
          <p:spPr bwMode="auto">
            <a:xfrm>
              <a:off x="4301" y="3174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56" name="Freeform 88"/>
            <p:cNvSpPr>
              <a:spLocks/>
            </p:cNvSpPr>
            <p:nvPr/>
          </p:nvSpPr>
          <p:spPr bwMode="auto">
            <a:xfrm>
              <a:off x="4058" y="3236"/>
              <a:ext cx="84" cy="235"/>
            </a:xfrm>
            <a:custGeom>
              <a:avLst/>
              <a:gdLst/>
              <a:ahLst/>
              <a:cxnLst>
                <a:cxn ang="0">
                  <a:pos x="0" y="232"/>
                </a:cxn>
                <a:cxn ang="0">
                  <a:pos x="10" y="235"/>
                </a:cxn>
                <a:cxn ang="0">
                  <a:pos x="84" y="10"/>
                </a:cxn>
                <a:cxn ang="0">
                  <a:pos x="65" y="5"/>
                </a:cxn>
                <a:cxn ang="0">
                  <a:pos x="45" y="0"/>
                </a:cxn>
                <a:cxn ang="0">
                  <a:pos x="0" y="232"/>
                </a:cxn>
              </a:cxnLst>
              <a:rect l="0" t="0" r="r" b="b"/>
              <a:pathLst>
                <a:path w="84" h="235">
                  <a:moveTo>
                    <a:pt x="0" y="232"/>
                  </a:moveTo>
                  <a:lnTo>
                    <a:pt x="10" y="235"/>
                  </a:lnTo>
                  <a:lnTo>
                    <a:pt x="84" y="10"/>
                  </a:lnTo>
                  <a:lnTo>
                    <a:pt x="65" y="5"/>
                  </a:lnTo>
                  <a:lnTo>
                    <a:pt x="45" y="0"/>
                  </a:lnTo>
                  <a:lnTo>
                    <a:pt x="0" y="232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57" name="Rectangle 89"/>
            <p:cNvSpPr>
              <a:spLocks noChangeArrowheads="1"/>
            </p:cNvSpPr>
            <p:nvPr/>
          </p:nvSpPr>
          <p:spPr bwMode="auto">
            <a:xfrm>
              <a:off x="3384" y="3108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58" name="Rectangle 90"/>
            <p:cNvSpPr>
              <a:spLocks noChangeArrowheads="1"/>
            </p:cNvSpPr>
            <p:nvPr/>
          </p:nvSpPr>
          <p:spPr bwMode="auto">
            <a:xfrm>
              <a:off x="3204" y="3108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59" name="Rectangle 91"/>
            <p:cNvSpPr>
              <a:spLocks noChangeArrowheads="1"/>
            </p:cNvSpPr>
            <p:nvPr/>
          </p:nvSpPr>
          <p:spPr bwMode="auto">
            <a:xfrm>
              <a:off x="3336" y="3214"/>
              <a:ext cx="112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60" name="Line 92"/>
            <p:cNvSpPr>
              <a:spLocks noChangeShapeType="1"/>
            </p:cNvSpPr>
            <p:nvPr/>
          </p:nvSpPr>
          <p:spPr bwMode="auto">
            <a:xfrm flipV="1">
              <a:off x="3769" y="3264"/>
              <a:ext cx="5" cy="1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61" name="Line 93"/>
            <p:cNvSpPr>
              <a:spLocks noChangeShapeType="1"/>
            </p:cNvSpPr>
            <p:nvPr/>
          </p:nvSpPr>
          <p:spPr bwMode="auto">
            <a:xfrm flipV="1">
              <a:off x="3717" y="3246"/>
              <a:ext cx="5" cy="2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62" name="Line 94"/>
            <p:cNvSpPr>
              <a:spLocks noChangeShapeType="1"/>
            </p:cNvSpPr>
            <p:nvPr/>
          </p:nvSpPr>
          <p:spPr bwMode="auto">
            <a:xfrm flipV="1">
              <a:off x="3664" y="3229"/>
              <a:ext cx="6" cy="2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63" name="Line 95"/>
            <p:cNvSpPr>
              <a:spLocks noChangeShapeType="1"/>
            </p:cNvSpPr>
            <p:nvPr/>
          </p:nvSpPr>
          <p:spPr bwMode="auto">
            <a:xfrm flipV="1">
              <a:off x="3609" y="3211"/>
              <a:ext cx="9" cy="3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64" name="Line 96"/>
            <p:cNvSpPr>
              <a:spLocks noChangeShapeType="1"/>
            </p:cNvSpPr>
            <p:nvPr/>
          </p:nvSpPr>
          <p:spPr bwMode="auto">
            <a:xfrm flipV="1">
              <a:off x="3557" y="3193"/>
              <a:ext cx="10" cy="4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65" name="Rectangle 97"/>
            <p:cNvSpPr>
              <a:spLocks noChangeArrowheads="1"/>
            </p:cNvSpPr>
            <p:nvPr/>
          </p:nvSpPr>
          <p:spPr bwMode="auto">
            <a:xfrm>
              <a:off x="3694" y="2867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66" name="Rectangle 98"/>
            <p:cNvSpPr>
              <a:spLocks noChangeArrowheads="1"/>
            </p:cNvSpPr>
            <p:nvPr/>
          </p:nvSpPr>
          <p:spPr bwMode="auto">
            <a:xfrm>
              <a:off x="3823" y="2867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67" name="Freeform 99"/>
            <p:cNvSpPr>
              <a:spLocks/>
            </p:cNvSpPr>
            <p:nvPr/>
          </p:nvSpPr>
          <p:spPr bwMode="auto">
            <a:xfrm>
              <a:off x="3776" y="3036"/>
              <a:ext cx="40" cy="241"/>
            </a:xfrm>
            <a:custGeom>
              <a:avLst/>
              <a:gdLst/>
              <a:ahLst/>
              <a:cxnLst>
                <a:cxn ang="0">
                  <a:pos x="17" y="241"/>
                </a:cxn>
                <a:cxn ang="0">
                  <a:pos x="26" y="241"/>
                </a:cxn>
                <a:cxn ang="0">
                  <a:pos x="40" y="0"/>
                </a:cxn>
                <a:cxn ang="0">
                  <a:pos x="20" y="0"/>
                </a:cxn>
                <a:cxn ang="0">
                  <a:pos x="0" y="0"/>
                </a:cxn>
                <a:cxn ang="0">
                  <a:pos x="17" y="241"/>
                </a:cxn>
              </a:cxnLst>
              <a:rect l="0" t="0" r="r" b="b"/>
              <a:pathLst>
                <a:path w="40" h="241">
                  <a:moveTo>
                    <a:pt x="17" y="241"/>
                  </a:moveTo>
                  <a:lnTo>
                    <a:pt x="26" y="241"/>
                  </a:lnTo>
                  <a:lnTo>
                    <a:pt x="40" y="0"/>
                  </a:lnTo>
                  <a:lnTo>
                    <a:pt x="20" y="0"/>
                  </a:lnTo>
                  <a:lnTo>
                    <a:pt x="0" y="0"/>
                  </a:lnTo>
                  <a:lnTo>
                    <a:pt x="17" y="24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68" name="Rectangle 100"/>
            <p:cNvSpPr>
              <a:spLocks noChangeArrowheads="1"/>
            </p:cNvSpPr>
            <p:nvPr/>
          </p:nvSpPr>
          <p:spPr bwMode="auto">
            <a:xfrm>
              <a:off x="4276" y="3471"/>
              <a:ext cx="20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69" name="Rectangle 101"/>
            <p:cNvSpPr>
              <a:spLocks noChangeArrowheads="1"/>
            </p:cNvSpPr>
            <p:nvPr/>
          </p:nvSpPr>
          <p:spPr bwMode="auto">
            <a:xfrm>
              <a:off x="4405" y="3471"/>
              <a:ext cx="194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70" name="Line 102"/>
            <p:cNvSpPr>
              <a:spLocks noChangeShapeType="1"/>
            </p:cNvSpPr>
            <p:nvPr/>
          </p:nvSpPr>
          <p:spPr bwMode="auto">
            <a:xfrm flipH="1">
              <a:off x="4086" y="3469"/>
              <a:ext cx="5" cy="1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1" name="Line 103"/>
            <p:cNvSpPr>
              <a:spLocks noChangeShapeType="1"/>
            </p:cNvSpPr>
            <p:nvPr/>
          </p:nvSpPr>
          <p:spPr bwMode="auto">
            <a:xfrm flipH="1">
              <a:off x="4139" y="3481"/>
              <a:ext cx="5" cy="2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2" name="Line 104"/>
            <p:cNvSpPr>
              <a:spLocks noChangeShapeType="1"/>
            </p:cNvSpPr>
            <p:nvPr/>
          </p:nvSpPr>
          <p:spPr bwMode="auto">
            <a:xfrm flipH="1">
              <a:off x="4190" y="3491"/>
              <a:ext cx="8" cy="2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3" name="Line 105"/>
            <p:cNvSpPr>
              <a:spLocks noChangeShapeType="1"/>
            </p:cNvSpPr>
            <p:nvPr/>
          </p:nvSpPr>
          <p:spPr bwMode="auto">
            <a:xfrm flipH="1">
              <a:off x="4241" y="3501"/>
              <a:ext cx="10" cy="3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4" name="Rectangle 106"/>
            <p:cNvSpPr>
              <a:spLocks noChangeArrowheads="1"/>
            </p:cNvSpPr>
            <p:nvPr/>
          </p:nvSpPr>
          <p:spPr bwMode="auto">
            <a:xfrm>
              <a:off x="801" y="1920"/>
              <a:ext cx="267" cy="25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5" name="Rectangle 107"/>
            <p:cNvSpPr>
              <a:spLocks noChangeArrowheads="1"/>
            </p:cNvSpPr>
            <p:nvPr/>
          </p:nvSpPr>
          <p:spPr bwMode="auto">
            <a:xfrm>
              <a:off x="813" y="1931"/>
              <a:ext cx="333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76" name="Rectangle 108"/>
            <p:cNvSpPr>
              <a:spLocks noChangeArrowheads="1"/>
            </p:cNvSpPr>
            <p:nvPr/>
          </p:nvSpPr>
          <p:spPr bwMode="auto">
            <a:xfrm>
              <a:off x="3095" y="1945"/>
              <a:ext cx="267" cy="25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7" name="Rectangle 109"/>
            <p:cNvSpPr>
              <a:spLocks noChangeArrowheads="1"/>
            </p:cNvSpPr>
            <p:nvPr/>
          </p:nvSpPr>
          <p:spPr bwMode="auto">
            <a:xfrm>
              <a:off x="3106" y="1956"/>
              <a:ext cx="333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78" name="Rectangle 110"/>
            <p:cNvSpPr>
              <a:spLocks noChangeArrowheads="1"/>
            </p:cNvSpPr>
            <p:nvPr/>
          </p:nvSpPr>
          <p:spPr bwMode="auto">
            <a:xfrm>
              <a:off x="826" y="3299"/>
              <a:ext cx="254" cy="25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79" name="Rectangle 111"/>
            <p:cNvSpPr>
              <a:spLocks noChangeArrowheads="1"/>
            </p:cNvSpPr>
            <p:nvPr/>
          </p:nvSpPr>
          <p:spPr bwMode="auto">
            <a:xfrm>
              <a:off x="837" y="3310"/>
              <a:ext cx="236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480" name="Rectangle 112"/>
            <p:cNvSpPr>
              <a:spLocks noChangeArrowheads="1"/>
            </p:cNvSpPr>
            <p:nvPr/>
          </p:nvSpPr>
          <p:spPr bwMode="auto">
            <a:xfrm>
              <a:off x="2969" y="3337"/>
              <a:ext cx="268" cy="25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81" name="Rectangle 113"/>
            <p:cNvSpPr>
              <a:spLocks noChangeArrowheads="1"/>
            </p:cNvSpPr>
            <p:nvPr/>
          </p:nvSpPr>
          <p:spPr bwMode="auto">
            <a:xfrm>
              <a:off x="2981" y="3348"/>
              <a:ext cx="333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314653"/>
            <a:ext cx="464903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structure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acetal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0" y="194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91BA-195B-448B-89CF-5C86EB137D3C}" type="datetime1">
              <a:rPr lang="fr-FR" smtClean="0"/>
              <a:pPr/>
              <a:t>15/05/2012</a:t>
            </a:fld>
            <a:endParaRPr lang="fr-FR"/>
          </a:p>
        </p:txBody>
      </p:sp>
      <p:graphicFrame>
        <p:nvGraphicFramePr>
          <p:cNvPr id="184321" name="Object 1"/>
          <p:cNvGraphicFramePr>
            <a:graphicFrameLocks noChangeAspect="1"/>
          </p:cNvGraphicFramePr>
          <p:nvPr/>
        </p:nvGraphicFramePr>
        <p:xfrm>
          <a:off x="6804248" y="2420888"/>
          <a:ext cx="360040" cy="444755"/>
        </p:xfrm>
        <a:graphic>
          <a:graphicData uri="http://schemas.openxmlformats.org/presentationml/2006/ole">
            <p:oleObj spid="_x0000_s184321" r:id="rId4" imgW="161640" imgH="199800" progId="">
              <p:embed/>
            </p:oleObj>
          </a:graphicData>
        </a:graphic>
      </p:graphicFrame>
      <p:grpSp>
        <p:nvGrpSpPr>
          <p:cNvPr id="184324" name="Group 4"/>
          <p:cNvGrpSpPr>
            <a:grpSpLocks noChangeAspect="1"/>
          </p:cNvGrpSpPr>
          <p:nvPr/>
        </p:nvGrpSpPr>
        <p:grpSpPr bwMode="auto">
          <a:xfrm>
            <a:off x="412750" y="1700213"/>
            <a:ext cx="7648575" cy="3673475"/>
            <a:chOff x="260" y="1071"/>
            <a:chExt cx="4818" cy="2314"/>
          </a:xfrm>
        </p:grpSpPr>
        <p:sp>
          <p:nvSpPr>
            <p:cNvPr id="18432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0" y="1071"/>
              <a:ext cx="4804" cy="2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25" name="Line 5"/>
            <p:cNvSpPr>
              <a:spLocks noChangeShapeType="1"/>
            </p:cNvSpPr>
            <p:nvPr/>
          </p:nvSpPr>
          <p:spPr bwMode="auto">
            <a:xfrm>
              <a:off x="962" y="1609"/>
              <a:ext cx="1" cy="2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26" name="Line 6"/>
            <p:cNvSpPr>
              <a:spLocks noChangeShapeType="1"/>
            </p:cNvSpPr>
            <p:nvPr/>
          </p:nvSpPr>
          <p:spPr bwMode="auto">
            <a:xfrm flipV="1">
              <a:off x="962" y="1461"/>
              <a:ext cx="252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27" name="Line 7"/>
            <p:cNvSpPr>
              <a:spLocks noChangeShapeType="1"/>
            </p:cNvSpPr>
            <p:nvPr/>
          </p:nvSpPr>
          <p:spPr bwMode="auto">
            <a:xfrm>
              <a:off x="962" y="1903"/>
              <a:ext cx="252" cy="14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28" name="Line 8"/>
            <p:cNvSpPr>
              <a:spLocks noChangeShapeType="1"/>
            </p:cNvSpPr>
            <p:nvPr/>
          </p:nvSpPr>
          <p:spPr bwMode="auto">
            <a:xfrm flipV="1">
              <a:off x="1214" y="1903"/>
              <a:ext cx="254" cy="14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29" name="Line 9"/>
            <p:cNvSpPr>
              <a:spLocks noChangeShapeType="1"/>
            </p:cNvSpPr>
            <p:nvPr/>
          </p:nvSpPr>
          <p:spPr bwMode="auto">
            <a:xfrm flipV="1">
              <a:off x="1468" y="1609"/>
              <a:ext cx="1" cy="2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30" name="Line 10"/>
            <p:cNvSpPr>
              <a:spLocks noChangeShapeType="1"/>
            </p:cNvSpPr>
            <p:nvPr/>
          </p:nvSpPr>
          <p:spPr bwMode="auto">
            <a:xfrm flipH="1" flipV="1">
              <a:off x="1214" y="1461"/>
              <a:ext cx="254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31" name="Line 11"/>
            <p:cNvSpPr>
              <a:spLocks noChangeShapeType="1"/>
            </p:cNvSpPr>
            <p:nvPr/>
          </p:nvSpPr>
          <p:spPr bwMode="auto">
            <a:xfrm flipV="1">
              <a:off x="1468" y="1462"/>
              <a:ext cx="255" cy="14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32" name="Rectangle 12"/>
            <p:cNvSpPr>
              <a:spLocks noChangeArrowheads="1"/>
            </p:cNvSpPr>
            <p:nvPr/>
          </p:nvSpPr>
          <p:spPr bwMode="auto">
            <a:xfrm>
              <a:off x="1865" y="1522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33" name="Rectangle 13"/>
            <p:cNvSpPr>
              <a:spLocks noChangeArrowheads="1"/>
            </p:cNvSpPr>
            <p:nvPr/>
          </p:nvSpPr>
          <p:spPr bwMode="auto">
            <a:xfrm>
              <a:off x="2003" y="1522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34" name="Line 14"/>
            <p:cNvSpPr>
              <a:spLocks noChangeShapeType="1"/>
            </p:cNvSpPr>
            <p:nvPr/>
          </p:nvSpPr>
          <p:spPr bwMode="auto">
            <a:xfrm>
              <a:off x="1723" y="1462"/>
              <a:ext cx="165" cy="9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35" name="Rectangle 15"/>
            <p:cNvSpPr>
              <a:spLocks noChangeArrowheads="1"/>
            </p:cNvSpPr>
            <p:nvPr/>
          </p:nvSpPr>
          <p:spPr bwMode="auto">
            <a:xfrm>
              <a:off x="1611" y="1081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36" name="Line 16"/>
            <p:cNvSpPr>
              <a:spLocks noChangeShapeType="1"/>
            </p:cNvSpPr>
            <p:nvPr/>
          </p:nvSpPr>
          <p:spPr bwMode="auto">
            <a:xfrm flipV="1">
              <a:off x="1723" y="1259"/>
              <a:ext cx="1" cy="2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37" name="Rectangle 17"/>
            <p:cNvSpPr>
              <a:spLocks noChangeArrowheads="1"/>
            </p:cNvSpPr>
            <p:nvPr/>
          </p:nvSpPr>
          <p:spPr bwMode="auto">
            <a:xfrm>
              <a:off x="1770" y="1075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38" name="Rectangle 18"/>
            <p:cNvSpPr>
              <a:spLocks noChangeArrowheads="1"/>
            </p:cNvSpPr>
            <p:nvPr/>
          </p:nvSpPr>
          <p:spPr bwMode="auto">
            <a:xfrm>
              <a:off x="1898" y="1075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39" name="Rectangle 19"/>
            <p:cNvSpPr>
              <a:spLocks noChangeArrowheads="1"/>
            </p:cNvSpPr>
            <p:nvPr/>
          </p:nvSpPr>
          <p:spPr bwMode="auto">
            <a:xfrm>
              <a:off x="2041" y="1186"/>
              <a:ext cx="1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40" name="Line 20"/>
            <p:cNvSpPr>
              <a:spLocks noChangeShapeType="1"/>
            </p:cNvSpPr>
            <p:nvPr/>
          </p:nvSpPr>
          <p:spPr bwMode="auto">
            <a:xfrm>
              <a:off x="3720" y="1633"/>
              <a:ext cx="294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41" name="Line 21"/>
            <p:cNvSpPr>
              <a:spLocks noChangeShapeType="1"/>
            </p:cNvSpPr>
            <p:nvPr/>
          </p:nvSpPr>
          <p:spPr bwMode="auto">
            <a:xfrm>
              <a:off x="4014" y="1633"/>
              <a:ext cx="294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42" name="Rectangle 22"/>
            <p:cNvSpPr>
              <a:spLocks noChangeArrowheads="1"/>
            </p:cNvSpPr>
            <p:nvPr/>
          </p:nvSpPr>
          <p:spPr bwMode="auto">
            <a:xfrm>
              <a:off x="3902" y="1251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43" name="Line 23"/>
            <p:cNvSpPr>
              <a:spLocks noChangeShapeType="1"/>
            </p:cNvSpPr>
            <p:nvPr/>
          </p:nvSpPr>
          <p:spPr bwMode="auto">
            <a:xfrm flipV="1">
              <a:off x="4014" y="1430"/>
              <a:ext cx="1" cy="2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44" name="Rectangle 24"/>
            <p:cNvSpPr>
              <a:spLocks noChangeArrowheads="1"/>
            </p:cNvSpPr>
            <p:nvPr/>
          </p:nvSpPr>
          <p:spPr bwMode="auto">
            <a:xfrm>
              <a:off x="3902" y="1838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45" name="Line 25"/>
            <p:cNvSpPr>
              <a:spLocks noChangeShapeType="1"/>
            </p:cNvSpPr>
            <p:nvPr/>
          </p:nvSpPr>
          <p:spPr bwMode="auto">
            <a:xfrm>
              <a:off x="4014" y="1633"/>
              <a:ext cx="1" cy="2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46" name="Rectangle 26"/>
            <p:cNvSpPr>
              <a:spLocks noChangeArrowheads="1"/>
            </p:cNvSpPr>
            <p:nvPr/>
          </p:nvSpPr>
          <p:spPr bwMode="auto">
            <a:xfrm>
              <a:off x="4037" y="1242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47" name="Rectangle 27"/>
            <p:cNvSpPr>
              <a:spLocks noChangeArrowheads="1"/>
            </p:cNvSpPr>
            <p:nvPr/>
          </p:nvSpPr>
          <p:spPr bwMode="auto">
            <a:xfrm>
              <a:off x="4165" y="1242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48" name="Rectangle 28"/>
            <p:cNvSpPr>
              <a:spLocks noChangeArrowheads="1"/>
            </p:cNvSpPr>
            <p:nvPr/>
          </p:nvSpPr>
          <p:spPr bwMode="auto">
            <a:xfrm>
              <a:off x="4308" y="1353"/>
              <a:ext cx="1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49" name="Rectangle 29"/>
            <p:cNvSpPr>
              <a:spLocks noChangeArrowheads="1"/>
            </p:cNvSpPr>
            <p:nvPr/>
          </p:nvSpPr>
          <p:spPr bwMode="auto">
            <a:xfrm>
              <a:off x="4039" y="1845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0" name="Rectangle 30"/>
            <p:cNvSpPr>
              <a:spLocks noChangeArrowheads="1"/>
            </p:cNvSpPr>
            <p:nvPr/>
          </p:nvSpPr>
          <p:spPr bwMode="auto">
            <a:xfrm>
              <a:off x="4166" y="1845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1" name="Rectangle 31"/>
            <p:cNvSpPr>
              <a:spLocks noChangeArrowheads="1"/>
            </p:cNvSpPr>
            <p:nvPr/>
          </p:nvSpPr>
          <p:spPr bwMode="auto">
            <a:xfrm>
              <a:off x="4310" y="1957"/>
              <a:ext cx="1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2" name="Rectangle 32"/>
            <p:cNvSpPr>
              <a:spLocks noChangeArrowheads="1"/>
            </p:cNvSpPr>
            <p:nvPr/>
          </p:nvSpPr>
          <p:spPr bwMode="auto">
            <a:xfrm>
              <a:off x="524" y="2849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3" name="Rectangle 33"/>
            <p:cNvSpPr>
              <a:spLocks noChangeArrowheads="1"/>
            </p:cNvSpPr>
            <p:nvPr/>
          </p:nvSpPr>
          <p:spPr bwMode="auto">
            <a:xfrm>
              <a:off x="652" y="2849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4" name="Rectangle 34"/>
            <p:cNvSpPr>
              <a:spLocks noChangeArrowheads="1"/>
            </p:cNvSpPr>
            <p:nvPr/>
          </p:nvSpPr>
          <p:spPr bwMode="auto">
            <a:xfrm>
              <a:off x="795" y="2960"/>
              <a:ext cx="1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5" name="Rectangle 35"/>
            <p:cNvSpPr>
              <a:spLocks noChangeArrowheads="1"/>
            </p:cNvSpPr>
            <p:nvPr/>
          </p:nvSpPr>
          <p:spPr bwMode="auto">
            <a:xfrm>
              <a:off x="845" y="2849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6" name="Line 36"/>
            <p:cNvSpPr>
              <a:spLocks noChangeShapeType="1"/>
            </p:cNvSpPr>
            <p:nvPr/>
          </p:nvSpPr>
          <p:spPr bwMode="auto">
            <a:xfrm>
              <a:off x="1048" y="2937"/>
              <a:ext cx="203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57" name="Line 37"/>
            <p:cNvSpPr>
              <a:spLocks noChangeShapeType="1"/>
            </p:cNvSpPr>
            <p:nvPr/>
          </p:nvSpPr>
          <p:spPr bwMode="auto">
            <a:xfrm>
              <a:off x="1251" y="2937"/>
              <a:ext cx="294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58" name="Rectangle 38"/>
            <p:cNvSpPr>
              <a:spLocks noChangeArrowheads="1"/>
            </p:cNvSpPr>
            <p:nvPr/>
          </p:nvSpPr>
          <p:spPr bwMode="auto">
            <a:xfrm>
              <a:off x="1139" y="2555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59" name="Line 39"/>
            <p:cNvSpPr>
              <a:spLocks noChangeShapeType="1"/>
            </p:cNvSpPr>
            <p:nvPr/>
          </p:nvSpPr>
          <p:spPr bwMode="auto">
            <a:xfrm flipV="1">
              <a:off x="1251" y="2734"/>
              <a:ext cx="1" cy="2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60" name="Line 40"/>
            <p:cNvSpPr>
              <a:spLocks noChangeShapeType="1"/>
            </p:cNvSpPr>
            <p:nvPr/>
          </p:nvSpPr>
          <p:spPr bwMode="auto">
            <a:xfrm>
              <a:off x="1251" y="2937"/>
              <a:ext cx="1" cy="2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61" name="Rectangle 41"/>
            <p:cNvSpPr>
              <a:spLocks noChangeArrowheads="1"/>
            </p:cNvSpPr>
            <p:nvPr/>
          </p:nvSpPr>
          <p:spPr bwMode="auto">
            <a:xfrm>
              <a:off x="1275" y="2546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62" name="Rectangle 42"/>
            <p:cNvSpPr>
              <a:spLocks noChangeArrowheads="1"/>
            </p:cNvSpPr>
            <p:nvPr/>
          </p:nvSpPr>
          <p:spPr bwMode="auto">
            <a:xfrm>
              <a:off x="1402" y="2546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63" name="Rectangle 43"/>
            <p:cNvSpPr>
              <a:spLocks noChangeArrowheads="1"/>
            </p:cNvSpPr>
            <p:nvPr/>
          </p:nvSpPr>
          <p:spPr bwMode="auto">
            <a:xfrm>
              <a:off x="1546" y="2658"/>
              <a:ext cx="1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64" name="Line 44"/>
            <p:cNvSpPr>
              <a:spLocks noChangeShapeType="1"/>
            </p:cNvSpPr>
            <p:nvPr/>
          </p:nvSpPr>
          <p:spPr bwMode="auto">
            <a:xfrm>
              <a:off x="3822" y="2851"/>
              <a:ext cx="1" cy="2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65" name="Line 45"/>
            <p:cNvSpPr>
              <a:spLocks noChangeShapeType="1"/>
            </p:cNvSpPr>
            <p:nvPr/>
          </p:nvSpPr>
          <p:spPr bwMode="auto">
            <a:xfrm flipV="1">
              <a:off x="3822" y="2703"/>
              <a:ext cx="253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66" name="Line 46"/>
            <p:cNvSpPr>
              <a:spLocks noChangeShapeType="1"/>
            </p:cNvSpPr>
            <p:nvPr/>
          </p:nvSpPr>
          <p:spPr bwMode="auto">
            <a:xfrm>
              <a:off x="3822" y="3145"/>
              <a:ext cx="253" cy="14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67" name="Line 47"/>
            <p:cNvSpPr>
              <a:spLocks noChangeShapeType="1"/>
            </p:cNvSpPr>
            <p:nvPr/>
          </p:nvSpPr>
          <p:spPr bwMode="auto">
            <a:xfrm flipV="1">
              <a:off x="4075" y="3145"/>
              <a:ext cx="253" cy="14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68" name="Line 48"/>
            <p:cNvSpPr>
              <a:spLocks noChangeShapeType="1"/>
            </p:cNvSpPr>
            <p:nvPr/>
          </p:nvSpPr>
          <p:spPr bwMode="auto">
            <a:xfrm flipV="1">
              <a:off x="4328" y="2851"/>
              <a:ext cx="1" cy="2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69" name="Line 49"/>
            <p:cNvSpPr>
              <a:spLocks noChangeShapeType="1"/>
            </p:cNvSpPr>
            <p:nvPr/>
          </p:nvSpPr>
          <p:spPr bwMode="auto">
            <a:xfrm flipH="1" flipV="1">
              <a:off x="4075" y="2703"/>
              <a:ext cx="253" cy="1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70" name="Line 50"/>
            <p:cNvSpPr>
              <a:spLocks noChangeShapeType="1"/>
            </p:cNvSpPr>
            <p:nvPr/>
          </p:nvSpPr>
          <p:spPr bwMode="auto">
            <a:xfrm flipV="1">
              <a:off x="4328" y="2704"/>
              <a:ext cx="256" cy="14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71" name="Rectangle 51"/>
            <p:cNvSpPr>
              <a:spLocks noChangeArrowheads="1"/>
            </p:cNvSpPr>
            <p:nvPr/>
          </p:nvSpPr>
          <p:spPr bwMode="auto">
            <a:xfrm>
              <a:off x="4725" y="2764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2" name="Rectangle 52"/>
            <p:cNvSpPr>
              <a:spLocks noChangeArrowheads="1"/>
            </p:cNvSpPr>
            <p:nvPr/>
          </p:nvSpPr>
          <p:spPr bwMode="auto">
            <a:xfrm>
              <a:off x="4864" y="2764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3" name="Line 53"/>
            <p:cNvSpPr>
              <a:spLocks noChangeShapeType="1"/>
            </p:cNvSpPr>
            <p:nvPr/>
          </p:nvSpPr>
          <p:spPr bwMode="auto">
            <a:xfrm>
              <a:off x="4584" y="2704"/>
              <a:ext cx="164" cy="9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74" name="Rectangle 54"/>
            <p:cNvSpPr>
              <a:spLocks noChangeArrowheads="1"/>
            </p:cNvSpPr>
            <p:nvPr/>
          </p:nvSpPr>
          <p:spPr bwMode="auto">
            <a:xfrm>
              <a:off x="4472" y="2323"/>
              <a:ext cx="22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5" name="Line 55"/>
            <p:cNvSpPr>
              <a:spLocks noChangeShapeType="1"/>
            </p:cNvSpPr>
            <p:nvPr/>
          </p:nvSpPr>
          <p:spPr bwMode="auto">
            <a:xfrm flipV="1">
              <a:off x="4584" y="2501"/>
              <a:ext cx="1" cy="20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76" name="Rectangle 56"/>
            <p:cNvSpPr>
              <a:spLocks noChangeArrowheads="1"/>
            </p:cNvSpPr>
            <p:nvPr/>
          </p:nvSpPr>
          <p:spPr bwMode="auto">
            <a:xfrm>
              <a:off x="4631" y="2317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7" name="Rectangle 57"/>
            <p:cNvSpPr>
              <a:spLocks noChangeArrowheads="1"/>
            </p:cNvSpPr>
            <p:nvPr/>
          </p:nvSpPr>
          <p:spPr bwMode="auto">
            <a:xfrm>
              <a:off x="4758" y="2317"/>
              <a:ext cx="21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8" name="Rectangle 58"/>
            <p:cNvSpPr>
              <a:spLocks noChangeArrowheads="1"/>
            </p:cNvSpPr>
            <p:nvPr/>
          </p:nvSpPr>
          <p:spPr bwMode="auto">
            <a:xfrm>
              <a:off x="4902" y="2428"/>
              <a:ext cx="1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9" name="Rectangle 59"/>
            <p:cNvSpPr>
              <a:spLocks noChangeArrowheads="1"/>
            </p:cNvSpPr>
            <p:nvPr/>
          </p:nvSpPr>
          <p:spPr bwMode="auto">
            <a:xfrm>
              <a:off x="502" y="1642"/>
              <a:ext cx="240" cy="22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80" name="Rectangle 60"/>
            <p:cNvSpPr>
              <a:spLocks noChangeArrowheads="1"/>
            </p:cNvSpPr>
            <p:nvPr/>
          </p:nvSpPr>
          <p:spPr bwMode="auto">
            <a:xfrm>
              <a:off x="512" y="1654"/>
              <a:ext cx="305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81" name="Rectangle 61"/>
            <p:cNvSpPr>
              <a:spLocks noChangeArrowheads="1"/>
            </p:cNvSpPr>
            <p:nvPr/>
          </p:nvSpPr>
          <p:spPr bwMode="auto">
            <a:xfrm>
              <a:off x="3296" y="1510"/>
              <a:ext cx="240" cy="22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82" name="Rectangle 62"/>
            <p:cNvSpPr>
              <a:spLocks noChangeArrowheads="1"/>
            </p:cNvSpPr>
            <p:nvPr/>
          </p:nvSpPr>
          <p:spPr bwMode="auto">
            <a:xfrm>
              <a:off x="3306" y="1522"/>
              <a:ext cx="218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83" name="Rectangle 63"/>
            <p:cNvSpPr>
              <a:spLocks noChangeArrowheads="1"/>
            </p:cNvSpPr>
            <p:nvPr/>
          </p:nvSpPr>
          <p:spPr bwMode="auto">
            <a:xfrm>
              <a:off x="260" y="2807"/>
              <a:ext cx="228" cy="22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84" name="Rectangle 64"/>
            <p:cNvSpPr>
              <a:spLocks noChangeArrowheads="1"/>
            </p:cNvSpPr>
            <p:nvPr/>
          </p:nvSpPr>
          <p:spPr bwMode="auto">
            <a:xfrm>
              <a:off x="270" y="2819"/>
              <a:ext cx="295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85" name="Rectangle 65"/>
            <p:cNvSpPr>
              <a:spLocks noChangeArrowheads="1"/>
            </p:cNvSpPr>
            <p:nvPr/>
          </p:nvSpPr>
          <p:spPr bwMode="auto">
            <a:xfrm>
              <a:off x="3339" y="2842"/>
              <a:ext cx="240" cy="22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386" name="Rectangle 66"/>
            <p:cNvSpPr>
              <a:spLocks noChangeArrowheads="1"/>
            </p:cNvSpPr>
            <p:nvPr/>
          </p:nvSpPr>
          <p:spPr bwMode="auto">
            <a:xfrm>
              <a:off x="3349" y="2855"/>
              <a:ext cx="305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9512" y="408793"/>
            <a:ext cx="6479659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Nitration of benzene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Nucleophilic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addition reaction.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Electrophilic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addition reaction.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Nucleophilic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substitution reaction.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Electrophilic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substitution reaction.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2560B-2FF0-4DF7-92A5-65ADFCCA1B5F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252517"/>
            <a:ext cx="79880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IUPAC name of the following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2705" name="Imag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196752"/>
            <a:ext cx="3322655" cy="1224136"/>
          </a:xfrm>
          <a:prstGeom prst="rect">
            <a:avLst/>
          </a:prstGeom>
          <a:noFill/>
        </p:spPr>
      </p:pic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323528" y="2905441"/>
            <a:ext cx="481894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2-hydroxy-6-heptanone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6-hydroxy-2-heptanone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2-hydroxyheptan-6-oxo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2-hydroxy-3-heptanone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EA72-5BC0-4750-97DD-6BF2E40F36FB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41</a:t>
            </a:fld>
            <a:endParaRPr lang="fr-FR"/>
          </a:p>
        </p:txBody>
      </p:sp>
      <p:pic>
        <p:nvPicPr>
          <p:cNvPr id="145410" name="Imag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3984442" cy="1584176"/>
          </a:xfrm>
          <a:prstGeom prst="rect">
            <a:avLst/>
          </a:prstGeom>
          <a:noFill/>
        </p:spPr>
      </p:pic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0" y="89139"/>
            <a:ext cx="767389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major product of the following reaction: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2083" name="Group 3"/>
          <p:cNvGrpSpPr>
            <a:grpSpLocks noChangeAspect="1"/>
          </p:cNvGrpSpPr>
          <p:nvPr/>
        </p:nvGrpSpPr>
        <p:grpSpPr bwMode="auto">
          <a:xfrm>
            <a:off x="971550" y="2716213"/>
            <a:ext cx="6048375" cy="3592512"/>
            <a:chOff x="612" y="1711"/>
            <a:chExt cx="3810" cy="2263"/>
          </a:xfrm>
        </p:grpSpPr>
        <p:sp>
          <p:nvSpPr>
            <p:cNvPr id="302082" name="AutoShape 2"/>
            <p:cNvSpPr>
              <a:spLocks noChangeAspect="1" noChangeArrowheads="1" noTextEdit="1"/>
            </p:cNvSpPr>
            <p:nvPr/>
          </p:nvSpPr>
          <p:spPr bwMode="auto">
            <a:xfrm>
              <a:off x="612" y="1711"/>
              <a:ext cx="3810" cy="2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84" name="Line 4"/>
            <p:cNvSpPr>
              <a:spLocks noChangeShapeType="1"/>
            </p:cNvSpPr>
            <p:nvPr/>
          </p:nvSpPr>
          <p:spPr bwMode="auto">
            <a:xfrm>
              <a:off x="1159" y="1994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85" name="Line 5"/>
            <p:cNvSpPr>
              <a:spLocks noChangeShapeType="1"/>
            </p:cNvSpPr>
            <p:nvPr/>
          </p:nvSpPr>
          <p:spPr bwMode="auto">
            <a:xfrm flipV="1">
              <a:off x="1159" y="1834"/>
              <a:ext cx="271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86" name="Line 6"/>
            <p:cNvSpPr>
              <a:spLocks noChangeShapeType="1"/>
            </p:cNvSpPr>
            <p:nvPr/>
          </p:nvSpPr>
          <p:spPr bwMode="auto">
            <a:xfrm>
              <a:off x="1159" y="2311"/>
              <a:ext cx="271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87" name="Line 7"/>
            <p:cNvSpPr>
              <a:spLocks noChangeShapeType="1"/>
            </p:cNvSpPr>
            <p:nvPr/>
          </p:nvSpPr>
          <p:spPr bwMode="auto">
            <a:xfrm flipV="1">
              <a:off x="1430" y="2311"/>
              <a:ext cx="272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88" name="Line 8"/>
            <p:cNvSpPr>
              <a:spLocks noChangeShapeType="1"/>
            </p:cNvSpPr>
            <p:nvPr/>
          </p:nvSpPr>
          <p:spPr bwMode="auto">
            <a:xfrm flipV="1">
              <a:off x="1702" y="1994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89" name="Line 9"/>
            <p:cNvSpPr>
              <a:spLocks noChangeShapeType="1"/>
            </p:cNvSpPr>
            <p:nvPr/>
          </p:nvSpPr>
          <p:spPr bwMode="auto">
            <a:xfrm flipH="1" flipV="1">
              <a:off x="1430" y="1834"/>
              <a:ext cx="272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0" name="Line 10"/>
            <p:cNvSpPr>
              <a:spLocks noChangeShapeType="1"/>
            </p:cNvSpPr>
            <p:nvPr/>
          </p:nvSpPr>
          <p:spPr bwMode="auto">
            <a:xfrm flipV="1">
              <a:off x="1702" y="1836"/>
              <a:ext cx="274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1" name="Line 11"/>
            <p:cNvSpPr>
              <a:spLocks noChangeShapeType="1"/>
            </p:cNvSpPr>
            <p:nvPr/>
          </p:nvSpPr>
          <p:spPr bwMode="auto">
            <a:xfrm>
              <a:off x="1683" y="2332"/>
              <a:ext cx="278" cy="16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2" name="Line 12"/>
            <p:cNvSpPr>
              <a:spLocks noChangeShapeType="1"/>
            </p:cNvSpPr>
            <p:nvPr/>
          </p:nvSpPr>
          <p:spPr bwMode="auto">
            <a:xfrm>
              <a:off x="1710" y="2284"/>
              <a:ext cx="280" cy="162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3" name="Line 13"/>
            <p:cNvSpPr>
              <a:spLocks noChangeShapeType="1"/>
            </p:cNvSpPr>
            <p:nvPr/>
          </p:nvSpPr>
          <p:spPr bwMode="auto">
            <a:xfrm>
              <a:off x="3475" y="1959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4" name="Line 14"/>
            <p:cNvSpPr>
              <a:spLocks noChangeShapeType="1"/>
            </p:cNvSpPr>
            <p:nvPr/>
          </p:nvSpPr>
          <p:spPr bwMode="auto">
            <a:xfrm flipV="1">
              <a:off x="3475" y="1799"/>
              <a:ext cx="270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5" name="Line 15"/>
            <p:cNvSpPr>
              <a:spLocks noChangeShapeType="1"/>
            </p:cNvSpPr>
            <p:nvPr/>
          </p:nvSpPr>
          <p:spPr bwMode="auto">
            <a:xfrm>
              <a:off x="3475" y="2276"/>
              <a:ext cx="270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6" name="Line 16"/>
            <p:cNvSpPr>
              <a:spLocks noChangeShapeType="1"/>
            </p:cNvSpPr>
            <p:nvPr/>
          </p:nvSpPr>
          <p:spPr bwMode="auto">
            <a:xfrm flipV="1">
              <a:off x="3745" y="2276"/>
              <a:ext cx="272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7" name="Line 17"/>
            <p:cNvSpPr>
              <a:spLocks noChangeShapeType="1"/>
            </p:cNvSpPr>
            <p:nvPr/>
          </p:nvSpPr>
          <p:spPr bwMode="auto">
            <a:xfrm flipV="1">
              <a:off x="3750" y="2247"/>
              <a:ext cx="208" cy="12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8" name="Line 18"/>
            <p:cNvSpPr>
              <a:spLocks noChangeShapeType="1"/>
            </p:cNvSpPr>
            <p:nvPr/>
          </p:nvSpPr>
          <p:spPr bwMode="auto">
            <a:xfrm flipV="1">
              <a:off x="4017" y="1959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099" name="Line 19"/>
            <p:cNvSpPr>
              <a:spLocks noChangeShapeType="1"/>
            </p:cNvSpPr>
            <p:nvPr/>
          </p:nvSpPr>
          <p:spPr bwMode="auto">
            <a:xfrm flipH="1" flipV="1">
              <a:off x="3745" y="1799"/>
              <a:ext cx="272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0" name="Line 20"/>
            <p:cNvSpPr>
              <a:spLocks noChangeShapeType="1"/>
            </p:cNvSpPr>
            <p:nvPr/>
          </p:nvSpPr>
          <p:spPr bwMode="auto">
            <a:xfrm flipV="1">
              <a:off x="4017" y="1801"/>
              <a:ext cx="274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1" name="Line 21"/>
            <p:cNvSpPr>
              <a:spLocks noChangeShapeType="1"/>
            </p:cNvSpPr>
            <p:nvPr/>
          </p:nvSpPr>
          <p:spPr bwMode="auto">
            <a:xfrm>
              <a:off x="4017" y="2276"/>
              <a:ext cx="274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2" name="Line 22"/>
            <p:cNvSpPr>
              <a:spLocks noChangeShapeType="1"/>
            </p:cNvSpPr>
            <p:nvPr/>
          </p:nvSpPr>
          <p:spPr bwMode="auto">
            <a:xfrm>
              <a:off x="1101" y="3339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3" name="Line 23"/>
            <p:cNvSpPr>
              <a:spLocks noChangeShapeType="1"/>
            </p:cNvSpPr>
            <p:nvPr/>
          </p:nvSpPr>
          <p:spPr bwMode="auto">
            <a:xfrm flipV="1">
              <a:off x="1101" y="3179"/>
              <a:ext cx="270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4" name="Line 24"/>
            <p:cNvSpPr>
              <a:spLocks noChangeShapeType="1"/>
            </p:cNvSpPr>
            <p:nvPr/>
          </p:nvSpPr>
          <p:spPr bwMode="auto">
            <a:xfrm>
              <a:off x="1101" y="3656"/>
              <a:ext cx="270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5" name="Line 25"/>
            <p:cNvSpPr>
              <a:spLocks noChangeShapeType="1"/>
            </p:cNvSpPr>
            <p:nvPr/>
          </p:nvSpPr>
          <p:spPr bwMode="auto">
            <a:xfrm flipV="1">
              <a:off x="1371" y="3656"/>
              <a:ext cx="272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6" name="Line 26"/>
            <p:cNvSpPr>
              <a:spLocks noChangeShapeType="1"/>
            </p:cNvSpPr>
            <p:nvPr/>
          </p:nvSpPr>
          <p:spPr bwMode="auto">
            <a:xfrm flipV="1">
              <a:off x="1643" y="3339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7" name="Line 27"/>
            <p:cNvSpPr>
              <a:spLocks noChangeShapeType="1"/>
            </p:cNvSpPr>
            <p:nvPr/>
          </p:nvSpPr>
          <p:spPr bwMode="auto">
            <a:xfrm flipV="1">
              <a:off x="1587" y="3376"/>
              <a:ext cx="1" cy="24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8" name="Line 28"/>
            <p:cNvSpPr>
              <a:spLocks noChangeShapeType="1"/>
            </p:cNvSpPr>
            <p:nvPr/>
          </p:nvSpPr>
          <p:spPr bwMode="auto">
            <a:xfrm flipH="1" flipV="1">
              <a:off x="1371" y="3179"/>
              <a:ext cx="272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09" name="Line 29"/>
            <p:cNvSpPr>
              <a:spLocks noChangeShapeType="1"/>
            </p:cNvSpPr>
            <p:nvPr/>
          </p:nvSpPr>
          <p:spPr bwMode="auto">
            <a:xfrm flipV="1">
              <a:off x="1643" y="3181"/>
              <a:ext cx="274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0" name="Line 30"/>
            <p:cNvSpPr>
              <a:spLocks noChangeShapeType="1"/>
            </p:cNvSpPr>
            <p:nvPr/>
          </p:nvSpPr>
          <p:spPr bwMode="auto">
            <a:xfrm>
              <a:off x="1643" y="3656"/>
              <a:ext cx="274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1" name="Line 31"/>
            <p:cNvSpPr>
              <a:spLocks noChangeShapeType="1"/>
            </p:cNvSpPr>
            <p:nvPr/>
          </p:nvSpPr>
          <p:spPr bwMode="auto">
            <a:xfrm>
              <a:off x="3510" y="3400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2" name="Line 32"/>
            <p:cNvSpPr>
              <a:spLocks noChangeShapeType="1"/>
            </p:cNvSpPr>
            <p:nvPr/>
          </p:nvSpPr>
          <p:spPr bwMode="auto">
            <a:xfrm>
              <a:off x="3565" y="3437"/>
              <a:ext cx="1" cy="243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3" name="Line 33"/>
            <p:cNvSpPr>
              <a:spLocks noChangeShapeType="1"/>
            </p:cNvSpPr>
            <p:nvPr/>
          </p:nvSpPr>
          <p:spPr bwMode="auto">
            <a:xfrm flipV="1">
              <a:off x="3510" y="3240"/>
              <a:ext cx="270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4" name="Line 34"/>
            <p:cNvSpPr>
              <a:spLocks noChangeShapeType="1"/>
            </p:cNvSpPr>
            <p:nvPr/>
          </p:nvSpPr>
          <p:spPr bwMode="auto">
            <a:xfrm>
              <a:off x="3510" y="3717"/>
              <a:ext cx="270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5" name="Line 35"/>
            <p:cNvSpPr>
              <a:spLocks noChangeShapeType="1"/>
            </p:cNvSpPr>
            <p:nvPr/>
          </p:nvSpPr>
          <p:spPr bwMode="auto">
            <a:xfrm flipV="1">
              <a:off x="3780" y="3717"/>
              <a:ext cx="272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6" name="Line 36"/>
            <p:cNvSpPr>
              <a:spLocks noChangeShapeType="1"/>
            </p:cNvSpPr>
            <p:nvPr/>
          </p:nvSpPr>
          <p:spPr bwMode="auto">
            <a:xfrm flipV="1">
              <a:off x="4052" y="3400"/>
              <a:ext cx="1" cy="31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7" name="Line 37"/>
            <p:cNvSpPr>
              <a:spLocks noChangeShapeType="1"/>
            </p:cNvSpPr>
            <p:nvPr/>
          </p:nvSpPr>
          <p:spPr bwMode="auto">
            <a:xfrm flipH="1" flipV="1">
              <a:off x="3780" y="3240"/>
              <a:ext cx="272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8" name="Line 38"/>
            <p:cNvSpPr>
              <a:spLocks noChangeShapeType="1"/>
            </p:cNvSpPr>
            <p:nvPr/>
          </p:nvSpPr>
          <p:spPr bwMode="auto">
            <a:xfrm flipV="1">
              <a:off x="4052" y="3242"/>
              <a:ext cx="274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19" name="Line 39"/>
            <p:cNvSpPr>
              <a:spLocks noChangeShapeType="1"/>
            </p:cNvSpPr>
            <p:nvPr/>
          </p:nvSpPr>
          <p:spPr bwMode="auto">
            <a:xfrm>
              <a:off x="4052" y="3717"/>
              <a:ext cx="274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20" name="Rectangle 40"/>
            <p:cNvSpPr>
              <a:spLocks noChangeArrowheads="1"/>
            </p:cNvSpPr>
            <p:nvPr/>
          </p:nvSpPr>
          <p:spPr bwMode="auto">
            <a:xfrm>
              <a:off x="612" y="2018"/>
              <a:ext cx="258" cy="24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21" name="Rectangle 41"/>
            <p:cNvSpPr>
              <a:spLocks noChangeArrowheads="1"/>
            </p:cNvSpPr>
            <p:nvPr/>
          </p:nvSpPr>
          <p:spPr bwMode="auto">
            <a:xfrm>
              <a:off x="623" y="2032"/>
              <a:ext cx="320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122" name="Rectangle 42"/>
            <p:cNvSpPr>
              <a:spLocks noChangeArrowheads="1"/>
            </p:cNvSpPr>
            <p:nvPr/>
          </p:nvSpPr>
          <p:spPr bwMode="auto">
            <a:xfrm>
              <a:off x="3043" y="2020"/>
              <a:ext cx="258" cy="24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23" name="Rectangle 43"/>
            <p:cNvSpPr>
              <a:spLocks noChangeArrowheads="1"/>
            </p:cNvSpPr>
            <p:nvPr/>
          </p:nvSpPr>
          <p:spPr bwMode="auto">
            <a:xfrm>
              <a:off x="3054" y="2033"/>
              <a:ext cx="320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124" name="Rectangle 44"/>
            <p:cNvSpPr>
              <a:spLocks noChangeArrowheads="1"/>
            </p:cNvSpPr>
            <p:nvPr/>
          </p:nvSpPr>
          <p:spPr bwMode="auto">
            <a:xfrm>
              <a:off x="682" y="3352"/>
              <a:ext cx="245" cy="24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25" name="Rectangle 45"/>
            <p:cNvSpPr>
              <a:spLocks noChangeArrowheads="1"/>
            </p:cNvSpPr>
            <p:nvPr/>
          </p:nvSpPr>
          <p:spPr bwMode="auto">
            <a:xfrm>
              <a:off x="693" y="3365"/>
              <a:ext cx="22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126" name="Rectangle 46"/>
            <p:cNvSpPr>
              <a:spLocks noChangeArrowheads="1"/>
            </p:cNvSpPr>
            <p:nvPr/>
          </p:nvSpPr>
          <p:spPr bwMode="auto">
            <a:xfrm>
              <a:off x="3082" y="3432"/>
              <a:ext cx="257" cy="24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127" name="Rectangle 47"/>
            <p:cNvSpPr>
              <a:spLocks noChangeArrowheads="1"/>
            </p:cNvSpPr>
            <p:nvPr/>
          </p:nvSpPr>
          <p:spPr bwMode="auto">
            <a:xfrm>
              <a:off x="3093" y="3445"/>
              <a:ext cx="320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0" y="-43405"/>
            <a:ext cx="851867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only compound which reacts with water in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presence of HgSO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/H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to give 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aldehyde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2-butyne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Isopropanol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Acetone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Acetylene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A569-2C97-49D2-BDBF-53B1045C8750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252517"/>
            <a:ext cx="738695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compound which reacts with KMnO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0" y="1857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43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E5C6-E71C-46C9-9439-20C5B07F38BC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97987" name="Group 3"/>
          <p:cNvGrpSpPr>
            <a:grpSpLocks noChangeAspect="1"/>
          </p:cNvGrpSpPr>
          <p:nvPr/>
        </p:nvGrpSpPr>
        <p:grpSpPr bwMode="auto">
          <a:xfrm>
            <a:off x="468313" y="1125538"/>
            <a:ext cx="6826250" cy="3959225"/>
            <a:chOff x="295" y="709"/>
            <a:chExt cx="4300" cy="2494"/>
          </a:xfrm>
        </p:grpSpPr>
        <p:sp>
          <p:nvSpPr>
            <p:cNvPr id="297986" name="AutoShape 2"/>
            <p:cNvSpPr>
              <a:spLocks noChangeAspect="1" noChangeArrowheads="1" noTextEdit="1"/>
            </p:cNvSpPr>
            <p:nvPr/>
          </p:nvSpPr>
          <p:spPr bwMode="auto">
            <a:xfrm>
              <a:off x="295" y="709"/>
              <a:ext cx="4294" cy="2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88" name="Line 4"/>
            <p:cNvSpPr>
              <a:spLocks noChangeShapeType="1"/>
            </p:cNvSpPr>
            <p:nvPr/>
          </p:nvSpPr>
          <p:spPr bwMode="auto">
            <a:xfrm>
              <a:off x="820" y="1118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89" name="Line 5"/>
            <p:cNvSpPr>
              <a:spLocks noChangeShapeType="1"/>
            </p:cNvSpPr>
            <p:nvPr/>
          </p:nvSpPr>
          <p:spPr bwMode="auto">
            <a:xfrm flipV="1">
              <a:off x="820" y="948"/>
              <a:ext cx="288" cy="1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90" name="Line 6"/>
            <p:cNvSpPr>
              <a:spLocks noChangeShapeType="1"/>
            </p:cNvSpPr>
            <p:nvPr/>
          </p:nvSpPr>
          <p:spPr bwMode="auto">
            <a:xfrm>
              <a:off x="820" y="1454"/>
              <a:ext cx="288" cy="1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91" name="Line 7"/>
            <p:cNvSpPr>
              <a:spLocks noChangeShapeType="1"/>
            </p:cNvSpPr>
            <p:nvPr/>
          </p:nvSpPr>
          <p:spPr bwMode="auto">
            <a:xfrm flipV="1">
              <a:off x="1108" y="1454"/>
              <a:ext cx="289" cy="1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92" name="Line 8"/>
            <p:cNvSpPr>
              <a:spLocks noChangeShapeType="1"/>
            </p:cNvSpPr>
            <p:nvPr/>
          </p:nvSpPr>
          <p:spPr bwMode="auto">
            <a:xfrm flipV="1">
              <a:off x="1397" y="1118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93" name="Line 9"/>
            <p:cNvSpPr>
              <a:spLocks noChangeShapeType="1"/>
            </p:cNvSpPr>
            <p:nvPr/>
          </p:nvSpPr>
          <p:spPr bwMode="auto">
            <a:xfrm flipH="1" flipV="1">
              <a:off x="1108" y="948"/>
              <a:ext cx="289" cy="1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94" name="Rectangle 10"/>
            <p:cNvSpPr>
              <a:spLocks noChangeArrowheads="1"/>
            </p:cNvSpPr>
            <p:nvPr/>
          </p:nvSpPr>
          <p:spPr bwMode="auto">
            <a:xfrm>
              <a:off x="1567" y="847"/>
              <a:ext cx="242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995" name="Rectangle 11"/>
            <p:cNvSpPr>
              <a:spLocks noChangeArrowheads="1"/>
            </p:cNvSpPr>
            <p:nvPr/>
          </p:nvSpPr>
          <p:spPr bwMode="auto">
            <a:xfrm>
              <a:off x="1713" y="847"/>
              <a:ext cx="242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996" name="Rectangle 12"/>
            <p:cNvSpPr>
              <a:spLocks noChangeArrowheads="1"/>
            </p:cNvSpPr>
            <p:nvPr/>
          </p:nvSpPr>
          <p:spPr bwMode="auto">
            <a:xfrm>
              <a:off x="1877" y="976"/>
              <a:ext cx="134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997" name="Line 13"/>
            <p:cNvSpPr>
              <a:spLocks noChangeShapeType="1"/>
            </p:cNvSpPr>
            <p:nvPr/>
          </p:nvSpPr>
          <p:spPr bwMode="auto">
            <a:xfrm flipV="1">
              <a:off x="1397" y="1003"/>
              <a:ext cx="195" cy="1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98" name="Line 14"/>
            <p:cNvSpPr>
              <a:spLocks noChangeShapeType="1"/>
            </p:cNvSpPr>
            <p:nvPr/>
          </p:nvSpPr>
          <p:spPr bwMode="auto">
            <a:xfrm>
              <a:off x="3561" y="982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999" name="Line 15"/>
            <p:cNvSpPr>
              <a:spLocks noChangeShapeType="1"/>
            </p:cNvSpPr>
            <p:nvPr/>
          </p:nvSpPr>
          <p:spPr bwMode="auto">
            <a:xfrm flipV="1">
              <a:off x="3561" y="813"/>
              <a:ext cx="288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0" name="Line 16"/>
            <p:cNvSpPr>
              <a:spLocks noChangeShapeType="1"/>
            </p:cNvSpPr>
            <p:nvPr/>
          </p:nvSpPr>
          <p:spPr bwMode="auto">
            <a:xfrm>
              <a:off x="3561" y="1318"/>
              <a:ext cx="288" cy="1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1" name="Line 17"/>
            <p:cNvSpPr>
              <a:spLocks noChangeShapeType="1"/>
            </p:cNvSpPr>
            <p:nvPr/>
          </p:nvSpPr>
          <p:spPr bwMode="auto">
            <a:xfrm flipV="1">
              <a:off x="3849" y="1318"/>
              <a:ext cx="289" cy="1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2" name="Line 18"/>
            <p:cNvSpPr>
              <a:spLocks noChangeShapeType="1"/>
            </p:cNvSpPr>
            <p:nvPr/>
          </p:nvSpPr>
          <p:spPr bwMode="auto">
            <a:xfrm flipV="1">
              <a:off x="4138" y="982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3" name="Line 19"/>
            <p:cNvSpPr>
              <a:spLocks noChangeShapeType="1"/>
            </p:cNvSpPr>
            <p:nvPr/>
          </p:nvSpPr>
          <p:spPr bwMode="auto">
            <a:xfrm flipH="1" flipV="1">
              <a:off x="3849" y="813"/>
              <a:ext cx="289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4" name="Rectangle 20"/>
            <p:cNvSpPr>
              <a:spLocks noChangeArrowheads="1"/>
            </p:cNvSpPr>
            <p:nvPr/>
          </p:nvSpPr>
          <p:spPr bwMode="auto">
            <a:xfrm>
              <a:off x="4307" y="711"/>
              <a:ext cx="288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005" name="Line 21"/>
            <p:cNvSpPr>
              <a:spLocks noChangeShapeType="1"/>
            </p:cNvSpPr>
            <p:nvPr/>
          </p:nvSpPr>
          <p:spPr bwMode="auto">
            <a:xfrm flipV="1">
              <a:off x="4138" y="867"/>
              <a:ext cx="195" cy="1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6" name="Line 22"/>
            <p:cNvSpPr>
              <a:spLocks noChangeShapeType="1"/>
            </p:cNvSpPr>
            <p:nvPr/>
          </p:nvSpPr>
          <p:spPr bwMode="auto">
            <a:xfrm>
              <a:off x="883" y="2592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7" name="Line 23"/>
            <p:cNvSpPr>
              <a:spLocks noChangeShapeType="1"/>
            </p:cNvSpPr>
            <p:nvPr/>
          </p:nvSpPr>
          <p:spPr bwMode="auto">
            <a:xfrm>
              <a:off x="942" y="2631"/>
              <a:ext cx="1" cy="2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8" name="Line 24"/>
            <p:cNvSpPr>
              <a:spLocks noChangeShapeType="1"/>
            </p:cNvSpPr>
            <p:nvPr/>
          </p:nvSpPr>
          <p:spPr bwMode="auto">
            <a:xfrm flipV="1">
              <a:off x="883" y="2423"/>
              <a:ext cx="287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09" name="Line 25"/>
            <p:cNvSpPr>
              <a:spLocks noChangeShapeType="1"/>
            </p:cNvSpPr>
            <p:nvPr/>
          </p:nvSpPr>
          <p:spPr bwMode="auto">
            <a:xfrm>
              <a:off x="883" y="2928"/>
              <a:ext cx="287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0" name="Line 26"/>
            <p:cNvSpPr>
              <a:spLocks noChangeShapeType="1"/>
            </p:cNvSpPr>
            <p:nvPr/>
          </p:nvSpPr>
          <p:spPr bwMode="auto">
            <a:xfrm flipV="1">
              <a:off x="1170" y="2928"/>
              <a:ext cx="290" cy="1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1" name="Line 27"/>
            <p:cNvSpPr>
              <a:spLocks noChangeShapeType="1"/>
            </p:cNvSpPr>
            <p:nvPr/>
          </p:nvSpPr>
          <p:spPr bwMode="auto">
            <a:xfrm flipV="1">
              <a:off x="1460" y="2592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2" name="Line 28"/>
            <p:cNvSpPr>
              <a:spLocks noChangeShapeType="1"/>
            </p:cNvSpPr>
            <p:nvPr/>
          </p:nvSpPr>
          <p:spPr bwMode="auto">
            <a:xfrm flipH="1" flipV="1">
              <a:off x="1170" y="2423"/>
              <a:ext cx="290" cy="16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3" name="Line 29"/>
            <p:cNvSpPr>
              <a:spLocks noChangeShapeType="1"/>
            </p:cNvSpPr>
            <p:nvPr/>
          </p:nvSpPr>
          <p:spPr bwMode="auto">
            <a:xfrm>
              <a:off x="3866" y="2465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4" name="Line 30"/>
            <p:cNvSpPr>
              <a:spLocks noChangeShapeType="1"/>
            </p:cNvSpPr>
            <p:nvPr/>
          </p:nvSpPr>
          <p:spPr bwMode="auto">
            <a:xfrm flipV="1">
              <a:off x="3866" y="2295"/>
              <a:ext cx="287" cy="1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5" name="Line 31"/>
            <p:cNvSpPr>
              <a:spLocks noChangeShapeType="1"/>
            </p:cNvSpPr>
            <p:nvPr/>
          </p:nvSpPr>
          <p:spPr bwMode="auto">
            <a:xfrm>
              <a:off x="3866" y="2801"/>
              <a:ext cx="287" cy="1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6" name="Line 32"/>
            <p:cNvSpPr>
              <a:spLocks noChangeShapeType="1"/>
            </p:cNvSpPr>
            <p:nvPr/>
          </p:nvSpPr>
          <p:spPr bwMode="auto">
            <a:xfrm flipV="1">
              <a:off x="4153" y="2801"/>
              <a:ext cx="290" cy="1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7" name="Line 33"/>
            <p:cNvSpPr>
              <a:spLocks noChangeShapeType="1"/>
            </p:cNvSpPr>
            <p:nvPr/>
          </p:nvSpPr>
          <p:spPr bwMode="auto">
            <a:xfrm flipV="1">
              <a:off x="4443" y="2465"/>
              <a:ext cx="1" cy="33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8" name="Line 34"/>
            <p:cNvSpPr>
              <a:spLocks noChangeShapeType="1"/>
            </p:cNvSpPr>
            <p:nvPr/>
          </p:nvSpPr>
          <p:spPr bwMode="auto">
            <a:xfrm flipH="1" flipV="1">
              <a:off x="4153" y="2295"/>
              <a:ext cx="290" cy="1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19" name="Oval 35"/>
            <p:cNvSpPr>
              <a:spLocks noChangeArrowheads="1"/>
            </p:cNvSpPr>
            <p:nvPr/>
          </p:nvSpPr>
          <p:spPr bwMode="auto">
            <a:xfrm>
              <a:off x="4020" y="2452"/>
              <a:ext cx="247" cy="37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20" name="Rectangle 36"/>
            <p:cNvSpPr>
              <a:spLocks noChangeArrowheads="1"/>
            </p:cNvSpPr>
            <p:nvPr/>
          </p:nvSpPr>
          <p:spPr bwMode="auto">
            <a:xfrm>
              <a:off x="295" y="1155"/>
              <a:ext cx="274" cy="26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21" name="Rectangle 37"/>
            <p:cNvSpPr>
              <a:spLocks noChangeArrowheads="1"/>
            </p:cNvSpPr>
            <p:nvPr/>
          </p:nvSpPr>
          <p:spPr bwMode="auto">
            <a:xfrm>
              <a:off x="307" y="1167"/>
              <a:ext cx="34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022" name="Rectangle 38"/>
            <p:cNvSpPr>
              <a:spLocks noChangeArrowheads="1"/>
            </p:cNvSpPr>
            <p:nvPr/>
          </p:nvSpPr>
          <p:spPr bwMode="auto">
            <a:xfrm>
              <a:off x="3129" y="1004"/>
              <a:ext cx="274" cy="26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23" name="Rectangle 39"/>
            <p:cNvSpPr>
              <a:spLocks noChangeArrowheads="1"/>
            </p:cNvSpPr>
            <p:nvPr/>
          </p:nvSpPr>
          <p:spPr bwMode="auto">
            <a:xfrm>
              <a:off x="3141" y="1016"/>
              <a:ext cx="34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024" name="Rectangle 40"/>
            <p:cNvSpPr>
              <a:spLocks noChangeArrowheads="1"/>
            </p:cNvSpPr>
            <p:nvPr/>
          </p:nvSpPr>
          <p:spPr bwMode="auto">
            <a:xfrm>
              <a:off x="437" y="2630"/>
              <a:ext cx="261" cy="26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25" name="Rectangle 41"/>
            <p:cNvSpPr>
              <a:spLocks noChangeArrowheads="1"/>
            </p:cNvSpPr>
            <p:nvPr/>
          </p:nvSpPr>
          <p:spPr bwMode="auto">
            <a:xfrm>
              <a:off x="449" y="2642"/>
              <a:ext cx="24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026" name="Rectangle 42"/>
            <p:cNvSpPr>
              <a:spLocks noChangeArrowheads="1"/>
            </p:cNvSpPr>
            <p:nvPr/>
          </p:nvSpPr>
          <p:spPr bwMode="auto">
            <a:xfrm>
              <a:off x="3354" y="2465"/>
              <a:ext cx="275" cy="26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027" name="Rectangle 43"/>
            <p:cNvSpPr>
              <a:spLocks noChangeArrowheads="1"/>
            </p:cNvSpPr>
            <p:nvPr/>
          </p:nvSpPr>
          <p:spPr bwMode="auto">
            <a:xfrm>
              <a:off x="3366" y="2477"/>
              <a:ext cx="347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44</a:t>
            </a:fld>
            <a:endParaRPr lang="fr-FR"/>
          </a:p>
        </p:txBody>
      </p:sp>
      <p:sp>
        <p:nvSpPr>
          <p:cNvPr id="147457" name="Rectangle 1"/>
          <p:cNvSpPr>
            <a:spLocks noChangeArrowheads="1"/>
          </p:cNvSpPr>
          <p:nvPr/>
        </p:nvSpPr>
        <p:spPr bwMode="auto">
          <a:xfrm>
            <a:off x="179512" y="243466"/>
            <a:ext cx="752321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addition 2 mole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HBr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to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butyne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2,2-dibromobutane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2-bromobutane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1,1-dibromobutane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1-bromobutene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221439" y="197105"/>
            <a:ext cx="780694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compound which has an acid character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Dimethylacetylene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Methane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Ethane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Methylacetylene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45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2159-61FD-4A29-81C6-7010796ACF4B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07504" y="-99392"/>
            <a:ext cx="894507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compound which will react with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HBr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to give two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products (major and minor)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1-methycyclohexene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Ethyne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Cyclobutene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46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ECEB-85E5-46DA-940E-3CBC1770FEDC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47</a:t>
            </a:fld>
            <a:endParaRPr lang="fr-FR"/>
          </a:p>
        </p:txBody>
      </p:sp>
      <p:pic>
        <p:nvPicPr>
          <p:cNvPr id="149506" name="Imag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908720"/>
            <a:ext cx="3535491" cy="1512168"/>
          </a:xfrm>
          <a:prstGeom prst="rect">
            <a:avLst/>
          </a:prstGeom>
          <a:noFill/>
        </p:spPr>
      </p:pic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126788" y="332656"/>
            <a:ext cx="90172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resulting from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9795" name="Group 3"/>
          <p:cNvGrpSpPr>
            <a:grpSpLocks noChangeAspect="1"/>
          </p:cNvGrpSpPr>
          <p:nvPr/>
        </p:nvGrpSpPr>
        <p:grpSpPr bwMode="auto">
          <a:xfrm>
            <a:off x="1174750" y="2781300"/>
            <a:ext cx="6170613" cy="3527425"/>
            <a:chOff x="740" y="1752"/>
            <a:chExt cx="3887" cy="2222"/>
          </a:xfrm>
        </p:grpSpPr>
        <p:sp>
          <p:nvSpPr>
            <p:cNvPr id="289794" name="AutoShape 2"/>
            <p:cNvSpPr>
              <a:spLocks noChangeAspect="1" noChangeArrowheads="1" noTextEdit="1"/>
            </p:cNvSpPr>
            <p:nvPr/>
          </p:nvSpPr>
          <p:spPr bwMode="auto">
            <a:xfrm>
              <a:off x="740" y="1752"/>
              <a:ext cx="3879" cy="2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796" name="Line 4"/>
            <p:cNvSpPr>
              <a:spLocks noChangeShapeType="1"/>
            </p:cNvSpPr>
            <p:nvPr/>
          </p:nvSpPr>
          <p:spPr bwMode="auto">
            <a:xfrm>
              <a:off x="1215" y="2267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797" name="Line 5"/>
            <p:cNvSpPr>
              <a:spLocks noChangeShapeType="1"/>
            </p:cNvSpPr>
            <p:nvPr/>
          </p:nvSpPr>
          <p:spPr bwMode="auto">
            <a:xfrm flipV="1">
              <a:off x="1215" y="2129"/>
              <a:ext cx="234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798" name="Line 6"/>
            <p:cNvSpPr>
              <a:spLocks noChangeShapeType="1"/>
            </p:cNvSpPr>
            <p:nvPr/>
          </p:nvSpPr>
          <p:spPr bwMode="auto">
            <a:xfrm>
              <a:off x="1215" y="2539"/>
              <a:ext cx="234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799" name="Line 7"/>
            <p:cNvSpPr>
              <a:spLocks noChangeShapeType="1"/>
            </p:cNvSpPr>
            <p:nvPr/>
          </p:nvSpPr>
          <p:spPr bwMode="auto">
            <a:xfrm flipV="1">
              <a:off x="1449" y="2539"/>
              <a:ext cx="236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00" name="Line 8"/>
            <p:cNvSpPr>
              <a:spLocks noChangeShapeType="1"/>
            </p:cNvSpPr>
            <p:nvPr/>
          </p:nvSpPr>
          <p:spPr bwMode="auto">
            <a:xfrm flipV="1">
              <a:off x="1685" y="2267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01" name="Line 9"/>
            <p:cNvSpPr>
              <a:spLocks noChangeShapeType="1"/>
            </p:cNvSpPr>
            <p:nvPr/>
          </p:nvSpPr>
          <p:spPr bwMode="auto">
            <a:xfrm flipH="1" flipV="1">
              <a:off x="1449" y="2129"/>
              <a:ext cx="236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02" name="Line 10"/>
            <p:cNvSpPr>
              <a:spLocks noChangeShapeType="1"/>
            </p:cNvSpPr>
            <p:nvPr/>
          </p:nvSpPr>
          <p:spPr bwMode="auto">
            <a:xfrm flipV="1">
              <a:off x="1685" y="2130"/>
              <a:ext cx="238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03" name="Line 11"/>
            <p:cNvSpPr>
              <a:spLocks noChangeShapeType="1"/>
            </p:cNvSpPr>
            <p:nvPr/>
          </p:nvSpPr>
          <p:spPr bwMode="auto">
            <a:xfrm>
              <a:off x="1923" y="2130"/>
              <a:ext cx="236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04" name="Line 12"/>
            <p:cNvSpPr>
              <a:spLocks noChangeShapeType="1"/>
            </p:cNvSpPr>
            <p:nvPr/>
          </p:nvSpPr>
          <p:spPr bwMode="auto">
            <a:xfrm flipV="1">
              <a:off x="1923" y="1858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05" name="Rectangle 13"/>
            <p:cNvSpPr>
              <a:spLocks noChangeArrowheads="1"/>
            </p:cNvSpPr>
            <p:nvPr/>
          </p:nvSpPr>
          <p:spPr bwMode="auto">
            <a:xfrm>
              <a:off x="1820" y="2319"/>
              <a:ext cx="20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06" name="Rectangle 14"/>
            <p:cNvSpPr>
              <a:spLocks noChangeArrowheads="1"/>
            </p:cNvSpPr>
            <p:nvPr/>
          </p:nvSpPr>
          <p:spPr bwMode="auto">
            <a:xfrm>
              <a:off x="1949" y="2319"/>
              <a:ext cx="19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07" name="Line 15"/>
            <p:cNvSpPr>
              <a:spLocks noChangeShapeType="1"/>
            </p:cNvSpPr>
            <p:nvPr/>
          </p:nvSpPr>
          <p:spPr bwMode="auto">
            <a:xfrm>
              <a:off x="1923" y="2130"/>
              <a:ext cx="1" cy="19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08" name="Rectangle 16"/>
            <p:cNvSpPr>
              <a:spLocks noChangeArrowheads="1"/>
            </p:cNvSpPr>
            <p:nvPr/>
          </p:nvSpPr>
          <p:spPr bwMode="auto">
            <a:xfrm>
              <a:off x="2298" y="2047"/>
              <a:ext cx="232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09" name="Line 17"/>
            <p:cNvSpPr>
              <a:spLocks noChangeShapeType="1"/>
            </p:cNvSpPr>
            <p:nvPr/>
          </p:nvSpPr>
          <p:spPr bwMode="auto">
            <a:xfrm flipV="1">
              <a:off x="2159" y="2174"/>
              <a:ext cx="159" cy="9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0" name="Line 18"/>
            <p:cNvSpPr>
              <a:spLocks noChangeShapeType="1"/>
            </p:cNvSpPr>
            <p:nvPr/>
          </p:nvSpPr>
          <p:spPr bwMode="auto">
            <a:xfrm>
              <a:off x="3223" y="2236"/>
              <a:ext cx="1" cy="2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1" name="Line 19"/>
            <p:cNvSpPr>
              <a:spLocks noChangeShapeType="1"/>
            </p:cNvSpPr>
            <p:nvPr/>
          </p:nvSpPr>
          <p:spPr bwMode="auto">
            <a:xfrm flipV="1">
              <a:off x="3223" y="2099"/>
              <a:ext cx="235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2" name="Line 20"/>
            <p:cNvSpPr>
              <a:spLocks noChangeShapeType="1"/>
            </p:cNvSpPr>
            <p:nvPr/>
          </p:nvSpPr>
          <p:spPr bwMode="auto">
            <a:xfrm>
              <a:off x="3223" y="2509"/>
              <a:ext cx="235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3" name="Line 21"/>
            <p:cNvSpPr>
              <a:spLocks noChangeShapeType="1"/>
            </p:cNvSpPr>
            <p:nvPr/>
          </p:nvSpPr>
          <p:spPr bwMode="auto">
            <a:xfrm flipV="1">
              <a:off x="3458" y="2509"/>
              <a:ext cx="236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4" name="Line 22"/>
            <p:cNvSpPr>
              <a:spLocks noChangeShapeType="1"/>
            </p:cNvSpPr>
            <p:nvPr/>
          </p:nvSpPr>
          <p:spPr bwMode="auto">
            <a:xfrm flipV="1">
              <a:off x="3694" y="2236"/>
              <a:ext cx="1" cy="2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5" name="Line 23"/>
            <p:cNvSpPr>
              <a:spLocks noChangeShapeType="1"/>
            </p:cNvSpPr>
            <p:nvPr/>
          </p:nvSpPr>
          <p:spPr bwMode="auto">
            <a:xfrm flipH="1" flipV="1">
              <a:off x="3458" y="2099"/>
              <a:ext cx="236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6" name="Line 24"/>
            <p:cNvSpPr>
              <a:spLocks noChangeShapeType="1"/>
            </p:cNvSpPr>
            <p:nvPr/>
          </p:nvSpPr>
          <p:spPr bwMode="auto">
            <a:xfrm flipV="1">
              <a:off x="3694" y="2100"/>
              <a:ext cx="237" cy="13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7" name="Line 25"/>
            <p:cNvSpPr>
              <a:spLocks noChangeShapeType="1"/>
            </p:cNvSpPr>
            <p:nvPr/>
          </p:nvSpPr>
          <p:spPr bwMode="auto">
            <a:xfrm>
              <a:off x="3931" y="2100"/>
              <a:ext cx="236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8" name="Line 26"/>
            <p:cNvSpPr>
              <a:spLocks noChangeShapeType="1"/>
            </p:cNvSpPr>
            <p:nvPr/>
          </p:nvSpPr>
          <p:spPr bwMode="auto">
            <a:xfrm flipV="1">
              <a:off x="3931" y="1828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19" name="Rectangle 27"/>
            <p:cNvSpPr>
              <a:spLocks noChangeArrowheads="1"/>
            </p:cNvSpPr>
            <p:nvPr/>
          </p:nvSpPr>
          <p:spPr bwMode="auto">
            <a:xfrm>
              <a:off x="4301" y="2017"/>
              <a:ext cx="20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20" name="Rectangle 28"/>
            <p:cNvSpPr>
              <a:spLocks noChangeArrowheads="1"/>
            </p:cNvSpPr>
            <p:nvPr/>
          </p:nvSpPr>
          <p:spPr bwMode="auto">
            <a:xfrm>
              <a:off x="4431" y="2017"/>
              <a:ext cx="19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21" name="Line 29"/>
            <p:cNvSpPr>
              <a:spLocks noChangeShapeType="1"/>
            </p:cNvSpPr>
            <p:nvPr/>
          </p:nvSpPr>
          <p:spPr bwMode="auto">
            <a:xfrm flipV="1">
              <a:off x="4167" y="2147"/>
              <a:ext cx="155" cy="9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22" name="Rectangle 30"/>
            <p:cNvSpPr>
              <a:spLocks noChangeArrowheads="1"/>
            </p:cNvSpPr>
            <p:nvPr/>
          </p:nvSpPr>
          <p:spPr bwMode="auto">
            <a:xfrm>
              <a:off x="3903" y="2279"/>
              <a:ext cx="232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23" name="Line 31"/>
            <p:cNvSpPr>
              <a:spLocks noChangeShapeType="1"/>
            </p:cNvSpPr>
            <p:nvPr/>
          </p:nvSpPr>
          <p:spPr bwMode="auto">
            <a:xfrm>
              <a:off x="3931" y="2100"/>
              <a:ext cx="47" cy="18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24" name="Line 32"/>
            <p:cNvSpPr>
              <a:spLocks noChangeShapeType="1"/>
            </p:cNvSpPr>
            <p:nvPr/>
          </p:nvSpPr>
          <p:spPr bwMode="auto">
            <a:xfrm>
              <a:off x="1164" y="3423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25" name="Line 33"/>
            <p:cNvSpPr>
              <a:spLocks noChangeShapeType="1"/>
            </p:cNvSpPr>
            <p:nvPr/>
          </p:nvSpPr>
          <p:spPr bwMode="auto">
            <a:xfrm flipV="1">
              <a:off x="1164" y="3285"/>
              <a:ext cx="234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26" name="Line 34"/>
            <p:cNvSpPr>
              <a:spLocks noChangeShapeType="1"/>
            </p:cNvSpPr>
            <p:nvPr/>
          </p:nvSpPr>
          <p:spPr bwMode="auto">
            <a:xfrm>
              <a:off x="1164" y="3695"/>
              <a:ext cx="234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27" name="Line 35"/>
            <p:cNvSpPr>
              <a:spLocks noChangeShapeType="1"/>
            </p:cNvSpPr>
            <p:nvPr/>
          </p:nvSpPr>
          <p:spPr bwMode="auto">
            <a:xfrm flipV="1">
              <a:off x="1398" y="3695"/>
              <a:ext cx="236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28" name="Line 36"/>
            <p:cNvSpPr>
              <a:spLocks noChangeShapeType="1"/>
            </p:cNvSpPr>
            <p:nvPr/>
          </p:nvSpPr>
          <p:spPr bwMode="auto">
            <a:xfrm flipV="1">
              <a:off x="1634" y="3423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29" name="Line 37"/>
            <p:cNvSpPr>
              <a:spLocks noChangeShapeType="1"/>
            </p:cNvSpPr>
            <p:nvPr/>
          </p:nvSpPr>
          <p:spPr bwMode="auto">
            <a:xfrm flipH="1" flipV="1">
              <a:off x="1398" y="3285"/>
              <a:ext cx="236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30" name="Line 38"/>
            <p:cNvSpPr>
              <a:spLocks noChangeShapeType="1"/>
            </p:cNvSpPr>
            <p:nvPr/>
          </p:nvSpPr>
          <p:spPr bwMode="auto">
            <a:xfrm flipV="1">
              <a:off x="1634" y="3286"/>
              <a:ext cx="238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31" name="Line 39"/>
            <p:cNvSpPr>
              <a:spLocks noChangeShapeType="1"/>
            </p:cNvSpPr>
            <p:nvPr/>
          </p:nvSpPr>
          <p:spPr bwMode="auto">
            <a:xfrm>
              <a:off x="1872" y="3286"/>
              <a:ext cx="236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32" name="Rectangle 40"/>
            <p:cNvSpPr>
              <a:spLocks noChangeArrowheads="1"/>
            </p:cNvSpPr>
            <p:nvPr/>
          </p:nvSpPr>
          <p:spPr bwMode="auto">
            <a:xfrm>
              <a:off x="1774" y="2930"/>
              <a:ext cx="232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33" name="Line 41"/>
            <p:cNvSpPr>
              <a:spLocks noChangeShapeType="1"/>
            </p:cNvSpPr>
            <p:nvPr/>
          </p:nvSpPr>
          <p:spPr bwMode="auto">
            <a:xfrm flipV="1">
              <a:off x="1872" y="3098"/>
              <a:ext cx="1" cy="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34" name="Line 42"/>
            <p:cNvSpPr>
              <a:spLocks noChangeShapeType="1"/>
            </p:cNvSpPr>
            <p:nvPr/>
          </p:nvSpPr>
          <p:spPr bwMode="auto">
            <a:xfrm flipV="1">
              <a:off x="2108" y="3288"/>
              <a:ext cx="237" cy="13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35" name="Rectangle 43"/>
            <p:cNvSpPr>
              <a:spLocks noChangeArrowheads="1"/>
            </p:cNvSpPr>
            <p:nvPr/>
          </p:nvSpPr>
          <p:spPr bwMode="auto">
            <a:xfrm>
              <a:off x="1839" y="3465"/>
              <a:ext cx="20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36" name="Rectangle 44"/>
            <p:cNvSpPr>
              <a:spLocks noChangeArrowheads="1"/>
            </p:cNvSpPr>
            <p:nvPr/>
          </p:nvSpPr>
          <p:spPr bwMode="auto">
            <a:xfrm>
              <a:off x="1968" y="3465"/>
              <a:ext cx="19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37" name="Line 45"/>
            <p:cNvSpPr>
              <a:spLocks noChangeShapeType="1"/>
            </p:cNvSpPr>
            <p:nvPr/>
          </p:nvSpPr>
          <p:spPr bwMode="auto">
            <a:xfrm>
              <a:off x="1872" y="3286"/>
              <a:ext cx="47" cy="18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38" name="Line 46"/>
            <p:cNvSpPr>
              <a:spLocks noChangeShapeType="1"/>
            </p:cNvSpPr>
            <p:nvPr/>
          </p:nvSpPr>
          <p:spPr bwMode="auto">
            <a:xfrm>
              <a:off x="3253" y="3475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39" name="Line 47"/>
            <p:cNvSpPr>
              <a:spLocks noChangeShapeType="1"/>
            </p:cNvSpPr>
            <p:nvPr/>
          </p:nvSpPr>
          <p:spPr bwMode="auto">
            <a:xfrm flipV="1">
              <a:off x="3253" y="3337"/>
              <a:ext cx="235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0" name="Line 48"/>
            <p:cNvSpPr>
              <a:spLocks noChangeShapeType="1"/>
            </p:cNvSpPr>
            <p:nvPr/>
          </p:nvSpPr>
          <p:spPr bwMode="auto">
            <a:xfrm>
              <a:off x="3253" y="3747"/>
              <a:ext cx="235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1" name="Line 49"/>
            <p:cNvSpPr>
              <a:spLocks noChangeShapeType="1"/>
            </p:cNvSpPr>
            <p:nvPr/>
          </p:nvSpPr>
          <p:spPr bwMode="auto">
            <a:xfrm flipV="1">
              <a:off x="3488" y="3747"/>
              <a:ext cx="236" cy="13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2" name="Line 50"/>
            <p:cNvSpPr>
              <a:spLocks noChangeShapeType="1"/>
            </p:cNvSpPr>
            <p:nvPr/>
          </p:nvSpPr>
          <p:spPr bwMode="auto">
            <a:xfrm flipV="1">
              <a:off x="3724" y="3475"/>
              <a:ext cx="1" cy="27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3" name="Line 51"/>
            <p:cNvSpPr>
              <a:spLocks noChangeShapeType="1"/>
            </p:cNvSpPr>
            <p:nvPr/>
          </p:nvSpPr>
          <p:spPr bwMode="auto">
            <a:xfrm flipH="1" flipV="1">
              <a:off x="3488" y="3337"/>
              <a:ext cx="236" cy="1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4" name="Line 52"/>
            <p:cNvSpPr>
              <a:spLocks noChangeShapeType="1"/>
            </p:cNvSpPr>
            <p:nvPr/>
          </p:nvSpPr>
          <p:spPr bwMode="auto">
            <a:xfrm flipV="1">
              <a:off x="3724" y="3339"/>
              <a:ext cx="237" cy="13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5" name="Line 53"/>
            <p:cNvSpPr>
              <a:spLocks noChangeShapeType="1"/>
            </p:cNvSpPr>
            <p:nvPr/>
          </p:nvSpPr>
          <p:spPr bwMode="auto">
            <a:xfrm>
              <a:off x="3961" y="3339"/>
              <a:ext cx="236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6" name="Rectangle 54"/>
            <p:cNvSpPr>
              <a:spLocks noChangeArrowheads="1"/>
            </p:cNvSpPr>
            <p:nvPr/>
          </p:nvSpPr>
          <p:spPr bwMode="auto">
            <a:xfrm>
              <a:off x="3858" y="2982"/>
              <a:ext cx="20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47" name="Rectangle 55"/>
            <p:cNvSpPr>
              <a:spLocks noChangeArrowheads="1"/>
            </p:cNvSpPr>
            <p:nvPr/>
          </p:nvSpPr>
          <p:spPr bwMode="auto">
            <a:xfrm>
              <a:off x="3988" y="2982"/>
              <a:ext cx="19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48" name="Line 56"/>
            <p:cNvSpPr>
              <a:spLocks noChangeShapeType="1"/>
            </p:cNvSpPr>
            <p:nvPr/>
          </p:nvSpPr>
          <p:spPr bwMode="auto">
            <a:xfrm flipV="1">
              <a:off x="3961" y="3150"/>
              <a:ext cx="1" cy="18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49" name="Rectangle 57"/>
            <p:cNvSpPr>
              <a:spLocks noChangeArrowheads="1"/>
            </p:cNvSpPr>
            <p:nvPr/>
          </p:nvSpPr>
          <p:spPr bwMode="auto">
            <a:xfrm>
              <a:off x="4337" y="3256"/>
              <a:ext cx="232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50" name="Line 58"/>
            <p:cNvSpPr>
              <a:spLocks noChangeShapeType="1"/>
            </p:cNvSpPr>
            <p:nvPr/>
          </p:nvSpPr>
          <p:spPr bwMode="auto">
            <a:xfrm flipV="1">
              <a:off x="4197" y="3383"/>
              <a:ext cx="159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51" name="Rectangle 59"/>
            <p:cNvSpPr>
              <a:spLocks noChangeArrowheads="1"/>
            </p:cNvSpPr>
            <p:nvPr/>
          </p:nvSpPr>
          <p:spPr bwMode="auto">
            <a:xfrm>
              <a:off x="740" y="2287"/>
              <a:ext cx="224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52" name="Rectangle 60"/>
            <p:cNvSpPr>
              <a:spLocks noChangeArrowheads="1"/>
            </p:cNvSpPr>
            <p:nvPr/>
          </p:nvSpPr>
          <p:spPr bwMode="auto">
            <a:xfrm>
              <a:off x="750" y="2297"/>
              <a:ext cx="207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53" name="Rectangle 61"/>
            <p:cNvSpPr>
              <a:spLocks noChangeArrowheads="1"/>
            </p:cNvSpPr>
            <p:nvPr/>
          </p:nvSpPr>
          <p:spPr bwMode="auto">
            <a:xfrm>
              <a:off x="2849" y="2289"/>
              <a:ext cx="223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54" name="Rectangle 62"/>
            <p:cNvSpPr>
              <a:spLocks noChangeArrowheads="1"/>
            </p:cNvSpPr>
            <p:nvPr/>
          </p:nvSpPr>
          <p:spPr bwMode="auto">
            <a:xfrm>
              <a:off x="2859" y="2298"/>
              <a:ext cx="28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55" name="Rectangle 63"/>
            <p:cNvSpPr>
              <a:spLocks noChangeArrowheads="1"/>
            </p:cNvSpPr>
            <p:nvPr/>
          </p:nvSpPr>
          <p:spPr bwMode="auto">
            <a:xfrm>
              <a:off x="801" y="3434"/>
              <a:ext cx="212" cy="21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56" name="Rectangle 64"/>
            <p:cNvSpPr>
              <a:spLocks noChangeArrowheads="1"/>
            </p:cNvSpPr>
            <p:nvPr/>
          </p:nvSpPr>
          <p:spPr bwMode="auto">
            <a:xfrm>
              <a:off x="810" y="3443"/>
              <a:ext cx="271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857" name="Rectangle 65"/>
            <p:cNvSpPr>
              <a:spLocks noChangeArrowheads="1"/>
            </p:cNvSpPr>
            <p:nvPr/>
          </p:nvSpPr>
          <p:spPr bwMode="auto">
            <a:xfrm>
              <a:off x="2882" y="3502"/>
              <a:ext cx="224" cy="21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858" name="Rectangle 66"/>
            <p:cNvSpPr>
              <a:spLocks noChangeArrowheads="1"/>
            </p:cNvSpPr>
            <p:nvPr/>
          </p:nvSpPr>
          <p:spPr bwMode="auto">
            <a:xfrm>
              <a:off x="2892" y="3512"/>
              <a:ext cx="280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180509"/>
            <a:ext cx="798808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IUPAC name of the following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2945" name="Imag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06794" y="1340768"/>
            <a:ext cx="2555042" cy="1512168"/>
          </a:xfrm>
          <a:prstGeom prst="rect">
            <a:avLst/>
          </a:prstGeom>
          <a:noFill/>
        </p:spPr>
      </p:pic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323528" y="2833433"/>
            <a:ext cx="588975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3-methyl-1-bromocyclohexanol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4-bromo-2-methylcyclohexanol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2-bromo-3-methylcyclohexanol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3-bromo-1-methylcyclohexanol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48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10948-B510-4FBA-98A7-F8C2F235941B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314653"/>
            <a:ext cx="791755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structure of 2-methyl-2-cyclopentenol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0" y="1924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49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3C65-A9A2-456F-A305-4BFE8F034F4E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85699" name="Group 3"/>
          <p:cNvGrpSpPr>
            <a:grpSpLocks noChangeAspect="1"/>
          </p:cNvGrpSpPr>
          <p:nvPr/>
        </p:nvGrpSpPr>
        <p:grpSpPr bwMode="auto">
          <a:xfrm>
            <a:off x="1293813" y="1557338"/>
            <a:ext cx="5749925" cy="3844925"/>
            <a:chOff x="815" y="981"/>
            <a:chExt cx="3622" cy="2422"/>
          </a:xfrm>
        </p:grpSpPr>
        <p:sp>
          <p:nvSpPr>
            <p:cNvPr id="285698" name="AutoShape 2"/>
            <p:cNvSpPr>
              <a:spLocks noChangeAspect="1" noChangeArrowheads="1" noTextEdit="1"/>
            </p:cNvSpPr>
            <p:nvPr/>
          </p:nvSpPr>
          <p:spPr bwMode="auto">
            <a:xfrm>
              <a:off x="815" y="981"/>
              <a:ext cx="3622" cy="2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00" name="Line 4"/>
            <p:cNvSpPr>
              <a:spLocks noChangeShapeType="1"/>
            </p:cNvSpPr>
            <p:nvPr/>
          </p:nvSpPr>
          <p:spPr bwMode="auto">
            <a:xfrm>
              <a:off x="1308" y="1543"/>
              <a:ext cx="308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01" name="Line 5"/>
            <p:cNvSpPr>
              <a:spLocks noChangeShapeType="1"/>
            </p:cNvSpPr>
            <p:nvPr/>
          </p:nvSpPr>
          <p:spPr bwMode="auto">
            <a:xfrm flipV="1">
              <a:off x="1616" y="1248"/>
              <a:ext cx="96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02" name="Line 6"/>
            <p:cNvSpPr>
              <a:spLocks noChangeShapeType="1"/>
            </p:cNvSpPr>
            <p:nvPr/>
          </p:nvSpPr>
          <p:spPr bwMode="auto">
            <a:xfrm flipV="1">
              <a:off x="1575" y="1265"/>
              <a:ext cx="75" cy="22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03" name="Line 7"/>
            <p:cNvSpPr>
              <a:spLocks noChangeShapeType="1"/>
            </p:cNvSpPr>
            <p:nvPr/>
          </p:nvSpPr>
          <p:spPr bwMode="auto">
            <a:xfrm flipH="1" flipV="1">
              <a:off x="1462" y="1067"/>
              <a:ext cx="250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04" name="Line 8"/>
            <p:cNvSpPr>
              <a:spLocks noChangeShapeType="1"/>
            </p:cNvSpPr>
            <p:nvPr/>
          </p:nvSpPr>
          <p:spPr bwMode="auto">
            <a:xfrm flipH="1">
              <a:off x="1215" y="1067"/>
              <a:ext cx="247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05" name="Line 9"/>
            <p:cNvSpPr>
              <a:spLocks noChangeShapeType="1"/>
            </p:cNvSpPr>
            <p:nvPr/>
          </p:nvSpPr>
          <p:spPr bwMode="auto">
            <a:xfrm>
              <a:off x="1215" y="1248"/>
              <a:ext cx="93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06" name="Rectangle 10"/>
            <p:cNvSpPr>
              <a:spLocks noChangeArrowheads="1"/>
            </p:cNvSpPr>
            <p:nvPr/>
          </p:nvSpPr>
          <p:spPr bwMode="auto">
            <a:xfrm>
              <a:off x="1894" y="1058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07" name="Rectangle 11"/>
            <p:cNvSpPr>
              <a:spLocks noChangeArrowheads="1"/>
            </p:cNvSpPr>
            <p:nvPr/>
          </p:nvSpPr>
          <p:spPr bwMode="auto">
            <a:xfrm>
              <a:off x="2028" y="1058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08" name="Rectangle 12"/>
            <p:cNvSpPr>
              <a:spLocks noChangeArrowheads="1"/>
            </p:cNvSpPr>
            <p:nvPr/>
          </p:nvSpPr>
          <p:spPr bwMode="auto">
            <a:xfrm>
              <a:off x="2177" y="1176"/>
              <a:ext cx="128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09" name="Line 13"/>
            <p:cNvSpPr>
              <a:spLocks noChangeShapeType="1"/>
            </p:cNvSpPr>
            <p:nvPr/>
          </p:nvSpPr>
          <p:spPr bwMode="auto">
            <a:xfrm flipV="1">
              <a:off x="1712" y="1179"/>
              <a:ext cx="205" cy="6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0" name="Rectangle 14"/>
            <p:cNvSpPr>
              <a:spLocks noChangeArrowheads="1"/>
            </p:cNvSpPr>
            <p:nvPr/>
          </p:nvSpPr>
          <p:spPr bwMode="auto">
            <a:xfrm>
              <a:off x="1681" y="1697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11" name="Rectangle 15"/>
            <p:cNvSpPr>
              <a:spLocks noChangeArrowheads="1"/>
            </p:cNvSpPr>
            <p:nvPr/>
          </p:nvSpPr>
          <p:spPr bwMode="auto">
            <a:xfrm>
              <a:off x="1825" y="1697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12" name="Line 16"/>
            <p:cNvSpPr>
              <a:spLocks noChangeShapeType="1"/>
            </p:cNvSpPr>
            <p:nvPr/>
          </p:nvSpPr>
          <p:spPr bwMode="auto">
            <a:xfrm>
              <a:off x="1616" y="1543"/>
              <a:ext cx="112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3" name="Line 17"/>
            <p:cNvSpPr>
              <a:spLocks noChangeShapeType="1"/>
            </p:cNvSpPr>
            <p:nvPr/>
          </p:nvSpPr>
          <p:spPr bwMode="auto">
            <a:xfrm>
              <a:off x="3360" y="1553"/>
              <a:ext cx="308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4" name="Line 18"/>
            <p:cNvSpPr>
              <a:spLocks noChangeShapeType="1"/>
            </p:cNvSpPr>
            <p:nvPr/>
          </p:nvSpPr>
          <p:spPr bwMode="auto">
            <a:xfrm>
              <a:off x="3396" y="1499"/>
              <a:ext cx="23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5" name="Line 19"/>
            <p:cNvSpPr>
              <a:spLocks noChangeShapeType="1"/>
            </p:cNvSpPr>
            <p:nvPr/>
          </p:nvSpPr>
          <p:spPr bwMode="auto">
            <a:xfrm flipV="1">
              <a:off x="3668" y="1259"/>
              <a:ext cx="96" cy="29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6" name="Line 20"/>
            <p:cNvSpPr>
              <a:spLocks noChangeShapeType="1"/>
            </p:cNvSpPr>
            <p:nvPr/>
          </p:nvSpPr>
          <p:spPr bwMode="auto">
            <a:xfrm flipH="1" flipV="1">
              <a:off x="3514" y="1078"/>
              <a:ext cx="250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7" name="Line 21"/>
            <p:cNvSpPr>
              <a:spLocks noChangeShapeType="1"/>
            </p:cNvSpPr>
            <p:nvPr/>
          </p:nvSpPr>
          <p:spPr bwMode="auto">
            <a:xfrm flipH="1">
              <a:off x="3267" y="1078"/>
              <a:ext cx="247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8" name="Line 22"/>
            <p:cNvSpPr>
              <a:spLocks noChangeShapeType="1"/>
            </p:cNvSpPr>
            <p:nvPr/>
          </p:nvSpPr>
          <p:spPr bwMode="auto">
            <a:xfrm>
              <a:off x="3267" y="1259"/>
              <a:ext cx="93" cy="29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19" name="Rectangle 23"/>
            <p:cNvSpPr>
              <a:spLocks noChangeArrowheads="1"/>
            </p:cNvSpPr>
            <p:nvPr/>
          </p:nvSpPr>
          <p:spPr bwMode="auto">
            <a:xfrm>
              <a:off x="3946" y="1069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20" name="Rectangle 24"/>
            <p:cNvSpPr>
              <a:spLocks noChangeArrowheads="1"/>
            </p:cNvSpPr>
            <p:nvPr/>
          </p:nvSpPr>
          <p:spPr bwMode="auto">
            <a:xfrm>
              <a:off x="4080" y="1069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21" name="Rectangle 25"/>
            <p:cNvSpPr>
              <a:spLocks noChangeArrowheads="1"/>
            </p:cNvSpPr>
            <p:nvPr/>
          </p:nvSpPr>
          <p:spPr bwMode="auto">
            <a:xfrm>
              <a:off x="4229" y="1187"/>
              <a:ext cx="128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22" name="Line 26"/>
            <p:cNvSpPr>
              <a:spLocks noChangeShapeType="1"/>
            </p:cNvSpPr>
            <p:nvPr/>
          </p:nvSpPr>
          <p:spPr bwMode="auto">
            <a:xfrm flipV="1">
              <a:off x="3764" y="1190"/>
              <a:ext cx="205" cy="6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23" name="Rectangle 27"/>
            <p:cNvSpPr>
              <a:spLocks noChangeArrowheads="1"/>
            </p:cNvSpPr>
            <p:nvPr/>
          </p:nvSpPr>
          <p:spPr bwMode="auto">
            <a:xfrm>
              <a:off x="3733" y="1708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24" name="Rectangle 28"/>
            <p:cNvSpPr>
              <a:spLocks noChangeArrowheads="1"/>
            </p:cNvSpPr>
            <p:nvPr/>
          </p:nvSpPr>
          <p:spPr bwMode="auto">
            <a:xfrm>
              <a:off x="3878" y="1708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25" name="Line 29"/>
            <p:cNvSpPr>
              <a:spLocks noChangeShapeType="1"/>
            </p:cNvSpPr>
            <p:nvPr/>
          </p:nvSpPr>
          <p:spPr bwMode="auto">
            <a:xfrm>
              <a:off x="3668" y="1553"/>
              <a:ext cx="112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26" name="Line 30"/>
            <p:cNvSpPr>
              <a:spLocks noChangeShapeType="1"/>
            </p:cNvSpPr>
            <p:nvPr/>
          </p:nvSpPr>
          <p:spPr bwMode="auto">
            <a:xfrm>
              <a:off x="1412" y="2992"/>
              <a:ext cx="308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27" name="Line 31"/>
            <p:cNvSpPr>
              <a:spLocks noChangeShapeType="1"/>
            </p:cNvSpPr>
            <p:nvPr/>
          </p:nvSpPr>
          <p:spPr bwMode="auto">
            <a:xfrm flipV="1">
              <a:off x="1720" y="2697"/>
              <a:ext cx="96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28" name="Line 32"/>
            <p:cNvSpPr>
              <a:spLocks noChangeShapeType="1"/>
            </p:cNvSpPr>
            <p:nvPr/>
          </p:nvSpPr>
          <p:spPr bwMode="auto">
            <a:xfrm flipH="1" flipV="1">
              <a:off x="1566" y="2516"/>
              <a:ext cx="250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29" name="Line 33"/>
            <p:cNvSpPr>
              <a:spLocks noChangeShapeType="1"/>
            </p:cNvSpPr>
            <p:nvPr/>
          </p:nvSpPr>
          <p:spPr bwMode="auto">
            <a:xfrm flipH="1">
              <a:off x="1319" y="2516"/>
              <a:ext cx="247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30" name="Line 34"/>
            <p:cNvSpPr>
              <a:spLocks noChangeShapeType="1"/>
            </p:cNvSpPr>
            <p:nvPr/>
          </p:nvSpPr>
          <p:spPr bwMode="auto">
            <a:xfrm flipH="1">
              <a:off x="1381" y="2581"/>
              <a:ext cx="188" cy="13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31" name="Line 35"/>
            <p:cNvSpPr>
              <a:spLocks noChangeShapeType="1"/>
            </p:cNvSpPr>
            <p:nvPr/>
          </p:nvSpPr>
          <p:spPr bwMode="auto">
            <a:xfrm>
              <a:off x="1319" y="2697"/>
              <a:ext cx="93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32" name="Rectangle 36"/>
            <p:cNvSpPr>
              <a:spLocks noChangeArrowheads="1"/>
            </p:cNvSpPr>
            <p:nvPr/>
          </p:nvSpPr>
          <p:spPr bwMode="auto">
            <a:xfrm>
              <a:off x="1998" y="2507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33" name="Rectangle 37"/>
            <p:cNvSpPr>
              <a:spLocks noChangeArrowheads="1"/>
            </p:cNvSpPr>
            <p:nvPr/>
          </p:nvSpPr>
          <p:spPr bwMode="auto">
            <a:xfrm>
              <a:off x="2132" y="2507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34" name="Rectangle 38"/>
            <p:cNvSpPr>
              <a:spLocks noChangeArrowheads="1"/>
            </p:cNvSpPr>
            <p:nvPr/>
          </p:nvSpPr>
          <p:spPr bwMode="auto">
            <a:xfrm>
              <a:off x="2281" y="2625"/>
              <a:ext cx="128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35" name="Line 39"/>
            <p:cNvSpPr>
              <a:spLocks noChangeShapeType="1"/>
            </p:cNvSpPr>
            <p:nvPr/>
          </p:nvSpPr>
          <p:spPr bwMode="auto">
            <a:xfrm flipV="1">
              <a:off x="1816" y="2628"/>
              <a:ext cx="205" cy="6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36" name="Rectangle 40"/>
            <p:cNvSpPr>
              <a:spLocks noChangeArrowheads="1"/>
            </p:cNvSpPr>
            <p:nvPr/>
          </p:nvSpPr>
          <p:spPr bwMode="auto">
            <a:xfrm>
              <a:off x="1785" y="3147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37" name="Rectangle 41"/>
            <p:cNvSpPr>
              <a:spLocks noChangeArrowheads="1"/>
            </p:cNvSpPr>
            <p:nvPr/>
          </p:nvSpPr>
          <p:spPr bwMode="auto">
            <a:xfrm>
              <a:off x="1930" y="3147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38" name="Line 42"/>
            <p:cNvSpPr>
              <a:spLocks noChangeShapeType="1"/>
            </p:cNvSpPr>
            <p:nvPr/>
          </p:nvSpPr>
          <p:spPr bwMode="auto">
            <a:xfrm>
              <a:off x="1720" y="2992"/>
              <a:ext cx="112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39" name="Line 43"/>
            <p:cNvSpPr>
              <a:spLocks noChangeShapeType="1"/>
            </p:cNvSpPr>
            <p:nvPr/>
          </p:nvSpPr>
          <p:spPr bwMode="auto">
            <a:xfrm>
              <a:off x="3430" y="2922"/>
              <a:ext cx="308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40" name="Line 44"/>
            <p:cNvSpPr>
              <a:spLocks noChangeShapeType="1"/>
            </p:cNvSpPr>
            <p:nvPr/>
          </p:nvSpPr>
          <p:spPr bwMode="auto">
            <a:xfrm flipV="1">
              <a:off x="3738" y="2627"/>
              <a:ext cx="96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41" name="Line 45"/>
            <p:cNvSpPr>
              <a:spLocks noChangeShapeType="1"/>
            </p:cNvSpPr>
            <p:nvPr/>
          </p:nvSpPr>
          <p:spPr bwMode="auto">
            <a:xfrm flipH="1" flipV="1">
              <a:off x="3584" y="2446"/>
              <a:ext cx="250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42" name="Line 46"/>
            <p:cNvSpPr>
              <a:spLocks noChangeShapeType="1"/>
            </p:cNvSpPr>
            <p:nvPr/>
          </p:nvSpPr>
          <p:spPr bwMode="auto">
            <a:xfrm flipH="1" flipV="1">
              <a:off x="3581" y="2511"/>
              <a:ext cx="191" cy="13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43" name="Line 47"/>
            <p:cNvSpPr>
              <a:spLocks noChangeShapeType="1"/>
            </p:cNvSpPr>
            <p:nvPr/>
          </p:nvSpPr>
          <p:spPr bwMode="auto">
            <a:xfrm flipH="1">
              <a:off x="3337" y="2446"/>
              <a:ext cx="247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44" name="Line 48"/>
            <p:cNvSpPr>
              <a:spLocks noChangeShapeType="1"/>
            </p:cNvSpPr>
            <p:nvPr/>
          </p:nvSpPr>
          <p:spPr bwMode="auto">
            <a:xfrm>
              <a:off x="3337" y="2627"/>
              <a:ext cx="93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45" name="Rectangle 49"/>
            <p:cNvSpPr>
              <a:spLocks noChangeArrowheads="1"/>
            </p:cNvSpPr>
            <p:nvPr/>
          </p:nvSpPr>
          <p:spPr bwMode="auto">
            <a:xfrm>
              <a:off x="4016" y="2437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46" name="Rectangle 50"/>
            <p:cNvSpPr>
              <a:spLocks noChangeArrowheads="1"/>
            </p:cNvSpPr>
            <p:nvPr/>
          </p:nvSpPr>
          <p:spPr bwMode="auto">
            <a:xfrm>
              <a:off x="4150" y="2437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47" name="Rectangle 51"/>
            <p:cNvSpPr>
              <a:spLocks noChangeArrowheads="1"/>
            </p:cNvSpPr>
            <p:nvPr/>
          </p:nvSpPr>
          <p:spPr bwMode="auto">
            <a:xfrm>
              <a:off x="4299" y="2555"/>
              <a:ext cx="128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48" name="Line 52"/>
            <p:cNvSpPr>
              <a:spLocks noChangeShapeType="1"/>
            </p:cNvSpPr>
            <p:nvPr/>
          </p:nvSpPr>
          <p:spPr bwMode="auto">
            <a:xfrm flipV="1">
              <a:off x="3834" y="2558"/>
              <a:ext cx="205" cy="6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49" name="Rectangle 53"/>
            <p:cNvSpPr>
              <a:spLocks noChangeArrowheads="1"/>
            </p:cNvSpPr>
            <p:nvPr/>
          </p:nvSpPr>
          <p:spPr bwMode="auto">
            <a:xfrm>
              <a:off x="3803" y="3076"/>
              <a:ext cx="23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50" name="Rectangle 54"/>
            <p:cNvSpPr>
              <a:spLocks noChangeArrowheads="1"/>
            </p:cNvSpPr>
            <p:nvPr/>
          </p:nvSpPr>
          <p:spPr bwMode="auto">
            <a:xfrm>
              <a:off x="3948" y="3076"/>
              <a:ext cx="22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51" name="Line 55"/>
            <p:cNvSpPr>
              <a:spLocks noChangeShapeType="1"/>
            </p:cNvSpPr>
            <p:nvPr/>
          </p:nvSpPr>
          <p:spPr bwMode="auto">
            <a:xfrm>
              <a:off x="3738" y="2922"/>
              <a:ext cx="112" cy="156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52" name="Rectangle 56"/>
            <p:cNvSpPr>
              <a:spLocks noChangeArrowheads="1"/>
            </p:cNvSpPr>
            <p:nvPr/>
          </p:nvSpPr>
          <p:spPr bwMode="auto">
            <a:xfrm>
              <a:off x="815" y="1260"/>
              <a:ext cx="252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53" name="Rectangle 57"/>
            <p:cNvSpPr>
              <a:spLocks noChangeArrowheads="1"/>
            </p:cNvSpPr>
            <p:nvPr/>
          </p:nvSpPr>
          <p:spPr bwMode="auto">
            <a:xfrm>
              <a:off x="826" y="1272"/>
              <a:ext cx="32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54" name="Rectangle 58"/>
            <p:cNvSpPr>
              <a:spLocks noChangeArrowheads="1"/>
            </p:cNvSpPr>
            <p:nvPr/>
          </p:nvSpPr>
          <p:spPr bwMode="auto">
            <a:xfrm>
              <a:off x="2903" y="1252"/>
              <a:ext cx="252" cy="24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55" name="Rectangle 59"/>
            <p:cNvSpPr>
              <a:spLocks noChangeArrowheads="1"/>
            </p:cNvSpPr>
            <p:nvPr/>
          </p:nvSpPr>
          <p:spPr bwMode="auto">
            <a:xfrm>
              <a:off x="2914" y="1264"/>
              <a:ext cx="32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56" name="Rectangle 60"/>
            <p:cNvSpPr>
              <a:spLocks noChangeArrowheads="1"/>
            </p:cNvSpPr>
            <p:nvPr/>
          </p:nvSpPr>
          <p:spPr bwMode="auto">
            <a:xfrm>
              <a:off x="946" y="2628"/>
              <a:ext cx="239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757" name="Rectangle 61"/>
            <p:cNvSpPr>
              <a:spLocks noChangeArrowheads="1"/>
            </p:cNvSpPr>
            <p:nvPr/>
          </p:nvSpPr>
          <p:spPr bwMode="auto">
            <a:xfrm>
              <a:off x="956" y="2640"/>
              <a:ext cx="31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759" name="Rectangle 63"/>
            <p:cNvSpPr>
              <a:spLocks noChangeArrowheads="1"/>
            </p:cNvSpPr>
            <p:nvPr/>
          </p:nvSpPr>
          <p:spPr bwMode="auto">
            <a:xfrm>
              <a:off x="2959" y="2569"/>
              <a:ext cx="22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07504" y="315474"/>
            <a:ext cx="899958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Oxidation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ethylbenzene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 by KMnO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/H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yields: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Benzaldehyde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Methylphenyl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ketone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Benzoic acid.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2-phenylethanal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8B8B-2445-4C91-8D09-D9290AE3BAAE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50</a:t>
            </a:fld>
            <a:endParaRPr lang="fr-FR"/>
          </a:p>
        </p:txBody>
      </p:sp>
      <p:pic>
        <p:nvPicPr>
          <p:cNvPr id="151554" name="Imag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556792"/>
            <a:ext cx="4176464" cy="1182493"/>
          </a:xfrm>
          <a:prstGeom prst="rect">
            <a:avLst/>
          </a:prstGeom>
          <a:noFill/>
        </p:spPr>
      </p:pic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0" y="252517"/>
            <a:ext cx="901721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resulting from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0" y="1781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3651" name="Group 3"/>
          <p:cNvGrpSpPr>
            <a:grpSpLocks noChangeAspect="1"/>
          </p:cNvGrpSpPr>
          <p:nvPr/>
        </p:nvGrpSpPr>
        <p:grpSpPr bwMode="auto">
          <a:xfrm>
            <a:off x="109538" y="3897314"/>
            <a:ext cx="8696325" cy="2354263"/>
            <a:chOff x="69" y="2455"/>
            <a:chExt cx="5478" cy="1483"/>
          </a:xfrm>
        </p:grpSpPr>
        <p:sp>
          <p:nvSpPr>
            <p:cNvPr id="283650" name="AutoShape 2"/>
            <p:cNvSpPr>
              <a:spLocks noChangeAspect="1" noChangeArrowheads="1" noTextEdit="1"/>
            </p:cNvSpPr>
            <p:nvPr/>
          </p:nvSpPr>
          <p:spPr bwMode="auto">
            <a:xfrm>
              <a:off x="69" y="2455"/>
              <a:ext cx="5478" cy="1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52" name="Line 4"/>
            <p:cNvSpPr>
              <a:spLocks noChangeShapeType="1"/>
            </p:cNvSpPr>
            <p:nvPr/>
          </p:nvSpPr>
          <p:spPr bwMode="auto">
            <a:xfrm>
              <a:off x="929" y="2592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53" name="Line 5"/>
            <p:cNvSpPr>
              <a:spLocks noChangeShapeType="1"/>
            </p:cNvSpPr>
            <p:nvPr/>
          </p:nvSpPr>
          <p:spPr bwMode="auto">
            <a:xfrm>
              <a:off x="929" y="2535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54" name="Line 6"/>
            <p:cNvSpPr>
              <a:spLocks noChangeShapeType="1"/>
            </p:cNvSpPr>
            <p:nvPr/>
          </p:nvSpPr>
          <p:spPr bwMode="auto">
            <a:xfrm>
              <a:off x="929" y="2648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55" name="Rectangle 7"/>
            <p:cNvSpPr>
              <a:spLocks noChangeArrowheads="1"/>
            </p:cNvSpPr>
            <p:nvPr/>
          </p:nvSpPr>
          <p:spPr bwMode="auto">
            <a:xfrm>
              <a:off x="386" y="250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56" name="Rectangle 8"/>
            <p:cNvSpPr>
              <a:spLocks noChangeArrowheads="1"/>
            </p:cNvSpPr>
            <p:nvPr/>
          </p:nvSpPr>
          <p:spPr bwMode="auto">
            <a:xfrm>
              <a:off x="523" y="250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57" name="Rectangle 9"/>
            <p:cNvSpPr>
              <a:spLocks noChangeArrowheads="1"/>
            </p:cNvSpPr>
            <p:nvPr/>
          </p:nvSpPr>
          <p:spPr bwMode="auto">
            <a:xfrm>
              <a:off x="674" y="2631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58" name="Rectangle 10"/>
            <p:cNvSpPr>
              <a:spLocks noChangeArrowheads="1"/>
            </p:cNvSpPr>
            <p:nvPr/>
          </p:nvSpPr>
          <p:spPr bwMode="auto">
            <a:xfrm>
              <a:off x="730" y="250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59" name="Rectangle 11"/>
            <p:cNvSpPr>
              <a:spLocks noChangeArrowheads="1"/>
            </p:cNvSpPr>
            <p:nvPr/>
          </p:nvSpPr>
          <p:spPr bwMode="auto">
            <a:xfrm>
              <a:off x="1214" y="249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60" name="Rectangle 12"/>
            <p:cNvSpPr>
              <a:spLocks noChangeArrowheads="1"/>
            </p:cNvSpPr>
            <p:nvPr/>
          </p:nvSpPr>
          <p:spPr bwMode="auto">
            <a:xfrm>
              <a:off x="1351" y="249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61" name="Rectangle 13"/>
            <p:cNvSpPr>
              <a:spLocks noChangeArrowheads="1"/>
            </p:cNvSpPr>
            <p:nvPr/>
          </p:nvSpPr>
          <p:spPr bwMode="auto">
            <a:xfrm>
              <a:off x="1488" y="249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62" name="Rectangle 14"/>
            <p:cNvSpPr>
              <a:spLocks noChangeArrowheads="1"/>
            </p:cNvSpPr>
            <p:nvPr/>
          </p:nvSpPr>
          <p:spPr bwMode="auto">
            <a:xfrm>
              <a:off x="1627" y="2497"/>
              <a:ext cx="200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63" name="Rectangle 15"/>
            <p:cNvSpPr>
              <a:spLocks noChangeArrowheads="1"/>
            </p:cNvSpPr>
            <p:nvPr/>
          </p:nvSpPr>
          <p:spPr bwMode="auto">
            <a:xfrm>
              <a:off x="1737" y="249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64" name="Rectangle 16"/>
            <p:cNvSpPr>
              <a:spLocks noChangeArrowheads="1"/>
            </p:cNvSpPr>
            <p:nvPr/>
          </p:nvSpPr>
          <p:spPr bwMode="auto">
            <a:xfrm>
              <a:off x="1875" y="249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65" name="Rectangle 17"/>
            <p:cNvSpPr>
              <a:spLocks noChangeArrowheads="1"/>
            </p:cNvSpPr>
            <p:nvPr/>
          </p:nvSpPr>
          <p:spPr bwMode="auto">
            <a:xfrm>
              <a:off x="2025" y="2620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66" name="Line 18"/>
            <p:cNvSpPr>
              <a:spLocks noChangeShapeType="1"/>
            </p:cNvSpPr>
            <p:nvPr/>
          </p:nvSpPr>
          <p:spPr bwMode="auto">
            <a:xfrm>
              <a:off x="3753" y="2564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67" name="Line 19"/>
            <p:cNvSpPr>
              <a:spLocks noChangeShapeType="1"/>
            </p:cNvSpPr>
            <p:nvPr/>
          </p:nvSpPr>
          <p:spPr bwMode="auto">
            <a:xfrm>
              <a:off x="3753" y="2507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68" name="Line 20"/>
            <p:cNvSpPr>
              <a:spLocks noChangeShapeType="1"/>
            </p:cNvSpPr>
            <p:nvPr/>
          </p:nvSpPr>
          <p:spPr bwMode="auto">
            <a:xfrm>
              <a:off x="3753" y="2621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69" name="Rectangle 21"/>
            <p:cNvSpPr>
              <a:spLocks noChangeArrowheads="1"/>
            </p:cNvSpPr>
            <p:nvPr/>
          </p:nvSpPr>
          <p:spPr bwMode="auto">
            <a:xfrm>
              <a:off x="3210" y="2481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0" name="Rectangle 22"/>
            <p:cNvSpPr>
              <a:spLocks noChangeArrowheads="1"/>
            </p:cNvSpPr>
            <p:nvPr/>
          </p:nvSpPr>
          <p:spPr bwMode="auto">
            <a:xfrm>
              <a:off x="3347" y="2481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1" name="Rectangle 23"/>
            <p:cNvSpPr>
              <a:spLocks noChangeArrowheads="1"/>
            </p:cNvSpPr>
            <p:nvPr/>
          </p:nvSpPr>
          <p:spPr bwMode="auto">
            <a:xfrm>
              <a:off x="3498" y="2604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2" name="Rectangle 24"/>
            <p:cNvSpPr>
              <a:spLocks noChangeArrowheads="1"/>
            </p:cNvSpPr>
            <p:nvPr/>
          </p:nvSpPr>
          <p:spPr bwMode="auto">
            <a:xfrm>
              <a:off x="3555" y="2481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3" name="Rectangle 25"/>
            <p:cNvSpPr>
              <a:spLocks noChangeArrowheads="1"/>
            </p:cNvSpPr>
            <p:nvPr/>
          </p:nvSpPr>
          <p:spPr bwMode="auto">
            <a:xfrm>
              <a:off x="4038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4" name="Rectangle 26"/>
            <p:cNvSpPr>
              <a:spLocks noChangeArrowheads="1"/>
            </p:cNvSpPr>
            <p:nvPr/>
          </p:nvSpPr>
          <p:spPr bwMode="auto">
            <a:xfrm>
              <a:off x="4176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5" name="Rectangle 27"/>
            <p:cNvSpPr>
              <a:spLocks noChangeArrowheads="1"/>
            </p:cNvSpPr>
            <p:nvPr/>
          </p:nvSpPr>
          <p:spPr bwMode="auto">
            <a:xfrm>
              <a:off x="4313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6" name="Rectangle 28"/>
            <p:cNvSpPr>
              <a:spLocks noChangeArrowheads="1"/>
            </p:cNvSpPr>
            <p:nvPr/>
          </p:nvSpPr>
          <p:spPr bwMode="auto">
            <a:xfrm>
              <a:off x="4464" y="2592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7" name="Rectangle 29"/>
            <p:cNvSpPr>
              <a:spLocks noChangeArrowheads="1"/>
            </p:cNvSpPr>
            <p:nvPr/>
          </p:nvSpPr>
          <p:spPr bwMode="auto">
            <a:xfrm>
              <a:off x="4520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8" name="Rectangle 30"/>
            <p:cNvSpPr>
              <a:spLocks noChangeArrowheads="1"/>
            </p:cNvSpPr>
            <p:nvPr/>
          </p:nvSpPr>
          <p:spPr bwMode="auto">
            <a:xfrm>
              <a:off x="4657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79" name="Rectangle 31"/>
            <p:cNvSpPr>
              <a:spLocks noChangeArrowheads="1"/>
            </p:cNvSpPr>
            <p:nvPr/>
          </p:nvSpPr>
          <p:spPr bwMode="auto">
            <a:xfrm>
              <a:off x="4808" y="2592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80" name="Rectangle 32"/>
            <p:cNvSpPr>
              <a:spLocks noChangeArrowheads="1"/>
            </p:cNvSpPr>
            <p:nvPr/>
          </p:nvSpPr>
          <p:spPr bwMode="auto">
            <a:xfrm>
              <a:off x="4865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81" name="Rectangle 33"/>
            <p:cNvSpPr>
              <a:spLocks noChangeArrowheads="1"/>
            </p:cNvSpPr>
            <p:nvPr/>
          </p:nvSpPr>
          <p:spPr bwMode="auto">
            <a:xfrm>
              <a:off x="5003" y="2469"/>
              <a:ext cx="200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82" name="Rectangle 34"/>
            <p:cNvSpPr>
              <a:spLocks noChangeArrowheads="1"/>
            </p:cNvSpPr>
            <p:nvPr/>
          </p:nvSpPr>
          <p:spPr bwMode="auto">
            <a:xfrm>
              <a:off x="5114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83" name="Rectangle 35"/>
            <p:cNvSpPr>
              <a:spLocks noChangeArrowheads="1"/>
            </p:cNvSpPr>
            <p:nvPr/>
          </p:nvSpPr>
          <p:spPr bwMode="auto">
            <a:xfrm>
              <a:off x="5251" y="246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84" name="Rectangle 36"/>
            <p:cNvSpPr>
              <a:spLocks noChangeArrowheads="1"/>
            </p:cNvSpPr>
            <p:nvPr/>
          </p:nvSpPr>
          <p:spPr bwMode="auto">
            <a:xfrm>
              <a:off x="5402" y="2592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85" name="Line 37"/>
            <p:cNvSpPr>
              <a:spLocks noChangeShapeType="1"/>
            </p:cNvSpPr>
            <p:nvPr/>
          </p:nvSpPr>
          <p:spPr bwMode="auto">
            <a:xfrm>
              <a:off x="964" y="3712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86" name="Line 38"/>
            <p:cNvSpPr>
              <a:spLocks noChangeShapeType="1"/>
            </p:cNvSpPr>
            <p:nvPr/>
          </p:nvSpPr>
          <p:spPr bwMode="auto">
            <a:xfrm>
              <a:off x="964" y="3655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87" name="Line 39"/>
            <p:cNvSpPr>
              <a:spLocks noChangeShapeType="1"/>
            </p:cNvSpPr>
            <p:nvPr/>
          </p:nvSpPr>
          <p:spPr bwMode="auto">
            <a:xfrm>
              <a:off x="964" y="3769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688" name="Rectangle 40"/>
            <p:cNvSpPr>
              <a:spLocks noChangeArrowheads="1"/>
            </p:cNvSpPr>
            <p:nvPr/>
          </p:nvSpPr>
          <p:spPr bwMode="auto">
            <a:xfrm>
              <a:off x="421" y="362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89" name="Rectangle 41"/>
            <p:cNvSpPr>
              <a:spLocks noChangeArrowheads="1"/>
            </p:cNvSpPr>
            <p:nvPr/>
          </p:nvSpPr>
          <p:spPr bwMode="auto">
            <a:xfrm>
              <a:off x="558" y="362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0" name="Rectangle 42"/>
            <p:cNvSpPr>
              <a:spLocks noChangeArrowheads="1"/>
            </p:cNvSpPr>
            <p:nvPr/>
          </p:nvSpPr>
          <p:spPr bwMode="auto">
            <a:xfrm>
              <a:off x="709" y="3752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1" name="Rectangle 43"/>
            <p:cNvSpPr>
              <a:spLocks noChangeArrowheads="1"/>
            </p:cNvSpPr>
            <p:nvPr/>
          </p:nvSpPr>
          <p:spPr bwMode="auto">
            <a:xfrm>
              <a:off x="766" y="362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2" name="Rectangle 44"/>
            <p:cNvSpPr>
              <a:spLocks noChangeArrowheads="1"/>
            </p:cNvSpPr>
            <p:nvPr/>
          </p:nvSpPr>
          <p:spPr bwMode="auto">
            <a:xfrm>
              <a:off x="1249" y="361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3" name="Rectangle 45"/>
            <p:cNvSpPr>
              <a:spLocks noChangeArrowheads="1"/>
            </p:cNvSpPr>
            <p:nvPr/>
          </p:nvSpPr>
          <p:spPr bwMode="auto">
            <a:xfrm>
              <a:off x="1386" y="361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4" name="Rectangle 46"/>
            <p:cNvSpPr>
              <a:spLocks noChangeArrowheads="1"/>
            </p:cNvSpPr>
            <p:nvPr/>
          </p:nvSpPr>
          <p:spPr bwMode="auto">
            <a:xfrm>
              <a:off x="1524" y="361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5" name="Rectangle 47"/>
            <p:cNvSpPr>
              <a:spLocks noChangeArrowheads="1"/>
            </p:cNvSpPr>
            <p:nvPr/>
          </p:nvSpPr>
          <p:spPr bwMode="auto">
            <a:xfrm>
              <a:off x="1674" y="3740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6" name="Rectangle 48"/>
            <p:cNvSpPr>
              <a:spLocks noChangeArrowheads="1"/>
            </p:cNvSpPr>
            <p:nvPr/>
          </p:nvSpPr>
          <p:spPr bwMode="auto">
            <a:xfrm>
              <a:off x="1731" y="361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7" name="Rectangle 49"/>
            <p:cNvSpPr>
              <a:spLocks noChangeArrowheads="1"/>
            </p:cNvSpPr>
            <p:nvPr/>
          </p:nvSpPr>
          <p:spPr bwMode="auto">
            <a:xfrm>
              <a:off x="1868" y="361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8" name="Rectangle 50"/>
            <p:cNvSpPr>
              <a:spLocks noChangeArrowheads="1"/>
            </p:cNvSpPr>
            <p:nvPr/>
          </p:nvSpPr>
          <p:spPr bwMode="auto">
            <a:xfrm>
              <a:off x="2007" y="3617"/>
              <a:ext cx="200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699" name="Rectangle 51"/>
            <p:cNvSpPr>
              <a:spLocks noChangeArrowheads="1"/>
            </p:cNvSpPr>
            <p:nvPr/>
          </p:nvSpPr>
          <p:spPr bwMode="auto">
            <a:xfrm>
              <a:off x="2117" y="361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00" name="Rectangle 52"/>
            <p:cNvSpPr>
              <a:spLocks noChangeArrowheads="1"/>
            </p:cNvSpPr>
            <p:nvPr/>
          </p:nvSpPr>
          <p:spPr bwMode="auto">
            <a:xfrm>
              <a:off x="2254" y="3617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01" name="Rectangle 53"/>
            <p:cNvSpPr>
              <a:spLocks noChangeArrowheads="1"/>
            </p:cNvSpPr>
            <p:nvPr/>
          </p:nvSpPr>
          <p:spPr bwMode="auto">
            <a:xfrm>
              <a:off x="2405" y="3740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02" name="Line 54"/>
            <p:cNvSpPr>
              <a:spLocks noChangeShapeType="1"/>
            </p:cNvSpPr>
            <p:nvPr/>
          </p:nvSpPr>
          <p:spPr bwMode="auto">
            <a:xfrm>
              <a:off x="3712" y="3683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03" name="Line 55"/>
            <p:cNvSpPr>
              <a:spLocks noChangeShapeType="1"/>
            </p:cNvSpPr>
            <p:nvPr/>
          </p:nvSpPr>
          <p:spPr bwMode="auto">
            <a:xfrm>
              <a:off x="3712" y="3626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04" name="Line 56"/>
            <p:cNvSpPr>
              <a:spLocks noChangeShapeType="1"/>
            </p:cNvSpPr>
            <p:nvPr/>
          </p:nvSpPr>
          <p:spPr bwMode="auto">
            <a:xfrm>
              <a:off x="3712" y="3740"/>
              <a:ext cx="31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05" name="Rectangle 57"/>
            <p:cNvSpPr>
              <a:spLocks noChangeArrowheads="1"/>
            </p:cNvSpPr>
            <p:nvPr/>
          </p:nvSpPr>
          <p:spPr bwMode="auto">
            <a:xfrm>
              <a:off x="3169" y="359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06" name="Rectangle 58"/>
            <p:cNvSpPr>
              <a:spLocks noChangeArrowheads="1"/>
            </p:cNvSpPr>
            <p:nvPr/>
          </p:nvSpPr>
          <p:spPr bwMode="auto">
            <a:xfrm>
              <a:off x="3306" y="359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07" name="Rectangle 59"/>
            <p:cNvSpPr>
              <a:spLocks noChangeArrowheads="1"/>
            </p:cNvSpPr>
            <p:nvPr/>
          </p:nvSpPr>
          <p:spPr bwMode="auto">
            <a:xfrm>
              <a:off x="3457" y="3722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08" name="Rectangle 60"/>
            <p:cNvSpPr>
              <a:spLocks noChangeArrowheads="1"/>
            </p:cNvSpPr>
            <p:nvPr/>
          </p:nvSpPr>
          <p:spPr bwMode="auto">
            <a:xfrm>
              <a:off x="3513" y="3599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09" name="Rectangle 61"/>
            <p:cNvSpPr>
              <a:spLocks noChangeArrowheads="1"/>
            </p:cNvSpPr>
            <p:nvPr/>
          </p:nvSpPr>
          <p:spPr bwMode="auto">
            <a:xfrm>
              <a:off x="3997" y="358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0" name="Rectangle 62"/>
            <p:cNvSpPr>
              <a:spLocks noChangeArrowheads="1"/>
            </p:cNvSpPr>
            <p:nvPr/>
          </p:nvSpPr>
          <p:spPr bwMode="auto">
            <a:xfrm>
              <a:off x="4134" y="358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1" name="Rectangle 63"/>
            <p:cNvSpPr>
              <a:spLocks noChangeArrowheads="1"/>
            </p:cNvSpPr>
            <p:nvPr/>
          </p:nvSpPr>
          <p:spPr bwMode="auto">
            <a:xfrm>
              <a:off x="4271" y="358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2" name="Rectangle 64"/>
            <p:cNvSpPr>
              <a:spLocks noChangeArrowheads="1"/>
            </p:cNvSpPr>
            <p:nvPr/>
          </p:nvSpPr>
          <p:spPr bwMode="auto">
            <a:xfrm>
              <a:off x="4422" y="3711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3" name="Rectangle 65"/>
            <p:cNvSpPr>
              <a:spLocks noChangeArrowheads="1"/>
            </p:cNvSpPr>
            <p:nvPr/>
          </p:nvSpPr>
          <p:spPr bwMode="auto">
            <a:xfrm>
              <a:off x="4479" y="358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4" name="Rectangle 66"/>
            <p:cNvSpPr>
              <a:spLocks noChangeArrowheads="1"/>
            </p:cNvSpPr>
            <p:nvPr/>
          </p:nvSpPr>
          <p:spPr bwMode="auto">
            <a:xfrm>
              <a:off x="4616" y="3588"/>
              <a:ext cx="228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5" name="Rectangle 67"/>
            <p:cNvSpPr>
              <a:spLocks noChangeArrowheads="1"/>
            </p:cNvSpPr>
            <p:nvPr/>
          </p:nvSpPr>
          <p:spPr bwMode="auto">
            <a:xfrm>
              <a:off x="4767" y="3711"/>
              <a:ext cx="134" cy="1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6" name="Rectangle 68"/>
            <p:cNvSpPr>
              <a:spLocks noChangeArrowheads="1"/>
            </p:cNvSpPr>
            <p:nvPr/>
          </p:nvSpPr>
          <p:spPr bwMode="auto">
            <a:xfrm>
              <a:off x="69" y="2492"/>
              <a:ext cx="258" cy="25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17" name="Rectangle 69"/>
            <p:cNvSpPr>
              <a:spLocks noChangeArrowheads="1"/>
            </p:cNvSpPr>
            <p:nvPr/>
          </p:nvSpPr>
          <p:spPr bwMode="auto">
            <a:xfrm>
              <a:off x="80" y="2503"/>
              <a:ext cx="325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18" name="Rectangle 70"/>
            <p:cNvSpPr>
              <a:spLocks noChangeArrowheads="1"/>
            </p:cNvSpPr>
            <p:nvPr/>
          </p:nvSpPr>
          <p:spPr bwMode="auto">
            <a:xfrm>
              <a:off x="2868" y="2455"/>
              <a:ext cx="258" cy="25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19" name="Rectangle 71"/>
            <p:cNvSpPr>
              <a:spLocks noChangeArrowheads="1"/>
            </p:cNvSpPr>
            <p:nvPr/>
          </p:nvSpPr>
          <p:spPr bwMode="auto">
            <a:xfrm>
              <a:off x="2879" y="2466"/>
              <a:ext cx="325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20" name="Rectangle 72"/>
            <p:cNvSpPr>
              <a:spLocks noChangeArrowheads="1"/>
            </p:cNvSpPr>
            <p:nvPr/>
          </p:nvSpPr>
          <p:spPr bwMode="auto">
            <a:xfrm>
              <a:off x="91" y="3614"/>
              <a:ext cx="246" cy="25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21" name="Rectangle 73"/>
            <p:cNvSpPr>
              <a:spLocks noChangeArrowheads="1"/>
            </p:cNvSpPr>
            <p:nvPr/>
          </p:nvSpPr>
          <p:spPr bwMode="auto">
            <a:xfrm>
              <a:off x="102" y="3625"/>
              <a:ext cx="236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722" name="Rectangle 74"/>
            <p:cNvSpPr>
              <a:spLocks noChangeArrowheads="1"/>
            </p:cNvSpPr>
            <p:nvPr/>
          </p:nvSpPr>
          <p:spPr bwMode="auto">
            <a:xfrm>
              <a:off x="2919" y="3580"/>
              <a:ext cx="258" cy="25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723" name="Rectangle 75"/>
            <p:cNvSpPr>
              <a:spLocks noChangeArrowheads="1"/>
            </p:cNvSpPr>
            <p:nvPr/>
          </p:nvSpPr>
          <p:spPr bwMode="auto">
            <a:xfrm>
              <a:off x="2930" y="3591"/>
              <a:ext cx="325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35496" y="-33779"/>
            <a:ext cx="920476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Addition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Grinard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reagent to formaldehyde (HCHO)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Primary alcohol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Secondary alcohol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Tertiary alcohol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Alkane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51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3AF6-3CDE-42D5-B61F-E04AEBEEFCA9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ChangeArrowheads="1"/>
          </p:cNvSpPr>
          <p:nvPr/>
        </p:nvSpPr>
        <p:spPr bwMode="auto">
          <a:xfrm>
            <a:off x="0" y="-33779"/>
            <a:ext cx="901881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the following reagent reduces acid to primary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alcohol: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CrO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LiAlH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NaOH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/H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KMnO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6E2D-B57F-4C64-9B9A-4D618CEE9753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44624"/>
            <a:ext cx="81692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common name of the following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1137" name="Image 3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124744"/>
            <a:ext cx="2652295" cy="1224136"/>
          </a:xfrm>
          <a:prstGeom prst="rect">
            <a:avLst/>
          </a:prstGeom>
          <a:noFill/>
        </p:spPr>
      </p:pic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258379" y="2617858"/>
            <a:ext cx="4097597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3-nitrobutyric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3-nitrobutanoic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  <a:sym typeface="Symbol" pitchFamily="18" charset="2"/>
              </a:rPr>
              <a:t>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nitrobutyric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  <a:sym typeface="Symbol" pitchFamily="18" charset="2"/>
              </a:rPr>
              <a:t>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nitrobutyric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acid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ea typeface="Calibri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53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EDD67-9CBA-4603-88FB-D6D8D768D3CC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54</a:t>
            </a:fld>
            <a:endParaRPr lang="fr-FR"/>
          </a:p>
        </p:txBody>
      </p:sp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0" y="170637"/>
            <a:ext cx="80746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the following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carbonium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 most stable 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04" name="Object 4"/>
          <p:cNvGraphicFramePr>
            <a:graphicFrameLocks noChangeAspect="1"/>
          </p:cNvGraphicFramePr>
          <p:nvPr/>
        </p:nvGraphicFramePr>
        <p:xfrm>
          <a:off x="1187624" y="1484784"/>
          <a:ext cx="5876465" cy="3858564"/>
        </p:xfrm>
        <a:graphic>
          <a:graphicData uri="http://schemas.openxmlformats.org/presentationml/2006/ole">
            <p:oleObj spid="_x0000_s153604" r:id="rId4" imgW="2962080" imgH="2019240" progId="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115616" y="2276872"/>
            <a:ext cx="5760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(a)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0" y="-18919"/>
            <a:ext cx="475803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most acid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Acetic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Propanoic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Chloroacetic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acid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Trichloroacetic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acid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55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F0B3C-24CF-48B3-8C25-A6EA53344C3D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107504" y="44624"/>
            <a:ext cx="833593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number of sigma bond in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methylacetylene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6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5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56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3F36-FE69-4494-B08A-B54AA346722F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Imag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9" y="908720"/>
            <a:ext cx="3007028" cy="1449430"/>
          </a:xfrm>
          <a:prstGeom prst="rect">
            <a:avLst/>
          </a:prstGeom>
          <a:noFill/>
        </p:spPr>
      </p:pic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0" y="108501"/>
            <a:ext cx="7431843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from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57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153B5-D66D-49D3-8206-0B6611492691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23587" name="Group 3"/>
          <p:cNvGrpSpPr>
            <a:grpSpLocks noChangeAspect="1"/>
          </p:cNvGrpSpPr>
          <p:nvPr/>
        </p:nvGrpSpPr>
        <p:grpSpPr bwMode="auto">
          <a:xfrm>
            <a:off x="169863" y="2781300"/>
            <a:ext cx="8107362" cy="3397250"/>
            <a:chOff x="107" y="1752"/>
            <a:chExt cx="5107" cy="2140"/>
          </a:xfrm>
        </p:grpSpPr>
        <p:sp>
          <p:nvSpPr>
            <p:cNvPr id="323586" name="AutoShape 2"/>
            <p:cNvSpPr>
              <a:spLocks noChangeAspect="1" noChangeArrowheads="1" noTextEdit="1"/>
            </p:cNvSpPr>
            <p:nvPr/>
          </p:nvSpPr>
          <p:spPr bwMode="auto">
            <a:xfrm>
              <a:off x="107" y="1752"/>
              <a:ext cx="5107" cy="2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88" name="Line 4"/>
            <p:cNvSpPr>
              <a:spLocks noChangeShapeType="1"/>
            </p:cNvSpPr>
            <p:nvPr/>
          </p:nvSpPr>
          <p:spPr bwMode="auto">
            <a:xfrm flipV="1">
              <a:off x="524" y="2203"/>
              <a:ext cx="271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89" name="Line 5"/>
            <p:cNvSpPr>
              <a:spLocks noChangeShapeType="1"/>
            </p:cNvSpPr>
            <p:nvPr/>
          </p:nvSpPr>
          <p:spPr bwMode="auto">
            <a:xfrm>
              <a:off x="795" y="2203"/>
              <a:ext cx="271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90" name="Line 6"/>
            <p:cNvSpPr>
              <a:spLocks noChangeShapeType="1"/>
            </p:cNvSpPr>
            <p:nvPr/>
          </p:nvSpPr>
          <p:spPr bwMode="auto">
            <a:xfrm flipV="1">
              <a:off x="1066" y="2203"/>
              <a:ext cx="272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91" name="Line 7"/>
            <p:cNvSpPr>
              <a:spLocks noChangeShapeType="1"/>
            </p:cNvSpPr>
            <p:nvPr/>
          </p:nvSpPr>
          <p:spPr bwMode="auto">
            <a:xfrm>
              <a:off x="1338" y="2203"/>
              <a:ext cx="271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92" name="Line 8"/>
            <p:cNvSpPr>
              <a:spLocks noChangeShapeType="1"/>
            </p:cNvSpPr>
            <p:nvPr/>
          </p:nvSpPr>
          <p:spPr bwMode="auto">
            <a:xfrm flipV="1">
              <a:off x="1609" y="2203"/>
              <a:ext cx="271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93" name="Rectangle 9"/>
            <p:cNvSpPr>
              <a:spLocks noChangeArrowheads="1"/>
            </p:cNvSpPr>
            <p:nvPr/>
          </p:nvSpPr>
          <p:spPr bwMode="auto">
            <a:xfrm>
              <a:off x="2043" y="2266"/>
              <a:ext cx="2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594" name="Line 10"/>
            <p:cNvSpPr>
              <a:spLocks noChangeShapeType="1"/>
            </p:cNvSpPr>
            <p:nvPr/>
          </p:nvSpPr>
          <p:spPr bwMode="auto">
            <a:xfrm>
              <a:off x="1880" y="2203"/>
              <a:ext cx="186" cy="10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95" name="Rectangle 11"/>
            <p:cNvSpPr>
              <a:spLocks noChangeArrowheads="1"/>
            </p:cNvSpPr>
            <p:nvPr/>
          </p:nvSpPr>
          <p:spPr bwMode="auto">
            <a:xfrm>
              <a:off x="680" y="1788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596" name="Line 12"/>
            <p:cNvSpPr>
              <a:spLocks noChangeShapeType="1"/>
            </p:cNvSpPr>
            <p:nvPr/>
          </p:nvSpPr>
          <p:spPr bwMode="auto">
            <a:xfrm flipV="1">
              <a:off x="822" y="1982"/>
              <a:ext cx="1" cy="2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97" name="Line 13"/>
            <p:cNvSpPr>
              <a:spLocks noChangeShapeType="1"/>
            </p:cNvSpPr>
            <p:nvPr/>
          </p:nvSpPr>
          <p:spPr bwMode="auto">
            <a:xfrm flipV="1">
              <a:off x="767" y="1982"/>
              <a:ext cx="1" cy="22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598" name="Rectangle 14"/>
            <p:cNvSpPr>
              <a:spLocks noChangeArrowheads="1"/>
            </p:cNvSpPr>
            <p:nvPr/>
          </p:nvSpPr>
          <p:spPr bwMode="auto">
            <a:xfrm>
              <a:off x="1765" y="1788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599" name="Line 15"/>
            <p:cNvSpPr>
              <a:spLocks noChangeShapeType="1"/>
            </p:cNvSpPr>
            <p:nvPr/>
          </p:nvSpPr>
          <p:spPr bwMode="auto">
            <a:xfrm flipV="1">
              <a:off x="1907" y="1982"/>
              <a:ext cx="1" cy="2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0" name="Line 16"/>
            <p:cNvSpPr>
              <a:spLocks noChangeShapeType="1"/>
            </p:cNvSpPr>
            <p:nvPr/>
          </p:nvSpPr>
          <p:spPr bwMode="auto">
            <a:xfrm flipV="1">
              <a:off x="1852" y="1982"/>
              <a:ext cx="1" cy="22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1" name="Line 17"/>
            <p:cNvSpPr>
              <a:spLocks noChangeShapeType="1"/>
            </p:cNvSpPr>
            <p:nvPr/>
          </p:nvSpPr>
          <p:spPr bwMode="auto">
            <a:xfrm flipV="1">
              <a:off x="3428" y="2169"/>
              <a:ext cx="271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2" name="Line 18"/>
            <p:cNvSpPr>
              <a:spLocks noChangeShapeType="1"/>
            </p:cNvSpPr>
            <p:nvPr/>
          </p:nvSpPr>
          <p:spPr bwMode="auto">
            <a:xfrm>
              <a:off x="3699" y="2169"/>
              <a:ext cx="271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3" name="Line 19"/>
            <p:cNvSpPr>
              <a:spLocks noChangeShapeType="1"/>
            </p:cNvSpPr>
            <p:nvPr/>
          </p:nvSpPr>
          <p:spPr bwMode="auto">
            <a:xfrm flipV="1">
              <a:off x="3970" y="2169"/>
              <a:ext cx="272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4" name="Line 20"/>
            <p:cNvSpPr>
              <a:spLocks noChangeShapeType="1"/>
            </p:cNvSpPr>
            <p:nvPr/>
          </p:nvSpPr>
          <p:spPr bwMode="auto">
            <a:xfrm>
              <a:off x="4242" y="2169"/>
              <a:ext cx="271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5" name="Line 21"/>
            <p:cNvSpPr>
              <a:spLocks noChangeShapeType="1"/>
            </p:cNvSpPr>
            <p:nvPr/>
          </p:nvSpPr>
          <p:spPr bwMode="auto">
            <a:xfrm flipV="1">
              <a:off x="4513" y="2169"/>
              <a:ext cx="271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6" name="Rectangle 22"/>
            <p:cNvSpPr>
              <a:spLocks noChangeArrowheads="1"/>
            </p:cNvSpPr>
            <p:nvPr/>
          </p:nvSpPr>
          <p:spPr bwMode="auto">
            <a:xfrm>
              <a:off x="4947" y="2232"/>
              <a:ext cx="2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07" name="Line 23"/>
            <p:cNvSpPr>
              <a:spLocks noChangeShapeType="1"/>
            </p:cNvSpPr>
            <p:nvPr/>
          </p:nvSpPr>
          <p:spPr bwMode="auto">
            <a:xfrm>
              <a:off x="4784" y="2169"/>
              <a:ext cx="185" cy="10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08" name="Rectangle 24"/>
            <p:cNvSpPr>
              <a:spLocks noChangeArrowheads="1"/>
            </p:cNvSpPr>
            <p:nvPr/>
          </p:nvSpPr>
          <p:spPr bwMode="auto">
            <a:xfrm>
              <a:off x="3584" y="1754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09" name="Line 25"/>
            <p:cNvSpPr>
              <a:spLocks noChangeShapeType="1"/>
            </p:cNvSpPr>
            <p:nvPr/>
          </p:nvSpPr>
          <p:spPr bwMode="auto">
            <a:xfrm flipV="1">
              <a:off x="3726" y="1948"/>
              <a:ext cx="1" cy="22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0" name="Line 26"/>
            <p:cNvSpPr>
              <a:spLocks noChangeShapeType="1"/>
            </p:cNvSpPr>
            <p:nvPr/>
          </p:nvSpPr>
          <p:spPr bwMode="auto">
            <a:xfrm flipV="1">
              <a:off x="3671" y="1948"/>
              <a:ext cx="1" cy="22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1" name="Rectangle 27"/>
            <p:cNvSpPr>
              <a:spLocks noChangeArrowheads="1"/>
            </p:cNvSpPr>
            <p:nvPr/>
          </p:nvSpPr>
          <p:spPr bwMode="auto">
            <a:xfrm>
              <a:off x="4669" y="1754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12" name="Line 28"/>
            <p:cNvSpPr>
              <a:spLocks noChangeShapeType="1"/>
            </p:cNvSpPr>
            <p:nvPr/>
          </p:nvSpPr>
          <p:spPr bwMode="auto">
            <a:xfrm flipV="1">
              <a:off x="4811" y="1948"/>
              <a:ext cx="1" cy="22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3" name="Line 29"/>
            <p:cNvSpPr>
              <a:spLocks noChangeShapeType="1"/>
            </p:cNvSpPr>
            <p:nvPr/>
          </p:nvSpPr>
          <p:spPr bwMode="auto">
            <a:xfrm flipV="1">
              <a:off x="4755" y="1948"/>
              <a:ext cx="1" cy="22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4" name="Line 30"/>
            <p:cNvSpPr>
              <a:spLocks noChangeShapeType="1"/>
            </p:cNvSpPr>
            <p:nvPr/>
          </p:nvSpPr>
          <p:spPr bwMode="auto">
            <a:xfrm flipV="1">
              <a:off x="534" y="3269"/>
              <a:ext cx="271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5" name="Line 31"/>
            <p:cNvSpPr>
              <a:spLocks noChangeShapeType="1"/>
            </p:cNvSpPr>
            <p:nvPr/>
          </p:nvSpPr>
          <p:spPr bwMode="auto">
            <a:xfrm>
              <a:off x="805" y="3269"/>
              <a:ext cx="271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6" name="Line 32"/>
            <p:cNvSpPr>
              <a:spLocks noChangeShapeType="1"/>
            </p:cNvSpPr>
            <p:nvPr/>
          </p:nvSpPr>
          <p:spPr bwMode="auto">
            <a:xfrm flipV="1">
              <a:off x="1076" y="3267"/>
              <a:ext cx="271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7" name="Line 33"/>
            <p:cNvSpPr>
              <a:spLocks noChangeShapeType="1"/>
            </p:cNvSpPr>
            <p:nvPr/>
          </p:nvSpPr>
          <p:spPr bwMode="auto">
            <a:xfrm>
              <a:off x="1347" y="3267"/>
              <a:ext cx="271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8" name="Line 34"/>
            <p:cNvSpPr>
              <a:spLocks noChangeShapeType="1"/>
            </p:cNvSpPr>
            <p:nvPr/>
          </p:nvSpPr>
          <p:spPr bwMode="auto">
            <a:xfrm flipV="1">
              <a:off x="1618" y="3266"/>
              <a:ext cx="272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19" name="Line 35"/>
            <p:cNvSpPr>
              <a:spLocks noChangeShapeType="1"/>
            </p:cNvSpPr>
            <p:nvPr/>
          </p:nvSpPr>
          <p:spPr bwMode="auto">
            <a:xfrm>
              <a:off x="1890" y="3266"/>
              <a:ext cx="271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0" name="Rectangle 36"/>
            <p:cNvSpPr>
              <a:spLocks noChangeArrowheads="1"/>
            </p:cNvSpPr>
            <p:nvPr/>
          </p:nvSpPr>
          <p:spPr bwMode="auto">
            <a:xfrm>
              <a:off x="690" y="2854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21" name="Line 37"/>
            <p:cNvSpPr>
              <a:spLocks noChangeShapeType="1"/>
            </p:cNvSpPr>
            <p:nvPr/>
          </p:nvSpPr>
          <p:spPr bwMode="auto">
            <a:xfrm flipV="1">
              <a:off x="832" y="3048"/>
              <a:ext cx="1" cy="2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2" name="Line 38"/>
            <p:cNvSpPr>
              <a:spLocks noChangeShapeType="1"/>
            </p:cNvSpPr>
            <p:nvPr/>
          </p:nvSpPr>
          <p:spPr bwMode="auto">
            <a:xfrm flipV="1">
              <a:off x="776" y="3048"/>
              <a:ext cx="1" cy="22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3" name="Rectangle 39"/>
            <p:cNvSpPr>
              <a:spLocks noChangeArrowheads="1"/>
            </p:cNvSpPr>
            <p:nvPr/>
          </p:nvSpPr>
          <p:spPr bwMode="auto">
            <a:xfrm>
              <a:off x="1775" y="2851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24" name="Line 40"/>
            <p:cNvSpPr>
              <a:spLocks noChangeShapeType="1"/>
            </p:cNvSpPr>
            <p:nvPr/>
          </p:nvSpPr>
          <p:spPr bwMode="auto">
            <a:xfrm flipV="1">
              <a:off x="1917" y="3045"/>
              <a:ext cx="1" cy="2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5" name="Line 41"/>
            <p:cNvSpPr>
              <a:spLocks noChangeShapeType="1"/>
            </p:cNvSpPr>
            <p:nvPr/>
          </p:nvSpPr>
          <p:spPr bwMode="auto">
            <a:xfrm flipV="1">
              <a:off x="1861" y="3045"/>
              <a:ext cx="1" cy="22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6" name="Line 42"/>
            <p:cNvSpPr>
              <a:spLocks noChangeShapeType="1"/>
            </p:cNvSpPr>
            <p:nvPr/>
          </p:nvSpPr>
          <p:spPr bwMode="auto">
            <a:xfrm flipV="1">
              <a:off x="3480" y="3263"/>
              <a:ext cx="271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7" name="Line 43"/>
            <p:cNvSpPr>
              <a:spLocks noChangeShapeType="1"/>
            </p:cNvSpPr>
            <p:nvPr/>
          </p:nvSpPr>
          <p:spPr bwMode="auto">
            <a:xfrm>
              <a:off x="3751" y="3263"/>
              <a:ext cx="272" cy="1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8" name="Line 44"/>
            <p:cNvSpPr>
              <a:spLocks noChangeShapeType="1"/>
            </p:cNvSpPr>
            <p:nvPr/>
          </p:nvSpPr>
          <p:spPr bwMode="auto">
            <a:xfrm flipV="1">
              <a:off x="4023" y="3261"/>
              <a:ext cx="271" cy="15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29" name="Line 45"/>
            <p:cNvSpPr>
              <a:spLocks noChangeShapeType="1"/>
            </p:cNvSpPr>
            <p:nvPr/>
          </p:nvSpPr>
          <p:spPr bwMode="auto">
            <a:xfrm>
              <a:off x="4294" y="3261"/>
              <a:ext cx="271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0" name="Line 46"/>
            <p:cNvSpPr>
              <a:spLocks noChangeShapeType="1"/>
            </p:cNvSpPr>
            <p:nvPr/>
          </p:nvSpPr>
          <p:spPr bwMode="auto">
            <a:xfrm flipV="1">
              <a:off x="4565" y="3259"/>
              <a:ext cx="271" cy="16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1" name="Line 47"/>
            <p:cNvSpPr>
              <a:spLocks noChangeShapeType="1"/>
            </p:cNvSpPr>
            <p:nvPr/>
          </p:nvSpPr>
          <p:spPr bwMode="auto">
            <a:xfrm>
              <a:off x="4836" y="3259"/>
              <a:ext cx="271" cy="15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2" name="Rectangle 48"/>
            <p:cNvSpPr>
              <a:spLocks noChangeArrowheads="1"/>
            </p:cNvSpPr>
            <p:nvPr/>
          </p:nvSpPr>
          <p:spPr bwMode="auto">
            <a:xfrm>
              <a:off x="3636" y="2847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33" name="Line 49"/>
            <p:cNvSpPr>
              <a:spLocks noChangeShapeType="1"/>
            </p:cNvSpPr>
            <p:nvPr/>
          </p:nvSpPr>
          <p:spPr bwMode="auto">
            <a:xfrm flipV="1">
              <a:off x="3778" y="3042"/>
              <a:ext cx="1" cy="2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4" name="Line 50"/>
            <p:cNvSpPr>
              <a:spLocks noChangeShapeType="1"/>
            </p:cNvSpPr>
            <p:nvPr/>
          </p:nvSpPr>
          <p:spPr bwMode="auto">
            <a:xfrm flipV="1">
              <a:off x="3723" y="3042"/>
              <a:ext cx="1" cy="22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5" name="Rectangle 51"/>
            <p:cNvSpPr>
              <a:spLocks noChangeArrowheads="1"/>
            </p:cNvSpPr>
            <p:nvPr/>
          </p:nvSpPr>
          <p:spPr bwMode="auto">
            <a:xfrm>
              <a:off x="4450" y="3640"/>
              <a:ext cx="2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36" name="Line 52"/>
            <p:cNvSpPr>
              <a:spLocks noChangeShapeType="1"/>
            </p:cNvSpPr>
            <p:nvPr/>
          </p:nvSpPr>
          <p:spPr bwMode="auto">
            <a:xfrm>
              <a:off x="4538" y="3412"/>
              <a:ext cx="1" cy="22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7" name="Line 53"/>
            <p:cNvSpPr>
              <a:spLocks noChangeShapeType="1"/>
            </p:cNvSpPr>
            <p:nvPr/>
          </p:nvSpPr>
          <p:spPr bwMode="auto">
            <a:xfrm>
              <a:off x="4594" y="3411"/>
              <a:ext cx="1" cy="22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8" name="Rectangle 54"/>
            <p:cNvSpPr>
              <a:spLocks noChangeArrowheads="1"/>
            </p:cNvSpPr>
            <p:nvPr/>
          </p:nvSpPr>
          <p:spPr bwMode="auto">
            <a:xfrm>
              <a:off x="107" y="2203"/>
              <a:ext cx="257" cy="24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39" name="Rectangle 55"/>
            <p:cNvSpPr>
              <a:spLocks noChangeArrowheads="1"/>
            </p:cNvSpPr>
            <p:nvPr/>
          </p:nvSpPr>
          <p:spPr bwMode="auto">
            <a:xfrm>
              <a:off x="118" y="2216"/>
              <a:ext cx="23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40" name="Rectangle 56"/>
            <p:cNvSpPr>
              <a:spLocks noChangeArrowheads="1"/>
            </p:cNvSpPr>
            <p:nvPr/>
          </p:nvSpPr>
          <p:spPr bwMode="auto">
            <a:xfrm>
              <a:off x="3046" y="2095"/>
              <a:ext cx="257" cy="24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41" name="Rectangle 57"/>
            <p:cNvSpPr>
              <a:spLocks noChangeArrowheads="1"/>
            </p:cNvSpPr>
            <p:nvPr/>
          </p:nvSpPr>
          <p:spPr bwMode="auto">
            <a:xfrm>
              <a:off x="3057" y="2108"/>
              <a:ext cx="33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42" name="Rectangle 58"/>
            <p:cNvSpPr>
              <a:spLocks noChangeArrowheads="1"/>
            </p:cNvSpPr>
            <p:nvPr/>
          </p:nvSpPr>
          <p:spPr bwMode="auto">
            <a:xfrm>
              <a:off x="143" y="3180"/>
              <a:ext cx="245" cy="24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43" name="Rectangle 59"/>
            <p:cNvSpPr>
              <a:spLocks noChangeArrowheads="1"/>
            </p:cNvSpPr>
            <p:nvPr/>
          </p:nvSpPr>
          <p:spPr bwMode="auto">
            <a:xfrm>
              <a:off x="155" y="3194"/>
              <a:ext cx="317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644" name="Rectangle 60"/>
            <p:cNvSpPr>
              <a:spLocks noChangeArrowheads="1"/>
            </p:cNvSpPr>
            <p:nvPr/>
          </p:nvSpPr>
          <p:spPr bwMode="auto">
            <a:xfrm>
              <a:off x="3068" y="3085"/>
              <a:ext cx="257" cy="24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645" name="Rectangle 61"/>
            <p:cNvSpPr>
              <a:spLocks noChangeArrowheads="1"/>
            </p:cNvSpPr>
            <p:nvPr/>
          </p:nvSpPr>
          <p:spPr bwMode="auto">
            <a:xfrm>
              <a:off x="3079" y="3097"/>
              <a:ext cx="33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58</a:t>
            </a:fld>
            <a:endParaRPr lang="fr-FR"/>
          </a:p>
        </p:txBody>
      </p:sp>
      <p:sp>
        <p:nvSpPr>
          <p:cNvPr id="155649" name="Rectangle 1"/>
          <p:cNvSpPr>
            <a:spLocks noChangeArrowheads="1"/>
          </p:cNvSpPr>
          <p:nvPr/>
        </p:nvSpPr>
        <p:spPr bwMode="auto">
          <a:xfrm>
            <a:off x="0" y="243466"/>
            <a:ext cx="849463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of the following reagent is an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electrophile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AlCl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-NH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R-OH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OH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0" name="Imag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8382" y="1364382"/>
            <a:ext cx="4404521" cy="1344538"/>
          </a:xfrm>
          <a:prstGeom prst="rect">
            <a:avLst/>
          </a:prstGeom>
          <a:noFill/>
        </p:spPr>
      </p:pic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252045" y="242645"/>
            <a:ext cx="49680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following reaction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0" y="2181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59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0784B-6222-44C1-BE3C-43D0B1E1B2BC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19491" name="Group 3"/>
          <p:cNvGrpSpPr>
            <a:grpSpLocks noChangeAspect="1"/>
          </p:cNvGrpSpPr>
          <p:nvPr/>
        </p:nvGrpSpPr>
        <p:grpSpPr bwMode="auto">
          <a:xfrm>
            <a:off x="473075" y="3141663"/>
            <a:ext cx="7853363" cy="3024187"/>
            <a:chOff x="298" y="1979"/>
            <a:chExt cx="4947" cy="1905"/>
          </a:xfrm>
        </p:grpSpPr>
        <p:sp>
          <p:nvSpPr>
            <p:cNvPr id="319490" name="AutoShape 2"/>
            <p:cNvSpPr>
              <a:spLocks noChangeAspect="1" noChangeArrowheads="1" noTextEdit="1"/>
            </p:cNvSpPr>
            <p:nvPr/>
          </p:nvSpPr>
          <p:spPr bwMode="auto">
            <a:xfrm>
              <a:off x="298" y="1979"/>
              <a:ext cx="4941" cy="1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492" name="Line 4"/>
            <p:cNvSpPr>
              <a:spLocks noChangeShapeType="1"/>
            </p:cNvSpPr>
            <p:nvPr/>
          </p:nvSpPr>
          <p:spPr bwMode="auto">
            <a:xfrm>
              <a:off x="855" y="2549"/>
              <a:ext cx="307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493" name="Line 5"/>
            <p:cNvSpPr>
              <a:spLocks noChangeShapeType="1"/>
            </p:cNvSpPr>
            <p:nvPr/>
          </p:nvSpPr>
          <p:spPr bwMode="auto">
            <a:xfrm flipV="1">
              <a:off x="1162" y="2255"/>
              <a:ext cx="96" cy="29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494" name="Line 6"/>
            <p:cNvSpPr>
              <a:spLocks noChangeShapeType="1"/>
            </p:cNvSpPr>
            <p:nvPr/>
          </p:nvSpPr>
          <p:spPr bwMode="auto">
            <a:xfrm flipH="1" flipV="1">
              <a:off x="1009" y="2074"/>
              <a:ext cx="249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495" name="Line 7"/>
            <p:cNvSpPr>
              <a:spLocks noChangeShapeType="1"/>
            </p:cNvSpPr>
            <p:nvPr/>
          </p:nvSpPr>
          <p:spPr bwMode="auto">
            <a:xfrm flipH="1">
              <a:off x="762" y="2074"/>
              <a:ext cx="247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496" name="Line 8"/>
            <p:cNvSpPr>
              <a:spLocks noChangeShapeType="1"/>
            </p:cNvSpPr>
            <p:nvPr/>
          </p:nvSpPr>
          <p:spPr bwMode="auto">
            <a:xfrm>
              <a:off x="762" y="2255"/>
              <a:ext cx="93" cy="29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497" name="Rectangle 9"/>
            <p:cNvSpPr>
              <a:spLocks noChangeArrowheads="1"/>
            </p:cNvSpPr>
            <p:nvPr/>
          </p:nvSpPr>
          <p:spPr bwMode="auto">
            <a:xfrm>
              <a:off x="1439" y="2065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498" name="Rectangle 10"/>
            <p:cNvSpPr>
              <a:spLocks noChangeArrowheads="1"/>
            </p:cNvSpPr>
            <p:nvPr/>
          </p:nvSpPr>
          <p:spPr bwMode="auto">
            <a:xfrm>
              <a:off x="1572" y="2065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499" name="Rectangle 11"/>
            <p:cNvSpPr>
              <a:spLocks noChangeArrowheads="1"/>
            </p:cNvSpPr>
            <p:nvPr/>
          </p:nvSpPr>
          <p:spPr bwMode="auto">
            <a:xfrm>
              <a:off x="1721" y="2183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00" name="Rectangle 12"/>
            <p:cNvSpPr>
              <a:spLocks noChangeArrowheads="1"/>
            </p:cNvSpPr>
            <p:nvPr/>
          </p:nvSpPr>
          <p:spPr bwMode="auto">
            <a:xfrm>
              <a:off x="1775" y="2065"/>
              <a:ext cx="23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01" name="Rectangle 13"/>
            <p:cNvSpPr>
              <a:spLocks noChangeArrowheads="1"/>
            </p:cNvSpPr>
            <p:nvPr/>
          </p:nvSpPr>
          <p:spPr bwMode="auto">
            <a:xfrm>
              <a:off x="1919" y="2065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02" name="Line 14"/>
            <p:cNvSpPr>
              <a:spLocks noChangeShapeType="1"/>
            </p:cNvSpPr>
            <p:nvPr/>
          </p:nvSpPr>
          <p:spPr bwMode="auto">
            <a:xfrm flipV="1">
              <a:off x="1258" y="2186"/>
              <a:ext cx="204" cy="6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03" name="Line 15"/>
            <p:cNvSpPr>
              <a:spLocks noChangeShapeType="1"/>
            </p:cNvSpPr>
            <p:nvPr/>
          </p:nvSpPr>
          <p:spPr bwMode="auto">
            <a:xfrm>
              <a:off x="3269" y="2540"/>
              <a:ext cx="30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04" name="Line 16"/>
            <p:cNvSpPr>
              <a:spLocks noChangeShapeType="1"/>
            </p:cNvSpPr>
            <p:nvPr/>
          </p:nvSpPr>
          <p:spPr bwMode="auto">
            <a:xfrm flipV="1">
              <a:off x="3575" y="2245"/>
              <a:ext cx="96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05" name="Line 17"/>
            <p:cNvSpPr>
              <a:spLocks noChangeShapeType="1"/>
            </p:cNvSpPr>
            <p:nvPr/>
          </p:nvSpPr>
          <p:spPr bwMode="auto">
            <a:xfrm flipH="1" flipV="1">
              <a:off x="3422" y="2065"/>
              <a:ext cx="249" cy="18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06" name="Line 18"/>
            <p:cNvSpPr>
              <a:spLocks noChangeShapeType="1"/>
            </p:cNvSpPr>
            <p:nvPr/>
          </p:nvSpPr>
          <p:spPr bwMode="auto">
            <a:xfrm flipH="1">
              <a:off x="3176" y="2065"/>
              <a:ext cx="246" cy="18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07" name="Line 19"/>
            <p:cNvSpPr>
              <a:spLocks noChangeShapeType="1"/>
            </p:cNvSpPr>
            <p:nvPr/>
          </p:nvSpPr>
          <p:spPr bwMode="auto">
            <a:xfrm>
              <a:off x="3176" y="2245"/>
              <a:ext cx="93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08" name="Rectangle 20"/>
            <p:cNvSpPr>
              <a:spLocks noChangeArrowheads="1"/>
            </p:cNvSpPr>
            <p:nvPr/>
          </p:nvSpPr>
          <p:spPr bwMode="auto">
            <a:xfrm>
              <a:off x="3853" y="205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09" name="Rectangle 21"/>
            <p:cNvSpPr>
              <a:spLocks noChangeArrowheads="1"/>
            </p:cNvSpPr>
            <p:nvPr/>
          </p:nvSpPr>
          <p:spPr bwMode="auto">
            <a:xfrm>
              <a:off x="3986" y="205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0" name="Rectangle 22"/>
            <p:cNvSpPr>
              <a:spLocks noChangeArrowheads="1"/>
            </p:cNvSpPr>
            <p:nvPr/>
          </p:nvSpPr>
          <p:spPr bwMode="auto">
            <a:xfrm>
              <a:off x="4135" y="2174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1" name="Rectangle 23"/>
            <p:cNvSpPr>
              <a:spLocks noChangeArrowheads="1"/>
            </p:cNvSpPr>
            <p:nvPr/>
          </p:nvSpPr>
          <p:spPr bwMode="auto">
            <a:xfrm>
              <a:off x="4187" y="205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2" name="Rectangle 24"/>
            <p:cNvSpPr>
              <a:spLocks noChangeArrowheads="1"/>
            </p:cNvSpPr>
            <p:nvPr/>
          </p:nvSpPr>
          <p:spPr bwMode="auto">
            <a:xfrm>
              <a:off x="4320" y="205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3" name="Rectangle 25"/>
            <p:cNvSpPr>
              <a:spLocks noChangeArrowheads="1"/>
            </p:cNvSpPr>
            <p:nvPr/>
          </p:nvSpPr>
          <p:spPr bwMode="auto">
            <a:xfrm>
              <a:off x="4469" y="2174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4" name="Rectangle 26"/>
            <p:cNvSpPr>
              <a:spLocks noChangeArrowheads="1"/>
            </p:cNvSpPr>
            <p:nvPr/>
          </p:nvSpPr>
          <p:spPr bwMode="auto">
            <a:xfrm>
              <a:off x="4522" y="205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5" name="Rectangle 27"/>
            <p:cNvSpPr>
              <a:spLocks noChangeArrowheads="1"/>
            </p:cNvSpPr>
            <p:nvPr/>
          </p:nvSpPr>
          <p:spPr bwMode="auto">
            <a:xfrm>
              <a:off x="4655" y="205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6" name="Rectangle 28"/>
            <p:cNvSpPr>
              <a:spLocks noChangeArrowheads="1"/>
            </p:cNvSpPr>
            <p:nvPr/>
          </p:nvSpPr>
          <p:spPr bwMode="auto">
            <a:xfrm>
              <a:off x="4803" y="2174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17" name="Line 29"/>
            <p:cNvSpPr>
              <a:spLocks noChangeShapeType="1"/>
            </p:cNvSpPr>
            <p:nvPr/>
          </p:nvSpPr>
          <p:spPr bwMode="auto">
            <a:xfrm flipV="1">
              <a:off x="3671" y="2177"/>
              <a:ext cx="205" cy="6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18" name="Line 30"/>
            <p:cNvSpPr>
              <a:spLocks noChangeShapeType="1"/>
            </p:cNvSpPr>
            <p:nvPr/>
          </p:nvSpPr>
          <p:spPr bwMode="auto">
            <a:xfrm>
              <a:off x="803" y="3781"/>
              <a:ext cx="306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19" name="Line 31"/>
            <p:cNvSpPr>
              <a:spLocks noChangeShapeType="1"/>
            </p:cNvSpPr>
            <p:nvPr/>
          </p:nvSpPr>
          <p:spPr bwMode="auto">
            <a:xfrm flipV="1">
              <a:off x="1109" y="3487"/>
              <a:ext cx="96" cy="29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20" name="Line 32"/>
            <p:cNvSpPr>
              <a:spLocks noChangeShapeType="1"/>
            </p:cNvSpPr>
            <p:nvPr/>
          </p:nvSpPr>
          <p:spPr bwMode="auto">
            <a:xfrm flipH="1" flipV="1">
              <a:off x="956" y="3306"/>
              <a:ext cx="249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21" name="Line 33"/>
            <p:cNvSpPr>
              <a:spLocks noChangeShapeType="1"/>
            </p:cNvSpPr>
            <p:nvPr/>
          </p:nvSpPr>
          <p:spPr bwMode="auto">
            <a:xfrm flipH="1">
              <a:off x="710" y="3306"/>
              <a:ext cx="246" cy="18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22" name="Line 34"/>
            <p:cNvSpPr>
              <a:spLocks noChangeShapeType="1"/>
            </p:cNvSpPr>
            <p:nvPr/>
          </p:nvSpPr>
          <p:spPr bwMode="auto">
            <a:xfrm>
              <a:off x="710" y="3487"/>
              <a:ext cx="93" cy="29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23" name="Rectangle 35"/>
            <p:cNvSpPr>
              <a:spLocks noChangeArrowheads="1"/>
            </p:cNvSpPr>
            <p:nvPr/>
          </p:nvSpPr>
          <p:spPr bwMode="auto">
            <a:xfrm>
              <a:off x="1387" y="3297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24" name="Rectangle 36"/>
            <p:cNvSpPr>
              <a:spLocks noChangeArrowheads="1"/>
            </p:cNvSpPr>
            <p:nvPr/>
          </p:nvSpPr>
          <p:spPr bwMode="auto">
            <a:xfrm>
              <a:off x="1520" y="3297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25" name="Rectangle 37"/>
            <p:cNvSpPr>
              <a:spLocks noChangeArrowheads="1"/>
            </p:cNvSpPr>
            <p:nvPr/>
          </p:nvSpPr>
          <p:spPr bwMode="auto">
            <a:xfrm>
              <a:off x="1668" y="3415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26" name="Rectangle 38"/>
            <p:cNvSpPr>
              <a:spLocks noChangeArrowheads="1"/>
            </p:cNvSpPr>
            <p:nvPr/>
          </p:nvSpPr>
          <p:spPr bwMode="auto">
            <a:xfrm>
              <a:off x="1721" y="3297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27" name="Rectangle 39"/>
            <p:cNvSpPr>
              <a:spLocks noChangeArrowheads="1"/>
            </p:cNvSpPr>
            <p:nvPr/>
          </p:nvSpPr>
          <p:spPr bwMode="auto">
            <a:xfrm>
              <a:off x="1855" y="3297"/>
              <a:ext cx="23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28" name="Rectangle 40"/>
            <p:cNvSpPr>
              <a:spLocks noChangeArrowheads="1"/>
            </p:cNvSpPr>
            <p:nvPr/>
          </p:nvSpPr>
          <p:spPr bwMode="auto">
            <a:xfrm>
              <a:off x="2001" y="3297"/>
              <a:ext cx="23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29" name="Rectangle 41"/>
            <p:cNvSpPr>
              <a:spLocks noChangeArrowheads="1"/>
            </p:cNvSpPr>
            <p:nvPr/>
          </p:nvSpPr>
          <p:spPr bwMode="auto">
            <a:xfrm>
              <a:off x="2145" y="3297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30" name="Line 42"/>
            <p:cNvSpPr>
              <a:spLocks noChangeShapeType="1"/>
            </p:cNvSpPr>
            <p:nvPr/>
          </p:nvSpPr>
          <p:spPr bwMode="auto">
            <a:xfrm flipV="1">
              <a:off x="1205" y="3418"/>
              <a:ext cx="204" cy="69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31" name="Line 43"/>
            <p:cNvSpPr>
              <a:spLocks noChangeShapeType="1"/>
            </p:cNvSpPr>
            <p:nvPr/>
          </p:nvSpPr>
          <p:spPr bwMode="auto">
            <a:xfrm>
              <a:off x="3346" y="3761"/>
              <a:ext cx="307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32" name="Line 44"/>
            <p:cNvSpPr>
              <a:spLocks noChangeShapeType="1"/>
            </p:cNvSpPr>
            <p:nvPr/>
          </p:nvSpPr>
          <p:spPr bwMode="auto">
            <a:xfrm flipV="1">
              <a:off x="3653" y="3466"/>
              <a:ext cx="96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33" name="Line 45"/>
            <p:cNvSpPr>
              <a:spLocks noChangeShapeType="1"/>
            </p:cNvSpPr>
            <p:nvPr/>
          </p:nvSpPr>
          <p:spPr bwMode="auto">
            <a:xfrm flipH="1" flipV="1">
              <a:off x="3499" y="3286"/>
              <a:ext cx="250" cy="18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34" name="Line 46"/>
            <p:cNvSpPr>
              <a:spLocks noChangeShapeType="1"/>
            </p:cNvSpPr>
            <p:nvPr/>
          </p:nvSpPr>
          <p:spPr bwMode="auto">
            <a:xfrm flipH="1">
              <a:off x="3253" y="3286"/>
              <a:ext cx="246" cy="18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35" name="Line 47"/>
            <p:cNvSpPr>
              <a:spLocks noChangeShapeType="1"/>
            </p:cNvSpPr>
            <p:nvPr/>
          </p:nvSpPr>
          <p:spPr bwMode="auto">
            <a:xfrm>
              <a:off x="3253" y="3466"/>
              <a:ext cx="93" cy="29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36" name="Rectangle 48"/>
            <p:cNvSpPr>
              <a:spLocks noChangeArrowheads="1"/>
            </p:cNvSpPr>
            <p:nvPr/>
          </p:nvSpPr>
          <p:spPr bwMode="auto">
            <a:xfrm>
              <a:off x="3930" y="327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37" name="Rectangle 49"/>
            <p:cNvSpPr>
              <a:spLocks noChangeArrowheads="1"/>
            </p:cNvSpPr>
            <p:nvPr/>
          </p:nvSpPr>
          <p:spPr bwMode="auto">
            <a:xfrm>
              <a:off x="4063" y="327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38" name="Rectangle 50"/>
            <p:cNvSpPr>
              <a:spLocks noChangeArrowheads="1"/>
            </p:cNvSpPr>
            <p:nvPr/>
          </p:nvSpPr>
          <p:spPr bwMode="auto">
            <a:xfrm>
              <a:off x="4212" y="3395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39" name="Rectangle 51"/>
            <p:cNvSpPr>
              <a:spLocks noChangeArrowheads="1"/>
            </p:cNvSpPr>
            <p:nvPr/>
          </p:nvSpPr>
          <p:spPr bwMode="auto">
            <a:xfrm>
              <a:off x="4265" y="327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0" name="Rectangle 52"/>
            <p:cNvSpPr>
              <a:spLocks noChangeArrowheads="1"/>
            </p:cNvSpPr>
            <p:nvPr/>
          </p:nvSpPr>
          <p:spPr bwMode="auto">
            <a:xfrm>
              <a:off x="4398" y="327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1" name="Rectangle 53"/>
            <p:cNvSpPr>
              <a:spLocks noChangeArrowheads="1"/>
            </p:cNvSpPr>
            <p:nvPr/>
          </p:nvSpPr>
          <p:spPr bwMode="auto">
            <a:xfrm>
              <a:off x="4546" y="3395"/>
              <a:ext cx="126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2" name="Rectangle 54"/>
            <p:cNvSpPr>
              <a:spLocks noChangeArrowheads="1"/>
            </p:cNvSpPr>
            <p:nvPr/>
          </p:nvSpPr>
          <p:spPr bwMode="auto">
            <a:xfrm>
              <a:off x="4599" y="327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3" name="Rectangle 55"/>
            <p:cNvSpPr>
              <a:spLocks noChangeArrowheads="1"/>
            </p:cNvSpPr>
            <p:nvPr/>
          </p:nvSpPr>
          <p:spPr bwMode="auto">
            <a:xfrm>
              <a:off x="4733" y="3276"/>
              <a:ext cx="23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4" name="Rectangle 56"/>
            <p:cNvSpPr>
              <a:spLocks noChangeArrowheads="1"/>
            </p:cNvSpPr>
            <p:nvPr/>
          </p:nvSpPr>
          <p:spPr bwMode="auto">
            <a:xfrm>
              <a:off x="4879" y="3276"/>
              <a:ext cx="23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5" name="Rectangle 57"/>
            <p:cNvSpPr>
              <a:spLocks noChangeArrowheads="1"/>
            </p:cNvSpPr>
            <p:nvPr/>
          </p:nvSpPr>
          <p:spPr bwMode="auto">
            <a:xfrm>
              <a:off x="5023" y="3276"/>
              <a:ext cx="222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6" name="Line 58"/>
            <p:cNvSpPr>
              <a:spLocks noChangeShapeType="1"/>
            </p:cNvSpPr>
            <p:nvPr/>
          </p:nvSpPr>
          <p:spPr bwMode="auto">
            <a:xfrm flipV="1">
              <a:off x="3749" y="3398"/>
              <a:ext cx="204" cy="6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47" name="Rectangle 59"/>
            <p:cNvSpPr>
              <a:spLocks noChangeArrowheads="1"/>
            </p:cNvSpPr>
            <p:nvPr/>
          </p:nvSpPr>
          <p:spPr bwMode="auto">
            <a:xfrm>
              <a:off x="354" y="2181"/>
              <a:ext cx="251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48" name="Rectangle 60"/>
            <p:cNvSpPr>
              <a:spLocks noChangeArrowheads="1"/>
            </p:cNvSpPr>
            <p:nvPr/>
          </p:nvSpPr>
          <p:spPr bwMode="auto">
            <a:xfrm>
              <a:off x="365" y="2193"/>
              <a:ext cx="31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49" name="Rectangle 61"/>
            <p:cNvSpPr>
              <a:spLocks noChangeArrowheads="1"/>
            </p:cNvSpPr>
            <p:nvPr/>
          </p:nvSpPr>
          <p:spPr bwMode="auto">
            <a:xfrm>
              <a:off x="2860" y="2264"/>
              <a:ext cx="252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50" name="Rectangle 62"/>
            <p:cNvSpPr>
              <a:spLocks noChangeArrowheads="1"/>
            </p:cNvSpPr>
            <p:nvPr/>
          </p:nvSpPr>
          <p:spPr bwMode="auto">
            <a:xfrm>
              <a:off x="2871" y="2275"/>
              <a:ext cx="31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51" name="Rectangle 63"/>
            <p:cNvSpPr>
              <a:spLocks noChangeArrowheads="1"/>
            </p:cNvSpPr>
            <p:nvPr/>
          </p:nvSpPr>
          <p:spPr bwMode="auto">
            <a:xfrm>
              <a:off x="298" y="3418"/>
              <a:ext cx="238" cy="2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52" name="Rectangle 64"/>
            <p:cNvSpPr>
              <a:spLocks noChangeArrowheads="1"/>
            </p:cNvSpPr>
            <p:nvPr/>
          </p:nvSpPr>
          <p:spPr bwMode="auto">
            <a:xfrm>
              <a:off x="309" y="3429"/>
              <a:ext cx="21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553" name="Rectangle 65"/>
            <p:cNvSpPr>
              <a:spLocks noChangeArrowheads="1"/>
            </p:cNvSpPr>
            <p:nvPr/>
          </p:nvSpPr>
          <p:spPr bwMode="auto">
            <a:xfrm>
              <a:off x="2893" y="3325"/>
              <a:ext cx="250" cy="23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554" name="Rectangle 66"/>
            <p:cNvSpPr>
              <a:spLocks noChangeArrowheads="1"/>
            </p:cNvSpPr>
            <p:nvPr/>
          </p:nvSpPr>
          <p:spPr bwMode="auto">
            <a:xfrm>
              <a:off x="2903" y="3336"/>
              <a:ext cx="31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C7BA-67C9-4D05-B8FA-A6764B66B15A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0" y="314653"/>
            <a:ext cx="798808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IUPAC name of the following compound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4929" name="Imag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6757" y="1098646"/>
            <a:ext cx="3183355" cy="1538265"/>
          </a:xfrm>
          <a:prstGeom prst="rect">
            <a:avLst/>
          </a:prstGeom>
          <a:noFill/>
        </p:spPr>
      </p:pic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287621" y="2812714"/>
            <a:ext cx="838883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3-tert-butoxy-1-cyclohexyl-1,2-dimethyl-1-pentanone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3-tert-butoxy-1-cyclohexyl-2-methyl-1-pbutanone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1-cyclohexyl-2,3,5,5-hexanoic anhydride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tert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-butyl-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cyclohexyl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hexanoate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Imag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1" y="935391"/>
            <a:ext cx="5832647" cy="1007734"/>
          </a:xfrm>
          <a:prstGeom prst="rect">
            <a:avLst/>
          </a:prstGeom>
          <a:noFill/>
        </p:spPr>
      </p:pic>
      <p:sp>
        <p:nvSpPr>
          <p:cNvPr id="101379" name="Rectangle 3"/>
          <p:cNvSpPr>
            <a:spLocks noChangeArrowheads="1"/>
          </p:cNvSpPr>
          <p:nvPr/>
        </p:nvSpPr>
        <p:spPr bwMode="auto">
          <a:xfrm>
            <a:off x="0" y="98629"/>
            <a:ext cx="783900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main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0" y="1857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60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6241E-2364-45AD-AFD6-29652AD43A4F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17443" name="Group 3"/>
          <p:cNvGrpSpPr>
            <a:grpSpLocks noChangeAspect="1"/>
          </p:cNvGrpSpPr>
          <p:nvPr/>
        </p:nvGrpSpPr>
        <p:grpSpPr bwMode="auto">
          <a:xfrm>
            <a:off x="107950" y="2636838"/>
            <a:ext cx="8745538" cy="3187700"/>
            <a:chOff x="68" y="1661"/>
            <a:chExt cx="5509" cy="2008"/>
          </a:xfrm>
        </p:grpSpPr>
        <p:sp>
          <p:nvSpPr>
            <p:cNvPr id="317442" name="AutoShape 2"/>
            <p:cNvSpPr>
              <a:spLocks noChangeAspect="1" noChangeArrowheads="1" noTextEdit="1"/>
            </p:cNvSpPr>
            <p:nvPr/>
          </p:nvSpPr>
          <p:spPr bwMode="auto">
            <a:xfrm>
              <a:off x="68" y="1661"/>
              <a:ext cx="5497" cy="1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44" name="Rectangle 4"/>
            <p:cNvSpPr>
              <a:spLocks noChangeArrowheads="1"/>
            </p:cNvSpPr>
            <p:nvPr/>
          </p:nvSpPr>
          <p:spPr bwMode="auto">
            <a:xfrm>
              <a:off x="469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45" name="Rectangle 5"/>
            <p:cNvSpPr>
              <a:spLocks noChangeArrowheads="1"/>
            </p:cNvSpPr>
            <p:nvPr/>
          </p:nvSpPr>
          <p:spPr bwMode="auto">
            <a:xfrm>
              <a:off x="619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46" name="Rectangle 6"/>
            <p:cNvSpPr>
              <a:spLocks noChangeArrowheads="1"/>
            </p:cNvSpPr>
            <p:nvPr/>
          </p:nvSpPr>
          <p:spPr bwMode="auto">
            <a:xfrm>
              <a:off x="787" y="1822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47" name="Rectangle 7"/>
            <p:cNvSpPr>
              <a:spLocks noChangeArrowheads="1"/>
            </p:cNvSpPr>
            <p:nvPr/>
          </p:nvSpPr>
          <p:spPr bwMode="auto">
            <a:xfrm>
              <a:off x="846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48" name="Rectangle 8"/>
            <p:cNvSpPr>
              <a:spLocks noChangeArrowheads="1"/>
            </p:cNvSpPr>
            <p:nvPr/>
          </p:nvSpPr>
          <p:spPr bwMode="auto">
            <a:xfrm>
              <a:off x="997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49" name="Rectangle 9"/>
            <p:cNvSpPr>
              <a:spLocks noChangeArrowheads="1"/>
            </p:cNvSpPr>
            <p:nvPr/>
          </p:nvSpPr>
          <p:spPr bwMode="auto">
            <a:xfrm>
              <a:off x="1165" y="1822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0" name="Rectangle 10"/>
            <p:cNvSpPr>
              <a:spLocks noChangeArrowheads="1"/>
            </p:cNvSpPr>
            <p:nvPr/>
          </p:nvSpPr>
          <p:spPr bwMode="auto">
            <a:xfrm>
              <a:off x="1224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1" name="Rectangle 11"/>
            <p:cNvSpPr>
              <a:spLocks noChangeArrowheads="1"/>
            </p:cNvSpPr>
            <p:nvPr/>
          </p:nvSpPr>
          <p:spPr bwMode="auto">
            <a:xfrm>
              <a:off x="1375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2" name="Rectangle 12"/>
            <p:cNvSpPr>
              <a:spLocks noChangeArrowheads="1"/>
            </p:cNvSpPr>
            <p:nvPr/>
          </p:nvSpPr>
          <p:spPr bwMode="auto">
            <a:xfrm>
              <a:off x="1525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3" name="Rectangle 13"/>
            <p:cNvSpPr>
              <a:spLocks noChangeArrowheads="1"/>
            </p:cNvSpPr>
            <p:nvPr/>
          </p:nvSpPr>
          <p:spPr bwMode="auto">
            <a:xfrm>
              <a:off x="1676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4" name="Rectangle 14"/>
            <p:cNvSpPr>
              <a:spLocks noChangeArrowheads="1"/>
            </p:cNvSpPr>
            <p:nvPr/>
          </p:nvSpPr>
          <p:spPr bwMode="auto">
            <a:xfrm>
              <a:off x="1843" y="1822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5" name="Rectangle 15"/>
            <p:cNvSpPr>
              <a:spLocks noChangeArrowheads="1"/>
            </p:cNvSpPr>
            <p:nvPr/>
          </p:nvSpPr>
          <p:spPr bwMode="auto">
            <a:xfrm>
              <a:off x="2130" y="1690"/>
              <a:ext cx="2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6" name="Rectangle 16"/>
            <p:cNvSpPr>
              <a:spLocks noChangeArrowheads="1"/>
            </p:cNvSpPr>
            <p:nvPr/>
          </p:nvSpPr>
          <p:spPr bwMode="auto">
            <a:xfrm>
              <a:off x="2293" y="169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7" name="Line 17"/>
            <p:cNvSpPr>
              <a:spLocks noChangeShapeType="1"/>
            </p:cNvSpPr>
            <p:nvPr/>
          </p:nvSpPr>
          <p:spPr bwMode="auto">
            <a:xfrm>
              <a:off x="1915" y="1797"/>
              <a:ext cx="24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58" name="Rectangle 18"/>
            <p:cNvSpPr>
              <a:spLocks noChangeArrowheads="1"/>
            </p:cNvSpPr>
            <p:nvPr/>
          </p:nvSpPr>
          <p:spPr bwMode="auto">
            <a:xfrm>
              <a:off x="1234" y="2141"/>
              <a:ext cx="2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59" name="Rectangle 19"/>
            <p:cNvSpPr>
              <a:spLocks noChangeArrowheads="1"/>
            </p:cNvSpPr>
            <p:nvPr/>
          </p:nvSpPr>
          <p:spPr bwMode="auto">
            <a:xfrm>
              <a:off x="1397" y="2141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0" name="Line 20"/>
            <p:cNvSpPr>
              <a:spLocks noChangeShapeType="1"/>
            </p:cNvSpPr>
            <p:nvPr/>
          </p:nvSpPr>
          <p:spPr bwMode="auto">
            <a:xfrm>
              <a:off x="1366" y="1903"/>
              <a:ext cx="1" cy="24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61" name="Rectangle 21"/>
            <p:cNvSpPr>
              <a:spLocks noChangeArrowheads="1"/>
            </p:cNvSpPr>
            <p:nvPr/>
          </p:nvSpPr>
          <p:spPr bwMode="auto">
            <a:xfrm>
              <a:off x="3500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2" name="Rectangle 22"/>
            <p:cNvSpPr>
              <a:spLocks noChangeArrowheads="1"/>
            </p:cNvSpPr>
            <p:nvPr/>
          </p:nvSpPr>
          <p:spPr bwMode="auto">
            <a:xfrm>
              <a:off x="3651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3" name="Rectangle 23"/>
            <p:cNvSpPr>
              <a:spLocks noChangeArrowheads="1"/>
            </p:cNvSpPr>
            <p:nvPr/>
          </p:nvSpPr>
          <p:spPr bwMode="auto">
            <a:xfrm>
              <a:off x="3818" y="1828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4" name="Rectangle 24"/>
            <p:cNvSpPr>
              <a:spLocks noChangeArrowheads="1"/>
            </p:cNvSpPr>
            <p:nvPr/>
          </p:nvSpPr>
          <p:spPr bwMode="auto">
            <a:xfrm>
              <a:off x="3878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5" name="Rectangle 25"/>
            <p:cNvSpPr>
              <a:spLocks noChangeArrowheads="1"/>
            </p:cNvSpPr>
            <p:nvPr/>
          </p:nvSpPr>
          <p:spPr bwMode="auto">
            <a:xfrm>
              <a:off x="4028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6" name="Rectangle 26"/>
            <p:cNvSpPr>
              <a:spLocks noChangeArrowheads="1"/>
            </p:cNvSpPr>
            <p:nvPr/>
          </p:nvSpPr>
          <p:spPr bwMode="auto">
            <a:xfrm>
              <a:off x="4196" y="1828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7" name="Rectangle 27"/>
            <p:cNvSpPr>
              <a:spLocks noChangeArrowheads="1"/>
            </p:cNvSpPr>
            <p:nvPr/>
          </p:nvSpPr>
          <p:spPr bwMode="auto">
            <a:xfrm>
              <a:off x="4256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8" name="Rectangle 28"/>
            <p:cNvSpPr>
              <a:spLocks noChangeArrowheads="1"/>
            </p:cNvSpPr>
            <p:nvPr/>
          </p:nvSpPr>
          <p:spPr bwMode="auto">
            <a:xfrm>
              <a:off x="4406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9" name="Rectangle 29"/>
            <p:cNvSpPr>
              <a:spLocks noChangeArrowheads="1"/>
            </p:cNvSpPr>
            <p:nvPr/>
          </p:nvSpPr>
          <p:spPr bwMode="auto">
            <a:xfrm>
              <a:off x="4557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0" name="Rectangle 30"/>
            <p:cNvSpPr>
              <a:spLocks noChangeArrowheads="1"/>
            </p:cNvSpPr>
            <p:nvPr/>
          </p:nvSpPr>
          <p:spPr bwMode="auto">
            <a:xfrm>
              <a:off x="4707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1" name="Rectangle 31"/>
            <p:cNvSpPr>
              <a:spLocks noChangeArrowheads="1"/>
            </p:cNvSpPr>
            <p:nvPr/>
          </p:nvSpPr>
          <p:spPr bwMode="auto">
            <a:xfrm>
              <a:off x="4875" y="1828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2" name="Rectangle 32"/>
            <p:cNvSpPr>
              <a:spLocks noChangeArrowheads="1"/>
            </p:cNvSpPr>
            <p:nvPr/>
          </p:nvSpPr>
          <p:spPr bwMode="auto">
            <a:xfrm>
              <a:off x="5161" y="1695"/>
              <a:ext cx="2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3" name="Rectangle 33"/>
            <p:cNvSpPr>
              <a:spLocks noChangeArrowheads="1"/>
            </p:cNvSpPr>
            <p:nvPr/>
          </p:nvSpPr>
          <p:spPr bwMode="auto">
            <a:xfrm>
              <a:off x="5325" y="1695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4" name="Line 34"/>
            <p:cNvSpPr>
              <a:spLocks noChangeShapeType="1"/>
            </p:cNvSpPr>
            <p:nvPr/>
          </p:nvSpPr>
          <p:spPr bwMode="auto">
            <a:xfrm>
              <a:off x="4947" y="1802"/>
              <a:ext cx="24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75" name="Rectangle 35"/>
            <p:cNvSpPr>
              <a:spLocks noChangeArrowheads="1"/>
            </p:cNvSpPr>
            <p:nvPr/>
          </p:nvSpPr>
          <p:spPr bwMode="auto">
            <a:xfrm>
              <a:off x="4278" y="2146"/>
              <a:ext cx="3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6" name="Line 36"/>
            <p:cNvSpPr>
              <a:spLocks noChangeShapeType="1"/>
            </p:cNvSpPr>
            <p:nvPr/>
          </p:nvSpPr>
          <p:spPr bwMode="auto">
            <a:xfrm>
              <a:off x="4398" y="1908"/>
              <a:ext cx="1" cy="24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77" name="Rectangle 37"/>
            <p:cNvSpPr>
              <a:spLocks noChangeArrowheads="1"/>
            </p:cNvSpPr>
            <p:nvPr/>
          </p:nvSpPr>
          <p:spPr bwMode="auto">
            <a:xfrm>
              <a:off x="444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8" name="Rectangle 38"/>
            <p:cNvSpPr>
              <a:spLocks noChangeArrowheads="1"/>
            </p:cNvSpPr>
            <p:nvPr/>
          </p:nvSpPr>
          <p:spPr bwMode="auto">
            <a:xfrm>
              <a:off x="594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9" name="Rectangle 39"/>
            <p:cNvSpPr>
              <a:spLocks noChangeArrowheads="1"/>
            </p:cNvSpPr>
            <p:nvPr/>
          </p:nvSpPr>
          <p:spPr bwMode="auto">
            <a:xfrm>
              <a:off x="762" y="3061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0" name="Rectangle 40"/>
            <p:cNvSpPr>
              <a:spLocks noChangeArrowheads="1"/>
            </p:cNvSpPr>
            <p:nvPr/>
          </p:nvSpPr>
          <p:spPr bwMode="auto">
            <a:xfrm>
              <a:off x="822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1" name="Rectangle 41"/>
            <p:cNvSpPr>
              <a:spLocks noChangeArrowheads="1"/>
            </p:cNvSpPr>
            <p:nvPr/>
          </p:nvSpPr>
          <p:spPr bwMode="auto">
            <a:xfrm>
              <a:off x="972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2" name="Rectangle 42"/>
            <p:cNvSpPr>
              <a:spLocks noChangeArrowheads="1"/>
            </p:cNvSpPr>
            <p:nvPr/>
          </p:nvSpPr>
          <p:spPr bwMode="auto">
            <a:xfrm>
              <a:off x="1140" y="3061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3" name="Rectangle 43"/>
            <p:cNvSpPr>
              <a:spLocks noChangeArrowheads="1"/>
            </p:cNvSpPr>
            <p:nvPr/>
          </p:nvSpPr>
          <p:spPr bwMode="auto">
            <a:xfrm>
              <a:off x="1200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4" name="Rectangle 44"/>
            <p:cNvSpPr>
              <a:spLocks noChangeArrowheads="1"/>
            </p:cNvSpPr>
            <p:nvPr/>
          </p:nvSpPr>
          <p:spPr bwMode="auto">
            <a:xfrm>
              <a:off x="1350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5" name="Rectangle 45"/>
            <p:cNvSpPr>
              <a:spLocks noChangeArrowheads="1"/>
            </p:cNvSpPr>
            <p:nvPr/>
          </p:nvSpPr>
          <p:spPr bwMode="auto">
            <a:xfrm>
              <a:off x="1501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6" name="Rectangle 46"/>
            <p:cNvSpPr>
              <a:spLocks noChangeArrowheads="1"/>
            </p:cNvSpPr>
            <p:nvPr/>
          </p:nvSpPr>
          <p:spPr bwMode="auto">
            <a:xfrm>
              <a:off x="1651" y="2928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7" name="Rectangle 47"/>
            <p:cNvSpPr>
              <a:spLocks noChangeArrowheads="1"/>
            </p:cNvSpPr>
            <p:nvPr/>
          </p:nvSpPr>
          <p:spPr bwMode="auto">
            <a:xfrm>
              <a:off x="1819" y="3061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8" name="Rectangle 48"/>
            <p:cNvSpPr>
              <a:spLocks noChangeArrowheads="1"/>
            </p:cNvSpPr>
            <p:nvPr/>
          </p:nvSpPr>
          <p:spPr bwMode="auto">
            <a:xfrm>
              <a:off x="2117" y="2928"/>
              <a:ext cx="3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89" name="Line 49"/>
            <p:cNvSpPr>
              <a:spLocks noChangeShapeType="1"/>
            </p:cNvSpPr>
            <p:nvPr/>
          </p:nvSpPr>
          <p:spPr bwMode="auto">
            <a:xfrm>
              <a:off x="1891" y="3036"/>
              <a:ext cx="25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90" name="Rectangle 50"/>
            <p:cNvSpPr>
              <a:spLocks noChangeArrowheads="1"/>
            </p:cNvSpPr>
            <p:nvPr/>
          </p:nvSpPr>
          <p:spPr bwMode="auto">
            <a:xfrm>
              <a:off x="1209" y="3380"/>
              <a:ext cx="2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1" name="Rectangle 51"/>
            <p:cNvSpPr>
              <a:spLocks noChangeArrowheads="1"/>
            </p:cNvSpPr>
            <p:nvPr/>
          </p:nvSpPr>
          <p:spPr bwMode="auto">
            <a:xfrm>
              <a:off x="1373" y="338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2" name="Line 52"/>
            <p:cNvSpPr>
              <a:spLocks noChangeShapeType="1"/>
            </p:cNvSpPr>
            <p:nvPr/>
          </p:nvSpPr>
          <p:spPr bwMode="auto">
            <a:xfrm>
              <a:off x="1341" y="3142"/>
              <a:ext cx="1" cy="2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493" name="Rectangle 53"/>
            <p:cNvSpPr>
              <a:spLocks noChangeArrowheads="1"/>
            </p:cNvSpPr>
            <p:nvPr/>
          </p:nvSpPr>
          <p:spPr bwMode="auto">
            <a:xfrm>
              <a:off x="3593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4" name="Rectangle 54"/>
            <p:cNvSpPr>
              <a:spLocks noChangeArrowheads="1"/>
            </p:cNvSpPr>
            <p:nvPr/>
          </p:nvSpPr>
          <p:spPr bwMode="auto">
            <a:xfrm>
              <a:off x="3743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5" name="Rectangle 55"/>
            <p:cNvSpPr>
              <a:spLocks noChangeArrowheads="1"/>
            </p:cNvSpPr>
            <p:nvPr/>
          </p:nvSpPr>
          <p:spPr bwMode="auto">
            <a:xfrm>
              <a:off x="3911" y="3063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6" name="Rectangle 56"/>
            <p:cNvSpPr>
              <a:spLocks noChangeArrowheads="1"/>
            </p:cNvSpPr>
            <p:nvPr/>
          </p:nvSpPr>
          <p:spPr bwMode="auto">
            <a:xfrm>
              <a:off x="3971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7" name="Rectangle 57"/>
            <p:cNvSpPr>
              <a:spLocks noChangeArrowheads="1"/>
            </p:cNvSpPr>
            <p:nvPr/>
          </p:nvSpPr>
          <p:spPr bwMode="auto">
            <a:xfrm>
              <a:off x="4121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8" name="Rectangle 58"/>
            <p:cNvSpPr>
              <a:spLocks noChangeArrowheads="1"/>
            </p:cNvSpPr>
            <p:nvPr/>
          </p:nvSpPr>
          <p:spPr bwMode="auto">
            <a:xfrm>
              <a:off x="4289" y="3063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9" name="Rectangle 59"/>
            <p:cNvSpPr>
              <a:spLocks noChangeArrowheads="1"/>
            </p:cNvSpPr>
            <p:nvPr/>
          </p:nvSpPr>
          <p:spPr bwMode="auto">
            <a:xfrm>
              <a:off x="4348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0" name="Rectangle 60"/>
            <p:cNvSpPr>
              <a:spLocks noChangeArrowheads="1"/>
            </p:cNvSpPr>
            <p:nvPr/>
          </p:nvSpPr>
          <p:spPr bwMode="auto">
            <a:xfrm>
              <a:off x="4499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1" name="Rectangle 61"/>
            <p:cNvSpPr>
              <a:spLocks noChangeArrowheads="1"/>
            </p:cNvSpPr>
            <p:nvPr/>
          </p:nvSpPr>
          <p:spPr bwMode="auto">
            <a:xfrm>
              <a:off x="4649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2" name="Rectangle 62"/>
            <p:cNvSpPr>
              <a:spLocks noChangeArrowheads="1"/>
            </p:cNvSpPr>
            <p:nvPr/>
          </p:nvSpPr>
          <p:spPr bwMode="auto">
            <a:xfrm>
              <a:off x="4800" y="2930"/>
              <a:ext cx="2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3" name="Rectangle 63"/>
            <p:cNvSpPr>
              <a:spLocks noChangeArrowheads="1"/>
            </p:cNvSpPr>
            <p:nvPr/>
          </p:nvSpPr>
          <p:spPr bwMode="auto">
            <a:xfrm>
              <a:off x="4968" y="3063"/>
              <a:ext cx="14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4" name="Rectangle 64"/>
            <p:cNvSpPr>
              <a:spLocks noChangeArrowheads="1"/>
            </p:cNvSpPr>
            <p:nvPr/>
          </p:nvSpPr>
          <p:spPr bwMode="auto">
            <a:xfrm>
              <a:off x="5266" y="2930"/>
              <a:ext cx="3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5" name="Line 65"/>
            <p:cNvSpPr>
              <a:spLocks noChangeShapeType="1"/>
            </p:cNvSpPr>
            <p:nvPr/>
          </p:nvSpPr>
          <p:spPr bwMode="auto">
            <a:xfrm>
              <a:off x="5040" y="3037"/>
              <a:ext cx="25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06" name="Rectangle 66"/>
            <p:cNvSpPr>
              <a:spLocks noChangeArrowheads="1"/>
            </p:cNvSpPr>
            <p:nvPr/>
          </p:nvSpPr>
          <p:spPr bwMode="auto">
            <a:xfrm>
              <a:off x="4370" y="3381"/>
              <a:ext cx="3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7" name="Line 67"/>
            <p:cNvSpPr>
              <a:spLocks noChangeShapeType="1"/>
            </p:cNvSpPr>
            <p:nvPr/>
          </p:nvSpPr>
          <p:spPr bwMode="auto">
            <a:xfrm>
              <a:off x="4490" y="3144"/>
              <a:ext cx="1" cy="2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08" name="Rectangle 68"/>
            <p:cNvSpPr>
              <a:spLocks noChangeArrowheads="1"/>
            </p:cNvSpPr>
            <p:nvPr/>
          </p:nvSpPr>
          <p:spPr bwMode="auto">
            <a:xfrm>
              <a:off x="68" y="1661"/>
              <a:ext cx="283" cy="26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09" name="Rectangle 69"/>
            <p:cNvSpPr>
              <a:spLocks noChangeArrowheads="1"/>
            </p:cNvSpPr>
            <p:nvPr/>
          </p:nvSpPr>
          <p:spPr bwMode="auto">
            <a:xfrm>
              <a:off x="80" y="1672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10" name="Rectangle 70"/>
            <p:cNvSpPr>
              <a:spLocks noChangeArrowheads="1"/>
            </p:cNvSpPr>
            <p:nvPr/>
          </p:nvSpPr>
          <p:spPr bwMode="auto">
            <a:xfrm>
              <a:off x="3163" y="1685"/>
              <a:ext cx="283" cy="27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11" name="Rectangle 71"/>
            <p:cNvSpPr>
              <a:spLocks noChangeArrowheads="1"/>
            </p:cNvSpPr>
            <p:nvPr/>
          </p:nvSpPr>
          <p:spPr bwMode="auto">
            <a:xfrm>
              <a:off x="3175" y="169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12" name="Rectangle 72"/>
            <p:cNvSpPr>
              <a:spLocks noChangeArrowheads="1"/>
            </p:cNvSpPr>
            <p:nvPr/>
          </p:nvSpPr>
          <p:spPr bwMode="auto">
            <a:xfrm>
              <a:off x="122" y="2891"/>
              <a:ext cx="270" cy="26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13" name="Rectangle 73"/>
            <p:cNvSpPr>
              <a:spLocks noChangeArrowheads="1"/>
            </p:cNvSpPr>
            <p:nvPr/>
          </p:nvSpPr>
          <p:spPr bwMode="auto">
            <a:xfrm>
              <a:off x="134" y="2902"/>
              <a:ext cx="24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14" name="Rectangle 74"/>
            <p:cNvSpPr>
              <a:spLocks noChangeArrowheads="1"/>
            </p:cNvSpPr>
            <p:nvPr/>
          </p:nvSpPr>
          <p:spPr bwMode="auto">
            <a:xfrm>
              <a:off x="3185" y="2889"/>
              <a:ext cx="284" cy="26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15" name="Rectangle 75"/>
            <p:cNvSpPr>
              <a:spLocks noChangeArrowheads="1"/>
            </p:cNvSpPr>
            <p:nvPr/>
          </p:nvSpPr>
          <p:spPr bwMode="auto">
            <a:xfrm>
              <a:off x="3198" y="2901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0" y="98629"/>
            <a:ext cx="783900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main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425" name="Imag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0741" y="1196752"/>
            <a:ext cx="5424603" cy="1656184"/>
          </a:xfrm>
          <a:prstGeom prst="rect">
            <a:avLst/>
          </a:prstGeom>
          <a:noFill/>
        </p:spPr>
      </p:pic>
      <p:sp>
        <p:nvSpPr>
          <p:cNvPr id="103427" name="Rectangle 3"/>
          <p:cNvSpPr>
            <a:spLocks noChangeArrowheads="1"/>
          </p:cNvSpPr>
          <p:nvPr/>
        </p:nvSpPr>
        <p:spPr bwMode="auto">
          <a:xfrm>
            <a:off x="352957" y="3005417"/>
            <a:ext cx="400301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4-methyl-3-hexene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3-methyl-3-hexene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4-methyl-2-hexene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4-methyl-3-hexanol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61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4DE7-664E-4000-B1D7-074E25E93E77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1"/>
          <p:cNvSpPr>
            <a:spLocks noChangeArrowheads="1"/>
          </p:cNvSpPr>
          <p:nvPr/>
        </p:nvSpPr>
        <p:spPr bwMode="auto">
          <a:xfrm>
            <a:off x="0" y="53089"/>
            <a:ext cx="909415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reaction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aldehydes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with hydroxyl amine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Hydrazone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Imine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Oxime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Acetal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8C378-A5BD-4F7C-A305-3F224AED66F3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2" name="Image 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908720"/>
            <a:ext cx="3439272" cy="1559421"/>
          </a:xfrm>
          <a:prstGeom prst="rect">
            <a:avLst/>
          </a:prstGeom>
          <a:noFill/>
        </p:spPr>
      </p:pic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108029" y="170637"/>
            <a:ext cx="496802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following reaction gives: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0" y="2876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63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8B19-D56E-413F-898A-AFD84E13D0C8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11299" name="Group 3"/>
          <p:cNvGrpSpPr>
            <a:grpSpLocks noChangeAspect="1"/>
          </p:cNvGrpSpPr>
          <p:nvPr/>
        </p:nvGrpSpPr>
        <p:grpSpPr bwMode="auto">
          <a:xfrm>
            <a:off x="2247900" y="2892425"/>
            <a:ext cx="4124325" cy="3849688"/>
            <a:chOff x="1416" y="1822"/>
            <a:chExt cx="2598" cy="2425"/>
          </a:xfrm>
        </p:grpSpPr>
        <p:sp>
          <p:nvSpPr>
            <p:cNvPr id="311298" name="AutoShape 2"/>
            <p:cNvSpPr>
              <a:spLocks noChangeAspect="1" noChangeArrowheads="1" noTextEdit="1"/>
            </p:cNvSpPr>
            <p:nvPr/>
          </p:nvSpPr>
          <p:spPr bwMode="auto">
            <a:xfrm>
              <a:off x="1416" y="1822"/>
              <a:ext cx="2598" cy="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0" name="Line 4"/>
            <p:cNvSpPr>
              <a:spLocks noChangeShapeType="1"/>
            </p:cNvSpPr>
            <p:nvPr/>
          </p:nvSpPr>
          <p:spPr bwMode="auto">
            <a:xfrm>
              <a:off x="1780" y="2304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1" name="Line 5"/>
            <p:cNvSpPr>
              <a:spLocks noChangeShapeType="1"/>
            </p:cNvSpPr>
            <p:nvPr/>
          </p:nvSpPr>
          <p:spPr bwMode="auto">
            <a:xfrm flipV="1">
              <a:off x="1780" y="2170"/>
              <a:ext cx="227" cy="13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2" name="Line 6"/>
            <p:cNvSpPr>
              <a:spLocks noChangeShapeType="1"/>
            </p:cNvSpPr>
            <p:nvPr/>
          </p:nvSpPr>
          <p:spPr bwMode="auto">
            <a:xfrm>
              <a:off x="1780" y="2569"/>
              <a:ext cx="227" cy="13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3" name="Line 7"/>
            <p:cNvSpPr>
              <a:spLocks noChangeShapeType="1"/>
            </p:cNvSpPr>
            <p:nvPr/>
          </p:nvSpPr>
          <p:spPr bwMode="auto">
            <a:xfrm flipV="1">
              <a:off x="2007" y="2569"/>
              <a:ext cx="228" cy="13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4" name="Line 8"/>
            <p:cNvSpPr>
              <a:spLocks noChangeShapeType="1"/>
            </p:cNvSpPr>
            <p:nvPr/>
          </p:nvSpPr>
          <p:spPr bwMode="auto">
            <a:xfrm flipV="1">
              <a:off x="2235" y="2304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5" name="Line 9"/>
            <p:cNvSpPr>
              <a:spLocks noChangeShapeType="1"/>
            </p:cNvSpPr>
            <p:nvPr/>
          </p:nvSpPr>
          <p:spPr bwMode="auto">
            <a:xfrm flipH="1" flipV="1">
              <a:off x="2007" y="2170"/>
              <a:ext cx="228" cy="13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6" name="Line 10"/>
            <p:cNvSpPr>
              <a:spLocks noChangeShapeType="1"/>
            </p:cNvSpPr>
            <p:nvPr/>
          </p:nvSpPr>
          <p:spPr bwMode="auto">
            <a:xfrm flipV="1">
              <a:off x="2007" y="1987"/>
              <a:ext cx="1" cy="18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07" name="Rectangle 11"/>
            <p:cNvSpPr>
              <a:spLocks noChangeArrowheads="1"/>
            </p:cNvSpPr>
            <p:nvPr/>
          </p:nvSpPr>
          <p:spPr bwMode="auto">
            <a:xfrm>
              <a:off x="1914" y="1824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08" name="Rectangle 12"/>
            <p:cNvSpPr>
              <a:spLocks noChangeArrowheads="1"/>
            </p:cNvSpPr>
            <p:nvPr/>
          </p:nvSpPr>
          <p:spPr bwMode="auto">
            <a:xfrm>
              <a:off x="2029" y="1824"/>
              <a:ext cx="19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09" name="Rectangle 13"/>
            <p:cNvSpPr>
              <a:spLocks noChangeArrowheads="1"/>
            </p:cNvSpPr>
            <p:nvPr/>
          </p:nvSpPr>
          <p:spPr bwMode="auto">
            <a:xfrm>
              <a:off x="2154" y="1824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10" name="Rectangle 14"/>
            <p:cNvSpPr>
              <a:spLocks noChangeArrowheads="1"/>
            </p:cNvSpPr>
            <p:nvPr/>
          </p:nvSpPr>
          <p:spPr bwMode="auto">
            <a:xfrm>
              <a:off x="2269" y="1824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11" name="Rectangle 15"/>
            <p:cNvSpPr>
              <a:spLocks noChangeArrowheads="1"/>
            </p:cNvSpPr>
            <p:nvPr/>
          </p:nvSpPr>
          <p:spPr bwMode="auto">
            <a:xfrm>
              <a:off x="2394" y="1925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12" name="Oval 16"/>
            <p:cNvSpPr>
              <a:spLocks noChangeArrowheads="1"/>
            </p:cNvSpPr>
            <p:nvPr/>
          </p:nvSpPr>
          <p:spPr bwMode="auto">
            <a:xfrm>
              <a:off x="1879" y="2282"/>
              <a:ext cx="225" cy="287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13" name="Line 17"/>
            <p:cNvSpPr>
              <a:spLocks noChangeShapeType="1"/>
            </p:cNvSpPr>
            <p:nvPr/>
          </p:nvSpPr>
          <p:spPr bwMode="auto">
            <a:xfrm>
              <a:off x="3432" y="2323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14" name="Line 18"/>
            <p:cNvSpPr>
              <a:spLocks noChangeShapeType="1"/>
            </p:cNvSpPr>
            <p:nvPr/>
          </p:nvSpPr>
          <p:spPr bwMode="auto">
            <a:xfrm flipV="1">
              <a:off x="3432" y="2189"/>
              <a:ext cx="227" cy="13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15" name="Line 19"/>
            <p:cNvSpPr>
              <a:spLocks noChangeShapeType="1"/>
            </p:cNvSpPr>
            <p:nvPr/>
          </p:nvSpPr>
          <p:spPr bwMode="auto">
            <a:xfrm>
              <a:off x="3432" y="2588"/>
              <a:ext cx="227" cy="13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16" name="Line 20"/>
            <p:cNvSpPr>
              <a:spLocks noChangeShapeType="1"/>
            </p:cNvSpPr>
            <p:nvPr/>
          </p:nvSpPr>
          <p:spPr bwMode="auto">
            <a:xfrm flipV="1">
              <a:off x="3659" y="2588"/>
              <a:ext cx="228" cy="13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17" name="Line 21"/>
            <p:cNvSpPr>
              <a:spLocks noChangeShapeType="1"/>
            </p:cNvSpPr>
            <p:nvPr/>
          </p:nvSpPr>
          <p:spPr bwMode="auto">
            <a:xfrm flipV="1">
              <a:off x="3887" y="2323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18" name="Line 22"/>
            <p:cNvSpPr>
              <a:spLocks noChangeShapeType="1"/>
            </p:cNvSpPr>
            <p:nvPr/>
          </p:nvSpPr>
          <p:spPr bwMode="auto">
            <a:xfrm flipH="1" flipV="1">
              <a:off x="3659" y="2189"/>
              <a:ext cx="228" cy="13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19" name="Line 23"/>
            <p:cNvSpPr>
              <a:spLocks noChangeShapeType="1"/>
            </p:cNvSpPr>
            <p:nvPr/>
          </p:nvSpPr>
          <p:spPr bwMode="auto">
            <a:xfrm flipV="1">
              <a:off x="3659" y="2005"/>
              <a:ext cx="1" cy="18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20" name="Rectangle 24"/>
            <p:cNvSpPr>
              <a:spLocks noChangeArrowheads="1"/>
            </p:cNvSpPr>
            <p:nvPr/>
          </p:nvSpPr>
          <p:spPr bwMode="auto">
            <a:xfrm>
              <a:off x="3566" y="1843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21" name="Rectangle 25"/>
            <p:cNvSpPr>
              <a:spLocks noChangeArrowheads="1"/>
            </p:cNvSpPr>
            <p:nvPr/>
          </p:nvSpPr>
          <p:spPr bwMode="auto">
            <a:xfrm>
              <a:off x="3680" y="1843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22" name="Rectangle 26"/>
            <p:cNvSpPr>
              <a:spLocks noChangeArrowheads="1"/>
            </p:cNvSpPr>
            <p:nvPr/>
          </p:nvSpPr>
          <p:spPr bwMode="auto">
            <a:xfrm>
              <a:off x="3795" y="1843"/>
              <a:ext cx="19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23" name="Oval 27"/>
            <p:cNvSpPr>
              <a:spLocks noChangeArrowheads="1"/>
            </p:cNvSpPr>
            <p:nvPr/>
          </p:nvSpPr>
          <p:spPr bwMode="auto">
            <a:xfrm>
              <a:off x="3531" y="2301"/>
              <a:ext cx="225" cy="287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24" name="Line 28"/>
            <p:cNvSpPr>
              <a:spLocks noChangeShapeType="1"/>
            </p:cNvSpPr>
            <p:nvPr/>
          </p:nvSpPr>
          <p:spPr bwMode="auto">
            <a:xfrm>
              <a:off x="1772" y="3757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25" name="Line 29"/>
            <p:cNvSpPr>
              <a:spLocks noChangeShapeType="1"/>
            </p:cNvSpPr>
            <p:nvPr/>
          </p:nvSpPr>
          <p:spPr bwMode="auto">
            <a:xfrm flipV="1">
              <a:off x="1772" y="3624"/>
              <a:ext cx="227" cy="13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26" name="Line 30"/>
            <p:cNvSpPr>
              <a:spLocks noChangeShapeType="1"/>
            </p:cNvSpPr>
            <p:nvPr/>
          </p:nvSpPr>
          <p:spPr bwMode="auto">
            <a:xfrm>
              <a:off x="1772" y="4022"/>
              <a:ext cx="227" cy="13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27" name="Line 31"/>
            <p:cNvSpPr>
              <a:spLocks noChangeShapeType="1"/>
            </p:cNvSpPr>
            <p:nvPr/>
          </p:nvSpPr>
          <p:spPr bwMode="auto">
            <a:xfrm flipV="1">
              <a:off x="1999" y="4022"/>
              <a:ext cx="228" cy="13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28" name="Line 32"/>
            <p:cNvSpPr>
              <a:spLocks noChangeShapeType="1"/>
            </p:cNvSpPr>
            <p:nvPr/>
          </p:nvSpPr>
          <p:spPr bwMode="auto">
            <a:xfrm flipV="1">
              <a:off x="2227" y="3757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29" name="Line 33"/>
            <p:cNvSpPr>
              <a:spLocks noChangeShapeType="1"/>
            </p:cNvSpPr>
            <p:nvPr/>
          </p:nvSpPr>
          <p:spPr bwMode="auto">
            <a:xfrm flipH="1" flipV="1">
              <a:off x="1999" y="3624"/>
              <a:ext cx="228" cy="13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30" name="Line 34"/>
            <p:cNvSpPr>
              <a:spLocks noChangeShapeType="1"/>
            </p:cNvSpPr>
            <p:nvPr/>
          </p:nvSpPr>
          <p:spPr bwMode="auto">
            <a:xfrm flipV="1">
              <a:off x="1999" y="3440"/>
              <a:ext cx="1" cy="18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31" name="Rectangle 35"/>
            <p:cNvSpPr>
              <a:spLocks noChangeArrowheads="1"/>
            </p:cNvSpPr>
            <p:nvPr/>
          </p:nvSpPr>
          <p:spPr bwMode="auto">
            <a:xfrm>
              <a:off x="1906" y="3277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32" name="Rectangle 36"/>
            <p:cNvSpPr>
              <a:spLocks noChangeArrowheads="1"/>
            </p:cNvSpPr>
            <p:nvPr/>
          </p:nvSpPr>
          <p:spPr bwMode="auto">
            <a:xfrm>
              <a:off x="2021" y="3277"/>
              <a:ext cx="19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33" name="Rectangle 37"/>
            <p:cNvSpPr>
              <a:spLocks noChangeArrowheads="1"/>
            </p:cNvSpPr>
            <p:nvPr/>
          </p:nvSpPr>
          <p:spPr bwMode="auto">
            <a:xfrm>
              <a:off x="2146" y="3277"/>
              <a:ext cx="19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34" name="Rectangle 38"/>
            <p:cNvSpPr>
              <a:spLocks noChangeArrowheads="1"/>
            </p:cNvSpPr>
            <p:nvPr/>
          </p:nvSpPr>
          <p:spPr bwMode="auto">
            <a:xfrm>
              <a:off x="2272" y="3277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35" name="Rectangle 39"/>
            <p:cNvSpPr>
              <a:spLocks noChangeArrowheads="1"/>
            </p:cNvSpPr>
            <p:nvPr/>
          </p:nvSpPr>
          <p:spPr bwMode="auto">
            <a:xfrm>
              <a:off x="2386" y="3277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36" name="Rectangle 40"/>
            <p:cNvSpPr>
              <a:spLocks noChangeArrowheads="1"/>
            </p:cNvSpPr>
            <p:nvPr/>
          </p:nvSpPr>
          <p:spPr bwMode="auto">
            <a:xfrm>
              <a:off x="2511" y="3379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37" name="Oval 41"/>
            <p:cNvSpPr>
              <a:spLocks noChangeArrowheads="1"/>
            </p:cNvSpPr>
            <p:nvPr/>
          </p:nvSpPr>
          <p:spPr bwMode="auto">
            <a:xfrm>
              <a:off x="1871" y="3736"/>
              <a:ext cx="225" cy="286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38" name="Line 42"/>
            <p:cNvSpPr>
              <a:spLocks noChangeShapeType="1"/>
            </p:cNvSpPr>
            <p:nvPr/>
          </p:nvSpPr>
          <p:spPr bwMode="auto">
            <a:xfrm>
              <a:off x="3390" y="3768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39" name="Line 43"/>
            <p:cNvSpPr>
              <a:spLocks noChangeShapeType="1"/>
            </p:cNvSpPr>
            <p:nvPr/>
          </p:nvSpPr>
          <p:spPr bwMode="auto">
            <a:xfrm flipV="1">
              <a:off x="3390" y="3634"/>
              <a:ext cx="227" cy="13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40" name="Line 44"/>
            <p:cNvSpPr>
              <a:spLocks noChangeShapeType="1"/>
            </p:cNvSpPr>
            <p:nvPr/>
          </p:nvSpPr>
          <p:spPr bwMode="auto">
            <a:xfrm>
              <a:off x="3390" y="4033"/>
              <a:ext cx="227" cy="13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41" name="Line 45"/>
            <p:cNvSpPr>
              <a:spLocks noChangeShapeType="1"/>
            </p:cNvSpPr>
            <p:nvPr/>
          </p:nvSpPr>
          <p:spPr bwMode="auto">
            <a:xfrm flipV="1">
              <a:off x="3617" y="4033"/>
              <a:ext cx="228" cy="13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42" name="Line 46"/>
            <p:cNvSpPr>
              <a:spLocks noChangeShapeType="1"/>
            </p:cNvSpPr>
            <p:nvPr/>
          </p:nvSpPr>
          <p:spPr bwMode="auto">
            <a:xfrm flipV="1">
              <a:off x="3845" y="3768"/>
              <a:ext cx="1" cy="26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43" name="Line 47"/>
            <p:cNvSpPr>
              <a:spLocks noChangeShapeType="1"/>
            </p:cNvSpPr>
            <p:nvPr/>
          </p:nvSpPr>
          <p:spPr bwMode="auto">
            <a:xfrm flipH="1" flipV="1">
              <a:off x="3617" y="3634"/>
              <a:ext cx="228" cy="13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44" name="Line 48"/>
            <p:cNvSpPr>
              <a:spLocks noChangeShapeType="1"/>
            </p:cNvSpPr>
            <p:nvPr/>
          </p:nvSpPr>
          <p:spPr bwMode="auto">
            <a:xfrm flipV="1">
              <a:off x="3617" y="3451"/>
              <a:ext cx="1" cy="18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45" name="Rectangle 49"/>
            <p:cNvSpPr>
              <a:spLocks noChangeArrowheads="1"/>
            </p:cNvSpPr>
            <p:nvPr/>
          </p:nvSpPr>
          <p:spPr bwMode="auto">
            <a:xfrm>
              <a:off x="3519" y="3288"/>
              <a:ext cx="19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46" name="Oval 50"/>
            <p:cNvSpPr>
              <a:spLocks noChangeArrowheads="1"/>
            </p:cNvSpPr>
            <p:nvPr/>
          </p:nvSpPr>
          <p:spPr bwMode="auto">
            <a:xfrm>
              <a:off x="3489" y="3747"/>
              <a:ext cx="226" cy="285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47" name="Rectangle 51"/>
            <p:cNvSpPr>
              <a:spLocks noChangeArrowheads="1"/>
            </p:cNvSpPr>
            <p:nvPr/>
          </p:nvSpPr>
          <p:spPr bwMode="auto">
            <a:xfrm>
              <a:off x="3659" y="3279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48" name="Rectangle 52"/>
            <p:cNvSpPr>
              <a:spLocks noChangeArrowheads="1"/>
            </p:cNvSpPr>
            <p:nvPr/>
          </p:nvSpPr>
          <p:spPr bwMode="auto">
            <a:xfrm>
              <a:off x="3774" y="3279"/>
              <a:ext cx="186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49" name="Rectangle 53"/>
            <p:cNvSpPr>
              <a:spLocks noChangeArrowheads="1"/>
            </p:cNvSpPr>
            <p:nvPr/>
          </p:nvSpPr>
          <p:spPr bwMode="auto">
            <a:xfrm>
              <a:off x="3898" y="3380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50" name="Rectangle 54"/>
            <p:cNvSpPr>
              <a:spLocks noChangeArrowheads="1"/>
            </p:cNvSpPr>
            <p:nvPr/>
          </p:nvSpPr>
          <p:spPr bwMode="auto">
            <a:xfrm>
              <a:off x="1416" y="2317"/>
              <a:ext cx="216" cy="206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51" name="Rectangle 55"/>
            <p:cNvSpPr>
              <a:spLocks noChangeArrowheads="1"/>
            </p:cNvSpPr>
            <p:nvPr/>
          </p:nvSpPr>
          <p:spPr bwMode="auto">
            <a:xfrm>
              <a:off x="1425" y="2327"/>
              <a:ext cx="268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52" name="Rectangle 56"/>
            <p:cNvSpPr>
              <a:spLocks noChangeArrowheads="1"/>
            </p:cNvSpPr>
            <p:nvPr/>
          </p:nvSpPr>
          <p:spPr bwMode="auto">
            <a:xfrm>
              <a:off x="3109" y="2361"/>
              <a:ext cx="216" cy="20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53" name="Rectangle 57"/>
            <p:cNvSpPr>
              <a:spLocks noChangeArrowheads="1"/>
            </p:cNvSpPr>
            <p:nvPr/>
          </p:nvSpPr>
          <p:spPr bwMode="auto">
            <a:xfrm>
              <a:off x="3118" y="2371"/>
              <a:ext cx="268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54" name="Rectangle 58"/>
            <p:cNvSpPr>
              <a:spLocks noChangeArrowheads="1"/>
            </p:cNvSpPr>
            <p:nvPr/>
          </p:nvSpPr>
          <p:spPr bwMode="auto">
            <a:xfrm>
              <a:off x="1417" y="3741"/>
              <a:ext cx="206" cy="206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55" name="Rectangle 59"/>
            <p:cNvSpPr>
              <a:spLocks noChangeArrowheads="1"/>
            </p:cNvSpPr>
            <p:nvPr/>
          </p:nvSpPr>
          <p:spPr bwMode="auto">
            <a:xfrm>
              <a:off x="1427" y="3751"/>
              <a:ext cx="18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56" name="Rectangle 60"/>
            <p:cNvSpPr>
              <a:spLocks noChangeArrowheads="1"/>
            </p:cNvSpPr>
            <p:nvPr/>
          </p:nvSpPr>
          <p:spPr bwMode="auto">
            <a:xfrm>
              <a:off x="3028" y="3773"/>
              <a:ext cx="216" cy="20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357" name="Rectangle 61"/>
            <p:cNvSpPr>
              <a:spLocks noChangeArrowheads="1"/>
            </p:cNvSpPr>
            <p:nvPr/>
          </p:nvSpPr>
          <p:spPr bwMode="auto">
            <a:xfrm>
              <a:off x="3037" y="3783"/>
              <a:ext cx="268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Image 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4533" y="764704"/>
            <a:ext cx="4791643" cy="1402433"/>
          </a:xfrm>
          <a:prstGeom prst="rect">
            <a:avLst/>
          </a:prstGeom>
          <a:noFill/>
        </p:spPr>
      </p:pic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0" y="188640"/>
            <a:ext cx="7330853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product with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64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3830-4722-4199-98DE-F2197A30CB07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09251" name="Group 3"/>
          <p:cNvGrpSpPr>
            <a:grpSpLocks noChangeAspect="1"/>
          </p:cNvGrpSpPr>
          <p:nvPr/>
        </p:nvGrpSpPr>
        <p:grpSpPr bwMode="auto">
          <a:xfrm>
            <a:off x="2051050" y="2276475"/>
            <a:ext cx="4235450" cy="4478338"/>
            <a:chOff x="1292" y="1434"/>
            <a:chExt cx="2668" cy="2821"/>
          </a:xfrm>
        </p:grpSpPr>
        <p:sp>
          <p:nvSpPr>
            <p:cNvPr id="309250" name="AutoShape 2"/>
            <p:cNvSpPr>
              <a:spLocks noChangeAspect="1" noChangeArrowheads="1" noTextEdit="1"/>
            </p:cNvSpPr>
            <p:nvPr/>
          </p:nvSpPr>
          <p:spPr bwMode="auto">
            <a:xfrm>
              <a:off x="1292" y="1434"/>
              <a:ext cx="2668" cy="28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2" name="Line 4"/>
            <p:cNvSpPr>
              <a:spLocks noChangeShapeType="1"/>
            </p:cNvSpPr>
            <p:nvPr/>
          </p:nvSpPr>
          <p:spPr bwMode="auto">
            <a:xfrm>
              <a:off x="1641" y="2382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3" name="Line 5"/>
            <p:cNvSpPr>
              <a:spLocks noChangeShapeType="1"/>
            </p:cNvSpPr>
            <p:nvPr/>
          </p:nvSpPr>
          <p:spPr bwMode="auto">
            <a:xfrm flipV="1">
              <a:off x="1641" y="2253"/>
              <a:ext cx="217" cy="12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4" name="Line 6"/>
            <p:cNvSpPr>
              <a:spLocks noChangeShapeType="1"/>
            </p:cNvSpPr>
            <p:nvPr/>
          </p:nvSpPr>
          <p:spPr bwMode="auto">
            <a:xfrm>
              <a:off x="1641" y="2637"/>
              <a:ext cx="217" cy="12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5" name="Line 7"/>
            <p:cNvSpPr>
              <a:spLocks noChangeShapeType="1"/>
            </p:cNvSpPr>
            <p:nvPr/>
          </p:nvSpPr>
          <p:spPr bwMode="auto">
            <a:xfrm flipV="1">
              <a:off x="1858" y="2637"/>
              <a:ext cx="218" cy="12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6" name="Line 8"/>
            <p:cNvSpPr>
              <a:spLocks noChangeShapeType="1"/>
            </p:cNvSpPr>
            <p:nvPr/>
          </p:nvSpPr>
          <p:spPr bwMode="auto">
            <a:xfrm flipV="1">
              <a:off x="2076" y="2382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7" name="Line 9"/>
            <p:cNvSpPr>
              <a:spLocks noChangeShapeType="1"/>
            </p:cNvSpPr>
            <p:nvPr/>
          </p:nvSpPr>
          <p:spPr bwMode="auto">
            <a:xfrm flipH="1" flipV="1">
              <a:off x="1858" y="2253"/>
              <a:ext cx="218" cy="12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8" name="Line 10"/>
            <p:cNvSpPr>
              <a:spLocks noChangeShapeType="1"/>
            </p:cNvSpPr>
            <p:nvPr/>
          </p:nvSpPr>
          <p:spPr bwMode="auto">
            <a:xfrm flipV="1">
              <a:off x="1858" y="1998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59" name="Rectangle 11"/>
            <p:cNvSpPr>
              <a:spLocks noChangeArrowheads="1"/>
            </p:cNvSpPr>
            <p:nvPr/>
          </p:nvSpPr>
          <p:spPr bwMode="auto">
            <a:xfrm>
              <a:off x="1547" y="1792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60" name="Rectangle 12"/>
            <p:cNvSpPr>
              <a:spLocks noChangeArrowheads="1"/>
            </p:cNvSpPr>
            <p:nvPr/>
          </p:nvSpPr>
          <p:spPr bwMode="auto">
            <a:xfrm>
              <a:off x="1381" y="1792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61" name="Rectangle 13"/>
            <p:cNvSpPr>
              <a:spLocks noChangeArrowheads="1"/>
            </p:cNvSpPr>
            <p:nvPr/>
          </p:nvSpPr>
          <p:spPr bwMode="auto">
            <a:xfrm>
              <a:off x="1505" y="1891"/>
              <a:ext cx="1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62" name="Line 14"/>
            <p:cNvSpPr>
              <a:spLocks noChangeShapeType="1"/>
            </p:cNvSpPr>
            <p:nvPr/>
          </p:nvSpPr>
          <p:spPr bwMode="auto">
            <a:xfrm flipH="1" flipV="1">
              <a:off x="1712" y="1913"/>
              <a:ext cx="146" cy="8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63" name="Rectangle 15"/>
            <p:cNvSpPr>
              <a:spLocks noChangeArrowheads="1"/>
            </p:cNvSpPr>
            <p:nvPr/>
          </p:nvSpPr>
          <p:spPr bwMode="auto">
            <a:xfrm>
              <a:off x="1985" y="1791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64" name="Rectangle 16"/>
            <p:cNvSpPr>
              <a:spLocks noChangeArrowheads="1"/>
            </p:cNvSpPr>
            <p:nvPr/>
          </p:nvSpPr>
          <p:spPr bwMode="auto">
            <a:xfrm>
              <a:off x="2095" y="1791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65" name="Rectangle 17"/>
            <p:cNvSpPr>
              <a:spLocks noChangeArrowheads="1"/>
            </p:cNvSpPr>
            <p:nvPr/>
          </p:nvSpPr>
          <p:spPr bwMode="auto">
            <a:xfrm>
              <a:off x="2219" y="1889"/>
              <a:ext cx="1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66" name="Line 18"/>
            <p:cNvSpPr>
              <a:spLocks noChangeShapeType="1"/>
            </p:cNvSpPr>
            <p:nvPr/>
          </p:nvSpPr>
          <p:spPr bwMode="auto">
            <a:xfrm flipV="1">
              <a:off x="1858" y="1911"/>
              <a:ext cx="146" cy="8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67" name="Oval 19"/>
            <p:cNvSpPr>
              <a:spLocks noChangeArrowheads="1"/>
            </p:cNvSpPr>
            <p:nvPr/>
          </p:nvSpPr>
          <p:spPr bwMode="auto">
            <a:xfrm>
              <a:off x="1735" y="2361"/>
              <a:ext cx="216" cy="276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68" name="Line 20"/>
            <p:cNvSpPr>
              <a:spLocks noChangeShapeType="1"/>
            </p:cNvSpPr>
            <p:nvPr/>
          </p:nvSpPr>
          <p:spPr bwMode="auto">
            <a:xfrm>
              <a:off x="3221" y="2400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69" name="Line 21"/>
            <p:cNvSpPr>
              <a:spLocks noChangeShapeType="1"/>
            </p:cNvSpPr>
            <p:nvPr/>
          </p:nvSpPr>
          <p:spPr bwMode="auto">
            <a:xfrm flipV="1">
              <a:off x="3221" y="2271"/>
              <a:ext cx="217" cy="12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70" name="Line 22"/>
            <p:cNvSpPr>
              <a:spLocks noChangeShapeType="1"/>
            </p:cNvSpPr>
            <p:nvPr/>
          </p:nvSpPr>
          <p:spPr bwMode="auto">
            <a:xfrm>
              <a:off x="3221" y="2655"/>
              <a:ext cx="217" cy="12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71" name="Line 23"/>
            <p:cNvSpPr>
              <a:spLocks noChangeShapeType="1"/>
            </p:cNvSpPr>
            <p:nvPr/>
          </p:nvSpPr>
          <p:spPr bwMode="auto">
            <a:xfrm flipV="1">
              <a:off x="3438" y="2655"/>
              <a:ext cx="218" cy="12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72" name="Line 24"/>
            <p:cNvSpPr>
              <a:spLocks noChangeShapeType="1"/>
            </p:cNvSpPr>
            <p:nvPr/>
          </p:nvSpPr>
          <p:spPr bwMode="auto">
            <a:xfrm flipV="1">
              <a:off x="3656" y="2400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73" name="Line 25"/>
            <p:cNvSpPr>
              <a:spLocks noChangeShapeType="1"/>
            </p:cNvSpPr>
            <p:nvPr/>
          </p:nvSpPr>
          <p:spPr bwMode="auto">
            <a:xfrm flipH="1" flipV="1">
              <a:off x="3438" y="2271"/>
              <a:ext cx="218" cy="12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74" name="Line 26"/>
            <p:cNvSpPr>
              <a:spLocks noChangeShapeType="1"/>
            </p:cNvSpPr>
            <p:nvPr/>
          </p:nvSpPr>
          <p:spPr bwMode="auto">
            <a:xfrm flipV="1">
              <a:off x="3438" y="2095"/>
              <a:ext cx="1" cy="17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75" name="Rectangle 27"/>
            <p:cNvSpPr>
              <a:spLocks noChangeArrowheads="1"/>
            </p:cNvSpPr>
            <p:nvPr/>
          </p:nvSpPr>
          <p:spPr bwMode="auto">
            <a:xfrm>
              <a:off x="3346" y="1938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76" name="Rectangle 28"/>
            <p:cNvSpPr>
              <a:spLocks noChangeArrowheads="1"/>
            </p:cNvSpPr>
            <p:nvPr/>
          </p:nvSpPr>
          <p:spPr bwMode="auto">
            <a:xfrm>
              <a:off x="3566" y="1809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77" name="Line 29"/>
            <p:cNvSpPr>
              <a:spLocks noChangeShapeType="1"/>
            </p:cNvSpPr>
            <p:nvPr/>
          </p:nvSpPr>
          <p:spPr bwMode="auto">
            <a:xfrm flipV="1">
              <a:off x="3506" y="1929"/>
              <a:ext cx="79" cy="4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78" name="Rectangle 30"/>
            <p:cNvSpPr>
              <a:spLocks noChangeArrowheads="1"/>
            </p:cNvSpPr>
            <p:nvPr/>
          </p:nvSpPr>
          <p:spPr bwMode="auto">
            <a:xfrm>
              <a:off x="3128" y="1810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79" name="Line 31"/>
            <p:cNvSpPr>
              <a:spLocks noChangeShapeType="1"/>
            </p:cNvSpPr>
            <p:nvPr/>
          </p:nvSpPr>
          <p:spPr bwMode="auto">
            <a:xfrm flipH="1" flipV="1">
              <a:off x="3293" y="1931"/>
              <a:ext cx="72" cy="4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0" name="Line 32"/>
            <p:cNvSpPr>
              <a:spLocks noChangeShapeType="1"/>
            </p:cNvSpPr>
            <p:nvPr/>
          </p:nvSpPr>
          <p:spPr bwMode="auto">
            <a:xfrm flipV="1">
              <a:off x="3658" y="1632"/>
              <a:ext cx="1" cy="17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1" name="Line 33"/>
            <p:cNvSpPr>
              <a:spLocks noChangeShapeType="1"/>
            </p:cNvSpPr>
            <p:nvPr/>
          </p:nvSpPr>
          <p:spPr bwMode="auto">
            <a:xfrm flipV="1">
              <a:off x="3613" y="1662"/>
              <a:ext cx="1" cy="14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2" name="Line 34"/>
            <p:cNvSpPr>
              <a:spLocks noChangeShapeType="1"/>
            </p:cNvSpPr>
            <p:nvPr/>
          </p:nvSpPr>
          <p:spPr bwMode="auto">
            <a:xfrm flipV="1">
              <a:off x="3658" y="1505"/>
              <a:ext cx="218" cy="12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3" name="Oval 35"/>
            <p:cNvSpPr>
              <a:spLocks noChangeArrowheads="1"/>
            </p:cNvSpPr>
            <p:nvPr/>
          </p:nvSpPr>
          <p:spPr bwMode="auto">
            <a:xfrm>
              <a:off x="3315" y="2379"/>
              <a:ext cx="216" cy="276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4" name="Line 36"/>
            <p:cNvSpPr>
              <a:spLocks noChangeShapeType="1"/>
            </p:cNvSpPr>
            <p:nvPr/>
          </p:nvSpPr>
          <p:spPr bwMode="auto">
            <a:xfrm>
              <a:off x="1633" y="3780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5" name="Line 37"/>
            <p:cNvSpPr>
              <a:spLocks noChangeShapeType="1"/>
            </p:cNvSpPr>
            <p:nvPr/>
          </p:nvSpPr>
          <p:spPr bwMode="auto">
            <a:xfrm flipV="1">
              <a:off x="1633" y="3652"/>
              <a:ext cx="217" cy="12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6" name="Line 38"/>
            <p:cNvSpPr>
              <a:spLocks noChangeShapeType="1"/>
            </p:cNvSpPr>
            <p:nvPr/>
          </p:nvSpPr>
          <p:spPr bwMode="auto">
            <a:xfrm>
              <a:off x="1633" y="4035"/>
              <a:ext cx="217" cy="12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7" name="Line 39"/>
            <p:cNvSpPr>
              <a:spLocks noChangeShapeType="1"/>
            </p:cNvSpPr>
            <p:nvPr/>
          </p:nvSpPr>
          <p:spPr bwMode="auto">
            <a:xfrm flipV="1">
              <a:off x="1850" y="4035"/>
              <a:ext cx="218" cy="12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8" name="Line 40"/>
            <p:cNvSpPr>
              <a:spLocks noChangeShapeType="1"/>
            </p:cNvSpPr>
            <p:nvPr/>
          </p:nvSpPr>
          <p:spPr bwMode="auto">
            <a:xfrm flipV="1">
              <a:off x="2068" y="3780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89" name="Line 41"/>
            <p:cNvSpPr>
              <a:spLocks noChangeShapeType="1"/>
            </p:cNvSpPr>
            <p:nvPr/>
          </p:nvSpPr>
          <p:spPr bwMode="auto">
            <a:xfrm flipH="1" flipV="1">
              <a:off x="1850" y="3652"/>
              <a:ext cx="218" cy="128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0" name="Line 42"/>
            <p:cNvSpPr>
              <a:spLocks noChangeShapeType="1"/>
            </p:cNvSpPr>
            <p:nvPr/>
          </p:nvSpPr>
          <p:spPr bwMode="auto">
            <a:xfrm flipV="1">
              <a:off x="1850" y="3475"/>
              <a:ext cx="1" cy="17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1" name="Rectangle 43"/>
            <p:cNvSpPr>
              <a:spLocks noChangeArrowheads="1"/>
            </p:cNvSpPr>
            <p:nvPr/>
          </p:nvSpPr>
          <p:spPr bwMode="auto">
            <a:xfrm>
              <a:off x="1758" y="3318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92" name="Line 44"/>
            <p:cNvSpPr>
              <a:spLocks noChangeShapeType="1"/>
            </p:cNvSpPr>
            <p:nvPr/>
          </p:nvSpPr>
          <p:spPr bwMode="auto">
            <a:xfrm flipH="1" flipV="1">
              <a:off x="1632" y="3269"/>
              <a:ext cx="145" cy="8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3" name="Line 45"/>
            <p:cNvSpPr>
              <a:spLocks noChangeShapeType="1"/>
            </p:cNvSpPr>
            <p:nvPr/>
          </p:nvSpPr>
          <p:spPr bwMode="auto">
            <a:xfrm flipV="1">
              <a:off x="1918" y="3268"/>
              <a:ext cx="151" cy="8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4" name="Oval 46"/>
            <p:cNvSpPr>
              <a:spLocks noChangeArrowheads="1"/>
            </p:cNvSpPr>
            <p:nvPr/>
          </p:nvSpPr>
          <p:spPr bwMode="auto">
            <a:xfrm>
              <a:off x="1727" y="3760"/>
              <a:ext cx="216" cy="275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5" name="Line 47"/>
            <p:cNvSpPr>
              <a:spLocks noChangeShapeType="1"/>
            </p:cNvSpPr>
            <p:nvPr/>
          </p:nvSpPr>
          <p:spPr bwMode="auto">
            <a:xfrm>
              <a:off x="3181" y="3791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6" name="Line 48"/>
            <p:cNvSpPr>
              <a:spLocks noChangeShapeType="1"/>
            </p:cNvSpPr>
            <p:nvPr/>
          </p:nvSpPr>
          <p:spPr bwMode="auto">
            <a:xfrm flipV="1">
              <a:off x="3181" y="3662"/>
              <a:ext cx="217" cy="12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7" name="Line 49"/>
            <p:cNvSpPr>
              <a:spLocks noChangeShapeType="1"/>
            </p:cNvSpPr>
            <p:nvPr/>
          </p:nvSpPr>
          <p:spPr bwMode="auto">
            <a:xfrm>
              <a:off x="3181" y="4046"/>
              <a:ext cx="217" cy="12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8" name="Line 50"/>
            <p:cNvSpPr>
              <a:spLocks noChangeShapeType="1"/>
            </p:cNvSpPr>
            <p:nvPr/>
          </p:nvSpPr>
          <p:spPr bwMode="auto">
            <a:xfrm flipV="1">
              <a:off x="3398" y="4046"/>
              <a:ext cx="219" cy="12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299" name="Line 51"/>
            <p:cNvSpPr>
              <a:spLocks noChangeShapeType="1"/>
            </p:cNvSpPr>
            <p:nvPr/>
          </p:nvSpPr>
          <p:spPr bwMode="auto">
            <a:xfrm flipV="1">
              <a:off x="3617" y="3791"/>
              <a:ext cx="1" cy="255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00" name="Line 52"/>
            <p:cNvSpPr>
              <a:spLocks noChangeShapeType="1"/>
            </p:cNvSpPr>
            <p:nvPr/>
          </p:nvSpPr>
          <p:spPr bwMode="auto">
            <a:xfrm flipH="1" flipV="1">
              <a:off x="3398" y="3662"/>
              <a:ext cx="219" cy="12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01" name="Line 53"/>
            <p:cNvSpPr>
              <a:spLocks noChangeShapeType="1"/>
            </p:cNvSpPr>
            <p:nvPr/>
          </p:nvSpPr>
          <p:spPr bwMode="auto">
            <a:xfrm flipV="1">
              <a:off x="3398" y="3486"/>
              <a:ext cx="1" cy="17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02" name="Rectangle 54"/>
            <p:cNvSpPr>
              <a:spLocks noChangeArrowheads="1"/>
            </p:cNvSpPr>
            <p:nvPr/>
          </p:nvSpPr>
          <p:spPr bwMode="auto">
            <a:xfrm>
              <a:off x="3306" y="3329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03" name="Rectangle 55"/>
            <p:cNvSpPr>
              <a:spLocks noChangeArrowheads="1"/>
            </p:cNvSpPr>
            <p:nvPr/>
          </p:nvSpPr>
          <p:spPr bwMode="auto">
            <a:xfrm>
              <a:off x="3526" y="3200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04" name="Rectangle 56"/>
            <p:cNvSpPr>
              <a:spLocks noChangeArrowheads="1"/>
            </p:cNvSpPr>
            <p:nvPr/>
          </p:nvSpPr>
          <p:spPr bwMode="auto">
            <a:xfrm>
              <a:off x="3636" y="3200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05" name="Rectangle 57"/>
            <p:cNvSpPr>
              <a:spLocks noChangeArrowheads="1"/>
            </p:cNvSpPr>
            <p:nvPr/>
          </p:nvSpPr>
          <p:spPr bwMode="auto">
            <a:xfrm>
              <a:off x="3760" y="3298"/>
              <a:ext cx="1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06" name="Line 58"/>
            <p:cNvSpPr>
              <a:spLocks noChangeShapeType="1"/>
            </p:cNvSpPr>
            <p:nvPr/>
          </p:nvSpPr>
          <p:spPr bwMode="auto">
            <a:xfrm flipV="1">
              <a:off x="3466" y="3319"/>
              <a:ext cx="79" cy="4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07" name="Rectangle 59"/>
            <p:cNvSpPr>
              <a:spLocks noChangeArrowheads="1"/>
            </p:cNvSpPr>
            <p:nvPr/>
          </p:nvSpPr>
          <p:spPr bwMode="auto">
            <a:xfrm>
              <a:off x="3088" y="3201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08" name="Rectangle 60"/>
            <p:cNvSpPr>
              <a:spLocks noChangeArrowheads="1"/>
            </p:cNvSpPr>
            <p:nvPr/>
          </p:nvSpPr>
          <p:spPr bwMode="auto">
            <a:xfrm>
              <a:off x="2922" y="3201"/>
              <a:ext cx="18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09" name="Rectangle 61"/>
            <p:cNvSpPr>
              <a:spLocks noChangeArrowheads="1"/>
            </p:cNvSpPr>
            <p:nvPr/>
          </p:nvSpPr>
          <p:spPr bwMode="auto">
            <a:xfrm>
              <a:off x="3046" y="3300"/>
              <a:ext cx="10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10" name="Line 62"/>
            <p:cNvSpPr>
              <a:spLocks noChangeShapeType="1"/>
            </p:cNvSpPr>
            <p:nvPr/>
          </p:nvSpPr>
          <p:spPr bwMode="auto">
            <a:xfrm flipH="1" flipV="1">
              <a:off x="3253" y="3322"/>
              <a:ext cx="73" cy="4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11" name="Oval 63"/>
            <p:cNvSpPr>
              <a:spLocks noChangeArrowheads="1"/>
            </p:cNvSpPr>
            <p:nvPr/>
          </p:nvSpPr>
          <p:spPr bwMode="auto">
            <a:xfrm>
              <a:off x="3277" y="3770"/>
              <a:ext cx="215" cy="276"/>
            </a:xfrm>
            <a:prstGeom prst="ellips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12" name="Rectangle 64"/>
            <p:cNvSpPr>
              <a:spLocks noChangeArrowheads="1"/>
            </p:cNvSpPr>
            <p:nvPr/>
          </p:nvSpPr>
          <p:spPr bwMode="auto">
            <a:xfrm>
              <a:off x="1292" y="2395"/>
              <a:ext cx="207" cy="19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13" name="Rectangle 65"/>
            <p:cNvSpPr>
              <a:spLocks noChangeArrowheads="1"/>
            </p:cNvSpPr>
            <p:nvPr/>
          </p:nvSpPr>
          <p:spPr bwMode="auto">
            <a:xfrm>
              <a:off x="1301" y="2404"/>
              <a:ext cx="26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14" name="Rectangle 66"/>
            <p:cNvSpPr>
              <a:spLocks noChangeArrowheads="1"/>
            </p:cNvSpPr>
            <p:nvPr/>
          </p:nvSpPr>
          <p:spPr bwMode="auto">
            <a:xfrm>
              <a:off x="2912" y="2437"/>
              <a:ext cx="207" cy="19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15" name="Rectangle 67"/>
            <p:cNvSpPr>
              <a:spLocks noChangeArrowheads="1"/>
            </p:cNvSpPr>
            <p:nvPr/>
          </p:nvSpPr>
          <p:spPr bwMode="auto">
            <a:xfrm>
              <a:off x="2921" y="2446"/>
              <a:ext cx="189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16" name="Rectangle 68"/>
            <p:cNvSpPr>
              <a:spLocks noChangeArrowheads="1"/>
            </p:cNvSpPr>
            <p:nvPr/>
          </p:nvSpPr>
          <p:spPr bwMode="auto">
            <a:xfrm>
              <a:off x="1293" y="3765"/>
              <a:ext cx="198" cy="19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17" name="Rectangle 69"/>
            <p:cNvSpPr>
              <a:spLocks noChangeArrowheads="1"/>
            </p:cNvSpPr>
            <p:nvPr/>
          </p:nvSpPr>
          <p:spPr bwMode="auto">
            <a:xfrm>
              <a:off x="1302" y="3774"/>
              <a:ext cx="255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18" name="Rectangle 70"/>
            <p:cNvSpPr>
              <a:spLocks noChangeArrowheads="1"/>
            </p:cNvSpPr>
            <p:nvPr/>
          </p:nvSpPr>
          <p:spPr bwMode="auto">
            <a:xfrm>
              <a:off x="2834" y="3796"/>
              <a:ext cx="207" cy="19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319" name="Rectangle 71"/>
            <p:cNvSpPr>
              <a:spLocks noChangeArrowheads="1"/>
            </p:cNvSpPr>
            <p:nvPr/>
          </p:nvSpPr>
          <p:spPr bwMode="auto">
            <a:xfrm>
              <a:off x="2843" y="3805"/>
              <a:ext cx="26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0" y="98629"/>
            <a:ext cx="815319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compound with highest boiling point will be: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65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C66FE-53CC-4E10-BAEE-C77FF53F31BA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07203" name="Group 3"/>
          <p:cNvGrpSpPr>
            <a:grpSpLocks noChangeAspect="1"/>
          </p:cNvGrpSpPr>
          <p:nvPr/>
        </p:nvGrpSpPr>
        <p:grpSpPr bwMode="auto">
          <a:xfrm>
            <a:off x="427038" y="1268413"/>
            <a:ext cx="8001000" cy="3600450"/>
            <a:chOff x="269" y="799"/>
            <a:chExt cx="5040" cy="2268"/>
          </a:xfrm>
        </p:grpSpPr>
        <p:sp>
          <p:nvSpPr>
            <p:cNvPr id="307202" name="AutoShape 2"/>
            <p:cNvSpPr>
              <a:spLocks noChangeAspect="1" noChangeArrowheads="1" noTextEdit="1"/>
            </p:cNvSpPr>
            <p:nvPr/>
          </p:nvSpPr>
          <p:spPr bwMode="auto">
            <a:xfrm>
              <a:off x="269" y="799"/>
              <a:ext cx="5040" cy="2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04" name="Rectangle 4"/>
            <p:cNvSpPr>
              <a:spLocks noChangeArrowheads="1"/>
            </p:cNvSpPr>
            <p:nvPr/>
          </p:nvSpPr>
          <p:spPr bwMode="auto">
            <a:xfrm>
              <a:off x="832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05" name="Rectangle 5"/>
            <p:cNvSpPr>
              <a:spLocks noChangeArrowheads="1"/>
            </p:cNvSpPr>
            <p:nvPr/>
          </p:nvSpPr>
          <p:spPr bwMode="auto">
            <a:xfrm>
              <a:off x="999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06" name="Rectangle 6"/>
            <p:cNvSpPr>
              <a:spLocks noChangeArrowheads="1"/>
            </p:cNvSpPr>
            <p:nvPr/>
          </p:nvSpPr>
          <p:spPr bwMode="auto">
            <a:xfrm>
              <a:off x="1185" y="1508"/>
              <a:ext cx="160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07" name="Rectangle 7"/>
            <p:cNvSpPr>
              <a:spLocks noChangeArrowheads="1"/>
            </p:cNvSpPr>
            <p:nvPr/>
          </p:nvSpPr>
          <p:spPr bwMode="auto">
            <a:xfrm>
              <a:off x="1251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08" name="Rectangle 8"/>
            <p:cNvSpPr>
              <a:spLocks noChangeArrowheads="1"/>
            </p:cNvSpPr>
            <p:nvPr/>
          </p:nvSpPr>
          <p:spPr bwMode="auto">
            <a:xfrm>
              <a:off x="1418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09" name="Rectangle 9"/>
            <p:cNvSpPr>
              <a:spLocks noChangeArrowheads="1"/>
            </p:cNvSpPr>
            <p:nvPr/>
          </p:nvSpPr>
          <p:spPr bwMode="auto">
            <a:xfrm>
              <a:off x="1604" y="1508"/>
              <a:ext cx="160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0" name="Rectangle 10"/>
            <p:cNvSpPr>
              <a:spLocks noChangeArrowheads="1"/>
            </p:cNvSpPr>
            <p:nvPr/>
          </p:nvSpPr>
          <p:spPr bwMode="auto">
            <a:xfrm>
              <a:off x="1670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1" name="Rectangle 11"/>
            <p:cNvSpPr>
              <a:spLocks noChangeArrowheads="1"/>
            </p:cNvSpPr>
            <p:nvPr/>
          </p:nvSpPr>
          <p:spPr bwMode="auto">
            <a:xfrm>
              <a:off x="1837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2" name="Rectangle 12"/>
            <p:cNvSpPr>
              <a:spLocks noChangeArrowheads="1"/>
            </p:cNvSpPr>
            <p:nvPr/>
          </p:nvSpPr>
          <p:spPr bwMode="auto">
            <a:xfrm>
              <a:off x="2023" y="1508"/>
              <a:ext cx="160" cy="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3" name="Rectangle 13"/>
            <p:cNvSpPr>
              <a:spLocks noChangeArrowheads="1"/>
            </p:cNvSpPr>
            <p:nvPr/>
          </p:nvSpPr>
          <p:spPr bwMode="auto">
            <a:xfrm>
              <a:off x="2090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4" name="Rectangle 14"/>
            <p:cNvSpPr>
              <a:spLocks noChangeArrowheads="1"/>
            </p:cNvSpPr>
            <p:nvPr/>
          </p:nvSpPr>
          <p:spPr bwMode="auto">
            <a:xfrm>
              <a:off x="2257" y="1362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5" name="Rectangle 15"/>
            <p:cNvSpPr>
              <a:spLocks noChangeArrowheads="1"/>
            </p:cNvSpPr>
            <p:nvPr/>
          </p:nvSpPr>
          <p:spPr bwMode="auto">
            <a:xfrm>
              <a:off x="2425" y="1362"/>
              <a:ext cx="29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6" name="Line 16"/>
            <p:cNvSpPr>
              <a:spLocks noChangeShapeType="1"/>
            </p:cNvSpPr>
            <p:nvPr/>
          </p:nvSpPr>
          <p:spPr bwMode="auto">
            <a:xfrm flipV="1">
              <a:off x="3810" y="1288"/>
              <a:ext cx="332" cy="19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17" name="Line 17"/>
            <p:cNvSpPr>
              <a:spLocks noChangeShapeType="1"/>
            </p:cNvSpPr>
            <p:nvPr/>
          </p:nvSpPr>
          <p:spPr bwMode="auto">
            <a:xfrm>
              <a:off x="4142" y="1288"/>
              <a:ext cx="332" cy="19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18" name="Rectangle 18"/>
            <p:cNvSpPr>
              <a:spLocks noChangeArrowheads="1"/>
            </p:cNvSpPr>
            <p:nvPr/>
          </p:nvSpPr>
          <p:spPr bwMode="auto">
            <a:xfrm>
              <a:off x="4678" y="1172"/>
              <a:ext cx="336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19" name="Line 19"/>
            <p:cNvSpPr>
              <a:spLocks noChangeShapeType="1"/>
            </p:cNvSpPr>
            <p:nvPr/>
          </p:nvSpPr>
          <p:spPr bwMode="auto">
            <a:xfrm flipV="1">
              <a:off x="4474" y="1340"/>
              <a:ext cx="237" cy="14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20" name="Line 20"/>
            <p:cNvSpPr>
              <a:spLocks noChangeShapeType="1"/>
            </p:cNvSpPr>
            <p:nvPr/>
          </p:nvSpPr>
          <p:spPr bwMode="auto">
            <a:xfrm flipV="1">
              <a:off x="4142" y="905"/>
              <a:ext cx="1" cy="383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21" name="Line 21"/>
            <p:cNvSpPr>
              <a:spLocks noChangeShapeType="1"/>
            </p:cNvSpPr>
            <p:nvPr/>
          </p:nvSpPr>
          <p:spPr bwMode="auto">
            <a:xfrm flipV="1">
              <a:off x="855" y="2752"/>
              <a:ext cx="332" cy="19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22" name="Line 22"/>
            <p:cNvSpPr>
              <a:spLocks noChangeShapeType="1"/>
            </p:cNvSpPr>
            <p:nvPr/>
          </p:nvSpPr>
          <p:spPr bwMode="auto">
            <a:xfrm>
              <a:off x="1187" y="2752"/>
              <a:ext cx="332" cy="19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23" name="Line 23"/>
            <p:cNvSpPr>
              <a:spLocks noChangeShapeType="1"/>
            </p:cNvSpPr>
            <p:nvPr/>
          </p:nvSpPr>
          <p:spPr bwMode="auto">
            <a:xfrm flipV="1">
              <a:off x="1519" y="2812"/>
              <a:ext cx="221" cy="132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24" name="Rectangle 24"/>
            <p:cNvSpPr>
              <a:spLocks noChangeArrowheads="1"/>
            </p:cNvSpPr>
            <p:nvPr/>
          </p:nvSpPr>
          <p:spPr bwMode="auto">
            <a:xfrm>
              <a:off x="1711" y="2634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25" name="Rectangle 25"/>
            <p:cNvSpPr>
              <a:spLocks noChangeArrowheads="1"/>
            </p:cNvSpPr>
            <p:nvPr/>
          </p:nvSpPr>
          <p:spPr bwMode="auto">
            <a:xfrm>
              <a:off x="1880" y="2634"/>
              <a:ext cx="29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26" name="Rectangle 26"/>
            <p:cNvSpPr>
              <a:spLocks noChangeArrowheads="1"/>
            </p:cNvSpPr>
            <p:nvPr/>
          </p:nvSpPr>
          <p:spPr bwMode="auto">
            <a:xfrm>
              <a:off x="2062" y="2634"/>
              <a:ext cx="292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27" name="Rectangle 27"/>
            <p:cNvSpPr>
              <a:spLocks noChangeArrowheads="1"/>
            </p:cNvSpPr>
            <p:nvPr/>
          </p:nvSpPr>
          <p:spPr bwMode="auto">
            <a:xfrm>
              <a:off x="2243" y="2634"/>
              <a:ext cx="28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28" name="Line 28"/>
            <p:cNvSpPr>
              <a:spLocks noChangeShapeType="1"/>
            </p:cNvSpPr>
            <p:nvPr/>
          </p:nvSpPr>
          <p:spPr bwMode="auto">
            <a:xfrm flipV="1">
              <a:off x="3854" y="2507"/>
              <a:ext cx="332" cy="191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29" name="Line 29"/>
            <p:cNvSpPr>
              <a:spLocks noChangeShapeType="1"/>
            </p:cNvSpPr>
            <p:nvPr/>
          </p:nvSpPr>
          <p:spPr bwMode="auto">
            <a:xfrm>
              <a:off x="4186" y="2507"/>
              <a:ext cx="332" cy="189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30" name="Rectangle 30"/>
            <p:cNvSpPr>
              <a:spLocks noChangeArrowheads="1"/>
            </p:cNvSpPr>
            <p:nvPr/>
          </p:nvSpPr>
          <p:spPr bwMode="auto">
            <a:xfrm>
              <a:off x="4709" y="2389"/>
              <a:ext cx="282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31" name="Line 31"/>
            <p:cNvSpPr>
              <a:spLocks noChangeShapeType="1"/>
            </p:cNvSpPr>
            <p:nvPr/>
          </p:nvSpPr>
          <p:spPr bwMode="auto">
            <a:xfrm flipV="1">
              <a:off x="4518" y="2568"/>
              <a:ext cx="216" cy="12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32" name="Line 32"/>
            <p:cNvSpPr>
              <a:spLocks noChangeShapeType="1"/>
            </p:cNvSpPr>
            <p:nvPr/>
          </p:nvSpPr>
          <p:spPr bwMode="auto">
            <a:xfrm>
              <a:off x="4967" y="2570"/>
              <a:ext cx="215" cy="124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33" name="Rectangle 33"/>
            <p:cNvSpPr>
              <a:spLocks noChangeArrowheads="1"/>
            </p:cNvSpPr>
            <p:nvPr/>
          </p:nvSpPr>
          <p:spPr bwMode="auto">
            <a:xfrm>
              <a:off x="269" y="1321"/>
              <a:ext cx="314" cy="29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34" name="Rectangle 34"/>
            <p:cNvSpPr>
              <a:spLocks noChangeArrowheads="1"/>
            </p:cNvSpPr>
            <p:nvPr/>
          </p:nvSpPr>
          <p:spPr bwMode="auto">
            <a:xfrm>
              <a:off x="283" y="1335"/>
              <a:ext cx="40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35" name="Rectangle 35"/>
            <p:cNvSpPr>
              <a:spLocks noChangeArrowheads="1"/>
            </p:cNvSpPr>
            <p:nvPr/>
          </p:nvSpPr>
          <p:spPr bwMode="auto">
            <a:xfrm>
              <a:off x="3319" y="1281"/>
              <a:ext cx="314" cy="29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36" name="Rectangle 36"/>
            <p:cNvSpPr>
              <a:spLocks noChangeArrowheads="1"/>
            </p:cNvSpPr>
            <p:nvPr/>
          </p:nvSpPr>
          <p:spPr bwMode="auto">
            <a:xfrm>
              <a:off x="3332" y="1294"/>
              <a:ext cx="40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37" name="Rectangle 37"/>
            <p:cNvSpPr>
              <a:spLocks noChangeArrowheads="1"/>
            </p:cNvSpPr>
            <p:nvPr/>
          </p:nvSpPr>
          <p:spPr bwMode="auto">
            <a:xfrm>
              <a:off x="300" y="2638"/>
              <a:ext cx="299" cy="29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38" name="Rectangle 38"/>
            <p:cNvSpPr>
              <a:spLocks noChangeArrowheads="1"/>
            </p:cNvSpPr>
            <p:nvPr/>
          </p:nvSpPr>
          <p:spPr bwMode="auto">
            <a:xfrm>
              <a:off x="314" y="2652"/>
              <a:ext cx="273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39" name="Rectangle 39"/>
            <p:cNvSpPr>
              <a:spLocks noChangeArrowheads="1"/>
            </p:cNvSpPr>
            <p:nvPr/>
          </p:nvSpPr>
          <p:spPr bwMode="auto">
            <a:xfrm>
              <a:off x="3297" y="2466"/>
              <a:ext cx="315" cy="29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240" name="Rectangle 40"/>
            <p:cNvSpPr>
              <a:spLocks noChangeArrowheads="1"/>
            </p:cNvSpPr>
            <p:nvPr/>
          </p:nvSpPr>
          <p:spPr bwMode="auto">
            <a:xfrm>
              <a:off x="3311" y="2479"/>
              <a:ext cx="40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Image 3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6019" y="764704"/>
            <a:ext cx="3676101" cy="1584176"/>
          </a:xfrm>
          <a:prstGeom prst="rect">
            <a:avLst/>
          </a:prstGeom>
          <a:noFill/>
        </p:spPr>
      </p:pic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0" y="98629"/>
            <a:ext cx="856516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resulting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66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233B-51F6-454A-BA15-15154778773E}" type="datetime1">
              <a:rPr lang="fr-FR" smtClean="0"/>
              <a:pPr/>
              <a:t>15/05/2012</a:t>
            </a:fld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5508104" y="4365104"/>
            <a:ext cx="144016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276483" name="Object 3"/>
          <p:cNvGraphicFramePr>
            <a:graphicFrameLocks noChangeAspect="1"/>
          </p:cNvGraphicFramePr>
          <p:nvPr/>
        </p:nvGraphicFramePr>
        <p:xfrm>
          <a:off x="1052431" y="2656812"/>
          <a:ext cx="6111857" cy="3940540"/>
        </p:xfrm>
        <a:graphic>
          <a:graphicData uri="http://schemas.openxmlformats.org/presentationml/2006/ole">
            <p:oleObj spid="_x0000_s276483" r:id="rId5" imgW="3619440" imgH="2333520" progId="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4644008" y="2996952"/>
            <a:ext cx="72008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(b)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4" name="Image 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2"/>
            <a:ext cx="2157793" cy="1602931"/>
          </a:xfrm>
          <a:prstGeom prst="rect">
            <a:avLst/>
          </a:prstGeom>
          <a:noFill/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223738" y="-195086"/>
            <a:ext cx="7923964" cy="2543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When the following compound reacts with CO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followed by addition of 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the resulting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67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9AB7-5C09-49E1-BA55-FA5C8DC4B567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30756" name="Group 4"/>
          <p:cNvGrpSpPr>
            <a:grpSpLocks noChangeAspect="1"/>
          </p:cNvGrpSpPr>
          <p:nvPr/>
        </p:nvGrpSpPr>
        <p:grpSpPr bwMode="auto">
          <a:xfrm>
            <a:off x="2700338" y="3024188"/>
            <a:ext cx="5722937" cy="3590924"/>
            <a:chOff x="1701" y="1905"/>
            <a:chExt cx="3605" cy="2262"/>
          </a:xfrm>
        </p:grpSpPr>
        <p:sp>
          <p:nvSpPr>
            <p:cNvPr id="330755" name="AutoShape 3"/>
            <p:cNvSpPr>
              <a:spLocks noChangeAspect="1" noChangeArrowheads="1" noTextEdit="1"/>
            </p:cNvSpPr>
            <p:nvPr/>
          </p:nvSpPr>
          <p:spPr bwMode="auto">
            <a:xfrm>
              <a:off x="1701" y="1905"/>
              <a:ext cx="3603" cy="2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57" name="Line 5"/>
            <p:cNvSpPr>
              <a:spLocks noChangeShapeType="1"/>
            </p:cNvSpPr>
            <p:nvPr/>
          </p:nvSpPr>
          <p:spPr bwMode="auto">
            <a:xfrm>
              <a:off x="2024" y="2120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58" name="Line 6"/>
            <p:cNvSpPr>
              <a:spLocks noChangeShapeType="1"/>
            </p:cNvSpPr>
            <p:nvPr/>
          </p:nvSpPr>
          <p:spPr bwMode="auto">
            <a:xfrm flipV="1">
              <a:off x="2024" y="2000"/>
              <a:ext cx="203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59" name="Line 7"/>
            <p:cNvSpPr>
              <a:spLocks noChangeShapeType="1"/>
            </p:cNvSpPr>
            <p:nvPr/>
          </p:nvSpPr>
          <p:spPr bwMode="auto">
            <a:xfrm>
              <a:off x="2024" y="2358"/>
              <a:ext cx="203" cy="1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60" name="Line 8"/>
            <p:cNvSpPr>
              <a:spLocks noChangeShapeType="1"/>
            </p:cNvSpPr>
            <p:nvPr/>
          </p:nvSpPr>
          <p:spPr bwMode="auto">
            <a:xfrm flipV="1">
              <a:off x="2227" y="2358"/>
              <a:ext cx="204" cy="1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61" name="Line 9"/>
            <p:cNvSpPr>
              <a:spLocks noChangeShapeType="1"/>
            </p:cNvSpPr>
            <p:nvPr/>
          </p:nvSpPr>
          <p:spPr bwMode="auto">
            <a:xfrm flipV="1">
              <a:off x="2431" y="2120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62" name="Line 10"/>
            <p:cNvSpPr>
              <a:spLocks noChangeShapeType="1"/>
            </p:cNvSpPr>
            <p:nvPr/>
          </p:nvSpPr>
          <p:spPr bwMode="auto">
            <a:xfrm flipH="1" flipV="1">
              <a:off x="2227" y="2000"/>
              <a:ext cx="204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63" name="Rectangle 11"/>
            <p:cNvSpPr>
              <a:spLocks noChangeArrowheads="1"/>
            </p:cNvSpPr>
            <p:nvPr/>
          </p:nvSpPr>
          <p:spPr bwMode="auto">
            <a:xfrm>
              <a:off x="2553" y="1929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64" name="Rectangle 12"/>
            <p:cNvSpPr>
              <a:spLocks noChangeArrowheads="1"/>
            </p:cNvSpPr>
            <p:nvPr/>
          </p:nvSpPr>
          <p:spPr bwMode="auto">
            <a:xfrm>
              <a:off x="2656" y="1929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65" name="Rectangle 13"/>
            <p:cNvSpPr>
              <a:spLocks noChangeArrowheads="1"/>
            </p:cNvSpPr>
            <p:nvPr/>
          </p:nvSpPr>
          <p:spPr bwMode="auto">
            <a:xfrm>
              <a:off x="2769" y="2019"/>
              <a:ext cx="94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66" name="Line 14"/>
            <p:cNvSpPr>
              <a:spLocks noChangeShapeType="1"/>
            </p:cNvSpPr>
            <p:nvPr/>
          </p:nvSpPr>
          <p:spPr bwMode="auto">
            <a:xfrm flipV="1">
              <a:off x="2431" y="2038"/>
              <a:ext cx="137" cy="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67" name="Line 15"/>
            <p:cNvSpPr>
              <a:spLocks noChangeShapeType="1"/>
            </p:cNvSpPr>
            <p:nvPr/>
          </p:nvSpPr>
          <p:spPr bwMode="auto">
            <a:xfrm>
              <a:off x="2227" y="2475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68" name="Line 16"/>
            <p:cNvSpPr>
              <a:spLocks noChangeShapeType="1"/>
            </p:cNvSpPr>
            <p:nvPr/>
          </p:nvSpPr>
          <p:spPr bwMode="auto">
            <a:xfrm>
              <a:off x="2227" y="2713"/>
              <a:ext cx="137" cy="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69" name="Rectangle 17"/>
            <p:cNvSpPr>
              <a:spLocks noChangeArrowheads="1"/>
            </p:cNvSpPr>
            <p:nvPr/>
          </p:nvSpPr>
          <p:spPr bwMode="auto">
            <a:xfrm>
              <a:off x="2349" y="2760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70" name="Rectangle 18"/>
            <p:cNvSpPr>
              <a:spLocks noChangeArrowheads="1"/>
            </p:cNvSpPr>
            <p:nvPr/>
          </p:nvSpPr>
          <p:spPr bwMode="auto">
            <a:xfrm>
              <a:off x="2453" y="2760"/>
              <a:ext cx="174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71" name="Rectangle 19"/>
            <p:cNvSpPr>
              <a:spLocks noChangeArrowheads="1"/>
            </p:cNvSpPr>
            <p:nvPr/>
          </p:nvSpPr>
          <p:spPr bwMode="auto">
            <a:xfrm>
              <a:off x="2565" y="2760"/>
              <a:ext cx="174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72" name="Rectangle 20"/>
            <p:cNvSpPr>
              <a:spLocks noChangeArrowheads="1"/>
            </p:cNvSpPr>
            <p:nvPr/>
          </p:nvSpPr>
          <p:spPr bwMode="auto">
            <a:xfrm>
              <a:off x="2676" y="2760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73" name="Oval 21"/>
            <p:cNvSpPr>
              <a:spLocks noChangeArrowheads="1"/>
            </p:cNvSpPr>
            <p:nvPr/>
          </p:nvSpPr>
          <p:spPr bwMode="auto">
            <a:xfrm>
              <a:off x="2113" y="2101"/>
              <a:ext cx="201" cy="25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74" name="Line 22"/>
            <p:cNvSpPr>
              <a:spLocks noChangeShapeType="1"/>
            </p:cNvSpPr>
            <p:nvPr/>
          </p:nvSpPr>
          <p:spPr bwMode="auto">
            <a:xfrm>
              <a:off x="4284" y="2098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75" name="Line 23"/>
            <p:cNvSpPr>
              <a:spLocks noChangeShapeType="1"/>
            </p:cNvSpPr>
            <p:nvPr/>
          </p:nvSpPr>
          <p:spPr bwMode="auto">
            <a:xfrm flipV="1">
              <a:off x="4284" y="1978"/>
              <a:ext cx="203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76" name="Line 24"/>
            <p:cNvSpPr>
              <a:spLocks noChangeShapeType="1"/>
            </p:cNvSpPr>
            <p:nvPr/>
          </p:nvSpPr>
          <p:spPr bwMode="auto">
            <a:xfrm>
              <a:off x="4284" y="2336"/>
              <a:ext cx="203" cy="1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77" name="Line 25"/>
            <p:cNvSpPr>
              <a:spLocks noChangeShapeType="1"/>
            </p:cNvSpPr>
            <p:nvPr/>
          </p:nvSpPr>
          <p:spPr bwMode="auto">
            <a:xfrm flipV="1">
              <a:off x="4487" y="2336"/>
              <a:ext cx="204" cy="1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78" name="Line 26"/>
            <p:cNvSpPr>
              <a:spLocks noChangeShapeType="1"/>
            </p:cNvSpPr>
            <p:nvPr/>
          </p:nvSpPr>
          <p:spPr bwMode="auto">
            <a:xfrm flipV="1">
              <a:off x="4691" y="2098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79" name="Line 27"/>
            <p:cNvSpPr>
              <a:spLocks noChangeShapeType="1"/>
            </p:cNvSpPr>
            <p:nvPr/>
          </p:nvSpPr>
          <p:spPr bwMode="auto">
            <a:xfrm flipH="1" flipV="1">
              <a:off x="4487" y="1978"/>
              <a:ext cx="204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80" name="Line 28"/>
            <p:cNvSpPr>
              <a:spLocks noChangeShapeType="1"/>
            </p:cNvSpPr>
            <p:nvPr/>
          </p:nvSpPr>
          <p:spPr bwMode="auto">
            <a:xfrm flipV="1">
              <a:off x="4691" y="2017"/>
              <a:ext cx="137" cy="8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81" name="Rectangle 29"/>
            <p:cNvSpPr>
              <a:spLocks noChangeArrowheads="1"/>
            </p:cNvSpPr>
            <p:nvPr/>
          </p:nvSpPr>
          <p:spPr bwMode="auto">
            <a:xfrm>
              <a:off x="4404" y="2620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82" name="Rectangle 30"/>
            <p:cNvSpPr>
              <a:spLocks noChangeArrowheads="1"/>
            </p:cNvSpPr>
            <p:nvPr/>
          </p:nvSpPr>
          <p:spPr bwMode="auto">
            <a:xfrm>
              <a:off x="4506" y="2620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83" name="Rectangle 31"/>
            <p:cNvSpPr>
              <a:spLocks noChangeArrowheads="1"/>
            </p:cNvSpPr>
            <p:nvPr/>
          </p:nvSpPr>
          <p:spPr bwMode="auto">
            <a:xfrm>
              <a:off x="4620" y="2710"/>
              <a:ext cx="94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84" name="Line 32"/>
            <p:cNvSpPr>
              <a:spLocks noChangeShapeType="1"/>
            </p:cNvSpPr>
            <p:nvPr/>
          </p:nvSpPr>
          <p:spPr bwMode="auto">
            <a:xfrm>
              <a:off x="4487" y="2454"/>
              <a:ext cx="1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85" name="Rectangle 33"/>
            <p:cNvSpPr>
              <a:spLocks noChangeArrowheads="1"/>
            </p:cNvSpPr>
            <p:nvPr/>
          </p:nvSpPr>
          <p:spPr bwMode="auto">
            <a:xfrm>
              <a:off x="4813" y="1908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86" name="Rectangle 34"/>
            <p:cNvSpPr>
              <a:spLocks noChangeArrowheads="1"/>
            </p:cNvSpPr>
            <p:nvPr/>
          </p:nvSpPr>
          <p:spPr bwMode="auto">
            <a:xfrm>
              <a:off x="4916" y="1908"/>
              <a:ext cx="174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87" name="Rectangle 35"/>
            <p:cNvSpPr>
              <a:spLocks noChangeArrowheads="1"/>
            </p:cNvSpPr>
            <p:nvPr/>
          </p:nvSpPr>
          <p:spPr bwMode="auto">
            <a:xfrm>
              <a:off x="5029" y="1908"/>
              <a:ext cx="174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88" name="Rectangle 36"/>
            <p:cNvSpPr>
              <a:spLocks noChangeArrowheads="1"/>
            </p:cNvSpPr>
            <p:nvPr/>
          </p:nvSpPr>
          <p:spPr bwMode="auto">
            <a:xfrm>
              <a:off x="5140" y="1908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89" name="Oval 37"/>
            <p:cNvSpPr>
              <a:spLocks noChangeArrowheads="1"/>
            </p:cNvSpPr>
            <p:nvPr/>
          </p:nvSpPr>
          <p:spPr bwMode="auto">
            <a:xfrm>
              <a:off x="4372" y="2080"/>
              <a:ext cx="202" cy="25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90" name="Line 38"/>
            <p:cNvSpPr>
              <a:spLocks noChangeShapeType="1"/>
            </p:cNvSpPr>
            <p:nvPr/>
          </p:nvSpPr>
          <p:spPr bwMode="auto">
            <a:xfrm>
              <a:off x="2014" y="3452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91" name="Line 39"/>
            <p:cNvSpPr>
              <a:spLocks noChangeShapeType="1"/>
            </p:cNvSpPr>
            <p:nvPr/>
          </p:nvSpPr>
          <p:spPr bwMode="auto">
            <a:xfrm flipV="1">
              <a:off x="2014" y="3332"/>
              <a:ext cx="202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92" name="Line 40"/>
            <p:cNvSpPr>
              <a:spLocks noChangeShapeType="1"/>
            </p:cNvSpPr>
            <p:nvPr/>
          </p:nvSpPr>
          <p:spPr bwMode="auto">
            <a:xfrm>
              <a:off x="2014" y="3690"/>
              <a:ext cx="202" cy="1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93" name="Line 41"/>
            <p:cNvSpPr>
              <a:spLocks noChangeShapeType="1"/>
            </p:cNvSpPr>
            <p:nvPr/>
          </p:nvSpPr>
          <p:spPr bwMode="auto">
            <a:xfrm flipV="1">
              <a:off x="2216" y="3690"/>
              <a:ext cx="204" cy="1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94" name="Line 42"/>
            <p:cNvSpPr>
              <a:spLocks noChangeShapeType="1"/>
            </p:cNvSpPr>
            <p:nvPr/>
          </p:nvSpPr>
          <p:spPr bwMode="auto">
            <a:xfrm flipV="1">
              <a:off x="2420" y="3452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95" name="Line 43"/>
            <p:cNvSpPr>
              <a:spLocks noChangeShapeType="1"/>
            </p:cNvSpPr>
            <p:nvPr/>
          </p:nvSpPr>
          <p:spPr bwMode="auto">
            <a:xfrm flipH="1" flipV="1">
              <a:off x="2216" y="3332"/>
              <a:ext cx="204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796" name="Rectangle 44"/>
            <p:cNvSpPr>
              <a:spLocks noChangeArrowheads="1"/>
            </p:cNvSpPr>
            <p:nvPr/>
          </p:nvSpPr>
          <p:spPr bwMode="auto">
            <a:xfrm>
              <a:off x="2543" y="3262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97" name="Rectangle 45"/>
            <p:cNvSpPr>
              <a:spLocks noChangeArrowheads="1"/>
            </p:cNvSpPr>
            <p:nvPr/>
          </p:nvSpPr>
          <p:spPr bwMode="auto">
            <a:xfrm>
              <a:off x="2645" y="3262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98" name="Rectangle 46"/>
            <p:cNvSpPr>
              <a:spLocks noChangeArrowheads="1"/>
            </p:cNvSpPr>
            <p:nvPr/>
          </p:nvSpPr>
          <p:spPr bwMode="auto">
            <a:xfrm>
              <a:off x="2759" y="3352"/>
              <a:ext cx="94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799" name="Line 47"/>
            <p:cNvSpPr>
              <a:spLocks noChangeShapeType="1"/>
            </p:cNvSpPr>
            <p:nvPr/>
          </p:nvSpPr>
          <p:spPr bwMode="auto">
            <a:xfrm flipV="1">
              <a:off x="2420" y="3371"/>
              <a:ext cx="138" cy="8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00" name="Line 48"/>
            <p:cNvSpPr>
              <a:spLocks noChangeShapeType="1"/>
            </p:cNvSpPr>
            <p:nvPr/>
          </p:nvSpPr>
          <p:spPr bwMode="auto">
            <a:xfrm>
              <a:off x="2216" y="3808"/>
              <a:ext cx="1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01" name="Rectangle 49"/>
            <p:cNvSpPr>
              <a:spLocks noChangeArrowheads="1"/>
            </p:cNvSpPr>
            <p:nvPr/>
          </p:nvSpPr>
          <p:spPr bwMode="auto">
            <a:xfrm>
              <a:off x="2133" y="3974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02" name="Rectangle 50"/>
            <p:cNvSpPr>
              <a:spLocks noChangeArrowheads="1"/>
            </p:cNvSpPr>
            <p:nvPr/>
          </p:nvSpPr>
          <p:spPr bwMode="auto">
            <a:xfrm>
              <a:off x="2236" y="3974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03" name="Rectangle 51"/>
            <p:cNvSpPr>
              <a:spLocks noChangeArrowheads="1"/>
            </p:cNvSpPr>
            <p:nvPr/>
          </p:nvSpPr>
          <p:spPr bwMode="auto">
            <a:xfrm>
              <a:off x="2339" y="3974"/>
              <a:ext cx="174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04" name="Oval 52"/>
            <p:cNvSpPr>
              <a:spLocks noChangeArrowheads="1"/>
            </p:cNvSpPr>
            <p:nvPr/>
          </p:nvSpPr>
          <p:spPr bwMode="auto">
            <a:xfrm>
              <a:off x="2102" y="3433"/>
              <a:ext cx="201" cy="25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05" name="Line 53"/>
            <p:cNvSpPr>
              <a:spLocks noChangeShapeType="1"/>
            </p:cNvSpPr>
            <p:nvPr/>
          </p:nvSpPr>
          <p:spPr bwMode="auto">
            <a:xfrm>
              <a:off x="4336" y="3440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06" name="Line 54"/>
            <p:cNvSpPr>
              <a:spLocks noChangeShapeType="1"/>
            </p:cNvSpPr>
            <p:nvPr/>
          </p:nvSpPr>
          <p:spPr bwMode="auto">
            <a:xfrm flipV="1">
              <a:off x="4336" y="3320"/>
              <a:ext cx="203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07" name="Line 55"/>
            <p:cNvSpPr>
              <a:spLocks noChangeShapeType="1"/>
            </p:cNvSpPr>
            <p:nvPr/>
          </p:nvSpPr>
          <p:spPr bwMode="auto">
            <a:xfrm>
              <a:off x="4336" y="3678"/>
              <a:ext cx="203" cy="1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08" name="Line 56"/>
            <p:cNvSpPr>
              <a:spLocks noChangeShapeType="1"/>
            </p:cNvSpPr>
            <p:nvPr/>
          </p:nvSpPr>
          <p:spPr bwMode="auto">
            <a:xfrm flipV="1">
              <a:off x="4539" y="3678"/>
              <a:ext cx="204" cy="1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09" name="Line 57"/>
            <p:cNvSpPr>
              <a:spLocks noChangeShapeType="1"/>
            </p:cNvSpPr>
            <p:nvPr/>
          </p:nvSpPr>
          <p:spPr bwMode="auto">
            <a:xfrm flipV="1">
              <a:off x="4743" y="3440"/>
              <a:ext cx="1" cy="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10" name="Line 58"/>
            <p:cNvSpPr>
              <a:spLocks noChangeShapeType="1"/>
            </p:cNvSpPr>
            <p:nvPr/>
          </p:nvSpPr>
          <p:spPr bwMode="auto">
            <a:xfrm flipH="1" flipV="1">
              <a:off x="4539" y="3320"/>
              <a:ext cx="204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11" name="Rectangle 59"/>
            <p:cNvSpPr>
              <a:spLocks noChangeArrowheads="1"/>
            </p:cNvSpPr>
            <p:nvPr/>
          </p:nvSpPr>
          <p:spPr bwMode="auto">
            <a:xfrm>
              <a:off x="4865" y="3250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12" name="Rectangle 60"/>
            <p:cNvSpPr>
              <a:spLocks noChangeArrowheads="1"/>
            </p:cNvSpPr>
            <p:nvPr/>
          </p:nvSpPr>
          <p:spPr bwMode="auto">
            <a:xfrm>
              <a:off x="4968" y="3250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13" name="Rectangle 61"/>
            <p:cNvSpPr>
              <a:spLocks noChangeArrowheads="1"/>
            </p:cNvSpPr>
            <p:nvPr/>
          </p:nvSpPr>
          <p:spPr bwMode="auto">
            <a:xfrm>
              <a:off x="5082" y="3340"/>
              <a:ext cx="94" cy="1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14" name="Line 62"/>
            <p:cNvSpPr>
              <a:spLocks noChangeShapeType="1"/>
            </p:cNvSpPr>
            <p:nvPr/>
          </p:nvSpPr>
          <p:spPr bwMode="auto">
            <a:xfrm flipV="1">
              <a:off x="4743" y="3359"/>
              <a:ext cx="137" cy="8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15" name="Line 63"/>
            <p:cNvSpPr>
              <a:spLocks noChangeShapeType="1"/>
            </p:cNvSpPr>
            <p:nvPr/>
          </p:nvSpPr>
          <p:spPr bwMode="auto">
            <a:xfrm flipH="1">
              <a:off x="4194" y="3678"/>
              <a:ext cx="142" cy="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16" name="Rectangle 64"/>
            <p:cNvSpPr>
              <a:spLocks noChangeArrowheads="1"/>
            </p:cNvSpPr>
            <p:nvPr/>
          </p:nvSpPr>
          <p:spPr bwMode="auto">
            <a:xfrm>
              <a:off x="3721" y="3725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17" name="Rectangle 65"/>
            <p:cNvSpPr>
              <a:spLocks noChangeArrowheads="1"/>
            </p:cNvSpPr>
            <p:nvPr/>
          </p:nvSpPr>
          <p:spPr bwMode="auto">
            <a:xfrm>
              <a:off x="3825" y="3725"/>
              <a:ext cx="174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18" name="Rectangle 66"/>
            <p:cNvSpPr>
              <a:spLocks noChangeArrowheads="1"/>
            </p:cNvSpPr>
            <p:nvPr/>
          </p:nvSpPr>
          <p:spPr bwMode="auto">
            <a:xfrm>
              <a:off x="3937" y="3725"/>
              <a:ext cx="174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19" name="Rectangle 67"/>
            <p:cNvSpPr>
              <a:spLocks noChangeArrowheads="1"/>
            </p:cNvSpPr>
            <p:nvPr/>
          </p:nvSpPr>
          <p:spPr bwMode="auto">
            <a:xfrm>
              <a:off x="4048" y="3725"/>
              <a:ext cx="16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20" name="Oval 68"/>
            <p:cNvSpPr>
              <a:spLocks noChangeArrowheads="1"/>
            </p:cNvSpPr>
            <p:nvPr/>
          </p:nvSpPr>
          <p:spPr bwMode="auto">
            <a:xfrm>
              <a:off x="4425" y="3421"/>
              <a:ext cx="201" cy="25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21" name="Rectangle 69"/>
            <p:cNvSpPr>
              <a:spLocks noChangeArrowheads="1"/>
            </p:cNvSpPr>
            <p:nvPr/>
          </p:nvSpPr>
          <p:spPr bwMode="auto">
            <a:xfrm>
              <a:off x="1726" y="2143"/>
              <a:ext cx="193" cy="18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22" name="Rectangle 70"/>
            <p:cNvSpPr>
              <a:spLocks noChangeArrowheads="1"/>
            </p:cNvSpPr>
            <p:nvPr/>
          </p:nvSpPr>
          <p:spPr bwMode="auto">
            <a:xfrm>
              <a:off x="1734" y="2153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</a:p>
          </p:txBody>
        </p:sp>
        <p:sp>
          <p:nvSpPr>
            <p:cNvPr id="330823" name="Rectangle 71"/>
            <p:cNvSpPr>
              <a:spLocks noChangeArrowheads="1"/>
            </p:cNvSpPr>
            <p:nvPr/>
          </p:nvSpPr>
          <p:spPr bwMode="auto">
            <a:xfrm>
              <a:off x="3975" y="2117"/>
              <a:ext cx="193" cy="18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24" name="Rectangle 72"/>
            <p:cNvSpPr>
              <a:spLocks noChangeArrowheads="1"/>
            </p:cNvSpPr>
            <p:nvPr/>
          </p:nvSpPr>
          <p:spPr bwMode="auto">
            <a:xfrm>
              <a:off x="3983" y="2128"/>
              <a:ext cx="24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25" name="Rectangle 73"/>
            <p:cNvSpPr>
              <a:spLocks noChangeArrowheads="1"/>
            </p:cNvSpPr>
            <p:nvPr/>
          </p:nvSpPr>
          <p:spPr bwMode="auto">
            <a:xfrm>
              <a:off x="1701" y="3481"/>
              <a:ext cx="184" cy="18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26" name="Rectangle 74"/>
            <p:cNvSpPr>
              <a:spLocks noChangeArrowheads="1"/>
            </p:cNvSpPr>
            <p:nvPr/>
          </p:nvSpPr>
          <p:spPr bwMode="auto">
            <a:xfrm>
              <a:off x="1709" y="3491"/>
              <a:ext cx="231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827" name="Rectangle 75"/>
            <p:cNvSpPr>
              <a:spLocks noChangeArrowheads="1"/>
            </p:cNvSpPr>
            <p:nvPr/>
          </p:nvSpPr>
          <p:spPr bwMode="auto">
            <a:xfrm>
              <a:off x="3953" y="3428"/>
              <a:ext cx="194" cy="18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828" name="Rectangle 76"/>
            <p:cNvSpPr>
              <a:spLocks noChangeArrowheads="1"/>
            </p:cNvSpPr>
            <p:nvPr/>
          </p:nvSpPr>
          <p:spPr bwMode="auto">
            <a:xfrm>
              <a:off x="3962" y="3438"/>
              <a:ext cx="24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Imag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301" y="620688"/>
            <a:ext cx="4161692" cy="1656184"/>
          </a:xfrm>
          <a:prstGeom prst="rect">
            <a:avLst/>
          </a:prstGeom>
          <a:noFill/>
        </p:spPr>
      </p:pic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0" y="36493"/>
            <a:ext cx="7840608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final product of the following reaction is: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0" y="3019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68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11699-A4AF-4519-BB29-F52DBFEFA6CC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31780" name="Group 4"/>
          <p:cNvGrpSpPr>
            <a:grpSpLocks noChangeAspect="1"/>
          </p:cNvGrpSpPr>
          <p:nvPr/>
        </p:nvGrpSpPr>
        <p:grpSpPr bwMode="auto">
          <a:xfrm>
            <a:off x="877888" y="2492375"/>
            <a:ext cx="6600825" cy="4249738"/>
            <a:chOff x="553" y="1570"/>
            <a:chExt cx="4158" cy="2677"/>
          </a:xfrm>
        </p:grpSpPr>
        <p:sp>
          <p:nvSpPr>
            <p:cNvPr id="331779" name="AutoShape 3"/>
            <p:cNvSpPr>
              <a:spLocks noChangeAspect="1" noChangeArrowheads="1" noTextEdit="1"/>
            </p:cNvSpPr>
            <p:nvPr/>
          </p:nvSpPr>
          <p:spPr bwMode="auto">
            <a:xfrm>
              <a:off x="553" y="1570"/>
              <a:ext cx="4148" cy="2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81" name="Line 5"/>
            <p:cNvSpPr>
              <a:spLocks noChangeShapeType="1"/>
            </p:cNvSpPr>
            <p:nvPr/>
          </p:nvSpPr>
          <p:spPr bwMode="auto">
            <a:xfrm>
              <a:off x="932" y="1820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82" name="Line 6"/>
            <p:cNvSpPr>
              <a:spLocks noChangeShapeType="1"/>
            </p:cNvSpPr>
            <p:nvPr/>
          </p:nvSpPr>
          <p:spPr bwMode="auto">
            <a:xfrm flipV="1">
              <a:off x="932" y="1680"/>
              <a:ext cx="237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83" name="Line 7"/>
            <p:cNvSpPr>
              <a:spLocks noChangeShapeType="1"/>
            </p:cNvSpPr>
            <p:nvPr/>
          </p:nvSpPr>
          <p:spPr bwMode="auto">
            <a:xfrm>
              <a:off x="932" y="2097"/>
              <a:ext cx="237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84" name="Line 8"/>
            <p:cNvSpPr>
              <a:spLocks noChangeShapeType="1"/>
            </p:cNvSpPr>
            <p:nvPr/>
          </p:nvSpPr>
          <p:spPr bwMode="auto">
            <a:xfrm flipV="1">
              <a:off x="1169" y="2097"/>
              <a:ext cx="239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85" name="Line 9"/>
            <p:cNvSpPr>
              <a:spLocks noChangeShapeType="1"/>
            </p:cNvSpPr>
            <p:nvPr/>
          </p:nvSpPr>
          <p:spPr bwMode="auto">
            <a:xfrm flipV="1">
              <a:off x="1408" y="1820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86" name="Line 10"/>
            <p:cNvSpPr>
              <a:spLocks noChangeShapeType="1"/>
            </p:cNvSpPr>
            <p:nvPr/>
          </p:nvSpPr>
          <p:spPr bwMode="auto">
            <a:xfrm flipH="1" flipV="1">
              <a:off x="1169" y="1680"/>
              <a:ext cx="239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87" name="Rectangle 11"/>
            <p:cNvSpPr>
              <a:spLocks noChangeArrowheads="1"/>
            </p:cNvSpPr>
            <p:nvPr/>
          </p:nvSpPr>
          <p:spPr bwMode="auto">
            <a:xfrm>
              <a:off x="1546" y="1598"/>
              <a:ext cx="20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88" name="Rectangle 12"/>
            <p:cNvSpPr>
              <a:spLocks noChangeArrowheads="1"/>
            </p:cNvSpPr>
            <p:nvPr/>
          </p:nvSpPr>
          <p:spPr bwMode="auto">
            <a:xfrm>
              <a:off x="1677" y="1598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89" name="Line 13"/>
            <p:cNvSpPr>
              <a:spLocks noChangeShapeType="1"/>
            </p:cNvSpPr>
            <p:nvPr/>
          </p:nvSpPr>
          <p:spPr bwMode="auto">
            <a:xfrm flipV="1">
              <a:off x="1408" y="1728"/>
              <a:ext cx="157" cy="9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90" name="Rectangle 14"/>
            <p:cNvSpPr>
              <a:spLocks noChangeArrowheads="1"/>
            </p:cNvSpPr>
            <p:nvPr/>
          </p:nvSpPr>
          <p:spPr bwMode="auto">
            <a:xfrm>
              <a:off x="1071" y="2427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1" name="Rectangle 15"/>
            <p:cNvSpPr>
              <a:spLocks noChangeArrowheads="1"/>
            </p:cNvSpPr>
            <p:nvPr/>
          </p:nvSpPr>
          <p:spPr bwMode="auto">
            <a:xfrm>
              <a:off x="1192" y="2427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2" name="Rectangle 16"/>
            <p:cNvSpPr>
              <a:spLocks noChangeArrowheads="1"/>
            </p:cNvSpPr>
            <p:nvPr/>
          </p:nvSpPr>
          <p:spPr bwMode="auto">
            <a:xfrm>
              <a:off x="1325" y="2533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3" name="Rectangle 17"/>
            <p:cNvSpPr>
              <a:spLocks noChangeArrowheads="1"/>
            </p:cNvSpPr>
            <p:nvPr/>
          </p:nvSpPr>
          <p:spPr bwMode="auto">
            <a:xfrm>
              <a:off x="1373" y="2427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4" name="Rectangle 18"/>
            <p:cNvSpPr>
              <a:spLocks noChangeArrowheads="1"/>
            </p:cNvSpPr>
            <p:nvPr/>
          </p:nvSpPr>
          <p:spPr bwMode="auto">
            <a:xfrm>
              <a:off x="1493" y="2427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5" name="Rectangle 19"/>
            <p:cNvSpPr>
              <a:spLocks noChangeArrowheads="1"/>
            </p:cNvSpPr>
            <p:nvPr/>
          </p:nvSpPr>
          <p:spPr bwMode="auto">
            <a:xfrm>
              <a:off x="1627" y="2533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6" name="Rectangle 20"/>
            <p:cNvSpPr>
              <a:spLocks noChangeArrowheads="1"/>
            </p:cNvSpPr>
            <p:nvPr/>
          </p:nvSpPr>
          <p:spPr bwMode="auto">
            <a:xfrm>
              <a:off x="1675" y="2427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7" name="Rectangle 21"/>
            <p:cNvSpPr>
              <a:spLocks noChangeArrowheads="1"/>
            </p:cNvSpPr>
            <p:nvPr/>
          </p:nvSpPr>
          <p:spPr bwMode="auto">
            <a:xfrm>
              <a:off x="1796" y="2427"/>
              <a:ext cx="110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l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798" name="Line 22"/>
            <p:cNvSpPr>
              <a:spLocks noChangeShapeType="1"/>
            </p:cNvSpPr>
            <p:nvPr/>
          </p:nvSpPr>
          <p:spPr bwMode="auto">
            <a:xfrm>
              <a:off x="1169" y="2234"/>
              <a:ext cx="1" cy="1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799" name="Oval 23"/>
            <p:cNvSpPr>
              <a:spLocks noChangeArrowheads="1"/>
            </p:cNvSpPr>
            <p:nvPr/>
          </p:nvSpPr>
          <p:spPr bwMode="auto">
            <a:xfrm>
              <a:off x="1035" y="1798"/>
              <a:ext cx="236" cy="299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0" name="Line 24"/>
            <p:cNvSpPr>
              <a:spLocks noChangeShapeType="1"/>
            </p:cNvSpPr>
            <p:nvPr/>
          </p:nvSpPr>
          <p:spPr bwMode="auto">
            <a:xfrm>
              <a:off x="3579" y="1795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1" name="Line 25"/>
            <p:cNvSpPr>
              <a:spLocks noChangeShapeType="1"/>
            </p:cNvSpPr>
            <p:nvPr/>
          </p:nvSpPr>
          <p:spPr bwMode="auto">
            <a:xfrm flipV="1">
              <a:off x="3579" y="1655"/>
              <a:ext cx="237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2" name="Line 26"/>
            <p:cNvSpPr>
              <a:spLocks noChangeShapeType="1"/>
            </p:cNvSpPr>
            <p:nvPr/>
          </p:nvSpPr>
          <p:spPr bwMode="auto">
            <a:xfrm>
              <a:off x="3579" y="2072"/>
              <a:ext cx="237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3" name="Line 27"/>
            <p:cNvSpPr>
              <a:spLocks noChangeShapeType="1"/>
            </p:cNvSpPr>
            <p:nvPr/>
          </p:nvSpPr>
          <p:spPr bwMode="auto">
            <a:xfrm flipV="1">
              <a:off x="3816" y="2072"/>
              <a:ext cx="239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4" name="Line 28"/>
            <p:cNvSpPr>
              <a:spLocks noChangeShapeType="1"/>
            </p:cNvSpPr>
            <p:nvPr/>
          </p:nvSpPr>
          <p:spPr bwMode="auto">
            <a:xfrm flipV="1">
              <a:off x="4055" y="1795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5" name="Line 29"/>
            <p:cNvSpPr>
              <a:spLocks noChangeShapeType="1"/>
            </p:cNvSpPr>
            <p:nvPr/>
          </p:nvSpPr>
          <p:spPr bwMode="auto">
            <a:xfrm flipH="1" flipV="1">
              <a:off x="3816" y="1655"/>
              <a:ext cx="239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6" name="Line 30"/>
            <p:cNvSpPr>
              <a:spLocks noChangeShapeType="1"/>
            </p:cNvSpPr>
            <p:nvPr/>
          </p:nvSpPr>
          <p:spPr bwMode="auto">
            <a:xfrm flipV="1">
              <a:off x="4055" y="1699"/>
              <a:ext cx="165" cy="9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07" name="Rectangle 31"/>
            <p:cNvSpPr>
              <a:spLocks noChangeArrowheads="1"/>
            </p:cNvSpPr>
            <p:nvPr/>
          </p:nvSpPr>
          <p:spPr bwMode="auto">
            <a:xfrm>
              <a:off x="3718" y="2401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08" name="Rectangle 32"/>
            <p:cNvSpPr>
              <a:spLocks noChangeArrowheads="1"/>
            </p:cNvSpPr>
            <p:nvPr/>
          </p:nvSpPr>
          <p:spPr bwMode="auto">
            <a:xfrm>
              <a:off x="3839" y="2401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09" name="Rectangle 33"/>
            <p:cNvSpPr>
              <a:spLocks noChangeArrowheads="1"/>
            </p:cNvSpPr>
            <p:nvPr/>
          </p:nvSpPr>
          <p:spPr bwMode="auto">
            <a:xfrm>
              <a:off x="3972" y="2507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10" name="Rectangle 34"/>
            <p:cNvSpPr>
              <a:spLocks noChangeArrowheads="1"/>
            </p:cNvSpPr>
            <p:nvPr/>
          </p:nvSpPr>
          <p:spPr bwMode="auto">
            <a:xfrm>
              <a:off x="4020" y="2401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11" name="Rectangle 35"/>
            <p:cNvSpPr>
              <a:spLocks noChangeArrowheads="1"/>
            </p:cNvSpPr>
            <p:nvPr/>
          </p:nvSpPr>
          <p:spPr bwMode="auto">
            <a:xfrm>
              <a:off x="4140" y="2401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12" name="Rectangle 36"/>
            <p:cNvSpPr>
              <a:spLocks noChangeArrowheads="1"/>
            </p:cNvSpPr>
            <p:nvPr/>
          </p:nvSpPr>
          <p:spPr bwMode="auto">
            <a:xfrm>
              <a:off x="4274" y="2507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13" name="Line 37"/>
            <p:cNvSpPr>
              <a:spLocks noChangeShapeType="1"/>
            </p:cNvSpPr>
            <p:nvPr/>
          </p:nvSpPr>
          <p:spPr bwMode="auto">
            <a:xfrm>
              <a:off x="3816" y="2209"/>
              <a:ext cx="1" cy="1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14" name="Rectangle 38"/>
            <p:cNvSpPr>
              <a:spLocks noChangeArrowheads="1"/>
            </p:cNvSpPr>
            <p:nvPr/>
          </p:nvSpPr>
          <p:spPr bwMode="auto">
            <a:xfrm>
              <a:off x="4203" y="1572"/>
              <a:ext cx="242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15" name="Oval 39"/>
            <p:cNvSpPr>
              <a:spLocks noChangeArrowheads="1"/>
            </p:cNvSpPr>
            <p:nvPr/>
          </p:nvSpPr>
          <p:spPr bwMode="auto">
            <a:xfrm>
              <a:off x="3682" y="1773"/>
              <a:ext cx="236" cy="299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16" name="Line 40"/>
            <p:cNvSpPr>
              <a:spLocks noChangeShapeType="1"/>
            </p:cNvSpPr>
            <p:nvPr/>
          </p:nvSpPr>
          <p:spPr bwMode="auto">
            <a:xfrm>
              <a:off x="919" y="3372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17" name="Line 41"/>
            <p:cNvSpPr>
              <a:spLocks noChangeShapeType="1"/>
            </p:cNvSpPr>
            <p:nvPr/>
          </p:nvSpPr>
          <p:spPr bwMode="auto">
            <a:xfrm flipV="1">
              <a:off x="919" y="3232"/>
              <a:ext cx="238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18" name="Line 42"/>
            <p:cNvSpPr>
              <a:spLocks noChangeShapeType="1"/>
            </p:cNvSpPr>
            <p:nvPr/>
          </p:nvSpPr>
          <p:spPr bwMode="auto">
            <a:xfrm>
              <a:off x="919" y="3649"/>
              <a:ext cx="238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19" name="Line 43"/>
            <p:cNvSpPr>
              <a:spLocks noChangeShapeType="1"/>
            </p:cNvSpPr>
            <p:nvPr/>
          </p:nvSpPr>
          <p:spPr bwMode="auto">
            <a:xfrm flipV="1">
              <a:off x="1157" y="3649"/>
              <a:ext cx="239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20" name="Line 44"/>
            <p:cNvSpPr>
              <a:spLocks noChangeShapeType="1"/>
            </p:cNvSpPr>
            <p:nvPr/>
          </p:nvSpPr>
          <p:spPr bwMode="auto">
            <a:xfrm flipV="1">
              <a:off x="1396" y="3372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21" name="Line 45"/>
            <p:cNvSpPr>
              <a:spLocks noChangeShapeType="1"/>
            </p:cNvSpPr>
            <p:nvPr/>
          </p:nvSpPr>
          <p:spPr bwMode="auto">
            <a:xfrm flipH="1" flipV="1">
              <a:off x="1157" y="3232"/>
              <a:ext cx="239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22" name="Rectangle 46"/>
            <p:cNvSpPr>
              <a:spLocks noChangeArrowheads="1"/>
            </p:cNvSpPr>
            <p:nvPr/>
          </p:nvSpPr>
          <p:spPr bwMode="auto">
            <a:xfrm>
              <a:off x="1543" y="3149"/>
              <a:ext cx="242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23" name="Line 47"/>
            <p:cNvSpPr>
              <a:spLocks noChangeShapeType="1"/>
            </p:cNvSpPr>
            <p:nvPr/>
          </p:nvSpPr>
          <p:spPr bwMode="auto">
            <a:xfrm flipV="1">
              <a:off x="1396" y="3276"/>
              <a:ext cx="165" cy="9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24" name="Line 48"/>
            <p:cNvSpPr>
              <a:spLocks noChangeShapeType="1"/>
            </p:cNvSpPr>
            <p:nvPr/>
          </p:nvSpPr>
          <p:spPr bwMode="auto">
            <a:xfrm>
              <a:off x="1157" y="3786"/>
              <a:ext cx="1" cy="1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25" name="Rectangle 49"/>
            <p:cNvSpPr>
              <a:spLocks noChangeArrowheads="1"/>
            </p:cNvSpPr>
            <p:nvPr/>
          </p:nvSpPr>
          <p:spPr bwMode="auto">
            <a:xfrm>
              <a:off x="1059" y="3979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26" name="Rectangle 50"/>
            <p:cNvSpPr>
              <a:spLocks noChangeArrowheads="1"/>
            </p:cNvSpPr>
            <p:nvPr/>
          </p:nvSpPr>
          <p:spPr bwMode="auto">
            <a:xfrm>
              <a:off x="1179" y="3979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27" name="Rectangle 51"/>
            <p:cNvSpPr>
              <a:spLocks noChangeArrowheads="1"/>
            </p:cNvSpPr>
            <p:nvPr/>
          </p:nvSpPr>
          <p:spPr bwMode="auto">
            <a:xfrm>
              <a:off x="1300" y="3979"/>
              <a:ext cx="172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=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28" name="Rectangle 52"/>
            <p:cNvSpPr>
              <a:spLocks noChangeArrowheads="1"/>
            </p:cNvSpPr>
            <p:nvPr/>
          </p:nvSpPr>
          <p:spPr bwMode="auto">
            <a:xfrm>
              <a:off x="1397" y="3979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29" name="Rectangle 53"/>
            <p:cNvSpPr>
              <a:spLocks noChangeArrowheads="1"/>
            </p:cNvSpPr>
            <p:nvPr/>
          </p:nvSpPr>
          <p:spPr bwMode="auto">
            <a:xfrm>
              <a:off x="1517" y="3979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30" name="Rectangle 54"/>
            <p:cNvSpPr>
              <a:spLocks noChangeArrowheads="1"/>
            </p:cNvSpPr>
            <p:nvPr/>
          </p:nvSpPr>
          <p:spPr bwMode="auto">
            <a:xfrm>
              <a:off x="1651" y="4084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31" name="Oval 55"/>
            <p:cNvSpPr>
              <a:spLocks noChangeArrowheads="1"/>
            </p:cNvSpPr>
            <p:nvPr/>
          </p:nvSpPr>
          <p:spPr bwMode="auto">
            <a:xfrm>
              <a:off x="1023" y="3350"/>
              <a:ext cx="236" cy="299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32" name="Line 56"/>
            <p:cNvSpPr>
              <a:spLocks noChangeShapeType="1"/>
            </p:cNvSpPr>
            <p:nvPr/>
          </p:nvSpPr>
          <p:spPr bwMode="auto">
            <a:xfrm>
              <a:off x="3640" y="3358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33" name="Line 57"/>
            <p:cNvSpPr>
              <a:spLocks noChangeShapeType="1"/>
            </p:cNvSpPr>
            <p:nvPr/>
          </p:nvSpPr>
          <p:spPr bwMode="auto">
            <a:xfrm flipV="1">
              <a:off x="3640" y="3218"/>
              <a:ext cx="238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34" name="Line 58"/>
            <p:cNvSpPr>
              <a:spLocks noChangeShapeType="1"/>
            </p:cNvSpPr>
            <p:nvPr/>
          </p:nvSpPr>
          <p:spPr bwMode="auto">
            <a:xfrm>
              <a:off x="3640" y="3635"/>
              <a:ext cx="238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35" name="Line 59"/>
            <p:cNvSpPr>
              <a:spLocks noChangeShapeType="1"/>
            </p:cNvSpPr>
            <p:nvPr/>
          </p:nvSpPr>
          <p:spPr bwMode="auto">
            <a:xfrm flipV="1">
              <a:off x="3878" y="3635"/>
              <a:ext cx="239" cy="1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36" name="Line 60"/>
            <p:cNvSpPr>
              <a:spLocks noChangeShapeType="1"/>
            </p:cNvSpPr>
            <p:nvPr/>
          </p:nvSpPr>
          <p:spPr bwMode="auto">
            <a:xfrm flipV="1">
              <a:off x="4117" y="3358"/>
              <a:ext cx="1" cy="27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37" name="Line 61"/>
            <p:cNvSpPr>
              <a:spLocks noChangeShapeType="1"/>
            </p:cNvSpPr>
            <p:nvPr/>
          </p:nvSpPr>
          <p:spPr bwMode="auto">
            <a:xfrm flipH="1" flipV="1">
              <a:off x="3878" y="3218"/>
              <a:ext cx="239" cy="14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38" name="Rectangle 62"/>
            <p:cNvSpPr>
              <a:spLocks noChangeArrowheads="1"/>
            </p:cNvSpPr>
            <p:nvPr/>
          </p:nvSpPr>
          <p:spPr bwMode="auto">
            <a:xfrm>
              <a:off x="4264" y="3135"/>
              <a:ext cx="242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39" name="Line 63"/>
            <p:cNvSpPr>
              <a:spLocks noChangeShapeType="1"/>
            </p:cNvSpPr>
            <p:nvPr/>
          </p:nvSpPr>
          <p:spPr bwMode="auto">
            <a:xfrm flipV="1">
              <a:off x="4117" y="3262"/>
              <a:ext cx="165" cy="9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40" name="Rectangle 64"/>
            <p:cNvSpPr>
              <a:spLocks noChangeArrowheads="1"/>
            </p:cNvSpPr>
            <p:nvPr/>
          </p:nvSpPr>
          <p:spPr bwMode="auto">
            <a:xfrm>
              <a:off x="3780" y="3965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1" name="Rectangle 65"/>
            <p:cNvSpPr>
              <a:spLocks noChangeArrowheads="1"/>
            </p:cNvSpPr>
            <p:nvPr/>
          </p:nvSpPr>
          <p:spPr bwMode="auto">
            <a:xfrm>
              <a:off x="3900" y="3965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2" name="Rectangle 66"/>
            <p:cNvSpPr>
              <a:spLocks noChangeArrowheads="1"/>
            </p:cNvSpPr>
            <p:nvPr/>
          </p:nvSpPr>
          <p:spPr bwMode="auto">
            <a:xfrm>
              <a:off x="4034" y="4070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3" name="Rectangle 67"/>
            <p:cNvSpPr>
              <a:spLocks noChangeArrowheads="1"/>
            </p:cNvSpPr>
            <p:nvPr/>
          </p:nvSpPr>
          <p:spPr bwMode="auto">
            <a:xfrm>
              <a:off x="4082" y="3965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4" name="Rectangle 68"/>
            <p:cNvSpPr>
              <a:spLocks noChangeArrowheads="1"/>
            </p:cNvSpPr>
            <p:nvPr/>
          </p:nvSpPr>
          <p:spPr bwMode="auto">
            <a:xfrm>
              <a:off x="4202" y="3965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5" name="Rectangle 69"/>
            <p:cNvSpPr>
              <a:spLocks noChangeArrowheads="1"/>
            </p:cNvSpPr>
            <p:nvPr/>
          </p:nvSpPr>
          <p:spPr bwMode="auto">
            <a:xfrm>
              <a:off x="4336" y="4070"/>
              <a:ext cx="11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6" name="Rectangle 70"/>
            <p:cNvSpPr>
              <a:spLocks noChangeArrowheads="1"/>
            </p:cNvSpPr>
            <p:nvPr/>
          </p:nvSpPr>
          <p:spPr bwMode="auto">
            <a:xfrm>
              <a:off x="4384" y="3965"/>
              <a:ext cx="20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7" name="Rectangle 71"/>
            <p:cNvSpPr>
              <a:spLocks noChangeArrowheads="1"/>
            </p:cNvSpPr>
            <p:nvPr/>
          </p:nvSpPr>
          <p:spPr bwMode="auto">
            <a:xfrm>
              <a:off x="4515" y="3965"/>
              <a:ext cx="196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48" name="Line 72"/>
            <p:cNvSpPr>
              <a:spLocks noChangeShapeType="1"/>
            </p:cNvSpPr>
            <p:nvPr/>
          </p:nvSpPr>
          <p:spPr bwMode="auto">
            <a:xfrm>
              <a:off x="3878" y="3772"/>
              <a:ext cx="1" cy="1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49" name="Oval 73"/>
            <p:cNvSpPr>
              <a:spLocks noChangeArrowheads="1"/>
            </p:cNvSpPr>
            <p:nvPr/>
          </p:nvSpPr>
          <p:spPr bwMode="auto">
            <a:xfrm>
              <a:off x="3744" y="3336"/>
              <a:ext cx="236" cy="299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50" name="Rectangle 74"/>
            <p:cNvSpPr>
              <a:spLocks noChangeArrowheads="1"/>
            </p:cNvSpPr>
            <p:nvPr/>
          </p:nvSpPr>
          <p:spPr bwMode="auto">
            <a:xfrm>
              <a:off x="582" y="1847"/>
              <a:ext cx="227" cy="21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51" name="Rectangle 75"/>
            <p:cNvSpPr>
              <a:spLocks noChangeArrowheads="1"/>
            </p:cNvSpPr>
            <p:nvPr/>
          </p:nvSpPr>
          <p:spPr bwMode="auto">
            <a:xfrm>
              <a:off x="592" y="1858"/>
              <a:ext cx="280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52" name="Rectangle 76"/>
            <p:cNvSpPr>
              <a:spLocks noChangeArrowheads="1"/>
            </p:cNvSpPr>
            <p:nvPr/>
          </p:nvSpPr>
          <p:spPr bwMode="auto">
            <a:xfrm>
              <a:off x="3217" y="1817"/>
              <a:ext cx="226" cy="216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53" name="Rectangle 77"/>
            <p:cNvSpPr>
              <a:spLocks noChangeArrowheads="1"/>
            </p:cNvSpPr>
            <p:nvPr/>
          </p:nvSpPr>
          <p:spPr bwMode="auto">
            <a:xfrm>
              <a:off x="3227" y="1828"/>
              <a:ext cx="280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54" name="Rectangle 78"/>
            <p:cNvSpPr>
              <a:spLocks noChangeArrowheads="1"/>
            </p:cNvSpPr>
            <p:nvPr/>
          </p:nvSpPr>
          <p:spPr bwMode="auto">
            <a:xfrm>
              <a:off x="553" y="3406"/>
              <a:ext cx="215" cy="21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55" name="Rectangle 79"/>
            <p:cNvSpPr>
              <a:spLocks noChangeArrowheads="1"/>
            </p:cNvSpPr>
            <p:nvPr/>
          </p:nvSpPr>
          <p:spPr bwMode="auto">
            <a:xfrm>
              <a:off x="563" y="3416"/>
              <a:ext cx="270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856" name="Rectangle 80"/>
            <p:cNvSpPr>
              <a:spLocks noChangeArrowheads="1"/>
            </p:cNvSpPr>
            <p:nvPr/>
          </p:nvSpPr>
          <p:spPr bwMode="auto">
            <a:xfrm>
              <a:off x="3192" y="3344"/>
              <a:ext cx="226" cy="21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857" name="Rectangle 81"/>
            <p:cNvSpPr>
              <a:spLocks noChangeArrowheads="1"/>
            </p:cNvSpPr>
            <p:nvPr/>
          </p:nvSpPr>
          <p:spPr bwMode="auto">
            <a:xfrm>
              <a:off x="3201" y="3355"/>
              <a:ext cx="207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Image 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71935" y="1052736"/>
            <a:ext cx="3038145" cy="1584176"/>
          </a:xfrm>
          <a:prstGeom prst="rect">
            <a:avLst/>
          </a:prstGeom>
          <a:noFill/>
        </p:spPr>
      </p:pic>
      <p:sp>
        <p:nvSpPr>
          <p:cNvPr id="119811" name="Rectangle 3"/>
          <p:cNvSpPr>
            <a:spLocks noChangeArrowheads="1"/>
          </p:cNvSpPr>
          <p:nvPr/>
        </p:nvSpPr>
        <p:spPr bwMode="auto">
          <a:xfrm>
            <a:off x="-180528" y="170637"/>
            <a:ext cx="949490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final product resulting from the following reaction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0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69</a:t>
            </a:fld>
            <a:endParaRPr 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56953-56F0-43B2-ACCA-B976E7F5B642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332804" name="Group 4"/>
          <p:cNvGrpSpPr>
            <a:grpSpLocks noChangeAspect="1"/>
          </p:cNvGrpSpPr>
          <p:nvPr/>
        </p:nvGrpSpPr>
        <p:grpSpPr bwMode="auto">
          <a:xfrm>
            <a:off x="1485900" y="2924175"/>
            <a:ext cx="5026025" cy="3241675"/>
            <a:chOff x="936" y="1842"/>
            <a:chExt cx="3166" cy="2042"/>
          </a:xfrm>
        </p:grpSpPr>
        <p:sp>
          <p:nvSpPr>
            <p:cNvPr id="332803" name="AutoShape 3"/>
            <p:cNvSpPr>
              <a:spLocks noChangeAspect="1" noChangeArrowheads="1" noTextEdit="1"/>
            </p:cNvSpPr>
            <p:nvPr/>
          </p:nvSpPr>
          <p:spPr bwMode="auto">
            <a:xfrm>
              <a:off x="936" y="1842"/>
              <a:ext cx="3166" cy="2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05" name="Line 5"/>
            <p:cNvSpPr>
              <a:spLocks noChangeShapeType="1"/>
            </p:cNvSpPr>
            <p:nvPr/>
          </p:nvSpPr>
          <p:spPr bwMode="auto">
            <a:xfrm>
              <a:off x="1396" y="2624"/>
              <a:ext cx="27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06" name="Line 6"/>
            <p:cNvSpPr>
              <a:spLocks noChangeShapeType="1"/>
            </p:cNvSpPr>
            <p:nvPr/>
          </p:nvSpPr>
          <p:spPr bwMode="auto">
            <a:xfrm flipV="1">
              <a:off x="1671" y="2362"/>
              <a:ext cx="86" cy="2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07" name="Line 7"/>
            <p:cNvSpPr>
              <a:spLocks noChangeShapeType="1"/>
            </p:cNvSpPr>
            <p:nvPr/>
          </p:nvSpPr>
          <p:spPr bwMode="auto">
            <a:xfrm flipH="1" flipV="1">
              <a:off x="1533" y="2202"/>
              <a:ext cx="224" cy="16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08" name="Line 8"/>
            <p:cNvSpPr>
              <a:spLocks noChangeShapeType="1"/>
            </p:cNvSpPr>
            <p:nvPr/>
          </p:nvSpPr>
          <p:spPr bwMode="auto">
            <a:xfrm flipH="1">
              <a:off x="1313" y="2202"/>
              <a:ext cx="220" cy="16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09" name="Line 9"/>
            <p:cNvSpPr>
              <a:spLocks noChangeShapeType="1"/>
            </p:cNvSpPr>
            <p:nvPr/>
          </p:nvSpPr>
          <p:spPr bwMode="auto">
            <a:xfrm>
              <a:off x="1313" y="2362"/>
              <a:ext cx="83" cy="2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0" name="Rectangle 10"/>
            <p:cNvSpPr>
              <a:spLocks noChangeArrowheads="1"/>
            </p:cNvSpPr>
            <p:nvPr/>
          </p:nvSpPr>
          <p:spPr bwMode="auto">
            <a:xfrm>
              <a:off x="1431" y="1844"/>
              <a:ext cx="204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11" name="Line 11"/>
            <p:cNvSpPr>
              <a:spLocks noChangeShapeType="1"/>
            </p:cNvSpPr>
            <p:nvPr/>
          </p:nvSpPr>
          <p:spPr bwMode="auto">
            <a:xfrm flipV="1">
              <a:off x="1557" y="2012"/>
              <a:ext cx="1" cy="19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2" name="Line 12"/>
            <p:cNvSpPr>
              <a:spLocks noChangeShapeType="1"/>
            </p:cNvSpPr>
            <p:nvPr/>
          </p:nvSpPr>
          <p:spPr bwMode="auto">
            <a:xfrm flipV="1">
              <a:off x="1508" y="2012"/>
              <a:ext cx="1" cy="19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3" name="Line 13"/>
            <p:cNvSpPr>
              <a:spLocks noChangeShapeType="1"/>
            </p:cNvSpPr>
            <p:nvPr/>
          </p:nvSpPr>
          <p:spPr bwMode="auto">
            <a:xfrm>
              <a:off x="3656" y="2653"/>
              <a:ext cx="276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4" name="Line 14"/>
            <p:cNvSpPr>
              <a:spLocks noChangeShapeType="1"/>
            </p:cNvSpPr>
            <p:nvPr/>
          </p:nvSpPr>
          <p:spPr bwMode="auto">
            <a:xfrm flipV="1">
              <a:off x="3932" y="2391"/>
              <a:ext cx="86" cy="2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5" name="Line 15"/>
            <p:cNvSpPr>
              <a:spLocks noChangeShapeType="1"/>
            </p:cNvSpPr>
            <p:nvPr/>
          </p:nvSpPr>
          <p:spPr bwMode="auto">
            <a:xfrm flipH="1" flipV="1">
              <a:off x="3794" y="2231"/>
              <a:ext cx="224" cy="16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6" name="Line 16"/>
            <p:cNvSpPr>
              <a:spLocks noChangeShapeType="1"/>
            </p:cNvSpPr>
            <p:nvPr/>
          </p:nvSpPr>
          <p:spPr bwMode="auto">
            <a:xfrm flipH="1">
              <a:off x="3573" y="2231"/>
              <a:ext cx="221" cy="16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7" name="Line 17"/>
            <p:cNvSpPr>
              <a:spLocks noChangeShapeType="1"/>
            </p:cNvSpPr>
            <p:nvPr/>
          </p:nvSpPr>
          <p:spPr bwMode="auto">
            <a:xfrm>
              <a:off x="3573" y="2391"/>
              <a:ext cx="83" cy="2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18" name="Rectangle 18"/>
            <p:cNvSpPr>
              <a:spLocks noChangeArrowheads="1"/>
            </p:cNvSpPr>
            <p:nvPr/>
          </p:nvSpPr>
          <p:spPr bwMode="auto">
            <a:xfrm>
              <a:off x="3692" y="1873"/>
              <a:ext cx="204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19" name="Rectangle 19"/>
            <p:cNvSpPr>
              <a:spLocks noChangeArrowheads="1"/>
            </p:cNvSpPr>
            <p:nvPr/>
          </p:nvSpPr>
          <p:spPr bwMode="auto">
            <a:xfrm>
              <a:off x="3822" y="1873"/>
              <a:ext cx="194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20" name="Line 20"/>
            <p:cNvSpPr>
              <a:spLocks noChangeShapeType="1"/>
            </p:cNvSpPr>
            <p:nvPr/>
          </p:nvSpPr>
          <p:spPr bwMode="auto">
            <a:xfrm flipV="1">
              <a:off x="3794" y="2041"/>
              <a:ext cx="1" cy="19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21" name="Line 21"/>
            <p:cNvSpPr>
              <a:spLocks noChangeShapeType="1"/>
            </p:cNvSpPr>
            <p:nvPr/>
          </p:nvSpPr>
          <p:spPr bwMode="auto">
            <a:xfrm>
              <a:off x="1385" y="3796"/>
              <a:ext cx="27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22" name="Line 22"/>
            <p:cNvSpPr>
              <a:spLocks noChangeShapeType="1"/>
            </p:cNvSpPr>
            <p:nvPr/>
          </p:nvSpPr>
          <p:spPr bwMode="auto">
            <a:xfrm flipV="1">
              <a:off x="1660" y="3534"/>
              <a:ext cx="86" cy="2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23" name="Line 23"/>
            <p:cNvSpPr>
              <a:spLocks noChangeShapeType="1"/>
            </p:cNvSpPr>
            <p:nvPr/>
          </p:nvSpPr>
          <p:spPr bwMode="auto">
            <a:xfrm flipH="1" flipV="1">
              <a:off x="1522" y="3374"/>
              <a:ext cx="224" cy="16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24" name="Line 24"/>
            <p:cNvSpPr>
              <a:spLocks noChangeShapeType="1"/>
            </p:cNvSpPr>
            <p:nvPr/>
          </p:nvSpPr>
          <p:spPr bwMode="auto">
            <a:xfrm flipH="1">
              <a:off x="1301" y="3374"/>
              <a:ext cx="221" cy="16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25" name="Line 25"/>
            <p:cNvSpPr>
              <a:spLocks noChangeShapeType="1"/>
            </p:cNvSpPr>
            <p:nvPr/>
          </p:nvSpPr>
          <p:spPr bwMode="auto">
            <a:xfrm>
              <a:off x="1301" y="3534"/>
              <a:ext cx="84" cy="2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26" name="Rectangle 26"/>
            <p:cNvSpPr>
              <a:spLocks noChangeArrowheads="1"/>
            </p:cNvSpPr>
            <p:nvPr/>
          </p:nvSpPr>
          <p:spPr bwMode="auto">
            <a:xfrm>
              <a:off x="1430" y="3016"/>
              <a:ext cx="240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27" name="Line 27"/>
            <p:cNvSpPr>
              <a:spLocks noChangeShapeType="1"/>
            </p:cNvSpPr>
            <p:nvPr/>
          </p:nvSpPr>
          <p:spPr bwMode="auto">
            <a:xfrm flipV="1">
              <a:off x="1522" y="3184"/>
              <a:ext cx="1" cy="19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28" name="Rectangle 28"/>
            <p:cNvSpPr>
              <a:spLocks noChangeArrowheads="1"/>
            </p:cNvSpPr>
            <p:nvPr/>
          </p:nvSpPr>
          <p:spPr bwMode="auto">
            <a:xfrm>
              <a:off x="1916" y="3366"/>
              <a:ext cx="240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29" name="Line 29"/>
            <p:cNvSpPr>
              <a:spLocks noChangeShapeType="1"/>
            </p:cNvSpPr>
            <p:nvPr/>
          </p:nvSpPr>
          <p:spPr bwMode="auto">
            <a:xfrm flipV="1">
              <a:off x="1746" y="3472"/>
              <a:ext cx="188" cy="6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0" name="Line 30"/>
            <p:cNvSpPr>
              <a:spLocks noChangeShapeType="1"/>
            </p:cNvSpPr>
            <p:nvPr/>
          </p:nvSpPr>
          <p:spPr bwMode="auto">
            <a:xfrm>
              <a:off x="3656" y="3794"/>
              <a:ext cx="276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1" name="Line 31"/>
            <p:cNvSpPr>
              <a:spLocks noChangeShapeType="1"/>
            </p:cNvSpPr>
            <p:nvPr/>
          </p:nvSpPr>
          <p:spPr bwMode="auto">
            <a:xfrm flipV="1">
              <a:off x="3932" y="3533"/>
              <a:ext cx="86" cy="26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2" name="Line 32"/>
            <p:cNvSpPr>
              <a:spLocks noChangeShapeType="1"/>
            </p:cNvSpPr>
            <p:nvPr/>
          </p:nvSpPr>
          <p:spPr bwMode="auto">
            <a:xfrm flipH="1" flipV="1">
              <a:off x="3794" y="3372"/>
              <a:ext cx="224" cy="16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3" name="Line 33"/>
            <p:cNvSpPr>
              <a:spLocks noChangeShapeType="1"/>
            </p:cNvSpPr>
            <p:nvPr/>
          </p:nvSpPr>
          <p:spPr bwMode="auto">
            <a:xfrm flipH="1">
              <a:off x="3573" y="3372"/>
              <a:ext cx="221" cy="16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4" name="Line 34"/>
            <p:cNvSpPr>
              <a:spLocks noChangeShapeType="1"/>
            </p:cNvSpPr>
            <p:nvPr/>
          </p:nvSpPr>
          <p:spPr bwMode="auto">
            <a:xfrm>
              <a:off x="3573" y="3533"/>
              <a:ext cx="83" cy="26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5" name="Rectangle 35"/>
            <p:cNvSpPr>
              <a:spLocks noChangeArrowheads="1"/>
            </p:cNvSpPr>
            <p:nvPr/>
          </p:nvSpPr>
          <p:spPr bwMode="auto">
            <a:xfrm>
              <a:off x="936" y="2282"/>
              <a:ext cx="225" cy="21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6" name="Rectangle 36"/>
            <p:cNvSpPr>
              <a:spLocks noChangeArrowheads="1"/>
            </p:cNvSpPr>
            <p:nvPr/>
          </p:nvSpPr>
          <p:spPr bwMode="auto">
            <a:xfrm>
              <a:off x="946" y="2292"/>
              <a:ext cx="279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37" name="Rectangle 37"/>
            <p:cNvSpPr>
              <a:spLocks noChangeArrowheads="1"/>
            </p:cNvSpPr>
            <p:nvPr/>
          </p:nvSpPr>
          <p:spPr bwMode="auto">
            <a:xfrm>
              <a:off x="3180" y="2272"/>
              <a:ext cx="225" cy="21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38" name="Rectangle 38"/>
            <p:cNvSpPr>
              <a:spLocks noChangeArrowheads="1"/>
            </p:cNvSpPr>
            <p:nvPr/>
          </p:nvSpPr>
          <p:spPr bwMode="auto">
            <a:xfrm>
              <a:off x="3190" y="2282"/>
              <a:ext cx="279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39" name="Rectangle 39"/>
            <p:cNvSpPr>
              <a:spLocks noChangeArrowheads="1"/>
            </p:cNvSpPr>
            <p:nvPr/>
          </p:nvSpPr>
          <p:spPr bwMode="auto">
            <a:xfrm>
              <a:off x="989" y="3430"/>
              <a:ext cx="214" cy="21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40" name="Rectangle 40"/>
            <p:cNvSpPr>
              <a:spLocks noChangeArrowheads="1"/>
            </p:cNvSpPr>
            <p:nvPr/>
          </p:nvSpPr>
          <p:spPr bwMode="auto">
            <a:xfrm>
              <a:off x="999" y="3440"/>
              <a:ext cx="270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841" name="Rectangle 41"/>
            <p:cNvSpPr>
              <a:spLocks noChangeArrowheads="1"/>
            </p:cNvSpPr>
            <p:nvPr/>
          </p:nvSpPr>
          <p:spPr bwMode="auto">
            <a:xfrm>
              <a:off x="3155" y="3464"/>
              <a:ext cx="225" cy="21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842" name="Rectangle 42"/>
            <p:cNvSpPr>
              <a:spLocks noChangeArrowheads="1"/>
            </p:cNvSpPr>
            <p:nvPr/>
          </p:nvSpPr>
          <p:spPr bwMode="auto">
            <a:xfrm>
              <a:off x="3165" y="3474"/>
              <a:ext cx="207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9512" y="116632"/>
            <a:ext cx="647965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of the following groups has an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electron-withdrawing effect?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-OCH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-CH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3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-COOH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-NH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5F02-376A-4975-9925-8631F9A530CB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12012"/>
            <a:ext cx="8606843" cy="1688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Which of the following compounds is more soluble </a:t>
            </a: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in water?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DC7B-8A04-4217-B656-4843B6988BE6}" type="datetime1">
              <a:rPr lang="fr-FR" smtClean="0"/>
              <a:pPr/>
              <a:t>15/05/2012</a:t>
            </a:fld>
            <a:endParaRPr lang="fr-FR"/>
          </a:p>
        </p:txBody>
      </p:sp>
      <p:grpSp>
        <p:nvGrpSpPr>
          <p:cNvPr id="247811" name="Group 3"/>
          <p:cNvGrpSpPr>
            <a:grpSpLocks noChangeAspect="1"/>
          </p:cNvGrpSpPr>
          <p:nvPr/>
        </p:nvGrpSpPr>
        <p:grpSpPr bwMode="auto">
          <a:xfrm>
            <a:off x="107266" y="2132186"/>
            <a:ext cx="9050934" cy="3457337"/>
            <a:chOff x="451" y="1343"/>
            <a:chExt cx="4392" cy="2444"/>
          </a:xfrm>
        </p:grpSpPr>
        <p:sp>
          <p:nvSpPr>
            <p:cNvPr id="247810" name="AutoShape 2"/>
            <p:cNvSpPr>
              <a:spLocks noChangeAspect="1" noChangeArrowheads="1" noTextEdit="1"/>
            </p:cNvSpPr>
            <p:nvPr/>
          </p:nvSpPr>
          <p:spPr bwMode="auto">
            <a:xfrm>
              <a:off x="521" y="1343"/>
              <a:ext cx="4228" cy="2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7812" name="Rectangle 4"/>
            <p:cNvSpPr>
              <a:spLocks noChangeArrowheads="1"/>
            </p:cNvSpPr>
            <p:nvPr/>
          </p:nvSpPr>
          <p:spPr bwMode="auto">
            <a:xfrm>
              <a:off x="766" y="1384"/>
              <a:ext cx="210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13" name="Rectangle 5"/>
            <p:cNvSpPr>
              <a:spLocks noChangeArrowheads="1"/>
            </p:cNvSpPr>
            <p:nvPr/>
          </p:nvSpPr>
          <p:spPr bwMode="auto">
            <a:xfrm>
              <a:off x="940" y="13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14" name="Rectangle 6"/>
            <p:cNvSpPr>
              <a:spLocks noChangeArrowheads="1"/>
            </p:cNvSpPr>
            <p:nvPr/>
          </p:nvSpPr>
          <p:spPr bwMode="auto">
            <a:xfrm>
              <a:off x="1115" y="1725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15" name="Rectangle 7"/>
            <p:cNvSpPr>
              <a:spLocks noChangeArrowheads="1"/>
            </p:cNvSpPr>
            <p:nvPr/>
          </p:nvSpPr>
          <p:spPr bwMode="auto">
            <a:xfrm>
              <a:off x="1115" y="13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16" name="Rectangle 8"/>
            <p:cNvSpPr>
              <a:spLocks noChangeArrowheads="1"/>
            </p:cNvSpPr>
            <p:nvPr/>
          </p:nvSpPr>
          <p:spPr bwMode="auto">
            <a:xfrm>
              <a:off x="1290" y="13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17" name="Rectangle 9"/>
            <p:cNvSpPr>
              <a:spLocks noChangeArrowheads="1"/>
            </p:cNvSpPr>
            <p:nvPr/>
          </p:nvSpPr>
          <p:spPr bwMode="auto">
            <a:xfrm>
              <a:off x="1464" y="1725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18" name="Rectangle 10"/>
            <p:cNvSpPr>
              <a:spLocks noChangeArrowheads="1"/>
            </p:cNvSpPr>
            <p:nvPr/>
          </p:nvSpPr>
          <p:spPr bwMode="auto">
            <a:xfrm>
              <a:off x="1499" y="13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19" name="Rectangle 11"/>
            <p:cNvSpPr>
              <a:spLocks noChangeArrowheads="1"/>
            </p:cNvSpPr>
            <p:nvPr/>
          </p:nvSpPr>
          <p:spPr bwMode="auto">
            <a:xfrm>
              <a:off x="1674" y="13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0" name="Rectangle 12"/>
            <p:cNvSpPr>
              <a:spLocks noChangeArrowheads="1"/>
            </p:cNvSpPr>
            <p:nvPr/>
          </p:nvSpPr>
          <p:spPr bwMode="auto">
            <a:xfrm>
              <a:off x="1849" y="1725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1" name="Rectangle 13"/>
            <p:cNvSpPr>
              <a:spLocks noChangeArrowheads="1"/>
            </p:cNvSpPr>
            <p:nvPr/>
          </p:nvSpPr>
          <p:spPr bwMode="auto">
            <a:xfrm>
              <a:off x="1883" y="13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2" name="Rectangle 14"/>
            <p:cNvSpPr>
              <a:spLocks noChangeArrowheads="1"/>
            </p:cNvSpPr>
            <p:nvPr/>
          </p:nvSpPr>
          <p:spPr bwMode="auto">
            <a:xfrm>
              <a:off x="2058" y="13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3" name="Rectangle 15"/>
            <p:cNvSpPr>
              <a:spLocks noChangeArrowheads="1"/>
            </p:cNvSpPr>
            <p:nvPr/>
          </p:nvSpPr>
          <p:spPr bwMode="auto">
            <a:xfrm>
              <a:off x="2251" y="1725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4" name="Rectangle 16"/>
            <p:cNvSpPr>
              <a:spLocks noChangeArrowheads="1"/>
            </p:cNvSpPr>
            <p:nvPr/>
          </p:nvSpPr>
          <p:spPr bwMode="auto">
            <a:xfrm>
              <a:off x="2260" y="1384"/>
              <a:ext cx="21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5" name="Rectangle 17"/>
            <p:cNvSpPr>
              <a:spLocks noChangeArrowheads="1"/>
            </p:cNvSpPr>
            <p:nvPr/>
          </p:nvSpPr>
          <p:spPr bwMode="auto">
            <a:xfrm>
              <a:off x="2442" y="1389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6" name="Rectangle 18"/>
            <p:cNvSpPr>
              <a:spLocks noChangeArrowheads="1"/>
            </p:cNvSpPr>
            <p:nvPr/>
          </p:nvSpPr>
          <p:spPr bwMode="auto">
            <a:xfrm>
              <a:off x="3117" y="1442"/>
              <a:ext cx="269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7" name="Rectangle 19"/>
            <p:cNvSpPr>
              <a:spLocks noChangeArrowheads="1"/>
            </p:cNvSpPr>
            <p:nvPr/>
          </p:nvSpPr>
          <p:spPr bwMode="auto">
            <a:xfrm>
              <a:off x="3305" y="1442"/>
              <a:ext cx="221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8" name="Rectangle 20"/>
            <p:cNvSpPr>
              <a:spLocks noChangeArrowheads="1"/>
            </p:cNvSpPr>
            <p:nvPr/>
          </p:nvSpPr>
          <p:spPr bwMode="auto">
            <a:xfrm>
              <a:off x="3497" y="1765"/>
              <a:ext cx="1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29" name="Rectangle 21"/>
            <p:cNvSpPr>
              <a:spLocks noChangeArrowheads="1"/>
            </p:cNvSpPr>
            <p:nvPr/>
          </p:nvSpPr>
          <p:spPr bwMode="auto">
            <a:xfrm>
              <a:off x="3537" y="1442"/>
              <a:ext cx="269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0" name="Rectangle 22"/>
            <p:cNvSpPr>
              <a:spLocks noChangeArrowheads="1"/>
            </p:cNvSpPr>
            <p:nvPr/>
          </p:nvSpPr>
          <p:spPr bwMode="auto">
            <a:xfrm>
              <a:off x="3737" y="1442"/>
              <a:ext cx="20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1" name="Rectangle 23"/>
            <p:cNvSpPr>
              <a:spLocks noChangeArrowheads="1"/>
            </p:cNvSpPr>
            <p:nvPr/>
          </p:nvSpPr>
          <p:spPr bwMode="auto">
            <a:xfrm>
              <a:off x="3916" y="1765"/>
              <a:ext cx="1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2" name="Rectangle 24"/>
            <p:cNvSpPr>
              <a:spLocks noChangeArrowheads="1"/>
            </p:cNvSpPr>
            <p:nvPr/>
          </p:nvSpPr>
          <p:spPr bwMode="auto">
            <a:xfrm>
              <a:off x="3956" y="1445"/>
              <a:ext cx="269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3" name="Rectangle 25"/>
            <p:cNvSpPr>
              <a:spLocks noChangeArrowheads="1"/>
            </p:cNvSpPr>
            <p:nvPr/>
          </p:nvSpPr>
          <p:spPr bwMode="auto">
            <a:xfrm>
              <a:off x="4146" y="1442"/>
              <a:ext cx="289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4" name="Rectangle 26"/>
            <p:cNvSpPr>
              <a:spLocks noChangeArrowheads="1"/>
            </p:cNvSpPr>
            <p:nvPr/>
          </p:nvSpPr>
          <p:spPr bwMode="auto">
            <a:xfrm>
              <a:off x="4365" y="1434"/>
              <a:ext cx="289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5" name="Rectangle 27"/>
            <p:cNvSpPr>
              <a:spLocks noChangeArrowheads="1"/>
            </p:cNvSpPr>
            <p:nvPr/>
          </p:nvSpPr>
          <p:spPr bwMode="auto">
            <a:xfrm>
              <a:off x="4574" y="1434"/>
              <a:ext cx="269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6" name="Rectangle 28"/>
            <p:cNvSpPr>
              <a:spLocks noChangeArrowheads="1"/>
            </p:cNvSpPr>
            <p:nvPr/>
          </p:nvSpPr>
          <p:spPr bwMode="auto">
            <a:xfrm>
              <a:off x="761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7" name="Rectangle 29"/>
            <p:cNvSpPr>
              <a:spLocks noChangeArrowheads="1"/>
            </p:cNvSpPr>
            <p:nvPr/>
          </p:nvSpPr>
          <p:spPr bwMode="auto">
            <a:xfrm>
              <a:off x="888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8" name="Rectangle 30"/>
            <p:cNvSpPr>
              <a:spLocks noChangeArrowheads="1"/>
            </p:cNvSpPr>
            <p:nvPr/>
          </p:nvSpPr>
          <p:spPr bwMode="auto">
            <a:xfrm>
              <a:off x="1029" y="3418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39" name="Rectangle 31"/>
            <p:cNvSpPr>
              <a:spLocks noChangeArrowheads="1"/>
            </p:cNvSpPr>
            <p:nvPr/>
          </p:nvSpPr>
          <p:spPr bwMode="auto">
            <a:xfrm>
              <a:off x="1082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0" name="Rectangle 32"/>
            <p:cNvSpPr>
              <a:spLocks noChangeArrowheads="1"/>
            </p:cNvSpPr>
            <p:nvPr/>
          </p:nvSpPr>
          <p:spPr bwMode="auto">
            <a:xfrm>
              <a:off x="1209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1" name="Rectangle 33"/>
            <p:cNvSpPr>
              <a:spLocks noChangeArrowheads="1"/>
            </p:cNvSpPr>
            <p:nvPr/>
          </p:nvSpPr>
          <p:spPr bwMode="auto">
            <a:xfrm>
              <a:off x="1350" y="3418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2" name="Rectangle 34"/>
            <p:cNvSpPr>
              <a:spLocks noChangeArrowheads="1"/>
            </p:cNvSpPr>
            <p:nvPr/>
          </p:nvSpPr>
          <p:spPr bwMode="auto">
            <a:xfrm>
              <a:off x="1404" y="3184"/>
              <a:ext cx="13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3" name="Rectangle 35"/>
            <p:cNvSpPr>
              <a:spLocks noChangeArrowheads="1"/>
            </p:cNvSpPr>
            <p:nvPr/>
          </p:nvSpPr>
          <p:spPr bwMode="auto">
            <a:xfrm>
              <a:off x="1464" y="3184"/>
              <a:ext cx="21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4" name="Rectangle 36"/>
            <p:cNvSpPr>
              <a:spLocks noChangeArrowheads="1"/>
            </p:cNvSpPr>
            <p:nvPr/>
          </p:nvSpPr>
          <p:spPr bwMode="auto">
            <a:xfrm>
              <a:off x="1711" y="3144"/>
              <a:ext cx="13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5" name="Rectangle 37"/>
            <p:cNvSpPr>
              <a:spLocks noChangeArrowheads="1"/>
            </p:cNvSpPr>
            <p:nvPr/>
          </p:nvSpPr>
          <p:spPr bwMode="auto">
            <a:xfrm>
              <a:off x="1779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6" name="Rectangle 38"/>
            <p:cNvSpPr>
              <a:spLocks noChangeArrowheads="1"/>
            </p:cNvSpPr>
            <p:nvPr/>
          </p:nvSpPr>
          <p:spPr bwMode="auto">
            <a:xfrm>
              <a:off x="1954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7" name="Rectangle 39"/>
            <p:cNvSpPr>
              <a:spLocks noChangeArrowheads="1"/>
            </p:cNvSpPr>
            <p:nvPr/>
          </p:nvSpPr>
          <p:spPr bwMode="auto">
            <a:xfrm>
              <a:off x="2146" y="3456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8" name="Rectangle 40"/>
            <p:cNvSpPr>
              <a:spLocks noChangeArrowheads="1"/>
            </p:cNvSpPr>
            <p:nvPr/>
          </p:nvSpPr>
          <p:spPr bwMode="auto">
            <a:xfrm>
              <a:off x="2198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49" name="Rectangle 41"/>
            <p:cNvSpPr>
              <a:spLocks noChangeArrowheads="1"/>
            </p:cNvSpPr>
            <p:nvPr/>
          </p:nvSpPr>
          <p:spPr bwMode="auto">
            <a:xfrm>
              <a:off x="2373" y="3184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0" name="Rectangle 42"/>
            <p:cNvSpPr>
              <a:spLocks noChangeArrowheads="1"/>
            </p:cNvSpPr>
            <p:nvPr/>
          </p:nvSpPr>
          <p:spPr bwMode="auto">
            <a:xfrm>
              <a:off x="2548" y="3456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1" name="Rectangle 43"/>
            <p:cNvSpPr>
              <a:spLocks noChangeArrowheads="1"/>
            </p:cNvSpPr>
            <p:nvPr/>
          </p:nvSpPr>
          <p:spPr bwMode="auto">
            <a:xfrm>
              <a:off x="3412" y="3163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2" name="Rectangle 44"/>
            <p:cNvSpPr>
              <a:spLocks noChangeArrowheads="1"/>
            </p:cNvSpPr>
            <p:nvPr/>
          </p:nvSpPr>
          <p:spPr bwMode="auto">
            <a:xfrm>
              <a:off x="3540" y="3163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3" name="Rectangle 45"/>
            <p:cNvSpPr>
              <a:spLocks noChangeArrowheads="1"/>
            </p:cNvSpPr>
            <p:nvPr/>
          </p:nvSpPr>
          <p:spPr bwMode="auto">
            <a:xfrm>
              <a:off x="3681" y="3397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4" name="Rectangle 46"/>
            <p:cNvSpPr>
              <a:spLocks noChangeArrowheads="1"/>
            </p:cNvSpPr>
            <p:nvPr/>
          </p:nvSpPr>
          <p:spPr bwMode="auto">
            <a:xfrm>
              <a:off x="3733" y="3163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5" name="Rectangle 47"/>
            <p:cNvSpPr>
              <a:spLocks noChangeArrowheads="1"/>
            </p:cNvSpPr>
            <p:nvPr/>
          </p:nvSpPr>
          <p:spPr bwMode="auto">
            <a:xfrm>
              <a:off x="3861" y="3163"/>
              <a:ext cx="210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6" name="Rectangle 48"/>
            <p:cNvSpPr>
              <a:spLocks noChangeArrowheads="1"/>
            </p:cNvSpPr>
            <p:nvPr/>
          </p:nvSpPr>
          <p:spPr bwMode="auto">
            <a:xfrm>
              <a:off x="4002" y="3397"/>
              <a:ext cx="122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7" name="Rectangle 49"/>
            <p:cNvSpPr>
              <a:spLocks noChangeArrowheads="1"/>
            </p:cNvSpPr>
            <p:nvPr/>
          </p:nvSpPr>
          <p:spPr bwMode="auto">
            <a:xfrm>
              <a:off x="4202" y="3163"/>
              <a:ext cx="19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58" name="Rectangle 50"/>
            <p:cNvSpPr>
              <a:spLocks noChangeArrowheads="1"/>
            </p:cNvSpPr>
            <p:nvPr/>
          </p:nvSpPr>
          <p:spPr bwMode="auto">
            <a:xfrm>
              <a:off x="4401" y="3163"/>
              <a:ext cx="13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60" name="Rectangle 52"/>
            <p:cNvSpPr>
              <a:spLocks noChangeArrowheads="1"/>
            </p:cNvSpPr>
            <p:nvPr/>
          </p:nvSpPr>
          <p:spPr bwMode="auto">
            <a:xfrm>
              <a:off x="451" y="1363"/>
              <a:ext cx="29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(a)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62" name="Rectangle 54"/>
            <p:cNvSpPr>
              <a:spLocks noChangeArrowheads="1"/>
            </p:cNvSpPr>
            <p:nvPr/>
          </p:nvSpPr>
          <p:spPr bwMode="auto">
            <a:xfrm>
              <a:off x="2776" y="1403"/>
              <a:ext cx="366" cy="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(b)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63" name="Rectangle 55"/>
            <p:cNvSpPr>
              <a:spLocks noChangeArrowheads="1"/>
            </p:cNvSpPr>
            <p:nvPr/>
          </p:nvSpPr>
          <p:spPr bwMode="auto">
            <a:xfrm>
              <a:off x="521" y="3150"/>
              <a:ext cx="229" cy="46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864" name="Rectangle 56"/>
            <p:cNvSpPr>
              <a:spLocks noChangeArrowheads="1"/>
            </p:cNvSpPr>
            <p:nvPr/>
          </p:nvSpPr>
          <p:spPr bwMode="auto">
            <a:xfrm>
              <a:off x="531" y="3169"/>
              <a:ext cx="28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(c)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865" name="Rectangle 57"/>
            <p:cNvSpPr>
              <a:spLocks noChangeArrowheads="1"/>
            </p:cNvSpPr>
            <p:nvPr/>
          </p:nvSpPr>
          <p:spPr bwMode="auto">
            <a:xfrm>
              <a:off x="3150" y="3144"/>
              <a:ext cx="241" cy="469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866" name="Rectangle 58"/>
            <p:cNvSpPr>
              <a:spLocks noChangeArrowheads="1"/>
            </p:cNvSpPr>
            <p:nvPr/>
          </p:nvSpPr>
          <p:spPr bwMode="auto">
            <a:xfrm>
              <a:off x="3161" y="3163"/>
              <a:ext cx="29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(d)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98629"/>
            <a:ext cx="738695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The following reaction can be classified as: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49" name="Imag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03" y="764704"/>
            <a:ext cx="9095201" cy="1258126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95536" y="2285337"/>
            <a:ext cx="486383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Electrophile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addition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Elimination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Free radical substitution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Hydrolysis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8C8E-3D4C-4B86-ADA2-3CA50B124B42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8212F-621D-454C-89BE-AD52FDF24019}" type="datetime1">
              <a:rPr lang="fr-FR" smtClean="0"/>
              <a:pPr/>
              <a:t>15/05/2012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2294</Words>
  <Application>Microsoft Office PowerPoint</Application>
  <PresentationFormat>On-screen Show (4:3)</PresentationFormat>
  <Paragraphs>1404</Paragraphs>
  <Slides>69</Slides>
  <Notes>69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Thème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hassen sbihi</dc:creator>
  <cp:lastModifiedBy>fatima</cp:lastModifiedBy>
  <cp:revision>104</cp:revision>
  <dcterms:created xsi:type="dcterms:W3CDTF">2012-05-13T20:58:56Z</dcterms:created>
  <dcterms:modified xsi:type="dcterms:W3CDTF">2012-05-15T19:03:22Z</dcterms:modified>
</cp:coreProperties>
</file>