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500" r:id="rId3"/>
    <p:sldId id="540" r:id="rId4"/>
    <p:sldId id="518" r:id="rId5"/>
    <p:sldId id="493" r:id="rId6"/>
    <p:sldId id="536" r:id="rId7"/>
    <p:sldId id="537" r:id="rId8"/>
    <p:sldId id="538" r:id="rId9"/>
    <p:sldId id="535" r:id="rId10"/>
    <p:sldId id="479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2CD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2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18" y="12"/>
      </p:cViewPr>
      <p:guideLst>
        <p:guide orient="horz" pos="1632"/>
        <p:guide pos="5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115562" y="-20800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469913"/>
            <a:ext cx="4238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نظام تحديد المواقع العالمي</a:t>
            </a:r>
          </a:p>
          <a:p>
            <a:pPr algn="ctr"/>
            <a:r>
              <a:rPr lang="ar-SY" sz="3200" dirty="0" smtClean="0">
                <a:solidFill>
                  <a:schemeClr val="bg1"/>
                </a:solidFill>
                <a:latin typeface="StagSans-Book"/>
              </a:rPr>
              <a:t>)</a:t>
            </a:r>
            <a:r>
              <a:rPr lang="en-US" sz="3200" dirty="0" smtClean="0">
                <a:solidFill>
                  <a:schemeClr val="bg1"/>
                </a:solidFill>
                <a:latin typeface="StagSans-Book"/>
              </a:rPr>
              <a:t>GPS</a:t>
            </a:r>
            <a:r>
              <a:rPr lang="ar-SY" sz="3200" dirty="0" smtClean="0">
                <a:solidFill>
                  <a:schemeClr val="bg1"/>
                </a:solidFill>
                <a:latin typeface="StagSans-Book"/>
              </a:rPr>
              <a:t>(</a:t>
            </a:r>
            <a:endParaRPr lang="ar-SY" sz="32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الدّرس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04974" y="271401"/>
            <a:ext cx="963616" cy="3119243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2" y="3558730"/>
            <a:ext cx="769478" cy="54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06426" y="382328"/>
            <a:ext cx="1252409" cy="2365989"/>
            <a:chOff x="1016858" y="335569"/>
            <a:chExt cx="1252409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16858" y="455548"/>
              <a:ext cx="461665" cy="21260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530603" y="335569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تحديد المواقع العالمي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GPS)</a:t>
              </a:r>
              <a:endPara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4778010" y="1379200"/>
            <a:ext cx="7111548" cy="1261745"/>
            <a:chOff x="335671" y="2497026"/>
            <a:chExt cx="7111548" cy="1261745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335671" y="2964424"/>
              <a:ext cx="7111548" cy="79434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9566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414606" y="2587874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414606" y="2743902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914912" y="2507326"/>
              <a:ext cx="63451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)</a:t>
              </a:r>
              <a:r>
                <a:rPr lang="en-US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GPS</a:t>
              </a:r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نظام تحديد المواقع العالمي( </a:t>
              </a:r>
              <a:endParaRPr lang="ar-SY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r"/>
              <a:r>
                <a:rPr lang="ar-SY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نظام مترابط يُساعد على تحديد إحداثيات أي مكان على سطح الأرض بدقة عالية, وفق خطوط الطول و دوائر العرض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060540" y="45201"/>
            <a:ext cx="3762341" cy="869096"/>
            <a:chOff x="5203282" y="157026"/>
            <a:chExt cx="1822108" cy="971583"/>
          </a:xfrm>
        </p:grpSpPr>
        <p:sp>
          <p:nvSpPr>
            <p:cNvPr id="48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6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78412" y="199619"/>
              <a:ext cx="1656522" cy="928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نظام تحديد المواقع </a:t>
              </a:r>
              <a:r>
                <a:rPr lang="ar-SY" sz="24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العالمي </a:t>
              </a:r>
              <a:r>
                <a:rPr lang="en-US" sz="24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GPS</a:t>
              </a:r>
              <a:endParaRPr lang="ar-SY" sz="2400" b="1" dirty="0" smtClean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53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08" b="100000" l="9940" r="97289">
                        <a14:foregroundMark x1="85843" y1="88095" x2="63253" y2="95635"/>
                        <a14:foregroundMark x1="76506" y1="95635" x2="59639" y2="94048"/>
                        <a14:foregroundMark x1="70181" y1="88889" x2="56325" y2="88889"/>
                        <a14:foregroundMark x1="86446" y1="88889" x2="81928" y2="94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2" t="8470"/>
          <a:stretch/>
        </p:blipFill>
        <p:spPr>
          <a:xfrm>
            <a:off x="8222853" y="3146105"/>
            <a:ext cx="3090002" cy="233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969">
                        <a14:foregroundMark x1="85535" y1="94175" x2="15409" y2="96359"/>
                        <a14:foregroundMark x1="87421" y1="94175" x2="21069" y2="89806"/>
                        <a14:foregroundMark x1="53459" y1="90534" x2="22956" y2="91990"/>
                        <a14:foregroundMark x1="34277" y1="91990" x2="14465" y2="92718"/>
                        <a14:foregroundMark x1="85535" y1="94175" x2="44654" y2="96359"/>
                        <a14:foregroundMark x1="85535" y1="97087" x2="39937" y2="97816"/>
                        <a14:foregroundMark x1="49371" y1="89806" x2="25786" y2="93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397" y="2926419"/>
            <a:ext cx="2174915" cy="281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86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>
            <a:extLst>
              <a:ext uri="{FF2B5EF4-FFF2-40B4-BE49-F238E27FC236}">
                <a16:creationId xmlns="" xmlns:a16="http://schemas.microsoft.com/office/drawing/2014/main" id="{778A88ED-6179-452C-9783-0EFA620E97DB}"/>
              </a:ext>
            </a:extLst>
          </p:cNvPr>
          <p:cNvGrpSpPr/>
          <p:nvPr/>
        </p:nvGrpSpPr>
        <p:grpSpPr>
          <a:xfrm>
            <a:off x="736017" y="2006295"/>
            <a:ext cx="2859316" cy="2859315"/>
            <a:chOff x="1059544" y="1843315"/>
            <a:chExt cx="2859316" cy="2859315"/>
          </a:xfrm>
        </p:grpSpPr>
        <p:sp>
          <p:nvSpPr>
            <p:cNvPr id="185" name="Oval 184">
              <a:extLst>
                <a:ext uri="{FF2B5EF4-FFF2-40B4-BE49-F238E27FC236}">
                  <a16:creationId xmlns="" xmlns:a16="http://schemas.microsoft.com/office/drawing/2014/main" id="{F9E09D9F-9E63-4BB8-B13D-2AD379485A8C}"/>
                </a:ext>
              </a:extLst>
            </p:cNvPr>
            <p:cNvSpPr/>
            <p:nvPr/>
          </p:nvSpPr>
          <p:spPr>
            <a:xfrm>
              <a:off x="1059544" y="1843315"/>
              <a:ext cx="2859315" cy="2859315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7" name="Picture 186">
              <a:extLst>
                <a:ext uri="{FF2B5EF4-FFF2-40B4-BE49-F238E27FC236}">
                  <a16:creationId xmlns="" xmlns:a16="http://schemas.microsoft.com/office/drawing/2014/main" id="{069AB8A3-533E-4E80-A856-8C9B0283F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3821" r="16357" b="7528"/>
            <a:stretch>
              <a:fillRect/>
            </a:stretch>
          </p:blipFill>
          <p:spPr>
            <a:xfrm>
              <a:off x="1059544" y="2363043"/>
              <a:ext cx="2859316" cy="2339587"/>
            </a:xfrm>
            <a:custGeom>
              <a:avLst/>
              <a:gdLst>
                <a:gd name="connsiteX0" fmla="*/ 326950 w 2859316"/>
                <a:gd name="connsiteY0" fmla="*/ 0 h 2339587"/>
                <a:gd name="connsiteX1" fmla="*/ 2532366 w 2859316"/>
                <a:gd name="connsiteY1" fmla="*/ 0 h 2339587"/>
                <a:gd name="connsiteX2" fmla="*/ 2532852 w 2859316"/>
                <a:gd name="connsiteY2" fmla="*/ 534 h 2339587"/>
                <a:gd name="connsiteX3" fmla="*/ 2859316 w 2859316"/>
                <a:gd name="connsiteY3" fmla="*/ 909929 h 2339587"/>
                <a:gd name="connsiteX4" fmla="*/ 1429658 w 2859316"/>
                <a:gd name="connsiteY4" fmla="*/ 2339587 h 2339587"/>
                <a:gd name="connsiteX5" fmla="*/ 0 w 2859316"/>
                <a:gd name="connsiteY5" fmla="*/ 909929 h 2339587"/>
                <a:gd name="connsiteX6" fmla="*/ 326465 w 2859316"/>
                <a:gd name="connsiteY6" fmla="*/ 534 h 2339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9316" h="2339587">
                  <a:moveTo>
                    <a:pt x="326950" y="0"/>
                  </a:moveTo>
                  <a:lnTo>
                    <a:pt x="2532366" y="0"/>
                  </a:lnTo>
                  <a:lnTo>
                    <a:pt x="2532852" y="534"/>
                  </a:lnTo>
                  <a:cubicBezTo>
                    <a:pt x="2736801" y="247663"/>
                    <a:pt x="2859316" y="564489"/>
                    <a:pt x="2859316" y="909929"/>
                  </a:cubicBezTo>
                  <a:cubicBezTo>
                    <a:pt x="2859316" y="1699507"/>
                    <a:pt x="2219236" y="2339587"/>
                    <a:pt x="1429658" y="2339587"/>
                  </a:cubicBezTo>
                  <a:cubicBezTo>
                    <a:pt x="640080" y="2339587"/>
                    <a:pt x="0" y="1699507"/>
                    <a:pt x="0" y="909929"/>
                  </a:cubicBezTo>
                  <a:cubicBezTo>
                    <a:pt x="0" y="564489"/>
                    <a:pt x="122515" y="247663"/>
                    <a:pt x="326465" y="534"/>
                  </a:cubicBezTo>
                  <a:close/>
                </a:path>
              </a:pathLst>
            </a:custGeom>
          </p:spPr>
        </p:pic>
      </p:grpSp>
      <p:grpSp>
        <p:nvGrpSpPr>
          <p:cNvPr id="216" name="Group 215">
            <a:extLst>
              <a:ext uri="{FF2B5EF4-FFF2-40B4-BE49-F238E27FC236}">
                <a16:creationId xmlns="" xmlns:a16="http://schemas.microsoft.com/office/drawing/2014/main" id="{9A7F22B3-0DE5-4608-B854-C2B161440A2F}"/>
              </a:ext>
            </a:extLst>
          </p:cNvPr>
          <p:cNvGrpSpPr/>
          <p:nvPr/>
        </p:nvGrpSpPr>
        <p:grpSpPr>
          <a:xfrm>
            <a:off x="12688387" y="791930"/>
            <a:ext cx="3377494" cy="5288043"/>
            <a:chOff x="5067622" y="783984"/>
            <a:chExt cx="3377494" cy="5288043"/>
          </a:xfrm>
        </p:grpSpPr>
        <p:sp>
          <p:nvSpPr>
            <p:cNvPr id="202" name="Freeform: Shape 201">
              <a:extLst>
                <a:ext uri="{FF2B5EF4-FFF2-40B4-BE49-F238E27FC236}">
                  <a16:creationId xmlns="" xmlns:a16="http://schemas.microsoft.com/office/drawing/2014/main" id="{AC51CEC5-37F8-4953-8C6E-D0D06738FA98}"/>
                </a:ext>
              </a:extLst>
            </p:cNvPr>
            <p:cNvSpPr/>
            <p:nvPr/>
          </p:nvSpPr>
          <p:spPr>
            <a:xfrm>
              <a:off x="8014085" y="2997968"/>
              <a:ext cx="431031" cy="862062"/>
            </a:xfrm>
            <a:custGeom>
              <a:avLst/>
              <a:gdLst>
                <a:gd name="connsiteX0" fmla="*/ 0 w 785165"/>
                <a:gd name="connsiteY0" fmla="*/ 0 h 1570330"/>
                <a:gd name="connsiteX1" fmla="*/ 785165 w 785165"/>
                <a:gd name="connsiteY1" fmla="*/ 785165 h 1570330"/>
                <a:gd name="connsiteX2" fmla="*/ 0 w 785165"/>
                <a:gd name="connsiteY2" fmla="*/ 1570330 h 157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165" h="1570330">
                  <a:moveTo>
                    <a:pt x="0" y="0"/>
                  </a:moveTo>
                  <a:cubicBezTo>
                    <a:pt x="433635" y="0"/>
                    <a:pt x="785165" y="351530"/>
                    <a:pt x="785165" y="785165"/>
                  </a:cubicBezTo>
                  <a:cubicBezTo>
                    <a:pt x="785165" y="1218800"/>
                    <a:pt x="433635" y="1570330"/>
                    <a:pt x="0" y="157033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39EF55E7-4FC3-4B82-9924-A935CA912207}"/>
                </a:ext>
              </a:extLst>
            </p:cNvPr>
            <p:cNvSpPr/>
            <p:nvPr/>
          </p:nvSpPr>
          <p:spPr>
            <a:xfrm>
              <a:off x="5310835" y="2643835"/>
              <a:ext cx="785165" cy="1570330"/>
            </a:xfrm>
            <a:custGeom>
              <a:avLst/>
              <a:gdLst>
                <a:gd name="connsiteX0" fmla="*/ 0 w 785165"/>
                <a:gd name="connsiteY0" fmla="*/ 0 h 1570330"/>
                <a:gd name="connsiteX1" fmla="*/ 785165 w 785165"/>
                <a:gd name="connsiteY1" fmla="*/ 785165 h 1570330"/>
                <a:gd name="connsiteX2" fmla="*/ 0 w 785165"/>
                <a:gd name="connsiteY2" fmla="*/ 1570330 h 157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5165" h="1570330">
                  <a:moveTo>
                    <a:pt x="0" y="0"/>
                  </a:moveTo>
                  <a:cubicBezTo>
                    <a:pt x="433635" y="0"/>
                    <a:pt x="785165" y="351530"/>
                    <a:pt x="785165" y="785165"/>
                  </a:cubicBezTo>
                  <a:cubicBezTo>
                    <a:pt x="785165" y="1218800"/>
                    <a:pt x="433635" y="1570330"/>
                    <a:pt x="0" y="157033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="" xmlns:a16="http://schemas.microsoft.com/office/drawing/2014/main" id="{DD815E87-218F-493C-9586-FD73A6A2A194}"/>
                </a:ext>
              </a:extLst>
            </p:cNvPr>
            <p:cNvSpPr/>
            <p:nvPr/>
          </p:nvSpPr>
          <p:spPr>
            <a:xfrm>
              <a:off x="6212115" y="2815074"/>
              <a:ext cx="682172" cy="122785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="" xmlns:a16="http://schemas.microsoft.com/office/drawing/2014/main" id="{3166A54F-C8F5-415B-949B-D6F460ADD97E}"/>
                </a:ext>
              </a:extLst>
            </p:cNvPr>
            <p:cNvSpPr/>
            <p:nvPr/>
          </p:nvSpPr>
          <p:spPr>
            <a:xfrm>
              <a:off x="5812971" y="3334656"/>
              <a:ext cx="566057" cy="188686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="" xmlns:a16="http://schemas.microsoft.com/office/drawing/2014/main" id="{5E579F7E-07F0-4AB1-A724-A840A012AE9E}"/>
                </a:ext>
              </a:extLst>
            </p:cNvPr>
            <p:cNvSpPr/>
            <p:nvPr/>
          </p:nvSpPr>
          <p:spPr>
            <a:xfrm>
              <a:off x="6379028" y="2603917"/>
              <a:ext cx="58057" cy="37597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="" xmlns:a16="http://schemas.microsoft.com/office/drawing/2014/main" id="{FCC99EEA-A041-48B6-BA7B-855457AD0882}"/>
                </a:ext>
              </a:extLst>
            </p:cNvPr>
            <p:cNvSpPr/>
            <p:nvPr/>
          </p:nvSpPr>
          <p:spPr>
            <a:xfrm>
              <a:off x="6662056" y="2610336"/>
              <a:ext cx="58057" cy="37597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="" xmlns:a16="http://schemas.microsoft.com/office/drawing/2014/main" id="{A31EE095-C119-4802-BA8D-A23E03828156}"/>
                </a:ext>
              </a:extLst>
            </p:cNvPr>
            <p:cNvSpPr/>
            <p:nvPr/>
          </p:nvSpPr>
          <p:spPr>
            <a:xfrm>
              <a:off x="6212115" y="783984"/>
              <a:ext cx="682172" cy="1908556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00B0F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="" xmlns:a16="http://schemas.microsoft.com/office/drawing/2014/main" id="{DF299D24-CE77-4AE8-A7CD-C609E6434866}"/>
                </a:ext>
              </a:extLst>
            </p:cNvPr>
            <p:cNvGrpSpPr/>
            <p:nvPr/>
          </p:nvGrpSpPr>
          <p:grpSpPr>
            <a:xfrm>
              <a:off x="6379028" y="3980434"/>
              <a:ext cx="341085" cy="382397"/>
              <a:chOff x="6379028" y="5983404"/>
              <a:chExt cx="341085" cy="382397"/>
            </a:xfrm>
          </p:grpSpPr>
          <p:sp>
            <p:nvSpPr>
              <p:cNvPr id="197" name="Rectangle 196">
                <a:extLst>
                  <a:ext uri="{FF2B5EF4-FFF2-40B4-BE49-F238E27FC236}">
                    <a16:creationId xmlns="" xmlns:a16="http://schemas.microsoft.com/office/drawing/2014/main" id="{250AFF6C-3570-46F2-A610-05C3B1E28ADB}"/>
                  </a:ext>
                </a:extLst>
              </p:cNvPr>
              <p:cNvSpPr/>
              <p:nvPr/>
            </p:nvSpPr>
            <p:spPr>
              <a:xfrm>
                <a:off x="6379028" y="5983404"/>
                <a:ext cx="58057" cy="375978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="" xmlns:a16="http://schemas.microsoft.com/office/drawing/2014/main" id="{94AD930E-1B25-43F7-BFDF-F38248CE9EEB}"/>
                  </a:ext>
                </a:extLst>
              </p:cNvPr>
              <p:cNvSpPr/>
              <p:nvPr/>
            </p:nvSpPr>
            <p:spPr>
              <a:xfrm>
                <a:off x="6662056" y="5989823"/>
                <a:ext cx="58057" cy="375978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9" name="Rectangle 198">
              <a:extLst>
                <a:ext uri="{FF2B5EF4-FFF2-40B4-BE49-F238E27FC236}">
                  <a16:creationId xmlns="" xmlns:a16="http://schemas.microsoft.com/office/drawing/2014/main" id="{5396A377-E69A-450C-85C6-E8C211618CCB}"/>
                </a:ext>
              </a:extLst>
            </p:cNvPr>
            <p:cNvSpPr/>
            <p:nvPr/>
          </p:nvSpPr>
          <p:spPr>
            <a:xfrm>
              <a:off x="6212115" y="4163471"/>
              <a:ext cx="682172" cy="1908556"/>
            </a:xfrm>
            <a:prstGeom prst="rect">
              <a:avLst/>
            </a:prstGeom>
            <a:pattFill prst="lgGrid">
              <a:fgClr>
                <a:schemeClr val="bg1"/>
              </a:fgClr>
              <a:bgClr>
                <a:srgbClr val="00B0F0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="" xmlns:a16="http://schemas.microsoft.com/office/drawing/2014/main" id="{6394414F-2638-43F8-9856-A2561E15EE21}"/>
                </a:ext>
              </a:extLst>
            </p:cNvPr>
            <p:cNvSpPr/>
            <p:nvPr/>
          </p:nvSpPr>
          <p:spPr>
            <a:xfrm>
              <a:off x="7010402" y="2815074"/>
              <a:ext cx="1103084" cy="1227851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="" xmlns:a16="http://schemas.microsoft.com/office/drawing/2014/main" id="{21FA6AFD-033F-4EDE-A490-773BD5F25533}"/>
                </a:ext>
              </a:extLst>
            </p:cNvPr>
            <p:cNvSpPr/>
            <p:nvPr/>
          </p:nvSpPr>
          <p:spPr>
            <a:xfrm>
              <a:off x="6267969" y="2820934"/>
              <a:ext cx="102404" cy="122785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="" xmlns:a16="http://schemas.microsoft.com/office/drawing/2014/main" id="{E76280F3-CD5A-4B9F-9CC2-02DB4F279D43}"/>
                </a:ext>
              </a:extLst>
            </p:cNvPr>
            <p:cNvSpPr/>
            <p:nvPr/>
          </p:nvSpPr>
          <p:spPr>
            <a:xfrm>
              <a:off x="7794171" y="2815074"/>
              <a:ext cx="219914" cy="122785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="" xmlns:a16="http://schemas.microsoft.com/office/drawing/2014/main" id="{7BAA75B4-D198-41A0-9DF9-A7DB3717DFF9}"/>
                </a:ext>
              </a:extLst>
            </p:cNvPr>
            <p:cNvGrpSpPr/>
            <p:nvPr/>
          </p:nvGrpSpPr>
          <p:grpSpPr>
            <a:xfrm>
              <a:off x="7582090" y="2809932"/>
              <a:ext cx="170978" cy="552694"/>
              <a:chOff x="7509518" y="2809932"/>
              <a:chExt cx="170978" cy="552694"/>
            </a:xfrm>
          </p:grpSpPr>
          <p:sp>
            <p:nvSpPr>
              <p:cNvPr id="205" name="Rectangle 204">
                <a:extLst>
                  <a:ext uri="{FF2B5EF4-FFF2-40B4-BE49-F238E27FC236}">
                    <a16:creationId xmlns="" xmlns:a16="http://schemas.microsoft.com/office/drawing/2014/main" id="{460DC384-34BD-4C95-B8D0-A31AA4898BFD}"/>
                  </a:ext>
                </a:extLst>
              </p:cNvPr>
              <p:cNvSpPr/>
              <p:nvPr/>
            </p:nvSpPr>
            <p:spPr>
              <a:xfrm>
                <a:off x="7653064" y="2813986"/>
                <a:ext cx="27432" cy="54864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="" xmlns:a16="http://schemas.microsoft.com/office/drawing/2014/main" id="{94762163-A83E-4A83-884A-5DB5D65E8AFE}"/>
                  </a:ext>
                </a:extLst>
              </p:cNvPr>
              <p:cNvSpPr/>
              <p:nvPr/>
            </p:nvSpPr>
            <p:spPr>
              <a:xfrm>
                <a:off x="7581291" y="2811959"/>
                <a:ext cx="27432" cy="54864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="" xmlns:a16="http://schemas.microsoft.com/office/drawing/2014/main" id="{D799E79C-BBFE-4E1A-A2CF-7DD90D1A0C61}"/>
                  </a:ext>
                </a:extLst>
              </p:cNvPr>
              <p:cNvSpPr/>
              <p:nvPr/>
            </p:nvSpPr>
            <p:spPr>
              <a:xfrm>
                <a:off x="7509518" y="2809932"/>
                <a:ext cx="27432" cy="54864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="" xmlns:a16="http://schemas.microsoft.com/office/drawing/2014/main" id="{263F7C35-938E-4BED-B07A-D22BCB4FB4C5}"/>
                </a:ext>
              </a:extLst>
            </p:cNvPr>
            <p:cNvGrpSpPr/>
            <p:nvPr/>
          </p:nvGrpSpPr>
          <p:grpSpPr>
            <a:xfrm>
              <a:off x="7582090" y="3496094"/>
              <a:ext cx="170978" cy="552694"/>
              <a:chOff x="7509518" y="2809932"/>
              <a:chExt cx="170978" cy="552694"/>
            </a:xfrm>
          </p:grpSpPr>
          <p:sp>
            <p:nvSpPr>
              <p:cNvPr id="210" name="Rectangle 209">
                <a:extLst>
                  <a:ext uri="{FF2B5EF4-FFF2-40B4-BE49-F238E27FC236}">
                    <a16:creationId xmlns="" xmlns:a16="http://schemas.microsoft.com/office/drawing/2014/main" id="{49BB3BDB-FF3E-4F5B-BEC2-D7B38DDF3987}"/>
                  </a:ext>
                </a:extLst>
              </p:cNvPr>
              <p:cNvSpPr/>
              <p:nvPr/>
            </p:nvSpPr>
            <p:spPr>
              <a:xfrm>
                <a:off x="7653064" y="2813986"/>
                <a:ext cx="27432" cy="54864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="" xmlns:a16="http://schemas.microsoft.com/office/drawing/2014/main" id="{8EBDCD66-D9AC-428E-ABDF-1E3B1C4F68FD}"/>
                  </a:ext>
                </a:extLst>
              </p:cNvPr>
              <p:cNvSpPr/>
              <p:nvPr/>
            </p:nvSpPr>
            <p:spPr>
              <a:xfrm>
                <a:off x="7581291" y="2811959"/>
                <a:ext cx="27432" cy="54864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="" xmlns:a16="http://schemas.microsoft.com/office/drawing/2014/main" id="{1624E7AE-8B1C-48F5-B3F4-2803EEA3B7D0}"/>
                  </a:ext>
                </a:extLst>
              </p:cNvPr>
              <p:cNvSpPr/>
              <p:nvPr/>
            </p:nvSpPr>
            <p:spPr>
              <a:xfrm>
                <a:off x="7509518" y="2809932"/>
                <a:ext cx="27432" cy="54864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="" xmlns:a16="http://schemas.microsoft.com/office/drawing/2014/main" id="{9E2E1917-4394-4195-B0DA-64EE2422507D}"/>
                </a:ext>
              </a:extLst>
            </p:cNvPr>
            <p:cNvGrpSpPr/>
            <p:nvPr/>
          </p:nvGrpSpPr>
          <p:grpSpPr>
            <a:xfrm>
              <a:off x="5067622" y="3346424"/>
              <a:ext cx="444185" cy="182228"/>
              <a:chOff x="5009566" y="3346424"/>
              <a:chExt cx="444185" cy="182228"/>
            </a:xfrm>
          </p:grpSpPr>
          <p:sp>
            <p:nvSpPr>
              <p:cNvPr id="213" name="Oval 212">
                <a:extLst>
                  <a:ext uri="{FF2B5EF4-FFF2-40B4-BE49-F238E27FC236}">
                    <a16:creationId xmlns="" xmlns:a16="http://schemas.microsoft.com/office/drawing/2014/main" id="{B71DCFDC-6DC4-4AE4-8709-70AD2C733614}"/>
                  </a:ext>
                </a:extLst>
              </p:cNvPr>
              <p:cNvSpPr/>
              <p:nvPr/>
            </p:nvSpPr>
            <p:spPr>
              <a:xfrm>
                <a:off x="5009566" y="3346424"/>
                <a:ext cx="182228" cy="182228"/>
              </a:xfrm>
              <a:prstGeom prst="ellipse">
                <a:avLst/>
              </a:prstGeom>
              <a:solidFill>
                <a:srgbClr val="E5E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="" xmlns:a16="http://schemas.microsoft.com/office/drawing/2014/main" id="{37F4B0E1-7F47-414B-AA16-4923D840F057}"/>
                  </a:ext>
                </a:extLst>
              </p:cNvPr>
              <p:cNvSpPr/>
              <p:nvPr/>
            </p:nvSpPr>
            <p:spPr>
              <a:xfrm>
                <a:off x="5170723" y="3413094"/>
                <a:ext cx="283028" cy="45719"/>
              </a:xfrm>
              <a:prstGeom prst="rect">
                <a:avLst/>
              </a:prstGeom>
              <a:solidFill>
                <a:srgbClr val="E5E5E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8" name="Group 227">
            <a:extLst>
              <a:ext uri="{FF2B5EF4-FFF2-40B4-BE49-F238E27FC236}">
                <a16:creationId xmlns="" xmlns:a16="http://schemas.microsoft.com/office/drawing/2014/main" id="{59FF1DCC-3B5E-4EBE-AC57-D9388E18AF83}"/>
              </a:ext>
            </a:extLst>
          </p:cNvPr>
          <p:cNvGrpSpPr/>
          <p:nvPr/>
        </p:nvGrpSpPr>
        <p:grpSpPr>
          <a:xfrm>
            <a:off x="1121100" y="224586"/>
            <a:ext cx="8131895" cy="6942459"/>
            <a:chOff x="2757732" y="328193"/>
            <a:chExt cx="8131895" cy="6942459"/>
          </a:xfrm>
        </p:grpSpPr>
        <p:sp>
          <p:nvSpPr>
            <p:cNvPr id="219" name="Arc 218">
              <a:extLst>
                <a:ext uri="{FF2B5EF4-FFF2-40B4-BE49-F238E27FC236}">
                  <a16:creationId xmlns="" xmlns:a16="http://schemas.microsoft.com/office/drawing/2014/main" id="{F2E1314F-192B-4073-A283-4B9CE9EE66B8}"/>
                </a:ext>
              </a:extLst>
            </p:cNvPr>
            <p:cNvSpPr/>
            <p:nvPr/>
          </p:nvSpPr>
          <p:spPr>
            <a:xfrm rot="19189326" flipH="1">
              <a:off x="9270377" y="2721759"/>
              <a:ext cx="1619250" cy="1778688"/>
            </a:xfrm>
            <a:prstGeom prst="arc">
              <a:avLst/>
            </a:prstGeom>
            <a:ln>
              <a:solidFill>
                <a:srgbClr val="E5E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Arc 219">
              <a:extLst>
                <a:ext uri="{FF2B5EF4-FFF2-40B4-BE49-F238E27FC236}">
                  <a16:creationId xmlns="" xmlns:a16="http://schemas.microsoft.com/office/drawing/2014/main" id="{888ACA0A-2FD8-4220-98EC-4B44961CA76F}"/>
                </a:ext>
              </a:extLst>
            </p:cNvPr>
            <p:cNvSpPr/>
            <p:nvPr/>
          </p:nvSpPr>
          <p:spPr>
            <a:xfrm rot="19189326" flipH="1">
              <a:off x="8189365" y="2428055"/>
              <a:ext cx="2185418" cy="2400603"/>
            </a:xfrm>
            <a:prstGeom prst="arc">
              <a:avLst/>
            </a:prstGeom>
            <a:ln>
              <a:solidFill>
                <a:srgbClr val="E5E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Arc 220">
              <a:extLst>
                <a:ext uri="{FF2B5EF4-FFF2-40B4-BE49-F238E27FC236}">
                  <a16:creationId xmlns="" xmlns:a16="http://schemas.microsoft.com/office/drawing/2014/main" id="{5B48C343-D941-4A97-BA66-7A60BD7EC26F}"/>
                </a:ext>
              </a:extLst>
            </p:cNvPr>
            <p:cNvSpPr/>
            <p:nvPr/>
          </p:nvSpPr>
          <p:spPr>
            <a:xfrm rot="19189326" flipH="1">
              <a:off x="7086869" y="2234439"/>
              <a:ext cx="2660764" cy="2922753"/>
            </a:xfrm>
            <a:prstGeom prst="arc">
              <a:avLst/>
            </a:prstGeom>
            <a:ln>
              <a:solidFill>
                <a:srgbClr val="E5E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Arc 221">
              <a:extLst>
                <a:ext uri="{FF2B5EF4-FFF2-40B4-BE49-F238E27FC236}">
                  <a16:creationId xmlns="" xmlns:a16="http://schemas.microsoft.com/office/drawing/2014/main" id="{C9A5E972-CB94-45E6-AF5B-4143209872B3}"/>
                </a:ext>
              </a:extLst>
            </p:cNvPr>
            <p:cNvSpPr/>
            <p:nvPr/>
          </p:nvSpPr>
          <p:spPr>
            <a:xfrm rot="19189326" flipH="1">
              <a:off x="6031667" y="1698491"/>
              <a:ext cx="3636576" cy="3994647"/>
            </a:xfrm>
            <a:prstGeom prst="arc">
              <a:avLst/>
            </a:prstGeom>
            <a:ln>
              <a:solidFill>
                <a:srgbClr val="E5E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Arc 222">
              <a:extLst>
                <a:ext uri="{FF2B5EF4-FFF2-40B4-BE49-F238E27FC236}">
                  <a16:creationId xmlns="" xmlns:a16="http://schemas.microsoft.com/office/drawing/2014/main" id="{2C775A7F-8CB4-4D13-9928-6377BDD47448}"/>
                </a:ext>
              </a:extLst>
            </p:cNvPr>
            <p:cNvSpPr/>
            <p:nvPr/>
          </p:nvSpPr>
          <p:spPr>
            <a:xfrm rot="19189326" flipH="1">
              <a:off x="4921275" y="1330552"/>
              <a:ext cx="4495132" cy="4937740"/>
            </a:xfrm>
            <a:prstGeom prst="arc">
              <a:avLst/>
            </a:prstGeom>
            <a:ln>
              <a:solidFill>
                <a:srgbClr val="E5E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Arc 225">
              <a:extLst>
                <a:ext uri="{FF2B5EF4-FFF2-40B4-BE49-F238E27FC236}">
                  <a16:creationId xmlns="" xmlns:a16="http://schemas.microsoft.com/office/drawing/2014/main" id="{756C32E6-92F1-4E24-AFC6-0996E58236CB}"/>
                </a:ext>
              </a:extLst>
            </p:cNvPr>
            <p:cNvSpPr/>
            <p:nvPr/>
          </p:nvSpPr>
          <p:spPr>
            <a:xfrm rot="19189326" flipH="1">
              <a:off x="3903250" y="948181"/>
              <a:ext cx="5316142" cy="5839589"/>
            </a:xfrm>
            <a:prstGeom prst="arc">
              <a:avLst/>
            </a:prstGeom>
            <a:ln>
              <a:solidFill>
                <a:srgbClr val="E5E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Arc 226">
              <a:extLst>
                <a:ext uri="{FF2B5EF4-FFF2-40B4-BE49-F238E27FC236}">
                  <a16:creationId xmlns="" xmlns:a16="http://schemas.microsoft.com/office/drawing/2014/main" id="{1A35FFA9-2829-42A8-A5E3-99423644FC87}"/>
                </a:ext>
              </a:extLst>
            </p:cNvPr>
            <p:cNvSpPr/>
            <p:nvPr/>
          </p:nvSpPr>
          <p:spPr>
            <a:xfrm rot="19189326" flipH="1">
              <a:off x="2757732" y="328193"/>
              <a:ext cx="6320153" cy="6942459"/>
            </a:xfrm>
            <a:prstGeom prst="arc">
              <a:avLst/>
            </a:prstGeom>
            <a:ln>
              <a:solidFill>
                <a:srgbClr val="E5E5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86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3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37591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971238" y="306195"/>
            <a:ext cx="873601" cy="316175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8" y="3543300"/>
            <a:ext cx="905800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50209" y="343013"/>
            <a:ext cx="1274335" cy="2565526"/>
            <a:chOff x="1066346" y="181057"/>
            <a:chExt cx="1274335" cy="256552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66346" y="181057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02017" y="335569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تحديد المواقع العالمي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GPS)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33916" y="28615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4461479" y="1715721"/>
            <a:ext cx="6403617" cy="438804"/>
            <a:chOff x="6819482" y="2432397"/>
            <a:chExt cx="6403614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036731" y="-315164"/>
              <a:ext cx="438804" cy="593392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406" y="2463763"/>
              <a:ext cx="5401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ما العلاقة بين جهاز تحديد المواقع و خطوط الطول و دوائر العرض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0210660" y="2671258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0222986" y="2665261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6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5405013" y="2690661"/>
            <a:ext cx="4594515" cy="540554"/>
            <a:chOff x="4353770" y="56335"/>
            <a:chExt cx="4725158" cy="540554"/>
          </a:xfrm>
        </p:grpSpPr>
        <p:sp>
          <p:nvSpPr>
            <p:cNvPr id="97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4353770" y="56335"/>
              <a:ext cx="4725158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يُستفاد من الجهاز في تحديد إحداثيات المكان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8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7502500" y="518054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2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3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87580" y="238730"/>
            <a:ext cx="952773" cy="3273612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" y="3540348"/>
            <a:ext cx="784267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41211" y="420796"/>
            <a:ext cx="1225169" cy="2408320"/>
            <a:chOff x="1090112" y="293238"/>
            <a:chExt cx="1225169" cy="2408320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90112" y="293238"/>
              <a:ext cx="461665" cy="22805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576617" y="335569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تحديد المواقع العالمي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GPS)</a:t>
              </a:r>
            </a:p>
          </p:txBody>
        </p:sp>
      </p:grpSp>
      <p:sp>
        <p:nvSpPr>
          <p:cNvPr id="60" name="Rectangle: Rounded Corners 5">
            <a:extLst>
              <a:ext uri="{FF2B5EF4-FFF2-40B4-BE49-F238E27FC236}">
                <a16:creationId xmlns:a16="http://schemas.microsoft.com/office/drawing/2014/main" xmlns="" id="{AC896EFE-4A9E-43AC-B16E-73A23D735A69}"/>
              </a:ext>
            </a:extLst>
          </p:cNvPr>
          <p:cNvSpPr/>
          <p:nvPr/>
        </p:nvSpPr>
        <p:spPr>
          <a:xfrm>
            <a:off x="7541590" y="1399148"/>
            <a:ext cx="3250554" cy="52409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8">
            <a:extLst>
              <a:ext uri="{FF2B5EF4-FFF2-40B4-BE49-F238E27FC236}">
                <a16:creationId xmlns:a16="http://schemas.microsoft.com/office/drawing/2014/main" xmlns="" id="{E8A79AC4-22C0-4005-8459-89D25376CB68}"/>
              </a:ext>
            </a:extLst>
          </p:cNvPr>
          <p:cNvSpPr txBox="1"/>
          <p:nvPr/>
        </p:nvSpPr>
        <p:spPr>
          <a:xfrm>
            <a:off x="8006149" y="1451469"/>
            <a:ext cx="2647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</a:rPr>
              <a:t>؟</a:t>
            </a:r>
            <a:r>
              <a:rPr lang="ar-SY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(</a:t>
            </a:r>
            <a:r>
              <a:rPr lang="en-US" sz="2000" dirty="0" smtClean="0">
                <a:solidFill>
                  <a:srgbClr val="FFFF00"/>
                </a:solidFill>
              </a:rPr>
              <a:t>GPS</a:t>
            </a:r>
            <a:r>
              <a:rPr lang="en-US" sz="2000" b="1" dirty="0" smtClean="0">
                <a:solidFill>
                  <a:srgbClr val="FFFF00"/>
                </a:solidFill>
              </a:rPr>
              <a:t>) </a:t>
            </a:r>
            <a:r>
              <a:rPr lang="ar-SY" sz="2000" b="1" dirty="0" smtClean="0">
                <a:solidFill>
                  <a:srgbClr val="FFFF00"/>
                </a:solidFill>
              </a:rPr>
              <a:t>ما طريقة عمل جهاز</a:t>
            </a:r>
            <a:endParaRPr lang="ar-SY" sz="2000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2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6859926" y="258270"/>
            <a:ext cx="3881896" cy="780298"/>
            <a:chOff x="5203282" y="157026"/>
            <a:chExt cx="1822108" cy="1051709"/>
          </a:xfrm>
        </p:grpSpPr>
        <p:sp>
          <p:nvSpPr>
            <p:cNvPr id="53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1051709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78412" y="199619"/>
              <a:ext cx="1656522" cy="791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مكونات نظام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تحديد المواقع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العالمي </a:t>
              </a:r>
              <a:r>
                <a:rPr lang="en-US" sz="20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GPS</a:t>
              </a:r>
              <a:endParaRPr lang="ar-SY" sz="2000" b="1" dirty="0" smtClean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55" name="Rectangle: Rounded Corners 5">
            <a:extLst>
              <a:ext uri="{FF2B5EF4-FFF2-40B4-BE49-F238E27FC236}">
                <a16:creationId xmlns:a16="http://schemas.microsoft.com/office/drawing/2014/main" xmlns="" id="{AC896EFE-4A9E-43AC-B16E-73A23D735A69}"/>
              </a:ext>
            </a:extLst>
          </p:cNvPr>
          <p:cNvSpPr/>
          <p:nvPr/>
        </p:nvSpPr>
        <p:spPr>
          <a:xfrm>
            <a:off x="5958635" y="2374863"/>
            <a:ext cx="4912045" cy="52409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xmlns="" id="{E8A79AC4-22C0-4005-8459-89D25376CB68}"/>
              </a:ext>
            </a:extLst>
          </p:cNvPr>
          <p:cNvSpPr txBox="1"/>
          <p:nvPr/>
        </p:nvSpPr>
        <p:spPr>
          <a:xfrm>
            <a:off x="6149136" y="2436856"/>
            <a:ext cx="436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chemeClr val="bg1"/>
                </a:solidFill>
              </a:rPr>
              <a:t>يتكون</a:t>
            </a:r>
            <a:r>
              <a:rPr lang="ar-SY" b="1" dirty="0" smtClean="0">
                <a:solidFill>
                  <a:srgbClr val="FFFF00"/>
                </a:solidFill>
              </a:rPr>
              <a:t> </a:t>
            </a:r>
            <a:r>
              <a:rPr lang="ar-SY" b="1" dirty="0">
                <a:solidFill>
                  <a:prstClr val="white"/>
                </a:solidFill>
                <a:latin typeface="SansSerif" panose="00000400000000000000" pitchFamily="2" charset="2"/>
              </a:rPr>
              <a:t>تحديد المواقع </a:t>
            </a:r>
            <a:r>
              <a:rPr lang="ar-SY" b="1" dirty="0" smtClean="0">
                <a:solidFill>
                  <a:prstClr val="white"/>
                </a:solidFill>
                <a:latin typeface="SansSerif" panose="00000400000000000000" pitchFamily="2" charset="2"/>
              </a:rPr>
              <a:t>العالمي من ثلاثة أقسام هي:</a:t>
            </a:r>
            <a:endParaRPr lang="ar-SY" b="1" dirty="0" smtClean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7" name="Group 40">
            <a:extLst>
              <a:ext uri="{FF2B5EF4-FFF2-40B4-BE49-F238E27FC236}">
                <a16:creationId xmlns:a16="http://schemas.microsoft.com/office/drawing/2014/main" xmlns="" id="{F578329C-F7B7-4B66-8AD7-39DE15291513}"/>
              </a:ext>
            </a:extLst>
          </p:cNvPr>
          <p:cNvGrpSpPr/>
          <p:nvPr/>
        </p:nvGrpSpPr>
        <p:grpSpPr>
          <a:xfrm>
            <a:off x="8251532" y="3304869"/>
            <a:ext cx="2126497" cy="369332"/>
            <a:chOff x="6179286" y="202267"/>
            <a:chExt cx="2126497" cy="369332"/>
          </a:xfrm>
        </p:grpSpPr>
        <p:sp>
          <p:nvSpPr>
            <p:cNvPr id="58" name="TextBox 38">
              <a:extLst>
                <a:ext uri="{FF2B5EF4-FFF2-40B4-BE49-F238E27FC236}">
                  <a16:creationId xmlns:a16="http://schemas.microsoft.com/office/drawing/2014/main" xmlns="" id="{C56BD813-7639-438F-997F-783D4436C62E}"/>
                </a:ext>
              </a:extLst>
            </p:cNvPr>
            <p:cNvSpPr txBox="1"/>
            <p:nvPr/>
          </p:nvSpPr>
          <p:spPr>
            <a:xfrm>
              <a:off x="6373254" y="202267"/>
              <a:ext cx="1932529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قسم الأقمار الصناعية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39">
              <a:extLst>
                <a:ext uri="{FF2B5EF4-FFF2-40B4-BE49-F238E27FC236}">
                  <a16:creationId xmlns:a16="http://schemas.microsoft.com/office/drawing/2014/main" xmlns="" id="{7BCE94D0-C881-4B4F-AADC-6E671255A0FD}"/>
                </a:ext>
              </a:extLst>
            </p:cNvPr>
            <p:cNvSpPr txBox="1"/>
            <p:nvPr/>
          </p:nvSpPr>
          <p:spPr>
            <a:xfrm>
              <a:off x="6179286" y="344146"/>
              <a:ext cx="2037097" cy="18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2" name="Group 41">
            <a:extLst>
              <a:ext uri="{FF2B5EF4-FFF2-40B4-BE49-F238E27FC236}">
                <a16:creationId xmlns:a16="http://schemas.microsoft.com/office/drawing/2014/main" xmlns="" id="{1695F0D6-9AB7-48FF-98CE-2DA4D06C4DEB}"/>
              </a:ext>
            </a:extLst>
          </p:cNvPr>
          <p:cNvGrpSpPr/>
          <p:nvPr/>
        </p:nvGrpSpPr>
        <p:grpSpPr>
          <a:xfrm>
            <a:off x="8445500" y="4245241"/>
            <a:ext cx="1919848" cy="369332"/>
            <a:chOff x="6916918" y="300172"/>
            <a:chExt cx="1810929" cy="369332"/>
          </a:xfrm>
        </p:grpSpPr>
        <p:sp>
          <p:nvSpPr>
            <p:cNvPr id="63" name="TextBox 42">
              <a:extLst>
                <a:ext uri="{FF2B5EF4-FFF2-40B4-BE49-F238E27FC236}">
                  <a16:creationId xmlns:a16="http://schemas.microsoft.com/office/drawing/2014/main" xmlns="" id="{A3BA94AE-04AE-4354-9DAE-DACB7FAEDE81}"/>
                </a:ext>
              </a:extLst>
            </p:cNvPr>
            <p:cNvSpPr txBox="1"/>
            <p:nvPr/>
          </p:nvSpPr>
          <p:spPr>
            <a:xfrm>
              <a:off x="6916918" y="300172"/>
              <a:ext cx="1810929" cy="3693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قسم التحكُّم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43">
              <a:extLst>
                <a:ext uri="{FF2B5EF4-FFF2-40B4-BE49-F238E27FC236}">
                  <a16:creationId xmlns:a16="http://schemas.microsoft.com/office/drawing/2014/main" xmlns="" id="{A76A3181-492E-40DD-9A53-7FF2069842AD}"/>
                </a:ext>
              </a:extLst>
            </p:cNvPr>
            <p:cNvSpPr txBox="1"/>
            <p:nvPr/>
          </p:nvSpPr>
          <p:spPr>
            <a:xfrm>
              <a:off x="7041931" y="344146"/>
              <a:ext cx="1174452" cy="325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5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390189" y="3418097"/>
            <a:ext cx="515768" cy="562875"/>
            <a:chOff x="5087224" y="694918"/>
            <a:chExt cx="515768" cy="1464078"/>
          </a:xfrm>
        </p:grpSpPr>
        <p:sp>
          <p:nvSpPr>
            <p:cNvPr id="66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87224" y="694918"/>
              <a:ext cx="436098" cy="1018542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1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9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363272" y="4211179"/>
            <a:ext cx="503205" cy="561967"/>
            <a:chOff x="5099787" y="697279"/>
            <a:chExt cx="503205" cy="1461717"/>
          </a:xfrm>
        </p:grpSpPr>
        <p:sp>
          <p:nvSpPr>
            <p:cNvPr id="70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9787" y="697279"/>
              <a:ext cx="436098" cy="949313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E8D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2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3" name="Group 44">
            <a:extLst>
              <a:ext uri="{FF2B5EF4-FFF2-40B4-BE49-F238E27FC236}">
                <a16:creationId xmlns:a16="http://schemas.microsoft.com/office/drawing/2014/main" xmlns="" id="{6CAEE3DF-B2DB-422A-B23C-B687DA7716A9}"/>
              </a:ext>
            </a:extLst>
          </p:cNvPr>
          <p:cNvGrpSpPr/>
          <p:nvPr/>
        </p:nvGrpSpPr>
        <p:grpSpPr>
          <a:xfrm>
            <a:off x="8445500" y="5091044"/>
            <a:ext cx="1919851" cy="398265"/>
            <a:chOff x="6467105" y="386615"/>
            <a:chExt cx="1919851" cy="398265"/>
          </a:xfrm>
        </p:grpSpPr>
        <p:sp>
          <p:nvSpPr>
            <p:cNvPr id="74" name="TextBox 45">
              <a:extLst>
                <a:ext uri="{FF2B5EF4-FFF2-40B4-BE49-F238E27FC236}">
                  <a16:creationId xmlns:a16="http://schemas.microsoft.com/office/drawing/2014/main" xmlns="" id="{D1753B27-D49D-499D-871E-5B846982531A}"/>
                </a:ext>
              </a:extLst>
            </p:cNvPr>
            <p:cNvSpPr txBox="1"/>
            <p:nvPr/>
          </p:nvSpPr>
          <p:spPr>
            <a:xfrm>
              <a:off x="6467105" y="386615"/>
              <a:ext cx="1919851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قسم المُستخدِم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TextBox 46">
              <a:extLst>
                <a:ext uri="{FF2B5EF4-FFF2-40B4-BE49-F238E27FC236}">
                  <a16:creationId xmlns:a16="http://schemas.microsoft.com/office/drawing/2014/main" xmlns="" id="{0CD80FCD-DAF5-4794-85B8-8FECD58F735E}"/>
                </a:ext>
              </a:extLst>
            </p:cNvPr>
            <p:cNvSpPr txBox="1"/>
            <p:nvPr/>
          </p:nvSpPr>
          <p:spPr>
            <a:xfrm>
              <a:off x="7188472" y="654075"/>
              <a:ext cx="831147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6" name="Group 1">
            <a:extLst>
              <a:ext uri="{FF2B5EF4-FFF2-40B4-BE49-F238E27FC236}">
                <a16:creationId xmlns:a16="http://schemas.microsoft.com/office/drawing/2014/main" xmlns="" id="{2F1A6BED-5C13-45DC-A834-9E3632D5F485}"/>
              </a:ext>
            </a:extLst>
          </p:cNvPr>
          <p:cNvGrpSpPr/>
          <p:nvPr/>
        </p:nvGrpSpPr>
        <p:grpSpPr>
          <a:xfrm rot="4145781">
            <a:off x="10362688" y="5036682"/>
            <a:ext cx="504024" cy="562027"/>
            <a:chOff x="5098968" y="697125"/>
            <a:chExt cx="504024" cy="1461871"/>
          </a:xfrm>
        </p:grpSpPr>
        <p:sp>
          <p:nvSpPr>
            <p:cNvPr id="77" name="Rectangle 30">
              <a:extLst>
                <a:ext uri="{FF2B5EF4-FFF2-40B4-BE49-F238E27FC236}">
                  <a16:creationId xmlns:a16="http://schemas.microsoft.com/office/drawing/2014/main" xmlns="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Freeform: Shape 19">
              <a:extLst>
                <a:ext uri="{FF2B5EF4-FFF2-40B4-BE49-F238E27FC236}">
                  <a16:creationId xmlns:a16="http://schemas.microsoft.com/office/drawing/2014/main" xmlns="" id="{9EF1777E-846B-4631-AD00-7C65BA0D8EA0}"/>
                </a:ext>
              </a:extLst>
            </p:cNvPr>
            <p:cNvSpPr/>
            <p:nvPr/>
          </p:nvSpPr>
          <p:spPr>
            <a:xfrm rot="12076858">
              <a:off x="5098968" y="697125"/>
              <a:ext cx="436098" cy="953821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TextBox 70">
              <a:extLst>
                <a:ext uri="{FF2B5EF4-FFF2-40B4-BE49-F238E27FC236}">
                  <a16:creationId xmlns:a16="http://schemas.microsoft.com/office/drawing/2014/main" xmlns="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3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4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0" grpId="0" animBg="1"/>
      <p:bldP spid="61" grpId="0"/>
      <p:bldP spid="55" grpId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113" r="97403">
                        <a14:foregroundMark x1="78355" y1="21545" x2="40693" y2="48171"/>
                        <a14:foregroundMark x1="60390" y1="18293" x2="35281" y2="49390"/>
                        <a14:foregroundMark x1="43290" y1="23984" x2="47186" y2="42480"/>
                        <a14:foregroundMark x1="59091" y1="31301" x2="51299" y2="36992"/>
                        <a14:foregroundMark x1="44589" y1="54268" x2="44589" y2="59350"/>
                        <a14:foregroundMark x1="80952" y1="92886" x2="37879" y2="94715"/>
                        <a14:foregroundMark x1="67100" y1="94106" x2="57143" y2="94106"/>
                        <a14:foregroundMark x1="70346" y1="97154" x2="45238" y2="97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65" y="662535"/>
            <a:ext cx="2434777" cy="259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37684" y="340946"/>
            <a:ext cx="961696" cy="3182743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" y="3540348"/>
            <a:ext cx="784267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94048" y="494172"/>
            <a:ext cx="1248965" cy="2365989"/>
            <a:chOff x="1130424" y="249669"/>
            <a:chExt cx="1248965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412795"/>
              <a:ext cx="461665" cy="212609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0725" y="249669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تحديد المواقع العالمي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GPS)</a:t>
              </a:r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5613836" y="1831701"/>
            <a:ext cx="6316538" cy="1389332"/>
            <a:chOff x="1126248" y="2497026"/>
            <a:chExt cx="6316538" cy="1389332"/>
          </a:xfrm>
        </p:grpSpPr>
        <p:sp>
          <p:nvSpPr>
            <p:cNvPr id="17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1126248" y="3014523"/>
              <a:ext cx="6211520" cy="87183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1239014" y="2497026"/>
              <a:ext cx="6203772" cy="10499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1389975" y="2635124"/>
              <a:ext cx="773723" cy="773723"/>
            </a:xfrm>
            <a:prstGeom prst="ellipse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1389975" y="2791152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2304988" y="2507326"/>
              <a:ext cx="49550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1- قسم الأقمار الصناعية:</a:t>
              </a: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يتألّف هذا القسم من مجموعة من الأقمار الصناعية التي تدور حول الأرض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4807381" y="3272297"/>
            <a:ext cx="7206410" cy="1566630"/>
            <a:chOff x="236376" y="2497026"/>
            <a:chExt cx="7206410" cy="1566630"/>
          </a:xfrm>
        </p:grpSpPr>
        <p:sp>
          <p:nvSpPr>
            <p:cNvPr id="24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932952" y="2522811"/>
              <a:ext cx="60717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2- قسم التحكُّم :</a:t>
              </a: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مهمّة هذا القسم متابعة عمل الأقمار و مراقبتها مراقبة مستمرة , من أجل أن يكون حساب الإحداثيّات حساباً دقيقاً 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6634727" y="272386"/>
            <a:ext cx="3881896" cy="780298"/>
            <a:chOff x="5203282" y="157026"/>
            <a:chExt cx="1822108" cy="1051709"/>
          </a:xfrm>
        </p:grpSpPr>
        <p:sp>
          <p:nvSpPr>
            <p:cNvPr id="53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1051709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78412" y="199619"/>
              <a:ext cx="1656522" cy="791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مكونات نظام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تحديد المواقع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العالمي </a:t>
              </a:r>
              <a:r>
                <a:rPr lang="en-US" sz="20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GPS</a:t>
              </a:r>
              <a:endParaRPr lang="ar-SY" sz="2000" b="1" dirty="0" smtClean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4837149" y="4692317"/>
            <a:ext cx="7206410" cy="1595562"/>
            <a:chOff x="4837149" y="4692317"/>
            <a:chExt cx="7206410" cy="1595562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4837149" y="4692317"/>
              <a:ext cx="7206410" cy="1595562"/>
              <a:chOff x="236376" y="2468094"/>
              <a:chExt cx="7206410" cy="1595562"/>
            </a:xfrm>
          </p:grpSpPr>
          <p:sp>
            <p:nvSpPr>
              <p:cNvPr id="46" name="Rectangle: Rounded Corners 55">
                <a:extLst>
                  <a:ext uri="{FF2B5EF4-FFF2-40B4-BE49-F238E27FC236}">
                    <a16:creationId xmlns:a16="http://schemas.microsoft.com/office/drawing/2014/main" xmlns="" id="{F93BDE63-397B-4F88-A038-B4DB5D29D1E3}"/>
                  </a:ext>
                </a:extLst>
              </p:cNvPr>
              <p:cNvSpPr/>
              <p:nvPr/>
            </p:nvSpPr>
            <p:spPr>
              <a:xfrm rot="21206600">
                <a:off x="236376" y="3065495"/>
                <a:ext cx="7111548" cy="99816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11">
                <a:extLst>
                  <a:ext uri="{FF2B5EF4-FFF2-40B4-BE49-F238E27FC236}">
                    <a16:creationId xmlns:a16="http://schemas.microsoft.com/office/drawing/2014/main" xmlns="" id="{C5314C39-718F-4EF4-B899-81AD4E67B794}"/>
                  </a:ext>
                </a:extLst>
              </p:cNvPr>
              <p:cNvSpPr/>
              <p:nvPr/>
            </p:nvSpPr>
            <p:spPr>
              <a:xfrm>
                <a:off x="340109" y="2497026"/>
                <a:ext cx="7102677" cy="120205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12">
                <a:extLst>
                  <a:ext uri="{FF2B5EF4-FFF2-40B4-BE49-F238E27FC236}">
                    <a16:creationId xmlns:a16="http://schemas.microsoft.com/office/drawing/2014/main" xmlns="" id="{D9BB8FBE-3A15-41DF-A971-C6B1344CC41E}"/>
                  </a:ext>
                </a:extLst>
              </p:cNvPr>
              <p:cNvSpPr/>
              <p:nvPr/>
            </p:nvSpPr>
            <p:spPr>
              <a:xfrm>
                <a:off x="414606" y="2684562"/>
                <a:ext cx="773723" cy="773723"/>
              </a:xfrm>
              <a:prstGeom prst="ellipse">
                <a:avLst/>
              </a:prstGeom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13">
                <a:extLst>
                  <a:ext uri="{FF2B5EF4-FFF2-40B4-BE49-F238E27FC236}">
                    <a16:creationId xmlns:a16="http://schemas.microsoft.com/office/drawing/2014/main" xmlns="" id="{9B50B0E4-3874-4315-B52D-97FE28F90C35}"/>
                  </a:ext>
                </a:extLst>
              </p:cNvPr>
              <p:cNvSpPr txBox="1"/>
              <p:nvPr/>
            </p:nvSpPr>
            <p:spPr>
              <a:xfrm>
                <a:off x="414606" y="2840590"/>
                <a:ext cx="7174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</a:t>
                </a:r>
                <a:endParaRPr lang="en-US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50" name="TextBox 14">
                <a:extLst>
                  <a:ext uri="{FF2B5EF4-FFF2-40B4-BE49-F238E27FC236}">
                    <a16:creationId xmlns:a16="http://schemas.microsoft.com/office/drawing/2014/main" xmlns="" id="{40C65480-F523-4700-9DA6-2EFE74DF157B}"/>
                  </a:ext>
                </a:extLst>
              </p:cNvPr>
              <p:cNvSpPr txBox="1"/>
              <p:nvPr/>
            </p:nvSpPr>
            <p:spPr>
              <a:xfrm>
                <a:off x="924490" y="2468094"/>
                <a:ext cx="634472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3- قسم المستخدم :</a:t>
                </a:r>
              </a:p>
              <a:p>
                <a:pPr algn="r"/>
                <a:r>
                  <a:rPr lang="ar-SY" b="1" dirty="0" smtClean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أجهزة استقبال</a:t>
                </a:r>
                <a:r>
                  <a:rPr lang="ar-SY" b="1" dirty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endPara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r"/>
                <a:r>
                  <a:rPr lang="ar-SY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و </a:t>
                </a:r>
                <a:r>
                  <a:rPr lang="ar-SY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هي في الطائرات و في السفن  و بعض السيارات و أجهزة الاتصال و غيرها , و قد تكون أجهزة فردية في متناول أي شخص </a:t>
                </a:r>
                <a:r>
                  <a:rPr lang="ar-SY" b="1" dirty="0" smtClean="0">
                    <a:latin typeface="Verdana" panose="020B0604030504040204" pitchFamily="34" charset="0"/>
                    <a:ea typeface="Verdana" panose="020B0604030504040204" pitchFamily="34" charset="0"/>
                  </a:rPr>
                  <a:t>, </a:t>
                </a:r>
                <a:r>
                  <a:rPr lang="ar-SY" b="1" dirty="0">
                    <a:latin typeface="Verdana" panose="020B0604030504040204" pitchFamily="34" charset="0"/>
                    <a:ea typeface="Verdana" panose="020B0604030504040204" pitchFamily="34" charset="0"/>
                  </a:rPr>
                  <a:t>و تتفاوت دقّتها  بين جهاز و آخر.   </a:t>
                </a:r>
                <a:endParaRPr lang="en-US" b="1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51" name="Oval 66">
                <a:extLst>
                  <a:ext uri="{FF2B5EF4-FFF2-40B4-BE49-F238E27FC236}">
                    <a16:creationId xmlns:a16="http://schemas.microsoft.com/office/drawing/2014/main" xmlns="" id="{6F135369-9300-4DA5-9E3A-B78384EBAA86}"/>
                  </a:ext>
                </a:extLst>
              </p:cNvPr>
              <p:cNvSpPr/>
              <p:nvPr/>
            </p:nvSpPr>
            <p:spPr>
              <a:xfrm>
                <a:off x="7260086" y="2879747"/>
                <a:ext cx="95582" cy="9558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innerShdw blurRad="381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Graphic 71">
              <a:extLst>
                <a:ext uri="{FF2B5EF4-FFF2-40B4-BE49-F238E27FC236}">
                  <a16:creationId xmlns="" xmlns:a16="http://schemas.microsoft.com/office/drawing/2014/main" id="{5AAA282A-9CAD-4E62-AB9B-42CF3CC02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6924" y="4919737"/>
              <a:ext cx="673975" cy="3950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739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99584" y="379046"/>
            <a:ext cx="961696" cy="3106543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" y="3540348"/>
            <a:ext cx="784267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697045" y="486579"/>
            <a:ext cx="1271172" cy="2365990"/>
            <a:chOff x="1111728" y="335568"/>
            <a:chExt cx="1271172" cy="2365990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11728" y="335568"/>
              <a:ext cx="461665" cy="22805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4236" y="335569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تحديد المواقع العالمي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GPS)</a:t>
              </a:r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4864751" y="1344055"/>
            <a:ext cx="6316538" cy="1389332"/>
            <a:chOff x="1126248" y="2497026"/>
            <a:chExt cx="6316538" cy="1389332"/>
          </a:xfrm>
        </p:grpSpPr>
        <p:sp>
          <p:nvSpPr>
            <p:cNvPr id="17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1126248" y="3014523"/>
              <a:ext cx="6211520" cy="87183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1239014" y="2497026"/>
              <a:ext cx="6203772" cy="10499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1389975" y="2635124"/>
              <a:ext cx="773723" cy="773723"/>
            </a:xfrm>
            <a:prstGeom prst="ellipse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1389975" y="2791152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2214498" y="2557150"/>
              <a:ext cx="49550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يعمل هذا النظام بأن ترسل الأقمار الصناعية إشارات تلتقطها محطات المتابعة الأرضية , لتحديد موقع القمر , و مقدار بعده عن المحطة , 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4058296" y="2639048"/>
            <a:ext cx="7206410" cy="1566630"/>
            <a:chOff x="236376" y="2497026"/>
            <a:chExt cx="7206410" cy="1566630"/>
          </a:xfrm>
        </p:grpSpPr>
        <p:sp>
          <p:nvSpPr>
            <p:cNvPr id="24" name="Rectangle: Rounded Corners 55">
              <a:extLst>
                <a:ext uri="{FF2B5EF4-FFF2-40B4-BE49-F238E27FC236}">
                  <a16:creationId xmlns:a16="http://schemas.microsoft.com/office/drawing/2014/main" xmlns="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11">
              <a:extLst>
                <a:ext uri="{FF2B5EF4-FFF2-40B4-BE49-F238E27FC236}">
                  <a16:creationId xmlns:a16="http://schemas.microsoft.com/office/drawing/2014/main" xmlns="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2">
              <a:extLst>
                <a:ext uri="{FF2B5EF4-FFF2-40B4-BE49-F238E27FC236}">
                  <a16:creationId xmlns:a16="http://schemas.microsoft.com/office/drawing/2014/main" xmlns="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xmlns="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8" name="TextBox 14">
              <a:extLst>
                <a:ext uri="{FF2B5EF4-FFF2-40B4-BE49-F238E27FC236}">
                  <a16:creationId xmlns:a16="http://schemas.microsoft.com/office/drawing/2014/main" xmlns="" id="{40C65480-F523-4700-9DA6-2EFE74DF157B}"/>
                </a:ext>
              </a:extLst>
            </p:cNvPr>
            <p:cNvSpPr txBox="1"/>
            <p:nvPr/>
          </p:nvSpPr>
          <p:spPr>
            <a:xfrm>
              <a:off x="1083424" y="2548211"/>
              <a:ext cx="60717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latin typeface="Verdana" panose="020B0604030504040204" pitchFamily="34" charset="0"/>
                  <a:ea typeface="Verdana" panose="020B0604030504040204" pitchFamily="34" charset="0"/>
                </a:rPr>
                <a:t>ثم تُعيد هذه المعلومات للقمر الصناعي الذي يبثّها مرّة أخرى , لتستقبلها أجهزة استقبال  </a:t>
              </a:r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مخصصة , يظهر على شاشاتها الموقع الإحداثي لها , و الارتفاع عن سطح البحر, و سرعة حركة المستخدم إضافة إلى وجود سهم يشير إلى جهة المكان المراد الوصول إليه.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Oval 66">
              <a:extLst>
                <a:ext uri="{FF2B5EF4-FFF2-40B4-BE49-F238E27FC236}">
                  <a16:creationId xmlns:a16="http://schemas.microsoft.com/office/drawing/2014/main" xmlns="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6634727" y="272386"/>
            <a:ext cx="3881896" cy="780298"/>
            <a:chOff x="5203282" y="157026"/>
            <a:chExt cx="1822108" cy="1051709"/>
          </a:xfrm>
        </p:grpSpPr>
        <p:sp>
          <p:nvSpPr>
            <p:cNvPr id="53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1051709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78412" y="199619"/>
              <a:ext cx="1656522" cy="95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كيفية عمل نظام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تحديد المواقع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العالمي </a:t>
              </a:r>
              <a:r>
                <a:rPr lang="en-US" sz="20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GPS</a:t>
              </a:r>
              <a:endParaRPr lang="ar-SY" sz="2000" b="1" dirty="0" smtClean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36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47" r="100000">
                        <a14:foregroundMark x1="84201" y1="11776" x2="31424" y2="36327"/>
                        <a14:foregroundMark x1="84549" y1="10778" x2="76215" y2="35529"/>
                        <a14:foregroundMark x1="92188" y1="5988" x2="93056" y2="41317"/>
                        <a14:foregroundMark x1="94618" y1="13174" x2="17535" y2="24351"/>
                        <a14:foregroundMark x1="80035" y1="2196" x2="11285" y2="12774"/>
                        <a14:foregroundMark x1="78819" y1="13772" x2="694" y2="24351"/>
                        <a14:foregroundMark x1="45139" y1="6986" x2="9896" y2="10379"/>
                        <a14:foregroundMark x1="55208" y1="3194" x2="4167" y2="3593"/>
                        <a14:foregroundMark x1="68750" y1="15768" x2="6944" y2="96208"/>
                        <a14:foregroundMark x1="46528" y1="98204" x2="2431" y2="98603"/>
                        <a14:foregroundMark x1="35938" y1="94810" x2="3299" y2="95210"/>
                        <a14:foregroundMark x1="43576" y1="93413" x2="27951" y2="97206"/>
                        <a14:foregroundMark x1="47222" y1="97206" x2="47222" y2="99601"/>
                        <a14:foregroundMark x1="11979" y1="28144" x2="11979" y2="58683"/>
                        <a14:foregroundMark x1="52257" y1="20958" x2="6597" y2="45509"/>
                        <a14:foregroundMark x1="75000" y1="14172" x2="38542" y2="20559"/>
                        <a14:foregroundMark x1="47743" y1="14172" x2="90451" y2="4591"/>
                        <a14:foregroundMark x1="92188" y1="5589" x2="97222" y2="30539"/>
                        <a14:foregroundMark x1="19271" y1="17166" x2="14931" y2="63473"/>
                        <a14:foregroundMark x1="8333" y1="14172" x2="6944" y2="53293"/>
                        <a14:foregroundMark x1="36806" y1="19561" x2="8681" y2="24351"/>
                        <a14:foregroundMark x1="69444" y1="27745" x2="21354" y2="46507"/>
                        <a14:foregroundMark x1="82465" y1="21956" x2="72917" y2="47904"/>
                        <a14:foregroundMark x1="92535" y1="16567" x2="80382" y2="49501"/>
                        <a14:foregroundMark x1="81250" y1="26747" x2="32118" y2="44711"/>
                        <a14:foregroundMark x1="27083" y1="7585" x2="347" y2="10778"/>
                        <a14:foregroundMark x1="45660" y1="94810" x2="40104" y2="96208"/>
                        <a14:foregroundMark x1="20833" y1="96208" x2="13715" y2="96208"/>
                        <a14:foregroundMark x1="65278" y1="22355" x2="54861" y2="29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00" y="3872314"/>
            <a:ext cx="3386402" cy="294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351" r="100000">
                        <a14:foregroundMark x1="91169" y1="23600" x2="30390" y2="24400"/>
                        <a14:foregroundMark x1="71169" y1="12400" x2="32468" y2="14000"/>
                        <a14:foregroundMark x1="51948" y1="18000" x2="19221" y2="16400"/>
                        <a14:foregroundMark x1="25455" y1="23600" x2="21818" y2="27600"/>
                        <a14:foregroundMark x1="54805" y1="33600" x2="34026" y2="39200"/>
                        <a14:foregroundMark x1="54286" y1="22800" x2="46753" y2="54000"/>
                        <a14:foregroundMark x1="46753" y1="26800" x2="46234" y2="50400"/>
                        <a14:foregroundMark x1="46234" y1="29200" x2="42597" y2="48800"/>
                        <a14:foregroundMark x1="47273" y1="27600" x2="85455" y2="22800"/>
                        <a14:foregroundMark x1="70649" y1="92800" x2="43117" y2="99600"/>
                        <a14:foregroundMark x1="72727" y1="95200" x2="20779" y2="90400"/>
                        <a14:foregroundMark x1="71688" y1="96000" x2="19221" y2="9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59"/>
          <a:stretch/>
        </p:blipFill>
        <p:spPr>
          <a:xfrm>
            <a:off x="4953978" y="4262747"/>
            <a:ext cx="2713992" cy="1977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90" r="100000">
                        <a14:foregroundMark x1="96185" y1="18284" x2="96730" y2="50746"/>
                        <a14:foregroundMark x1="97275" y1="47388" x2="99183" y2="60448"/>
                        <a14:foregroundMark x1="77384" y1="91045" x2="9537" y2="88433"/>
                        <a14:foregroundMark x1="69210" y1="86194" x2="19619" y2="89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35"/>
          <a:stretch/>
        </p:blipFill>
        <p:spPr>
          <a:xfrm>
            <a:off x="1875124" y="4370904"/>
            <a:ext cx="2667402" cy="2044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3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12284" y="366346"/>
            <a:ext cx="961696" cy="3131943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" y="3540348"/>
            <a:ext cx="784267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59763" y="442556"/>
            <a:ext cx="1222957" cy="2443212"/>
            <a:chOff x="1130424" y="258346"/>
            <a:chExt cx="1222957" cy="2443212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258346"/>
              <a:ext cx="461665" cy="22805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14717" y="335569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تحديد المواقع العالمي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GPS)</a:t>
              </a:r>
            </a:p>
          </p:txBody>
        </p:sp>
      </p:grpSp>
      <p:grpSp>
        <p:nvGrpSpPr>
          <p:cNvPr id="52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6634727" y="618414"/>
            <a:ext cx="3881896" cy="780298"/>
            <a:chOff x="5203282" y="157026"/>
            <a:chExt cx="1822108" cy="1051709"/>
          </a:xfrm>
        </p:grpSpPr>
        <p:sp>
          <p:nvSpPr>
            <p:cNvPr id="53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1051709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78412" y="199619"/>
              <a:ext cx="1656522" cy="95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 فوائد نظام </a:t>
              </a: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تحديد المواقع </a:t>
              </a: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العالمي </a:t>
              </a:r>
              <a:r>
                <a:rPr lang="en-US" sz="20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GPS</a:t>
              </a:r>
              <a:endParaRPr lang="ar-SY" sz="2000" b="1" dirty="0" smtClean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pic>
        <p:nvPicPr>
          <p:cNvPr id="36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835" r="97452">
                        <a14:foregroundMark x1="90520" y1="8787" x2="76555" y2="16736"/>
                        <a14:foregroundMark x1="93884" y1="15272" x2="92762" y2="15900"/>
                        <a14:foregroundMark x1="59531" y1="12762" x2="43017" y2="19456"/>
                        <a14:foregroundMark x1="29256" y1="15063" x2="14067" y2="17364"/>
                        <a14:foregroundMark x1="59021" y1="43096" x2="42813" y2="51255"/>
                        <a14:foregroundMark x1="92253" y1="43724" x2="73496" y2="51674"/>
                        <a14:foregroundMark x1="88991" y1="73431" x2="76555" y2="87657"/>
                        <a14:foregroundMark x1="61264" y1="74268" x2="43629" y2="83473"/>
                        <a14:foregroundMark x1="30581" y1="72803" x2="5708" y2="85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8" t="2477" r="3150" b="3608"/>
          <a:stretch/>
        </p:blipFill>
        <p:spPr>
          <a:xfrm>
            <a:off x="3175000" y="2006601"/>
            <a:ext cx="8572500" cy="412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8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909742" y="244032"/>
            <a:ext cx="921980" cy="3336855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8" y="3543300"/>
            <a:ext cx="905800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37509" y="355713"/>
            <a:ext cx="1299735" cy="2565526"/>
            <a:chOff x="1066346" y="181057"/>
            <a:chExt cx="1299735" cy="2565526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66346" y="181057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27417" y="297469"/>
              <a:ext cx="738664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نظام تحديد المواقع العالمي</a:t>
              </a:r>
            </a:p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US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GPS)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3519166" y="1458395"/>
            <a:ext cx="7251466" cy="438804"/>
            <a:chOff x="6819482" y="2432399"/>
            <a:chExt cx="7251463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460655" y="-739087"/>
              <a:ext cx="438804" cy="678177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90405" y="2463763"/>
              <a:ext cx="6680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يستعمل الطلبة خرائط (جوجل) للسفر من الرياض إلى مكّة المكرّمة , و يصفون الآتي: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359726" y="3400094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427945" y="3411861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2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53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291523" y="2263321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56592" y="2291211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1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59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5900479" y="2235168"/>
            <a:ext cx="5263359" cy="457200"/>
            <a:chOff x="-154393" y="2646425"/>
            <a:chExt cx="5263359" cy="457200"/>
          </a:xfrm>
        </p:grpSpPr>
        <p:sp>
          <p:nvSpPr>
            <p:cNvPr id="60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2276872" y="367559"/>
              <a:ext cx="457200" cy="501493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1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2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154393" y="2681982"/>
              <a:ext cx="5073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المسافة بين الرياض و مكة المكرّمة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3900166" y="3402362"/>
            <a:ext cx="7357273" cy="457200"/>
            <a:chOff x="-2952657" y="3373091"/>
            <a:chExt cx="8061622" cy="457200"/>
          </a:xfrm>
        </p:grpSpPr>
        <p:sp>
          <p:nvSpPr>
            <p:cNvPr id="64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801542" y="-381108"/>
              <a:ext cx="457200" cy="7965598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1906685" y="3428237"/>
              <a:ext cx="682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الزمن الذي تستغرقه الرحلة بالسيارة بين الرياض و مكّة المكرّمة</a:t>
              </a:r>
              <a:endParaRPr lang="ar-SY" b="1" dirty="0"/>
            </a:p>
          </p:txBody>
        </p:sp>
      </p:grpSp>
      <p:sp>
        <p:nvSpPr>
          <p:cNvPr id="67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375579" y="4551823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443798" y="456359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smtClean="0">
                <a:latin typeface="Century Gothic" panose="020B0502020202020204" pitchFamily="34" charset="0"/>
              </a:rPr>
              <a:t>3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69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3811265" y="4554090"/>
            <a:ext cx="7449327" cy="457200"/>
            <a:chOff x="-5119660" y="3373090"/>
            <a:chExt cx="10228625" cy="457200"/>
          </a:xfrm>
        </p:grpSpPr>
        <p:sp>
          <p:nvSpPr>
            <p:cNvPr id="70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-281959" y="-1464611"/>
              <a:ext cx="457200" cy="1013260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1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2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3619966" y="3428237"/>
              <a:ext cx="85361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أقصر الطرق المقترحة بين الرياض و مكّة المكرّمة</a:t>
              </a:r>
              <a:endParaRPr lang="ar-SY" b="1" dirty="0"/>
            </a:p>
          </p:txBody>
        </p:sp>
      </p:grpSp>
      <p:sp>
        <p:nvSpPr>
          <p:cNvPr id="87" name="TextBox 38">
            <a:extLst>
              <a:ext uri="{FF2B5EF4-FFF2-40B4-BE49-F238E27FC236}">
                <a16:creationId xmlns:a16="http://schemas.microsoft.com/office/drawing/2014/main" xmlns="" id="{C56BD813-7639-438F-997F-783D4436C62E}"/>
              </a:ext>
            </a:extLst>
          </p:cNvPr>
          <p:cNvSpPr txBox="1"/>
          <p:nvPr/>
        </p:nvSpPr>
        <p:spPr>
          <a:xfrm>
            <a:off x="6380347" y="2278776"/>
            <a:ext cx="170487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المسافة هي 869،9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38">
            <a:extLst>
              <a:ext uri="{FF2B5EF4-FFF2-40B4-BE49-F238E27FC236}">
                <a16:creationId xmlns:a16="http://schemas.microsoft.com/office/drawing/2014/main" xmlns="" id="{C56BD813-7639-438F-997F-783D4436C62E}"/>
              </a:ext>
            </a:extLst>
          </p:cNvPr>
          <p:cNvSpPr txBox="1"/>
          <p:nvPr/>
        </p:nvSpPr>
        <p:spPr>
          <a:xfrm>
            <a:off x="4053053" y="3453142"/>
            <a:ext cx="2056426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 ساعات و 40 دقيقة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5" name="TextBox 39">
            <a:extLst>
              <a:ext uri="{FF2B5EF4-FFF2-40B4-BE49-F238E27FC236}">
                <a16:creationId xmlns:a16="http://schemas.microsoft.com/office/drawing/2014/main" xmlns="" id="{7BCE94D0-C881-4B4F-AADC-6E671255A0FD}"/>
              </a:ext>
            </a:extLst>
          </p:cNvPr>
          <p:cNvSpPr txBox="1"/>
          <p:nvPr/>
        </p:nvSpPr>
        <p:spPr>
          <a:xfrm>
            <a:off x="7687476" y="4451817"/>
            <a:ext cx="1445785" cy="7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TextBox 38">
            <a:extLst>
              <a:ext uri="{FF2B5EF4-FFF2-40B4-BE49-F238E27FC236}">
                <a16:creationId xmlns:a16="http://schemas.microsoft.com/office/drawing/2014/main" xmlns="" id="{C56BD813-7639-438F-997F-783D4436C62E}"/>
              </a:ext>
            </a:extLst>
          </p:cNvPr>
          <p:cNvSpPr txBox="1"/>
          <p:nvPr/>
        </p:nvSpPr>
        <p:spPr>
          <a:xfrm>
            <a:off x="4620023" y="4613090"/>
            <a:ext cx="220113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طريق الرياض مكة السريع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1" grpId="0" animBg="1"/>
      <p:bldP spid="52" grpId="0"/>
      <p:bldP spid="53" grpId="0" animBg="1"/>
      <p:bldP spid="58" grpId="0"/>
      <p:bldP spid="67" grpId="0" animBg="1"/>
      <p:bldP spid="68" grpId="0"/>
      <p:bldP spid="87" grpId="0" animBg="1"/>
      <p:bldP spid="94" grpId="0" animBg="1"/>
      <p:bldP spid="97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424</Words>
  <Application>Microsoft Office PowerPoint</Application>
  <PresentationFormat>مخصص</PresentationFormat>
  <Paragraphs>81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2343</cp:revision>
  <dcterms:created xsi:type="dcterms:W3CDTF">2020-10-10T04:32:51Z</dcterms:created>
  <dcterms:modified xsi:type="dcterms:W3CDTF">2021-08-25T07:24:14Z</dcterms:modified>
</cp:coreProperties>
</file>