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1" Type="http://schemas.openxmlformats.org/officeDocument/2006/relationships/slide" Target="slides/slide37.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3" name="Shape 2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5" name="Shape 2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7" name="Shape 2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5" name="Shape 2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8" name="Shape 2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8" name="Shape 2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0" name="Shape 2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9" name="Shape 2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0" name="Shape 2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9" name="Shape 2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5" name="Shape 1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5" name="Shape 3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9" name="Shape 329"/>
        <p:cNvGrpSpPr/>
        <p:nvPr/>
      </p:nvGrpSpPr>
      <p:grpSpPr>
        <a:xfrm>
          <a:off x="0" y="0"/>
          <a:ext cx="0" cy="0"/>
          <a:chOff x="0" y="0"/>
          <a:chExt cx="0" cy="0"/>
        </a:xfrm>
      </p:grpSpPr>
      <p:sp>
        <p:nvSpPr>
          <p:cNvPr id="330" name="Shape 33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1" name="Shape 33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7" name="Shape 3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3" name="Shape 3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3" name="Shape 373"/>
        <p:cNvGrpSpPr/>
        <p:nvPr/>
      </p:nvGrpSpPr>
      <p:grpSpPr>
        <a:xfrm>
          <a:off x="0" y="0"/>
          <a:ext cx="0" cy="0"/>
          <a:chOff x="0" y="0"/>
          <a:chExt cx="0" cy="0"/>
        </a:xfrm>
      </p:grpSpPr>
      <p:sp>
        <p:nvSpPr>
          <p:cNvPr id="374" name="Shape 37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5" name="Shape 3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1" name="Shape 381"/>
        <p:cNvGrpSpPr/>
        <p:nvPr/>
      </p:nvGrpSpPr>
      <p:grpSpPr>
        <a:xfrm>
          <a:off x="0" y="0"/>
          <a:ext cx="0" cy="0"/>
          <a:chOff x="0" y="0"/>
          <a:chExt cx="0" cy="0"/>
        </a:xfrm>
      </p:grpSpPr>
      <p:sp>
        <p:nvSpPr>
          <p:cNvPr id="382" name="Shape 3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3" name="Shape 3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1" name="Shape 391"/>
        <p:cNvGrpSpPr/>
        <p:nvPr/>
      </p:nvGrpSpPr>
      <p:grpSpPr>
        <a:xfrm>
          <a:off x="0" y="0"/>
          <a:ext cx="0" cy="0"/>
          <a:chOff x="0" y="0"/>
          <a:chExt cx="0" cy="0"/>
        </a:xfrm>
      </p:grpSpPr>
      <p:sp>
        <p:nvSpPr>
          <p:cNvPr id="392" name="Shape 39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3" name="Shape 3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4" name="Shape 404"/>
        <p:cNvGrpSpPr/>
        <p:nvPr/>
      </p:nvGrpSpPr>
      <p:grpSpPr>
        <a:xfrm>
          <a:off x="0" y="0"/>
          <a:ext cx="0" cy="0"/>
          <a:chOff x="0" y="0"/>
          <a:chExt cx="0" cy="0"/>
        </a:xfrm>
      </p:grpSpPr>
      <p:sp>
        <p:nvSpPr>
          <p:cNvPr id="405" name="Shape 4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6" name="Shape 4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0" name="Shape 410"/>
        <p:cNvGrpSpPr/>
        <p:nvPr/>
      </p:nvGrpSpPr>
      <p:grpSpPr>
        <a:xfrm>
          <a:off x="0" y="0"/>
          <a:ext cx="0" cy="0"/>
          <a:chOff x="0" y="0"/>
          <a:chExt cx="0" cy="0"/>
        </a:xfrm>
      </p:grpSpPr>
      <p:sp>
        <p:nvSpPr>
          <p:cNvPr id="411" name="Shape 41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2" name="Shape 4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6" name="Shape 416"/>
        <p:cNvGrpSpPr/>
        <p:nvPr/>
      </p:nvGrpSpPr>
      <p:grpSpPr>
        <a:xfrm>
          <a:off x="0" y="0"/>
          <a:ext cx="0" cy="0"/>
          <a:chOff x="0" y="0"/>
          <a:chExt cx="0" cy="0"/>
        </a:xfrm>
      </p:grpSpPr>
      <p:sp>
        <p:nvSpPr>
          <p:cNvPr id="417" name="Shape 4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8" name="Shape 4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4" name="Shape 1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8" name="Shape 428"/>
        <p:cNvGrpSpPr/>
        <p:nvPr/>
      </p:nvGrpSpPr>
      <p:grpSpPr>
        <a:xfrm>
          <a:off x="0" y="0"/>
          <a:ext cx="0" cy="0"/>
          <a:chOff x="0" y="0"/>
          <a:chExt cx="0" cy="0"/>
        </a:xfrm>
      </p:grpSpPr>
      <p:sp>
        <p:nvSpPr>
          <p:cNvPr id="429" name="Shape 42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30" name="Shape 4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4" name="Shape 444"/>
        <p:cNvGrpSpPr/>
        <p:nvPr/>
      </p:nvGrpSpPr>
      <p:grpSpPr>
        <a:xfrm>
          <a:off x="0" y="0"/>
          <a:ext cx="0" cy="0"/>
          <a:chOff x="0" y="0"/>
          <a:chExt cx="0" cy="0"/>
        </a:xfrm>
      </p:grpSpPr>
      <p:sp>
        <p:nvSpPr>
          <p:cNvPr id="445" name="Shape 4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46" name="Shape 4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0" name="Shape 460"/>
        <p:cNvGrpSpPr/>
        <p:nvPr/>
      </p:nvGrpSpPr>
      <p:grpSpPr>
        <a:xfrm>
          <a:off x="0" y="0"/>
          <a:ext cx="0" cy="0"/>
          <a:chOff x="0" y="0"/>
          <a:chExt cx="0" cy="0"/>
        </a:xfrm>
      </p:grpSpPr>
      <p:sp>
        <p:nvSpPr>
          <p:cNvPr id="461" name="Shape 46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62" name="Shape 4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6" name="Shape 476"/>
        <p:cNvGrpSpPr/>
        <p:nvPr/>
      </p:nvGrpSpPr>
      <p:grpSpPr>
        <a:xfrm>
          <a:off x="0" y="0"/>
          <a:ext cx="0" cy="0"/>
          <a:chOff x="0" y="0"/>
          <a:chExt cx="0" cy="0"/>
        </a:xfrm>
      </p:grpSpPr>
      <p:sp>
        <p:nvSpPr>
          <p:cNvPr id="477" name="Shape 4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78" name="Shape 4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7" name="Shape 497"/>
        <p:cNvGrpSpPr/>
        <p:nvPr/>
      </p:nvGrpSpPr>
      <p:grpSpPr>
        <a:xfrm>
          <a:off x="0" y="0"/>
          <a:ext cx="0" cy="0"/>
          <a:chOff x="0" y="0"/>
          <a:chExt cx="0" cy="0"/>
        </a:xfrm>
      </p:grpSpPr>
      <p:sp>
        <p:nvSpPr>
          <p:cNvPr id="498" name="Shape 4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99" name="Shape 4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8" name="Shape 518"/>
        <p:cNvGrpSpPr/>
        <p:nvPr/>
      </p:nvGrpSpPr>
      <p:grpSpPr>
        <a:xfrm>
          <a:off x="0" y="0"/>
          <a:ext cx="0" cy="0"/>
          <a:chOff x="0" y="0"/>
          <a:chExt cx="0" cy="0"/>
        </a:xfrm>
      </p:grpSpPr>
      <p:sp>
        <p:nvSpPr>
          <p:cNvPr id="519" name="Shape 5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20" name="Shape 5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7" name="Shape 527"/>
        <p:cNvGrpSpPr/>
        <p:nvPr/>
      </p:nvGrpSpPr>
      <p:grpSpPr>
        <a:xfrm>
          <a:off x="0" y="0"/>
          <a:ext cx="0" cy="0"/>
          <a:chOff x="0" y="0"/>
          <a:chExt cx="0" cy="0"/>
        </a:xfrm>
      </p:grpSpPr>
      <p:sp>
        <p:nvSpPr>
          <p:cNvPr id="528" name="Shape 5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29" name="Shape 5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3" name="Shape 543"/>
        <p:cNvGrpSpPr/>
        <p:nvPr/>
      </p:nvGrpSpPr>
      <p:grpSpPr>
        <a:xfrm>
          <a:off x="0" y="0"/>
          <a:ext cx="0" cy="0"/>
          <a:chOff x="0" y="0"/>
          <a:chExt cx="0" cy="0"/>
        </a:xfrm>
      </p:grpSpPr>
      <p:sp>
        <p:nvSpPr>
          <p:cNvPr id="544" name="Shape 5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45" name="Shape 5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5" name="Shape 1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3" name="Shape 1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9" name="Shape 1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5" name="Shape 1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5" name="Shape 1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1" name="Shape 1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1"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1"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1"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1" algn="r">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1" algn="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1" algn="r">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1" algn="r">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1" algn="r">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1" algn="r">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1" algn="r">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1" algn="r">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1" algn="r">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1" algn="r">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1" algn="r">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1" algn="r">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1" algn="r">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1" algn="r">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1" algn="r">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1" algn="r">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1" algn="r">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1" algn="r">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1" algn="r">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1" algn="r">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1" algn="r">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16997" r="-16998"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 Id="rId4" Type="http://schemas.openxmlformats.org/officeDocument/2006/relationships/image" Target="../media/image0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0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0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0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0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0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6.gif"/><Relationship Id="rId4" Type="http://schemas.openxmlformats.org/officeDocument/2006/relationships/image" Target="../media/image07.gif"/><Relationship Id="rId5" Type="http://schemas.openxmlformats.org/officeDocument/2006/relationships/image" Target="../media/image04.gif"/><Relationship Id="rId6" Type="http://schemas.openxmlformats.org/officeDocument/2006/relationships/image" Target="../media/image05.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4.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4.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4.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5.gif"/><Relationship Id="rId4" Type="http://schemas.openxmlformats.org/officeDocument/2006/relationships/image" Target="../media/image17.gif"/><Relationship Id="rId5" Type="http://schemas.openxmlformats.org/officeDocument/2006/relationships/image" Target="../media/image19.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5.gif"/><Relationship Id="rId4" Type="http://schemas.openxmlformats.org/officeDocument/2006/relationships/image" Target="../media/image17.gif"/><Relationship Id="rId5" Type="http://schemas.openxmlformats.org/officeDocument/2006/relationships/image" Target="../media/image19.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8.gif"/><Relationship Id="rId4" Type="http://schemas.openxmlformats.org/officeDocument/2006/relationships/image" Target="../media/image20.gif"/><Relationship Id="rId5" Type="http://schemas.openxmlformats.org/officeDocument/2006/relationships/image" Target="../media/image23.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0.gif"/><Relationship Id="rId4" Type="http://schemas.openxmlformats.org/officeDocument/2006/relationships/image" Target="../media/image18.gif"/><Relationship Id="rId5" Type="http://schemas.openxmlformats.org/officeDocument/2006/relationships/image" Target="../media/image2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grpSp>
        <p:nvGrpSpPr>
          <p:cNvPr id="84" name="Shape 84"/>
          <p:cNvGrpSpPr/>
          <p:nvPr/>
        </p:nvGrpSpPr>
        <p:grpSpPr>
          <a:xfrm>
            <a:off x="2057954" y="476672"/>
            <a:ext cx="5258235" cy="2088232"/>
            <a:chOff x="2195736" y="614812"/>
            <a:chExt cx="5258235" cy="2088232"/>
          </a:xfrm>
        </p:grpSpPr>
        <p:grpSp>
          <p:nvGrpSpPr>
            <p:cNvPr id="85" name="Shape 85"/>
            <p:cNvGrpSpPr/>
            <p:nvPr/>
          </p:nvGrpSpPr>
          <p:grpSpPr>
            <a:xfrm>
              <a:off x="2195736" y="614812"/>
              <a:ext cx="5258235" cy="2088232"/>
              <a:chOff x="2672540" y="614812"/>
              <a:chExt cx="5258235" cy="2088232"/>
            </a:xfrm>
          </p:grpSpPr>
          <p:grpSp>
            <p:nvGrpSpPr>
              <p:cNvPr id="86" name="Shape 86"/>
              <p:cNvGrpSpPr/>
              <p:nvPr/>
            </p:nvGrpSpPr>
            <p:grpSpPr>
              <a:xfrm>
                <a:off x="2672540" y="614812"/>
                <a:ext cx="5130071" cy="2088232"/>
                <a:chOff x="3923928" y="260648"/>
                <a:chExt cx="5130071" cy="2088232"/>
              </a:xfrm>
            </p:grpSpPr>
            <p:sp>
              <p:nvSpPr>
                <p:cNvPr id="87" name="Shape 87"/>
                <p:cNvSpPr/>
                <p:nvPr/>
              </p:nvSpPr>
              <p:spPr>
                <a:xfrm rot="-5400000">
                  <a:off x="6308943" y="-396175"/>
                  <a:ext cx="2088232" cy="3401880"/>
                </a:xfrm>
                <a:prstGeom prst="flowChartDelay">
                  <a:avLst/>
                </a:prstGeom>
                <a:gradFill>
                  <a:gsLst>
                    <a:gs pos="0">
                      <a:srgbClr val="770000"/>
                    </a:gs>
                    <a:gs pos="50000">
                      <a:srgbClr val="AC0000"/>
                    </a:gs>
                    <a:gs pos="100000">
                      <a:srgbClr val="CE0000"/>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grpSp>
              <p:nvGrpSpPr>
                <p:cNvPr id="88" name="Shape 88"/>
                <p:cNvGrpSpPr/>
                <p:nvPr/>
              </p:nvGrpSpPr>
              <p:grpSpPr>
                <a:xfrm>
                  <a:off x="3923928" y="620687"/>
                  <a:ext cx="4896544" cy="1728192"/>
                  <a:chOff x="3923928" y="620687"/>
                  <a:chExt cx="4896544" cy="1728192"/>
                </a:xfrm>
              </p:grpSpPr>
              <p:sp>
                <p:nvSpPr>
                  <p:cNvPr id="89" name="Shape 89"/>
                  <p:cNvSpPr/>
                  <p:nvPr/>
                </p:nvSpPr>
                <p:spPr>
                  <a:xfrm>
                    <a:off x="3923928" y="620687"/>
                    <a:ext cx="4896544" cy="1728192"/>
                  </a:xfrm>
                  <a:prstGeom prst="flowChartOnlineStorage">
                    <a:avLst/>
                  </a:prstGeom>
                  <a:gradFill>
                    <a:gsLst>
                      <a:gs pos="0">
                        <a:srgbClr val="990033"/>
                      </a:gs>
                      <a:gs pos="50000">
                        <a:srgbClr val="F2F2F2"/>
                      </a:gs>
                      <a:gs pos="100000">
                        <a:schemeClr val="lt1"/>
                      </a:gs>
                    </a:gsLst>
                    <a:lin ang="0" scaled="0"/>
                  </a:gra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90" name="Shape 90"/>
                  <p:cNvSpPr/>
                  <p:nvPr/>
                </p:nvSpPr>
                <p:spPr>
                  <a:xfrm>
                    <a:off x="4283967" y="620687"/>
                    <a:ext cx="4536503" cy="1584176"/>
                  </a:xfrm>
                  <a:prstGeom prst="flowChartTerminator">
                    <a:avLst/>
                  </a:prstGeom>
                  <a:gradFill>
                    <a:gsLst>
                      <a:gs pos="0">
                        <a:srgbClr val="990000"/>
                      </a:gs>
                      <a:gs pos="50000">
                        <a:srgbClr val="F2F2F2"/>
                      </a:gs>
                      <a:gs pos="100000">
                        <a:schemeClr val="lt1"/>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grpSp>
          </p:grpSp>
          <p:pic>
            <p:nvPicPr>
              <p:cNvPr id="91" name="Shape 91"/>
              <p:cNvPicPr preferRelativeResize="0"/>
              <p:nvPr/>
            </p:nvPicPr>
            <p:blipFill rotWithShape="1">
              <a:blip r:embed="rId3">
                <a:alphaModFix/>
              </a:blip>
              <a:srcRect b="0" l="0" r="0" t="0"/>
              <a:stretch/>
            </p:blipFill>
            <p:spPr>
              <a:xfrm flipH="1">
                <a:off x="6597275" y="1882752"/>
                <a:ext cx="1333499" cy="676275"/>
              </a:xfrm>
              <a:prstGeom prst="rect">
                <a:avLst/>
              </a:prstGeom>
              <a:noFill/>
              <a:ln>
                <a:noFill/>
              </a:ln>
            </p:spPr>
          </p:pic>
        </p:grpSp>
        <p:sp>
          <p:nvSpPr>
            <p:cNvPr id="92" name="Shape 92"/>
            <p:cNvSpPr/>
            <p:nvPr/>
          </p:nvSpPr>
          <p:spPr>
            <a:xfrm>
              <a:off x="2771800" y="1235008"/>
              <a:ext cx="4121960" cy="110799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600" u="none" cap="none" strike="noStrike">
                  <a:solidFill>
                    <a:srgbClr val="0000CC"/>
                  </a:solidFill>
                  <a:latin typeface="Calibri"/>
                  <a:ea typeface="Calibri"/>
                  <a:cs typeface="Calibri"/>
                  <a:sym typeface="Calibri"/>
                </a:rPr>
                <a:t>الوحدة الثانية</a:t>
              </a:r>
            </a:p>
          </p:txBody>
        </p:sp>
      </p:grpSp>
      <p:grpSp>
        <p:nvGrpSpPr>
          <p:cNvPr id="93" name="Shape 93"/>
          <p:cNvGrpSpPr/>
          <p:nvPr/>
        </p:nvGrpSpPr>
        <p:grpSpPr>
          <a:xfrm>
            <a:off x="1248362" y="3328889"/>
            <a:ext cx="6780021" cy="2907957"/>
            <a:chOff x="1098112" y="3328889"/>
            <a:chExt cx="6780021" cy="2907957"/>
          </a:xfrm>
        </p:grpSpPr>
        <p:grpSp>
          <p:nvGrpSpPr>
            <p:cNvPr id="94" name="Shape 94"/>
            <p:cNvGrpSpPr/>
            <p:nvPr/>
          </p:nvGrpSpPr>
          <p:grpSpPr>
            <a:xfrm>
              <a:off x="1098112" y="3328889"/>
              <a:ext cx="6606535" cy="2836414"/>
              <a:chOff x="1098112" y="3328889"/>
              <a:chExt cx="6606535" cy="2836414"/>
            </a:xfrm>
          </p:grpSpPr>
          <p:grpSp>
            <p:nvGrpSpPr>
              <p:cNvPr id="95" name="Shape 95"/>
              <p:cNvGrpSpPr/>
              <p:nvPr/>
            </p:nvGrpSpPr>
            <p:grpSpPr>
              <a:xfrm>
                <a:off x="1098112" y="3356992"/>
                <a:ext cx="6606535" cy="2808311"/>
                <a:chOff x="1098112" y="3356992"/>
                <a:chExt cx="6606535" cy="2808311"/>
              </a:xfrm>
            </p:grpSpPr>
            <p:grpSp>
              <p:nvGrpSpPr>
                <p:cNvPr id="96" name="Shape 96"/>
                <p:cNvGrpSpPr/>
                <p:nvPr/>
              </p:nvGrpSpPr>
              <p:grpSpPr>
                <a:xfrm>
                  <a:off x="1259632" y="3356992"/>
                  <a:ext cx="6445015" cy="2808311"/>
                  <a:chOff x="1259632" y="3356992"/>
                  <a:chExt cx="6445015" cy="2808311"/>
                </a:xfrm>
              </p:grpSpPr>
              <p:sp>
                <p:nvSpPr>
                  <p:cNvPr id="97" name="Shape 97"/>
                  <p:cNvSpPr/>
                  <p:nvPr/>
                </p:nvSpPr>
                <p:spPr>
                  <a:xfrm>
                    <a:off x="1259632" y="3356992"/>
                    <a:ext cx="5715883" cy="2232248"/>
                  </a:xfrm>
                  <a:prstGeom prst="roundRect">
                    <a:avLst>
                      <a:gd fmla="val 16667" name="adj"/>
                    </a:avLst>
                  </a:prstGeom>
                  <a:gradFill>
                    <a:gsLst>
                      <a:gs pos="0">
                        <a:srgbClr val="5C007E"/>
                      </a:gs>
                      <a:gs pos="50000">
                        <a:srgbClr val="8500B6"/>
                      </a:gs>
                      <a:gs pos="100000">
                        <a:srgbClr val="A000DB"/>
                      </a:gs>
                    </a:gsLst>
                    <a:lin ang="5400000" scaled="0"/>
                  </a:gradFill>
                  <a:ln cap="flat" cmpd="sng" w="25400">
                    <a:solidFill>
                      <a:schemeClr val="lt1"/>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98" name="Shape 98"/>
                  <p:cNvSpPr/>
                  <p:nvPr/>
                </p:nvSpPr>
                <p:spPr>
                  <a:xfrm flipH="1">
                    <a:off x="4536295" y="3356992"/>
                    <a:ext cx="3168351" cy="2736303"/>
                  </a:xfrm>
                  <a:prstGeom prst="corner">
                    <a:avLst>
                      <a:gd fmla="val 50000" name="adj1"/>
                      <a:gd fmla="val 50000" name="adj2"/>
                    </a:avLst>
                  </a:prstGeom>
                  <a:gradFill>
                    <a:gsLst>
                      <a:gs pos="0">
                        <a:srgbClr val="2C2C2C"/>
                      </a:gs>
                      <a:gs pos="50000">
                        <a:srgbClr val="404040"/>
                      </a:gs>
                      <a:gs pos="100000">
                        <a:srgbClr val="4D4D4D"/>
                      </a:gs>
                    </a:gsLst>
                    <a:lin ang="10800000" scaled="0"/>
                  </a:gradFill>
                  <a:ln cap="flat" cmpd="sng" w="57150">
                    <a:solidFill>
                      <a:schemeClr val="lt1"/>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99" name="Shape 99"/>
                  <p:cNvSpPr/>
                  <p:nvPr/>
                </p:nvSpPr>
                <p:spPr>
                  <a:xfrm>
                    <a:off x="1259632" y="3429000"/>
                    <a:ext cx="6194339" cy="2736303"/>
                  </a:xfrm>
                  <a:prstGeom prst="flowChartManualInput">
                    <a:avLst/>
                  </a:prstGeom>
                  <a:gradFill>
                    <a:gsLst>
                      <a:gs pos="0">
                        <a:srgbClr val="0C0C0C"/>
                      </a:gs>
                      <a:gs pos="19000">
                        <a:srgbClr val="00CC00"/>
                      </a:gs>
                      <a:gs pos="62000">
                        <a:schemeClr val="lt1"/>
                      </a:gs>
                      <a:gs pos="100000">
                        <a:schemeClr val="lt1"/>
                      </a:gs>
                    </a:gsLst>
                    <a:lin ang="10800000" scaled="0"/>
                  </a:gradFill>
                  <a:ln cap="flat" cmpd="sng" w="25400">
                    <a:solidFill>
                      <a:schemeClr val="lt1"/>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grpSp>
            <p:sp>
              <p:nvSpPr>
                <p:cNvPr id="100" name="Shape 100"/>
                <p:cNvSpPr/>
                <p:nvPr/>
              </p:nvSpPr>
              <p:spPr>
                <a:xfrm>
                  <a:off x="1098112" y="4460919"/>
                  <a:ext cx="6282199"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7200" u="none" cap="none" strike="noStrike">
                      <a:solidFill>
                        <a:schemeClr val="dk1"/>
                      </a:solidFill>
                      <a:latin typeface="Calibri"/>
                      <a:ea typeface="Calibri"/>
                      <a:cs typeface="Calibri"/>
                      <a:sym typeface="Calibri"/>
                    </a:rPr>
                    <a:t>النمو الإنساني</a:t>
                  </a:r>
                </a:p>
              </p:txBody>
            </p:sp>
          </p:grpSp>
          <p:pic>
            <p:nvPicPr>
              <p:cNvPr id="101" name="Shape 101"/>
              <p:cNvPicPr preferRelativeResize="0"/>
              <p:nvPr/>
            </p:nvPicPr>
            <p:blipFill rotWithShape="1">
              <a:blip r:embed="rId4">
                <a:alphaModFix/>
              </a:blip>
              <a:srcRect b="0" l="0" r="0" t="0"/>
              <a:stretch/>
            </p:blipFill>
            <p:spPr>
              <a:xfrm>
                <a:off x="1140671" y="3328889"/>
                <a:ext cx="1343095" cy="892199"/>
              </a:xfrm>
              <a:prstGeom prst="rect">
                <a:avLst/>
              </a:prstGeom>
              <a:noFill/>
              <a:ln>
                <a:noFill/>
              </a:ln>
            </p:spPr>
          </p:pic>
        </p:grpSp>
        <p:pic>
          <p:nvPicPr>
            <p:cNvPr id="102" name="Shape 102"/>
            <p:cNvPicPr preferRelativeResize="0"/>
            <p:nvPr/>
          </p:nvPicPr>
          <p:blipFill rotWithShape="1">
            <a:blip r:embed="rId4">
              <a:alphaModFix/>
            </a:blip>
            <a:srcRect b="0" l="0" r="0" t="0"/>
            <a:stretch/>
          </p:blipFill>
          <p:spPr>
            <a:xfrm>
              <a:off x="6535037" y="5344648"/>
              <a:ext cx="1343095" cy="892199"/>
            </a:xfrm>
            <a:prstGeom prst="rect">
              <a:avLst/>
            </a:prstGeom>
            <a:noFill/>
            <a:ln>
              <a:noFill/>
            </a:ln>
          </p:spPr>
        </p:pic>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grpSp>
        <p:nvGrpSpPr>
          <p:cNvPr id="205" name="Shape 205"/>
          <p:cNvGrpSpPr/>
          <p:nvPr/>
        </p:nvGrpSpPr>
        <p:grpSpPr>
          <a:xfrm>
            <a:off x="107504" y="214289"/>
            <a:ext cx="8964488" cy="6429419"/>
            <a:chOff x="714347" y="500041"/>
            <a:chExt cx="7715304" cy="6429419"/>
          </a:xfrm>
        </p:grpSpPr>
        <p:sp>
          <p:nvSpPr>
            <p:cNvPr id="206" name="Shape 206"/>
            <p:cNvSpPr/>
            <p:nvPr/>
          </p:nvSpPr>
          <p:spPr>
            <a:xfrm>
              <a:off x="5572132" y="571479"/>
              <a:ext cx="2857520" cy="4286279"/>
            </a:xfrm>
            <a:prstGeom prst="flowChartPunchedTape">
              <a:avLst/>
            </a:prstGeom>
            <a:solidFill>
              <a:srgbClr val="C0000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07" name="Shape 207"/>
            <p:cNvSpPr/>
            <p:nvPr/>
          </p:nvSpPr>
          <p:spPr>
            <a:xfrm rot="5400000">
              <a:off x="2000232" y="642917"/>
              <a:ext cx="1928825" cy="1643073"/>
            </a:xfrm>
            <a:prstGeom prst="flowChartTerminator">
              <a:avLst/>
            </a:prstGeom>
            <a:solidFill>
              <a:srgbClr val="FF0066"/>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08" name="Shape 208"/>
            <p:cNvSpPr/>
            <p:nvPr/>
          </p:nvSpPr>
          <p:spPr>
            <a:xfrm rot="5400000">
              <a:off x="3643305" y="642917"/>
              <a:ext cx="1928825" cy="1643073"/>
            </a:xfrm>
            <a:prstGeom prst="flowChartTerminator">
              <a:avLst/>
            </a:prstGeom>
            <a:solidFill>
              <a:srgbClr val="0000FF"/>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09" name="Shape 209"/>
            <p:cNvSpPr/>
            <p:nvPr/>
          </p:nvSpPr>
          <p:spPr>
            <a:xfrm rot="5400000">
              <a:off x="5286379" y="642917"/>
              <a:ext cx="1928825" cy="1643073"/>
            </a:xfrm>
            <a:prstGeom prst="flowChartTerminator">
              <a:avLst/>
            </a:prstGeom>
            <a:solidFill>
              <a:srgbClr val="00FF0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10" name="Shape 210"/>
            <p:cNvSpPr/>
            <p:nvPr/>
          </p:nvSpPr>
          <p:spPr>
            <a:xfrm flipH="1" rot="10800000">
              <a:off x="714347" y="571479"/>
              <a:ext cx="2910158" cy="4786346"/>
            </a:xfrm>
            <a:prstGeom prst="flowChartPunchedTape">
              <a:avLst/>
            </a:prstGeom>
            <a:solidFill>
              <a:srgbClr val="9900CC"/>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11" name="Shape 211"/>
            <p:cNvSpPr/>
            <p:nvPr/>
          </p:nvSpPr>
          <p:spPr>
            <a:xfrm>
              <a:off x="714347" y="928670"/>
              <a:ext cx="7715304" cy="6000791"/>
            </a:xfrm>
            <a:prstGeom prst="round2SameRect">
              <a:avLst>
                <a:gd fmla="val 9810" name="adj1"/>
                <a:gd fmla="val 0" name="adj2"/>
              </a:avLst>
            </a:prstGeom>
            <a:gradFill>
              <a:gsLst>
                <a:gs pos="0">
                  <a:srgbClr val="CC66FF"/>
                </a:gs>
                <a:gs pos="50000">
                  <a:schemeClr val="lt1"/>
                </a:gs>
                <a:gs pos="100000">
                  <a:srgbClr val="D8D8D8"/>
                </a:gs>
              </a:gsLst>
              <a:lin ang="135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212" name="Shape 212"/>
          <p:cNvSpPr txBox="1"/>
          <p:nvPr/>
        </p:nvSpPr>
        <p:spPr>
          <a:xfrm>
            <a:off x="611560" y="1404058"/>
            <a:ext cx="7920880" cy="440120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كما أنه ليس هناك اتفاق بين العلماء على تسمية هذه المرحلة فمنهم من يسمي مرحلة أواسط العمر (بهضبة العمر) لأنها تمثل أعلى مستوى في طريق الحياة التكوينية.</a:t>
            </a:r>
          </a:p>
          <a:p>
            <a:pPr indent="0" lvl="0" marL="0" marR="0" rtl="1" algn="ctr">
              <a:spcBef>
                <a:spcPts val="0"/>
              </a:spcBef>
              <a:buSzPct val="25000"/>
              <a:buNone/>
            </a:pPr>
            <a:r>
              <a:rPr b="1" lang="ar-EG" sz="4000">
                <a:solidFill>
                  <a:schemeClr val="dk1"/>
                </a:solidFill>
                <a:latin typeface="Calibri"/>
                <a:ea typeface="Calibri"/>
                <a:cs typeface="Calibri"/>
                <a:sym typeface="Calibri"/>
              </a:rPr>
              <a:t>وتسمى هذه المرحلة أيضًا بمرحلة (النضوج) لأن الإنسان يصل في هذه المرحلة إلى تكامل نضوجي راشد في جميع أبعاده التكوينية.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grpSp>
        <p:nvGrpSpPr>
          <p:cNvPr id="217" name="Shape 217"/>
          <p:cNvGrpSpPr/>
          <p:nvPr/>
        </p:nvGrpSpPr>
        <p:grpSpPr>
          <a:xfrm>
            <a:off x="107504" y="214289"/>
            <a:ext cx="8964488" cy="6429419"/>
            <a:chOff x="714347" y="500041"/>
            <a:chExt cx="7715304" cy="6429419"/>
          </a:xfrm>
        </p:grpSpPr>
        <p:sp>
          <p:nvSpPr>
            <p:cNvPr id="218" name="Shape 218"/>
            <p:cNvSpPr/>
            <p:nvPr/>
          </p:nvSpPr>
          <p:spPr>
            <a:xfrm>
              <a:off x="5572132" y="571479"/>
              <a:ext cx="2857520" cy="4286279"/>
            </a:xfrm>
            <a:prstGeom prst="flowChartPunchedTape">
              <a:avLst/>
            </a:prstGeom>
            <a:solidFill>
              <a:srgbClr val="C0000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19" name="Shape 219"/>
            <p:cNvSpPr/>
            <p:nvPr/>
          </p:nvSpPr>
          <p:spPr>
            <a:xfrm rot="5400000">
              <a:off x="2000232" y="642917"/>
              <a:ext cx="1928825" cy="1643073"/>
            </a:xfrm>
            <a:prstGeom prst="flowChartTerminator">
              <a:avLst/>
            </a:prstGeom>
            <a:solidFill>
              <a:srgbClr val="FF0066"/>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20" name="Shape 220"/>
            <p:cNvSpPr/>
            <p:nvPr/>
          </p:nvSpPr>
          <p:spPr>
            <a:xfrm rot="5400000">
              <a:off x="3643305" y="642917"/>
              <a:ext cx="1928825" cy="1643073"/>
            </a:xfrm>
            <a:prstGeom prst="flowChartTerminator">
              <a:avLst/>
            </a:prstGeom>
            <a:solidFill>
              <a:srgbClr val="0000FF"/>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21" name="Shape 221"/>
            <p:cNvSpPr/>
            <p:nvPr/>
          </p:nvSpPr>
          <p:spPr>
            <a:xfrm rot="5400000">
              <a:off x="5286379" y="642917"/>
              <a:ext cx="1928825" cy="1643073"/>
            </a:xfrm>
            <a:prstGeom prst="flowChartTerminator">
              <a:avLst/>
            </a:prstGeom>
            <a:solidFill>
              <a:srgbClr val="00FF0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22" name="Shape 222"/>
            <p:cNvSpPr/>
            <p:nvPr/>
          </p:nvSpPr>
          <p:spPr>
            <a:xfrm flipH="1" rot="10800000">
              <a:off x="714347" y="571479"/>
              <a:ext cx="2910158" cy="4786346"/>
            </a:xfrm>
            <a:prstGeom prst="flowChartPunchedTape">
              <a:avLst/>
            </a:prstGeom>
            <a:solidFill>
              <a:srgbClr val="9900CC"/>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23" name="Shape 223"/>
            <p:cNvSpPr/>
            <p:nvPr/>
          </p:nvSpPr>
          <p:spPr>
            <a:xfrm>
              <a:off x="714347" y="928670"/>
              <a:ext cx="7715304" cy="6000791"/>
            </a:xfrm>
            <a:prstGeom prst="round2SameRect">
              <a:avLst>
                <a:gd fmla="val 9810" name="adj1"/>
                <a:gd fmla="val 0" name="adj2"/>
              </a:avLst>
            </a:prstGeom>
            <a:gradFill>
              <a:gsLst>
                <a:gs pos="0">
                  <a:srgbClr val="CC66FF"/>
                </a:gs>
                <a:gs pos="50000">
                  <a:schemeClr val="lt1"/>
                </a:gs>
                <a:gs pos="100000">
                  <a:srgbClr val="D8D8D8"/>
                </a:gs>
              </a:gsLst>
              <a:lin ang="135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224" name="Shape 224"/>
          <p:cNvSpPr txBox="1"/>
          <p:nvPr/>
        </p:nvSpPr>
        <p:spPr>
          <a:xfrm>
            <a:off x="611560" y="2708919"/>
            <a:ext cx="7920880"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ومنهم من يسميها مرحلة البلوغ الأشد كما ورد في القرآن الكريم، وتمتج من سن أربعين سنة إلى مطلع الشيخوخة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grpSp>
        <p:nvGrpSpPr>
          <p:cNvPr id="229" name="Shape 229"/>
          <p:cNvGrpSpPr/>
          <p:nvPr/>
        </p:nvGrpSpPr>
        <p:grpSpPr>
          <a:xfrm>
            <a:off x="1619671" y="1700807"/>
            <a:ext cx="6192688" cy="2694928"/>
            <a:chOff x="-783695" y="254547"/>
            <a:chExt cx="4806733" cy="1734291"/>
          </a:xfrm>
        </p:grpSpPr>
        <p:pic>
          <p:nvPicPr>
            <p:cNvPr descr="0000283.png" id="230" name="Shape 230"/>
            <p:cNvPicPr preferRelativeResize="0"/>
            <p:nvPr/>
          </p:nvPicPr>
          <p:blipFill rotWithShape="1">
            <a:blip r:embed="rId3">
              <a:alphaModFix/>
            </a:blip>
            <a:srcRect b="0" l="0" r="0" t="0"/>
            <a:stretch/>
          </p:blipFill>
          <p:spPr>
            <a:xfrm>
              <a:off x="-783695" y="254547"/>
              <a:ext cx="4806733" cy="1517153"/>
            </a:xfrm>
            <a:prstGeom prst="rect">
              <a:avLst/>
            </a:prstGeom>
            <a:noFill/>
            <a:ln>
              <a:noFill/>
            </a:ln>
          </p:spPr>
        </p:pic>
        <p:sp>
          <p:nvSpPr>
            <p:cNvPr id="231" name="Shape 231"/>
            <p:cNvSpPr/>
            <p:nvPr/>
          </p:nvSpPr>
          <p:spPr>
            <a:xfrm>
              <a:off x="-612575" y="819321"/>
              <a:ext cx="4248472" cy="1169517"/>
            </a:xfrm>
            <a:prstGeom prst="roundRect">
              <a:avLst>
                <a:gd fmla="val 16667" name="adj"/>
              </a:avLst>
            </a:prstGeom>
            <a:solidFill>
              <a:srgbClr val="F2F2F2"/>
            </a:solidFill>
            <a:ln cap="flat" cmpd="sng" w="38100">
              <a:solidFill>
                <a:srgbClr val="7F7F7F"/>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6600CC"/>
                </a:solidFill>
                <a:latin typeface="Times New Roman"/>
                <a:ea typeface="Times New Roman"/>
                <a:cs typeface="Times New Roman"/>
                <a:sym typeface="Times New Roman"/>
              </a:endParaRPr>
            </a:p>
          </p:txBody>
        </p:sp>
      </p:grpSp>
      <p:sp>
        <p:nvSpPr>
          <p:cNvPr id="232" name="Shape 232"/>
          <p:cNvSpPr/>
          <p:nvPr/>
        </p:nvSpPr>
        <p:spPr>
          <a:xfrm>
            <a:off x="2113158" y="3061408"/>
            <a:ext cx="4907112" cy="101566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000">
                <a:solidFill>
                  <a:srgbClr val="6600CC"/>
                </a:solidFill>
                <a:latin typeface="Calibri"/>
                <a:ea typeface="Calibri"/>
                <a:cs typeface="Calibri"/>
                <a:sym typeface="Calibri"/>
              </a:rPr>
              <a:t>أقسام مرحلة الرشد</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grpSp>
        <p:nvGrpSpPr>
          <p:cNvPr id="237" name="Shape 237"/>
          <p:cNvGrpSpPr/>
          <p:nvPr/>
        </p:nvGrpSpPr>
        <p:grpSpPr>
          <a:xfrm>
            <a:off x="179511" y="260648"/>
            <a:ext cx="8606759" cy="6357981"/>
            <a:chOff x="285719" y="285728"/>
            <a:chExt cx="8286808" cy="6357981"/>
          </a:xfrm>
        </p:grpSpPr>
        <p:grpSp>
          <p:nvGrpSpPr>
            <p:cNvPr id="238" name="Shape 238"/>
            <p:cNvGrpSpPr/>
            <p:nvPr/>
          </p:nvGrpSpPr>
          <p:grpSpPr>
            <a:xfrm>
              <a:off x="285719" y="285728"/>
              <a:ext cx="8286808" cy="6357981"/>
              <a:chOff x="285719" y="285728"/>
              <a:chExt cx="8286808" cy="6357981"/>
            </a:xfrm>
          </p:grpSpPr>
          <p:sp>
            <p:nvSpPr>
              <p:cNvPr id="239" name="Shape 239"/>
              <p:cNvSpPr/>
              <p:nvPr/>
            </p:nvSpPr>
            <p:spPr>
              <a:xfrm>
                <a:off x="285719" y="500041"/>
                <a:ext cx="6929486" cy="6143667"/>
              </a:xfrm>
              <a:prstGeom prst="ellipse">
                <a:avLst/>
              </a:prstGeom>
              <a:gradFill>
                <a:gsLst>
                  <a:gs pos="0">
                    <a:srgbClr val="00009E"/>
                  </a:gs>
                  <a:gs pos="50000">
                    <a:srgbClr val="0000E4"/>
                  </a:gs>
                  <a:gs pos="100000">
                    <a:srgbClr val="0000FF"/>
                  </a:gs>
                </a:gsLst>
                <a:lin ang="16200000" scaled="0"/>
              </a:gradFill>
              <a:ln cap="flat" cmpd="sng" w="762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240" name="Shape 240"/>
              <p:cNvGrpSpPr/>
              <p:nvPr/>
            </p:nvGrpSpPr>
            <p:grpSpPr>
              <a:xfrm>
                <a:off x="1071537" y="285728"/>
                <a:ext cx="7500990" cy="6286543"/>
                <a:chOff x="1071537" y="285728"/>
                <a:chExt cx="7500990" cy="6286543"/>
              </a:xfrm>
            </p:grpSpPr>
            <p:sp>
              <p:nvSpPr>
                <p:cNvPr id="241" name="Shape 241"/>
                <p:cNvSpPr/>
                <p:nvPr/>
              </p:nvSpPr>
              <p:spPr>
                <a:xfrm>
                  <a:off x="1071537" y="285728"/>
                  <a:ext cx="5500726" cy="3000395"/>
                </a:xfrm>
                <a:prstGeom prst="trapezoid">
                  <a:avLst>
                    <a:gd fmla="val 25000" name="adj"/>
                  </a:avLst>
                </a:prstGeom>
                <a:solidFill>
                  <a:srgbClr val="F2F2F2"/>
                </a:solidFill>
                <a:ln cap="flat" cmpd="sng" w="25400">
                  <a:solidFill>
                    <a:srgbClr val="00FF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42" name="Shape 242"/>
                <p:cNvSpPr/>
                <p:nvPr/>
              </p:nvSpPr>
              <p:spPr>
                <a:xfrm>
                  <a:off x="5286380" y="357165"/>
                  <a:ext cx="3286148" cy="6215106"/>
                </a:xfrm>
                <a:prstGeom prst="round2DiagRect">
                  <a:avLst>
                    <a:gd fmla="val 16667" name="adj1"/>
                    <a:gd fmla="val 0" name="adj2"/>
                  </a:avLst>
                </a:prstGeom>
                <a:gradFill>
                  <a:gsLst>
                    <a:gs pos="0">
                      <a:srgbClr val="5E001A"/>
                    </a:gs>
                    <a:gs pos="50000">
                      <a:srgbClr val="FF0000"/>
                    </a:gs>
                    <a:gs pos="100000">
                      <a:srgbClr val="A4002F"/>
                    </a:gs>
                  </a:gsLst>
                  <a:lin ang="5400000" scaled="0"/>
                </a:gradFill>
                <a:ln cap="flat" cmpd="sng" w="762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grpSp>
        <p:sp>
          <p:nvSpPr>
            <p:cNvPr id="243" name="Shape 243"/>
            <p:cNvSpPr/>
            <p:nvPr/>
          </p:nvSpPr>
          <p:spPr>
            <a:xfrm>
              <a:off x="1000100" y="571479"/>
              <a:ext cx="7215238" cy="5715039"/>
            </a:xfrm>
            <a:prstGeom prst="rect">
              <a:avLst/>
            </a:prstGeom>
            <a:solidFill>
              <a:schemeClr val="lt1"/>
            </a:solidFill>
            <a:ln cap="flat" cmpd="sng" w="57150">
              <a:solidFill>
                <a:srgbClr val="D8D8D8"/>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244" name="Shape 244"/>
          <p:cNvSpPr txBox="1"/>
          <p:nvPr/>
        </p:nvSpPr>
        <p:spPr>
          <a:xfrm>
            <a:off x="1259632" y="974337"/>
            <a:ext cx="6768751" cy="1015662"/>
          </a:xfrm>
          <a:prstGeom prst="rect">
            <a:avLst/>
          </a:prstGeom>
          <a:solidFill>
            <a:srgbClr val="31859B"/>
          </a:solidFill>
          <a:ln>
            <a:noFill/>
          </a:ln>
        </p:spPr>
        <p:txBody>
          <a:bodyPr anchorCtr="0" anchor="t" bIns="45700" lIns="91425" rIns="91425" tIns="45700">
            <a:noAutofit/>
          </a:bodyPr>
          <a:lstStyle/>
          <a:p>
            <a:pPr indent="0" lvl="0" marL="0" marR="0" rtl="1" algn="ctr">
              <a:spcBef>
                <a:spcPts val="0"/>
              </a:spcBef>
              <a:buSzPct val="25000"/>
              <a:buNone/>
            </a:pPr>
            <a:r>
              <a:rPr b="1" lang="ar-EG" sz="6000">
                <a:solidFill>
                  <a:srgbClr val="FFFFFF"/>
                </a:solidFill>
                <a:latin typeface="Calibri"/>
                <a:ea typeface="Calibri"/>
                <a:cs typeface="Calibri"/>
                <a:sym typeface="Calibri"/>
              </a:rPr>
              <a:t>مفاهيم ومصطلحات؟</a:t>
            </a:r>
          </a:p>
        </p:txBody>
      </p:sp>
      <p:sp>
        <p:nvSpPr>
          <p:cNvPr id="245" name="Shape 245"/>
          <p:cNvSpPr txBox="1"/>
          <p:nvPr/>
        </p:nvSpPr>
        <p:spPr>
          <a:xfrm>
            <a:off x="1547663" y="2348880"/>
            <a:ext cx="6408712" cy="304698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000099"/>
                </a:solidFill>
                <a:latin typeface="Calibri"/>
                <a:ea typeface="Calibri"/>
                <a:cs typeface="Calibri"/>
                <a:sym typeface="Calibri"/>
              </a:rPr>
              <a:t>الرشد: </a:t>
            </a:r>
            <a:r>
              <a:rPr b="1" lang="ar-EG" sz="4800">
                <a:solidFill>
                  <a:schemeClr val="dk1"/>
                </a:solidFill>
                <a:latin typeface="Calibri"/>
                <a:ea typeface="Calibri"/>
                <a:cs typeface="Calibri"/>
                <a:sym typeface="Calibri"/>
              </a:rPr>
              <a:t>هي المرحلة التي تلي المراهقة حتى نهاية العمر وفيها يكتمل النمو جسميًا وعقليًا واجتماعيًا</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par>
                                <p:cTn fill="hold" nodeType="withEffect" presetClass="entr" presetID="23" presetSubtype="16">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ppt_w</p:attrName>
                                        </p:attrNameLst>
                                      </p:cBhvr>
                                      <p:tavLst>
                                        <p:tav fmla="" tm="0">
                                          <p:val>
                                            <p:strVal val="0"/>
                                          </p:val>
                                        </p:tav>
                                        <p:tav fmla="" tm="100000">
                                          <p:val>
                                            <p:strVal val="#ppt_w"/>
                                          </p:val>
                                        </p:tav>
                                      </p:tavLst>
                                    </p:anim>
                                    <p:anim calcmode="lin" valueType="num">
                                      <p:cBhvr additive="base">
                                        <p:cTn dur="500"/>
                                        <p:tgtEl>
                                          <p:spTgt spid="24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grpSp>
        <p:nvGrpSpPr>
          <p:cNvPr id="250" name="Shape 250"/>
          <p:cNvGrpSpPr/>
          <p:nvPr/>
        </p:nvGrpSpPr>
        <p:grpSpPr>
          <a:xfrm>
            <a:off x="642909" y="1214421"/>
            <a:ext cx="8001023" cy="4572031"/>
            <a:chOff x="785785" y="2428867"/>
            <a:chExt cx="7143800" cy="4357718"/>
          </a:xfrm>
        </p:grpSpPr>
        <p:sp>
          <p:nvSpPr>
            <p:cNvPr id="251" name="Shape 251"/>
            <p:cNvSpPr/>
            <p:nvPr/>
          </p:nvSpPr>
          <p:spPr>
            <a:xfrm>
              <a:off x="857224" y="3357562"/>
              <a:ext cx="6572296" cy="3429023"/>
            </a:xfrm>
            <a:prstGeom prst="ellipse">
              <a:avLst/>
            </a:prstGeom>
            <a:solidFill>
              <a:srgbClr val="CC00FF"/>
            </a:soli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Calibri"/>
                <a:ea typeface="Calibri"/>
                <a:cs typeface="Calibri"/>
                <a:sym typeface="Calibri"/>
              </a:endParaRPr>
            </a:p>
          </p:txBody>
        </p:sp>
        <p:sp>
          <p:nvSpPr>
            <p:cNvPr id="252" name="Shape 252"/>
            <p:cNvSpPr/>
            <p:nvPr/>
          </p:nvSpPr>
          <p:spPr>
            <a:xfrm>
              <a:off x="1000100" y="2428867"/>
              <a:ext cx="6572296" cy="3286148"/>
            </a:xfrm>
            <a:prstGeom prst="ellipse">
              <a:avLst/>
            </a:prstGeom>
            <a:gradFill>
              <a:gsLst>
                <a:gs pos="0">
                  <a:srgbClr val="FF0000"/>
                </a:gs>
                <a:gs pos="50000">
                  <a:srgbClr val="880026"/>
                </a:gs>
                <a:gs pos="100000">
                  <a:srgbClr val="A4002F"/>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Calibri"/>
                <a:ea typeface="Calibri"/>
                <a:cs typeface="Calibri"/>
                <a:sym typeface="Calibri"/>
              </a:endParaRPr>
            </a:p>
          </p:txBody>
        </p:sp>
        <p:sp>
          <p:nvSpPr>
            <p:cNvPr id="253" name="Shape 253"/>
            <p:cNvSpPr/>
            <p:nvPr/>
          </p:nvSpPr>
          <p:spPr>
            <a:xfrm>
              <a:off x="785785" y="2714619"/>
              <a:ext cx="4714907" cy="3786214"/>
            </a:xfrm>
            <a:prstGeom prst="cloud">
              <a:avLst/>
            </a:prstGeom>
            <a:gradFill>
              <a:gsLst>
                <a:gs pos="0">
                  <a:srgbClr val="FFFF00"/>
                </a:gs>
                <a:gs pos="50000">
                  <a:schemeClr val="lt1"/>
                </a:gs>
                <a:gs pos="100000">
                  <a:srgbClr val="00FF00"/>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Calibri"/>
                <a:ea typeface="Calibri"/>
                <a:cs typeface="Calibri"/>
                <a:sym typeface="Calibri"/>
              </a:endParaRPr>
            </a:p>
          </p:txBody>
        </p:sp>
        <p:sp>
          <p:nvSpPr>
            <p:cNvPr id="254" name="Shape 254"/>
            <p:cNvSpPr/>
            <p:nvPr/>
          </p:nvSpPr>
          <p:spPr>
            <a:xfrm>
              <a:off x="1000100" y="2928933"/>
              <a:ext cx="6929486" cy="3357585"/>
            </a:xfrm>
            <a:prstGeom prst="flowChartDisplay">
              <a:avLst/>
            </a:prstGeom>
            <a:gradFill>
              <a:gsLst>
                <a:gs pos="0">
                  <a:srgbClr val="0000FF"/>
                </a:gs>
                <a:gs pos="50000">
                  <a:srgbClr val="0000FF"/>
                </a:gs>
                <a:gs pos="100000">
                  <a:schemeClr val="lt1"/>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Calibri"/>
                <a:ea typeface="Calibri"/>
                <a:cs typeface="Calibri"/>
                <a:sym typeface="Calibri"/>
              </a:endParaRPr>
            </a:p>
          </p:txBody>
        </p:sp>
      </p:grpSp>
      <p:sp>
        <p:nvSpPr>
          <p:cNvPr id="255" name="Shape 255"/>
          <p:cNvSpPr txBox="1"/>
          <p:nvPr/>
        </p:nvSpPr>
        <p:spPr>
          <a:xfrm>
            <a:off x="1547663" y="1916832"/>
            <a:ext cx="6715139" cy="286232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000">
                <a:solidFill>
                  <a:srgbClr val="FFFFFF"/>
                </a:solidFill>
                <a:latin typeface="Calibri"/>
                <a:ea typeface="Calibri"/>
                <a:cs typeface="Calibri"/>
                <a:sym typeface="Calibri"/>
              </a:rPr>
              <a:t>أولًا: </a:t>
            </a:r>
            <a:br>
              <a:rPr b="1" lang="ar-EG" sz="6000">
                <a:solidFill>
                  <a:srgbClr val="FFFFFF"/>
                </a:solidFill>
                <a:latin typeface="Calibri"/>
                <a:ea typeface="Calibri"/>
                <a:cs typeface="Calibri"/>
                <a:sym typeface="Calibri"/>
              </a:rPr>
            </a:br>
            <a:r>
              <a:rPr b="1" lang="ar-EG" sz="6000">
                <a:solidFill>
                  <a:srgbClr val="FFFFFF"/>
                </a:solidFill>
                <a:latin typeface="Calibri"/>
                <a:ea typeface="Calibri"/>
                <a:cs typeface="Calibri"/>
                <a:sym typeface="Calibri"/>
              </a:rPr>
              <a:t>مرحلة الرشد المبكر </a:t>
            </a:r>
            <a:br>
              <a:rPr b="1" lang="ar-EG" sz="6000">
                <a:solidFill>
                  <a:srgbClr val="FFFFFF"/>
                </a:solidFill>
                <a:latin typeface="Calibri"/>
                <a:ea typeface="Calibri"/>
                <a:cs typeface="Calibri"/>
                <a:sym typeface="Calibri"/>
              </a:rPr>
            </a:br>
            <a:r>
              <a:rPr b="1" lang="ar-EG" sz="6000">
                <a:solidFill>
                  <a:srgbClr val="FFFFFF"/>
                </a:solidFill>
                <a:latin typeface="Calibri"/>
                <a:ea typeface="Calibri"/>
                <a:cs typeface="Calibri"/>
                <a:sym typeface="Calibri"/>
              </a:rPr>
              <a:t>(21- 40سنة. الشباب) :</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grpSp>
        <p:nvGrpSpPr>
          <p:cNvPr id="260" name="Shape 260"/>
          <p:cNvGrpSpPr/>
          <p:nvPr/>
        </p:nvGrpSpPr>
        <p:grpSpPr>
          <a:xfrm>
            <a:off x="323528" y="1700808"/>
            <a:ext cx="8280920" cy="3456384"/>
            <a:chOff x="3635896" y="980728"/>
            <a:chExt cx="4464496" cy="1944216"/>
          </a:xfrm>
        </p:grpSpPr>
        <p:sp>
          <p:nvSpPr>
            <p:cNvPr id="261" name="Shape 261"/>
            <p:cNvSpPr/>
            <p:nvPr/>
          </p:nvSpPr>
          <p:spPr>
            <a:xfrm>
              <a:off x="3707903" y="980728"/>
              <a:ext cx="1944216" cy="1944216"/>
            </a:xfrm>
            <a:prstGeom prst="ellipse">
              <a:avLst/>
            </a:prstGeom>
            <a:solidFill>
              <a:srgbClr val="FF505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rgbClr val="C00000"/>
                </a:solidFill>
                <a:latin typeface="Times New Roman"/>
                <a:ea typeface="Times New Roman"/>
                <a:cs typeface="Times New Roman"/>
                <a:sym typeface="Times New Roman"/>
              </a:endParaRPr>
            </a:p>
          </p:txBody>
        </p:sp>
        <p:sp>
          <p:nvSpPr>
            <p:cNvPr id="262" name="Shape 262"/>
            <p:cNvSpPr/>
            <p:nvPr/>
          </p:nvSpPr>
          <p:spPr>
            <a:xfrm>
              <a:off x="4932039" y="980728"/>
              <a:ext cx="1944216" cy="1944216"/>
            </a:xfrm>
            <a:prstGeom prst="ellipse">
              <a:avLst/>
            </a:prstGeom>
            <a:solidFill>
              <a:srgbClr val="FFC0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rgbClr val="C00000"/>
                </a:solidFill>
                <a:latin typeface="Times New Roman"/>
                <a:ea typeface="Times New Roman"/>
                <a:cs typeface="Times New Roman"/>
                <a:sym typeface="Times New Roman"/>
              </a:endParaRPr>
            </a:p>
          </p:txBody>
        </p:sp>
        <p:sp>
          <p:nvSpPr>
            <p:cNvPr id="263" name="Shape 263"/>
            <p:cNvSpPr/>
            <p:nvPr/>
          </p:nvSpPr>
          <p:spPr>
            <a:xfrm>
              <a:off x="6156176" y="980728"/>
              <a:ext cx="1944216" cy="1944216"/>
            </a:xfrm>
            <a:prstGeom prst="ellipse">
              <a:avLst/>
            </a:prstGeom>
            <a:solidFill>
              <a:srgbClr val="00CC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rgbClr val="C00000"/>
                </a:solidFill>
                <a:latin typeface="Times New Roman"/>
                <a:ea typeface="Times New Roman"/>
                <a:cs typeface="Times New Roman"/>
                <a:sym typeface="Times New Roman"/>
              </a:endParaRPr>
            </a:p>
          </p:txBody>
        </p:sp>
        <p:sp>
          <p:nvSpPr>
            <p:cNvPr id="264" name="Shape 264"/>
            <p:cNvSpPr/>
            <p:nvPr/>
          </p:nvSpPr>
          <p:spPr>
            <a:xfrm>
              <a:off x="4499992" y="1124744"/>
              <a:ext cx="3600399" cy="1656183"/>
            </a:xfrm>
            <a:prstGeom prst="roundRect">
              <a:avLst>
                <a:gd fmla="val 16667" name="adj"/>
              </a:avLst>
            </a:prstGeom>
            <a:solidFill>
              <a:srgbClr val="7F7F7F"/>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rgbClr val="C00000"/>
                </a:solidFill>
                <a:latin typeface="Times New Roman"/>
                <a:ea typeface="Times New Roman"/>
                <a:cs typeface="Times New Roman"/>
                <a:sym typeface="Times New Roman"/>
              </a:endParaRPr>
            </a:p>
          </p:txBody>
        </p:sp>
        <p:sp>
          <p:nvSpPr>
            <p:cNvPr id="265" name="Shape 265"/>
            <p:cNvSpPr/>
            <p:nvPr/>
          </p:nvSpPr>
          <p:spPr>
            <a:xfrm>
              <a:off x="3635896" y="1124744"/>
              <a:ext cx="2088232" cy="1656183"/>
            </a:xfrm>
            <a:prstGeom prst="ellipse">
              <a:avLst/>
            </a:prstGeom>
            <a:solidFill>
              <a:srgbClr val="262626"/>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rgbClr val="C00000"/>
                </a:solidFill>
                <a:latin typeface="Times New Roman"/>
                <a:ea typeface="Times New Roman"/>
                <a:cs typeface="Times New Roman"/>
                <a:sym typeface="Times New Roman"/>
              </a:endParaRPr>
            </a:p>
          </p:txBody>
        </p:sp>
        <p:sp>
          <p:nvSpPr>
            <p:cNvPr id="266" name="Shape 266"/>
            <p:cNvSpPr/>
            <p:nvPr/>
          </p:nvSpPr>
          <p:spPr>
            <a:xfrm>
              <a:off x="3913967" y="1268759"/>
              <a:ext cx="4186424" cy="1512167"/>
            </a:xfrm>
            <a:prstGeom prst="flowChartTerminator">
              <a:avLst/>
            </a:prstGeom>
            <a:solidFill>
              <a:srgbClr val="F2F2F2"/>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rgbClr val="C00000"/>
                </a:solidFill>
                <a:latin typeface="Times New Roman"/>
                <a:ea typeface="Times New Roman"/>
                <a:cs typeface="Times New Roman"/>
                <a:sym typeface="Times New Roman"/>
              </a:endParaRPr>
            </a:p>
          </p:txBody>
        </p:sp>
      </p:grpSp>
      <p:sp>
        <p:nvSpPr>
          <p:cNvPr id="267" name="Shape 267"/>
          <p:cNvSpPr/>
          <p:nvPr/>
        </p:nvSpPr>
        <p:spPr>
          <a:xfrm>
            <a:off x="1434276" y="2636911"/>
            <a:ext cx="6522100"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600">
                <a:solidFill>
                  <a:srgbClr val="C00000"/>
                </a:solidFill>
                <a:latin typeface="Calibri"/>
                <a:ea typeface="Calibri"/>
                <a:cs typeface="Calibri"/>
                <a:sym typeface="Calibri"/>
              </a:rPr>
              <a:t>مظاهر النمو في هذه المرحلة: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500"/>
                                        <p:tgtEl>
                                          <p:spTgt spid="26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500"/>
                                        <p:tgtEl>
                                          <p:spTgt spid="26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grpSp>
        <p:nvGrpSpPr>
          <p:cNvPr id="272" name="Shape 272"/>
          <p:cNvGrpSpPr/>
          <p:nvPr/>
        </p:nvGrpSpPr>
        <p:grpSpPr>
          <a:xfrm>
            <a:off x="1331640" y="1556792"/>
            <a:ext cx="6678145" cy="3677549"/>
            <a:chOff x="3228774" y="836712"/>
            <a:chExt cx="1847281" cy="962289"/>
          </a:xfrm>
        </p:grpSpPr>
        <p:grpSp>
          <p:nvGrpSpPr>
            <p:cNvPr id="273" name="Shape 273"/>
            <p:cNvGrpSpPr/>
            <p:nvPr/>
          </p:nvGrpSpPr>
          <p:grpSpPr>
            <a:xfrm>
              <a:off x="3228774" y="836712"/>
              <a:ext cx="1847281" cy="962289"/>
              <a:chOff x="6588224" y="836712"/>
              <a:chExt cx="1872207" cy="962289"/>
            </a:xfrm>
          </p:grpSpPr>
          <p:sp>
            <p:nvSpPr>
              <p:cNvPr id="274" name="Shape 274"/>
              <p:cNvSpPr/>
              <p:nvPr/>
            </p:nvSpPr>
            <p:spPr>
              <a:xfrm>
                <a:off x="6588224" y="836712"/>
                <a:ext cx="1872207" cy="648071"/>
              </a:xfrm>
              <a:prstGeom prst="rect">
                <a:avLst/>
              </a:prstGeom>
              <a:gradFill>
                <a:gsLst>
                  <a:gs pos="0">
                    <a:srgbClr val="5E1A00"/>
                  </a:gs>
                  <a:gs pos="50000">
                    <a:srgbClr val="882600"/>
                  </a:gs>
                  <a:gs pos="100000">
                    <a:srgbClr val="FFC000"/>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4000">
                  <a:solidFill>
                    <a:schemeClr val="lt1"/>
                  </a:solidFill>
                  <a:latin typeface="Times New Roman"/>
                  <a:ea typeface="Times New Roman"/>
                  <a:cs typeface="Times New Roman"/>
                  <a:sym typeface="Times New Roman"/>
                </a:endParaRPr>
              </a:p>
            </p:txBody>
          </p:sp>
          <p:sp>
            <p:nvSpPr>
              <p:cNvPr id="275" name="Shape 275"/>
              <p:cNvSpPr/>
              <p:nvPr/>
            </p:nvSpPr>
            <p:spPr>
              <a:xfrm rot="10800000">
                <a:off x="6804247" y="1438960"/>
                <a:ext cx="1440160" cy="360041"/>
              </a:xfrm>
              <a:prstGeom prst="triangle">
                <a:avLst>
                  <a:gd fmla="val 50000" name="adj"/>
                </a:avLst>
              </a:prstGeom>
              <a:gradFill>
                <a:gsLst>
                  <a:gs pos="0">
                    <a:srgbClr val="5E1A00"/>
                  </a:gs>
                  <a:gs pos="50000">
                    <a:srgbClr val="882600"/>
                  </a:gs>
                  <a:gs pos="100000">
                    <a:srgbClr val="FFC000"/>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4000">
                  <a:solidFill>
                    <a:schemeClr val="lt1"/>
                  </a:solidFill>
                  <a:latin typeface="Times New Roman"/>
                  <a:ea typeface="Times New Roman"/>
                  <a:cs typeface="Times New Roman"/>
                  <a:sym typeface="Times New Roman"/>
                </a:endParaRPr>
              </a:p>
            </p:txBody>
          </p:sp>
        </p:grpSp>
        <p:sp>
          <p:nvSpPr>
            <p:cNvPr id="276" name="Shape 276"/>
            <p:cNvSpPr txBox="1"/>
            <p:nvPr/>
          </p:nvSpPr>
          <p:spPr>
            <a:xfrm>
              <a:off x="3268610" y="962809"/>
              <a:ext cx="1802240" cy="34629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8000">
                  <a:solidFill>
                    <a:srgbClr val="FFFFFF"/>
                  </a:solidFill>
                  <a:latin typeface="Calibri"/>
                  <a:ea typeface="Calibri"/>
                  <a:cs typeface="Calibri"/>
                  <a:sym typeface="Calibri"/>
                </a:rPr>
                <a:t>1- النمو الجسمي:</a:t>
              </a:r>
            </a:p>
          </p:txBody>
        </p:sp>
      </p:gr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grpSp>
        <p:nvGrpSpPr>
          <p:cNvPr id="281" name="Shape 281"/>
          <p:cNvGrpSpPr/>
          <p:nvPr/>
        </p:nvGrpSpPr>
        <p:grpSpPr>
          <a:xfrm>
            <a:off x="35496" y="44623"/>
            <a:ext cx="8964488" cy="6813375"/>
            <a:chOff x="500033" y="214289"/>
            <a:chExt cx="8215369" cy="6500857"/>
          </a:xfrm>
        </p:grpSpPr>
        <p:sp>
          <p:nvSpPr>
            <p:cNvPr id="282" name="Shape 282"/>
            <p:cNvSpPr/>
            <p:nvPr/>
          </p:nvSpPr>
          <p:spPr>
            <a:xfrm>
              <a:off x="5643569" y="5000635"/>
              <a:ext cx="2571767" cy="1714511"/>
            </a:xfrm>
            <a:prstGeom prst="cloud">
              <a:avLst/>
            </a:prstGeom>
            <a:solidFill>
              <a:srgbClr val="FF000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83" name="Shape 283"/>
            <p:cNvSpPr/>
            <p:nvPr/>
          </p:nvSpPr>
          <p:spPr>
            <a:xfrm>
              <a:off x="1071537" y="214289"/>
              <a:ext cx="2357453" cy="1714511"/>
            </a:xfrm>
            <a:prstGeom prst="cloud">
              <a:avLst/>
            </a:prstGeom>
            <a:solidFill>
              <a:srgbClr val="D8D8D8"/>
            </a:solidFill>
            <a:ln cap="flat" cmpd="sng" w="25400">
              <a:solidFill>
                <a:srgbClr val="00FF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84" name="Shape 284"/>
            <p:cNvSpPr/>
            <p:nvPr/>
          </p:nvSpPr>
          <p:spPr>
            <a:xfrm rot="10800000">
              <a:off x="2928925" y="571480"/>
              <a:ext cx="5786477" cy="5857915"/>
            </a:xfrm>
            <a:prstGeom prst="corner">
              <a:avLst>
                <a:gd fmla="val 22983" name="adj1"/>
                <a:gd fmla="val 21454" name="adj2"/>
              </a:avLst>
            </a:prstGeom>
            <a:solidFill>
              <a:srgbClr val="008000"/>
            </a:soli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85" name="Shape 285"/>
            <p:cNvSpPr/>
            <p:nvPr/>
          </p:nvSpPr>
          <p:spPr>
            <a:xfrm>
              <a:off x="500033" y="571479"/>
              <a:ext cx="5786477" cy="5857915"/>
            </a:xfrm>
            <a:prstGeom prst="corner">
              <a:avLst>
                <a:gd fmla="val 22983" name="adj1"/>
                <a:gd fmla="val 21454" name="adj2"/>
              </a:avLst>
            </a:prstGeom>
            <a:gradFill>
              <a:gsLst>
                <a:gs pos="0">
                  <a:srgbClr val="C2D59B"/>
                </a:gs>
                <a:gs pos="50000">
                  <a:srgbClr val="EAF1DD"/>
                </a:gs>
                <a:gs pos="100000">
                  <a:schemeClr val="lt1"/>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86" name="Shape 286"/>
            <p:cNvSpPr/>
            <p:nvPr/>
          </p:nvSpPr>
          <p:spPr>
            <a:xfrm>
              <a:off x="857224" y="785793"/>
              <a:ext cx="7572428" cy="5357849"/>
            </a:xfrm>
            <a:prstGeom prst="round2SameRect">
              <a:avLst>
                <a:gd fmla="val 11782" name="adj1"/>
                <a:gd fmla="val 0" name="adj2"/>
              </a:avLst>
            </a:prstGeom>
            <a:gradFill>
              <a:gsLst>
                <a:gs pos="0">
                  <a:srgbClr val="938953"/>
                </a:gs>
                <a:gs pos="50000">
                  <a:srgbClr val="F2F2F2"/>
                </a:gs>
                <a:gs pos="100000">
                  <a:schemeClr val="lt1"/>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287" name="Shape 287"/>
          <p:cNvSpPr txBox="1"/>
          <p:nvPr/>
        </p:nvSpPr>
        <p:spPr>
          <a:xfrm>
            <a:off x="979273" y="1340767"/>
            <a:ext cx="7193126" cy="440120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 يكون الفرد في هذه المرحلة في تمام نضجه الجسمي.</a:t>
            </a:r>
          </a:p>
          <a:p>
            <a:pPr indent="0" lvl="0" marL="0" marR="0" rtl="1" algn="r">
              <a:spcBef>
                <a:spcPts val="0"/>
              </a:spcBef>
              <a:buSzPct val="25000"/>
              <a:buNone/>
            </a:pPr>
            <a:r>
              <a:rPr b="1" lang="ar-EG" sz="4000">
                <a:solidFill>
                  <a:schemeClr val="dk1"/>
                </a:solidFill>
                <a:latin typeface="Calibri"/>
                <a:ea typeface="Calibri"/>
                <a:cs typeface="Calibri"/>
                <a:sym typeface="Calibri"/>
              </a:rPr>
              <a:t>- تكون الحواس في أقصى قوتها، وتبدأ بالانحدار البطيء التدريجي.</a:t>
            </a:r>
          </a:p>
          <a:p>
            <a:pPr indent="0" lvl="0" marL="0" marR="0" rtl="1" algn="r">
              <a:spcBef>
                <a:spcPts val="0"/>
              </a:spcBef>
              <a:buSzPct val="25000"/>
              <a:buNone/>
            </a:pPr>
            <a:r>
              <a:rPr b="1" lang="ar-EG" sz="4000">
                <a:solidFill>
                  <a:schemeClr val="dk1"/>
                </a:solidFill>
                <a:latin typeface="Calibri"/>
                <a:ea typeface="Calibri"/>
                <a:cs typeface="Calibri"/>
                <a:sym typeface="Calibri"/>
              </a:rPr>
              <a:t>- لا تتغير القدرات العقلية والذاكرة في فترة الشباب، فيما عدا القدرة اللغوية فقد يطرأ عليها بعض النمو في هذه المرحلة.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300"/>
                                        <p:tgtEl>
                                          <p:spTgt spid="281"/>
                                        </p:tgtEl>
                                      </p:cBhvr>
                                    </p:animEffect>
                                  </p:childTnLst>
                                </p:cTn>
                              </p:par>
                              <p:par>
                                <p:cTn fill="hold" nodeType="withEffect" presetClass="entr" presetID="23" presetSubtype="16">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anim calcmode="lin" valueType="num">
                                      <p:cBhvr additive="base">
                                        <p:cTn dur="500"/>
                                        <p:tgtEl>
                                          <p:spTgt spid="28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87">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87">
                                            <p:txEl>
                                              <p:pRg end="1" st="1"/>
                                            </p:txEl>
                                          </p:spTgt>
                                        </p:tgtEl>
                                        <p:attrNameLst>
                                          <p:attrName>style.visibility</p:attrName>
                                        </p:attrNameLst>
                                      </p:cBhvr>
                                      <p:to>
                                        <p:strVal val="visible"/>
                                      </p:to>
                                    </p:set>
                                    <p:anim calcmode="lin" valueType="num">
                                      <p:cBhvr additive="base">
                                        <p:cTn dur="500"/>
                                        <p:tgtEl>
                                          <p:spTgt spid="287">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87">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87">
                                            <p:txEl>
                                              <p:pRg end="2" st="2"/>
                                            </p:txEl>
                                          </p:spTgt>
                                        </p:tgtEl>
                                        <p:attrNameLst>
                                          <p:attrName>style.visibility</p:attrName>
                                        </p:attrNameLst>
                                      </p:cBhvr>
                                      <p:to>
                                        <p:strVal val="visible"/>
                                      </p:to>
                                    </p:set>
                                    <p:anim calcmode="lin" valueType="num">
                                      <p:cBhvr additive="base">
                                        <p:cTn dur="500"/>
                                        <p:tgtEl>
                                          <p:spTgt spid="287">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87">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grpSp>
        <p:nvGrpSpPr>
          <p:cNvPr id="292" name="Shape 292"/>
          <p:cNvGrpSpPr/>
          <p:nvPr/>
        </p:nvGrpSpPr>
        <p:grpSpPr>
          <a:xfrm>
            <a:off x="1331640" y="1552725"/>
            <a:ext cx="6678145" cy="3681615"/>
            <a:chOff x="3228774" y="835648"/>
            <a:chExt cx="1847281" cy="963353"/>
          </a:xfrm>
        </p:grpSpPr>
        <p:grpSp>
          <p:nvGrpSpPr>
            <p:cNvPr id="293" name="Shape 293"/>
            <p:cNvGrpSpPr/>
            <p:nvPr/>
          </p:nvGrpSpPr>
          <p:grpSpPr>
            <a:xfrm>
              <a:off x="3228774" y="836712"/>
              <a:ext cx="1847281" cy="962289"/>
              <a:chOff x="6588224" y="836712"/>
              <a:chExt cx="1872207" cy="962289"/>
            </a:xfrm>
          </p:grpSpPr>
          <p:sp>
            <p:nvSpPr>
              <p:cNvPr id="294" name="Shape 294"/>
              <p:cNvSpPr/>
              <p:nvPr/>
            </p:nvSpPr>
            <p:spPr>
              <a:xfrm>
                <a:off x="6588224" y="836712"/>
                <a:ext cx="1872207" cy="648071"/>
              </a:xfrm>
              <a:prstGeom prst="rect">
                <a:avLst/>
              </a:prstGeom>
              <a:gradFill>
                <a:gsLst>
                  <a:gs pos="0">
                    <a:srgbClr val="5E1A00"/>
                  </a:gs>
                  <a:gs pos="50000">
                    <a:srgbClr val="882600"/>
                  </a:gs>
                  <a:gs pos="100000">
                    <a:srgbClr val="FFC000"/>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4000">
                  <a:solidFill>
                    <a:schemeClr val="lt1"/>
                  </a:solidFill>
                  <a:latin typeface="Times New Roman"/>
                  <a:ea typeface="Times New Roman"/>
                  <a:cs typeface="Times New Roman"/>
                  <a:sym typeface="Times New Roman"/>
                </a:endParaRPr>
              </a:p>
            </p:txBody>
          </p:sp>
          <p:sp>
            <p:nvSpPr>
              <p:cNvPr id="295" name="Shape 295"/>
              <p:cNvSpPr/>
              <p:nvPr/>
            </p:nvSpPr>
            <p:spPr>
              <a:xfrm rot="10800000">
                <a:off x="6804247" y="1438960"/>
                <a:ext cx="1440160" cy="360041"/>
              </a:xfrm>
              <a:prstGeom prst="triangle">
                <a:avLst>
                  <a:gd fmla="val 50000" name="adj"/>
                </a:avLst>
              </a:prstGeom>
              <a:gradFill>
                <a:gsLst>
                  <a:gs pos="0">
                    <a:srgbClr val="5E1A00"/>
                  </a:gs>
                  <a:gs pos="50000">
                    <a:srgbClr val="882600"/>
                  </a:gs>
                  <a:gs pos="100000">
                    <a:srgbClr val="FFC000"/>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4000">
                  <a:solidFill>
                    <a:schemeClr val="lt1"/>
                  </a:solidFill>
                  <a:latin typeface="Times New Roman"/>
                  <a:ea typeface="Times New Roman"/>
                  <a:cs typeface="Times New Roman"/>
                  <a:sym typeface="Times New Roman"/>
                </a:endParaRPr>
              </a:p>
            </p:txBody>
          </p:sp>
        </p:grpSp>
        <p:sp>
          <p:nvSpPr>
            <p:cNvPr id="296" name="Shape 296"/>
            <p:cNvSpPr txBox="1"/>
            <p:nvPr/>
          </p:nvSpPr>
          <p:spPr>
            <a:xfrm>
              <a:off x="3268610" y="835648"/>
              <a:ext cx="1802240" cy="60401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7200">
                  <a:solidFill>
                    <a:srgbClr val="FFFFFF"/>
                  </a:solidFill>
                  <a:latin typeface="Calibri"/>
                  <a:ea typeface="Calibri"/>
                  <a:cs typeface="Calibri"/>
                  <a:sym typeface="Calibri"/>
                </a:rPr>
                <a:t>2- النمو النفسي الاجتماعي:</a:t>
              </a:r>
            </a:p>
          </p:txBody>
        </p:sp>
      </p:gr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grpSp>
        <p:nvGrpSpPr>
          <p:cNvPr id="301" name="Shape 301"/>
          <p:cNvGrpSpPr/>
          <p:nvPr/>
        </p:nvGrpSpPr>
        <p:grpSpPr>
          <a:xfrm>
            <a:off x="35496" y="44623"/>
            <a:ext cx="8964488" cy="6813375"/>
            <a:chOff x="500033" y="214289"/>
            <a:chExt cx="8215369" cy="6500857"/>
          </a:xfrm>
        </p:grpSpPr>
        <p:sp>
          <p:nvSpPr>
            <p:cNvPr id="302" name="Shape 302"/>
            <p:cNvSpPr/>
            <p:nvPr/>
          </p:nvSpPr>
          <p:spPr>
            <a:xfrm>
              <a:off x="5643569" y="5000635"/>
              <a:ext cx="2571767" cy="1714511"/>
            </a:xfrm>
            <a:prstGeom prst="cloud">
              <a:avLst/>
            </a:prstGeom>
            <a:solidFill>
              <a:srgbClr val="FF000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03" name="Shape 303"/>
            <p:cNvSpPr/>
            <p:nvPr/>
          </p:nvSpPr>
          <p:spPr>
            <a:xfrm>
              <a:off x="1071537" y="214289"/>
              <a:ext cx="2357453" cy="1714511"/>
            </a:xfrm>
            <a:prstGeom prst="cloud">
              <a:avLst/>
            </a:prstGeom>
            <a:solidFill>
              <a:srgbClr val="D8D8D8"/>
            </a:solidFill>
            <a:ln cap="flat" cmpd="sng" w="25400">
              <a:solidFill>
                <a:srgbClr val="00FF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04" name="Shape 304"/>
            <p:cNvSpPr/>
            <p:nvPr/>
          </p:nvSpPr>
          <p:spPr>
            <a:xfrm rot="10800000">
              <a:off x="2928925" y="571480"/>
              <a:ext cx="5786477" cy="5857915"/>
            </a:xfrm>
            <a:prstGeom prst="corner">
              <a:avLst>
                <a:gd fmla="val 22983" name="adj1"/>
                <a:gd fmla="val 21454" name="adj2"/>
              </a:avLst>
            </a:prstGeom>
            <a:solidFill>
              <a:srgbClr val="008000"/>
            </a:soli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05" name="Shape 305"/>
            <p:cNvSpPr/>
            <p:nvPr/>
          </p:nvSpPr>
          <p:spPr>
            <a:xfrm>
              <a:off x="500033" y="571479"/>
              <a:ext cx="5786477" cy="5857915"/>
            </a:xfrm>
            <a:prstGeom prst="corner">
              <a:avLst>
                <a:gd fmla="val 22983" name="adj1"/>
                <a:gd fmla="val 21454" name="adj2"/>
              </a:avLst>
            </a:prstGeom>
            <a:gradFill>
              <a:gsLst>
                <a:gs pos="0">
                  <a:srgbClr val="C2D59B"/>
                </a:gs>
                <a:gs pos="50000">
                  <a:srgbClr val="EAF1DD"/>
                </a:gs>
                <a:gs pos="100000">
                  <a:schemeClr val="lt1"/>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06" name="Shape 306"/>
            <p:cNvSpPr/>
            <p:nvPr/>
          </p:nvSpPr>
          <p:spPr>
            <a:xfrm>
              <a:off x="857224" y="785793"/>
              <a:ext cx="7572428" cy="5357849"/>
            </a:xfrm>
            <a:prstGeom prst="round2SameRect">
              <a:avLst>
                <a:gd fmla="val 11782" name="adj1"/>
                <a:gd fmla="val 0" name="adj2"/>
              </a:avLst>
            </a:prstGeom>
            <a:gradFill>
              <a:gsLst>
                <a:gs pos="0">
                  <a:srgbClr val="938953"/>
                </a:gs>
                <a:gs pos="50000">
                  <a:srgbClr val="F2F2F2"/>
                </a:gs>
                <a:gs pos="100000">
                  <a:schemeClr val="lt1"/>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grpSp>
        <p:nvGrpSpPr>
          <p:cNvPr id="307" name="Shape 307"/>
          <p:cNvGrpSpPr/>
          <p:nvPr/>
        </p:nvGrpSpPr>
        <p:grpSpPr>
          <a:xfrm>
            <a:off x="3537887" y="44624"/>
            <a:ext cx="2305038" cy="1857387"/>
            <a:chOff x="-214345" y="2716075"/>
            <a:chExt cx="8162954" cy="3141815"/>
          </a:xfrm>
        </p:grpSpPr>
        <p:grpSp>
          <p:nvGrpSpPr>
            <p:cNvPr id="308" name="Shape 308"/>
            <p:cNvGrpSpPr/>
            <p:nvPr/>
          </p:nvGrpSpPr>
          <p:grpSpPr>
            <a:xfrm>
              <a:off x="-214345" y="2716075"/>
              <a:ext cx="8162954" cy="3141815"/>
              <a:chOff x="0" y="2714619"/>
              <a:chExt cx="8162954" cy="3141815"/>
            </a:xfrm>
          </p:grpSpPr>
          <p:pic>
            <p:nvPicPr>
              <p:cNvPr descr="00182.WMF" id="309" name="Shape 309"/>
              <p:cNvPicPr preferRelativeResize="0"/>
              <p:nvPr/>
            </p:nvPicPr>
            <p:blipFill rotWithShape="1">
              <a:blip r:embed="rId3">
                <a:alphaModFix/>
              </a:blip>
              <a:srcRect b="0" l="0" r="0" t="0"/>
              <a:stretch/>
            </p:blipFill>
            <p:spPr>
              <a:xfrm>
                <a:off x="0" y="2714619"/>
                <a:ext cx="8162954" cy="3141815"/>
              </a:xfrm>
              <a:prstGeom prst="rect">
                <a:avLst/>
              </a:prstGeom>
              <a:noFill/>
              <a:ln>
                <a:noFill/>
              </a:ln>
            </p:spPr>
          </p:pic>
          <p:sp>
            <p:nvSpPr>
              <p:cNvPr id="310" name="Shape 310"/>
              <p:cNvSpPr/>
              <p:nvPr/>
            </p:nvSpPr>
            <p:spPr>
              <a:xfrm>
                <a:off x="194604" y="3077136"/>
                <a:ext cx="7900985" cy="2671765"/>
              </a:xfrm>
              <a:custGeom>
                <a:pathLst>
                  <a:path extrusionOk="0" h="120000" w="120000">
                    <a:moveTo>
                      <a:pt x="112188" y="30652"/>
                    </a:moveTo>
                    <a:cubicBezTo>
                      <a:pt x="110828" y="28609"/>
                      <a:pt x="111766" y="30213"/>
                      <a:pt x="110452" y="27391"/>
                    </a:cubicBezTo>
                    <a:cubicBezTo>
                      <a:pt x="110239" y="26935"/>
                      <a:pt x="110001" y="26588"/>
                      <a:pt x="109801" y="26086"/>
                    </a:cubicBezTo>
                    <a:cubicBezTo>
                      <a:pt x="108729" y="23403"/>
                      <a:pt x="109493" y="23994"/>
                      <a:pt x="107848" y="21521"/>
                    </a:cubicBezTo>
                    <a:cubicBezTo>
                      <a:pt x="107558" y="21086"/>
                      <a:pt x="107260" y="20699"/>
                      <a:pt x="106980" y="20217"/>
                    </a:cubicBezTo>
                    <a:cubicBezTo>
                      <a:pt x="106753" y="19828"/>
                      <a:pt x="106567" y="19231"/>
                      <a:pt x="106329" y="18913"/>
                    </a:cubicBezTo>
                    <a:cubicBezTo>
                      <a:pt x="105911" y="18354"/>
                      <a:pt x="105027" y="17608"/>
                      <a:pt x="105027" y="17608"/>
                    </a:cubicBezTo>
                    <a:cubicBezTo>
                      <a:pt x="103995" y="15541"/>
                      <a:pt x="104623" y="16552"/>
                      <a:pt x="103074" y="15000"/>
                    </a:cubicBezTo>
                    <a:lnTo>
                      <a:pt x="101772" y="13695"/>
                    </a:lnTo>
                    <a:cubicBezTo>
                      <a:pt x="101119" y="13041"/>
                      <a:pt x="100784" y="12616"/>
                      <a:pt x="100036" y="12391"/>
                    </a:cubicBezTo>
                    <a:cubicBezTo>
                      <a:pt x="98954" y="12066"/>
                      <a:pt x="97866" y="11956"/>
                      <a:pt x="96781" y="11739"/>
                    </a:cubicBezTo>
                    <a:cubicBezTo>
                      <a:pt x="96033" y="10990"/>
                      <a:pt x="95128" y="10027"/>
                      <a:pt x="94394" y="9782"/>
                    </a:cubicBezTo>
                    <a:cubicBezTo>
                      <a:pt x="91932" y="8960"/>
                      <a:pt x="93089" y="9408"/>
                      <a:pt x="90922" y="8478"/>
                    </a:cubicBezTo>
                    <a:lnTo>
                      <a:pt x="89620" y="7173"/>
                    </a:lnTo>
                    <a:cubicBezTo>
                      <a:pt x="88936" y="6489"/>
                      <a:pt x="88864" y="6361"/>
                      <a:pt x="88101" y="5869"/>
                    </a:cubicBezTo>
                    <a:cubicBezTo>
                      <a:pt x="84609" y="3620"/>
                      <a:pt x="87230" y="5324"/>
                      <a:pt x="84412" y="3913"/>
                    </a:cubicBezTo>
                    <a:cubicBezTo>
                      <a:pt x="84048" y="3730"/>
                      <a:pt x="83695" y="3334"/>
                      <a:pt x="83327" y="3260"/>
                    </a:cubicBezTo>
                    <a:cubicBezTo>
                      <a:pt x="79770" y="2548"/>
                      <a:pt x="70161" y="2102"/>
                      <a:pt x="67920" y="1956"/>
                    </a:cubicBezTo>
                    <a:cubicBezTo>
                      <a:pt x="67341" y="1739"/>
                      <a:pt x="66759" y="1592"/>
                      <a:pt x="66184" y="1304"/>
                    </a:cubicBezTo>
                    <a:cubicBezTo>
                      <a:pt x="65639" y="1031"/>
                      <a:pt x="65181" y="516"/>
                      <a:pt x="64665" y="0"/>
                    </a:cubicBezTo>
                    <a:lnTo>
                      <a:pt x="42748" y="652"/>
                    </a:lnTo>
                    <a:cubicBezTo>
                      <a:pt x="42519" y="665"/>
                      <a:pt x="42320" y="1155"/>
                      <a:pt x="42097" y="1304"/>
                    </a:cubicBezTo>
                    <a:cubicBezTo>
                      <a:pt x="39806" y="2834"/>
                      <a:pt x="41610" y="1140"/>
                      <a:pt x="40144" y="2608"/>
                    </a:cubicBezTo>
                    <a:cubicBezTo>
                      <a:pt x="39710" y="3478"/>
                      <a:pt x="39211" y="4108"/>
                      <a:pt x="38842" y="5217"/>
                    </a:cubicBezTo>
                    <a:cubicBezTo>
                      <a:pt x="38029" y="7660"/>
                      <a:pt x="38482" y="6882"/>
                      <a:pt x="37540" y="7826"/>
                    </a:cubicBezTo>
                    <a:lnTo>
                      <a:pt x="36238" y="10434"/>
                    </a:lnTo>
                    <a:cubicBezTo>
                      <a:pt x="35042" y="12831"/>
                      <a:pt x="35846" y="11652"/>
                      <a:pt x="33634" y="12391"/>
                    </a:cubicBezTo>
                    <a:cubicBezTo>
                      <a:pt x="30993" y="14375"/>
                      <a:pt x="35452" y="11196"/>
                      <a:pt x="29077" y="13695"/>
                    </a:cubicBezTo>
                    <a:cubicBezTo>
                      <a:pt x="28624" y="13873"/>
                      <a:pt x="28209" y="14565"/>
                      <a:pt x="27775" y="15000"/>
                    </a:cubicBezTo>
                    <a:lnTo>
                      <a:pt x="27124" y="15652"/>
                    </a:lnTo>
                    <a:cubicBezTo>
                      <a:pt x="26907" y="15869"/>
                      <a:pt x="26695" y="16137"/>
                      <a:pt x="26473" y="16304"/>
                    </a:cubicBezTo>
                    <a:cubicBezTo>
                      <a:pt x="26184" y="16521"/>
                      <a:pt x="25891" y="16698"/>
                      <a:pt x="25605" y="16956"/>
                    </a:cubicBezTo>
                    <a:cubicBezTo>
                      <a:pt x="25167" y="17351"/>
                      <a:pt x="24737" y="17826"/>
                      <a:pt x="24303" y="18260"/>
                    </a:cubicBezTo>
                    <a:lnTo>
                      <a:pt x="23001" y="19565"/>
                    </a:lnTo>
                    <a:lnTo>
                      <a:pt x="21699" y="20869"/>
                    </a:lnTo>
                    <a:cubicBezTo>
                      <a:pt x="21482" y="21086"/>
                      <a:pt x="21275" y="21436"/>
                      <a:pt x="21048" y="21521"/>
                    </a:cubicBezTo>
                    <a:lnTo>
                      <a:pt x="19312" y="22173"/>
                    </a:lnTo>
                    <a:cubicBezTo>
                      <a:pt x="19095" y="22391"/>
                      <a:pt x="18861" y="22492"/>
                      <a:pt x="18661" y="22826"/>
                    </a:cubicBezTo>
                    <a:cubicBezTo>
                      <a:pt x="18205" y="23587"/>
                      <a:pt x="17793" y="24565"/>
                      <a:pt x="17359" y="25434"/>
                    </a:cubicBezTo>
                    <a:lnTo>
                      <a:pt x="16708" y="26739"/>
                    </a:lnTo>
                    <a:lnTo>
                      <a:pt x="16057" y="28043"/>
                    </a:lnTo>
                    <a:lnTo>
                      <a:pt x="15406" y="29347"/>
                    </a:lnTo>
                    <a:cubicBezTo>
                      <a:pt x="14177" y="34891"/>
                      <a:pt x="16202" y="26303"/>
                      <a:pt x="13670" y="33913"/>
                    </a:cubicBezTo>
                    <a:cubicBezTo>
                      <a:pt x="11769" y="39628"/>
                      <a:pt x="14181" y="32634"/>
                      <a:pt x="12368" y="37173"/>
                    </a:cubicBezTo>
                    <a:cubicBezTo>
                      <a:pt x="12133" y="37764"/>
                      <a:pt x="11984" y="38672"/>
                      <a:pt x="11717" y="39130"/>
                    </a:cubicBezTo>
                    <a:cubicBezTo>
                      <a:pt x="11458" y="39575"/>
                      <a:pt x="11145" y="39664"/>
                      <a:pt x="10849" y="39782"/>
                    </a:cubicBezTo>
                    <a:cubicBezTo>
                      <a:pt x="10057" y="40099"/>
                      <a:pt x="9258" y="40217"/>
                      <a:pt x="8462" y="40434"/>
                    </a:cubicBezTo>
                    <a:cubicBezTo>
                      <a:pt x="8245" y="40869"/>
                      <a:pt x="8050" y="41420"/>
                      <a:pt x="7811" y="41739"/>
                    </a:cubicBezTo>
                    <a:cubicBezTo>
                      <a:pt x="7393" y="42297"/>
                      <a:pt x="6509" y="43043"/>
                      <a:pt x="6509" y="43043"/>
                    </a:cubicBezTo>
                    <a:lnTo>
                      <a:pt x="4556" y="46956"/>
                    </a:lnTo>
                    <a:lnTo>
                      <a:pt x="3905" y="48260"/>
                    </a:lnTo>
                    <a:cubicBezTo>
                      <a:pt x="2893" y="52826"/>
                      <a:pt x="3471" y="51304"/>
                      <a:pt x="2386" y="53478"/>
                    </a:cubicBezTo>
                    <a:cubicBezTo>
                      <a:pt x="2097" y="54782"/>
                      <a:pt x="1683" y="55904"/>
                      <a:pt x="1518" y="57391"/>
                    </a:cubicBezTo>
                    <a:cubicBezTo>
                      <a:pt x="789" y="63968"/>
                      <a:pt x="1902" y="53765"/>
                      <a:pt x="1084" y="61956"/>
                    </a:cubicBezTo>
                    <a:cubicBezTo>
                      <a:pt x="953" y="63273"/>
                      <a:pt x="761" y="64535"/>
                      <a:pt x="650" y="65869"/>
                    </a:cubicBezTo>
                    <a:cubicBezTo>
                      <a:pt x="378" y="69145"/>
                      <a:pt x="528" y="67627"/>
                      <a:pt x="216" y="70434"/>
                    </a:cubicBezTo>
                    <a:cubicBezTo>
                      <a:pt x="144" y="72826"/>
                      <a:pt x="0" y="75207"/>
                      <a:pt x="0" y="77608"/>
                    </a:cubicBezTo>
                    <a:cubicBezTo>
                      <a:pt x="0" y="78505"/>
                      <a:pt x="135" y="79355"/>
                      <a:pt x="216" y="80217"/>
                    </a:cubicBezTo>
                    <a:cubicBezTo>
                      <a:pt x="279" y="80878"/>
                      <a:pt x="322" y="81572"/>
                      <a:pt x="433" y="82173"/>
                    </a:cubicBezTo>
                    <a:cubicBezTo>
                      <a:pt x="1284" y="86777"/>
                      <a:pt x="1174" y="85831"/>
                      <a:pt x="2603" y="88695"/>
                    </a:cubicBezTo>
                    <a:lnTo>
                      <a:pt x="3905" y="91304"/>
                    </a:lnTo>
                    <a:lnTo>
                      <a:pt x="4556" y="91956"/>
                    </a:lnTo>
                    <a:cubicBezTo>
                      <a:pt x="4753" y="92399"/>
                      <a:pt x="5758" y="94740"/>
                      <a:pt x="6075" y="95217"/>
                    </a:cubicBezTo>
                    <a:cubicBezTo>
                      <a:pt x="6581" y="95976"/>
                      <a:pt x="7584" y="96354"/>
                      <a:pt x="8028" y="96521"/>
                    </a:cubicBezTo>
                    <a:cubicBezTo>
                      <a:pt x="8750" y="96792"/>
                      <a:pt x="9475" y="96956"/>
                      <a:pt x="10198" y="97173"/>
                    </a:cubicBezTo>
                    <a:cubicBezTo>
                      <a:pt x="10415" y="97608"/>
                      <a:pt x="10665" y="97924"/>
                      <a:pt x="10849" y="98478"/>
                    </a:cubicBezTo>
                    <a:cubicBezTo>
                      <a:pt x="12296" y="102826"/>
                      <a:pt x="10198" y="98260"/>
                      <a:pt x="11934" y="101739"/>
                    </a:cubicBezTo>
                    <a:cubicBezTo>
                      <a:pt x="12079" y="102391"/>
                      <a:pt x="12184" y="103141"/>
                      <a:pt x="12368" y="103695"/>
                    </a:cubicBezTo>
                    <a:cubicBezTo>
                      <a:pt x="12890" y="105262"/>
                      <a:pt x="13053" y="104856"/>
                      <a:pt x="13670" y="105652"/>
                    </a:cubicBezTo>
                    <a:cubicBezTo>
                      <a:pt x="13968" y="106035"/>
                      <a:pt x="14220" y="106787"/>
                      <a:pt x="14538" y="106956"/>
                    </a:cubicBezTo>
                    <a:cubicBezTo>
                      <a:pt x="15467" y="107449"/>
                      <a:pt x="16421" y="107326"/>
                      <a:pt x="17359" y="107608"/>
                    </a:cubicBezTo>
                    <a:cubicBezTo>
                      <a:pt x="17868" y="107761"/>
                      <a:pt x="18371" y="108070"/>
                      <a:pt x="18878" y="108260"/>
                    </a:cubicBezTo>
                    <a:cubicBezTo>
                      <a:pt x="19528" y="108505"/>
                      <a:pt x="20180" y="108695"/>
                      <a:pt x="20831" y="108913"/>
                    </a:cubicBezTo>
                    <a:cubicBezTo>
                      <a:pt x="23205" y="111291"/>
                      <a:pt x="19610" y="107498"/>
                      <a:pt x="22133" y="110869"/>
                    </a:cubicBezTo>
                    <a:cubicBezTo>
                      <a:pt x="22551" y="111427"/>
                      <a:pt x="23001" y="111739"/>
                      <a:pt x="23435" y="112173"/>
                    </a:cubicBezTo>
                    <a:lnTo>
                      <a:pt x="24086" y="112826"/>
                    </a:lnTo>
                    <a:lnTo>
                      <a:pt x="24737" y="113478"/>
                    </a:lnTo>
                    <a:cubicBezTo>
                      <a:pt x="24954" y="113695"/>
                      <a:pt x="25166" y="113963"/>
                      <a:pt x="25388" y="114130"/>
                    </a:cubicBezTo>
                    <a:cubicBezTo>
                      <a:pt x="25678" y="114347"/>
                      <a:pt x="25959" y="114722"/>
                      <a:pt x="26256" y="114782"/>
                    </a:cubicBezTo>
                    <a:cubicBezTo>
                      <a:pt x="28134" y="115158"/>
                      <a:pt x="30017" y="115246"/>
                      <a:pt x="31898" y="115434"/>
                    </a:cubicBezTo>
                    <a:cubicBezTo>
                      <a:pt x="45303" y="116777"/>
                      <a:pt x="33789" y="115399"/>
                      <a:pt x="44484" y="116739"/>
                    </a:cubicBezTo>
                    <a:cubicBezTo>
                      <a:pt x="45345" y="117256"/>
                      <a:pt x="46520" y="117908"/>
                      <a:pt x="47305" y="118695"/>
                    </a:cubicBezTo>
                    <a:lnTo>
                      <a:pt x="48607" y="120000"/>
                    </a:lnTo>
                    <a:lnTo>
                      <a:pt x="74430" y="119347"/>
                    </a:lnTo>
                    <a:cubicBezTo>
                      <a:pt x="74659" y="119336"/>
                      <a:pt x="74854" y="118792"/>
                      <a:pt x="75081" y="118695"/>
                    </a:cubicBezTo>
                    <a:cubicBezTo>
                      <a:pt x="75872" y="118356"/>
                      <a:pt x="76672" y="118260"/>
                      <a:pt x="77468" y="118043"/>
                    </a:cubicBezTo>
                    <a:cubicBezTo>
                      <a:pt x="77685" y="117826"/>
                      <a:pt x="77914" y="117698"/>
                      <a:pt x="78119" y="117391"/>
                    </a:cubicBezTo>
                    <a:cubicBezTo>
                      <a:pt x="78352" y="117040"/>
                      <a:pt x="78530" y="116395"/>
                      <a:pt x="78770" y="116086"/>
                    </a:cubicBezTo>
                    <a:cubicBezTo>
                      <a:pt x="79281" y="115428"/>
                      <a:pt x="80805" y="114933"/>
                      <a:pt x="81157" y="114782"/>
                    </a:cubicBezTo>
                    <a:cubicBezTo>
                      <a:pt x="81374" y="114565"/>
                      <a:pt x="81588" y="114319"/>
                      <a:pt x="81808" y="114130"/>
                    </a:cubicBezTo>
                    <a:cubicBezTo>
                      <a:pt x="85165" y="111247"/>
                      <a:pt x="87893" y="113113"/>
                      <a:pt x="92007" y="112826"/>
                    </a:cubicBezTo>
                    <a:cubicBezTo>
                      <a:pt x="93393" y="111437"/>
                      <a:pt x="91821" y="112899"/>
                      <a:pt x="93960" y="111521"/>
                    </a:cubicBezTo>
                    <a:cubicBezTo>
                      <a:pt x="94543" y="111146"/>
                      <a:pt x="95130" y="110784"/>
                      <a:pt x="95696" y="110217"/>
                    </a:cubicBezTo>
                    <a:cubicBezTo>
                      <a:pt x="96130" y="109782"/>
                      <a:pt x="96542" y="109049"/>
                      <a:pt x="96998" y="108913"/>
                    </a:cubicBezTo>
                    <a:lnTo>
                      <a:pt x="99168" y="108260"/>
                    </a:lnTo>
                    <a:lnTo>
                      <a:pt x="100470" y="106956"/>
                    </a:lnTo>
                    <a:lnTo>
                      <a:pt x="101121" y="106304"/>
                    </a:lnTo>
                    <a:cubicBezTo>
                      <a:pt x="101555" y="105434"/>
                      <a:pt x="102054" y="104804"/>
                      <a:pt x="102423" y="103695"/>
                    </a:cubicBezTo>
                    <a:cubicBezTo>
                      <a:pt x="102640" y="103043"/>
                      <a:pt x="102818" y="102250"/>
                      <a:pt x="103074" y="101739"/>
                    </a:cubicBezTo>
                    <a:cubicBezTo>
                      <a:pt x="103264" y="101357"/>
                      <a:pt x="103498" y="101177"/>
                      <a:pt x="103725" y="101086"/>
                    </a:cubicBezTo>
                    <a:cubicBezTo>
                      <a:pt x="104588" y="100741"/>
                      <a:pt x="105463" y="100723"/>
                      <a:pt x="106329" y="100434"/>
                    </a:cubicBezTo>
                    <a:cubicBezTo>
                      <a:pt x="106766" y="100288"/>
                      <a:pt x="107197" y="100000"/>
                      <a:pt x="107631" y="99782"/>
                    </a:cubicBezTo>
                    <a:cubicBezTo>
                      <a:pt x="107848" y="99565"/>
                      <a:pt x="108062" y="99319"/>
                      <a:pt x="108282" y="99130"/>
                    </a:cubicBezTo>
                    <a:cubicBezTo>
                      <a:pt x="108568" y="98884"/>
                      <a:pt x="108883" y="98879"/>
                      <a:pt x="109150" y="98478"/>
                    </a:cubicBezTo>
                    <a:cubicBezTo>
                      <a:pt x="109616" y="97777"/>
                      <a:pt x="110018" y="96739"/>
                      <a:pt x="110452" y="95869"/>
                    </a:cubicBezTo>
                    <a:cubicBezTo>
                      <a:pt x="110669" y="95434"/>
                      <a:pt x="110855" y="94813"/>
                      <a:pt x="111103" y="94565"/>
                    </a:cubicBezTo>
                    <a:cubicBezTo>
                      <a:pt x="112739" y="92925"/>
                      <a:pt x="110722" y="95137"/>
                      <a:pt x="112405" y="92608"/>
                    </a:cubicBezTo>
                    <a:cubicBezTo>
                      <a:pt x="112609" y="92301"/>
                      <a:pt x="112839" y="92173"/>
                      <a:pt x="113056" y="91956"/>
                    </a:cubicBezTo>
                    <a:cubicBezTo>
                      <a:pt x="113273" y="91521"/>
                      <a:pt x="113473" y="91002"/>
                      <a:pt x="113707" y="90652"/>
                    </a:cubicBezTo>
                    <a:cubicBezTo>
                      <a:pt x="113911" y="90344"/>
                      <a:pt x="114179" y="90429"/>
                      <a:pt x="114358" y="90000"/>
                    </a:cubicBezTo>
                    <a:cubicBezTo>
                      <a:pt x="114561" y="89510"/>
                      <a:pt x="114595" y="88559"/>
                      <a:pt x="114792" y="88043"/>
                    </a:cubicBezTo>
                    <a:cubicBezTo>
                      <a:pt x="115184" y="87011"/>
                      <a:pt x="115660" y="86304"/>
                      <a:pt x="116094" y="85434"/>
                    </a:cubicBezTo>
                    <a:lnTo>
                      <a:pt x="116745" y="84130"/>
                    </a:lnTo>
                    <a:cubicBezTo>
                      <a:pt x="117140" y="82345"/>
                      <a:pt x="117144" y="81784"/>
                      <a:pt x="117830" y="80869"/>
                    </a:cubicBezTo>
                    <a:cubicBezTo>
                      <a:pt x="118248" y="80311"/>
                      <a:pt x="119132" y="79565"/>
                      <a:pt x="119132" y="79565"/>
                    </a:cubicBezTo>
                    <a:cubicBezTo>
                      <a:pt x="119677" y="74647"/>
                      <a:pt x="118941" y="80709"/>
                      <a:pt x="119783" y="75652"/>
                    </a:cubicBezTo>
                    <a:cubicBezTo>
                      <a:pt x="119885" y="75037"/>
                      <a:pt x="119927" y="74347"/>
                      <a:pt x="120000" y="73695"/>
                    </a:cubicBezTo>
                    <a:cubicBezTo>
                      <a:pt x="119927" y="68913"/>
                      <a:pt x="119910" y="64120"/>
                      <a:pt x="119783" y="59347"/>
                    </a:cubicBezTo>
                    <a:cubicBezTo>
                      <a:pt x="119764" y="58662"/>
                      <a:pt x="119600" y="58070"/>
                      <a:pt x="119566" y="57391"/>
                    </a:cubicBezTo>
                    <a:cubicBezTo>
                      <a:pt x="119455" y="55231"/>
                      <a:pt x="119459" y="53028"/>
                      <a:pt x="119349" y="50869"/>
                    </a:cubicBezTo>
                    <a:cubicBezTo>
                      <a:pt x="119314" y="50190"/>
                      <a:pt x="119258" y="49485"/>
                      <a:pt x="119132" y="48913"/>
                    </a:cubicBezTo>
                    <a:cubicBezTo>
                      <a:pt x="118961" y="48145"/>
                      <a:pt x="118677" y="47665"/>
                      <a:pt x="118481" y="46956"/>
                    </a:cubicBezTo>
                    <a:cubicBezTo>
                      <a:pt x="117705" y="44158"/>
                      <a:pt x="118433" y="45641"/>
                      <a:pt x="117396" y="43043"/>
                    </a:cubicBezTo>
                    <a:cubicBezTo>
                      <a:pt x="117195" y="42541"/>
                      <a:pt x="116939" y="42259"/>
                      <a:pt x="116745" y="41739"/>
                    </a:cubicBezTo>
                    <a:cubicBezTo>
                      <a:pt x="116286" y="40513"/>
                      <a:pt x="115953" y="38849"/>
                      <a:pt x="115443" y="37826"/>
                    </a:cubicBezTo>
                    <a:lnTo>
                      <a:pt x="114141" y="35217"/>
                    </a:lnTo>
                    <a:cubicBezTo>
                      <a:pt x="113339" y="31602"/>
                      <a:pt x="114165" y="34461"/>
                      <a:pt x="113056" y="32608"/>
                    </a:cubicBezTo>
                    <a:cubicBezTo>
                      <a:pt x="110817" y="28871"/>
                      <a:pt x="112576" y="30823"/>
                      <a:pt x="111103" y="29347"/>
                    </a:cubicBezTo>
                    <a:lnTo>
                      <a:pt x="110452" y="28043"/>
                    </a:lnTo>
                  </a:path>
                </a:pathLst>
              </a:custGeom>
              <a:gradFill>
                <a:gsLst>
                  <a:gs pos="0">
                    <a:srgbClr val="7C009E"/>
                  </a:gs>
                  <a:gs pos="50000">
                    <a:srgbClr val="B300E4"/>
                  </a:gs>
                  <a:gs pos="100000">
                    <a:srgbClr val="D700FF"/>
                  </a:gs>
                </a:gsLst>
                <a:lin ang="5400000" scaled="0"/>
              </a:gradFill>
              <a:ln cap="flat"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1400">
                  <a:solidFill>
                    <a:srgbClr val="FFFFFF"/>
                  </a:solidFill>
                  <a:latin typeface="Times New Roman"/>
                  <a:ea typeface="Times New Roman"/>
                  <a:cs typeface="Times New Roman"/>
                  <a:sym typeface="Times New Roman"/>
                </a:endParaRPr>
              </a:p>
            </p:txBody>
          </p:sp>
        </p:grpSp>
        <p:sp>
          <p:nvSpPr>
            <p:cNvPr id="311" name="Shape 311"/>
            <p:cNvSpPr txBox="1"/>
            <p:nvPr/>
          </p:nvSpPr>
          <p:spPr>
            <a:xfrm>
              <a:off x="878915" y="3441110"/>
              <a:ext cx="6143667" cy="203038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7200">
                  <a:solidFill>
                    <a:srgbClr val="FFFFFF"/>
                  </a:solidFill>
                  <a:latin typeface="Times New Roman"/>
                  <a:ea typeface="Times New Roman"/>
                  <a:cs typeface="Times New Roman"/>
                  <a:sym typeface="Times New Roman"/>
                </a:rPr>
                <a:t>العمل</a:t>
              </a:r>
            </a:p>
          </p:txBody>
        </p:sp>
      </p:grpSp>
      <p:sp>
        <p:nvSpPr>
          <p:cNvPr id="312" name="Shape 312"/>
          <p:cNvSpPr txBox="1"/>
          <p:nvPr/>
        </p:nvSpPr>
        <p:spPr>
          <a:xfrm>
            <a:off x="979273" y="2204864"/>
            <a:ext cx="7193126"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 إن بدء الشاب بالعمل يعتبر نقطة تحول في حياة الفرد، وله أثر كبير على نموه الاجتماعي. فبالإضافة إلى الجانب المادي ينظر للعمل إلى أنه عامل قوي في التدريب على الاستقلالية والنمو الاجتماعي ونمو الشخصية.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3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2">
                                            <p:txEl>
                                              <p:pRg end="0" st="0"/>
                                            </p:txEl>
                                          </p:spTgt>
                                        </p:tgtEl>
                                        <p:attrNameLst>
                                          <p:attrName>style.visibility</p:attrName>
                                        </p:attrNameLst>
                                      </p:cBhvr>
                                      <p:to>
                                        <p:strVal val="visible"/>
                                      </p:to>
                                    </p:set>
                                    <p:anim calcmode="lin" valueType="num">
                                      <p:cBhvr additive="base">
                                        <p:cTn dur="500"/>
                                        <p:tgtEl>
                                          <p:spTgt spid="31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12">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grpSp>
        <p:nvGrpSpPr>
          <p:cNvPr id="107" name="Shape 107"/>
          <p:cNvGrpSpPr/>
          <p:nvPr/>
        </p:nvGrpSpPr>
        <p:grpSpPr>
          <a:xfrm>
            <a:off x="1378688" y="1844823"/>
            <a:ext cx="6680518" cy="2745071"/>
            <a:chOff x="2915815" y="3645023"/>
            <a:chExt cx="5616623" cy="2304256"/>
          </a:xfrm>
        </p:grpSpPr>
        <p:sp>
          <p:nvSpPr>
            <p:cNvPr id="108" name="Shape 108"/>
            <p:cNvSpPr/>
            <p:nvPr/>
          </p:nvSpPr>
          <p:spPr>
            <a:xfrm rot="5400000">
              <a:off x="4620726" y="1940112"/>
              <a:ext cx="2206802" cy="5616623"/>
            </a:xfrm>
            <a:prstGeom prst="flowChartTerminator">
              <a:avLst/>
            </a:prstGeom>
            <a:solidFill>
              <a:srgbClr val="002060"/>
            </a:soli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09" name="Shape 109"/>
            <p:cNvSpPr/>
            <p:nvPr/>
          </p:nvSpPr>
          <p:spPr>
            <a:xfrm>
              <a:off x="2955372" y="4077071"/>
              <a:ext cx="5505059" cy="1872207"/>
            </a:xfrm>
            <a:prstGeom prst="flowChartTerminator">
              <a:avLst/>
            </a:prstGeom>
            <a:solidFill>
              <a:srgbClr val="9900CC"/>
            </a:soli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10" name="Shape 110"/>
            <p:cNvSpPr/>
            <p:nvPr/>
          </p:nvSpPr>
          <p:spPr>
            <a:xfrm>
              <a:off x="3187622" y="3933055"/>
              <a:ext cx="5040560" cy="2016223"/>
            </a:xfrm>
            <a:prstGeom prst="flowChartOffpageConnector">
              <a:avLst/>
            </a:prstGeom>
            <a:gradFill>
              <a:gsLst>
                <a:gs pos="0">
                  <a:schemeClr val="lt1"/>
                </a:gs>
                <a:gs pos="50000">
                  <a:srgbClr val="F2F2F2"/>
                </a:gs>
                <a:gs pos="100000">
                  <a:srgbClr val="C8C8FF"/>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111" name="Shape 111"/>
          <p:cNvSpPr/>
          <p:nvPr/>
        </p:nvSpPr>
        <p:spPr>
          <a:xfrm>
            <a:off x="2605305" y="2276872"/>
            <a:ext cx="4102406"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7200" u="none" cap="none" strike="noStrike">
                <a:solidFill>
                  <a:schemeClr val="dk1"/>
                </a:solidFill>
                <a:latin typeface="Calibri"/>
                <a:ea typeface="Calibri"/>
                <a:cs typeface="Calibri"/>
                <a:sym typeface="Calibri"/>
              </a:rPr>
              <a:t>الدرس الثالث</a:t>
            </a:r>
          </a:p>
          <a:p>
            <a:pPr indent="0" lvl="0" marL="0" marR="0" rtl="1" algn="ctr">
              <a:spcBef>
                <a:spcPts val="0"/>
              </a:spcBef>
              <a:buSzPct val="25000"/>
              <a:buNone/>
            </a:pPr>
            <a:r>
              <a:rPr b="1" i="0" lang="ar-EG" sz="7200" u="none" cap="none" strike="noStrike">
                <a:solidFill>
                  <a:schemeClr val="dk1"/>
                </a:solidFill>
                <a:latin typeface="Calibri"/>
                <a:ea typeface="Calibri"/>
                <a:cs typeface="Calibri"/>
                <a:sym typeface="Calibri"/>
              </a:rPr>
              <a:t>2-3</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grpSp>
        <p:nvGrpSpPr>
          <p:cNvPr id="317" name="Shape 317"/>
          <p:cNvGrpSpPr/>
          <p:nvPr/>
        </p:nvGrpSpPr>
        <p:grpSpPr>
          <a:xfrm>
            <a:off x="35496" y="44623"/>
            <a:ext cx="8964488" cy="6813375"/>
            <a:chOff x="500033" y="214289"/>
            <a:chExt cx="8215369" cy="6500857"/>
          </a:xfrm>
        </p:grpSpPr>
        <p:sp>
          <p:nvSpPr>
            <p:cNvPr id="318" name="Shape 318"/>
            <p:cNvSpPr/>
            <p:nvPr/>
          </p:nvSpPr>
          <p:spPr>
            <a:xfrm>
              <a:off x="5643569" y="5000635"/>
              <a:ext cx="2571767" cy="1714511"/>
            </a:xfrm>
            <a:prstGeom prst="cloud">
              <a:avLst/>
            </a:prstGeom>
            <a:solidFill>
              <a:srgbClr val="FF000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19" name="Shape 319"/>
            <p:cNvSpPr/>
            <p:nvPr/>
          </p:nvSpPr>
          <p:spPr>
            <a:xfrm>
              <a:off x="1071537" y="214289"/>
              <a:ext cx="2357453" cy="1714511"/>
            </a:xfrm>
            <a:prstGeom prst="cloud">
              <a:avLst/>
            </a:prstGeom>
            <a:solidFill>
              <a:srgbClr val="D8D8D8"/>
            </a:solidFill>
            <a:ln cap="flat" cmpd="sng" w="25400">
              <a:solidFill>
                <a:srgbClr val="00FF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20" name="Shape 320"/>
            <p:cNvSpPr/>
            <p:nvPr/>
          </p:nvSpPr>
          <p:spPr>
            <a:xfrm rot="10800000">
              <a:off x="2928925" y="571480"/>
              <a:ext cx="5786477" cy="5857915"/>
            </a:xfrm>
            <a:prstGeom prst="corner">
              <a:avLst>
                <a:gd fmla="val 22983" name="adj1"/>
                <a:gd fmla="val 21454" name="adj2"/>
              </a:avLst>
            </a:prstGeom>
            <a:solidFill>
              <a:srgbClr val="008000"/>
            </a:soli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21" name="Shape 321"/>
            <p:cNvSpPr/>
            <p:nvPr/>
          </p:nvSpPr>
          <p:spPr>
            <a:xfrm>
              <a:off x="500033" y="571479"/>
              <a:ext cx="5786477" cy="5857915"/>
            </a:xfrm>
            <a:prstGeom prst="corner">
              <a:avLst>
                <a:gd fmla="val 22983" name="adj1"/>
                <a:gd fmla="val 21454" name="adj2"/>
              </a:avLst>
            </a:prstGeom>
            <a:gradFill>
              <a:gsLst>
                <a:gs pos="0">
                  <a:srgbClr val="C2D59B"/>
                </a:gs>
                <a:gs pos="50000">
                  <a:srgbClr val="EAF1DD"/>
                </a:gs>
                <a:gs pos="100000">
                  <a:schemeClr val="lt1"/>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22" name="Shape 322"/>
            <p:cNvSpPr/>
            <p:nvPr/>
          </p:nvSpPr>
          <p:spPr>
            <a:xfrm>
              <a:off x="857224" y="785793"/>
              <a:ext cx="7572428" cy="5357849"/>
            </a:xfrm>
            <a:prstGeom prst="round2SameRect">
              <a:avLst>
                <a:gd fmla="val 11782" name="adj1"/>
                <a:gd fmla="val 0" name="adj2"/>
              </a:avLst>
            </a:prstGeom>
            <a:gradFill>
              <a:gsLst>
                <a:gs pos="0">
                  <a:srgbClr val="938953"/>
                </a:gs>
                <a:gs pos="50000">
                  <a:srgbClr val="F2F2F2"/>
                </a:gs>
                <a:gs pos="100000">
                  <a:schemeClr val="lt1"/>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grpSp>
        <p:nvGrpSpPr>
          <p:cNvPr id="323" name="Shape 323"/>
          <p:cNvGrpSpPr/>
          <p:nvPr/>
        </p:nvGrpSpPr>
        <p:grpSpPr>
          <a:xfrm>
            <a:off x="3537887" y="44624"/>
            <a:ext cx="2305038" cy="1857387"/>
            <a:chOff x="-214345" y="2716075"/>
            <a:chExt cx="8162954" cy="3141815"/>
          </a:xfrm>
        </p:grpSpPr>
        <p:grpSp>
          <p:nvGrpSpPr>
            <p:cNvPr id="324" name="Shape 324"/>
            <p:cNvGrpSpPr/>
            <p:nvPr/>
          </p:nvGrpSpPr>
          <p:grpSpPr>
            <a:xfrm>
              <a:off x="-214345" y="2716075"/>
              <a:ext cx="8162954" cy="3141815"/>
              <a:chOff x="0" y="2714619"/>
              <a:chExt cx="8162954" cy="3141815"/>
            </a:xfrm>
          </p:grpSpPr>
          <p:pic>
            <p:nvPicPr>
              <p:cNvPr descr="00182.WMF" id="325" name="Shape 325"/>
              <p:cNvPicPr preferRelativeResize="0"/>
              <p:nvPr/>
            </p:nvPicPr>
            <p:blipFill rotWithShape="1">
              <a:blip r:embed="rId3">
                <a:alphaModFix/>
              </a:blip>
              <a:srcRect b="0" l="0" r="0" t="0"/>
              <a:stretch/>
            </p:blipFill>
            <p:spPr>
              <a:xfrm>
                <a:off x="0" y="2714619"/>
                <a:ext cx="8162954" cy="3141815"/>
              </a:xfrm>
              <a:prstGeom prst="rect">
                <a:avLst/>
              </a:prstGeom>
              <a:noFill/>
              <a:ln>
                <a:noFill/>
              </a:ln>
            </p:spPr>
          </p:pic>
          <p:sp>
            <p:nvSpPr>
              <p:cNvPr id="326" name="Shape 326"/>
              <p:cNvSpPr/>
              <p:nvPr/>
            </p:nvSpPr>
            <p:spPr>
              <a:xfrm>
                <a:off x="194604" y="3077136"/>
                <a:ext cx="7900985" cy="2671765"/>
              </a:xfrm>
              <a:custGeom>
                <a:pathLst>
                  <a:path extrusionOk="0" h="120000" w="120000">
                    <a:moveTo>
                      <a:pt x="112188" y="30652"/>
                    </a:moveTo>
                    <a:cubicBezTo>
                      <a:pt x="110828" y="28609"/>
                      <a:pt x="111766" y="30213"/>
                      <a:pt x="110452" y="27391"/>
                    </a:cubicBezTo>
                    <a:cubicBezTo>
                      <a:pt x="110239" y="26935"/>
                      <a:pt x="110001" y="26588"/>
                      <a:pt x="109801" y="26086"/>
                    </a:cubicBezTo>
                    <a:cubicBezTo>
                      <a:pt x="108729" y="23403"/>
                      <a:pt x="109493" y="23994"/>
                      <a:pt x="107848" y="21521"/>
                    </a:cubicBezTo>
                    <a:cubicBezTo>
                      <a:pt x="107558" y="21086"/>
                      <a:pt x="107260" y="20699"/>
                      <a:pt x="106980" y="20217"/>
                    </a:cubicBezTo>
                    <a:cubicBezTo>
                      <a:pt x="106753" y="19828"/>
                      <a:pt x="106567" y="19231"/>
                      <a:pt x="106329" y="18913"/>
                    </a:cubicBezTo>
                    <a:cubicBezTo>
                      <a:pt x="105911" y="18354"/>
                      <a:pt x="105027" y="17608"/>
                      <a:pt x="105027" y="17608"/>
                    </a:cubicBezTo>
                    <a:cubicBezTo>
                      <a:pt x="103995" y="15541"/>
                      <a:pt x="104623" y="16552"/>
                      <a:pt x="103074" y="15000"/>
                    </a:cubicBezTo>
                    <a:lnTo>
                      <a:pt x="101772" y="13695"/>
                    </a:lnTo>
                    <a:cubicBezTo>
                      <a:pt x="101119" y="13041"/>
                      <a:pt x="100784" y="12616"/>
                      <a:pt x="100036" y="12391"/>
                    </a:cubicBezTo>
                    <a:cubicBezTo>
                      <a:pt x="98954" y="12066"/>
                      <a:pt x="97866" y="11956"/>
                      <a:pt x="96781" y="11739"/>
                    </a:cubicBezTo>
                    <a:cubicBezTo>
                      <a:pt x="96033" y="10990"/>
                      <a:pt x="95128" y="10027"/>
                      <a:pt x="94394" y="9782"/>
                    </a:cubicBezTo>
                    <a:cubicBezTo>
                      <a:pt x="91932" y="8960"/>
                      <a:pt x="93089" y="9408"/>
                      <a:pt x="90922" y="8478"/>
                    </a:cubicBezTo>
                    <a:lnTo>
                      <a:pt x="89620" y="7173"/>
                    </a:lnTo>
                    <a:cubicBezTo>
                      <a:pt x="88936" y="6489"/>
                      <a:pt x="88864" y="6361"/>
                      <a:pt x="88101" y="5869"/>
                    </a:cubicBezTo>
                    <a:cubicBezTo>
                      <a:pt x="84609" y="3620"/>
                      <a:pt x="87230" y="5324"/>
                      <a:pt x="84412" y="3913"/>
                    </a:cubicBezTo>
                    <a:cubicBezTo>
                      <a:pt x="84048" y="3730"/>
                      <a:pt x="83695" y="3334"/>
                      <a:pt x="83327" y="3260"/>
                    </a:cubicBezTo>
                    <a:cubicBezTo>
                      <a:pt x="79770" y="2548"/>
                      <a:pt x="70161" y="2102"/>
                      <a:pt x="67920" y="1956"/>
                    </a:cubicBezTo>
                    <a:cubicBezTo>
                      <a:pt x="67341" y="1739"/>
                      <a:pt x="66759" y="1592"/>
                      <a:pt x="66184" y="1304"/>
                    </a:cubicBezTo>
                    <a:cubicBezTo>
                      <a:pt x="65639" y="1031"/>
                      <a:pt x="65181" y="516"/>
                      <a:pt x="64665" y="0"/>
                    </a:cubicBezTo>
                    <a:lnTo>
                      <a:pt x="42748" y="652"/>
                    </a:lnTo>
                    <a:cubicBezTo>
                      <a:pt x="42519" y="665"/>
                      <a:pt x="42320" y="1155"/>
                      <a:pt x="42097" y="1304"/>
                    </a:cubicBezTo>
                    <a:cubicBezTo>
                      <a:pt x="39806" y="2834"/>
                      <a:pt x="41610" y="1140"/>
                      <a:pt x="40144" y="2608"/>
                    </a:cubicBezTo>
                    <a:cubicBezTo>
                      <a:pt x="39710" y="3478"/>
                      <a:pt x="39211" y="4108"/>
                      <a:pt x="38842" y="5217"/>
                    </a:cubicBezTo>
                    <a:cubicBezTo>
                      <a:pt x="38029" y="7660"/>
                      <a:pt x="38482" y="6882"/>
                      <a:pt x="37540" y="7826"/>
                    </a:cubicBezTo>
                    <a:lnTo>
                      <a:pt x="36238" y="10434"/>
                    </a:lnTo>
                    <a:cubicBezTo>
                      <a:pt x="35042" y="12831"/>
                      <a:pt x="35846" y="11652"/>
                      <a:pt x="33634" y="12391"/>
                    </a:cubicBezTo>
                    <a:cubicBezTo>
                      <a:pt x="30993" y="14375"/>
                      <a:pt x="35452" y="11196"/>
                      <a:pt x="29077" y="13695"/>
                    </a:cubicBezTo>
                    <a:cubicBezTo>
                      <a:pt x="28624" y="13873"/>
                      <a:pt x="28209" y="14565"/>
                      <a:pt x="27775" y="15000"/>
                    </a:cubicBezTo>
                    <a:lnTo>
                      <a:pt x="27124" y="15652"/>
                    </a:lnTo>
                    <a:cubicBezTo>
                      <a:pt x="26907" y="15869"/>
                      <a:pt x="26695" y="16137"/>
                      <a:pt x="26473" y="16304"/>
                    </a:cubicBezTo>
                    <a:cubicBezTo>
                      <a:pt x="26184" y="16521"/>
                      <a:pt x="25891" y="16698"/>
                      <a:pt x="25605" y="16956"/>
                    </a:cubicBezTo>
                    <a:cubicBezTo>
                      <a:pt x="25167" y="17351"/>
                      <a:pt x="24737" y="17826"/>
                      <a:pt x="24303" y="18260"/>
                    </a:cubicBezTo>
                    <a:lnTo>
                      <a:pt x="23001" y="19565"/>
                    </a:lnTo>
                    <a:lnTo>
                      <a:pt x="21699" y="20869"/>
                    </a:lnTo>
                    <a:cubicBezTo>
                      <a:pt x="21482" y="21086"/>
                      <a:pt x="21275" y="21436"/>
                      <a:pt x="21048" y="21521"/>
                    </a:cubicBezTo>
                    <a:lnTo>
                      <a:pt x="19312" y="22173"/>
                    </a:lnTo>
                    <a:cubicBezTo>
                      <a:pt x="19095" y="22391"/>
                      <a:pt x="18861" y="22492"/>
                      <a:pt x="18661" y="22826"/>
                    </a:cubicBezTo>
                    <a:cubicBezTo>
                      <a:pt x="18205" y="23587"/>
                      <a:pt x="17793" y="24565"/>
                      <a:pt x="17359" y="25434"/>
                    </a:cubicBezTo>
                    <a:lnTo>
                      <a:pt x="16708" y="26739"/>
                    </a:lnTo>
                    <a:lnTo>
                      <a:pt x="16057" y="28043"/>
                    </a:lnTo>
                    <a:lnTo>
                      <a:pt x="15406" y="29347"/>
                    </a:lnTo>
                    <a:cubicBezTo>
                      <a:pt x="14177" y="34891"/>
                      <a:pt x="16202" y="26303"/>
                      <a:pt x="13670" y="33913"/>
                    </a:cubicBezTo>
                    <a:cubicBezTo>
                      <a:pt x="11769" y="39628"/>
                      <a:pt x="14181" y="32634"/>
                      <a:pt x="12368" y="37173"/>
                    </a:cubicBezTo>
                    <a:cubicBezTo>
                      <a:pt x="12133" y="37764"/>
                      <a:pt x="11984" y="38672"/>
                      <a:pt x="11717" y="39130"/>
                    </a:cubicBezTo>
                    <a:cubicBezTo>
                      <a:pt x="11458" y="39575"/>
                      <a:pt x="11145" y="39664"/>
                      <a:pt x="10849" y="39782"/>
                    </a:cubicBezTo>
                    <a:cubicBezTo>
                      <a:pt x="10057" y="40099"/>
                      <a:pt x="9258" y="40217"/>
                      <a:pt x="8462" y="40434"/>
                    </a:cubicBezTo>
                    <a:cubicBezTo>
                      <a:pt x="8245" y="40869"/>
                      <a:pt x="8050" y="41420"/>
                      <a:pt x="7811" y="41739"/>
                    </a:cubicBezTo>
                    <a:cubicBezTo>
                      <a:pt x="7393" y="42297"/>
                      <a:pt x="6509" y="43043"/>
                      <a:pt x="6509" y="43043"/>
                    </a:cubicBezTo>
                    <a:lnTo>
                      <a:pt x="4556" y="46956"/>
                    </a:lnTo>
                    <a:lnTo>
                      <a:pt x="3905" y="48260"/>
                    </a:lnTo>
                    <a:cubicBezTo>
                      <a:pt x="2893" y="52826"/>
                      <a:pt x="3471" y="51304"/>
                      <a:pt x="2386" y="53478"/>
                    </a:cubicBezTo>
                    <a:cubicBezTo>
                      <a:pt x="2097" y="54782"/>
                      <a:pt x="1683" y="55904"/>
                      <a:pt x="1518" y="57391"/>
                    </a:cubicBezTo>
                    <a:cubicBezTo>
                      <a:pt x="789" y="63968"/>
                      <a:pt x="1902" y="53765"/>
                      <a:pt x="1084" y="61956"/>
                    </a:cubicBezTo>
                    <a:cubicBezTo>
                      <a:pt x="953" y="63273"/>
                      <a:pt x="761" y="64535"/>
                      <a:pt x="650" y="65869"/>
                    </a:cubicBezTo>
                    <a:cubicBezTo>
                      <a:pt x="378" y="69145"/>
                      <a:pt x="528" y="67627"/>
                      <a:pt x="216" y="70434"/>
                    </a:cubicBezTo>
                    <a:cubicBezTo>
                      <a:pt x="144" y="72826"/>
                      <a:pt x="0" y="75207"/>
                      <a:pt x="0" y="77608"/>
                    </a:cubicBezTo>
                    <a:cubicBezTo>
                      <a:pt x="0" y="78505"/>
                      <a:pt x="135" y="79355"/>
                      <a:pt x="216" y="80217"/>
                    </a:cubicBezTo>
                    <a:cubicBezTo>
                      <a:pt x="279" y="80878"/>
                      <a:pt x="322" y="81572"/>
                      <a:pt x="433" y="82173"/>
                    </a:cubicBezTo>
                    <a:cubicBezTo>
                      <a:pt x="1284" y="86777"/>
                      <a:pt x="1174" y="85831"/>
                      <a:pt x="2603" y="88695"/>
                    </a:cubicBezTo>
                    <a:lnTo>
                      <a:pt x="3905" y="91304"/>
                    </a:lnTo>
                    <a:lnTo>
                      <a:pt x="4556" y="91956"/>
                    </a:lnTo>
                    <a:cubicBezTo>
                      <a:pt x="4753" y="92399"/>
                      <a:pt x="5758" y="94740"/>
                      <a:pt x="6075" y="95217"/>
                    </a:cubicBezTo>
                    <a:cubicBezTo>
                      <a:pt x="6581" y="95976"/>
                      <a:pt x="7584" y="96354"/>
                      <a:pt x="8028" y="96521"/>
                    </a:cubicBezTo>
                    <a:cubicBezTo>
                      <a:pt x="8750" y="96792"/>
                      <a:pt x="9475" y="96956"/>
                      <a:pt x="10198" y="97173"/>
                    </a:cubicBezTo>
                    <a:cubicBezTo>
                      <a:pt x="10415" y="97608"/>
                      <a:pt x="10665" y="97924"/>
                      <a:pt x="10849" y="98478"/>
                    </a:cubicBezTo>
                    <a:cubicBezTo>
                      <a:pt x="12296" y="102826"/>
                      <a:pt x="10198" y="98260"/>
                      <a:pt x="11934" y="101739"/>
                    </a:cubicBezTo>
                    <a:cubicBezTo>
                      <a:pt x="12079" y="102391"/>
                      <a:pt x="12184" y="103141"/>
                      <a:pt x="12368" y="103695"/>
                    </a:cubicBezTo>
                    <a:cubicBezTo>
                      <a:pt x="12890" y="105262"/>
                      <a:pt x="13053" y="104856"/>
                      <a:pt x="13670" y="105652"/>
                    </a:cubicBezTo>
                    <a:cubicBezTo>
                      <a:pt x="13968" y="106035"/>
                      <a:pt x="14220" y="106787"/>
                      <a:pt x="14538" y="106956"/>
                    </a:cubicBezTo>
                    <a:cubicBezTo>
                      <a:pt x="15467" y="107449"/>
                      <a:pt x="16421" y="107326"/>
                      <a:pt x="17359" y="107608"/>
                    </a:cubicBezTo>
                    <a:cubicBezTo>
                      <a:pt x="17868" y="107761"/>
                      <a:pt x="18371" y="108070"/>
                      <a:pt x="18878" y="108260"/>
                    </a:cubicBezTo>
                    <a:cubicBezTo>
                      <a:pt x="19528" y="108505"/>
                      <a:pt x="20180" y="108695"/>
                      <a:pt x="20831" y="108913"/>
                    </a:cubicBezTo>
                    <a:cubicBezTo>
                      <a:pt x="23205" y="111291"/>
                      <a:pt x="19610" y="107498"/>
                      <a:pt x="22133" y="110869"/>
                    </a:cubicBezTo>
                    <a:cubicBezTo>
                      <a:pt x="22551" y="111427"/>
                      <a:pt x="23001" y="111739"/>
                      <a:pt x="23435" y="112173"/>
                    </a:cubicBezTo>
                    <a:lnTo>
                      <a:pt x="24086" y="112826"/>
                    </a:lnTo>
                    <a:lnTo>
                      <a:pt x="24737" y="113478"/>
                    </a:lnTo>
                    <a:cubicBezTo>
                      <a:pt x="24954" y="113695"/>
                      <a:pt x="25166" y="113963"/>
                      <a:pt x="25388" y="114130"/>
                    </a:cubicBezTo>
                    <a:cubicBezTo>
                      <a:pt x="25678" y="114347"/>
                      <a:pt x="25959" y="114722"/>
                      <a:pt x="26256" y="114782"/>
                    </a:cubicBezTo>
                    <a:cubicBezTo>
                      <a:pt x="28134" y="115158"/>
                      <a:pt x="30017" y="115246"/>
                      <a:pt x="31898" y="115434"/>
                    </a:cubicBezTo>
                    <a:cubicBezTo>
                      <a:pt x="45303" y="116777"/>
                      <a:pt x="33789" y="115399"/>
                      <a:pt x="44484" y="116739"/>
                    </a:cubicBezTo>
                    <a:cubicBezTo>
                      <a:pt x="45345" y="117256"/>
                      <a:pt x="46520" y="117908"/>
                      <a:pt x="47305" y="118695"/>
                    </a:cubicBezTo>
                    <a:lnTo>
                      <a:pt x="48607" y="120000"/>
                    </a:lnTo>
                    <a:lnTo>
                      <a:pt x="74430" y="119347"/>
                    </a:lnTo>
                    <a:cubicBezTo>
                      <a:pt x="74659" y="119336"/>
                      <a:pt x="74854" y="118792"/>
                      <a:pt x="75081" y="118695"/>
                    </a:cubicBezTo>
                    <a:cubicBezTo>
                      <a:pt x="75872" y="118356"/>
                      <a:pt x="76672" y="118260"/>
                      <a:pt x="77468" y="118043"/>
                    </a:cubicBezTo>
                    <a:cubicBezTo>
                      <a:pt x="77685" y="117826"/>
                      <a:pt x="77914" y="117698"/>
                      <a:pt x="78119" y="117391"/>
                    </a:cubicBezTo>
                    <a:cubicBezTo>
                      <a:pt x="78352" y="117040"/>
                      <a:pt x="78530" y="116395"/>
                      <a:pt x="78770" y="116086"/>
                    </a:cubicBezTo>
                    <a:cubicBezTo>
                      <a:pt x="79281" y="115428"/>
                      <a:pt x="80805" y="114933"/>
                      <a:pt x="81157" y="114782"/>
                    </a:cubicBezTo>
                    <a:cubicBezTo>
                      <a:pt x="81374" y="114565"/>
                      <a:pt x="81588" y="114319"/>
                      <a:pt x="81808" y="114130"/>
                    </a:cubicBezTo>
                    <a:cubicBezTo>
                      <a:pt x="85165" y="111247"/>
                      <a:pt x="87893" y="113113"/>
                      <a:pt x="92007" y="112826"/>
                    </a:cubicBezTo>
                    <a:cubicBezTo>
                      <a:pt x="93393" y="111437"/>
                      <a:pt x="91821" y="112899"/>
                      <a:pt x="93960" y="111521"/>
                    </a:cubicBezTo>
                    <a:cubicBezTo>
                      <a:pt x="94543" y="111146"/>
                      <a:pt x="95130" y="110784"/>
                      <a:pt x="95696" y="110217"/>
                    </a:cubicBezTo>
                    <a:cubicBezTo>
                      <a:pt x="96130" y="109782"/>
                      <a:pt x="96542" y="109049"/>
                      <a:pt x="96998" y="108913"/>
                    </a:cubicBezTo>
                    <a:lnTo>
                      <a:pt x="99168" y="108260"/>
                    </a:lnTo>
                    <a:lnTo>
                      <a:pt x="100470" y="106956"/>
                    </a:lnTo>
                    <a:lnTo>
                      <a:pt x="101121" y="106304"/>
                    </a:lnTo>
                    <a:cubicBezTo>
                      <a:pt x="101555" y="105434"/>
                      <a:pt x="102054" y="104804"/>
                      <a:pt x="102423" y="103695"/>
                    </a:cubicBezTo>
                    <a:cubicBezTo>
                      <a:pt x="102640" y="103043"/>
                      <a:pt x="102818" y="102250"/>
                      <a:pt x="103074" y="101739"/>
                    </a:cubicBezTo>
                    <a:cubicBezTo>
                      <a:pt x="103264" y="101357"/>
                      <a:pt x="103498" y="101177"/>
                      <a:pt x="103725" y="101086"/>
                    </a:cubicBezTo>
                    <a:cubicBezTo>
                      <a:pt x="104588" y="100741"/>
                      <a:pt x="105463" y="100723"/>
                      <a:pt x="106329" y="100434"/>
                    </a:cubicBezTo>
                    <a:cubicBezTo>
                      <a:pt x="106766" y="100288"/>
                      <a:pt x="107197" y="100000"/>
                      <a:pt x="107631" y="99782"/>
                    </a:cubicBezTo>
                    <a:cubicBezTo>
                      <a:pt x="107848" y="99565"/>
                      <a:pt x="108062" y="99319"/>
                      <a:pt x="108282" y="99130"/>
                    </a:cubicBezTo>
                    <a:cubicBezTo>
                      <a:pt x="108568" y="98884"/>
                      <a:pt x="108883" y="98879"/>
                      <a:pt x="109150" y="98478"/>
                    </a:cubicBezTo>
                    <a:cubicBezTo>
                      <a:pt x="109616" y="97777"/>
                      <a:pt x="110018" y="96739"/>
                      <a:pt x="110452" y="95869"/>
                    </a:cubicBezTo>
                    <a:cubicBezTo>
                      <a:pt x="110669" y="95434"/>
                      <a:pt x="110855" y="94813"/>
                      <a:pt x="111103" y="94565"/>
                    </a:cubicBezTo>
                    <a:cubicBezTo>
                      <a:pt x="112739" y="92925"/>
                      <a:pt x="110722" y="95137"/>
                      <a:pt x="112405" y="92608"/>
                    </a:cubicBezTo>
                    <a:cubicBezTo>
                      <a:pt x="112609" y="92301"/>
                      <a:pt x="112839" y="92173"/>
                      <a:pt x="113056" y="91956"/>
                    </a:cubicBezTo>
                    <a:cubicBezTo>
                      <a:pt x="113273" y="91521"/>
                      <a:pt x="113473" y="91002"/>
                      <a:pt x="113707" y="90652"/>
                    </a:cubicBezTo>
                    <a:cubicBezTo>
                      <a:pt x="113911" y="90344"/>
                      <a:pt x="114179" y="90429"/>
                      <a:pt x="114358" y="90000"/>
                    </a:cubicBezTo>
                    <a:cubicBezTo>
                      <a:pt x="114561" y="89510"/>
                      <a:pt x="114595" y="88559"/>
                      <a:pt x="114792" y="88043"/>
                    </a:cubicBezTo>
                    <a:cubicBezTo>
                      <a:pt x="115184" y="87011"/>
                      <a:pt x="115660" y="86304"/>
                      <a:pt x="116094" y="85434"/>
                    </a:cubicBezTo>
                    <a:lnTo>
                      <a:pt x="116745" y="84130"/>
                    </a:lnTo>
                    <a:cubicBezTo>
                      <a:pt x="117140" y="82345"/>
                      <a:pt x="117144" y="81784"/>
                      <a:pt x="117830" y="80869"/>
                    </a:cubicBezTo>
                    <a:cubicBezTo>
                      <a:pt x="118248" y="80311"/>
                      <a:pt x="119132" y="79565"/>
                      <a:pt x="119132" y="79565"/>
                    </a:cubicBezTo>
                    <a:cubicBezTo>
                      <a:pt x="119677" y="74647"/>
                      <a:pt x="118941" y="80709"/>
                      <a:pt x="119783" y="75652"/>
                    </a:cubicBezTo>
                    <a:cubicBezTo>
                      <a:pt x="119885" y="75037"/>
                      <a:pt x="119927" y="74347"/>
                      <a:pt x="120000" y="73695"/>
                    </a:cubicBezTo>
                    <a:cubicBezTo>
                      <a:pt x="119927" y="68913"/>
                      <a:pt x="119910" y="64120"/>
                      <a:pt x="119783" y="59347"/>
                    </a:cubicBezTo>
                    <a:cubicBezTo>
                      <a:pt x="119764" y="58662"/>
                      <a:pt x="119600" y="58070"/>
                      <a:pt x="119566" y="57391"/>
                    </a:cubicBezTo>
                    <a:cubicBezTo>
                      <a:pt x="119455" y="55231"/>
                      <a:pt x="119459" y="53028"/>
                      <a:pt x="119349" y="50869"/>
                    </a:cubicBezTo>
                    <a:cubicBezTo>
                      <a:pt x="119314" y="50190"/>
                      <a:pt x="119258" y="49485"/>
                      <a:pt x="119132" y="48913"/>
                    </a:cubicBezTo>
                    <a:cubicBezTo>
                      <a:pt x="118961" y="48145"/>
                      <a:pt x="118677" y="47665"/>
                      <a:pt x="118481" y="46956"/>
                    </a:cubicBezTo>
                    <a:cubicBezTo>
                      <a:pt x="117705" y="44158"/>
                      <a:pt x="118433" y="45641"/>
                      <a:pt x="117396" y="43043"/>
                    </a:cubicBezTo>
                    <a:cubicBezTo>
                      <a:pt x="117195" y="42541"/>
                      <a:pt x="116939" y="42259"/>
                      <a:pt x="116745" y="41739"/>
                    </a:cubicBezTo>
                    <a:cubicBezTo>
                      <a:pt x="116286" y="40513"/>
                      <a:pt x="115953" y="38849"/>
                      <a:pt x="115443" y="37826"/>
                    </a:cubicBezTo>
                    <a:lnTo>
                      <a:pt x="114141" y="35217"/>
                    </a:lnTo>
                    <a:cubicBezTo>
                      <a:pt x="113339" y="31602"/>
                      <a:pt x="114165" y="34461"/>
                      <a:pt x="113056" y="32608"/>
                    </a:cubicBezTo>
                    <a:cubicBezTo>
                      <a:pt x="110817" y="28871"/>
                      <a:pt x="112576" y="30823"/>
                      <a:pt x="111103" y="29347"/>
                    </a:cubicBezTo>
                    <a:lnTo>
                      <a:pt x="110452" y="28043"/>
                    </a:lnTo>
                  </a:path>
                </a:pathLst>
              </a:custGeom>
              <a:gradFill>
                <a:gsLst>
                  <a:gs pos="0">
                    <a:srgbClr val="7C009E"/>
                  </a:gs>
                  <a:gs pos="50000">
                    <a:srgbClr val="B300E4"/>
                  </a:gs>
                  <a:gs pos="100000">
                    <a:srgbClr val="D700FF"/>
                  </a:gs>
                </a:gsLst>
                <a:lin ang="5400000" scaled="0"/>
              </a:gradFill>
              <a:ln cap="flat"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1400">
                  <a:solidFill>
                    <a:srgbClr val="FFFFFF"/>
                  </a:solidFill>
                  <a:latin typeface="Times New Roman"/>
                  <a:ea typeface="Times New Roman"/>
                  <a:cs typeface="Times New Roman"/>
                  <a:sym typeface="Times New Roman"/>
                </a:endParaRPr>
              </a:p>
            </p:txBody>
          </p:sp>
        </p:grpSp>
        <p:sp>
          <p:nvSpPr>
            <p:cNvPr id="327" name="Shape 327"/>
            <p:cNvSpPr txBox="1"/>
            <p:nvPr/>
          </p:nvSpPr>
          <p:spPr>
            <a:xfrm>
              <a:off x="878915" y="3441110"/>
              <a:ext cx="6143667" cy="203038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7200">
                  <a:solidFill>
                    <a:srgbClr val="FFFFFF"/>
                  </a:solidFill>
                  <a:latin typeface="Times New Roman"/>
                  <a:ea typeface="Times New Roman"/>
                  <a:cs typeface="Times New Roman"/>
                  <a:sym typeface="Times New Roman"/>
                </a:rPr>
                <a:t>العمل</a:t>
              </a:r>
            </a:p>
          </p:txBody>
        </p:sp>
      </p:grpSp>
      <p:sp>
        <p:nvSpPr>
          <p:cNvPr id="328" name="Shape 328"/>
          <p:cNvSpPr txBox="1"/>
          <p:nvPr/>
        </p:nvSpPr>
        <p:spPr>
          <a:xfrm>
            <a:off x="979273" y="2419141"/>
            <a:ext cx="7193126"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 يستقر في هذه الفترة مفهوم الذات (نظرة الفرد لنفسه) ويكون قد وصل إلى درجة من تأكيد الذات بحيث أنه لم يعد يحتاج إلى الأساليب غير الناضجة التي كان يلجأ لها سابقًا في مرحلة المراهقة لتأكيد ذاته.</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28">
                                            <p:txEl>
                                              <p:pRg end="0" st="0"/>
                                            </p:txEl>
                                          </p:spTgt>
                                        </p:tgtEl>
                                        <p:attrNameLst>
                                          <p:attrName>style.visibility</p:attrName>
                                        </p:attrNameLst>
                                      </p:cBhvr>
                                      <p:to>
                                        <p:strVal val="visible"/>
                                      </p:to>
                                    </p:set>
                                    <p:anim calcmode="lin" valueType="num">
                                      <p:cBhvr additive="base">
                                        <p:cTn dur="500"/>
                                        <p:tgtEl>
                                          <p:spTgt spid="32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2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x="0" y="0"/>
          <a:ext cx="0" cy="0"/>
          <a:chOff x="0" y="0"/>
          <a:chExt cx="0" cy="0"/>
        </a:xfrm>
      </p:grpSpPr>
      <p:grpSp>
        <p:nvGrpSpPr>
          <p:cNvPr id="333" name="Shape 333"/>
          <p:cNvGrpSpPr/>
          <p:nvPr/>
        </p:nvGrpSpPr>
        <p:grpSpPr>
          <a:xfrm>
            <a:off x="35496" y="44623"/>
            <a:ext cx="8964488" cy="6813375"/>
            <a:chOff x="500033" y="214289"/>
            <a:chExt cx="8215369" cy="6500857"/>
          </a:xfrm>
        </p:grpSpPr>
        <p:sp>
          <p:nvSpPr>
            <p:cNvPr id="334" name="Shape 334"/>
            <p:cNvSpPr/>
            <p:nvPr/>
          </p:nvSpPr>
          <p:spPr>
            <a:xfrm>
              <a:off x="5643569" y="5000635"/>
              <a:ext cx="2571767" cy="1714511"/>
            </a:xfrm>
            <a:prstGeom prst="cloud">
              <a:avLst/>
            </a:prstGeom>
            <a:solidFill>
              <a:srgbClr val="FF000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35" name="Shape 335"/>
            <p:cNvSpPr/>
            <p:nvPr/>
          </p:nvSpPr>
          <p:spPr>
            <a:xfrm>
              <a:off x="1071537" y="214289"/>
              <a:ext cx="2357453" cy="1714511"/>
            </a:xfrm>
            <a:prstGeom prst="cloud">
              <a:avLst/>
            </a:prstGeom>
            <a:solidFill>
              <a:srgbClr val="D8D8D8"/>
            </a:solidFill>
            <a:ln cap="flat" cmpd="sng" w="25400">
              <a:solidFill>
                <a:srgbClr val="00FF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36" name="Shape 336"/>
            <p:cNvSpPr/>
            <p:nvPr/>
          </p:nvSpPr>
          <p:spPr>
            <a:xfrm rot="10800000">
              <a:off x="2928925" y="571480"/>
              <a:ext cx="5786477" cy="5857915"/>
            </a:xfrm>
            <a:prstGeom prst="corner">
              <a:avLst>
                <a:gd fmla="val 22983" name="adj1"/>
                <a:gd fmla="val 21454" name="adj2"/>
              </a:avLst>
            </a:prstGeom>
            <a:solidFill>
              <a:srgbClr val="008000"/>
            </a:soli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37" name="Shape 337"/>
            <p:cNvSpPr/>
            <p:nvPr/>
          </p:nvSpPr>
          <p:spPr>
            <a:xfrm>
              <a:off x="500033" y="571479"/>
              <a:ext cx="5786477" cy="5857915"/>
            </a:xfrm>
            <a:prstGeom prst="corner">
              <a:avLst>
                <a:gd fmla="val 22983" name="adj1"/>
                <a:gd fmla="val 21454" name="adj2"/>
              </a:avLst>
            </a:prstGeom>
            <a:gradFill>
              <a:gsLst>
                <a:gs pos="0">
                  <a:srgbClr val="C2D59B"/>
                </a:gs>
                <a:gs pos="50000">
                  <a:srgbClr val="EAF1DD"/>
                </a:gs>
                <a:gs pos="100000">
                  <a:schemeClr val="lt1"/>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38" name="Shape 338"/>
            <p:cNvSpPr/>
            <p:nvPr/>
          </p:nvSpPr>
          <p:spPr>
            <a:xfrm>
              <a:off x="857224" y="785793"/>
              <a:ext cx="7572428" cy="5357849"/>
            </a:xfrm>
            <a:prstGeom prst="round2SameRect">
              <a:avLst>
                <a:gd fmla="val 11782" name="adj1"/>
                <a:gd fmla="val 0" name="adj2"/>
              </a:avLst>
            </a:prstGeom>
            <a:gradFill>
              <a:gsLst>
                <a:gs pos="0">
                  <a:srgbClr val="938953"/>
                </a:gs>
                <a:gs pos="50000">
                  <a:srgbClr val="F2F2F2"/>
                </a:gs>
                <a:gs pos="100000">
                  <a:schemeClr val="lt1"/>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grpSp>
        <p:nvGrpSpPr>
          <p:cNvPr id="339" name="Shape 339"/>
          <p:cNvGrpSpPr/>
          <p:nvPr/>
        </p:nvGrpSpPr>
        <p:grpSpPr>
          <a:xfrm>
            <a:off x="3537887" y="44624"/>
            <a:ext cx="2305038" cy="1857387"/>
            <a:chOff x="-214345" y="2716075"/>
            <a:chExt cx="8162954" cy="3141815"/>
          </a:xfrm>
        </p:grpSpPr>
        <p:grpSp>
          <p:nvGrpSpPr>
            <p:cNvPr id="340" name="Shape 340"/>
            <p:cNvGrpSpPr/>
            <p:nvPr/>
          </p:nvGrpSpPr>
          <p:grpSpPr>
            <a:xfrm>
              <a:off x="-214345" y="2716075"/>
              <a:ext cx="8162954" cy="3141815"/>
              <a:chOff x="0" y="2714619"/>
              <a:chExt cx="8162954" cy="3141815"/>
            </a:xfrm>
          </p:grpSpPr>
          <p:pic>
            <p:nvPicPr>
              <p:cNvPr descr="00182.WMF" id="341" name="Shape 341"/>
              <p:cNvPicPr preferRelativeResize="0"/>
              <p:nvPr/>
            </p:nvPicPr>
            <p:blipFill rotWithShape="1">
              <a:blip r:embed="rId3">
                <a:alphaModFix/>
              </a:blip>
              <a:srcRect b="0" l="0" r="0" t="0"/>
              <a:stretch/>
            </p:blipFill>
            <p:spPr>
              <a:xfrm>
                <a:off x="0" y="2714619"/>
                <a:ext cx="8162954" cy="3141815"/>
              </a:xfrm>
              <a:prstGeom prst="rect">
                <a:avLst/>
              </a:prstGeom>
              <a:noFill/>
              <a:ln>
                <a:noFill/>
              </a:ln>
            </p:spPr>
          </p:pic>
          <p:sp>
            <p:nvSpPr>
              <p:cNvPr id="342" name="Shape 342"/>
              <p:cNvSpPr/>
              <p:nvPr/>
            </p:nvSpPr>
            <p:spPr>
              <a:xfrm>
                <a:off x="194604" y="3077136"/>
                <a:ext cx="7900985" cy="2671765"/>
              </a:xfrm>
              <a:custGeom>
                <a:pathLst>
                  <a:path extrusionOk="0" h="120000" w="120000">
                    <a:moveTo>
                      <a:pt x="112188" y="30652"/>
                    </a:moveTo>
                    <a:cubicBezTo>
                      <a:pt x="110828" y="28609"/>
                      <a:pt x="111766" y="30213"/>
                      <a:pt x="110452" y="27391"/>
                    </a:cubicBezTo>
                    <a:cubicBezTo>
                      <a:pt x="110239" y="26935"/>
                      <a:pt x="110001" y="26588"/>
                      <a:pt x="109801" y="26086"/>
                    </a:cubicBezTo>
                    <a:cubicBezTo>
                      <a:pt x="108729" y="23403"/>
                      <a:pt x="109493" y="23994"/>
                      <a:pt x="107848" y="21521"/>
                    </a:cubicBezTo>
                    <a:cubicBezTo>
                      <a:pt x="107558" y="21086"/>
                      <a:pt x="107260" y="20699"/>
                      <a:pt x="106980" y="20217"/>
                    </a:cubicBezTo>
                    <a:cubicBezTo>
                      <a:pt x="106753" y="19828"/>
                      <a:pt x="106567" y="19231"/>
                      <a:pt x="106329" y="18913"/>
                    </a:cubicBezTo>
                    <a:cubicBezTo>
                      <a:pt x="105911" y="18354"/>
                      <a:pt x="105027" y="17608"/>
                      <a:pt x="105027" y="17608"/>
                    </a:cubicBezTo>
                    <a:cubicBezTo>
                      <a:pt x="103995" y="15541"/>
                      <a:pt x="104623" y="16552"/>
                      <a:pt x="103074" y="15000"/>
                    </a:cubicBezTo>
                    <a:lnTo>
                      <a:pt x="101772" y="13695"/>
                    </a:lnTo>
                    <a:cubicBezTo>
                      <a:pt x="101119" y="13041"/>
                      <a:pt x="100784" y="12616"/>
                      <a:pt x="100036" y="12391"/>
                    </a:cubicBezTo>
                    <a:cubicBezTo>
                      <a:pt x="98954" y="12066"/>
                      <a:pt x="97866" y="11956"/>
                      <a:pt x="96781" y="11739"/>
                    </a:cubicBezTo>
                    <a:cubicBezTo>
                      <a:pt x="96033" y="10990"/>
                      <a:pt x="95128" y="10027"/>
                      <a:pt x="94394" y="9782"/>
                    </a:cubicBezTo>
                    <a:cubicBezTo>
                      <a:pt x="91932" y="8960"/>
                      <a:pt x="93089" y="9408"/>
                      <a:pt x="90922" y="8478"/>
                    </a:cubicBezTo>
                    <a:lnTo>
                      <a:pt x="89620" y="7173"/>
                    </a:lnTo>
                    <a:cubicBezTo>
                      <a:pt x="88936" y="6489"/>
                      <a:pt x="88864" y="6361"/>
                      <a:pt x="88101" y="5869"/>
                    </a:cubicBezTo>
                    <a:cubicBezTo>
                      <a:pt x="84609" y="3620"/>
                      <a:pt x="87230" y="5324"/>
                      <a:pt x="84412" y="3913"/>
                    </a:cubicBezTo>
                    <a:cubicBezTo>
                      <a:pt x="84048" y="3730"/>
                      <a:pt x="83695" y="3334"/>
                      <a:pt x="83327" y="3260"/>
                    </a:cubicBezTo>
                    <a:cubicBezTo>
                      <a:pt x="79770" y="2548"/>
                      <a:pt x="70161" y="2102"/>
                      <a:pt x="67920" y="1956"/>
                    </a:cubicBezTo>
                    <a:cubicBezTo>
                      <a:pt x="67341" y="1739"/>
                      <a:pt x="66759" y="1592"/>
                      <a:pt x="66184" y="1304"/>
                    </a:cubicBezTo>
                    <a:cubicBezTo>
                      <a:pt x="65639" y="1031"/>
                      <a:pt x="65181" y="516"/>
                      <a:pt x="64665" y="0"/>
                    </a:cubicBezTo>
                    <a:lnTo>
                      <a:pt x="42748" y="652"/>
                    </a:lnTo>
                    <a:cubicBezTo>
                      <a:pt x="42519" y="665"/>
                      <a:pt x="42320" y="1155"/>
                      <a:pt x="42097" y="1304"/>
                    </a:cubicBezTo>
                    <a:cubicBezTo>
                      <a:pt x="39806" y="2834"/>
                      <a:pt x="41610" y="1140"/>
                      <a:pt x="40144" y="2608"/>
                    </a:cubicBezTo>
                    <a:cubicBezTo>
                      <a:pt x="39710" y="3478"/>
                      <a:pt x="39211" y="4108"/>
                      <a:pt x="38842" y="5217"/>
                    </a:cubicBezTo>
                    <a:cubicBezTo>
                      <a:pt x="38029" y="7660"/>
                      <a:pt x="38482" y="6882"/>
                      <a:pt x="37540" y="7826"/>
                    </a:cubicBezTo>
                    <a:lnTo>
                      <a:pt x="36238" y="10434"/>
                    </a:lnTo>
                    <a:cubicBezTo>
                      <a:pt x="35042" y="12831"/>
                      <a:pt x="35846" y="11652"/>
                      <a:pt x="33634" y="12391"/>
                    </a:cubicBezTo>
                    <a:cubicBezTo>
                      <a:pt x="30993" y="14375"/>
                      <a:pt x="35452" y="11196"/>
                      <a:pt x="29077" y="13695"/>
                    </a:cubicBezTo>
                    <a:cubicBezTo>
                      <a:pt x="28624" y="13873"/>
                      <a:pt x="28209" y="14565"/>
                      <a:pt x="27775" y="15000"/>
                    </a:cubicBezTo>
                    <a:lnTo>
                      <a:pt x="27124" y="15652"/>
                    </a:lnTo>
                    <a:cubicBezTo>
                      <a:pt x="26907" y="15869"/>
                      <a:pt x="26695" y="16137"/>
                      <a:pt x="26473" y="16304"/>
                    </a:cubicBezTo>
                    <a:cubicBezTo>
                      <a:pt x="26184" y="16521"/>
                      <a:pt x="25891" y="16698"/>
                      <a:pt x="25605" y="16956"/>
                    </a:cubicBezTo>
                    <a:cubicBezTo>
                      <a:pt x="25167" y="17351"/>
                      <a:pt x="24737" y="17826"/>
                      <a:pt x="24303" y="18260"/>
                    </a:cubicBezTo>
                    <a:lnTo>
                      <a:pt x="23001" y="19565"/>
                    </a:lnTo>
                    <a:lnTo>
                      <a:pt x="21699" y="20869"/>
                    </a:lnTo>
                    <a:cubicBezTo>
                      <a:pt x="21482" y="21086"/>
                      <a:pt x="21275" y="21436"/>
                      <a:pt x="21048" y="21521"/>
                    </a:cubicBezTo>
                    <a:lnTo>
                      <a:pt x="19312" y="22173"/>
                    </a:lnTo>
                    <a:cubicBezTo>
                      <a:pt x="19095" y="22391"/>
                      <a:pt x="18861" y="22492"/>
                      <a:pt x="18661" y="22826"/>
                    </a:cubicBezTo>
                    <a:cubicBezTo>
                      <a:pt x="18205" y="23587"/>
                      <a:pt x="17793" y="24565"/>
                      <a:pt x="17359" y="25434"/>
                    </a:cubicBezTo>
                    <a:lnTo>
                      <a:pt x="16708" y="26739"/>
                    </a:lnTo>
                    <a:lnTo>
                      <a:pt x="16057" y="28043"/>
                    </a:lnTo>
                    <a:lnTo>
                      <a:pt x="15406" y="29347"/>
                    </a:lnTo>
                    <a:cubicBezTo>
                      <a:pt x="14177" y="34891"/>
                      <a:pt x="16202" y="26303"/>
                      <a:pt x="13670" y="33913"/>
                    </a:cubicBezTo>
                    <a:cubicBezTo>
                      <a:pt x="11769" y="39628"/>
                      <a:pt x="14181" y="32634"/>
                      <a:pt x="12368" y="37173"/>
                    </a:cubicBezTo>
                    <a:cubicBezTo>
                      <a:pt x="12133" y="37764"/>
                      <a:pt x="11984" y="38672"/>
                      <a:pt x="11717" y="39130"/>
                    </a:cubicBezTo>
                    <a:cubicBezTo>
                      <a:pt x="11458" y="39575"/>
                      <a:pt x="11145" y="39664"/>
                      <a:pt x="10849" y="39782"/>
                    </a:cubicBezTo>
                    <a:cubicBezTo>
                      <a:pt x="10057" y="40099"/>
                      <a:pt x="9258" y="40217"/>
                      <a:pt x="8462" y="40434"/>
                    </a:cubicBezTo>
                    <a:cubicBezTo>
                      <a:pt x="8245" y="40869"/>
                      <a:pt x="8050" y="41420"/>
                      <a:pt x="7811" y="41739"/>
                    </a:cubicBezTo>
                    <a:cubicBezTo>
                      <a:pt x="7393" y="42297"/>
                      <a:pt x="6509" y="43043"/>
                      <a:pt x="6509" y="43043"/>
                    </a:cubicBezTo>
                    <a:lnTo>
                      <a:pt x="4556" y="46956"/>
                    </a:lnTo>
                    <a:lnTo>
                      <a:pt x="3905" y="48260"/>
                    </a:lnTo>
                    <a:cubicBezTo>
                      <a:pt x="2893" y="52826"/>
                      <a:pt x="3471" y="51304"/>
                      <a:pt x="2386" y="53478"/>
                    </a:cubicBezTo>
                    <a:cubicBezTo>
                      <a:pt x="2097" y="54782"/>
                      <a:pt x="1683" y="55904"/>
                      <a:pt x="1518" y="57391"/>
                    </a:cubicBezTo>
                    <a:cubicBezTo>
                      <a:pt x="789" y="63968"/>
                      <a:pt x="1902" y="53765"/>
                      <a:pt x="1084" y="61956"/>
                    </a:cubicBezTo>
                    <a:cubicBezTo>
                      <a:pt x="953" y="63273"/>
                      <a:pt x="761" y="64535"/>
                      <a:pt x="650" y="65869"/>
                    </a:cubicBezTo>
                    <a:cubicBezTo>
                      <a:pt x="378" y="69145"/>
                      <a:pt x="528" y="67627"/>
                      <a:pt x="216" y="70434"/>
                    </a:cubicBezTo>
                    <a:cubicBezTo>
                      <a:pt x="144" y="72826"/>
                      <a:pt x="0" y="75207"/>
                      <a:pt x="0" y="77608"/>
                    </a:cubicBezTo>
                    <a:cubicBezTo>
                      <a:pt x="0" y="78505"/>
                      <a:pt x="135" y="79355"/>
                      <a:pt x="216" y="80217"/>
                    </a:cubicBezTo>
                    <a:cubicBezTo>
                      <a:pt x="279" y="80878"/>
                      <a:pt x="322" y="81572"/>
                      <a:pt x="433" y="82173"/>
                    </a:cubicBezTo>
                    <a:cubicBezTo>
                      <a:pt x="1284" y="86777"/>
                      <a:pt x="1174" y="85831"/>
                      <a:pt x="2603" y="88695"/>
                    </a:cubicBezTo>
                    <a:lnTo>
                      <a:pt x="3905" y="91304"/>
                    </a:lnTo>
                    <a:lnTo>
                      <a:pt x="4556" y="91956"/>
                    </a:lnTo>
                    <a:cubicBezTo>
                      <a:pt x="4753" y="92399"/>
                      <a:pt x="5758" y="94740"/>
                      <a:pt x="6075" y="95217"/>
                    </a:cubicBezTo>
                    <a:cubicBezTo>
                      <a:pt x="6581" y="95976"/>
                      <a:pt x="7584" y="96354"/>
                      <a:pt x="8028" y="96521"/>
                    </a:cubicBezTo>
                    <a:cubicBezTo>
                      <a:pt x="8750" y="96792"/>
                      <a:pt x="9475" y="96956"/>
                      <a:pt x="10198" y="97173"/>
                    </a:cubicBezTo>
                    <a:cubicBezTo>
                      <a:pt x="10415" y="97608"/>
                      <a:pt x="10665" y="97924"/>
                      <a:pt x="10849" y="98478"/>
                    </a:cubicBezTo>
                    <a:cubicBezTo>
                      <a:pt x="12296" y="102826"/>
                      <a:pt x="10198" y="98260"/>
                      <a:pt x="11934" y="101739"/>
                    </a:cubicBezTo>
                    <a:cubicBezTo>
                      <a:pt x="12079" y="102391"/>
                      <a:pt x="12184" y="103141"/>
                      <a:pt x="12368" y="103695"/>
                    </a:cubicBezTo>
                    <a:cubicBezTo>
                      <a:pt x="12890" y="105262"/>
                      <a:pt x="13053" y="104856"/>
                      <a:pt x="13670" y="105652"/>
                    </a:cubicBezTo>
                    <a:cubicBezTo>
                      <a:pt x="13968" y="106035"/>
                      <a:pt x="14220" y="106787"/>
                      <a:pt x="14538" y="106956"/>
                    </a:cubicBezTo>
                    <a:cubicBezTo>
                      <a:pt x="15467" y="107449"/>
                      <a:pt x="16421" y="107326"/>
                      <a:pt x="17359" y="107608"/>
                    </a:cubicBezTo>
                    <a:cubicBezTo>
                      <a:pt x="17868" y="107761"/>
                      <a:pt x="18371" y="108070"/>
                      <a:pt x="18878" y="108260"/>
                    </a:cubicBezTo>
                    <a:cubicBezTo>
                      <a:pt x="19528" y="108505"/>
                      <a:pt x="20180" y="108695"/>
                      <a:pt x="20831" y="108913"/>
                    </a:cubicBezTo>
                    <a:cubicBezTo>
                      <a:pt x="23205" y="111291"/>
                      <a:pt x="19610" y="107498"/>
                      <a:pt x="22133" y="110869"/>
                    </a:cubicBezTo>
                    <a:cubicBezTo>
                      <a:pt x="22551" y="111427"/>
                      <a:pt x="23001" y="111739"/>
                      <a:pt x="23435" y="112173"/>
                    </a:cubicBezTo>
                    <a:lnTo>
                      <a:pt x="24086" y="112826"/>
                    </a:lnTo>
                    <a:lnTo>
                      <a:pt x="24737" y="113478"/>
                    </a:lnTo>
                    <a:cubicBezTo>
                      <a:pt x="24954" y="113695"/>
                      <a:pt x="25166" y="113963"/>
                      <a:pt x="25388" y="114130"/>
                    </a:cubicBezTo>
                    <a:cubicBezTo>
                      <a:pt x="25678" y="114347"/>
                      <a:pt x="25959" y="114722"/>
                      <a:pt x="26256" y="114782"/>
                    </a:cubicBezTo>
                    <a:cubicBezTo>
                      <a:pt x="28134" y="115158"/>
                      <a:pt x="30017" y="115246"/>
                      <a:pt x="31898" y="115434"/>
                    </a:cubicBezTo>
                    <a:cubicBezTo>
                      <a:pt x="45303" y="116777"/>
                      <a:pt x="33789" y="115399"/>
                      <a:pt x="44484" y="116739"/>
                    </a:cubicBezTo>
                    <a:cubicBezTo>
                      <a:pt x="45345" y="117256"/>
                      <a:pt x="46520" y="117908"/>
                      <a:pt x="47305" y="118695"/>
                    </a:cubicBezTo>
                    <a:lnTo>
                      <a:pt x="48607" y="120000"/>
                    </a:lnTo>
                    <a:lnTo>
                      <a:pt x="74430" y="119347"/>
                    </a:lnTo>
                    <a:cubicBezTo>
                      <a:pt x="74659" y="119336"/>
                      <a:pt x="74854" y="118792"/>
                      <a:pt x="75081" y="118695"/>
                    </a:cubicBezTo>
                    <a:cubicBezTo>
                      <a:pt x="75872" y="118356"/>
                      <a:pt x="76672" y="118260"/>
                      <a:pt x="77468" y="118043"/>
                    </a:cubicBezTo>
                    <a:cubicBezTo>
                      <a:pt x="77685" y="117826"/>
                      <a:pt x="77914" y="117698"/>
                      <a:pt x="78119" y="117391"/>
                    </a:cubicBezTo>
                    <a:cubicBezTo>
                      <a:pt x="78352" y="117040"/>
                      <a:pt x="78530" y="116395"/>
                      <a:pt x="78770" y="116086"/>
                    </a:cubicBezTo>
                    <a:cubicBezTo>
                      <a:pt x="79281" y="115428"/>
                      <a:pt x="80805" y="114933"/>
                      <a:pt x="81157" y="114782"/>
                    </a:cubicBezTo>
                    <a:cubicBezTo>
                      <a:pt x="81374" y="114565"/>
                      <a:pt x="81588" y="114319"/>
                      <a:pt x="81808" y="114130"/>
                    </a:cubicBezTo>
                    <a:cubicBezTo>
                      <a:pt x="85165" y="111247"/>
                      <a:pt x="87893" y="113113"/>
                      <a:pt x="92007" y="112826"/>
                    </a:cubicBezTo>
                    <a:cubicBezTo>
                      <a:pt x="93393" y="111437"/>
                      <a:pt x="91821" y="112899"/>
                      <a:pt x="93960" y="111521"/>
                    </a:cubicBezTo>
                    <a:cubicBezTo>
                      <a:pt x="94543" y="111146"/>
                      <a:pt x="95130" y="110784"/>
                      <a:pt x="95696" y="110217"/>
                    </a:cubicBezTo>
                    <a:cubicBezTo>
                      <a:pt x="96130" y="109782"/>
                      <a:pt x="96542" y="109049"/>
                      <a:pt x="96998" y="108913"/>
                    </a:cubicBezTo>
                    <a:lnTo>
                      <a:pt x="99168" y="108260"/>
                    </a:lnTo>
                    <a:lnTo>
                      <a:pt x="100470" y="106956"/>
                    </a:lnTo>
                    <a:lnTo>
                      <a:pt x="101121" y="106304"/>
                    </a:lnTo>
                    <a:cubicBezTo>
                      <a:pt x="101555" y="105434"/>
                      <a:pt x="102054" y="104804"/>
                      <a:pt x="102423" y="103695"/>
                    </a:cubicBezTo>
                    <a:cubicBezTo>
                      <a:pt x="102640" y="103043"/>
                      <a:pt x="102818" y="102250"/>
                      <a:pt x="103074" y="101739"/>
                    </a:cubicBezTo>
                    <a:cubicBezTo>
                      <a:pt x="103264" y="101357"/>
                      <a:pt x="103498" y="101177"/>
                      <a:pt x="103725" y="101086"/>
                    </a:cubicBezTo>
                    <a:cubicBezTo>
                      <a:pt x="104588" y="100741"/>
                      <a:pt x="105463" y="100723"/>
                      <a:pt x="106329" y="100434"/>
                    </a:cubicBezTo>
                    <a:cubicBezTo>
                      <a:pt x="106766" y="100288"/>
                      <a:pt x="107197" y="100000"/>
                      <a:pt x="107631" y="99782"/>
                    </a:cubicBezTo>
                    <a:cubicBezTo>
                      <a:pt x="107848" y="99565"/>
                      <a:pt x="108062" y="99319"/>
                      <a:pt x="108282" y="99130"/>
                    </a:cubicBezTo>
                    <a:cubicBezTo>
                      <a:pt x="108568" y="98884"/>
                      <a:pt x="108883" y="98879"/>
                      <a:pt x="109150" y="98478"/>
                    </a:cubicBezTo>
                    <a:cubicBezTo>
                      <a:pt x="109616" y="97777"/>
                      <a:pt x="110018" y="96739"/>
                      <a:pt x="110452" y="95869"/>
                    </a:cubicBezTo>
                    <a:cubicBezTo>
                      <a:pt x="110669" y="95434"/>
                      <a:pt x="110855" y="94813"/>
                      <a:pt x="111103" y="94565"/>
                    </a:cubicBezTo>
                    <a:cubicBezTo>
                      <a:pt x="112739" y="92925"/>
                      <a:pt x="110722" y="95137"/>
                      <a:pt x="112405" y="92608"/>
                    </a:cubicBezTo>
                    <a:cubicBezTo>
                      <a:pt x="112609" y="92301"/>
                      <a:pt x="112839" y="92173"/>
                      <a:pt x="113056" y="91956"/>
                    </a:cubicBezTo>
                    <a:cubicBezTo>
                      <a:pt x="113273" y="91521"/>
                      <a:pt x="113473" y="91002"/>
                      <a:pt x="113707" y="90652"/>
                    </a:cubicBezTo>
                    <a:cubicBezTo>
                      <a:pt x="113911" y="90344"/>
                      <a:pt x="114179" y="90429"/>
                      <a:pt x="114358" y="90000"/>
                    </a:cubicBezTo>
                    <a:cubicBezTo>
                      <a:pt x="114561" y="89510"/>
                      <a:pt x="114595" y="88559"/>
                      <a:pt x="114792" y="88043"/>
                    </a:cubicBezTo>
                    <a:cubicBezTo>
                      <a:pt x="115184" y="87011"/>
                      <a:pt x="115660" y="86304"/>
                      <a:pt x="116094" y="85434"/>
                    </a:cubicBezTo>
                    <a:lnTo>
                      <a:pt x="116745" y="84130"/>
                    </a:lnTo>
                    <a:cubicBezTo>
                      <a:pt x="117140" y="82345"/>
                      <a:pt x="117144" y="81784"/>
                      <a:pt x="117830" y="80869"/>
                    </a:cubicBezTo>
                    <a:cubicBezTo>
                      <a:pt x="118248" y="80311"/>
                      <a:pt x="119132" y="79565"/>
                      <a:pt x="119132" y="79565"/>
                    </a:cubicBezTo>
                    <a:cubicBezTo>
                      <a:pt x="119677" y="74647"/>
                      <a:pt x="118941" y="80709"/>
                      <a:pt x="119783" y="75652"/>
                    </a:cubicBezTo>
                    <a:cubicBezTo>
                      <a:pt x="119885" y="75037"/>
                      <a:pt x="119927" y="74347"/>
                      <a:pt x="120000" y="73695"/>
                    </a:cubicBezTo>
                    <a:cubicBezTo>
                      <a:pt x="119927" y="68913"/>
                      <a:pt x="119910" y="64120"/>
                      <a:pt x="119783" y="59347"/>
                    </a:cubicBezTo>
                    <a:cubicBezTo>
                      <a:pt x="119764" y="58662"/>
                      <a:pt x="119600" y="58070"/>
                      <a:pt x="119566" y="57391"/>
                    </a:cubicBezTo>
                    <a:cubicBezTo>
                      <a:pt x="119455" y="55231"/>
                      <a:pt x="119459" y="53028"/>
                      <a:pt x="119349" y="50869"/>
                    </a:cubicBezTo>
                    <a:cubicBezTo>
                      <a:pt x="119314" y="50190"/>
                      <a:pt x="119258" y="49485"/>
                      <a:pt x="119132" y="48913"/>
                    </a:cubicBezTo>
                    <a:cubicBezTo>
                      <a:pt x="118961" y="48145"/>
                      <a:pt x="118677" y="47665"/>
                      <a:pt x="118481" y="46956"/>
                    </a:cubicBezTo>
                    <a:cubicBezTo>
                      <a:pt x="117705" y="44158"/>
                      <a:pt x="118433" y="45641"/>
                      <a:pt x="117396" y="43043"/>
                    </a:cubicBezTo>
                    <a:cubicBezTo>
                      <a:pt x="117195" y="42541"/>
                      <a:pt x="116939" y="42259"/>
                      <a:pt x="116745" y="41739"/>
                    </a:cubicBezTo>
                    <a:cubicBezTo>
                      <a:pt x="116286" y="40513"/>
                      <a:pt x="115953" y="38849"/>
                      <a:pt x="115443" y="37826"/>
                    </a:cubicBezTo>
                    <a:lnTo>
                      <a:pt x="114141" y="35217"/>
                    </a:lnTo>
                    <a:cubicBezTo>
                      <a:pt x="113339" y="31602"/>
                      <a:pt x="114165" y="34461"/>
                      <a:pt x="113056" y="32608"/>
                    </a:cubicBezTo>
                    <a:cubicBezTo>
                      <a:pt x="110817" y="28871"/>
                      <a:pt x="112576" y="30823"/>
                      <a:pt x="111103" y="29347"/>
                    </a:cubicBezTo>
                    <a:lnTo>
                      <a:pt x="110452" y="28043"/>
                    </a:lnTo>
                  </a:path>
                </a:pathLst>
              </a:custGeom>
              <a:gradFill>
                <a:gsLst>
                  <a:gs pos="0">
                    <a:srgbClr val="7C009E"/>
                  </a:gs>
                  <a:gs pos="50000">
                    <a:srgbClr val="B300E4"/>
                  </a:gs>
                  <a:gs pos="100000">
                    <a:srgbClr val="D700FF"/>
                  </a:gs>
                </a:gsLst>
                <a:lin ang="5400000" scaled="0"/>
              </a:gradFill>
              <a:ln cap="flat"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1400">
                  <a:solidFill>
                    <a:srgbClr val="FFFFFF"/>
                  </a:solidFill>
                  <a:latin typeface="Times New Roman"/>
                  <a:ea typeface="Times New Roman"/>
                  <a:cs typeface="Times New Roman"/>
                  <a:sym typeface="Times New Roman"/>
                </a:endParaRPr>
              </a:p>
            </p:txBody>
          </p:sp>
        </p:grpSp>
        <p:sp>
          <p:nvSpPr>
            <p:cNvPr id="343" name="Shape 343"/>
            <p:cNvSpPr txBox="1"/>
            <p:nvPr/>
          </p:nvSpPr>
          <p:spPr>
            <a:xfrm>
              <a:off x="878915" y="3441110"/>
              <a:ext cx="6143667" cy="203038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7200">
                  <a:solidFill>
                    <a:srgbClr val="FFFFFF"/>
                  </a:solidFill>
                  <a:latin typeface="Times New Roman"/>
                  <a:ea typeface="Times New Roman"/>
                  <a:cs typeface="Times New Roman"/>
                  <a:sym typeface="Times New Roman"/>
                </a:rPr>
                <a:t>العمل</a:t>
              </a:r>
            </a:p>
          </p:txBody>
        </p:sp>
      </p:grpSp>
      <p:sp>
        <p:nvSpPr>
          <p:cNvPr id="344" name="Shape 344"/>
          <p:cNvSpPr txBox="1"/>
          <p:nvPr/>
        </p:nvSpPr>
        <p:spPr>
          <a:xfrm>
            <a:off x="979273" y="2419141"/>
            <a:ext cx="7193126" cy="255454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 يحقق له قيمة ومكانة اجتماعية داخل المجتمع بأسره، خصوصًا عندما يلتحق بوظيفة ويتزوج ويكون له أدوار اجتماعية متعددة.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44">
                                            <p:txEl>
                                              <p:pRg end="0" st="0"/>
                                            </p:txEl>
                                          </p:spTgt>
                                        </p:tgtEl>
                                        <p:attrNameLst>
                                          <p:attrName>style.visibility</p:attrName>
                                        </p:attrNameLst>
                                      </p:cBhvr>
                                      <p:to>
                                        <p:strVal val="visible"/>
                                      </p:to>
                                    </p:set>
                                    <p:anim calcmode="lin" valueType="num">
                                      <p:cBhvr additive="base">
                                        <p:cTn dur="500"/>
                                        <p:tgtEl>
                                          <p:spTgt spid="34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44">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x="0" y="0"/>
          <a:ext cx="0" cy="0"/>
          <a:chOff x="0" y="0"/>
          <a:chExt cx="0" cy="0"/>
        </a:xfrm>
      </p:grpSpPr>
      <p:grpSp>
        <p:nvGrpSpPr>
          <p:cNvPr id="349" name="Shape 349"/>
          <p:cNvGrpSpPr/>
          <p:nvPr/>
        </p:nvGrpSpPr>
        <p:grpSpPr>
          <a:xfrm>
            <a:off x="35496" y="44623"/>
            <a:ext cx="8964488" cy="6813375"/>
            <a:chOff x="500033" y="214289"/>
            <a:chExt cx="8215369" cy="6500857"/>
          </a:xfrm>
        </p:grpSpPr>
        <p:sp>
          <p:nvSpPr>
            <p:cNvPr id="350" name="Shape 350"/>
            <p:cNvSpPr/>
            <p:nvPr/>
          </p:nvSpPr>
          <p:spPr>
            <a:xfrm>
              <a:off x="5643569" y="5000635"/>
              <a:ext cx="2571767" cy="1714511"/>
            </a:xfrm>
            <a:prstGeom prst="cloud">
              <a:avLst/>
            </a:prstGeom>
            <a:solidFill>
              <a:srgbClr val="FF000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51" name="Shape 351"/>
            <p:cNvSpPr/>
            <p:nvPr/>
          </p:nvSpPr>
          <p:spPr>
            <a:xfrm>
              <a:off x="1071537" y="214289"/>
              <a:ext cx="2357453" cy="1714511"/>
            </a:xfrm>
            <a:prstGeom prst="cloud">
              <a:avLst/>
            </a:prstGeom>
            <a:solidFill>
              <a:srgbClr val="D8D8D8"/>
            </a:solidFill>
            <a:ln cap="flat" cmpd="sng" w="25400">
              <a:solidFill>
                <a:srgbClr val="00FF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52" name="Shape 352"/>
            <p:cNvSpPr/>
            <p:nvPr/>
          </p:nvSpPr>
          <p:spPr>
            <a:xfrm rot="10800000">
              <a:off x="2928925" y="571480"/>
              <a:ext cx="5786477" cy="5857915"/>
            </a:xfrm>
            <a:prstGeom prst="corner">
              <a:avLst>
                <a:gd fmla="val 22983" name="adj1"/>
                <a:gd fmla="val 21454" name="adj2"/>
              </a:avLst>
            </a:prstGeom>
            <a:solidFill>
              <a:srgbClr val="008000"/>
            </a:soli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53" name="Shape 353"/>
            <p:cNvSpPr/>
            <p:nvPr/>
          </p:nvSpPr>
          <p:spPr>
            <a:xfrm>
              <a:off x="500033" y="571479"/>
              <a:ext cx="5786477" cy="5857915"/>
            </a:xfrm>
            <a:prstGeom prst="corner">
              <a:avLst>
                <a:gd fmla="val 22983" name="adj1"/>
                <a:gd fmla="val 21454" name="adj2"/>
              </a:avLst>
            </a:prstGeom>
            <a:gradFill>
              <a:gsLst>
                <a:gs pos="0">
                  <a:srgbClr val="C2D59B"/>
                </a:gs>
                <a:gs pos="50000">
                  <a:srgbClr val="EAF1DD"/>
                </a:gs>
                <a:gs pos="100000">
                  <a:schemeClr val="lt1"/>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54" name="Shape 354"/>
            <p:cNvSpPr/>
            <p:nvPr/>
          </p:nvSpPr>
          <p:spPr>
            <a:xfrm>
              <a:off x="857224" y="785793"/>
              <a:ext cx="7572428" cy="5357849"/>
            </a:xfrm>
            <a:prstGeom prst="round2SameRect">
              <a:avLst>
                <a:gd fmla="val 11782" name="adj1"/>
                <a:gd fmla="val 0" name="adj2"/>
              </a:avLst>
            </a:prstGeom>
            <a:gradFill>
              <a:gsLst>
                <a:gs pos="0">
                  <a:srgbClr val="938953"/>
                </a:gs>
                <a:gs pos="50000">
                  <a:srgbClr val="F2F2F2"/>
                </a:gs>
                <a:gs pos="100000">
                  <a:schemeClr val="lt1"/>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grpSp>
        <p:nvGrpSpPr>
          <p:cNvPr id="355" name="Shape 355"/>
          <p:cNvGrpSpPr/>
          <p:nvPr/>
        </p:nvGrpSpPr>
        <p:grpSpPr>
          <a:xfrm>
            <a:off x="3537887" y="44624"/>
            <a:ext cx="2305038" cy="1857387"/>
            <a:chOff x="-214345" y="2716075"/>
            <a:chExt cx="8162954" cy="3141815"/>
          </a:xfrm>
        </p:grpSpPr>
        <p:grpSp>
          <p:nvGrpSpPr>
            <p:cNvPr id="356" name="Shape 356"/>
            <p:cNvGrpSpPr/>
            <p:nvPr/>
          </p:nvGrpSpPr>
          <p:grpSpPr>
            <a:xfrm>
              <a:off x="-214345" y="2716075"/>
              <a:ext cx="8162954" cy="3141815"/>
              <a:chOff x="0" y="2714619"/>
              <a:chExt cx="8162954" cy="3141815"/>
            </a:xfrm>
          </p:grpSpPr>
          <p:pic>
            <p:nvPicPr>
              <p:cNvPr descr="00182.WMF" id="357" name="Shape 357"/>
              <p:cNvPicPr preferRelativeResize="0"/>
              <p:nvPr/>
            </p:nvPicPr>
            <p:blipFill rotWithShape="1">
              <a:blip r:embed="rId3">
                <a:alphaModFix/>
              </a:blip>
              <a:srcRect b="0" l="0" r="0" t="0"/>
              <a:stretch/>
            </p:blipFill>
            <p:spPr>
              <a:xfrm>
                <a:off x="0" y="2714619"/>
                <a:ext cx="8162954" cy="3141815"/>
              </a:xfrm>
              <a:prstGeom prst="rect">
                <a:avLst/>
              </a:prstGeom>
              <a:noFill/>
              <a:ln>
                <a:noFill/>
              </a:ln>
            </p:spPr>
          </p:pic>
          <p:sp>
            <p:nvSpPr>
              <p:cNvPr id="358" name="Shape 358"/>
              <p:cNvSpPr/>
              <p:nvPr/>
            </p:nvSpPr>
            <p:spPr>
              <a:xfrm>
                <a:off x="194604" y="3077136"/>
                <a:ext cx="7900985" cy="2671765"/>
              </a:xfrm>
              <a:custGeom>
                <a:pathLst>
                  <a:path extrusionOk="0" h="120000" w="120000">
                    <a:moveTo>
                      <a:pt x="112188" y="30652"/>
                    </a:moveTo>
                    <a:cubicBezTo>
                      <a:pt x="110828" y="28609"/>
                      <a:pt x="111766" y="30213"/>
                      <a:pt x="110452" y="27391"/>
                    </a:cubicBezTo>
                    <a:cubicBezTo>
                      <a:pt x="110239" y="26935"/>
                      <a:pt x="110001" y="26588"/>
                      <a:pt x="109801" y="26086"/>
                    </a:cubicBezTo>
                    <a:cubicBezTo>
                      <a:pt x="108729" y="23403"/>
                      <a:pt x="109493" y="23994"/>
                      <a:pt x="107848" y="21521"/>
                    </a:cubicBezTo>
                    <a:cubicBezTo>
                      <a:pt x="107558" y="21086"/>
                      <a:pt x="107260" y="20699"/>
                      <a:pt x="106980" y="20217"/>
                    </a:cubicBezTo>
                    <a:cubicBezTo>
                      <a:pt x="106753" y="19828"/>
                      <a:pt x="106567" y="19231"/>
                      <a:pt x="106329" y="18913"/>
                    </a:cubicBezTo>
                    <a:cubicBezTo>
                      <a:pt x="105911" y="18354"/>
                      <a:pt x="105027" y="17608"/>
                      <a:pt x="105027" y="17608"/>
                    </a:cubicBezTo>
                    <a:cubicBezTo>
                      <a:pt x="103995" y="15541"/>
                      <a:pt x="104623" y="16552"/>
                      <a:pt x="103074" y="15000"/>
                    </a:cubicBezTo>
                    <a:lnTo>
                      <a:pt x="101772" y="13695"/>
                    </a:lnTo>
                    <a:cubicBezTo>
                      <a:pt x="101119" y="13041"/>
                      <a:pt x="100784" y="12616"/>
                      <a:pt x="100036" y="12391"/>
                    </a:cubicBezTo>
                    <a:cubicBezTo>
                      <a:pt x="98954" y="12066"/>
                      <a:pt x="97866" y="11956"/>
                      <a:pt x="96781" y="11739"/>
                    </a:cubicBezTo>
                    <a:cubicBezTo>
                      <a:pt x="96033" y="10990"/>
                      <a:pt x="95128" y="10027"/>
                      <a:pt x="94394" y="9782"/>
                    </a:cubicBezTo>
                    <a:cubicBezTo>
                      <a:pt x="91932" y="8960"/>
                      <a:pt x="93089" y="9408"/>
                      <a:pt x="90922" y="8478"/>
                    </a:cubicBezTo>
                    <a:lnTo>
                      <a:pt x="89620" y="7173"/>
                    </a:lnTo>
                    <a:cubicBezTo>
                      <a:pt x="88936" y="6489"/>
                      <a:pt x="88864" y="6361"/>
                      <a:pt x="88101" y="5869"/>
                    </a:cubicBezTo>
                    <a:cubicBezTo>
                      <a:pt x="84609" y="3620"/>
                      <a:pt x="87230" y="5324"/>
                      <a:pt x="84412" y="3913"/>
                    </a:cubicBezTo>
                    <a:cubicBezTo>
                      <a:pt x="84048" y="3730"/>
                      <a:pt x="83695" y="3334"/>
                      <a:pt x="83327" y="3260"/>
                    </a:cubicBezTo>
                    <a:cubicBezTo>
                      <a:pt x="79770" y="2548"/>
                      <a:pt x="70161" y="2102"/>
                      <a:pt x="67920" y="1956"/>
                    </a:cubicBezTo>
                    <a:cubicBezTo>
                      <a:pt x="67341" y="1739"/>
                      <a:pt x="66759" y="1592"/>
                      <a:pt x="66184" y="1304"/>
                    </a:cubicBezTo>
                    <a:cubicBezTo>
                      <a:pt x="65639" y="1031"/>
                      <a:pt x="65181" y="516"/>
                      <a:pt x="64665" y="0"/>
                    </a:cubicBezTo>
                    <a:lnTo>
                      <a:pt x="42748" y="652"/>
                    </a:lnTo>
                    <a:cubicBezTo>
                      <a:pt x="42519" y="665"/>
                      <a:pt x="42320" y="1155"/>
                      <a:pt x="42097" y="1304"/>
                    </a:cubicBezTo>
                    <a:cubicBezTo>
                      <a:pt x="39806" y="2834"/>
                      <a:pt x="41610" y="1140"/>
                      <a:pt x="40144" y="2608"/>
                    </a:cubicBezTo>
                    <a:cubicBezTo>
                      <a:pt x="39710" y="3478"/>
                      <a:pt x="39211" y="4108"/>
                      <a:pt x="38842" y="5217"/>
                    </a:cubicBezTo>
                    <a:cubicBezTo>
                      <a:pt x="38029" y="7660"/>
                      <a:pt x="38482" y="6882"/>
                      <a:pt x="37540" y="7826"/>
                    </a:cubicBezTo>
                    <a:lnTo>
                      <a:pt x="36238" y="10434"/>
                    </a:lnTo>
                    <a:cubicBezTo>
                      <a:pt x="35042" y="12831"/>
                      <a:pt x="35846" y="11652"/>
                      <a:pt x="33634" y="12391"/>
                    </a:cubicBezTo>
                    <a:cubicBezTo>
                      <a:pt x="30993" y="14375"/>
                      <a:pt x="35452" y="11196"/>
                      <a:pt x="29077" y="13695"/>
                    </a:cubicBezTo>
                    <a:cubicBezTo>
                      <a:pt x="28624" y="13873"/>
                      <a:pt x="28209" y="14565"/>
                      <a:pt x="27775" y="15000"/>
                    </a:cubicBezTo>
                    <a:lnTo>
                      <a:pt x="27124" y="15652"/>
                    </a:lnTo>
                    <a:cubicBezTo>
                      <a:pt x="26907" y="15869"/>
                      <a:pt x="26695" y="16137"/>
                      <a:pt x="26473" y="16304"/>
                    </a:cubicBezTo>
                    <a:cubicBezTo>
                      <a:pt x="26184" y="16521"/>
                      <a:pt x="25891" y="16698"/>
                      <a:pt x="25605" y="16956"/>
                    </a:cubicBezTo>
                    <a:cubicBezTo>
                      <a:pt x="25167" y="17351"/>
                      <a:pt x="24737" y="17826"/>
                      <a:pt x="24303" y="18260"/>
                    </a:cubicBezTo>
                    <a:lnTo>
                      <a:pt x="23001" y="19565"/>
                    </a:lnTo>
                    <a:lnTo>
                      <a:pt x="21699" y="20869"/>
                    </a:lnTo>
                    <a:cubicBezTo>
                      <a:pt x="21482" y="21086"/>
                      <a:pt x="21275" y="21436"/>
                      <a:pt x="21048" y="21521"/>
                    </a:cubicBezTo>
                    <a:lnTo>
                      <a:pt x="19312" y="22173"/>
                    </a:lnTo>
                    <a:cubicBezTo>
                      <a:pt x="19095" y="22391"/>
                      <a:pt x="18861" y="22492"/>
                      <a:pt x="18661" y="22826"/>
                    </a:cubicBezTo>
                    <a:cubicBezTo>
                      <a:pt x="18205" y="23587"/>
                      <a:pt x="17793" y="24565"/>
                      <a:pt x="17359" y="25434"/>
                    </a:cubicBezTo>
                    <a:lnTo>
                      <a:pt x="16708" y="26739"/>
                    </a:lnTo>
                    <a:lnTo>
                      <a:pt x="16057" y="28043"/>
                    </a:lnTo>
                    <a:lnTo>
                      <a:pt x="15406" y="29347"/>
                    </a:lnTo>
                    <a:cubicBezTo>
                      <a:pt x="14177" y="34891"/>
                      <a:pt x="16202" y="26303"/>
                      <a:pt x="13670" y="33913"/>
                    </a:cubicBezTo>
                    <a:cubicBezTo>
                      <a:pt x="11769" y="39628"/>
                      <a:pt x="14181" y="32634"/>
                      <a:pt x="12368" y="37173"/>
                    </a:cubicBezTo>
                    <a:cubicBezTo>
                      <a:pt x="12133" y="37764"/>
                      <a:pt x="11984" y="38672"/>
                      <a:pt x="11717" y="39130"/>
                    </a:cubicBezTo>
                    <a:cubicBezTo>
                      <a:pt x="11458" y="39575"/>
                      <a:pt x="11145" y="39664"/>
                      <a:pt x="10849" y="39782"/>
                    </a:cubicBezTo>
                    <a:cubicBezTo>
                      <a:pt x="10057" y="40099"/>
                      <a:pt x="9258" y="40217"/>
                      <a:pt x="8462" y="40434"/>
                    </a:cubicBezTo>
                    <a:cubicBezTo>
                      <a:pt x="8245" y="40869"/>
                      <a:pt x="8050" y="41420"/>
                      <a:pt x="7811" y="41739"/>
                    </a:cubicBezTo>
                    <a:cubicBezTo>
                      <a:pt x="7393" y="42297"/>
                      <a:pt x="6509" y="43043"/>
                      <a:pt x="6509" y="43043"/>
                    </a:cubicBezTo>
                    <a:lnTo>
                      <a:pt x="4556" y="46956"/>
                    </a:lnTo>
                    <a:lnTo>
                      <a:pt x="3905" y="48260"/>
                    </a:lnTo>
                    <a:cubicBezTo>
                      <a:pt x="2893" y="52826"/>
                      <a:pt x="3471" y="51304"/>
                      <a:pt x="2386" y="53478"/>
                    </a:cubicBezTo>
                    <a:cubicBezTo>
                      <a:pt x="2097" y="54782"/>
                      <a:pt x="1683" y="55904"/>
                      <a:pt x="1518" y="57391"/>
                    </a:cubicBezTo>
                    <a:cubicBezTo>
                      <a:pt x="789" y="63968"/>
                      <a:pt x="1902" y="53765"/>
                      <a:pt x="1084" y="61956"/>
                    </a:cubicBezTo>
                    <a:cubicBezTo>
                      <a:pt x="953" y="63273"/>
                      <a:pt x="761" y="64535"/>
                      <a:pt x="650" y="65869"/>
                    </a:cubicBezTo>
                    <a:cubicBezTo>
                      <a:pt x="378" y="69145"/>
                      <a:pt x="528" y="67627"/>
                      <a:pt x="216" y="70434"/>
                    </a:cubicBezTo>
                    <a:cubicBezTo>
                      <a:pt x="144" y="72826"/>
                      <a:pt x="0" y="75207"/>
                      <a:pt x="0" y="77608"/>
                    </a:cubicBezTo>
                    <a:cubicBezTo>
                      <a:pt x="0" y="78505"/>
                      <a:pt x="135" y="79355"/>
                      <a:pt x="216" y="80217"/>
                    </a:cubicBezTo>
                    <a:cubicBezTo>
                      <a:pt x="279" y="80878"/>
                      <a:pt x="322" y="81572"/>
                      <a:pt x="433" y="82173"/>
                    </a:cubicBezTo>
                    <a:cubicBezTo>
                      <a:pt x="1284" y="86777"/>
                      <a:pt x="1174" y="85831"/>
                      <a:pt x="2603" y="88695"/>
                    </a:cubicBezTo>
                    <a:lnTo>
                      <a:pt x="3905" y="91304"/>
                    </a:lnTo>
                    <a:lnTo>
                      <a:pt x="4556" y="91956"/>
                    </a:lnTo>
                    <a:cubicBezTo>
                      <a:pt x="4753" y="92399"/>
                      <a:pt x="5758" y="94740"/>
                      <a:pt x="6075" y="95217"/>
                    </a:cubicBezTo>
                    <a:cubicBezTo>
                      <a:pt x="6581" y="95976"/>
                      <a:pt x="7584" y="96354"/>
                      <a:pt x="8028" y="96521"/>
                    </a:cubicBezTo>
                    <a:cubicBezTo>
                      <a:pt x="8750" y="96792"/>
                      <a:pt x="9475" y="96956"/>
                      <a:pt x="10198" y="97173"/>
                    </a:cubicBezTo>
                    <a:cubicBezTo>
                      <a:pt x="10415" y="97608"/>
                      <a:pt x="10665" y="97924"/>
                      <a:pt x="10849" y="98478"/>
                    </a:cubicBezTo>
                    <a:cubicBezTo>
                      <a:pt x="12296" y="102826"/>
                      <a:pt x="10198" y="98260"/>
                      <a:pt x="11934" y="101739"/>
                    </a:cubicBezTo>
                    <a:cubicBezTo>
                      <a:pt x="12079" y="102391"/>
                      <a:pt x="12184" y="103141"/>
                      <a:pt x="12368" y="103695"/>
                    </a:cubicBezTo>
                    <a:cubicBezTo>
                      <a:pt x="12890" y="105262"/>
                      <a:pt x="13053" y="104856"/>
                      <a:pt x="13670" y="105652"/>
                    </a:cubicBezTo>
                    <a:cubicBezTo>
                      <a:pt x="13968" y="106035"/>
                      <a:pt x="14220" y="106787"/>
                      <a:pt x="14538" y="106956"/>
                    </a:cubicBezTo>
                    <a:cubicBezTo>
                      <a:pt x="15467" y="107449"/>
                      <a:pt x="16421" y="107326"/>
                      <a:pt x="17359" y="107608"/>
                    </a:cubicBezTo>
                    <a:cubicBezTo>
                      <a:pt x="17868" y="107761"/>
                      <a:pt x="18371" y="108070"/>
                      <a:pt x="18878" y="108260"/>
                    </a:cubicBezTo>
                    <a:cubicBezTo>
                      <a:pt x="19528" y="108505"/>
                      <a:pt x="20180" y="108695"/>
                      <a:pt x="20831" y="108913"/>
                    </a:cubicBezTo>
                    <a:cubicBezTo>
                      <a:pt x="23205" y="111291"/>
                      <a:pt x="19610" y="107498"/>
                      <a:pt x="22133" y="110869"/>
                    </a:cubicBezTo>
                    <a:cubicBezTo>
                      <a:pt x="22551" y="111427"/>
                      <a:pt x="23001" y="111739"/>
                      <a:pt x="23435" y="112173"/>
                    </a:cubicBezTo>
                    <a:lnTo>
                      <a:pt x="24086" y="112826"/>
                    </a:lnTo>
                    <a:lnTo>
                      <a:pt x="24737" y="113478"/>
                    </a:lnTo>
                    <a:cubicBezTo>
                      <a:pt x="24954" y="113695"/>
                      <a:pt x="25166" y="113963"/>
                      <a:pt x="25388" y="114130"/>
                    </a:cubicBezTo>
                    <a:cubicBezTo>
                      <a:pt x="25678" y="114347"/>
                      <a:pt x="25959" y="114722"/>
                      <a:pt x="26256" y="114782"/>
                    </a:cubicBezTo>
                    <a:cubicBezTo>
                      <a:pt x="28134" y="115158"/>
                      <a:pt x="30017" y="115246"/>
                      <a:pt x="31898" y="115434"/>
                    </a:cubicBezTo>
                    <a:cubicBezTo>
                      <a:pt x="45303" y="116777"/>
                      <a:pt x="33789" y="115399"/>
                      <a:pt x="44484" y="116739"/>
                    </a:cubicBezTo>
                    <a:cubicBezTo>
                      <a:pt x="45345" y="117256"/>
                      <a:pt x="46520" y="117908"/>
                      <a:pt x="47305" y="118695"/>
                    </a:cubicBezTo>
                    <a:lnTo>
                      <a:pt x="48607" y="120000"/>
                    </a:lnTo>
                    <a:lnTo>
                      <a:pt x="74430" y="119347"/>
                    </a:lnTo>
                    <a:cubicBezTo>
                      <a:pt x="74659" y="119336"/>
                      <a:pt x="74854" y="118792"/>
                      <a:pt x="75081" y="118695"/>
                    </a:cubicBezTo>
                    <a:cubicBezTo>
                      <a:pt x="75872" y="118356"/>
                      <a:pt x="76672" y="118260"/>
                      <a:pt x="77468" y="118043"/>
                    </a:cubicBezTo>
                    <a:cubicBezTo>
                      <a:pt x="77685" y="117826"/>
                      <a:pt x="77914" y="117698"/>
                      <a:pt x="78119" y="117391"/>
                    </a:cubicBezTo>
                    <a:cubicBezTo>
                      <a:pt x="78352" y="117040"/>
                      <a:pt x="78530" y="116395"/>
                      <a:pt x="78770" y="116086"/>
                    </a:cubicBezTo>
                    <a:cubicBezTo>
                      <a:pt x="79281" y="115428"/>
                      <a:pt x="80805" y="114933"/>
                      <a:pt x="81157" y="114782"/>
                    </a:cubicBezTo>
                    <a:cubicBezTo>
                      <a:pt x="81374" y="114565"/>
                      <a:pt x="81588" y="114319"/>
                      <a:pt x="81808" y="114130"/>
                    </a:cubicBezTo>
                    <a:cubicBezTo>
                      <a:pt x="85165" y="111247"/>
                      <a:pt x="87893" y="113113"/>
                      <a:pt x="92007" y="112826"/>
                    </a:cubicBezTo>
                    <a:cubicBezTo>
                      <a:pt x="93393" y="111437"/>
                      <a:pt x="91821" y="112899"/>
                      <a:pt x="93960" y="111521"/>
                    </a:cubicBezTo>
                    <a:cubicBezTo>
                      <a:pt x="94543" y="111146"/>
                      <a:pt x="95130" y="110784"/>
                      <a:pt x="95696" y="110217"/>
                    </a:cubicBezTo>
                    <a:cubicBezTo>
                      <a:pt x="96130" y="109782"/>
                      <a:pt x="96542" y="109049"/>
                      <a:pt x="96998" y="108913"/>
                    </a:cubicBezTo>
                    <a:lnTo>
                      <a:pt x="99168" y="108260"/>
                    </a:lnTo>
                    <a:lnTo>
                      <a:pt x="100470" y="106956"/>
                    </a:lnTo>
                    <a:lnTo>
                      <a:pt x="101121" y="106304"/>
                    </a:lnTo>
                    <a:cubicBezTo>
                      <a:pt x="101555" y="105434"/>
                      <a:pt x="102054" y="104804"/>
                      <a:pt x="102423" y="103695"/>
                    </a:cubicBezTo>
                    <a:cubicBezTo>
                      <a:pt x="102640" y="103043"/>
                      <a:pt x="102818" y="102250"/>
                      <a:pt x="103074" y="101739"/>
                    </a:cubicBezTo>
                    <a:cubicBezTo>
                      <a:pt x="103264" y="101357"/>
                      <a:pt x="103498" y="101177"/>
                      <a:pt x="103725" y="101086"/>
                    </a:cubicBezTo>
                    <a:cubicBezTo>
                      <a:pt x="104588" y="100741"/>
                      <a:pt x="105463" y="100723"/>
                      <a:pt x="106329" y="100434"/>
                    </a:cubicBezTo>
                    <a:cubicBezTo>
                      <a:pt x="106766" y="100288"/>
                      <a:pt x="107197" y="100000"/>
                      <a:pt x="107631" y="99782"/>
                    </a:cubicBezTo>
                    <a:cubicBezTo>
                      <a:pt x="107848" y="99565"/>
                      <a:pt x="108062" y="99319"/>
                      <a:pt x="108282" y="99130"/>
                    </a:cubicBezTo>
                    <a:cubicBezTo>
                      <a:pt x="108568" y="98884"/>
                      <a:pt x="108883" y="98879"/>
                      <a:pt x="109150" y="98478"/>
                    </a:cubicBezTo>
                    <a:cubicBezTo>
                      <a:pt x="109616" y="97777"/>
                      <a:pt x="110018" y="96739"/>
                      <a:pt x="110452" y="95869"/>
                    </a:cubicBezTo>
                    <a:cubicBezTo>
                      <a:pt x="110669" y="95434"/>
                      <a:pt x="110855" y="94813"/>
                      <a:pt x="111103" y="94565"/>
                    </a:cubicBezTo>
                    <a:cubicBezTo>
                      <a:pt x="112739" y="92925"/>
                      <a:pt x="110722" y="95137"/>
                      <a:pt x="112405" y="92608"/>
                    </a:cubicBezTo>
                    <a:cubicBezTo>
                      <a:pt x="112609" y="92301"/>
                      <a:pt x="112839" y="92173"/>
                      <a:pt x="113056" y="91956"/>
                    </a:cubicBezTo>
                    <a:cubicBezTo>
                      <a:pt x="113273" y="91521"/>
                      <a:pt x="113473" y="91002"/>
                      <a:pt x="113707" y="90652"/>
                    </a:cubicBezTo>
                    <a:cubicBezTo>
                      <a:pt x="113911" y="90344"/>
                      <a:pt x="114179" y="90429"/>
                      <a:pt x="114358" y="90000"/>
                    </a:cubicBezTo>
                    <a:cubicBezTo>
                      <a:pt x="114561" y="89510"/>
                      <a:pt x="114595" y="88559"/>
                      <a:pt x="114792" y="88043"/>
                    </a:cubicBezTo>
                    <a:cubicBezTo>
                      <a:pt x="115184" y="87011"/>
                      <a:pt x="115660" y="86304"/>
                      <a:pt x="116094" y="85434"/>
                    </a:cubicBezTo>
                    <a:lnTo>
                      <a:pt x="116745" y="84130"/>
                    </a:lnTo>
                    <a:cubicBezTo>
                      <a:pt x="117140" y="82345"/>
                      <a:pt x="117144" y="81784"/>
                      <a:pt x="117830" y="80869"/>
                    </a:cubicBezTo>
                    <a:cubicBezTo>
                      <a:pt x="118248" y="80311"/>
                      <a:pt x="119132" y="79565"/>
                      <a:pt x="119132" y="79565"/>
                    </a:cubicBezTo>
                    <a:cubicBezTo>
                      <a:pt x="119677" y="74647"/>
                      <a:pt x="118941" y="80709"/>
                      <a:pt x="119783" y="75652"/>
                    </a:cubicBezTo>
                    <a:cubicBezTo>
                      <a:pt x="119885" y="75037"/>
                      <a:pt x="119927" y="74347"/>
                      <a:pt x="120000" y="73695"/>
                    </a:cubicBezTo>
                    <a:cubicBezTo>
                      <a:pt x="119927" y="68913"/>
                      <a:pt x="119910" y="64120"/>
                      <a:pt x="119783" y="59347"/>
                    </a:cubicBezTo>
                    <a:cubicBezTo>
                      <a:pt x="119764" y="58662"/>
                      <a:pt x="119600" y="58070"/>
                      <a:pt x="119566" y="57391"/>
                    </a:cubicBezTo>
                    <a:cubicBezTo>
                      <a:pt x="119455" y="55231"/>
                      <a:pt x="119459" y="53028"/>
                      <a:pt x="119349" y="50869"/>
                    </a:cubicBezTo>
                    <a:cubicBezTo>
                      <a:pt x="119314" y="50190"/>
                      <a:pt x="119258" y="49485"/>
                      <a:pt x="119132" y="48913"/>
                    </a:cubicBezTo>
                    <a:cubicBezTo>
                      <a:pt x="118961" y="48145"/>
                      <a:pt x="118677" y="47665"/>
                      <a:pt x="118481" y="46956"/>
                    </a:cubicBezTo>
                    <a:cubicBezTo>
                      <a:pt x="117705" y="44158"/>
                      <a:pt x="118433" y="45641"/>
                      <a:pt x="117396" y="43043"/>
                    </a:cubicBezTo>
                    <a:cubicBezTo>
                      <a:pt x="117195" y="42541"/>
                      <a:pt x="116939" y="42259"/>
                      <a:pt x="116745" y="41739"/>
                    </a:cubicBezTo>
                    <a:cubicBezTo>
                      <a:pt x="116286" y="40513"/>
                      <a:pt x="115953" y="38849"/>
                      <a:pt x="115443" y="37826"/>
                    </a:cubicBezTo>
                    <a:lnTo>
                      <a:pt x="114141" y="35217"/>
                    </a:lnTo>
                    <a:cubicBezTo>
                      <a:pt x="113339" y="31602"/>
                      <a:pt x="114165" y="34461"/>
                      <a:pt x="113056" y="32608"/>
                    </a:cubicBezTo>
                    <a:cubicBezTo>
                      <a:pt x="110817" y="28871"/>
                      <a:pt x="112576" y="30823"/>
                      <a:pt x="111103" y="29347"/>
                    </a:cubicBezTo>
                    <a:lnTo>
                      <a:pt x="110452" y="28043"/>
                    </a:lnTo>
                  </a:path>
                </a:pathLst>
              </a:custGeom>
              <a:gradFill>
                <a:gsLst>
                  <a:gs pos="0">
                    <a:srgbClr val="7C009E"/>
                  </a:gs>
                  <a:gs pos="50000">
                    <a:srgbClr val="B300E4"/>
                  </a:gs>
                  <a:gs pos="100000">
                    <a:srgbClr val="D700FF"/>
                  </a:gs>
                </a:gsLst>
                <a:lin ang="5400000" scaled="0"/>
              </a:gradFill>
              <a:ln cap="flat"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1400">
                  <a:solidFill>
                    <a:srgbClr val="FFFFFF"/>
                  </a:solidFill>
                  <a:latin typeface="Times New Roman"/>
                  <a:ea typeface="Times New Roman"/>
                  <a:cs typeface="Times New Roman"/>
                  <a:sym typeface="Times New Roman"/>
                </a:endParaRPr>
              </a:p>
            </p:txBody>
          </p:sp>
        </p:grpSp>
        <p:sp>
          <p:nvSpPr>
            <p:cNvPr id="359" name="Shape 359"/>
            <p:cNvSpPr txBox="1"/>
            <p:nvPr/>
          </p:nvSpPr>
          <p:spPr>
            <a:xfrm>
              <a:off x="878915" y="3441110"/>
              <a:ext cx="6143667" cy="203038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7200">
                  <a:solidFill>
                    <a:srgbClr val="FFFFFF"/>
                  </a:solidFill>
                  <a:latin typeface="Times New Roman"/>
                  <a:ea typeface="Times New Roman"/>
                  <a:cs typeface="Times New Roman"/>
                  <a:sym typeface="Times New Roman"/>
                </a:rPr>
                <a:t>العمل</a:t>
              </a:r>
            </a:p>
          </p:txBody>
        </p:sp>
      </p:grpSp>
      <p:sp>
        <p:nvSpPr>
          <p:cNvPr id="360" name="Shape 360"/>
          <p:cNvSpPr txBox="1"/>
          <p:nvPr/>
        </p:nvSpPr>
        <p:spPr>
          <a:xfrm>
            <a:off x="979273" y="2642135"/>
            <a:ext cx="7193126"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 تزداد علاقاته الاجتماعية، فيكون علاقات مع الجيران وزملاء العمل، وأخرى مع أقرباء الزوج أو الزوجة، وغير ذلك.</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60">
                                            <p:txEl>
                                              <p:pRg end="0" st="0"/>
                                            </p:txEl>
                                          </p:spTgt>
                                        </p:tgtEl>
                                        <p:attrNameLst>
                                          <p:attrName>style.visibility</p:attrName>
                                        </p:attrNameLst>
                                      </p:cBhvr>
                                      <p:to>
                                        <p:strVal val="visible"/>
                                      </p:to>
                                    </p:set>
                                    <p:anim calcmode="lin" valueType="num">
                                      <p:cBhvr additive="base">
                                        <p:cTn dur="500"/>
                                        <p:tgtEl>
                                          <p:spTgt spid="36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60">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x="0" y="0"/>
          <a:ext cx="0" cy="0"/>
          <a:chOff x="0" y="0"/>
          <a:chExt cx="0" cy="0"/>
        </a:xfrm>
      </p:grpSpPr>
      <p:grpSp>
        <p:nvGrpSpPr>
          <p:cNvPr id="365" name="Shape 365"/>
          <p:cNvGrpSpPr/>
          <p:nvPr/>
        </p:nvGrpSpPr>
        <p:grpSpPr>
          <a:xfrm>
            <a:off x="539551" y="1632989"/>
            <a:ext cx="8325353" cy="3380185"/>
            <a:chOff x="500034" y="1357298"/>
            <a:chExt cx="7929618" cy="4000528"/>
          </a:xfrm>
        </p:grpSpPr>
        <p:grpSp>
          <p:nvGrpSpPr>
            <p:cNvPr id="366" name="Shape 366"/>
            <p:cNvGrpSpPr/>
            <p:nvPr/>
          </p:nvGrpSpPr>
          <p:grpSpPr>
            <a:xfrm>
              <a:off x="500034" y="1357298"/>
              <a:ext cx="7929618" cy="4000528"/>
              <a:chOff x="357158" y="1357298"/>
              <a:chExt cx="7143800" cy="3357586"/>
            </a:xfrm>
          </p:grpSpPr>
          <p:sp>
            <p:nvSpPr>
              <p:cNvPr id="367" name="Shape 367"/>
              <p:cNvSpPr/>
              <p:nvPr/>
            </p:nvSpPr>
            <p:spPr>
              <a:xfrm>
                <a:off x="357158" y="1357298"/>
                <a:ext cx="6357982" cy="3357586"/>
              </a:xfrm>
              <a:prstGeom prst="cloud">
                <a:avLst/>
              </a:prstGeom>
              <a:gradFill>
                <a:gsLst>
                  <a:gs pos="0">
                    <a:srgbClr val="00389E"/>
                  </a:gs>
                  <a:gs pos="50000">
                    <a:schemeClr val="lt1"/>
                  </a:gs>
                  <a:gs pos="100000">
                    <a:srgbClr val="0062FF"/>
                  </a:gs>
                </a:gsLst>
                <a:lin ang="0" scaled="0"/>
              </a:gradFill>
              <a:ln cap="flat" cmpd="sng" w="381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368" name="Shape 368"/>
              <p:cNvSpPr/>
              <p:nvPr/>
            </p:nvSpPr>
            <p:spPr>
              <a:xfrm>
                <a:off x="1071537" y="1928801"/>
                <a:ext cx="6429420" cy="2143140"/>
              </a:xfrm>
              <a:prstGeom prst="chevron">
                <a:avLst>
                  <a:gd fmla="val 50000" name="adj"/>
                </a:avLst>
              </a:prstGeom>
              <a:gradFill>
                <a:gsLst>
                  <a:gs pos="0">
                    <a:srgbClr val="7F7F7F"/>
                  </a:gs>
                  <a:gs pos="35000">
                    <a:srgbClr val="B8F1FF"/>
                  </a:gs>
                  <a:gs pos="100000">
                    <a:schemeClr val="lt1"/>
                  </a:gs>
                </a:gsLst>
                <a:lin ang="16200000" scaled="0"/>
              </a:gradFill>
              <a:ln cap="flat" cmpd="sng" w="381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grpSp>
        <p:grpSp>
          <p:nvGrpSpPr>
            <p:cNvPr id="369" name="Shape 369"/>
            <p:cNvGrpSpPr/>
            <p:nvPr/>
          </p:nvGrpSpPr>
          <p:grpSpPr>
            <a:xfrm>
              <a:off x="1285851" y="4429132"/>
              <a:ext cx="5715039" cy="285751"/>
              <a:chOff x="1285851" y="4429132"/>
              <a:chExt cx="5715039" cy="285751"/>
            </a:xfrm>
          </p:grpSpPr>
          <p:pic>
            <p:nvPicPr>
              <p:cNvPr descr="6a2ca6342d6aef5f143b34a1cf3936e5.gif" id="370" name="Shape 370"/>
              <p:cNvPicPr preferRelativeResize="0"/>
              <p:nvPr/>
            </p:nvPicPr>
            <p:blipFill rotWithShape="1">
              <a:blip r:embed="rId3">
                <a:alphaModFix/>
              </a:blip>
              <a:srcRect b="0" l="0" r="0" t="0"/>
              <a:stretch/>
            </p:blipFill>
            <p:spPr>
              <a:xfrm>
                <a:off x="1285851" y="4429132"/>
                <a:ext cx="2857519" cy="285751"/>
              </a:xfrm>
              <a:prstGeom prst="rect">
                <a:avLst/>
              </a:prstGeom>
              <a:noFill/>
              <a:ln>
                <a:noFill/>
              </a:ln>
            </p:spPr>
          </p:pic>
          <p:pic>
            <p:nvPicPr>
              <p:cNvPr descr="6a2ca6342d6aef5f143b34a1cf3936e5.gif" id="371" name="Shape 371"/>
              <p:cNvPicPr preferRelativeResize="0"/>
              <p:nvPr/>
            </p:nvPicPr>
            <p:blipFill rotWithShape="1">
              <a:blip r:embed="rId3">
                <a:alphaModFix/>
              </a:blip>
              <a:srcRect b="0" l="0" r="0" t="0"/>
              <a:stretch/>
            </p:blipFill>
            <p:spPr>
              <a:xfrm>
                <a:off x="4143371" y="4429132"/>
                <a:ext cx="2857519" cy="285751"/>
              </a:xfrm>
              <a:prstGeom prst="rect">
                <a:avLst/>
              </a:prstGeom>
              <a:noFill/>
              <a:ln>
                <a:noFill/>
              </a:ln>
            </p:spPr>
          </p:pic>
        </p:grpSp>
      </p:grpSp>
      <p:sp>
        <p:nvSpPr>
          <p:cNvPr id="372" name="Shape 372"/>
          <p:cNvSpPr/>
          <p:nvPr/>
        </p:nvSpPr>
        <p:spPr>
          <a:xfrm>
            <a:off x="2627783" y="2552251"/>
            <a:ext cx="5450530"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8800">
                <a:solidFill>
                  <a:srgbClr val="000099"/>
                </a:solidFill>
                <a:latin typeface="Calibri"/>
                <a:ea typeface="Calibri"/>
                <a:cs typeface="Calibri"/>
                <a:sym typeface="Calibri"/>
              </a:rPr>
              <a:t>مهارات حياتية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6" name="Shape 376"/>
        <p:cNvGrpSpPr/>
        <p:nvPr/>
      </p:nvGrpSpPr>
      <p:grpSpPr>
        <a:xfrm>
          <a:off x="0" y="0"/>
          <a:ext cx="0" cy="0"/>
          <a:chOff x="0" y="0"/>
          <a:chExt cx="0" cy="0"/>
        </a:xfrm>
      </p:grpSpPr>
      <p:grpSp>
        <p:nvGrpSpPr>
          <p:cNvPr id="377" name="Shape 377"/>
          <p:cNvGrpSpPr/>
          <p:nvPr/>
        </p:nvGrpSpPr>
        <p:grpSpPr>
          <a:xfrm>
            <a:off x="152399" y="76200"/>
            <a:ext cx="8991599" cy="6705600"/>
            <a:chOff x="152400" y="228600"/>
            <a:chExt cx="8839200" cy="6400800"/>
          </a:xfrm>
        </p:grpSpPr>
        <p:sp>
          <p:nvSpPr>
            <p:cNvPr id="378" name="Shape 378"/>
            <p:cNvSpPr/>
            <p:nvPr/>
          </p:nvSpPr>
          <p:spPr>
            <a:xfrm>
              <a:off x="913969" y="837766"/>
              <a:ext cx="7239591" cy="5105183"/>
            </a:xfrm>
            <a:prstGeom prst="rect">
              <a:avLst/>
            </a:prstGeom>
            <a:solidFill>
              <a:schemeClr val="lt1"/>
            </a:solidFill>
            <a:ln cap="flat" cmpd="sng" w="9525">
              <a:solidFill>
                <a:srgbClr val="97B853"/>
              </a:solidFill>
              <a:prstDash val="solid"/>
              <a:round/>
              <a:headEnd len="med" w="med" type="none"/>
              <a:tailEnd len="med" w="med" type="none"/>
            </a:ln>
            <a:effectLst>
              <a:outerShdw blurRad="39999" rotWithShape="0" dir="5400000" dist="20000">
                <a:srgbClr val="000000">
                  <a:alpha val="37647"/>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Shape 379"/>
            <p:cNvSpPr/>
            <p:nvPr/>
          </p:nvSpPr>
          <p:spPr>
            <a:xfrm>
              <a:off x="152400" y="228600"/>
              <a:ext cx="8839200" cy="6400800"/>
            </a:xfrm>
            <a:prstGeom prst="flowChartProcess">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1"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380" name="Shape 380"/>
          <p:cNvSpPr/>
          <p:nvPr/>
        </p:nvSpPr>
        <p:spPr>
          <a:xfrm>
            <a:off x="1043608" y="1115249"/>
            <a:ext cx="6821760" cy="4524315"/>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chemeClr val="dk1"/>
                </a:solidFill>
                <a:latin typeface="Calibri"/>
                <a:ea typeface="Calibri"/>
                <a:cs typeface="Calibri"/>
                <a:sym typeface="Calibri"/>
              </a:rPr>
              <a:t>من المهارات الأساسية في تقييم معقولية الأفكار (التفسير السببي) فسر لماذا</a:t>
            </a:r>
          </a:p>
          <a:p>
            <a:pPr indent="0" lvl="0" marL="0" marR="0" rtl="1" algn="r">
              <a:spcBef>
                <a:spcPts val="0"/>
              </a:spcBef>
              <a:buSzPct val="25000"/>
              <a:buNone/>
            </a:pPr>
            <a:r>
              <a:rPr b="1" lang="ar-EG" sz="3600">
                <a:solidFill>
                  <a:schemeClr val="dk1"/>
                </a:solidFill>
                <a:latin typeface="Calibri"/>
                <a:ea typeface="Calibri"/>
                <a:cs typeface="Calibri"/>
                <a:sym typeface="Calibri"/>
              </a:rPr>
              <a:t>تختلف أسباب القلق والاهتمام في مرحلة الرشد عن مرحلة المراهقة؟</a:t>
            </a:r>
          </a:p>
          <a:p>
            <a:pPr indent="0" lvl="0" marL="0" marR="0" rtl="1" algn="r">
              <a:spcBef>
                <a:spcPts val="0"/>
              </a:spcBef>
              <a:buSzPct val="25000"/>
              <a:buNone/>
            </a:pPr>
            <a:r>
              <a:rPr b="1" lang="ar-EG" sz="3600">
                <a:solidFill>
                  <a:schemeClr val="dk1"/>
                </a:solidFill>
                <a:latin typeface="Calibri"/>
                <a:ea typeface="Calibri"/>
                <a:cs typeface="Calibri"/>
                <a:sym typeface="Calibri"/>
              </a:rPr>
              <a:t>المراهق يشغله كثيرًا تأكيد ذاته بينما أكدت بعض الدراسات أن الأمور التي يفكر فيها الشباب بكثرة هي (العمل، الزواج في المقدمة) ما تفسير ذلك؟</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4" name="Shape 384"/>
        <p:cNvGrpSpPr/>
        <p:nvPr/>
      </p:nvGrpSpPr>
      <p:grpSpPr>
        <a:xfrm>
          <a:off x="0" y="0"/>
          <a:ext cx="0" cy="0"/>
          <a:chOff x="0" y="0"/>
          <a:chExt cx="0" cy="0"/>
        </a:xfrm>
      </p:grpSpPr>
      <p:grpSp>
        <p:nvGrpSpPr>
          <p:cNvPr id="385" name="Shape 385"/>
          <p:cNvGrpSpPr/>
          <p:nvPr/>
        </p:nvGrpSpPr>
        <p:grpSpPr>
          <a:xfrm>
            <a:off x="642909" y="1214421"/>
            <a:ext cx="8001023" cy="4572031"/>
            <a:chOff x="785785" y="2428867"/>
            <a:chExt cx="7143800" cy="4357718"/>
          </a:xfrm>
        </p:grpSpPr>
        <p:sp>
          <p:nvSpPr>
            <p:cNvPr id="386" name="Shape 386"/>
            <p:cNvSpPr/>
            <p:nvPr/>
          </p:nvSpPr>
          <p:spPr>
            <a:xfrm>
              <a:off x="857224" y="3357562"/>
              <a:ext cx="6572296" cy="3429023"/>
            </a:xfrm>
            <a:prstGeom prst="ellipse">
              <a:avLst/>
            </a:prstGeom>
            <a:solidFill>
              <a:srgbClr val="CC00FF"/>
            </a:soli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Calibri"/>
                <a:ea typeface="Calibri"/>
                <a:cs typeface="Calibri"/>
                <a:sym typeface="Calibri"/>
              </a:endParaRPr>
            </a:p>
          </p:txBody>
        </p:sp>
        <p:sp>
          <p:nvSpPr>
            <p:cNvPr id="387" name="Shape 387"/>
            <p:cNvSpPr/>
            <p:nvPr/>
          </p:nvSpPr>
          <p:spPr>
            <a:xfrm>
              <a:off x="1000100" y="2428867"/>
              <a:ext cx="6572296" cy="3286148"/>
            </a:xfrm>
            <a:prstGeom prst="ellipse">
              <a:avLst/>
            </a:prstGeom>
            <a:gradFill>
              <a:gsLst>
                <a:gs pos="0">
                  <a:srgbClr val="FF0000"/>
                </a:gs>
                <a:gs pos="50000">
                  <a:srgbClr val="880026"/>
                </a:gs>
                <a:gs pos="100000">
                  <a:srgbClr val="A4002F"/>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Calibri"/>
                <a:ea typeface="Calibri"/>
                <a:cs typeface="Calibri"/>
                <a:sym typeface="Calibri"/>
              </a:endParaRPr>
            </a:p>
          </p:txBody>
        </p:sp>
        <p:sp>
          <p:nvSpPr>
            <p:cNvPr id="388" name="Shape 388"/>
            <p:cNvSpPr/>
            <p:nvPr/>
          </p:nvSpPr>
          <p:spPr>
            <a:xfrm>
              <a:off x="785785" y="2714619"/>
              <a:ext cx="4714907" cy="3786214"/>
            </a:xfrm>
            <a:prstGeom prst="cloud">
              <a:avLst/>
            </a:prstGeom>
            <a:gradFill>
              <a:gsLst>
                <a:gs pos="0">
                  <a:srgbClr val="FFFF00"/>
                </a:gs>
                <a:gs pos="50000">
                  <a:schemeClr val="lt1"/>
                </a:gs>
                <a:gs pos="100000">
                  <a:srgbClr val="00FF00"/>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Calibri"/>
                <a:ea typeface="Calibri"/>
                <a:cs typeface="Calibri"/>
                <a:sym typeface="Calibri"/>
              </a:endParaRPr>
            </a:p>
          </p:txBody>
        </p:sp>
        <p:sp>
          <p:nvSpPr>
            <p:cNvPr id="389" name="Shape 389"/>
            <p:cNvSpPr/>
            <p:nvPr/>
          </p:nvSpPr>
          <p:spPr>
            <a:xfrm>
              <a:off x="1000100" y="2928933"/>
              <a:ext cx="6929486" cy="3357585"/>
            </a:xfrm>
            <a:prstGeom prst="flowChartDisplay">
              <a:avLst/>
            </a:prstGeom>
            <a:gradFill>
              <a:gsLst>
                <a:gs pos="0">
                  <a:srgbClr val="0000FF"/>
                </a:gs>
                <a:gs pos="50000">
                  <a:srgbClr val="0000FF"/>
                </a:gs>
                <a:gs pos="100000">
                  <a:schemeClr val="lt1"/>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Calibri"/>
                <a:ea typeface="Calibri"/>
                <a:cs typeface="Calibri"/>
                <a:sym typeface="Calibri"/>
              </a:endParaRPr>
            </a:p>
          </p:txBody>
        </p:sp>
      </p:grpSp>
      <p:sp>
        <p:nvSpPr>
          <p:cNvPr id="390" name="Shape 390"/>
          <p:cNvSpPr txBox="1"/>
          <p:nvPr/>
        </p:nvSpPr>
        <p:spPr>
          <a:xfrm>
            <a:off x="1547663" y="1916832"/>
            <a:ext cx="6715139" cy="286232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000">
                <a:solidFill>
                  <a:srgbClr val="FFFFFF"/>
                </a:solidFill>
                <a:latin typeface="Calibri"/>
                <a:ea typeface="Calibri"/>
                <a:cs typeface="Calibri"/>
                <a:sym typeface="Calibri"/>
              </a:rPr>
              <a:t>ثانيًا: </a:t>
            </a:r>
            <a:br>
              <a:rPr b="1" lang="ar-EG" sz="6000">
                <a:solidFill>
                  <a:srgbClr val="FFFFFF"/>
                </a:solidFill>
                <a:latin typeface="Calibri"/>
                <a:ea typeface="Calibri"/>
                <a:cs typeface="Calibri"/>
                <a:sym typeface="Calibri"/>
              </a:rPr>
            </a:br>
            <a:r>
              <a:rPr b="1" lang="ar-EG" sz="6000">
                <a:solidFill>
                  <a:srgbClr val="FFFFFF"/>
                </a:solidFill>
                <a:latin typeface="Calibri"/>
                <a:ea typeface="Calibri"/>
                <a:cs typeface="Calibri"/>
                <a:sym typeface="Calibri"/>
              </a:rPr>
              <a:t>مرحلة الرشد الأوسط</a:t>
            </a:r>
            <a:br>
              <a:rPr b="1" lang="ar-EG" sz="6000">
                <a:solidFill>
                  <a:srgbClr val="FFFFFF"/>
                </a:solidFill>
                <a:latin typeface="Calibri"/>
                <a:ea typeface="Calibri"/>
                <a:cs typeface="Calibri"/>
                <a:sym typeface="Calibri"/>
              </a:rPr>
            </a:br>
            <a:r>
              <a:rPr b="1" lang="ar-EG" sz="6000">
                <a:solidFill>
                  <a:srgbClr val="FFFFFF"/>
                </a:solidFill>
                <a:latin typeface="Calibri"/>
                <a:ea typeface="Calibri"/>
                <a:cs typeface="Calibri"/>
                <a:sym typeface="Calibri"/>
              </a:rPr>
              <a:t> 40-59 سنة (الكهولة) :</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4" name="Shape 394"/>
        <p:cNvGrpSpPr/>
        <p:nvPr/>
      </p:nvGrpSpPr>
      <p:grpSpPr>
        <a:xfrm>
          <a:off x="0" y="0"/>
          <a:ext cx="0" cy="0"/>
          <a:chOff x="0" y="0"/>
          <a:chExt cx="0" cy="0"/>
        </a:xfrm>
      </p:grpSpPr>
      <p:grpSp>
        <p:nvGrpSpPr>
          <p:cNvPr id="395" name="Shape 395"/>
          <p:cNvGrpSpPr/>
          <p:nvPr/>
        </p:nvGrpSpPr>
        <p:grpSpPr>
          <a:xfrm>
            <a:off x="179511" y="260648"/>
            <a:ext cx="8606759" cy="6357981"/>
            <a:chOff x="285719" y="285728"/>
            <a:chExt cx="8286808" cy="6357981"/>
          </a:xfrm>
        </p:grpSpPr>
        <p:grpSp>
          <p:nvGrpSpPr>
            <p:cNvPr id="396" name="Shape 396"/>
            <p:cNvGrpSpPr/>
            <p:nvPr/>
          </p:nvGrpSpPr>
          <p:grpSpPr>
            <a:xfrm>
              <a:off x="285719" y="285728"/>
              <a:ext cx="8286808" cy="6357981"/>
              <a:chOff x="285719" y="285728"/>
              <a:chExt cx="8286808" cy="6357981"/>
            </a:xfrm>
          </p:grpSpPr>
          <p:sp>
            <p:nvSpPr>
              <p:cNvPr id="397" name="Shape 397"/>
              <p:cNvSpPr/>
              <p:nvPr/>
            </p:nvSpPr>
            <p:spPr>
              <a:xfrm>
                <a:off x="285719" y="500041"/>
                <a:ext cx="6929486" cy="6143667"/>
              </a:xfrm>
              <a:prstGeom prst="ellipse">
                <a:avLst/>
              </a:prstGeom>
              <a:gradFill>
                <a:gsLst>
                  <a:gs pos="0">
                    <a:srgbClr val="00009E"/>
                  </a:gs>
                  <a:gs pos="50000">
                    <a:srgbClr val="0000E4"/>
                  </a:gs>
                  <a:gs pos="100000">
                    <a:srgbClr val="0000FF"/>
                  </a:gs>
                </a:gsLst>
                <a:lin ang="16200000" scaled="0"/>
              </a:gradFill>
              <a:ln cap="flat" cmpd="sng" w="762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398" name="Shape 398"/>
              <p:cNvGrpSpPr/>
              <p:nvPr/>
            </p:nvGrpSpPr>
            <p:grpSpPr>
              <a:xfrm>
                <a:off x="1071537" y="285728"/>
                <a:ext cx="7500990" cy="6286543"/>
                <a:chOff x="1071537" y="285728"/>
                <a:chExt cx="7500990" cy="6286543"/>
              </a:xfrm>
            </p:grpSpPr>
            <p:sp>
              <p:nvSpPr>
                <p:cNvPr id="399" name="Shape 399"/>
                <p:cNvSpPr/>
                <p:nvPr/>
              </p:nvSpPr>
              <p:spPr>
                <a:xfrm>
                  <a:off x="1071537" y="285728"/>
                  <a:ext cx="5500726" cy="3000395"/>
                </a:xfrm>
                <a:prstGeom prst="trapezoid">
                  <a:avLst>
                    <a:gd fmla="val 25000" name="adj"/>
                  </a:avLst>
                </a:prstGeom>
                <a:solidFill>
                  <a:srgbClr val="F2F2F2"/>
                </a:solidFill>
                <a:ln cap="flat" cmpd="sng" w="25400">
                  <a:solidFill>
                    <a:srgbClr val="00FF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00" name="Shape 400"/>
                <p:cNvSpPr/>
                <p:nvPr/>
              </p:nvSpPr>
              <p:spPr>
                <a:xfrm>
                  <a:off x="5286380" y="357165"/>
                  <a:ext cx="3286148" cy="6215106"/>
                </a:xfrm>
                <a:prstGeom prst="round2DiagRect">
                  <a:avLst>
                    <a:gd fmla="val 16667" name="adj1"/>
                    <a:gd fmla="val 0" name="adj2"/>
                  </a:avLst>
                </a:prstGeom>
                <a:gradFill>
                  <a:gsLst>
                    <a:gs pos="0">
                      <a:srgbClr val="5E001A"/>
                    </a:gs>
                    <a:gs pos="50000">
                      <a:srgbClr val="FF0000"/>
                    </a:gs>
                    <a:gs pos="100000">
                      <a:srgbClr val="A4002F"/>
                    </a:gs>
                  </a:gsLst>
                  <a:lin ang="5400000" scaled="0"/>
                </a:gradFill>
                <a:ln cap="flat" cmpd="sng" w="762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grpSp>
        <p:sp>
          <p:nvSpPr>
            <p:cNvPr id="401" name="Shape 401"/>
            <p:cNvSpPr/>
            <p:nvPr/>
          </p:nvSpPr>
          <p:spPr>
            <a:xfrm>
              <a:off x="1000100" y="571479"/>
              <a:ext cx="7215238" cy="5715039"/>
            </a:xfrm>
            <a:prstGeom prst="rect">
              <a:avLst/>
            </a:prstGeom>
            <a:solidFill>
              <a:schemeClr val="lt1"/>
            </a:solidFill>
            <a:ln cap="flat" cmpd="sng" w="57150">
              <a:solidFill>
                <a:srgbClr val="D8D8D8"/>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402" name="Shape 402"/>
          <p:cNvSpPr txBox="1"/>
          <p:nvPr/>
        </p:nvSpPr>
        <p:spPr>
          <a:xfrm>
            <a:off x="1259632" y="974337"/>
            <a:ext cx="6768751" cy="1015662"/>
          </a:xfrm>
          <a:prstGeom prst="rect">
            <a:avLst/>
          </a:prstGeom>
          <a:solidFill>
            <a:srgbClr val="31859B"/>
          </a:solidFill>
          <a:ln>
            <a:noFill/>
          </a:ln>
        </p:spPr>
        <p:txBody>
          <a:bodyPr anchorCtr="0" anchor="t" bIns="45700" lIns="91425" rIns="91425" tIns="45700">
            <a:noAutofit/>
          </a:bodyPr>
          <a:lstStyle/>
          <a:p>
            <a:pPr indent="0" lvl="0" marL="0" marR="0" rtl="1" algn="ctr">
              <a:spcBef>
                <a:spcPts val="0"/>
              </a:spcBef>
              <a:buSzPct val="25000"/>
              <a:buNone/>
            </a:pPr>
            <a:r>
              <a:rPr b="1" lang="ar-EG" sz="6000">
                <a:solidFill>
                  <a:srgbClr val="FFFFFF"/>
                </a:solidFill>
                <a:latin typeface="Calibri"/>
                <a:ea typeface="Calibri"/>
                <a:cs typeface="Calibri"/>
                <a:sym typeface="Calibri"/>
              </a:rPr>
              <a:t>مفاهيم ومصطلحات؟</a:t>
            </a:r>
          </a:p>
        </p:txBody>
      </p:sp>
      <p:sp>
        <p:nvSpPr>
          <p:cNvPr id="403" name="Shape 403"/>
          <p:cNvSpPr txBox="1"/>
          <p:nvPr/>
        </p:nvSpPr>
        <p:spPr>
          <a:xfrm>
            <a:off x="1403648" y="2276872"/>
            <a:ext cx="6867626"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0099"/>
                </a:solidFill>
                <a:latin typeface="Calibri"/>
                <a:ea typeface="Calibri"/>
                <a:cs typeface="Calibri"/>
                <a:sym typeface="Calibri"/>
              </a:rPr>
              <a:t>الكهولة: </a:t>
            </a:r>
            <a:r>
              <a:rPr b="1" lang="ar-EG" sz="4000">
                <a:solidFill>
                  <a:schemeClr val="dk1"/>
                </a:solidFill>
                <a:latin typeface="Calibri"/>
                <a:ea typeface="Calibri"/>
                <a:cs typeface="Calibri"/>
                <a:sym typeface="Calibri"/>
              </a:rPr>
              <a:t>في اللغة العربية الكهل بأنه من خطه الشيب أي بدأ ظهور الشيب عليه وليس كما يتبادر إلى الذهن أنها مرحلة متقدمة من الشيخوخة.</a:t>
            </a:r>
          </a:p>
          <a:p>
            <a:pPr indent="0" lvl="0" marL="0" marR="0" rtl="1" algn="ctr">
              <a:spcBef>
                <a:spcPts val="0"/>
              </a:spcBef>
              <a:buSzPct val="25000"/>
              <a:buNone/>
            </a:pPr>
            <a:r>
              <a:rPr b="1" lang="ar-EG" sz="4000">
                <a:solidFill>
                  <a:schemeClr val="dk1"/>
                </a:solidFill>
                <a:latin typeface="Calibri"/>
                <a:ea typeface="Calibri"/>
                <a:cs typeface="Calibri"/>
                <a:sym typeface="Calibri"/>
              </a:rPr>
              <a:t>وهي المرحلة العمرية التي تبدأ من بعد مرحلة الرشد وحتى مرحلة الشيخوخة.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par>
                                <p:cTn fill="hold" nodeType="withEffect" presetClass="entr" presetID="23" presetSubtype="16">
                                  <p:stCondLst>
                                    <p:cond delay="0"/>
                                  </p:stCondLst>
                                  <p:childTnLst>
                                    <p:set>
                                      <p:cBhvr>
                                        <p:cTn dur="1" fill="hold">
                                          <p:stCondLst>
                                            <p:cond delay="0"/>
                                          </p:stCondLst>
                                        </p:cTn>
                                        <p:tgtEl>
                                          <p:spTgt spid="402"/>
                                        </p:tgtEl>
                                        <p:attrNameLst>
                                          <p:attrName>style.visibility</p:attrName>
                                        </p:attrNameLst>
                                      </p:cBhvr>
                                      <p:to>
                                        <p:strVal val="visible"/>
                                      </p:to>
                                    </p:set>
                                    <p:anim calcmode="lin" valueType="num">
                                      <p:cBhvr additive="base">
                                        <p:cTn dur="500"/>
                                        <p:tgtEl>
                                          <p:spTgt spid="402"/>
                                        </p:tgtEl>
                                        <p:attrNameLst>
                                          <p:attrName>ppt_w</p:attrName>
                                        </p:attrNameLst>
                                      </p:cBhvr>
                                      <p:tavLst>
                                        <p:tav fmla="" tm="0">
                                          <p:val>
                                            <p:strVal val="0"/>
                                          </p:val>
                                        </p:tav>
                                        <p:tav fmla="" tm="100000">
                                          <p:val>
                                            <p:strVal val="#ppt_w"/>
                                          </p:val>
                                        </p:tav>
                                      </p:tavLst>
                                    </p:anim>
                                    <p:anim calcmode="lin" valueType="num">
                                      <p:cBhvr additive="base">
                                        <p:cTn dur="500"/>
                                        <p:tgtEl>
                                          <p:spTgt spid="40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7" name="Shape 407"/>
        <p:cNvGrpSpPr/>
        <p:nvPr/>
      </p:nvGrpSpPr>
      <p:grpSpPr>
        <a:xfrm>
          <a:off x="0" y="0"/>
          <a:ext cx="0" cy="0"/>
          <a:chOff x="0" y="0"/>
          <a:chExt cx="0" cy="0"/>
        </a:xfrm>
      </p:grpSpPr>
      <p:pic>
        <p:nvPicPr>
          <p:cNvPr descr="g.gif" id="408" name="Shape 408"/>
          <p:cNvPicPr preferRelativeResize="0"/>
          <p:nvPr/>
        </p:nvPicPr>
        <p:blipFill rotWithShape="1">
          <a:blip r:embed="rId3">
            <a:alphaModFix/>
          </a:blip>
          <a:srcRect b="0" l="0" r="0" t="0"/>
          <a:stretch/>
        </p:blipFill>
        <p:spPr>
          <a:xfrm>
            <a:off x="793575" y="1491208"/>
            <a:ext cx="7162799" cy="3809999"/>
          </a:xfrm>
          <a:prstGeom prst="rect">
            <a:avLst/>
          </a:prstGeom>
          <a:noFill/>
          <a:ln>
            <a:noFill/>
          </a:ln>
        </p:spPr>
      </p:pic>
      <p:sp>
        <p:nvSpPr>
          <p:cNvPr id="409" name="Shape 409"/>
          <p:cNvSpPr/>
          <p:nvPr/>
        </p:nvSpPr>
        <p:spPr>
          <a:xfrm>
            <a:off x="1631775" y="2342559"/>
            <a:ext cx="5448621" cy="221599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13800">
                <a:solidFill>
                  <a:srgbClr val="00B050"/>
                </a:solidFill>
                <a:latin typeface="Arial"/>
                <a:ea typeface="Arial"/>
                <a:cs typeface="Arial"/>
                <a:sym typeface="Arial"/>
              </a:rPr>
              <a:t>تمهيد</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3" name="Shape 413"/>
        <p:cNvGrpSpPr/>
        <p:nvPr/>
      </p:nvGrpSpPr>
      <p:grpSpPr>
        <a:xfrm>
          <a:off x="0" y="0"/>
          <a:ext cx="0" cy="0"/>
          <a:chOff x="0" y="0"/>
          <a:chExt cx="0" cy="0"/>
        </a:xfrm>
      </p:grpSpPr>
      <p:pic>
        <p:nvPicPr>
          <p:cNvPr descr="1756229377791307174.png" id="414" name="Shape 414"/>
          <p:cNvPicPr preferRelativeResize="0"/>
          <p:nvPr/>
        </p:nvPicPr>
        <p:blipFill rotWithShape="1">
          <a:blip r:embed="rId3">
            <a:alphaModFix/>
          </a:blip>
          <a:srcRect b="0" l="0" r="0" t="0"/>
          <a:stretch/>
        </p:blipFill>
        <p:spPr>
          <a:xfrm>
            <a:off x="0" y="333375"/>
            <a:ext cx="9144000" cy="6264274"/>
          </a:xfrm>
          <a:prstGeom prst="rect">
            <a:avLst/>
          </a:prstGeom>
          <a:noFill/>
          <a:ln>
            <a:noFill/>
          </a:ln>
        </p:spPr>
      </p:pic>
      <p:sp>
        <p:nvSpPr>
          <p:cNvPr id="415" name="Shape 415"/>
          <p:cNvSpPr/>
          <p:nvPr/>
        </p:nvSpPr>
        <p:spPr>
          <a:xfrm>
            <a:off x="899095" y="1268761"/>
            <a:ext cx="7201296" cy="4401204"/>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اختلف الباحثون في تحديدها بالسنوات فبعضهم جعل بدايتها من سن 33 وبعضهم من سن 35 ومنهم من سن 40 وكذلك اختلفوا في نهايتها فبعضهم جعلها عند سن الخمسين والبعض عند سن الستين سنة وهناك كثير منهم حدد عمر الكهولة من 40 سنة إلى 60سنة.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9" name="Shape 419"/>
        <p:cNvGrpSpPr/>
        <p:nvPr/>
      </p:nvGrpSpPr>
      <p:grpSpPr>
        <a:xfrm>
          <a:off x="0" y="0"/>
          <a:ext cx="0" cy="0"/>
          <a:chOff x="0" y="0"/>
          <a:chExt cx="0" cy="0"/>
        </a:xfrm>
      </p:grpSpPr>
      <p:grpSp>
        <p:nvGrpSpPr>
          <p:cNvPr id="420" name="Shape 420"/>
          <p:cNvGrpSpPr/>
          <p:nvPr/>
        </p:nvGrpSpPr>
        <p:grpSpPr>
          <a:xfrm>
            <a:off x="323528" y="1700808"/>
            <a:ext cx="8280920" cy="3456384"/>
            <a:chOff x="3635896" y="980728"/>
            <a:chExt cx="4464496" cy="1944216"/>
          </a:xfrm>
        </p:grpSpPr>
        <p:sp>
          <p:nvSpPr>
            <p:cNvPr id="421" name="Shape 421"/>
            <p:cNvSpPr/>
            <p:nvPr/>
          </p:nvSpPr>
          <p:spPr>
            <a:xfrm>
              <a:off x="3707903" y="980728"/>
              <a:ext cx="1944216" cy="1944216"/>
            </a:xfrm>
            <a:prstGeom prst="ellipse">
              <a:avLst/>
            </a:prstGeom>
            <a:solidFill>
              <a:srgbClr val="FF505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rgbClr val="C00000"/>
                </a:solidFill>
                <a:latin typeface="Times New Roman"/>
                <a:ea typeface="Times New Roman"/>
                <a:cs typeface="Times New Roman"/>
                <a:sym typeface="Times New Roman"/>
              </a:endParaRPr>
            </a:p>
          </p:txBody>
        </p:sp>
        <p:sp>
          <p:nvSpPr>
            <p:cNvPr id="422" name="Shape 422"/>
            <p:cNvSpPr/>
            <p:nvPr/>
          </p:nvSpPr>
          <p:spPr>
            <a:xfrm>
              <a:off x="4932039" y="980728"/>
              <a:ext cx="1944216" cy="1944216"/>
            </a:xfrm>
            <a:prstGeom prst="ellipse">
              <a:avLst/>
            </a:prstGeom>
            <a:solidFill>
              <a:srgbClr val="FFC0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rgbClr val="C00000"/>
                </a:solidFill>
                <a:latin typeface="Times New Roman"/>
                <a:ea typeface="Times New Roman"/>
                <a:cs typeface="Times New Roman"/>
                <a:sym typeface="Times New Roman"/>
              </a:endParaRPr>
            </a:p>
          </p:txBody>
        </p:sp>
        <p:sp>
          <p:nvSpPr>
            <p:cNvPr id="423" name="Shape 423"/>
            <p:cNvSpPr/>
            <p:nvPr/>
          </p:nvSpPr>
          <p:spPr>
            <a:xfrm>
              <a:off x="6156176" y="980728"/>
              <a:ext cx="1944216" cy="1944216"/>
            </a:xfrm>
            <a:prstGeom prst="ellipse">
              <a:avLst/>
            </a:prstGeom>
            <a:solidFill>
              <a:srgbClr val="00CC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rgbClr val="C00000"/>
                </a:solidFill>
                <a:latin typeface="Times New Roman"/>
                <a:ea typeface="Times New Roman"/>
                <a:cs typeface="Times New Roman"/>
                <a:sym typeface="Times New Roman"/>
              </a:endParaRPr>
            </a:p>
          </p:txBody>
        </p:sp>
        <p:sp>
          <p:nvSpPr>
            <p:cNvPr id="424" name="Shape 424"/>
            <p:cNvSpPr/>
            <p:nvPr/>
          </p:nvSpPr>
          <p:spPr>
            <a:xfrm>
              <a:off x="4499992" y="1124744"/>
              <a:ext cx="3600399" cy="1656183"/>
            </a:xfrm>
            <a:prstGeom prst="roundRect">
              <a:avLst>
                <a:gd fmla="val 16667" name="adj"/>
              </a:avLst>
            </a:prstGeom>
            <a:solidFill>
              <a:srgbClr val="7F7F7F"/>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rgbClr val="C00000"/>
                </a:solidFill>
                <a:latin typeface="Times New Roman"/>
                <a:ea typeface="Times New Roman"/>
                <a:cs typeface="Times New Roman"/>
                <a:sym typeface="Times New Roman"/>
              </a:endParaRPr>
            </a:p>
          </p:txBody>
        </p:sp>
        <p:sp>
          <p:nvSpPr>
            <p:cNvPr id="425" name="Shape 425"/>
            <p:cNvSpPr/>
            <p:nvPr/>
          </p:nvSpPr>
          <p:spPr>
            <a:xfrm>
              <a:off x="3635896" y="1124744"/>
              <a:ext cx="2088232" cy="1656183"/>
            </a:xfrm>
            <a:prstGeom prst="ellipse">
              <a:avLst/>
            </a:prstGeom>
            <a:solidFill>
              <a:srgbClr val="262626"/>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rgbClr val="C00000"/>
                </a:solidFill>
                <a:latin typeface="Times New Roman"/>
                <a:ea typeface="Times New Roman"/>
                <a:cs typeface="Times New Roman"/>
                <a:sym typeface="Times New Roman"/>
              </a:endParaRPr>
            </a:p>
          </p:txBody>
        </p:sp>
        <p:sp>
          <p:nvSpPr>
            <p:cNvPr id="426" name="Shape 426"/>
            <p:cNvSpPr/>
            <p:nvPr/>
          </p:nvSpPr>
          <p:spPr>
            <a:xfrm>
              <a:off x="3913967" y="1268759"/>
              <a:ext cx="4186424" cy="1512167"/>
            </a:xfrm>
            <a:prstGeom prst="flowChartTerminator">
              <a:avLst/>
            </a:prstGeom>
            <a:solidFill>
              <a:srgbClr val="F2F2F2"/>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rgbClr val="C00000"/>
                </a:solidFill>
                <a:latin typeface="Times New Roman"/>
                <a:ea typeface="Times New Roman"/>
                <a:cs typeface="Times New Roman"/>
                <a:sym typeface="Times New Roman"/>
              </a:endParaRPr>
            </a:p>
          </p:txBody>
        </p:sp>
      </p:grpSp>
      <p:sp>
        <p:nvSpPr>
          <p:cNvPr id="427" name="Shape 427"/>
          <p:cNvSpPr/>
          <p:nvPr/>
        </p:nvSpPr>
        <p:spPr>
          <a:xfrm>
            <a:off x="1434276" y="2636911"/>
            <a:ext cx="6522100"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600">
                <a:solidFill>
                  <a:srgbClr val="C00000"/>
                </a:solidFill>
                <a:latin typeface="Calibri"/>
                <a:ea typeface="Calibri"/>
                <a:cs typeface="Calibri"/>
                <a:sym typeface="Calibri"/>
              </a:rPr>
              <a:t>مظاهر النمو في هذه المرحلة: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420"/>
                                        </p:tgtEl>
                                        <p:attrNameLst>
                                          <p:attrName>style.visibility</p:attrName>
                                        </p:attrNameLst>
                                      </p:cBhvr>
                                      <p:to>
                                        <p:strVal val="visible"/>
                                      </p:to>
                                    </p:set>
                                    <p:anim calcmode="lin" valueType="num">
                                      <p:cBhvr additive="base">
                                        <p:cTn dur="500"/>
                                        <p:tgtEl>
                                          <p:spTgt spid="42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427"/>
                                        </p:tgtEl>
                                        <p:attrNameLst>
                                          <p:attrName>style.visibility</p:attrName>
                                        </p:attrNameLst>
                                      </p:cBhvr>
                                      <p:to>
                                        <p:strVal val="visible"/>
                                      </p:to>
                                    </p:set>
                                    <p:anim calcmode="lin" valueType="num">
                                      <p:cBhvr additive="base">
                                        <p:cTn dur="500"/>
                                        <p:tgtEl>
                                          <p:spTgt spid="42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grpSp>
        <p:nvGrpSpPr>
          <p:cNvPr id="116" name="Shape 116"/>
          <p:cNvGrpSpPr/>
          <p:nvPr/>
        </p:nvGrpSpPr>
        <p:grpSpPr>
          <a:xfrm>
            <a:off x="3159898" y="188639"/>
            <a:ext cx="3096344" cy="2503288"/>
            <a:chOff x="6444207" y="493662"/>
            <a:chExt cx="3096344" cy="2503288"/>
          </a:xfrm>
        </p:grpSpPr>
        <p:grpSp>
          <p:nvGrpSpPr>
            <p:cNvPr id="117" name="Shape 117"/>
            <p:cNvGrpSpPr/>
            <p:nvPr/>
          </p:nvGrpSpPr>
          <p:grpSpPr>
            <a:xfrm>
              <a:off x="6444207" y="493662"/>
              <a:ext cx="3096344" cy="2503288"/>
              <a:chOff x="6444207" y="493662"/>
              <a:chExt cx="3096344" cy="2503288"/>
            </a:xfrm>
          </p:grpSpPr>
          <p:sp>
            <p:nvSpPr>
              <p:cNvPr id="118" name="Shape 118"/>
              <p:cNvSpPr/>
              <p:nvPr/>
            </p:nvSpPr>
            <p:spPr>
              <a:xfrm>
                <a:off x="7740352" y="493662"/>
                <a:ext cx="1728191" cy="1855216"/>
              </a:xfrm>
              <a:prstGeom prst="ellipse">
                <a:avLst/>
              </a:prstGeom>
              <a:solidFill>
                <a:srgbClr val="C00000"/>
              </a:soli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rgbClr val="000099"/>
                  </a:solidFill>
                  <a:latin typeface="Calibri"/>
                  <a:ea typeface="Calibri"/>
                  <a:cs typeface="Calibri"/>
                  <a:sym typeface="Calibri"/>
                </a:endParaRPr>
              </a:p>
            </p:txBody>
          </p:sp>
          <p:sp>
            <p:nvSpPr>
              <p:cNvPr id="119" name="Shape 119"/>
              <p:cNvSpPr/>
              <p:nvPr/>
            </p:nvSpPr>
            <p:spPr>
              <a:xfrm>
                <a:off x="7812360" y="1141734"/>
                <a:ext cx="1728191" cy="1855216"/>
              </a:xfrm>
              <a:prstGeom prst="ellipse">
                <a:avLst/>
              </a:prstGeom>
              <a:solidFill>
                <a:srgbClr val="6600CC"/>
              </a:soli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rgbClr val="000099"/>
                  </a:solidFill>
                  <a:latin typeface="Calibri"/>
                  <a:ea typeface="Calibri"/>
                  <a:cs typeface="Calibri"/>
                  <a:sym typeface="Calibri"/>
                </a:endParaRPr>
              </a:p>
            </p:txBody>
          </p:sp>
          <p:sp>
            <p:nvSpPr>
              <p:cNvPr id="120" name="Shape 120"/>
              <p:cNvSpPr/>
              <p:nvPr/>
            </p:nvSpPr>
            <p:spPr>
              <a:xfrm>
                <a:off x="6444207" y="710929"/>
                <a:ext cx="3024335" cy="2115872"/>
              </a:xfrm>
              <a:prstGeom prst="ellipse">
                <a:avLst/>
              </a:prstGeom>
              <a:solidFill>
                <a:srgbClr val="F2F2F2"/>
              </a:soli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rgbClr val="000099"/>
                  </a:solidFill>
                  <a:latin typeface="Calibri"/>
                  <a:ea typeface="Calibri"/>
                  <a:cs typeface="Calibri"/>
                  <a:sym typeface="Calibri"/>
                </a:endParaRPr>
              </a:p>
            </p:txBody>
          </p:sp>
        </p:grpSp>
        <p:sp>
          <p:nvSpPr>
            <p:cNvPr id="121" name="Shape 121"/>
            <p:cNvSpPr/>
            <p:nvPr/>
          </p:nvSpPr>
          <p:spPr>
            <a:xfrm>
              <a:off x="6828303" y="1045591"/>
              <a:ext cx="2271777"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8800" u="none" cap="none" strike="noStrike">
                  <a:solidFill>
                    <a:srgbClr val="C00000"/>
                  </a:solidFill>
                  <a:latin typeface="Calibri"/>
                  <a:ea typeface="Calibri"/>
                  <a:cs typeface="Calibri"/>
                  <a:sym typeface="Calibri"/>
                </a:rPr>
                <a:t>رابعًا:</a:t>
              </a:r>
            </a:p>
          </p:txBody>
        </p:sp>
      </p:grpSp>
      <p:grpSp>
        <p:nvGrpSpPr>
          <p:cNvPr id="122" name="Shape 122"/>
          <p:cNvGrpSpPr/>
          <p:nvPr/>
        </p:nvGrpSpPr>
        <p:grpSpPr>
          <a:xfrm>
            <a:off x="179512" y="2348880"/>
            <a:ext cx="8424935" cy="4608511"/>
            <a:chOff x="179512" y="1268760"/>
            <a:chExt cx="8424935" cy="3888431"/>
          </a:xfrm>
        </p:grpSpPr>
        <p:grpSp>
          <p:nvGrpSpPr>
            <p:cNvPr id="123" name="Shape 123"/>
            <p:cNvGrpSpPr/>
            <p:nvPr/>
          </p:nvGrpSpPr>
          <p:grpSpPr>
            <a:xfrm>
              <a:off x="179512" y="1268760"/>
              <a:ext cx="8424935" cy="3888431"/>
              <a:chOff x="1187624" y="2060848"/>
              <a:chExt cx="7416824" cy="3888431"/>
            </a:xfrm>
          </p:grpSpPr>
          <p:sp>
            <p:nvSpPr>
              <p:cNvPr id="124" name="Shape 124"/>
              <p:cNvSpPr/>
              <p:nvPr/>
            </p:nvSpPr>
            <p:spPr>
              <a:xfrm>
                <a:off x="1187624" y="2060848"/>
                <a:ext cx="3456383" cy="2664295"/>
              </a:xfrm>
              <a:prstGeom prst="cloud">
                <a:avLst/>
              </a:prstGeom>
              <a:gradFill>
                <a:gsLst>
                  <a:gs pos="0">
                    <a:srgbClr val="993366"/>
                  </a:gs>
                  <a:gs pos="50000">
                    <a:srgbClr val="E2A8C5"/>
                  </a:gs>
                  <a:gs pos="100000">
                    <a:schemeClr val="lt1"/>
                  </a:gs>
                </a:gsLst>
                <a:lin ang="54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rgbClr val="7F7F7F"/>
                  </a:solidFill>
                  <a:latin typeface="Times New Roman"/>
                  <a:ea typeface="Times New Roman"/>
                  <a:cs typeface="Times New Roman"/>
                  <a:sym typeface="Times New Roman"/>
                </a:endParaRPr>
              </a:p>
            </p:txBody>
          </p:sp>
          <p:sp>
            <p:nvSpPr>
              <p:cNvPr id="125" name="Shape 125"/>
              <p:cNvSpPr/>
              <p:nvPr/>
            </p:nvSpPr>
            <p:spPr>
              <a:xfrm>
                <a:off x="1619671" y="3068959"/>
                <a:ext cx="6480719" cy="2880320"/>
              </a:xfrm>
              <a:prstGeom prst="wave">
                <a:avLst>
                  <a:gd fmla="val 12500" name="adj1"/>
                  <a:gd fmla="val 0" name="adj2"/>
                </a:avLst>
              </a:prstGeom>
              <a:solidFill>
                <a:srgbClr val="31859B"/>
              </a:soli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rgbClr val="7F7F7F"/>
                  </a:solidFill>
                  <a:latin typeface="Times New Roman"/>
                  <a:ea typeface="Times New Roman"/>
                  <a:cs typeface="Times New Roman"/>
                  <a:sym typeface="Times New Roman"/>
                </a:endParaRPr>
              </a:p>
            </p:txBody>
          </p:sp>
          <p:sp>
            <p:nvSpPr>
              <p:cNvPr id="126" name="Shape 126"/>
              <p:cNvSpPr/>
              <p:nvPr/>
            </p:nvSpPr>
            <p:spPr>
              <a:xfrm>
                <a:off x="6159276" y="3244333"/>
                <a:ext cx="162625" cy="369332"/>
              </a:xfrm>
              <a:prstGeom prst="rect">
                <a:avLst/>
              </a:prstGeom>
              <a:noFill/>
              <a:ln>
                <a:noFill/>
              </a:ln>
            </p:spPr>
            <p:txBody>
              <a:bodyPr anchorCtr="0" anchor="t" bIns="45700" lIns="91425" rIns="91425" tIns="45700">
                <a:noAutofit/>
              </a:bodyPr>
              <a:lstStyle/>
              <a:p>
                <a:pPr indent="0" lvl="0" marL="0" marR="0" rtl="1" algn="r">
                  <a:spcBef>
                    <a:spcPts val="0"/>
                  </a:spcBef>
                  <a:buNone/>
                </a:pPr>
                <a:r>
                  <a:t/>
                </a:r>
                <a:endParaRPr sz="1800">
                  <a:solidFill>
                    <a:srgbClr val="7F7F7F"/>
                  </a:solidFill>
                  <a:latin typeface="Times New Roman"/>
                  <a:ea typeface="Times New Roman"/>
                  <a:cs typeface="Times New Roman"/>
                  <a:sym typeface="Times New Roman"/>
                </a:endParaRPr>
              </a:p>
            </p:txBody>
          </p:sp>
          <p:sp>
            <p:nvSpPr>
              <p:cNvPr id="127" name="Shape 127"/>
              <p:cNvSpPr/>
              <p:nvPr/>
            </p:nvSpPr>
            <p:spPr>
              <a:xfrm>
                <a:off x="1907703" y="2348880"/>
                <a:ext cx="6696744" cy="3168351"/>
              </a:xfrm>
              <a:prstGeom prst="wave">
                <a:avLst>
                  <a:gd fmla="val 12500" name="adj1"/>
                  <a:gd fmla="val 0" name="adj2"/>
                </a:avLst>
              </a:prstGeom>
              <a:gradFill>
                <a:gsLst>
                  <a:gs pos="0">
                    <a:srgbClr val="8C8C8C"/>
                  </a:gs>
                  <a:gs pos="50000">
                    <a:schemeClr val="lt1"/>
                  </a:gs>
                  <a:gs pos="100000">
                    <a:srgbClr val="F2F2F2"/>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rgbClr val="7F7F7F"/>
                  </a:solidFill>
                  <a:latin typeface="Times New Roman"/>
                  <a:ea typeface="Times New Roman"/>
                  <a:cs typeface="Times New Roman"/>
                  <a:sym typeface="Times New Roman"/>
                </a:endParaRPr>
              </a:p>
            </p:txBody>
          </p:sp>
        </p:grpSp>
        <p:pic>
          <p:nvPicPr>
            <p:cNvPr id="128" name="Shape 128"/>
            <p:cNvPicPr preferRelativeResize="0"/>
            <p:nvPr/>
          </p:nvPicPr>
          <p:blipFill rotWithShape="1">
            <a:blip r:embed="rId3">
              <a:alphaModFix/>
            </a:blip>
            <a:srcRect b="0" l="0" r="0" t="0"/>
            <a:stretch/>
          </p:blipFill>
          <p:spPr>
            <a:xfrm>
              <a:off x="3702017" y="1556791"/>
              <a:ext cx="476249" cy="476249"/>
            </a:xfrm>
            <a:prstGeom prst="rect">
              <a:avLst/>
            </a:prstGeom>
            <a:noFill/>
            <a:ln>
              <a:noFill/>
            </a:ln>
          </p:spPr>
        </p:pic>
        <p:pic>
          <p:nvPicPr>
            <p:cNvPr id="129" name="Shape 129"/>
            <p:cNvPicPr preferRelativeResize="0"/>
            <p:nvPr/>
          </p:nvPicPr>
          <p:blipFill rotWithShape="1">
            <a:blip r:embed="rId4">
              <a:alphaModFix/>
            </a:blip>
            <a:srcRect b="0" l="0" r="0" t="0"/>
            <a:stretch/>
          </p:blipFill>
          <p:spPr>
            <a:xfrm>
              <a:off x="467543" y="2025536"/>
              <a:ext cx="762000" cy="1800225"/>
            </a:xfrm>
            <a:prstGeom prst="rect">
              <a:avLst/>
            </a:prstGeom>
            <a:noFill/>
            <a:ln>
              <a:noFill/>
            </a:ln>
          </p:spPr>
        </p:pic>
        <p:pic>
          <p:nvPicPr>
            <p:cNvPr id="130" name="Shape 130"/>
            <p:cNvPicPr preferRelativeResize="0"/>
            <p:nvPr/>
          </p:nvPicPr>
          <p:blipFill rotWithShape="1">
            <a:blip r:embed="rId5">
              <a:alphaModFix/>
            </a:blip>
            <a:srcRect b="0" l="0" r="0" t="0"/>
            <a:stretch/>
          </p:blipFill>
          <p:spPr>
            <a:xfrm>
              <a:off x="515168" y="1399629"/>
              <a:ext cx="714374" cy="790575"/>
            </a:xfrm>
            <a:prstGeom prst="rect">
              <a:avLst/>
            </a:prstGeom>
            <a:noFill/>
            <a:ln>
              <a:noFill/>
            </a:ln>
          </p:spPr>
        </p:pic>
        <p:pic>
          <p:nvPicPr>
            <p:cNvPr id="131" name="Shape 131"/>
            <p:cNvPicPr preferRelativeResize="0"/>
            <p:nvPr/>
          </p:nvPicPr>
          <p:blipFill rotWithShape="1">
            <a:blip r:embed="rId6">
              <a:alphaModFix/>
            </a:blip>
            <a:srcRect b="0" l="0" r="0" t="0"/>
            <a:stretch/>
          </p:blipFill>
          <p:spPr>
            <a:xfrm>
              <a:off x="436397" y="3929923"/>
              <a:ext cx="3562350" cy="952499"/>
            </a:xfrm>
            <a:prstGeom prst="rect">
              <a:avLst/>
            </a:prstGeom>
            <a:noFill/>
            <a:ln>
              <a:noFill/>
            </a:ln>
          </p:spPr>
        </p:pic>
      </p:grpSp>
      <p:sp>
        <p:nvSpPr>
          <p:cNvPr id="132" name="Shape 132"/>
          <p:cNvSpPr txBox="1"/>
          <p:nvPr/>
        </p:nvSpPr>
        <p:spPr>
          <a:xfrm>
            <a:off x="1115616" y="3429000"/>
            <a:ext cx="7128792"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7200">
                <a:solidFill>
                  <a:srgbClr val="7F7F7F"/>
                </a:solidFill>
                <a:latin typeface="Times New Roman"/>
                <a:ea typeface="Times New Roman"/>
                <a:cs typeface="Times New Roman"/>
                <a:sym typeface="Times New Roman"/>
              </a:rPr>
              <a:t>مرحلة الرشد Adolescence</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x="0" y="0"/>
          <a:ext cx="0" cy="0"/>
          <a:chOff x="0" y="0"/>
          <a:chExt cx="0" cy="0"/>
        </a:xfrm>
      </p:grpSpPr>
      <p:grpSp>
        <p:nvGrpSpPr>
          <p:cNvPr id="432" name="Shape 432"/>
          <p:cNvGrpSpPr/>
          <p:nvPr/>
        </p:nvGrpSpPr>
        <p:grpSpPr>
          <a:xfrm>
            <a:off x="179512" y="332656"/>
            <a:ext cx="8748463" cy="6381327"/>
            <a:chOff x="179512" y="332656"/>
            <a:chExt cx="8748463" cy="6381327"/>
          </a:xfrm>
        </p:grpSpPr>
        <p:grpSp>
          <p:nvGrpSpPr>
            <p:cNvPr id="433" name="Shape 433"/>
            <p:cNvGrpSpPr/>
            <p:nvPr/>
          </p:nvGrpSpPr>
          <p:grpSpPr>
            <a:xfrm>
              <a:off x="179512" y="332656"/>
              <a:ext cx="8748463" cy="6381327"/>
              <a:chOff x="179512" y="332656"/>
              <a:chExt cx="8748463" cy="6381327"/>
            </a:xfrm>
          </p:grpSpPr>
          <p:grpSp>
            <p:nvGrpSpPr>
              <p:cNvPr id="434" name="Shape 434"/>
              <p:cNvGrpSpPr/>
              <p:nvPr/>
            </p:nvGrpSpPr>
            <p:grpSpPr>
              <a:xfrm>
                <a:off x="179512" y="332656"/>
                <a:ext cx="8748463" cy="6381327"/>
                <a:chOff x="539552" y="548681"/>
                <a:chExt cx="8208911" cy="6048670"/>
              </a:xfrm>
            </p:grpSpPr>
            <p:sp>
              <p:nvSpPr>
                <p:cNvPr id="435" name="Shape 435"/>
                <p:cNvSpPr/>
                <p:nvPr/>
              </p:nvSpPr>
              <p:spPr>
                <a:xfrm>
                  <a:off x="1979711" y="620689"/>
                  <a:ext cx="5976663" cy="5976662"/>
                </a:xfrm>
                <a:prstGeom prst="flowChartDocument">
                  <a:avLst/>
                </a:prstGeom>
                <a:gradFill>
                  <a:gsLst>
                    <a:gs pos="0">
                      <a:srgbClr val="494949"/>
                    </a:gs>
                    <a:gs pos="50000">
                      <a:srgbClr val="0C0C0C"/>
                    </a:gs>
                    <a:gs pos="100000">
                      <a:srgbClr val="7F7F7F"/>
                    </a:gs>
                  </a:gsLst>
                  <a:lin ang="10800000" scaled="0"/>
                </a:gradFill>
                <a:ln cap="flat" cmpd="sng" w="25400">
                  <a:solidFill>
                    <a:schemeClr val="lt1"/>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36" name="Shape 436"/>
                <p:cNvSpPr/>
                <p:nvPr/>
              </p:nvSpPr>
              <p:spPr>
                <a:xfrm rot="5400000">
                  <a:off x="-1044624" y="2708920"/>
                  <a:ext cx="5616623" cy="1296143"/>
                </a:xfrm>
                <a:prstGeom prst="flowChartTerminator">
                  <a:avLst/>
                </a:prstGeom>
                <a:solidFill>
                  <a:srgbClr val="00B0F0"/>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37" name="Shape 437"/>
                <p:cNvSpPr/>
                <p:nvPr/>
              </p:nvSpPr>
              <p:spPr>
                <a:xfrm rot="5400000">
                  <a:off x="4716016" y="2708920"/>
                  <a:ext cx="5616623" cy="1296143"/>
                </a:xfrm>
                <a:prstGeom prst="flowChartTerminator">
                  <a:avLst/>
                </a:prstGeom>
                <a:solidFill>
                  <a:srgbClr val="CCFF33"/>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38" name="Shape 438"/>
                <p:cNvSpPr/>
                <p:nvPr/>
              </p:nvSpPr>
              <p:spPr>
                <a:xfrm rot="5400000">
                  <a:off x="-1620687" y="2708920"/>
                  <a:ext cx="5616623" cy="1296143"/>
                </a:xfrm>
                <a:prstGeom prst="flowChartTerminator">
                  <a:avLst/>
                </a:prstGeom>
                <a:solidFill>
                  <a:srgbClr val="580000"/>
                </a:solidFill>
                <a:ln cap="flat" cmpd="sng" w="25400">
                  <a:solidFill>
                    <a:srgbClr val="FF0000"/>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39" name="Shape 439"/>
                <p:cNvSpPr/>
                <p:nvPr/>
              </p:nvSpPr>
              <p:spPr>
                <a:xfrm rot="5400000">
                  <a:off x="5292080" y="2708920"/>
                  <a:ext cx="5616623" cy="1296143"/>
                </a:xfrm>
                <a:prstGeom prst="flowChartTerminator">
                  <a:avLst/>
                </a:prstGeom>
                <a:solidFill>
                  <a:srgbClr val="006666"/>
                </a:solidFill>
                <a:ln cap="flat" cmpd="sng" w="25400">
                  <a:solidFill>
                    <a:srgbClr val="0070C0"/>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40" name="Shape 440"/>
                <p:cNvSpPr/>
                <p:nvPr/>
              </p:nvSpPr>
              <p:spPr>
                <a:xfrm>
                  <a:off x="827583" y="908720"/>
                  <a:ext cx="7632848" cy="4824535"/>
                </a:xfrm>
                <a:prstGeom prst="round2SameRect">
                  <a:avLst>
                    <a:gd fmla="val 16667" name="adj1"/>
                    <a:gd fmla="val 0" name="adj2"/>
                  </a:avLst>
                </a:prstGeom>
                <a:gradFill>
                  <a:gsLst>
                    <a:gs pos="0">
                      <a:srgbClr val="D8D8D8"/>
                    </a:gs>
                    <a:gs pos="50000">
                      <a:schemeClr val="lt1"/>
                    </a:gs>
                    <a:gs pos="100000">
                      <a:schemeClr val="lt1"/>
                    </a:gs>
                  </a:gsLst>
                  <a:lin ang="5400000" scaled="0"/>
                </a:gra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441" name="Shape 441"/>
              <p:cNvPicPr preferRelativeResize="0"/>
              <p:nvPr/>
            </p:nvPicPr>
            <p:blipFill rotWithShape="1">
              <a:blip r:embed="rId3">
                <a:alphaModFix/>
              </a:blip>
              <a:srcRect b="0" l="0" r="0" t="0"/>
              <a:stretch/>
            </p:blipFill>
            <p:spPr>
              <a:xfrm>
                <a:off x="7808682" y="548679"/>
                <a:ext cx="857250" cy="857250"/>
              </a:xfrm>
              <a:prstGeom prst="rect">
                <a:avLst/>
              </a:prstGeom>
              <a:noFill/>
              <a:ln>
                <a:noFill/>
              </a:ln>
            </p:spPr>
          </p:pic>
        </p:grpSp>
        <p:pic>
          <p:nvPicPr>
            <p:cNvPr id="442" name="Shape 442"/>
            <p:cNvPicPr preferRelativeResize="0"/>
            <p:nvPr/>
          </p:nvPicPr>
          <p:blipFill rotWithShape="1">
            <a:blip r:embed="rId3">
              <a:alphaModFix/>
            </a:blip>
            <a:srcRect b="0" l="0" r="0" t="0"/>
            <a:stretch/>
          </p:blipFill>
          <p:spPr>
            <a:xfrm>
              <a:off x="220405" y="4945116"/>
              <a:ext cx="857250" cy="857250"/>
            </a:xfrm>
            <a:prstGeom prst="rect">
              <a:avLst/>
            </a:prstGeom>
            <a:noFill/>
            <a:ln>
              <a:noFill/>
            </a:ln>
          </p:spPr>
        </p:pic>
      </p:grpSp>
      <p:sp>
        <p:nvSpPr>
          <p:cNvPr id="443" name="Shape 443"/>
          <p:cNvSpPr/>
          <p:nvPr/>
        </p:nvSpPr>
        <p:spPr>
          <a:xfrm>
            <a:off x="827583" y="1124744"/>
            <a:ext cx="7488831" cy="4401204"/>
          </a:xfrm>
          <a:prstGeom prst="rect">
            <a:avLst/>
          </a:prstGeom>
          <a:noFill/>
          <a:ln>
            <a:noFill/>
          </a:ln>
        </p:spPr>
        <p:txBody>
          <a:bodyPr anchorCtr="0" anchor="t" bIns="45700" lIns="91425" rIns="91425" tIns="45700">
            <a:noAutofit/>
          </a:bodyPr>
          <a:lstStyle/>
          <a:p>
            <a:pPr indent="-571500" lvl="0" marL="57150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مفهومه لذاته يكون في ذروته من الإيجابية ويشعر بمكانته الاجتماعية.</a:t>
            </a:r>
          </a:p>
          <a:p>
            <a:pPr indent="-571500" lvl="0" marL="57150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يتناقص إفراز الهورمونات الذكرية (التستستيرون)، والهورمونات الأنثوية (الأستروجين) وهذا النقص يؤدي إلى تغيرات نفسية وجسمية كبيرة وتقلبات في المزاج، واضطراب النوم أحيانًا.</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32"/>
                                        </p:tgtEl>
                                        <p:attrNameLst>
                                          <p:attrName>style.visibility</p:attrName>
                                        </p:attrNameLst>
                                      </p:cBhvr>
                                      <p:to>
                                        <p:strVal val="visible"/>
                                      </p:to>
                                    </p:set>
                                    <p:anim calcmode="lin" valueType="num">
                                      <p:cBhvr additive="base">
                                        <p:cTn dur="500"/>
                                        <p:tgtEl>
                                          <p:spTgt spid="432"/>
                                        </p:tgtEl>
                                        <p:attrNameLst>
                                          <p:attrName>ppt_w</p:attrName>
                                        </p:attrNameLst>
                                      </p:cBhvr>
                                      <p:tavLst>
                                        <p:tav fmla="" tm="0">
                                          <p:val>
                                            <p:strVal val="0"/>
                                          </p:val>
                                        </p:tav>
                                        <p:tav fmla="" tm="100000">
                                          <p:val>
                                            <p:strVal val="#ppt_w"/>
                                          </p:val>
                                        </p:tav>
                                      </p:tavLst>
                                    </p:anim>
                                    <p:anim calcmode="lin" valueType="num">
                                      <p:cBhvr additive="base">
                                        <p:cTn dur="500"/>
                                        <p:tgtEl>
                                          <p:spTgt spid="43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43">
                                            <p:txEl>
                                              <p:pRg end="0" st="0"/>
                                            </p:txEl>
                                          </p:spTgt>
                                        </p:tgtEl>
                                        <p:attrNameLst>
                                          <p:attrName>style.visibility</p:attrName>
                                        </p:attrNameLst>
                                      </p:cBhvr>
                                      <p:to>
                                        <p:strVal val="visible"/>
                                      </p:to>
                                    </p:set>
                                    <p:anim calcmode="lin" valueType="num">
                                      <p:cBhvr additive="base">
                                        <p:cTn dur="500"/>
                                        <p:tgtEl>
                                          <p:spTgt spid="44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443">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43">
                                            <p:txEl>
                                              <p:pRg end="1" st="1"/>
                                            </p:txEl>
                                          </p:spTgt>
                                        </p:tgtEl>
                                        <p:attrNameLst>
                                          <p:attrName>style.visibility</p:attrName>
                                        </p:attrNameLst>
                                      </p:cBhvr>
                                      <p:to>
                                        <p:strVal val="visible"/>
                                      </p:to>
                                    </p:set>
                                    <p:anim calcmode="lin" valueType="num">
                                      <p:cBhvr additive="base">
                                        <p:cTn dur="500"/>
                                        <p:tgtEl>
                                          <p:spTgt spid="44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443">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7" name="Shape 447"/>
        <p:cNvGrpSpPr/>
        <p:nvPr/>
      </p:nvGrpSpPr>
      <p:grpSpPr>
        <a:xfrm>
          <a:off x="0" y="0"/>
          <a:ext cx="0" cy="0"/>
          <a:chOff x="0" y="0"/>
          <a:chExt cx="0" cy="0"/>
        </a:xfrm>
      </p:grpSpPr>
      <p:grpSp>
        <p:nvGrpSpPr>
          <p:cNvPr id="448" name="Shape 448"/>
          <p:cNvGrpSpPr/>
          <p:nvPr/>
        </p:nvGrpSpPr>
        <p:grpSpPr>
          <a:xfrm>
            <a:off x="179512" y="332656"/>
            <a:ext cx="8748463" cy="6381327"/>
            <a:chOff x="179512" y="332656"/>
            <a:chExt cx="8748463" cy="6381327"/>
          </a:xfrm>
        </p:grpSpPr>
        <p:grpSp>
          <p:nvGrpSpPr>
            <p:cNvPr id="449" name="Shape 449"/>
            <p:cNvGrpSpPr/>
            <p:nvPr/>
          </p:nvGrpSpPr>
          <p:grpSpPr>
            <a:xfrm>
              <a:off x="179512" y="332656"/>
              <a:ext cx="8748463" cy="6381327"/>
              <a:chOff x="179512" y="332656"/>
              <a:chExt cx="8748463" cy="6381327"/>
            </a:xfrm>
          </p:grpSpPr>
          <p:grpSp>
            <p:nvGrpSpPr>
              <p:cNvPr id="450" name="Shape 450"/>
              <p:cNvGrpSpPr/>
              <p:nvPr/>
            </p:nvGrpSpPr>
            <p:grpSpPr>
              <a:xfrm>
                <a:off x="179512" y="332656"/>
                <a:ext cx="8748463" cy="6381327"/>
                <a:chOff x="539552" y="548681"/>
                <a:chExt cx="8208911" cy="6048670"/>
              </a:xfrm>
            </p:grpSpPr>
            <p:sp>
              <p:nvSpPr>
                <p:cNvPr id="451" name="Shape 451"/>
                <p:cNvSpPr/>
                <p:nvPr/>
              </p:nvSpPr>
              <p:spPr>
                <a:xfrm>
                  <a:off x="1979711" y="620689"/>
                  <a:ext cx="5976663" cy="5976662"/>
                </a:xfrm>
                <a:prstGeom prst="flowChartDocument">
                  <a:avLst/>
                </a:prstGeom>
                <a:gradFill>
                  <a:gsLst>
                    <a:gs pos="0">
                      <a:srgbClr val="494949"/>
                    </a:gs>
                    <a:gs pos="50000">
                      <a:srgbClr val="0C0C0C"/>
                    </a:gs>
                    <a:gs pos="100000">
                      <a:srgbClr val="7F7F7F"/>
                    </a:gs>
                  </a:gsLst>
                  <a:lin ang="10800000" scaled="0"/>
                </a:gradFill>
                <a:ln cap="flat" cmpd="sng" w="25400">
                  <a:solidFill>
                    <a:schemeClr val="lt1"/>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52" name="Shape 452"/>
                <p:cNvSpPr/>
                <p:nvPr/>
              </p:nvSpPr>
              <p:spPr>
                <a:xfrm rot="5400000">
                  <a:off x="-1044624" y="2708920"/>
                  <a:ext cx="5616623" cy="1296143"/>
                </a:xfrm>
                <a:prstGeom prst="flowChartTerminator">
                  <a:avLst/>
                </a:prstGeom>
                <a:solidFill>
                  <a:srgbClr val="00B0F0"/>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53" name="Shape 453"/>
                <p:cNvSpPr/>
                <p:nvPr/>
              </p:nvSpPr>
              <p:spPr>
                <a:xfrm rot="5400000">
                  <a:off x="4716016" y="2708920"/>
                  <a:ext cx="5616623" cy="1296143"/>
                </a:xfrm>
                <a:prstGeom prst="flowChartTerminator">
                  <a:avLst/>
                </a:prstGeom>
                <a:solidFill>
                  <a:srgbClr val="CCFF33"/>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54" name="Shape 454"/>
                <p:cNvSpPr/>
                <p:nvPr/>
              </p:nvSpPr>
              <p:spPr>
                <a:xfrm rot="5400000">
                  <a:off x="-1620687" y="2708920"/>
                  <a:ext cx="5616623" cy="1296143"/>
                </a:xfrm>
                <a:prstGeom prst="flowChartTerminator">
                  <a:avLst/>
                </a:prstGeom>
                <a:solidFill>
                  <a:srgbClr val="580000"/>
                </a:solidFill>
                <a:ln cap="flat" cmpd="sng" w="25400">
                  <a:solidFill>
                    <a:srgbClr val="FF0000"/>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55" name="Shape 455"/>
                <p:cNvSpPr/>
                <p:nvPr/>
              </p:nvSpPr>
              <p:spPr>
                <a:xfrm rot="5400000">
                  <a:off x="5292080" y="2708920"/>
                  <a:ext cx="5616623" cy="1296143"/>
                </a:xfrm>
                <a:prstGeom prst="flowChartTerminator">
                  <a:avLst/>
                </a:prstGeom>
                <a:solidFill>
                  <a:srgbClr val="006666"/>
                </a:solidFill>
                <a:ln cap="flat" cmpd="sng" w="25400">
                  <a:solidFill>
                    <a:srgbClr val="0070C0"/>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56" name="Shape 456"/>
                <p:cNvSpPr/>
                <p:nvPr/>
              </p:nvSpPr>
              <p:spPr>
                <a:xfrm>
                  <a:off x="827583" y="908720"/>
                  <a:ext cx="7632848" cy="4824535"/>
                </a:xfrm>
                <a:prstGeom prst="round2SameRect">
                  <a:avLst>
                    <a:gd fmla="val 16667" name="adj1"/>
                    <a:gd fmla="val 0" name="adj2"/>
                  </a:avLst>
                </a:prstGeom>
                <a:gradFill>
                  <a:gsLst>
                    <a:gs pos="0">
                      <a:srgbClr val="D8D8D8"/>
                    </a:gs>
                    <a:gs pos="50000">
                      <a:schemeClr val="lt1"/>
                    </a:gs>
                    <a:gs pos="100000">
                      <a:schemeClr val="lt1"/>
                    </a:gs>
                  </a:gsLst>
                  <a:lin ang="5400000" scaled="0"/>
                </a:gra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457" name="Shape 457"/>
              <p:cNvPicPr preferRelativeResize="0"/>
              <p:nvPr/>
            </p:nvPicPr>
            <p:blipFill rotWithShape="1">
              <a:blip r:embed="rId3">
                <a:alphaModFix/>
              </a:blip>
              <a:srcRect b="0" l="0" r="0" t="0"/>
              <a:stretch/>
            </p:blipFill>
            <p:spPr>
              <a:xfrm>
                <a:off x="7808682" y="548679"/>
                <a:ext cx="857250" cy="857250"/>
              </a:xfrm>
              <a:prstGeom prst="rect">
                <a:avLst/>
              </a:prstGeom>
              <a:noFill/>
              <a:ln>
                <a:noFill/>
              </a:ln>
            </p:spPr>
          </p:pic>
        </p:grpSp>
        <p:pic>
          <p:nvPicPr>
            <p:cNvPr id="458" name="Shape 458"/>
            <p:cNvPicPr preferRelativeResize="0"/>
            <p:nvPr/>
          </p:nvPicPr>
          <p:blipFill rotWithShape="1">
            <a:blip r:embed="rId3">
              <a:alphaModFix/>
            </a:blip>
            <a:srcRect b="0" l="0" r="0" t="0"/>
            <a:stretch/>
          </p:blipFill>
          <p:spPr>
            <a:xfrm>
              <a:off x="220405" y="4945116"/>
              <a:ext cx="857250" cy="857250"/>
            </a:xfrm>
            <a:prstGeom prst="rect">
              <a:avLst/>
            </a:prstGeom>
            <a:noFill/>
            <a:ln>
              <a:noFill/>
            </a:ln>
          </p:spPr>
        </p:pic>
      </p:grpSp>
      <p:sp>
        <p:nvSpPr>
          <p:cNvPr id="459" name="Shape 459"/>
          <p:cNvSpPr/>
          <p:nvPr/>
        </p:nvSpPr>
        <p:spPr>
          <a:xfrm>
            <a:off x="827583" y="1628800"/>
            <a:ext cx="7488831" cy="3170098"/>
          </a:xfrm>
          <a:prstGeom prst="rect">
            <a:avLst/>
          </a:prstGeom>
          <a:noFill/>
          <a:ln>
            <a:noFill/>
          </a:ln>
        </p:spPr>
        <p:txBody>
          <a:bodyPr anchorCtr="0" anchor="t" bIns="45700" lIns="91425" rIns="91425" tIns="45700">
            <a:noAutofit/>
          </a:bodyPr>
          <a:lstStyle/>
          <a:p>
            <a:pPr indent="-571500" lvl="0" marL="57150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يضعف السمع تدريجيًا وببطء عند أغلب الأفراد، ويظهرون انزعاجًا من الأصوات المرتفعة.</a:t>
            </a:r>
          </a:p>
          <a:p>
            <a:pPr indent="-571500" lvl="0" marL="57150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يتأثر البصر فيبدأ معظم الأفراد في استخدام المعينات البصرية (النظارات)</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59">
                                            <p:txEl>
                                              <p:pRg end="0" st="0"/>
                                            </p:txEl>
                                          </p:spTgt>
                                        </p:tgtEl>
                                        <p:attrNameLst>
                                          <p:attrName>style.visibility</p:attrName>
                                        </p:attrNameLst>
                                      </p:cBhvr>
                                      <p:to>
                                        <p:strVal val="visible"/>
                                      </p:to>
                                    </p:set>
                                    <p:anim calcmode="lin" valueType="num">
                                      <p:cBhvr additive="base">
                                        <p:cTn dur="500"/>
                                        <p:tgtEl>
                                          <p:spTgt spid="45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459">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59">
                                            <p:txEl>
                                              <p:pRg end="1" st="1"/>
                                            </p:txEl>
                                          </p:spTgt>
                                        </p:tgtEl>
                                        <p:attrNameLst>
                                          <p:attrName>style.visibility</p:attrName>
                                        </p:attrNameLst>
                                      </p:cBhvr>
                                      <p:to>
                                        <p:strVal val="visible"/>
                                      </p:to>
                                    </p:set>
                                    <p:anim calcmode="lin" valueType="num">
                                      <p:cBhvr additive="base">
                                        <p:cTn dur="500"/>
                                        <p:tgtEl>
                                          <p:spTgt spid="45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459">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3" name="Shape 463"/>
        <p:cNvGrpSpPr/>
        <p:nvPr/>
      </p:nvGrpSpPr>
      <p:grpSpPr>
        <a:xfrm>
          <a:off x="0" y="0"/>
          <a:ext cx="0" cy="0"/>
          <a:chOff x="0" y="0"/>
          <a:chExt cx="0" cy="0"/>
        </a:xfrm>
      </p:grpSpPr>
      <p:grpSp>
        <p:nvGrpSpPr>
          <p:cNvPr id="464" name="Shape 464"/>
          <p:cNvGrpSpPr/>
          <p:nvPr/>
        </p:nvGrpSpPr>
        <p:grpSpPr>
          <a:xfrm>
            <a:off x="179512" y="332656"/>
            <a:ext cx="8748463" cy="6381327"/>
            <a:chOff x="179512" y="332656"/>
            <a:chExt cx="8748463" cy="6381327"/>
          </a:xfrm>
        </p:grpSpPr>
        <p:grpSp>
          <p:nvGrpSpPr>
            <p:cNvPr id="465" name="Shape 465"/>
            <p:cNvGrpSpPr/>
            <p:nvPr/>
          </p:nvGrpSpPr>
          <p:grpSpPr>
            <a:xfrm>
              <a:off x="179512" y="332656"/>
              <a:ext cx="8748463" cy="6381327"/>
              <a:chOff x="179512" y="332656"/>
              <a:chExt cx="8748463" cy="6381327"/>
            </a:xfrm>
          </p:grpSpPr>
          <p:grpSp>
            <p:nvGrpSpPr>
              <p:cNvPr id="466" name="Shape 466"/>
              <p:cNvGrpSpPr/>
              <p:nvPr/>
            </p:nvGrpSpPr>
            <p:grpSpPr>
              <a:xfrm>
                <a:off x="179512" y="332656"/>
                <a:ext cx="8748463" cy="6381327"/>
                <a:chOff x="539552" y="548681"/>
                <a:chExt cx="8208911" cy="6048670"/>
              </a:xfrm>
            </p:grpSpPr>
            <p:sp>
              <p:nvSpPr>
                <p:cNvPr id="467" name="Shape 467"/>
                <p:cNvSpPr/>
                <p:nvPr/>
              </p:nvSpPr>
              <p:spPr>
                <a:xfrm>
                  <a:off x="1979711" y="620689"/>
                  <a:ext cx="5976663" cy="5976662"/>
                </a:xfrm>
                <a:prstGeom prst="flowChartDocument">
                  <a:avLst/>
                </a:prstGeom>
                <a:gradFill>
                  <a:gsLst>
                    <a:gs pos="0">
                      <a:srgbClr val="494949"/>
                    </a:gs>
                    <a:gs pos="50000">
                      <a:srgbClr val="0C0C0C"/>
                    </a:gs>
                    <a:gs pos="100000">
                      <a:srgbClr val="7F7F7F"/>
                    </a:gs>
                  </a:gsLst>
                  <a:lin ang="10800000" scaled="0"/>
                </a:gradFill>
                <a:ln cap="flat" cmpd="sng" w="25400">
                  <a:solidFill>
                    <a:schemeClr val="lt1"/>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68" name="Shape 468"/>
                <p:cNvSpPr/>
                <p:nvPr/>
              </p:nvSpPr>
              <p:spPr>
                <a:xfrm rot="5400000">
                  <a:off x="-1044624" y="2708920"/>
                  <a:ext cx="5616623" cy="1296143"/>
                </a:xfrm>
                <a:prstGeom prst="flowChartTerminator">
                  <a:avLst/>
                </a:prstGeom>
                <a:solidFill>
                  <a:srgbClr val="00B0F0"/>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69" name="Shape 469"/>
                <p:cNvSpPr/>
                <p:nvPr/>
              </p:nvSpPr>
              <p:spPr>
                <a:xfrm rot="5400000">
                  <a:off x="4716016" y="2708920"/>
                  <a:ext cx="5616623" cy="1296143"/>
                </a:xfrm>
                <a:prstGeom prst="flowChartTerminator">
                  <a:avLst/>
                </a:prstGeom>
                <a:solidFill>
                  <a:srgbClr val="CCFF33"/>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70" name="Shape 470"/>
                <p:cNvSpPr/>
                <p:nvPr/>
              </p:nvSpPr>
              <p:spPr>
                <a:xfrm rot="5400000">
                  <a:off x="-1620687" y="2708920"/>
                  <a:ext cx="5616623" cy="1296143"/>
                </a:xfrm>
                <a:prstGeom prst="flowChartTerminator">
                  <a:avLst/>
                </a:prstGeom>
                <a:solidFill>
                  <a:srgbClr val="580000"/>
                </a:solidFill>
                <a:ln cap="flat" cmpd="sng" w="25400">
                  <a:solidFill>
                    <a:srgbClr val="FF0000"/>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71" name="Shape 471"/>
                <p:cNvSpPr/>
                <p:nvPr/>
              </p:nvSpPr>
              <p:spPr>
                <a:xfrm rot="5400000">
                  <a:off x="5292080" y="2708920"/>
                  <a:ext cx="5616623" cy="1296143"/>
                </a:xfrm>
                <a:prstGeom prst="flowChartTerminator">
                  <a:avLst/>
                </a:prstGeom>
                <a:solidFill>
                  <a:srgbClr val="006666"/>
                </a:solidFill>
                <a:ln cap="flat" cmpd="sng" w="25400">
                  <a:solidFill>
                    <a:srgbClr val="0070C0"/>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72" name="Shape 472"/>
                <p:cNvSpPr/>
                <p:nvPr/>
              </p:nvSpPr>
              <p:spPr>
                <a:xfrm>
                  <a:off x="827583" y="908720"/>
                  <a:ext cx="7632848" cy="4824535"/>
                </a:xfrm>
                <a:prstGeom prst="round2SameRect">
                  <a:avLst>
                    <a:gd fmla="val 16667" name="adj1"/>
                    <a:gd fmla="val 0" name="adj2"/>
                  </a:avLst>
                </a:prstGeom>
                <a:gradFill>
                  <a:gsLst>
                    <a:gs pos="0">
                      <a:srgbClr val="D8D8D8"/>
                    </a:gs>
                    <a:gs pos="50000">
                      <a:schemeClr val="lt1"/>
                    </a:gs>
                    <a:gs pos="100000">
                      <a:schemeClr val="lt1"/>
                    </a:gs>
                  </a:gsLst>
                  <a:lin ang="5400000" scaled="0"/>
                </a:gra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473" name="Shape 473"/>
              <p:cNvPicPr preferRelativeResize="0"/>
              <p:nvPr/>
            </p:nvPicPr>
            <p:blipFill rotWithShape="1">
              <a:blip r:embed="rId3">
                <a:alphaModFix/>
              </a:blip>
              <a:srcRect b="0" l="0" r="0" t="0"/>
              <a:stretch/>
            </p:blipFill>
            <p:spPr>
              <a:xfrm>
                <a:off x="7808682" y="548679"/>
                <a:ext cx="857250" cy="857250"/>
              </a:xfrm>
              <a:prstGeom prst="rect">
                <a:avLst/>
              </a:prstGeom>
              <a:noFill/>
              <a:ln>
                <a:noFill/>
              </a:ln>
            </p:spPr>
          </p:pic>
        </p:grpSp>
        <p:pic>
          <p:nvPicPr>
            <p:cNvPr id="474" name="Shape 474"/>
            <p:cNvPicPr preferRelativeResize="0"/>
            <p:nvPr/>
          </p:nvPicPr>
          <p:blipFill rotWithShape="1">
            <a:blip r:embed="rId3">
              <a:alphaModFix/>
            </a:blip>
            <a:srcRect b="0" l="0" r="0" t="0"/>
            <a:stretch/>
          </p:blipFill>
          <p:spPr>
            <a:xfrm>
              <a:off x="220405" y="4945116"/>
              <a:ext cx="857250" cy="857250"/>
            </a:xfrm>
            <a:prstGeom prst="rect">
              <a:avLst/>
            </a:prstGeom>
            <a:noFill/>
            <a:ln>
              <a:noFill/>
            </a:ln>
          </p:spPr>
        </p:pic>
      </p:grpSp>
      <p:sp>
        <p:nvSpPr>
          <p:cNvPr id="475" name="Shape 475"/>
          <p:cNvSpPr/>
          <p:nvPr/>
        </p:nvSpPr>
        <p:spPr>
          <a:xfrm>
            <a:off x="827583" y="1628800"/>
            <a:ext cx="7488831" cy="2554544"/>
          </a:xfrm>
          <a:prstGeom prst="rect">
            <a:avLst/>
          </a:prstGeom>
          <a:noFill/>
          <a:ln>
            <a:noFill/>
          </a:ln>
        </p:spPr>
        <p:txBody>
          <a:bodyPr anchorCtr="0" anchor="t" bIns="45700" lIns="91425" rIns="91425" tIns="45700">
            <a:noAutofit/>
          </a:bodyPr>
          <a:lstStyle/>
          <a:p>
            <a:pPr indent="-571500" lvl="0" marL="57150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تباطؤ ما يسمى بعملية تجهيز المعلومات في ذاكرة الإنسان لذا قد يحتاج الكبار لوقت أكبر لإتمام العملية العقلية من الشباب.</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75">
                                            <p:txEl>
                                              <p:pRg end="0" st="0"/>
                                            </p:txEl>
                                          </p:spTgt>
                                        </p:tgtEl>
                                        <p:attrNameLst>
                                          <p:attrName>style.visibility</p:attrName>
                                        </p:attrNameLst>
                                      </p:cBhvr>
                                      <p:to>
                                        <p:strVal val="visible"/>
                                      </p:to>
                                    </p:set>
                                    <p:anim calcmode="lin" valueType="num">
                                      <p:cBhvr additive="base">
                                        <p:cTn dur="500"/>
                                        <p:tgtEl>
                                          <p:spTgt spid="475">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475">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9" name="Shape 479"/>
        <p:cNvGrpSpPr/>
        <p:nvPr/>
      </p:nvGrpSpPr>
      <p:grpSpPr>
        <a:xfrm>
          <a:off x="0" y="0"/>
          <a:ext cx="0" cy="0"/>
          <a:chOff x="0" y="0"/>
          <a:chExt cx="0" cy="0"/>
        </a:xfrm>
      </p:grpSpPr>
      <p:grpSp>
        <p:nvGrpSpPr>
          <p:cNvPr id="480" name="Shape 480"/>
          <p:cNvGrpSpPr/>
          <p:nvPr/>
        </p:nvGrpSpPr>
        <p:grpSpPr>
          <a:xfrm>
            <a:off x="35496" y="142852"/>
            <a:ext cx="8966800" cy="6500857"/>
            <a:chOff x="285719" y="142852"/>
            <a:chExt cx="8429683" cy="6500857"/>
          </a:xfrm>
        </p:grpSpPr>
        <p:sp>
          <p:nvSpPr>
            <p:cNvPr id="481" name="Shape 481"/>
            <p:cNvSpPr/>
            <p:nvPr/>
          </p:nvSpPr>
          <p:spPr>
            <a:xfrm>
              <a:off x="285719" y="4000503"/>
              <a:ext cx="2643206" cy="2643206"/>
            </a:xfrm>
            <a:prstGeom prst="cloud">
              <a:avLst/>
            </a:prstGeom>
            <a:solidFill>
              <a:srgbClr val="7F7F7F"/>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82" name="Shape 482"/>
            <p:cNvSpPr/>
            <p:nvPr/>
          </p:nvSpPr>
          <p:spPr>
            <a:xfrm>
              <a:off x="6215073" y="142852"/>
              <a:ext cx="2500330" cy="2928958"/>
            </a:xfrm>
            <a:prstGeom prst="cloud">
              <a:avLst/>
            </a:prstGeom>
            <a:gradFill>
              <a:gsLst>
                <a:gs pos="0">
                  <a:srgbClr val="9E0000"/>
                </a:gs>
                <a:gs pos="50000">
                  <a:srgbClr val="E40000"/>
                </a:gs>
                <a:gs pos="100000">
                  <a:srgbClr val="FF0000"/>
                </a:gs>
              </a:gsLst>
              <a:lin ang="81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83" name="Shape 483"/>
            <p:cNvSpPr/>
            <p:nvPr/>
          </p:nvSpPr>
          <p:spPr>
            <a:xfrm>
              <a:off x="571472" y="285728"/>
              <a:ext cx="8072494" cy="6215106"/>
            </a:xfrm>
            <a:prstGeom prst="flowChartTerminator">
              <a:avLst/>
            </a:prstGeom>
            <a:gradFill>
              <a:gsLst>
                <a:gs pos="0">
                  <a:srgbClr val="BC7EFF"/>
                </a:gs>
                <a:gs pos="50000">
                  <a:schemeClr val="lt1"/>
                </a:gs>
                <a:gs pos="100000">
                  <a:srgbClr val="E9D9FF"/>
                </a:gs>
              </a:gsLst>
              <a:lin ang="162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84" name="Shape 484"/>
            <p:cNvSpPr/>
            <p:nvPr/>
          </p:nvSpPr>
          <p:spPr>
            <a:xfrm>
              <a:off x="1071537" y="428604"/>
              <a:ext cx="7143799" cy="5857915"/>
            </a:xfrm>
            <a:prstGeom prst="round2DiagRect">
              <a:avLst>
                <a:gd fmla="val 16667" name="adj1"/>
                <a:gd fmla="val 0" name="adj2"/>
              </a:avLst>
            </a:prstGeom>
            <a:gradFill>
              <a:gsLst>
                <a:gs pos="0">
                  <a:srgbClr val="BABABA"/>
                </a:gs>
                <a:gs pos="35000">
                  <a:srgbClr val="F2F2F2"/>
                </a:gs>
                <a:gs pos="100000">
                  <a:schemeClr val="lt1"/>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Calibri"/>
                <a:ea typeface="Calibri"/>
                <a:cs typeface="Calibri"/>
                <a:sym typeface="Calibri"/>
              </a:endParaRPr>
            </a:p>
          </p:txBody>
        </p:sp>
      </p:grpSp>
      <p:sp>
        <p:nvSpPr>
          <p:cNvPr id="485" name="Shape 485"/>
          <p:cNvSpPr/>
          <p:nvPr/>
        </p:nvSpPr>
        <p:spPr>
          <a:xfrm>
            <a:off x="1275558" y="2420888"/>
            <a:ext cx="6824834"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FF0000"/>
                </a:solidFill>
                <a:latin typeface="Calibri"/>
                <a:ea typeface="Calibri"/>
                <a:cs typeface="Calibri"/>
                <a:sym typeface="Calibri"/>
              </a:rPr>
              <a:t>(أزمة منتصف العمر)</a:t>
            </a:r>
          </a:p>
        </p:txBody>
      </p:sp>
      <p:grpSp>
        <p:nvGrpSpPr>
          <p:cNvPr id="486" name="Shape 486"/>
          <p:cNvGrpSpPr/>
          <p:nvPr/>
        </p:nvGrpSpPr>
        <p:grpSpPr>
          <a:xfrm>
            <a:off x="2843807" y="142851"/>
            <a:ext cx="4104456" cy="2278035"/>
            <a:chOff x="3164746" y="3832375"/>
            <a:chExt cx="3541401" cy="1899098"/>
          </a:xfrm>
        </p:grpSpPr>
        <p:pic>
          <p:nvPicPr>
            <p:cNvPr id="487" name="Shape 487"/>
            <p:cNvPicPr preferRelativeResize="0"/>
            <p:nvPr/>
          </p:nvPicPr>
          <p:blipFill rotWithShape="1">
            <a:blip r:embed="rId3">
              <a:alphaModFix/>
            </a:blip>
            <a:srcRect b="0" l="0" r="0" t="0"/>
            <a:stretch/>
          </p:blipFill>
          <p:spPr>
            <a:xfrm>
              <a:off x="3236755" y="3832375"/>
              <a:ext cx="3469393" cy="1899098"/>
            </a:xfrm>
            <a:prstGeom prst="rect">
              <a:avLst/>
            </a:prstGeom>
            <a:noFill/>
            <a:ln>
              <a:noFill/>
            </a:ln>
          </p:spPr>
        </p:pic>
        <p:grpSp>
          <p:nvGrpSpPr>
            <p:cNvPr id="488" name="Shape 488"/>
            <p:cNvGrpSpPr/>
            <p:nvPr/>
          </p:nvGrpSpPr>
          <p:grpSpPr>
            <a:xfrm>
              <a:off x="3164746" y="4181458"/>
              <a:ext cx="3317052" cy="1186233"/>
              <a:chOff x="1542979" y="2780927"/>
              <a:chExt cx="3317052" cy="1186233"/>
            </a:xfrm>
          </p:grpSpPr>
          <p:grpSp>
            <p:nvGrpSpPr>
              <p:cNvPr id="489" name="Shape 489"/>
              <p:cNvGrpSpPr/>
              <p:nvPr/>
            </p:nvGrpSpPr>
            <p:grpSpPr>
              <a:xfrm>
                <a:off x="1542979" y="2780927"/>
                <a:ext cx="3317052" cy="1186233"/>
                <a:chOff x="1542979" y="2780927"/>
                <a:chExt cx="3317052" cy="1186233"/>
              </a:xfrm>
            </p:grpSpPr>
            <p:pic>
              <p:nvPicPr>
                <p:cNvPr id="490" name="Shape 490"/>
                <p:cNvPicPr preferRelativeResize="0"/>
                <p:nvPr/>
              </p:nvPicPr>
              <p:blipFill rotWithShape="1">
                <a:blip r:embed="rId4">
                  <a:alphaModFix/>
                </a:blip>
                <a:srcRect b="0" l="0" r="0" t="0"/>
                <a:stretch/>
              </p:blipFill>
              <p:spPr>
                <a:xfrm>
                  <a:off x="4053701" y="2780927"/>
                  <a:ext cx="251224" cy="200980"/>
                </a:xfrm>
                <a:prstGeom prst="rect">
                  <a:avLst/>
                </a:prstGeom>
                <a:noFill/>
                <a:ln>
                  <a:noFill/>
                </a:ln>
              </p:spPr>
            </p:pic>
            <p:pic>
              <p:nvPicPr>
                <p:cNvPr id="491" name="Shape 491"/>
                <p:cNvPicPr preferRelativeResize="0"/>
                <p:nvPr/>
              </p:nvPicPr>
              <p:blipFill rotWithShape="1">
                <a:blip r:embed="rId4">
                  <a:alphaModFix/>
                </a:blip>
                <a:srcRect b="0" l="0" r="0" t="0"/>
                <a:stretch/>
              </p:blipFill>
              <p:spPr>
                <a:xfrm>
                  <a:off x="4299271" y="2780927"/>
                  <a:ext cx="286306" cy="229045"/>
                </a:xfrm>
                <a:prstGeom prst="rect">
                  <a:avLst/>
                </a:prstGeom>
                <a:noFill/>
                <a:ln>
                  <a:noFill/>
                </a:ln>
              </p:spPr>
            </p:pic>
            <p:grpSp>
              <p:nvGrpSpPr>
                <p:cNvPr id="492" name="Shape 492"/>
                <p:cNvGrpSpPr/>
                <p:nvPr/>
              </p:nvGrpSpPr>
              <p:grpSpPr>
                <a:xfrm>
                  <a:off x="1542979" y="2839915"/>
                  <a:ext cx="3317052" cy="1127246"/>
                  <a:chOff x="1542979" y="2839915"/>
                  <a:chExt cx="3317052" cy="1127246"/>
                </a:xfrm>
              </p:grpSpPr>
              <p:sp>
                <p:nvSpPr>
                  <p:cNvPr id="493" name="Shape 493"/>
                  <p:cNvSpPr/>
                  <p:nvPr/>
                </p:nvSpPr>
                <p:spPr>
                  <a:xfrm>
                    <a:off x="1542979" y="2890836"/>
                    <a:ext cx="3173036" cy="1076324"/>
                  </a:xfrm>
                  <a:prstGeom prst="teardrop">
                    <a:avLst>
                      <a:gd fmla="val 100000" name="adj"/>
                    </a:avLst>
                  </a:prstGeom>
                  <a:gradFill>
                    <a:gsLst>
                      <a:gs pos="0">
                        <a:schemeClr val="lt1"/>
                      </a:gs>
                      <a:gs pos="50000">
                        <a:schemeClr val="lt1"/>
                      </a:gs>
                      <a:gs pos="100000">
                        <a:srgbClr val="CBFF91"/>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2800">
                      <a:solidFill>
                        <a:schemeClr val="lt1"/>
                      </a:solidFill>
                      <a:latin typeface="Calibri"/>
                      <a:ea typeface="Calibri"/>
                      <a:cs typeface="Calibri"/>
                      <a:sym typeface="Calibri"/>
                    </a:endParaRPr>
                  </a:p>
                </p:txBody>
              </p:sp>
              <p:pic>
                <p:nvPicPr>
                  <p:cNvPr id="494" name="Shape 494"/>
                  <p:cNvPicPr preferRelativeResize="0"/>
                  <p:nvPr/>
                </p:nvPicPr>
                <p:blipFill rotWithShape="1">
                  <a:blip r:embed="rId5">
                    <a:alphaModFix/>
                  </a:blip>
                  <a:srcRect b="0" l="0" r="0" t="0"/>
                  <a:stretch/>
                </p:blipFill>
                <p:spPr>
                  <a:xfrm>
                    <a:off x="4477689" y="2839915"/>
                    <a:ext cx="382342" cy="360038"/>
                  </a:xfrm>
                  <a:prstGeom prst="rect">
                    <a:avLst/>
                  </a:prstGeom>
                  <a:noFill/>
                  <a:ln>
                    <a:noFill/>
                  </a:ln>
                </p:spPr>
              </p:pic>
            </p:grpSp>
          </p:grpSp>
          <p:sp>
            <p:nvSpPr>
              <p:cNvPr id="495" name="Shape 495"/>
              <p:cNvSpPr txBox="1"/>
              <p:nvPr/>
            </p:nvSpPr>
            <p:spPr>
              <a:xfrm>
                <a:off x="1835659" y="3010283"/>
                <a:ext cx="2751681" cy="84671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000">
                    <a:solidFill>
                      <a:srgbClr val="6600CC"/>
                    </a:solidFill>
                    <a:latin typeface="Calibri"/>
                    <a:ea typeface="Calibri"/>
                    <a:cs typeface="Calibri"/>
                    <a:sym typeface="Calibri"/>
                  </a:rPr>
                  <a:t>إثراء</a:t>
                </a:r>
              </a:p>
            </p:txBody>
          </p:sp>
        </p:grpSp>
      </p:grpSp>
      <p:sp>
        <p:nvSpPr>
          <p:cNvPr id="496" name="Shape 496"/>
          <p:cNvSpPr/>
          <p:nvPr/>
        </p:nvSpPr>
        <p:spPr>
          <a:xfrm>
            <a:off x="1259632" y="3230974"/>
            <a:ext cx="6824834" cy="286232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chemeClr val="dk1"/>
                </a:solidFill>
                <a:latin typeface="Calibri"/>
                <a:ea typeface="Calibri"/>
                <a:cs typeface="Calibri"/>
                <a:sym typeface="Calibri"/>
              </a:rPr>
              <a:t>هي اضطراب انفعالي يظهر لدى البعض في سن معين من 35-45 سنة وتتمثل في إعادة تقويم الفرد لحياته ومراجعة أهدافه وما تحقق وما لم يتحقق وقد تتضمن إعادة النظر في كثير من القناعات لديه </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500"/>
                                        <p:tgtEl>
                                          <p:spTgt spid="480"/>
                                        </p:tgtEl>
                                      </p:cBhvr>
                                    </p:animEffect>
                                  </p:childTnLst>
                                </p:cTn>
                              </p:par>
                              <p:par>
                                <p:cTn fill="hold" nodeType="withEffect" presetClass="entr" presetID="23" presetSubtype="16">
                                  <p:stCondLst>
                                    <p:cond delay="0"/>
                                  </p:stCondLst>
                                  <p:childTnLst>
                                    <p:set>
                                      <p:cBhvr>
                                        <p:cTn dur="1" fill="hold">
                                          <p:stCondLst>
                                            <p:cond delay="0"/>
                                          </p:stCondLst>
                                        </p:cTn>
                                        <p:tgtEl>
                                          <p:spTgt spid="486"/>
                                        </p:tgtEl>
                                        <p:attrNameLst>
                                          <p:attrName>style.visibility</p:attrName>
                                        </p:attrNameLst>
                                      </p:cBhvr>
                                      <p:to>
                                        <p:strVal val="visible"/>
                                      </p:to>
                                    </p:set>
                                    <p:anim calcmode="lin" valueType="num">
                                      <p:cBhvr additive="base">
                                        <p:cTn dur="500"/>
                                        <p:tgtEl>
                                          <p:spTgt spid="486"/>
                                        </p:tgtEl>
                                        <p:attrNameLst>
                                          <p:attrName>ppt_w</p:attrName>
                                        </p:attrNameLst>
                                      </p:cBhvr>
                                      <p:tavLst>
                                        <p:tav fmla="" tm="0">
                                          <p:val>
                                            <p:strVal val="0"/>
                                          </p:val>
                                        </p:tav>
                                        <p:tav fmla="" tm="100000">
                                          <p:val>
                                            <p:strVal val="#ppt_w"/>
                                          </p:val>
                                        </p:tav>
                                      </p:tavLst>
                                    </p:anim>
                                    <p:anim calcmode="lin" valueType="num">
                                      <p:cBhvr additive="base">
                                        <p:cTn dur="500"/>
                                        <p:tgtEl>
                                          <p:spTgt spid="48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0" name="Shape 500"/>
        <p:cNvGrpSpPr/>
        <p:nvPr/>
      </p:nvGrpSpPr>
      <p:grpSpPr>
        <a:xfrm>
          <a:off x="0" y="0"/>
          <a:ext cx="0" cy="0"/>
          <a:chOff x="0" y="0"/>
          <a:chExt cx="0" cy="0"/>
        </a:xfrm>
      </p:grpSpPr>
      <p:grpSp>
        <p:nvGrpSpPr>
          <p:cNvPr id="501" name="Shape 501"/>
          <p:cNvGrpSpPr/>
          <p:nvPr/>
        </p:nvGrpSpPr>
        <p:grpSpPr>
          <a:xfrm>
            <a:off x="35496" y="142852"/>
            <a:ext cx="8966800" cy="6500857"/>
            <a:chOff x="285719" y="142852"/>
            <a:chExt cx="8429683" cy="6500857"/>
          </a:xfrm>
        </p:grpSpPr>
        <p:sp>
          <p:nvSpPr>
            <p:cNvPr id="502" name="Shape 502"/>
            <p:cNvSpPr/>
            <p:nvPr/>
          </p:nvSpPr>
          <p:spPr>
            <a:xfrm>
              <a:off x="285719" y="4000503"/>
              <a:ext cx="2643206" cy="2643206"/>
            </a:xfrm>
            <a:prstGeom prst="cloud">
              <a:avLst/>
            </a:prstGeom>
            <a:solidFill>
              <a:srgbClr val="7F7F7F"/>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03" name="Shape 503"/>
            <p:cNvSpPr/>
            <p:nvPr/>
          </p:nvSpPr>
          <p:spPr>
            <a:xfrm>
              <a:off x="6215073" y="142852"/>
              <a:ext cx="2500330" cy="2928958"/>
            </a:xfrm>
            <a:prstGeom prst="cloud">
              <a:avLst/>
            </a:prstGeom>
            <a:gradFill>
              <a:gsLst>
                <a:gs pos="0">
                  <a:srgbClr val="9E0000"/>
                </a:gs>
                <a:gs pos="50000">
                  <a:srgbClr val="E40000"/>
                </a:gs>
                <a:gs pos="100000">
                  <a:srgbClr val="FF0000"/>
                </a:gs>
              </a:gsLst>
              <a:lin ang="81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04" name="Shape 504"/>
            <p:cNvSpPr/>
            <p:nvPr/>
          </p:nvSpPr>
          <p:spPr>
            <a:xfrm>
              <a:off x="571472" y="285728"/>
              <a:ext cx="8072494" cy="6215106"/>
            </a:xfrm>
            <a:prstGeom prst="flowChartTerminator">
              <a:avLst/>
            </a:prstGeom>
            <a:gradFill>
              <a:gsLst>
                <a:gs pos="0">
                  <a:srgbClr val="BC7EFF"/>
                </a:gs>
                <a:gs pos="50000">
                  <a:schemeClr val="lt1"/>
                </a:gs>
                <a:gs pos="100000">
                  <a:srgbClr val="E9D9FF"/>
                </a:gs>
              </a:gsLst>
              <a:lin ang="162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05" name="Shape 505"/>
            <p:cNvSpPr/>
            <p:nvPr/>
          </p:nvSpPr>
          <p:spPr>
            <a:xfrm>
              <a:off x="1071537" y="428604"/>
              <a:ext cx="7143799" cy="5857915"/>
            </a:xfrm>
            <a:prstGeom prst="round2DiagRect">
              <a:avLst>
                <a:gd fmla="val 16667" name="adj1"/>
                <a:gd fmla="val 0" name="adj2"/>
              </a:avLst>
            </a:prstGeom>
            <a:gradFill>
              <a:gsLst>
                <a:gs pos="0">
                  <a:srgbClr val="BABABA"/>
                </a:gs>
                <a:gs pos="35000">
                  <a:srgbClr val="F2F2F2"/>
                </a:gs>
                <a:gs pos="100000">
                  <a:schemeClr val="lt1"/>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Calibri"/>
                <a:ea typeface="Calibri"/>
                <a:cs typeface="Calibri"/>
                <a:sym typeface="Calibri"/>
              </a:endParaRPr>
            </a:p>
          </p:txBody>
        </p:sp>
      </p:grpSp>
      <p:sp>
        <p:nvSpPr>
          <p:cNvPr id="506" name="Shape 506"/>
          <p:cNvSpPr/>
          <p:nvPr/>
        </p:nvSpPr>
        <p:spPr>
          <a:xfrm>
            <a:off x="1275558" y="2420888"/>
            <a:ext cx="6824834"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FF0000"/>
                </a:solidFill>
                <a:latin typeface="Calibri"/>
                <a:ea typeface="Calibri"/>
                <a:cs typeface="Calibri"/>
                <a:sym typeface="Calibri"/>
              </a:rPr>
              <a:t>(أزمة منتصف العمر)</a:t>
            </a:r>
          </a:p>
        </p:txBody>
      </p:sp>
      <p:grpSp>
        <p:nvGrpSpPr>
          <p:cNvPr id="507" name="Shape 507"/>
          <p:cNvGrpSpPr/>
          <p:nvPr/>
        </p:nvGrpSpPr>
        <p:grpSpPr>
          <a:xfrm>
            <a:off x="2843807" y="142851"/>
            <a:ext cx="4104456" cy="2278035"/>
            <a:chOff x="3164746" y="3832375"/>
            <a:chExt cx="3541401" cy="1899098"/>
          </a:xfrm>
        </p:grpSpPr>
        <p:pic>
          <p:nvPicPr>
            <p:cNvPr id="508" name="Shape 508"/>
            <p:cNvPicPr preferRelativeResize="0"/>
            <p:nvPr/>
          </p:nvPicPr>
          <p:blipFill rotWithShape="1">
            <a:blip r:embed="rId3">
              <a:alphaModFix/>
            </a:blip>
            <a:srcRect b="0" l="0" r="0" t="0"/>
            <a:stretch/>
          </p:blipFill>
          <p:spPr>
            <a:xfrm>
              <a:off x="3236755" y="3832375"/>
              <a:ext cx="3469393" cy="1899098"/>
            </a:xfrm>
            <a:prstGeom prst="rect">
              <a:avLst/>
            </a:prstGeom>
            <a:noFill/>
            <a:ln>
              <a:noFill/>
            </a:ln>
          </p:spPr>
        </p:pic>
        <p:grpSp>
          <p:nvGrpSpPr>
            <p:cNvPr id="509" name="Shape 509"/>
            <p:cNvGrpSpPr/>
            <p:nvPr/>
          </p:nvGrpSpPr>
          <p:grpSpPr>
            <a:xfrm>
              <a:off x="3164746" y="4181458"/>
              <a:ext cx="3317052" cy="1186233"/>
              <a:chOff x="1542979" y="2780927"/>
              <a:chExt cx="3317052" cy="1186233"/>
            </a:xfrm>
          </p:grpSpPr>
          <p:grpSp>
            <p:nvGrpSpPr>
              <p:cNvPr id="510" name="Shape 510"/>
              <p:cNvGrpSpPr/>
              <p:nvPr/>
            </p:nvGrpSpPr>
            <p:grpSpPr>
              <a:xfrm>
                <a:off x="1542979" y="2780927"/>
                <a:ext cx="3317052" cy="1186233"/>
                <a:chOff x="1542979" y="2780927"/>
                <a:chExt cx="3317052" cy="1186233"/>
              </a:xfrm>
            </p:grpSpPr>
            <p:pic>
              <p:nvPicPr>
                <p:cNvPr id="511" name="Shape 511"/>
                <p:cNvPicPr preferRelativeResize="0"/>
                <p:nvPr/>
              </p:nvPicPr>
              <p:blipFill rotWithShape="1">
                <a:blip r:embed="rId4">
                  <a:alphaModFix/>
                </a:blip>
                <a:srcRect b="0" l="0" r="0" t="0"/>
                <a:stretch/>
              </p:blipFill>
              <p:spPr>
                <a:xfrm>
                  <a:off x="4053701" y="2780927"/>
                  <a:ext cx="251224" cy="200980"/>
                </a:xfrm>
                <a:prstGeom prst="rect">
                  <a:avLst/>
                </a:prstGeom>
                <a:noFill/>
                <a:ln>
                  <a:noFill/>
                </a:ln>
              </p:spPr>
            </p:pic>
            <p:pic>
              <p:nvPicPr>
                <p:cNvPr id="512" name="Shape 512"/>
                <p:cNvPicPr preferRelativeResize="0"/>
                <p:nvPr/>
              </p:nvPicPr>
              <p:blipFill rotWithShape="1">
                <a:blip r:embed="rId4">
                  <a:alphaModFix/>
                </a:blip>
                <a:srcRect b="0" l="0" r="0" t="0"/>
                <a:stretch/>
              </p:blipFill>
              <p:spPr>
                <a:xfrm>
                  <a:off x="4299271" y="2780927"/>
                  <a:ext cx="286306" cy="229045"/>
                </a:xfrm>
                <a:prstGeom prst="rect">
                  <a:avLst/>
                </a:prstGeom>
                <a:noFill/>
                <a:ln>
                  <a:noFill/>
                </a:ln>
              </p:spPr>
            </p:pic>
            <p:grpSp>
              <p:nvGrpSpPr>
                <p:cNvPr id="513" name="Shape 513"/>
                <p:cNvGrpSpPr/>
                <p:nvPr/>
              </p:nvGrpSpPr>
              <p:grpSpPr>
                <a:xfrm>
                  <a:off x="1542979" y="2839915"/>
                  <a:ext cx="3317052" cy="1127246"/>
                  <a:chOff x="1542979" y="2839915"/>
                  <a:chExt cx="3317052" cy="1127246"/>
                </a:xfrm>
              </p:grpSpPr>
              <p:sp>
                <p:nvSpPr>
                  <p:cNvPr id="514" name="Shape 514"/>
                  <p:cNvSpPr/>
                  <p:nvPr/>
                </p:nvSpPr>
                <p:spPr>
                  <a:xfrm>
                    <a:off x="1542979" y="2890836"/>
                    <a:ext cx="3173036" cy="1076324"/>
                  </a:xfrm>
                  <a:prstGeom prst="teardrop">
                    <a:avLst>
                      <a:gd fmla="val 100000" name="adj"/>
                    </a:avLst>
                  </a:prstGeom>
                  <a:gradFill>
                    <a:gsLst>
                      <a:gs pos="0">
                        <a:schemeClr val="lt1"/>
                      </a:gs>
                      <a:gs pos="50000">
                        <a:schemeClr val="lt1"/>
                      </a:gs>
                      <a:gs pos="100000">
                        <a:srgbClr val="CBFF91"/>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2800">
                      <a:solidFill>
                        <a:schemeClr val="lt1"/>
                      </a:solidFill>
                      <a:latin typeface="Calibri"/>
                      <a:ea typeface="Calibri"/>
                      <a:cs typeface="Calibri"/>
                      <a:sym typeface="Calibri"/>
                    </a:endParaRPr>
                  </a:p>
                </p:txBody>
              </p:sp>
              <p:pic>
                <p:nvPicPr>
                  <p:cNvPr id="515" name="Shape 515"/>
                  <p:cNvPicPr preferRelativeResize="0"/>
                  <p:nvPr/>
                </p:nvPicPr>
                <p:blipFill rotWithShape="1">
                  <a:blip r:embed="rId5">
                    <a:alphaModFix/>
                  </a:blip>
                  <a:srcRect b="0" l="0" r="0" t="0"/>
                  <a:stretch/>
                </p:blipFill>
                <p:spPr>
                  <a:xfrm>
                    <a:off x="4477689" y="2839915"/>
                    <a:ext cx="382342" cy="360038"/>
                  </a:xfrm>
                  <a:prstGeom prst="rect">
                    <a:avLst/>
                  </a:prstGeom>
                  <a:noFill/>
                  <a:ln>
                    <a:noFill/>
                  </a:ln>
                </p:spPr>
              </p:pic>
            </p:grpSp>
          </p:grpSp>
          <p:sp>
            <p:nvSpPr>
              <p:cNvPr id="516" name="Shape 516"/>
              <p:cNvSpPr txBox="1"/>
              <p:nvPr/>
            </p:nvSpPr>
            <p:spPr>
              <a:xfrm>
                <a:off x="1835659" y="3010283"/>
                <a:ext cx="2751681" cy="84671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000">
                    <a:solidFill>
                      <a:srgbClr val="6600CC"/>
                    </a:solidFill>
                    <a:latin typeface="Calibri"/>
                    <a:ea typeface="Calibri"/>
                    <a:cs typeface="Calibri"/>
                    <a:sym typeface="Calibri"/>
                  </a:rPr>
                  <a:t>إثراء</a:t>
                </a:r>
              </a:p>
            </p:txBody>
          </p:sp>
        </p:grpSp>
      </p:grpSp>
      <p:sp>
        <p:nvSpPr>
          <p:cNvPr id="517" name="Shape 517"/>
          <p:cNvSpPr/>
          <p:nvPr/>
        </p:nvSpPr>
        <p:spPr>
          <a:xfrm>
            <a:off x="1259632" y="3424932"/>
            <a:ext cx="6824834"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chemeClr val="dk1"/>
                </a:solidFill>
                <a:latin typeface="Calibri"/>
                <a:ea typeface="Calibri"/>
                <a:cs typeface="Calibri"/>
                <a:sym typeface="Calibri"/>
              </a:rPr>
              <a:t>وهذا الاضطراب قد يؤدي إلى سلوكيات غير ملائمة لعمر الفرد مثل المبالغة في التجمل، تغير العمل إلى عمل أقل ميزات، الارتباط بالأصدقاء بشكل مبالغ فيه.</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1" name="Shape 521"/>
        <p:cNvGrpSpPr/>
        <p:nvPr/>
      </p:nvGrpSpPr>
      <p:grpSpPr>
        <a:xfrm>
          <a:off x="0" y="0"/>
          <a:ext cx="0" cy="0"/>
          <a:chOff x="0" y="0"/>
          <a:chExt cx="0" cy="0"/>
        </a:xfrm>
      </p:grpSpPr>
      <p:grpSp>
        <p:nvGrpSpPr>
          <p:cNvPr id="522" name="Shape 522"/>
          <p:cNvGrpSpPr/>
          <p:nvPr/>
        </p:nvGrpSpPr>
        <p:grpSpPr>
          <a:xfrm>
            <a:off x="1403648" y="692695"/>
            <a:ext cx="6768752" cy="4680520"/>
            <a:chOff x="157887" y="3446654"/>
            <a:chExt cx="1476609" cy="1669489"/>
          </a:xfrm>
        </p:grpSpPr>
        <p:grpSp>
          <p:nvGrpSpPr>
            <p:cNvPr id="523" name="Shape 523"/>
            <p:cNvGrpSpPr/>
            <p:nvPr/>
          </p:nvGrpSpPr>
          <p:grpSpPr>
            <a:xfrm>
              <a:off x="157887" y="3446654"/>
              <a:ext cx="1476609" cy="1669489"/>
              <a:chOff x="257320" y="4100062"/>
              <a:chExt cx="1904999" cy="1904999"/>
            </a:xfrm>
          </p:grpSpPr>
          <p:pic>
            <p:nvPicPr>
              <p:cNvPr id="524" name="Shape 524"/>
              <p:cNvPicPr preferRelativeResize="0"/>
              <p:nvPr/>
            </p:nvPicPr>
            <p:blipFill rotWithShape="1">
              <a:blip r:embed="rId3">
                <a:alphaModFix/>
              </a:blip>
              <a:srcRect b="0" l="0" r="0" t="0"/>
              <a:stretch/>
            </p:blipFill>
            <p:spPr>
              <a:xfrm>
                <a:off x="257320" y="4100062"/>
                <a:ext cx="1904999" cy="1904999"/>
              </a:xfrm>
              <a:prstGeom prst="rect">
                <a:avLst/>
              </a:prstGeom>
              <a:noFill/>
              <a:ln>
                <a:noFill/>
              </a:ln>
            </p:spPr>
          </p:pic>
          <p:sp>
            <p:nvSpPr>
              <p:cNvPr id="525" name="Shape 525"/>
              <p:cNvSpPr/>
              <p:nvPr/>
            </p:nvSpPr>
            <p:spPr>
              <a:xfrm>
                <a:off x="548020" y="4628867"/>
                <a:ext cx="1215666" cy="1140686"/>
              </a:xfrm>
              <a:prstGeom prst="ellipse">
                <a:avLst/>
              </a:prstGeom>
              <a:gradFill>
                <a:gsLst>
                  <a:gs pos="0">
                    <a:srgbClr val="00B0F0"/>
                  </a:gs>
                  <a:gs pos="50000">
                    <a:schemeClr val="lt1"/>
                  </a:gs>
                  <a:gs pos="100000">
                    <a:srgbClr val="FFFFD9"/>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4000">
                  <a:solidFill>
                    <a:srgbClr val="0000CC"/>
                  </a:solidFill>
                  <a:latin typeface="Times New Roman"/>
                  <a:ea typeface="Times New Roman"/>
                  <a:cs typeface="Times New Roman"/>
                  <a:sym typeface="Times New Roman"/>
                </a:endParaRPr>
              </a:p>
            </p:txBody>
          </p:sp>
        </p:grpSp>
        <p:sp>
          <p:nvSpPr>
            <p:cNvPr id="526" name="Shape 526"/>
            <p:cNvSpPr txBox="1"/>
            <p:nvPr/>
          </p:nvSpPr>
          <p:spPr>
            <a:xfrm>
              <a:off x="424933" y="4011712"/>
              <a:ext cx="850268" cy="82335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7200">
                  <a:solidFill>
                    <a:srgbClr val="0000CC"/>
                  </a:solidFill>
                  <a:latin typeface="Times New Roman"/>
                  <a:ea typeface="Times New Roman"/>
                  <a:cs typeface="Times New Roman"/>
                  <a:sym typeface="Times New Roman"/>
                </a:rPr>
                <a:t>نشاط</a:t>
              </a:r>
              <a:br>
                <a:rPr b="1" lang="ar-EG" sz="7200">
                  <a:solidFill>
                    <a:srgbClr val="0000CC"/>
                  </a:solidFill>
                  <a:latin typeface="Times New Roman"/>
                  <a:ea typeface="Times New Roman"/>
                  <a:cs typeface="Times New Roman"/>
                  <a:sym typeface="Times New Roman"/>
                </a:rPr>
              </a:br>
              <a:r>
                <a:rPr b="1" lang="ar-EG" sz="7200">
                  <a:solidFill>
                    <a:srgbClr val="0000CC"/>
                  </a:solidFill>
                  <a:latin typeface="Times New Roman"/>
                  <a:ea typeface="Times New Roman"/>
                  <a:cs typeface="Times New Roman"/>
                  <a:sym typeface="Times New Roman"/>
                </a:rPr>
                <a:t> 2-12</a:t>
              </a:r>
            </a:p>
          </p:txBody>
        </p:sp>
      </p:gr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0" name="Shape 530"/>
        <p:cNvGrpSpPr/>
        <p:nvPr/>
      </p:nvGrpSpPr>
      <p:grpSpPr>
        <a:xfrm>
          <a:off x="0" y="0"/>
          <a:ext cx="0" cy="0"/>
          <a:chOff x="0" y="0"/>
          <a:chExt cx="0" cy="0"/>
        </a:xfrm>
      </p:grpSpPr>
      <p:grpSp>
        <p:nvGrpSpPr>
          <p:cNvPr id="531" name="Shape 531"/>
          <p:cNvGrpSpPr/>
          <p:nvPr/>
        </p:nvGrpSpPr>
        <p:grpSpPr>
          <a:xfrm>
            <a:off x="428595" y="71414"/>
            <a:ext cx="8358213" cy="6715147"/>
            <a:chOff x="1071537" y="285704"/>
            <a:chExt cx="7215238" cy="6572296"/>
          </a:xfrm>
        </p:grpSpPr>
        <p:pic>
          <p:nvPicPr>
            <p:cNvPr descr="7e06b1797d1fd58a24036e89614a319f.gif" id="532" name="Shape 532"/>
            <p:cNvPicPr preferRelativeResize="0"/>
            <p:nvPr/>
          </p:nvPicPr>
          <p:blipFill rotWithShape="1">
            <a:blip r:embed="rId3">
              <a:alphaModFix/>
            </a:blip>
            <a:srcRect b="0" l="0" r="0" t="0"/>
            <a:stretch/>
          </p:blipFill>
          <p:spPr>
            <a:xfrm>
              <a:off x="2551591" y="4830392"/>
              <a:ext cx="1762124" cy="295275"/>
            </a:xfrm>
            <a:prstGeom prst="rect">
              <a:avLst/>
            </a:prstGeom>
            <a:noFill/>
            <a:ln>
              <a:noFill/>
            </a:ln>
          </p:spPr>
        </p:pic>
        <p:pic>
          <p:nvPicPr>
            <p:cNvPr descr="1b156574b7196a13fad1dc72c822bb69.gif" id="533" name="Shape 533"/>
            <p:cNvPicPr preferRelativeResize="0"/>
            <p:nvPr/>
          </p:nvPicPr>
          <p:blipFill rotWithShape="1">
            <a:blip r:embed="rId4">
              <a:alphaModFix/>
            </a:blip>
            <a:srcRect b="0" l="0" r="0" t="0"/>
            <a:stretch/>
          </p:blipFill>
          <p:spPr>
            <a:xfrm>
              <a:off x="2859936" y="4340964"/>
              <a:ext cx="3905249" cy="666749"/>
            </a:xfrm>
            <a:prstGeom prst="rect">
              <a:avLst/>
            </a:prstGeom>
            <a:noFill/>
            <a:ln>
              <a:noFill/>
            </a:ln>
          </p:spPr>
        </p:pic>
        <p:pic>
          <p:nvPicPr>
            <p:cNvPr descr="7e06b1797d1fd58a24036e89614a319f.gif" id="534" name="Shape 534"/>
            <p:cNvPicPr preferRelativeResize="0"/>
            <p:nvPr/>
          </p:nvPicPr>
          <p:blipFill rotWithShape="1">
            <a:blip r:embed="rId3">
              <a:alphaModFix/>
            </a:blip>
            <a:srcRect b="0" l="0" r="0" t="0"/>
            <a:stretch/>
          </p:blipFill>
          <p:spPr>
            <a:xfrm>
              <a:off x="5141687" y="4131210"/>
              <a:ext cx="1762124" cy="295275"/>
            </a:xfrm>
            <a:prstGeom prst="rect">
              <a:avLst/>
            </a:prstGeom>
            <a:noFill/>
            <a:ln>
              <a:noFill/>
            </a:ln>
          </p:spPr>
        </p:pic>
        <p:grpSp>
          <p:nvGrpSpPr>
            <p:cNvPr id="535" name="Shape 535"/>
            <p:cNvGrpSpPr/>
            <p:nvPr/>
          </p:nvGrpSpPr>
          <p:grpSpPr>
            <a:xfrm>
              <a:off x="1071537" y="285704"/>
              <a:ext cx="7215238" cy="6572296"/>
              <a:chOff x="1071537" y="285704"/>
              <a:chExt cx="7215238" cy="6572296"/>
            </a:xfrm>
          </p:grpSpPr>
          <p:grpSp>
            <p:nvGrpSpPr>
              <p:cNvPr id="536" name="Shape 536"/>
              <p:cNvGrpSpPr/>
              <p:nvPr/>
            </p:nvGrpSpPr>
            <p:grpSpPr>
              <a:xfrm>
                <a:off x="1071537" y="285704"/>
                <a:ext cx="7215238" cy="6572296"/>
                <a:chOff x="1142975" y="142852"/>
                <a:chExt cx="6929486" cy="6572296"/>
              </a:xfrm>
            </p:grpSpPr>
            <p:sp>
              <p:nvSpPr>
                <p:cNvPr id="537" name="Shape 537"/>
                <p:cNvSpPr/>
                <p:nvPr/>
              </p:nvSpPr>
              <p:spPr>
                <a:xfrm>
                  <a:off x="1142975" y="142852"/>
                  <a:ext cx="5000660" cy="6572296"/>
                </a:xfrm>
                <a:prstGeom prst="round2DiagRect">
                  <a:avLst>
                    <a:gd fmla="val 16667" name="adj1"/>
                    <a:gd fmla="val 0" name="adj2"/>
                  </a:avLst>
                </a:prstGeom>
                <a:gradFill>
                  <a:gsLst>
                    <a:gs pos="0">
                      <a:schemeClr val="lt1"/>
                    </a:gs>
                    <a:gs pos="100000">
                      <a:srgbClr val="939393"/>
                    </a:gs>
                  </a:gsLst>
                  <a:path path="circle">
                    <a:fillToRect b="50%" l="50%" r="50%" t="50%"/>
                  </a:path>
                  <a:tileRect/>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38" name="Shape 538"/>
                <p:cNvSpPr/>
                <p:nvPr/>
              </p:nvSpPr>
              <p:spPr>
                <a:xfrm>
                  <a:off x="3071801" y="142852"/>
                  <a:ext cx="5000660" cy="6572296"/>
                </a:xfrm>
                <a:prstGeom prst="round2DiagRect">
                  <a:avLst>
                    <a:gd fmla="val 16667" name="adj1"/>
                    <a:gd fmla="val 0" name="adj2"/>
                  </a:avLst>
                </a:prstGeom>
                <a:gradFill>
                  <a:gsLst>
                    <a:gs pos="0">
                      <a:schemeClr val="lt1"/>
                    </a:gs>
                    <a:gs pos="100000">
                      <a:srgbClr val="939393"/>
                    </a:gs>
                  </a:gsLst>
                  <a:path path="circle">
                    <a:fillToRect b="50%" l="50%" r="50%" t="50%"/>
                  </a:path>
                  <a:tileRect/>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539" name="Shape 539"/>
              <p:cNvSpPr/>
              <p:nvPr/>
            </p:nvSpPr>
            <p:spPr>
              <a:xfrm>
                <a:off x="1357290" y="571479"/>
                <a:ext cx="6715172" cy="6000791"/>
              </a:xfrm>
              <a:prstGeom prst="roundRect">
                <a:avLst>
                  <a:gd fmla="val 16667" name="adj"/>
                </a:avLst>
              </a:prstGeom>
              <a:gradFill>
                <a:gsLst>
                  <a:gs pos="0">
                    <a:srgbClr val="974806"/>
                  </a:gs>
                  <a:gs pos="50000">
                    <a:srgbClr val="FFC000"/>
                  </a:gs>
                  <a:gs pos="100000">
                    <a:schemeClr val="lt1"/>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descr="2qsw5fc.gif" id="540" name="Shape 540"/>
            <p:cNvPicPr preferRelativeResize="0"/>
            <p:nvPr/>
          </p:nvPicPr>
          <p:blipFill rotWithShape="1">
            <a:blip r:embed="rId5">
              <a:alphaModFix/>
            </a:blip>
            <a:srcRect b="0" l="0" r="0" t="0"/>
            <a:stretch/>
          </p:blipFill>
          <p:spPr>
            <a:xfrm>
              <a:off x="3286116" y="357165"/>
              <a:ext cx="4762499" cy="381000"/>
            </a:xfrm>
            <a:prstGeom prst="rect">
              <a:avLst/>
            </a:prstGeom>
            <a:noFill/>
            <a:ln>
              <a:noFill/>
            </a:ln>
          </p:spPr>
        </p:pic>
      </p:grpSp>
      <p:sp>
        <p:nvSpPr>
          <p:cNvPr id="541" name="Shape 541"/>
          <p:cNvSpPr/>
          <p:nvPr/>
        </p:nvSpPr>
        <p:spPr>
          <a:xfrm>
            <a:off x="1187624" y="836712"/>
            <a:ext cx="7056783"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lt1"/>
                </a:solidFill>
                <a:latin typeface="Calibri"/>
                <a:ea typeface="Calibri"/>
                <a:cs typeface="Calibri"/>
                <a:sym typeface="Calibri"/>
              </a:rPr>
              <a:t>لماذا يكثر حدوث الانزلاق الغضروفي في العمود الفقري في مرحلة الكهولة؟</a:t>
            </a:r>
          </a:p>
        </p:txBody>
      </p:sp>
      <p:sp>
        <p:nvSpPr>
          <p:cNvPr id="542" name="Shape 542"/>
          <p:cNvSpPr/>
          <p:nvPr/>
        </p:nvSpPr>
        <p:spPr>
          <a:xfrm>
            <a:off x="1139345" y="2420888"/>
            <a:ext cx="7033053"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يكثر الانزلاق الغضروفي في العمود الفقري في مرحلة الكهولة بسبب ضعف عضلات العنق والظهر التي تعد الداعم الأساسي في العمود الفقري وقد يحدث انزلاق للغضاريف الموجودة بين الفقرات العظمية العنقية والقطنية، </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par>
                                <p:cTn fill="hold" nodeType="withEffect" presetClass="entr" presetID="2" presetSubtype="4">
                                  <p:stCondLst>
                                    <p:cond delay="0"/>
                                  </p:stCondLst>
                                  <p:childTnLst>
                                    <p:set>
                                      <p:cBhvr>
                                        <p:cTn dur="1" fill="hold">
                                          <p:stCondLst>
                                            <p:cond delay="0"/>
                                          </p:stCondLst>
                                        </p:cTn>
                                        <p:tgtEl>
                                          <p:spTgt spid="541"/>
                                        </p:tgtEl>
                                        <p:attrNameLst>
                                          <p:attrName>style.visibility</p:attrName>
                                        </p:attrNameLst>
                                      </p:cBhvr>
                                      <p:to>
                                        <p:strVal val="visible"/>
                                      </p:to>
                                    </p:set>
                                    <p:anim calcmode="lin" valueType="num">
                                      <p:cBhvr additive="base">
                                        <p:cTn dur="500"/>
                                        <p:tgtEl>
                                          <p:spTgt spid="54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2"/>
                                        </p:tgtEl>
                                        <p:attrNameLst>
                                          <p:attrName>style.visibility</p:attrName>
                                        </p:attrNameLst>
                                      </p:cBhvr>
                                      <p:to>
                                        <p:strVal val="visible"/>
                                      </p:to>
                                    </p:set>
                                    <p:anim calcmode="lin" valueType="num">
                                      <p:cBhvr additive="base">
                                        <p:cTn dur="500"/>
                                        <p:tgtEl>
                                          <p:spTgt spid="542"/>
                                        </p:tgtEl>
                                        <p:attrNameLst>
                                          <p:attrName>ppt_w</p:attrName>
                                        </p:attrNameLst>
                                      </p:cBhvr>
                                      <p:tavLst>
                                        <p:tav fmla="" tm="0">
                                          <p:val>
                                            <p:strVal val="0"/>
                                          </p:val>
                                        </p:tav>
                                        <p:tav fmla="" tm="100000">
                                          <p:val>
                                            <p:strVal val="#ppt_w"/>
                                          </p:val>
                                        </p:tav>
                                      </p:tavLst>
                                    </p:anim>
                                    <p:anim calcmode="lin" valueType="num">
                                      <p:cBhvr additive="base">
                                        <p:cTn dur="500"/>
                                        <p:tgtEl>
                                          <p:spTgt spid="54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6" name="Shape 546"/>
        <p:cNvGrpSpPr/>
        <p:nvPr/>
      </p:nvGrpSpPr>
      <p:grpSpPr>
        <a:xfrm>
          <a:off x="0" y="0"/>
          <a:ext cx="0" cy="0"/>
          <a:chOff x="0" y="0"/>
          <a:chExt cx="0" cy="0"/>
        </a:xfrm>
      </p:grpSpPr>
      <p:grpSp>
        <p:nvGrpSpPr>
          <p:cNvPr id="547" name="Shape 547"/>
          <p:cNvGrpSpPr/>
          <p:nvPr/>
        </p:nvGrpSpPr>
        <p:grpSpPr>
          <a:xfrm>
            <a:off x="428595" y="71414"/>
            <a:ext cx="8358213" cy="6715147"/>
            <a:chOff x="1071537" y="285704"/>
            <a:chExt cx="7215238" cy="6572296"/>
          </a:xfrm>
        </p:grpSpPr>
        <p:pic>
          <p:nvPicPr>
            <p:cNvPr descr="1b156574b7196a13fad1dc72c822bb69.gif" id="548" name="Shape 548"/>
            <p:cNvPicPr preferRelativeResize="0"/>
            <p:nvPr/>
          </p:nvPicPr>
          <p:blipFill rotWithShape="1">
            <a:blip r:embed="rId3">
              <a:alphaModFix/>
            </a:blip>
            <a:srcRect b="0" l="0" r="0" t="0"/>
            <a:stretch/>
          </p:blipFill>
          <p:spPr>
            <a:xfrm>
              <a:off x="3106613" y="4970230"/>
              <a:ext cx="3905249" cy="666749"/>
            </a:xfrm>
            <a:prstGeom prst="rect">
              <a:avLst/>
            </a:prstGeom>
            <a:noFill/>
            <a:ln>
              <a:noFill/>
            </a:ln>
          </p:spPr>
        </p:pic>
        <p:pic>
          <p:nvPicPr>
            <p:cNvPr descr="7e06b1797d1fd58a24036e89614a319f.gif" id="549" name="Shape 549"/>
            <p:cNvPicPr preferRelativeResize="0"/>
            <p:nvPr/>
          </p:nvPicPr>
          <p:blipFill rotWithShape="1">
            <a:blip r:embed="rId4">
              <a:alphaModFix/>
            </a:blip>
            <a:srcRect b="0" l="0" r="0" t="0"/>
            <a:stretch/>
          </p:blipFill>
          <p:spPr>
            <a:xfrm>
              <a:off x="2983275" y="4550719"/>
              <a:ext cx="1762124" cy="295275"/>
            </a:xfrm>
            <a:prstGeom prst="rect">
              <a:avLst/>
            </a:prstGeom>
            <a:noFill/>
            <a:ln>
              <a:noFill/>
            </a:ln>
          </p:spPr>
        </p:pic>
        <p:pic>
          <p:nvPicPr>
            <p:cNvPr descr="7e06b1797d1fd58a24036e89614a319f.gif" id="550" name="Shape 550"/>
            <p:cNvPicPr preferRelativeResize="0"/>
            <p:nvPr/>
          </p:nvPicPr>
          <p:blipFill rotWithShape="1">
            <a:blip r:embed="rId4">
              <a:alphaModFix/>
            </a:blip>
            <a:srcRect b="0" l="0" r="0" t="0"/>
            <a:stretch/>
          </p:blipFill>
          <p:spPr>
            <a:xfrm>
              <a:off x="5450032" y="5110066"/>
              <a:ext cx="1762124" cy="295275"/>
            </a:xfrm>
            <a:prstGeom prst="rect">
              <a:avLst/>
            </a:prstGeom>
            <a:noFill/>
            <a:ln>
              <a:noFill/>
            </a:ln>
          </p:spPr>
        </p:pic>
        <p:grpSp>
          <p:nvGrpSpPr>
            <p:cNvPr id="551" name="Shape 551"/>
            <p:cNvGrpSpPr/>
            <p:nvPr/>
          </p:nvGrpSpPr>
          <p:grpSpPr>
            <a:xfrm>
              <a:off x="1071537" y="285704"/>
              <a:ext cx="7215238" cy="6572296"/>
              <a:chOff x="1071537" y="285704"/>
              <a:chExt cx="7215238" cy="6572296"/>
            </a:xfrm>
          </p:grpSpPr>
          <p:grpSp>
            <p:nvGrpSpPr>
              <p:cNvPr id="552" name="Shape 552"/>
              <p:cNvGrpSpPr/>
              <p:nvPr/>
            </p:nvGrpSpPr>
            <p:grpSpPr>
              <a:xfrm>
                <a:off x="1071537" y="285704"/>
                <a:ext cx="7215238" cy="6572296"/>
                <a:chOff x="1142975" y="142852"/>
                <a:chExt cx="6929486" cy="6572296"/>
              </a:xfrm>
            </p:grpSpPr>
            <p:sp>
              <p:nvSpPr>
                <p:cNvPr id="553" name="Shape 553"/>
                <p:cNvSpPr/>
                <p:nvPr/>
              </p:nvSpPr>
              <p:spPr>
                <a:xfrm>
                  <a:off x="1142975" y="142852"/>
                  <a:ext cx="5000660" cy="6572296"/>
                </a:xfrm>
                <a:prstGeom prst="round2DiagRect">
                  <a:avLst>
                    <a:gd fmla="val 16667" name="adj1"/>
                    <a:gd fmla="val 0" name="adj2"/>
                  </a:avLst>
                </a:prstGeom>
                <a:gradFill>
                  <a:gsLst>
                    <a:gs pos="0">
                      <a:schemeClr val="lt1"/>
                    </a:gs>
                    <a:gs pos="100000">
                      <a:srgbClr val="939393"/>
                    </a:gs>
                  </a:gsLst>
                  <a:path path="circle">
                    <a:fillToRect b="50%" l="50%" r="50%" t="50%"/>
                  </a:path>
                  <a:tileRect/>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54" name="Shape 554"/>
                <p:cNvSpPr/>
                <p:nvPr/>
              </p:nvSpPr>
              <p:spPr>
                <a:xfrm>
                  <a:off x="3071801" y="142852"/>
                  <a:ext cx="5000660" cy="6572296"/>
                </a:xfrm>
                <a:prstGeom prst="round2DiagRect">
                  <a:avLst>
                    <a:gd fmla="val 16667" name="adj1"/>
                    <a:gd fmla="val 0" name="adj2"/>
                  </a:avLst>
                </a:prstGeom>
                <a:gradFill>
                  <a:gsLst>
                    <a:gs pos="0">
                      <a:schemeClr val="lt1"/>
                    </a:gs>
                    <a:gs pos="100000">
                      <a:srgbClr val="939393"/>
                    </a:gs>
                  </a:gsLst>
                  <a:path path="circle">
                    <a:fillToRect b="50%" l="50%" r="50%" t="50%"/>
                  </a:path>
                  <a:tileRect/>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555" name="Shape 555"/>
              <p:cNvSpPr/>
              <p:nvPr/>
            </p:nvSpPr>
            <p:spPr>
              <a:xfrm>
                <a:off x="1357290" y="571479"/>
                <a:ext cx="6715172" cy="6000791"/>
              </a:xfrm>
              <a:prstGeom prst="roundRect">
                <a:avLst>
                  <a:gd fmla="val 16667" name="adj"/>
                </a:avLst>
              </a:prstGeom>
              <a:gradFill>
                <a:gsLst>
                  <a:gs pos="0">
                    <a:srgbClr val="974806"/>
                  </a:gs>
                  <a:gs pos="50000">
                    <a:srgbClr val="FFC000"/>
                  </a:gs>
                  <a:gs pos="100000">
                    <a:schemeClr val="lt1"/>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descr="2qsw5fc.gif" id="556" name="Shape 556"/>
            <p:cNvPicPr preferRelativeResize="0"/>
            <p:nvPr/>
          </p:nvPicPr>
          <p:blipFill rotWithShape="1">
            <a:blip r:embed="rId5">
              <a:alphaModFix/>
            </a:blip>
            <a:srcRect b="0" l="0" r="0" t="0"/>
            <a:stretch/>
          </p:blipFill>
          <p:spPr>
            <a:xfrm>
              <a:off x="3286116" y="357165"/>
              <a:ext cx="4762499" cy="381000"/>
            </a:xfrm>
            <a:prstGeom prst="rect">
              <a:avLst/>
            </a:prstGeom>
            <a:noFill/>
            <a:ln>
              <a:noFill/>
            </a:ln>
          </p:spPr>
        </p:pic>
      </p:grpSp>
      <p:sp>
        <p:nvSpPr>
          <p:cNvPr id="557" name="Shape 557"/>
          <p:cNvSpPr/>
          <p:nvPr/>
        </p:nvSpPr>
        <p:spPr>
          <a:xfrm>
            <a:off x="1187624" y="836712"/>
            <a:ext cx="7056783"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lt1"/>
                </a:solidFill>
                <a:latin typeface="Calibri"/>
                <a:ea typeface="Calibri"/>
                <a:cs typeface="Calibri"/>
                <a:sym typeface="Calibri"/>
              </a:rPr>
              <a:t>لماذا يكثر حدوث الانزلاق الغضروفي في العمود الفقري في مرحلة الكهولة؟</a:t>
            </a:r>
          </a:p>
        </p:txBody>
      </p:sp>
      <p:sp>
        <p:nvSpPr>
          <p:cNvPr id="558" name="Shape 558"/>
          <p:cNvSpPr/>
          <p:nvPr/>
        </p:nvSpPr>
        <p:spPr>
          <a:xfrm>
            <a:off x="1139345" y="2636911"/>
            <a:ext cx="7033053"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وقد يكون سبب ضعف عضلات العنق والظهر يعود إلى أسباب وراثية أو حياتية أي النمط الحياتي الغير صحي وطبيعية العمل عند البعض وقلة ممارسة الرياضة والبدانة وإصابات العمود الفقري.</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58"/>
                                        </p:tgtEl>
                                        <p:attrNameLst>
                                          <p:attrName>style.visibility</p:attrName>
                                        </p:attrNameLst>
                                      </p:cBhvr>
                                      <p:to>
                                        <p:strVal val="visible"/>
                                      </p:to>
                                    </p:set>
                                    <p:anim calcmode="lin" valueType="num">
                                      <p:cBhvr additive="base">
                                        <p:cTn dur="500"/>
                                        <p:tgtEl>
                                          <p:spTgt spid="558"/>
                                        </p:tgtEl>
                                        <p:attrNameLst>
                                          <p:attrName>ppt_w</p:attrName>
                                        </p:attrNameLst>
                                      </p:cBhvr>
                                      <p:tavLst>
                                        <p:tav fmla="" tm="0">
                                          <p:val>
                                            <p:strVal val="0"/>
                                          </p:val>
                                        </p:tav>
                                        <p:tav fmla="" tm="100000">
                                          <p:val>
                                            <p:strVal val="#ppt_w"/>
                                          </p:val>
                                        </p:tav>
                                      </p:tavLst>
                                    </p:anim>
                                    <p:anim calcmode="lin" valueType="num">
                                      <p:cBhvr additive="base">
                                        <p:cTn dur="500"/>
                                        <p:tgtEl>
                                          <p:spTgt spid="55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grpSp>
        <p:nvGrpSpPr>
          <p:cNvPr id="137" name="Shape 137"/>
          <p:cNvGrpSpPr/>
          <p:nvPr/>
        </p:nvGrpSpPr>
        <p:grpSpPr>
          <a:xfrm>
            <a:off x="3779912" y="260647"/>
            <a:ext cx="4991100" cy="2361428"/>
            <a:chOff x="2411759" y="332656"/>
            <a:chExt cx="4032448" cy="1761820"/>
          </a:xfrm>
        </p:grpSpPr>
        <p:grpSp>
          <p:nvGrpSpPr>
            <p:cNvPr id="138" name="Shape 138"/>
            <p:cNvGrpSpPr/>
            <p:nvPr/>
          </p:nvGrpSpPr>
          <p:grpSpPr>
            <a:xfrm>
              <a:off x="2411759" y="332656"/>
              <a:ext cx="4032448" cy="1761820"/>
              <a:chOff x="2411759" y="332656"/>
              <a:chExt cx="4032448" cy="1761820"/>
            </a:xfrm>
          </p:grpSpPr>
          <p:grpSp>
            <p:nvGrpSpPr>
              <p:cNvPr id="139" name="Shape 139"/>
              <p:cNvGrpSpPr/>
              <p:nvPr/>
            </p:nvGrpSpPr>
            <p:grpSpPr>
              <a:xfrm>
                <a:off x="2411759" y="332656"/>
                <a:ext cx="4032448" cy="1761820"/>
                <a:chOff x="2411759" y="332656"/>
                <a:chExt cx="4032448" cy="1761820"/>
              </a:xfrm>
            </p:grpSpPr>
            <p:sp>
              <p:nvSpPr>
                <p:cNvPr id="140" name="Shape 140"/>
                <p:cNvSpPr/>
                <p:nvPr/>
              </p:nvSpPr>
              <p:spPr>
                <a:xfrm>
                  <a:off x="2411759" y="332656"/>
                  <a:ext cx="1368151" cy="1761820"/>
                </a:xfrm>
                <a:prstGeom prst="moon">
                  <a:avLst>
                    <a:gd fmla="val 50000" name="adj"/>
                  </a:avLst>
                </a:prstGeom>
                <a:solidFill>
                  <a:srgbClr val="FFC000"/>
                </a:solidFill>
                <a:ln>
                  <a:noFill/>
                </a:ln>
              </p:spPr>
              <p:txBody>
                <a:bodyPr anchorCtr="0" anchor="ctr" bIns="45700" lIns="91425" rIns="91425" tIns="45700">
                  <a:noAutofit/>
                </a:bodyPr>
                <a:lstStyle/>
                <a:p>
                  <a:pPr indent="0" lvl="0" marL="0" marR="0" rtl="1" algn="ctr">
                    <a:spcBef>
                      <a:spcPts val="0"/>
                    </a:spcBef>
                    <a:buNone/>
                  </a:pPr>
                  <a:r>
                    <a:t/>
                  </a:r>
                  <a:endParaRPr sz="2400">
                    <a:solidFill>
                      <a:srgbClr val="C00000"/>
                    </a:solidFill>
                    <a:latin typeface="Calibri"/>
                    <a:ea typeface="Calibri"/>
                    <a:cs typeface="Calibri"/>
                    <a:sym typeface="Calibri"/>
                  </a:endParaRPr>
                </a:p>
              </p:txBody>
            </p:sp>
            <p:sp>
              <p:nvSpPr>
                <p:cNvPr id="141" name="Shape 141"/>
                <p:cNvSpPr/>
                <p:nvPr/>
              </p:nvSpPr>
              <p:spPr>
                <a:xfrm>
                  <a:off x="2771800" y="476672"/>
                  <a:ext cx="3672407" cy="1473789"/>
                </a:xfrm>
                <a:prstGeom prst="flowChartTerminator">
                  <a:avLst/>
                </a:prstGeom>
                <a:gradFill>
                  <a:gsLst>
                    <a:gs pos="0">
                      <a:schemeClr val="lt1"/>
                    </a:gs>
                    <a:gs pos="50000">
                      <a:srgbClr val="F2F2F2"/>
                    </a:gs>
                    <a:gs pos="100000">
                      <a:srgbClr val="A7FFA7"/>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2400">
                    <a:solidFill>
                      <a:srgbClr val="C00000"/>
                    </a:solidFill>
                    <a:latin typeface="Calibri"/>
                    <a:ea typeface="Calibri"/>
                    <a:cs typeface="Calibri"/>
                    <a:sym typeface="Calibri"/>
                  </a:endParaRPr>
                </a:p>
              </p:txBody>
            </p:sp>
          </p:grpSp>
          <p:pic>
            <p:nvPicPr>
              <p:cNvPr id="142" name="Shape 142"/>
              <p:cNvPicPr preferRelativeResize="0"/>
              <p:nvPr/>
            </p:nvPicPr>
            <p:blipFill rotWithShape="1">
              <a:blip r:embed="rId3">
                <a:alphaModFix/>
              </a:blip>
              <a:srcRect b="0" l="0" r="0" t="0"/>
              <a:stretch/>
            </p:blipFill>
            <p:spPr>
              <a:xfrm>
                <a:off x="2699791" y="404663"/>
                <a:ext cx="476249" cy="1590674"/>
              </a:xfrm>
              <a:prstGeom prst="rect">
                <a:avLst/>
              </a:prstGeom>
              <a:noFill/>
              <a:ln>
                <a:noFill/>
              </a:ln>
            </p:spPr>
          </p:pic>
        </p:grpSp>
        <p:sp>
          <p:nvSpPr>
            <p:cNvPr id="143" name="Shape 143"/>
            <p:cNvSpPr txBox="1"/>
            <p:nvPr/>
          </p:nvSpPr>
          <p:spPr>
            <a:xfrm>
              <a:off x="2987824" y="753933"/>
              <a:ext cx="3096343" cy="82665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600">
                  <a:solidFill>
                    <a:srgbClr val="C00000"/>
                  </a:solidFill>
                  <a:latin typeface="Calibri"/>
                  <a:ea typeface="Calibri"/>
                  <a:cs typeface="Calibri"/>
                  <a:sym typeface="Calibri"/>
                </a:rPr>
                <a:t>ماذا سنتعلم؟</a:t>
              </a:r>
            </a:p>
          </p:txBody>
        </p:sp>
      </p:grpSp>
      <p:grpSp>
        <p:nvGrpSpPr>
          <p:cNvPr id="144" name="Shape 144"/>
          <p:cNvGrpSpPr/>
          <p:nvPr/>
        </p:nvGrpSpPr>
        <p:grpSpPr>
          <a:xfrm>
            <a:off x="403736" y="3074991"/>
            <a:ext cx="8424935" cy="3666375"/>
            <a:chOff x="403736" y="3191624"/>
            <a:chExt cx="8424935" cy="3117695"/>
          </a:xfrm>
        </p:grpSpPr>
        <p:sp>
          <p:nvSpPr>
            <p:cNvPr id="145" name="Shape 145"/>
            <p:cNvSpPr/>
            <p:nvPr/>
          </p:nvSpPr>
          <p:spPr>
            <a:xfrm>
              <a:off x="459343" y="3191624"/>
              <a:ext cx="3824624" cy="2880320"/>
            </a:xfrm>
            <a:prstGeom prst="flowChartAlternateProcess">
              <a:avLst/>
            </a:prstGeom>
            <a:solidFill>
              <a:srgbClr val="80008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46" name="Shape 146"/>
            <p:cNvSpPr/>
            <p:nvPr/>
          </p:nvSpPr>
          <p:spPr>
            <a:xfrm>
              <a:off x="4995848" y="3429000"/>
              <a:ext cx="3824624" cy="2880320"/>
            </a:xfrm>
            <a:prstGeom prst="flowChartAlternateProcess">
              <a:avLst/>
            </a:prstGeom>
            <a:solidFill>
              <a:srgbClr val="FFCCFF"/>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47" name="Shape 147"/>
            <p:cNvSpPr/>
            <p:nvPr/>
          </p:nvSpPr>
          <p:spPr>
            <a:xfrm>
              <a:off x="467543" y="3933055"/>
              <a:ext cx="6408712" cy="2376263"/>
            </a:xfrm>
            <a:prstGeom prst="parallelogram">
              <a:avLst>
                <a:gd fmla="val 49371" name="adj"/>
              </a:avLst>
            </a:prstGeom>
            <a:solidFill>
              <a:srgbClr val="0000CC"/>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48" name="Shape 148"/>
            <p:cNvSpPr/>
            <p:nvPr/>
          </p:nvSpPr>
          <p:spPr>
            <a:xfrm>
              <a:off x="2411759" y="3212975"/>
              <a:ext cx="6408712" cy="2376263"/>
            </a:xfrm>
            <a:prstGeom prst="parallelogram">
              <a:avLst>
                <a:gd fmla="val 49371" name="adj"/>
              </a:avLst>
            </a:prstGeom>
            <a:solidFill>
              <a:srgbClr val="C0000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49" name="Shape 149"/>
            <p:cNvSpPr/>
            <p:nvPr/>
          </p:nvSpPr>
          <p:spPr>
            <a:xfrm>
              <a:off x="403736" y="3429000"/>
              <a:ext cx="8424935" cy="2664295"/>
            </a:xfrm>
            <a:prstGeom prst="roundRect">
              <a:avLst>
                <a:gd fmla="val 16667" name="adj"/>
              </a:avLst>
            </a:prstGeom>
            <a:gradFill>
              <a:gsLst>
                <a:gs pos="0">
                  <a:srgbClr val="8C8C8C"/>
                </a:gs>
                <a:gs pos="50000">
                  <a:schemeClr val="lt1"/>
                </a:gs>
                <a:gs pos="100000">
                  <a:srgbClr val="F2F2F2"/>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150" name="Shape 150"/>
          <p:cNvSpPr txBox="1"/>
          <p:nvPr/>
        </p:nvSpPr>
        <p:spPr>
          <a:xfrm>
            <a:off x="1187624" y="3717032"/>
            <a:ext cx="6984776" cy="2554544"/>
          </a:xfrm>
          <a:prstGeom prst="rect">
            <a:avLst/>
          </a:prstGeom>
          <a:noFill/>
          <a:ln>
            <a:noFill/>
          </a:ln>
        </p:spPr>
        <p:txBody>
          <a:bodyPr anchorCtr="0" anchor="t" bIns="45700" lIns="91425" rIns="91425" tIns="45700">
            <a:noAutofit/>
          </a:bodyPr>
          <a:lstStyle/>
          <a:p>
            <a:pPr indent="-571500" lvl="0" marL="57150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مرحلة الرشد (الشباب، الكهولة، الشيخوخة).</a:t>
            </a:r>
          </a:p>
          <a:p>
            <a:pPr indent="-571500" lvl="0" marL="57150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خصائصها وأساليب التعامل والتكيف مع متغيراتها.</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500"/>
                                        <p:tgtEl>
                                          <p:spTgt spid="15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500"/>
                                        <p:tgtEl>
                                          <p:spTgt spid="15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pic>
        <p:nvPicPr>
          <p:cNvPr descr="g.gif" id="155" name="Shape 155"/>
          <p:cNvPicPr preferRelativeResize="0"/>
          <p:nvPr/>
        </p:nvPicPr>
        <p:blipFill rotWithShape="1">
          <a:blip r:embed="rId3">
            <a:alphaModFix/>
          </a:blip>
          <a:srcRect b="0" l="0" r="0" t="0"/>
          <a:stretch/>
        </p:blipFill>
        <p:spPr>
          <a:xfrm>
            <a:off x="793575" y="1491208"/>
            <a:ext cx="7162799" cy="3809999"/>
          </a:xfrm>
          <a:prstGeom prst="rect">
            <a:avLst/>
          </a:prstGeom>
          <a:noFill/>
          <a:ln>
            <a:noFill/>
          </a:ln>
        </p:spPr>
      </p:pic>
      <p:sp>
        <p:nvSpPr>
          <p:cNvPr id="156" name="Shape 156"/>
          <p:cNvSpPr/>
          <p:nvPr/>
        </p:nvSpPr>
        <p:spPr>
          <a:xfrm>
            <a:off x="1631775" y="2342559"/>
            <a:ext cx="5448621" cy="221599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13800">
                <a:solidFill>
                  <a:srgbClr val="00B050"/>
                </a:solidFill>
                <a:latin typeface="Arial"/>
                <a:ea typeface="Arial"/>
                <a:cs typeface="Arial"/>
                <a:sym typeface="Arial"/>
              </a:rPr>
              <a:t>تمهيد</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pic>
        <p:nvPicPr>
          <p:cNvPr descr="1756229377791307174.png" id="161" name="Shape 161"/>
          <p:cNvPicPr preferRelativeResize="0"/>
          <p:nvPr/>
        </p:nvPicPr>
        <p:blipFill rotWithShape="1">
          <a:blip r:embed="rId3">
            <a:alphaModFix/>
          </a:blip>
          <a:srcRect b="0" l="0" r="0" t="0"/>
          <a:stretch/>
        </p:blipFill>
        <p:spPr>
          <a:xfrm>
            <a:off x="0" y="333375"/>
            <a:ext cx="9144000" cy="6264274"/>
          </a:xfrm>
          <a:prstGeom prst="rect">
            <a:avLst/>
          </a:prstGeom>
          <a:noFill/>
          <a:ln>
            <a:noFill/>
          </a:ln>
        </p:spPr>
      </p:pic>
      <p:sp>
        <p:nvSpPr>
          <p:cNvPr id="162" name="Shape 162"/>
          <p:cNvSpPr/>
          <p:nvPr/>
        </p:nvSpPr>
        <p:spPr>
          <a:xfrm>
            <a:off x="899095" y="1268759"/>
            <a:ext cx="7201296" cy="4401204"/>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إن هذا التقسيم لحياة الراشدين يعتبر تقسيما تقريبيًا بناء على بعض المظاهر المهمة في حياة الإنسان، وقد يكون عمر الإنسان أقل أهمية من خبرته ونظرته للحياة، خصوصا مع ارتفاع متوسط عمر الإنسان، وتمتعه بصحة أفضل كلما تحسنت الخدمات الصحية.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pic>
        <p:nvPicPr>
          <p:cNvPr id="167" name="Shape 167"/>
          <p:cNvPicPr preferRelativeResize="0"/>
          <p:nvPr/>
        </p:nvPicPr>
        <p:blipFill rotWithShape="1">
          <a:blip r:embed="rId3">
            <a:alphaModFix/>
          </a:blip>
          <a:srcRect b="0" l="0" r="0" t="0"/>
          <a:stretch/>
        </p:blipFill>
        <p:spPr>
          <a:xfrm>
            <a:off x="0" y="216323"/>
            <a:ext cx="9144000" cy="6425351"/>
          </a:xfrm>
          <a:prstGeom prst="rect">
            <a:avLst/>
          </a:prstGeom>
          <a:noFill/>
          <a:ln>
            <a:noFill/>
          </a:ln>
        </p:spPr>
      </p:pic>
      <p:cxnSp>
        <p:nvCxnSpPr>
          <p:cNvPr id="168" name="Shape 168"/>
          <p:cNvCxnSpPr/>
          <p:nvPr/>
        </p:nvCxnSpPr>
        <p:spPr>
          <a:xfrm>
            <a:off x="4644007" y="2060848"/>
            <a:ext cx="0" cy="1223999"/>
          </a:xfrm>
          <a:prstGeom prst="straightConnector1">
            <a:avLst/>
          </a:prstGeom>
          <a:noFill/>
          <a:ln cap="flat" cmpd="sng" w="38100">
            <a:solidFill>
              <a:schemeClr val="dk1"/>
            </a:solidFill>
            <a:prstDash val="solid"/>
            <a:round/>
            <a:headEnd len="med" w="med" type="none"/>
            <a:tailEnd len="med" w="med" type="none"/>
          </a:ln>
        </p:spPr>
      </p:cxnSp>
      <p:sp>
        <p:nvSpPr>
          <p:cNvPr id="169" name="Shape 169"/>
          <p:cNvSpPr/>
          <p:nvPr/>
        </p:nvSpPr>
        <p:spPr>
          <a:xfrm>
            <a:off x="5460657" y="1772815"/>
            <a:ext cx="2639734" cy="2520281"/>
          </a:xfrm>
          <a:prstGeom prst="arc">
            <a:avLst>
              <a:gd fmla="val 16200000" name="adj1"/>
              <a:gd fmla="val 785911" name="adj2"/>
            </a:avLst>
          </a:prstGeom>
          <a:noFill/>
          <a:ln cap="flat"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Calibri"/>
              <a:ea typeface="Calibri"/>
              <a:cs typeface="Calibri"/>
              <a:sym typeface="Calibri"/>
            </a:endParaRPr>
          </a:p>
        </p:txBody>
      </p:sp>
      <p:sp>
        <p:nvSpPr>
          <p:cNvPr id="170" name="Shape 170"/>
          <p:cNvSpPr/>
          <p:nvPr/>
        </p:nvSpPr>
        <p:spPr>
          <a:xfrm flipH="1">
            <a:off x="1403647" y="1844823"/>
            <a:ext cx="2324702" cy="2378513"/>
          </a:xfrm>
          <a:prstGeom prst="arc">
            <a:avLst>
              <a:gd fmla="val 16200000" name="adj1"/>
              <a:gd fmla="val 618146" name="adj2"/>
            </a:avLst>
          </a:prstGeom>
          <a:noFill/>
          <a:ln cap="flat"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Calibri"/>
              <a:ea typeface="Calibri"/>
              <a:cs typeface="Calibri"/>
              <a:sym typeface="Calibri"/>
            </a:endParaRPr>
          </a:p>
        </p:txBody>
      </p:sp>
      <p:grpSp>
        <p:nvGrpSpPr>
          <p:cNvPr id="171" name="Shape 171"/>
          <p:cNvGrpSpPr/>
          <p:nvPr/>
        </p:nvGrpSpPr>
        <p:grpSpPr>
          <a:xfrm>
            <a:off x="2483767" y="908720"/>
            <a:ext cx="4320480" cy="1224135"/>
            <a:chOff x="2483767" y="908720"/>
            <a:chExt cx="4320480" cy="1224135"/>
          </a:xfrm>
        </p:grpSpPr>
        <p:sp>
          <p:nvSpPr>
            <p:cNvPr id="172" name="Shape 172"/>
            <p:cNvSpPr/>
            <p:nvPr/>
          </p:nvSpPr>
          <p:spPr>
            <a:xfrm>
              <a:off x="2483767" y="908720"/>
              <a:ext cx="4320480" cy="1224135"/>
            </a:xfrm>
            <a:prstGeom prst="roundRect">
              <a:avLst>
                <a:gd fmla="val 16667" name="adj"/>
              </a:avLst>
            </a:prstGeom>
            <a:solidFill>
              <a:srgbClr val="C0000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73" name="Shape 173"/>
            <p:cNvSpPr/>
            <p:nvPr/>
          </p:nvSpPr>
          <p:spPr>
            <a:xfrm>
              <a:off x="3284710" y="1166845"/>
              <a:ext cx="2728631" cy="83099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800">
                  <a:solidFill>
                    <a:srgbClr val="FFFFFF"/>
                  </a:solidFill>
                  <a:latin typeface="Calibri"/>
                  <a:ea typeface="Calibri"/>
                  <a:cs typeface="Calibri"/>
                  <a:sym typeface="Calibri"/>
                </a:rPr>
                <a:t>مرحلة الرشد</a:t>
              </a:r>
            </a:p>
          </p:txBody>
        </p:sp>
      </p:grpSp>
      <p:grpSp>
        <p:nvGrpSpPr>
          <p:cNvPr id="174" name="Shape 174"/>
          <p:cNvGrpSpPr/>
          <p:nvPr/>
        </p:nvGrpSpPr>
        <p:grpSpPr>
          <a:xfrm>
            <a:off x="6157359" y="3284984"/>
            <a:ext cx="2519096" cy="1728191"/>
            <a:chOff x="3995935" y="980728"/>
            <a:chExt cx="2519096" cy="1224135"/>
          </a:xfrm>
        </p:grpSpPr>
        <p:sp>
          <p:nvSpPr>
            <p:cNvPr id="175" name="Shape 175"/>
            <p:cNvSpPr/>
            <p:nvPr/>
          </p:nvSpPr>
          <p:spPr>
            <a:xfrm>
              <a:off x="3995935" y="980728"/>
              <a:ext cx="2519096" cy="1224135"/>
            </a:xfrm>
            <a:prstGeom prst="roundRect">
              <a:avLst>
                <a:gd fmla="val 16667" name="adj"/>
              </a:avLst>
            </a:prstGeom>
            <a:solidFill>
              <a:srgbClr val="31859B"/>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76" name="Shape 176"/>
            <p:cNvSpPr/>
            <p:nvPr/>
          </p:nvSpPr>
          <p:spPr>
            <a:xfrm>
              <a:off x="4160487" y="1310207"/>
              <a:ext cx="2282535" cy="5886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2400">
                  <a:solidFill>
                    <a:schemeClr val="dk1"/>
                  </a:solidFill>
                  <a:latin typeface="Calibri"/>
                  <a:ea typeface="Calibri"/>
                  <a:cs typeface="Calibri"/>
                  <a:sym typeface="Calibri"/>
                </a:rPr>
                <a:t>الرشد المبكر</a:t>
              </a:r>
              <a:br>
                <a:rPr b="1" lang="ar-EG" sz="2400">
                  <a:solidFill>
                    <a:schemeClr val="dk1"/>
                  </a:solidFill>
                  <a:latin typeface="Calibri"/>
                  <a:ea typeface="Calibri"/>
                  <a:cs typeface="Calibri"/>
                  <a:sym typeface="Calibri"/>
                </a:rPr>
              </a:br>
              <a:r>
                <a:rPr b="1" lang="ar-EG" sz="2400">
                  <a:solidFill>
                    <a:schemeClr val="dk1"/>
                  </a:solidFill>
                  <a:latin typeface="Calibri"/>
                  <a:ea typeface="Calibri"/>
                  <a:cs typeface="Calibri"/>
                  <a:sym typeface="Calibri"/>
                </a:rPr>
                <a:t> 21-40 (الشباب) </a:t>
              </a:r>
            </a:p>
          </p:txBody>
        </p:sp>
      </p:grpSp>
      <p:grpSp>
        <p:nvGrpSpPr>
          <p:cNvPr id="177" name="Shape 177"/>
          <p:cNvGrpSpPr/>
          <p:nvPr/>
        </p:nvGrpSpPr>
        <p:grpSpPr>
          <a:xfrm>
            <a:off x="3275856" y="3284984"/>
            <a:ext cx="2519096" cy="1728191"/>
            <a:chOff x="4067944" y="980728"/>
            <a:chExt cx="2519096" cy="1224135"/>
          </a:xfrm>
        </p:grpSpPr>
        <p:sp>
          <p:nvSpPr>
            <p:cNvPr id="178" name="Shape 178"/>
            <p:cNvSpPr/>
            <p:nvPr/>
          </p:nvSpPr>
          <p:spPr>
            <a:xfrm>
              <a:off x="4067944" y="980728"/>
              <a:ext cx="2519096" cy="1224135"/>
            </a:xfrm>
            <a:prstGeom prst="roundRect">
              <a:avLst>
                <a:gd fmla="val 16667" name="adj"/>
              </a:avLst>
            </a:prstGeom>
            <a:solidFill>
              <a:srgbClr val="31859B"/>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79" name="Shape 179"/>
            <p:cNvSpPr/>
            <p:nvPr/>
          </p:nvSpPr>
          <p:spPr>
            <a:xfrm>
              <a:off x="4138767" y="1166845"/>
              <a:ext cx="2376263" cy="85023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2400">
                  <a:solidFill>
                    <a:schemeClr val="dk1"/>
                  </a:solidFill>
                  <a:latin typeface="Calibri"/>
                  <a:ea typeface="Calibri"/>
                  <a:cs typeface="Calibri"/>
                  <a:sym typeface="Calibri"/>
                </a:rPr>
                <a:t>الرشد المتوسط</a:t>
              </a:r>
              <a:br>
                <a:rPr b="1" lang="ar-EG" sz="2400">
                  <a:solidFill>
                    <a:schemeClr val="dk1"/>
                  </a:solidFill>
                  <a:latin typeface="Calibri"/>
                  <a:ea typeface="Calibri"/>
                  <a:cs typeface="Calibri"/>
                  <a:sym typeface="Calibri"/>
                </a:rPr>
              </a:br>
              <a:r>
                <a:rPr b="1" lang="ar-EG" sz="2400">
                  <a:solidFill>
                    <a:schemeClr val="dk1"/>
                  </a:solidFill>
                  <a:latin typeface="Calibri"/>
                  <a:ea typeface="Calibri"/>
                  <a:cs typeface="Calibri"/>
                  <a:sym typeface="Calibri"/>
                </a:rPr>
                <a:t> 40-59سنة (الكهولة)   </a:t>
              </a:r>
            </a:p>
          </p:txBody>
        </p:sp>
      </p:grpSp>
      <p:grpSp>
        <p:nvGrpSpPr>
          <p:cNvPr id="180" name="Shape 180"/>
          <p:cNvGrpSpPr/>
          <p:nvPr/>
        </p:nvGrpSpPr>
        <p:grpSpPr>
          <a:xfrm>
            <a:off x="107504" y="3284984"/>
            <a:ext cx="2951143" cy="1728191"/>
            <a:chOff x="3778728" y="980728"/>
            <a:chExt cx="2951143" cy="1224135"/>
          </a:xfrm>
        </p:grpSpPr>
        <p:sp>
          <p:nvSpPr>
            <p:cNvPr id="181" name="Shape 181"/>
            <p:cNvSpPr/>
            <p:nvPr/>
          </p:nvSpPr>
          <p:spPr>
            <a:xfrm>
              <a:off x="3995935" y="980728"/>
              <a:ext cx="2519096" cy="1224135"/>
            </a:xfrm>
            <a:prstGeom prst="roundRect">
              <a:avLst>
                <a:gd fmla="val 16667" name="adj"/>
              </a:avLst>
            </a:prstGeom>
            <a:solidFill>
              <a:srgbClr val="31859B"/>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82" name="Shape 182"/>
            <p:cNvSpPr/>
            <p:nvPr/>
          </p:nvSpPr>
          <p:spPr>
            <a:xfrm>
              <a:off x="3778728" y="1166845"/>
              <a:ext cx="2951143" cy="85023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2400">
                  <a:solidFill>
                    <a:schemeClr val="dk1"/>
                  </a:solidFill>
                  <a:latin typeface="Calibri"/>
                  <a:ea typeface="Calibri"/>
                  <a:cs typeface="Calibri"/>
                  <a:sym typeface="Calibri"/>
                </a:rPr>
                <a:t>الرشد الأخير </a:t>
              </a:r>
              <a:br>
                <a:rPr b="1" lang="ar-EG" sz="2400">
                  <a:solidFill>
                    <a:schemeClr val="dk1"/>
                  </a:solidFill>
                  <a:latin typeface="Calibri"/>
                  <a:ea typeface="Calibri"/>
                  <a:cs typeface="Calibri"/>
                  <a:sym typeface="Calibri"/>
                </a:rPr>
              </a:br>
              <a:r>
                <a:rPr b="1" lang="ar-EG" sz="2400">
                  <a:solidFill>
                    <a:schemeClr val="dk1"/>
                  </a:solidFill>
                  <a:latin typeface="Calibri"/>
                  <a:ea typeface="Calibri"/>
                  <a:cs typeface="Calibri"/>
                  <a:sym typeface="Calibri"/>
                </a:rPr>
                <a:t>60- نهاية عمر الإنسان</a:t>
              </a:r>
              <a:br>
                <a:rPr b="1" lang="ar-EG" sz="2400">
                  <a:solidFill>
                    <a:schemeClr val="dk1"/>
                  </a:solidFill>
                  <a:latin typeface="Calibri"/>
                  <a:ea typeface="Calibri"/>
                  <a:cs typeface="Calibri"/>
                  <a:sym typeface="Calibri"/>
                </a:rPr>
              </a:br>
              <a:r>
                <a:rPr b="1" lang="ar-EG" sz="2400">
                  <a:solidFill>
                    <a:schemeClr val="dk1"/>
                  </a:solidFill>
                  <a:latin typeface="Calibri"/>
                  <a:ea typeface="Calibri"/>
                  <a:cs typeface="Calibri"/>
                  <a:sym typeface="Calibri"/>
                </a:rPr>
                <a:t> (الشيخوخة)</a:t>
              </a:r>
            </a:p>
          </p:txBody>
        </p:sp>
      </p:gr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500"/>
                                        <p:tgtEl>
                                          <p:spTgt spid="167"/>
                                        </p:tgtEl>
                                        <p:attrNameLst>
                                          <p:attrName>ppt_w</p:attrName>
                                        </p:attrNameLst>
                                      </p:cBhvr>
                                      <p:tavLst>
                                        <p:tav fmla="" tm="0">
                                          <p:val>
                                            <p:strVal val="0"/>
                                          </p:val>
                                        </p:tav>
                                        <p:tav fmla="" tm="100000">
                                          <p:val>
                                            <p:strVal val="#ppt_w"/>
                                          </p:val>
                                        </p:tav>
                                      </p:tavLst>
                                    </p:anim>
                                    <p:anim calcmode="lin" valueType="num">
                                      <p:cBhvr additive="base">
                                        <p:cTn dur="500"/>
                                        <p:tgtEl>
                                          <p:spTgt spid="16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pic>
        <p:nvPicPr>
          <p:cNvPr descr="FRAME-09.WMF" id="187" name="Shape 187"/>
          <p:cNvPicPr preferRelativeResize="0"/>
          <p:nvPr/>
        </p:nvPicPr>
        <p:blipFill rotWithShape="1">
          <a:blip r:embed="rId3">
            <a:alphaModFix/>
          </a:blip>
          <a:srcRect b="0" l="0" r="0" t="0"/>
          <a:stretch/>
        </p:blipFill>
        <p:spPr>
          <a:xfrm>
            <a:off x="1547663" y="1988840"/>
            <a:ext cx="6305550" cy="2743199"/>
          </a:xfrm>
          <a:prstGeom prst="rect">
            <a:avLst/>
          </a:prstGeom>
          <a:noFill/>
          <a:ln>
            <a:noFill/>
          </a:ln>
        </p:spPr>
      </p:pic>
      <p:sp>
        <p:nvSpPr>
          <p:cNvPr id="188" name="Shape 188"/>
          <p:cNvSpPr/>
          <p:nvPr/>
        </p:nvSpPr>
        <p:spPr>
          <a:xfrm>
            <a:off x="2749401" y="2306216"/>
            <a:ext cx="3886200"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9600">
                <a:solidFill>
                  <a:srgbClr val="FFFFFF"/>
                </a:solidFill>
                <a:latin typeface="Calibri"/>
                <a:ea typeface="Calibri"/>
                <a:cs typeface="Calibri"/>
                <a:sym typeface="Calibri"/>
              </a:rPr>
              <a:t>إثراء</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grpSp>
        <p:nvGrpSpPr>
          <p:cNvPr id="193" name="Shape 193"/>
          <p:cNvGrpSpPr/>
          <p:nvPr/>
        </p:nvGrpSpPr>
        <p:grpSpPr>
          <a:xfrm>
            <a:off x="107504" y="214289"/>
            <a:ext cx="8964488" cy="6429419"/>
            <a:chOff x="714347" y="500041"/>
            <a:chExt cx="7715304" cy="6429419"/>
          </a:xfrm>
        </p:grpSpPr>
        <p:sp>
          <p:nvSpPr>
            <p:cNvPr id="194" name="Shape 194"/>
            <p:cNvSpPr/>
            <p:nvPr/>
          </p:nvSpPr>
          <p:spPr>
            <a:xfrm>
              <a:off x="5572132" y="571479"/>
              <a:ext cx="2857520" cy="4286279"/>
            </a:xfrm>
            <a:prstGeom prst="flowChartPunchedTape">
              <a:avLst/>
            </a:prstGeom>
            <a:solidFill>
              <a:srgbClr val="C0000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95" name="Shape 195"/>
            <p:cNvSpPr/>
            <p:nvPr/>
          </p:nvSpPr>
          <p:spPr>
            <a:xfrm rot="5400000">
              <a:off x="2000232" y="642917"/>
              <a:ext cx="1928825" cy="1643073"/>
            </a:xfrm>
            <a:prstGeom prst="flowChartTerminator">
              <a:avLst/>
            </a:prstGeom>
            <a:solidFill>
              <a:srgbClr val="FF0066"/>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96" name="Shape 196"/>
            <p:cNvSpPr/>
            <p:nvPr/>
          </p:nvSpPr>
          <p:spPr>
            <a:xfrm rot="5400000">
              <a:off x="3643305" y="642917"/>
              <a:ext cx="1928825" cy="1643073"/>
            </a:xfrm>
            <a:prstGeom prst="flowChartTerminator">
              <a:avLst/>
            </a:prstGeom>
            <a:solidFill>
              <a:srgbClr val="0000FF"/>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97" name="Shape 197"/>
            <p:cNvSpPr/>
            <p:nvPr/>
          </p:nvSpPr>
          <p:spPr>
            <a:xfrm rot="5400000">
              <a:off x="5286379" y="642917"/>
              <a:ext cx="1928825" cy="1643073"/>
            </a:xfrm>
            <a:prstGeom prst="flowChartTerminator">
              <a:avLst/>
            </a:prstGeom>
            <a:solidFill>
              <a:srgbClr val="00FF0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98" name="Shape 198"/>
            <p:cNvSpPr/>
            <p:nvPr/>
          </p:nvSpPr>
          <p:spPr>
            <a:xfrm flipH="1" rot="10800000">
              <a:off x="714347" y="571479"/>
              <a:ext cx="2910158" cy="4786346"/>
            </a:xfrm>
            <a:prstGeom prst="flowChartPunchedTape">
              <a:avLst/>
            </a:prstGeom>
            <a:solidFill>
              <a:srgbClr val="9900CC"/>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99" name="Shape 199"/>
            <p:cNvSpPr/>
            <p:nvPr/>
          </p:nvSpPr>
          <p:spPr>
            <a:xfrm>
              <a:off x="714347" y="928670"/>
              <a:ext cx="7715304" cy="6000791"/>
            </a:xfrm>
            <a:prstGeom prst="round2SameRect">
              <a:avLst>
                <a:gd fmla="val 9810" name="adj1"/>
                <a:gd fmla="val 0" name="adj2"/>
              </a:avLst>
            </a:prstGeom>
            <a:gradFill>
              <a:gsLst>
                <a:gs pos="0">
                  <a:srgbClr val="CC66FF"/>
                </a:gs>
                <a:gs pos="50000">
                  <a:schemeClr val="lt1"/>
                </a:gs>
                <a:gs pos="100000">
                  <a:srgbClr val="D8D8D8"/>
                </a:gs>
              </a:gsLst>
              <a:lin ang="135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200" name="Shape 200"/>
          <p:cNvSpPr txBox="1"/>
          <p:nvPr/>
        </p:nvSpPr>
        <p:spPr>
          <a:xfrm>
            <a:off x="899591" y="1404058"/>
            <a:ext cx="7272808" cy="440120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قد لا يكون من السهل وضع زمن دقيق متفق عليه ومجمع على صحته المطلقة لفترة الرشد، من المعلوم أنه ليس هناك اتفاق بين العلماء على تحديد سنوات معينة لأية مرحلة من مراحل النمو، وخاصة مراحل الرشد والتقسيم يتم هنا على سبيل الدراسة.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